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9" r:id="rId3"/>
    <p:sldId id="273" r:id="rId4"/>
    <p:sldId id="275" r:id="rId5"/>
    <p:sldId id="270" r:id="rId6"/>
    <p:sldId id="265" r:id="rId7"/>
    <p:sldId id="266" r:id="rId8"/>
    <p:sldId id="277" r:id="rId9"/>
    <p:sldId id="278" r:id="rId10"/>
    <p:sldId id="279" r:id="rId11"/>
    <p:sldId id="280" r:id="rId12"/>
    <p:sldId id="281" r:id="rId13"/>
    <p:sldId id="296" r:id="rId14"/>
    <p:sldId id="276" r:id="rId15"/>
    <p:sldId id="271" r:id="rId16"/>
    <p:sldId id="272" r:id="rId17"/>
    <p:sldId id="267" r:id="rId18"/>
    <p:sldId id="284" r:id="rId19"/>
    <p:sldId id="283" r:id="rId20"/>
    <p:sldId id="282" r:id="rId21"/>
    <p:sldId id="257" r:id="rId22"/>
    <p:sldId id="256" r:id="rId23"/>
    <p:sldId id="287" r:id="rId24"/>
    <p:sldId id="258" r:id="rId25"/>
    <p:sldId id="288" r:id="rId26"/>
    <p:sldId id="260" r:id="rId27"/>
    <p:sldId id="259" r:id="rId28"/>
    <p:sldId id="262" r:id="rId29"/>
    <p:sldId id="290" r:id="rId30"/>
    <p:sldId id="289" r:id="rId31"/>
    <p:sldId id="291" r:id="rId32"/>
    <p:sldId id="292" r:id="rId33"/>
    <p:sldId id="293" r:id="rId34"/>
    <p:sldId id="295" r:id="rId35"/>
    <p:sldId id="297" r:id="rId36"/>
    <p:sldId id="29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4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3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4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4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3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8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1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0328-AB95-4F65-9088-56703158F5D7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7803-DD0F-498F-AAF6-D93DD944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6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097" y="1097137"/>
            <a:ext cx="107413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抓取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网贷之家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贷出去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platform_quantitative_wdzj_weekly_A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platform_quantitative_dcq_weekly_B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computePlatformId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py：计算每个网站分别在网贷之家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出去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wdzj_id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dcq_id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，以及通过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算法算出的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platform_id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platform_id_name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computeTableE1.py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基础上，统计出基础平台库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 platform_quantitative_data_E1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computeTableE1patch.py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一些缺数据的平台，通过其他平台的平均值来补充指标。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Update  platform_quantitative_data_E1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computeTableY.py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：更新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platform_problem_record_Y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表中的数据时间以方便后续的人工填写。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Update 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platform_problem_record_Y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filterDataSource.py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：填写平台当周数据的评级指标（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in_and_out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），如果存在该指标，就将意味着被毙掉。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platform_quantitative_data_E1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7521" y="373813"/>
            <a:ext cx="3770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/>
              <a:t>db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antoubao </a:t>
            </a:r>
            <a:r>
              <a:rPr lang="zh-CN" altLang="en-US" sz="2800" dirty="0"/>
              <a:t>/ basedata</a:t>
            </a:r>
          </a:p>
        </p:txBody>
      </p:sp>
    </p:spTree>
    <p:extLst>
      <p:ext uri="{BB962C8B-B14F-4D97-AF65-F5344CB8AC3E}">
        <p14:creationId xmlns:p14="http://schemas.microsoft.com/office/powerpoint/2010/main" val="31662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42509" y="30354"/>
            <a:ext cx="3865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</a:p>
        </p:txBody>
      </p:sp>
      <p:sp>
        <p:nvSpPr>
          <p:cNvPr id="5" name="矩形 4"/>
          <p:cNvSpPr/>
          <p:nvPr/>
        </p:nvSpPr>
        <p:spPr>
          <a:xfrm>
            <a:off x="757459" y="590486"/>
            <a:ext cx="10635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更新</a:t>
            </a:r>
            <a:r>
              <a:rPr lang="en-US" altLang="zh-CN" sz="2400" dirty="0" err="1"/>
              <a:t>platform_problem_record_Y</a:t>
            </a:r>
            <a:r>
              <a:rPr lang="zh-CN" altLang="en-US" sz="2400" dirty="0"/>
              <a:t>表中的数据时间以方便后续的人工</a:t>
            </a:r>
            <a:r>
              <a:rPr lang="zh-CN" altLang="en-US" sz="2400" dirty="0" smtClean="0"/>
              <a:t>填写。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66665" y="2756542"/>
            <a:ext cx="7617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85760" y="2380515"/>
            <a:ext cx="752055" cy="752055"/>
            <a:chOff x="625592" y="3899561"/>
            <a:chExt cx="752055" cy="752055"/>
          </a:xfrm>
        </p:grpSpPr>
        <p:sp>
          <p:nvSpPr>
            <p:cNvPr id="32" name="矩形 31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70830" y="4090923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252485" y="1904022"/>
            <a:ext cx="5359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中的最新数据时间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，来将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表中的更新的时间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重新复制一份，时间为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12620" y="2380514"/>
            <a:ext cx="752055" cy="752055"/>
            <a:chOff x="625592" y="3899561"/>
            <a:chExt cx="752055" cy="752055"/>
          </a:xfrm>
        </p:grpSpPr>
        <p:sp>
          <p:nvSpPr>
            <p:cNvPr id="17" name="矩形 16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0830" y="4090923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9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42509" y="30354"/>
            <a:ext cx="3865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filterDataSource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</a:p>
        </p:txBody>
      </p:sp>
      <p:sp>
        <p:nvSpPr>
          <p:cNvPr id="5" name="矩形 4"/>
          <p:cNvSpPr/>
          <p:nvPr/>
        </p:nvSpPr>
        <p:spPr>
          <a:xfrm>
            <a:off x="757459" y="590486"/>
            <a:ext cx="10635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填写平台当周数据的评级指标（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in_and_out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150918" y="3357649"/>
            <a:ext cx="7617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54315" y="1697609"/>
            <a:ext cx="752055" cy="752055"/>
            <a:chOff x="625592" y="3899561"/>
            <a:chExt cx="752055" cy="752055"/>
          </a:xfrm>
        </p:grpSpPr>
        <p:sp>
          <p:nvSpPr>
            <p:cNvPr id="32" name="矩形 31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70830" y="4090923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87428" y="1390190"/>
            <a:ext cx="70862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i="1" dirty="0" smtClean="0"/>
              <a:t>B1</a:t>
            </a:r>
            <a:r>
              <a:rPr lang="zh-CN" altLang="en-US" sz="2000" i="1" dirty="0" smtClean="0"/>
              <a:t>：</a:t>
            </a:r>
            <a:r>
              <a:rPr lang="en-US" altLang="zh-CN" sz="2000" dirty="0" err="1" smtClean="0"/>
              <a:t>weekly_lending</a:t>
            </a:r>
            <a:r>
              <a:rPr lang="en-US" altLang="zh-CN" sz="2000" dirty="0" smtClean="0"/>
              <a:t> == 0</a:t>
            </a:r>
            <a:r>
              <a:rPr lang="zh-CN" altLang="en-US" sz="2000" dirty="0"/>
              <a:t> （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E1</a:t>
            </a:r>
            <a:r>
              <a:rPr lang="zh-CN" altLang="en-US" sz="2000" dirty="0" smtClean="0"/>
              <a:t>表</a:t>
            </a:r>
            <a:r>
              <a:rPr lang="zh-CN" altLang="en-US" sz="2000" dirty="0"/>
              <a:t>） 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i="1" dirty="0" smtClean="0"/>
              <a:t>B2</a:t>
            </a:r>
            <a:r>
              <a:rPr lang="zh-CN" altLang="en-US" sz="2000" i="1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weekly_total_borrower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== 0</a:t>
            </a:r>
            <a:r>
              <a:rPr lang="zh-CN" altLang="en-US" sz="2000" dirty="0"/>
              <a:t> （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E1</a:t>
            </a:r>
            <a:r>
              <a:rPr lang="zh-CN" altLang="en-US" sz="2000" dirty="0" smtClean="0"/>
              <a:t>表</a:t>
            </a:r>
            <a:r>
              <a:rPr lang="zh-CN" altLang="en-US" sz="2000" dirty="0"/>
              <a:t>） </a:t>
            </a:r>
            <a:r>
              <a:rPr lang="zh-CN" altLang="en-US" sz="2000" dirty="0" smtClean="0"/>
              <a:t>；</a:t>
            </a:r>
            <a:endParaRPr lang="en-US" altLang="zh-CN" sz="2000" i="1" dirty="0" smtClean="0"/>
          </a:p>
          <a:p>
            <a:r>
              <a:rPr lang="en-US" altLang="zh-CN" sz="2000" i="1" dirty="0" smtClean="0"/>
              <a:t>B3</a:t>
            </a:r>
            <a:r>
              <a:rPr lang="zh-CN" altLang="en-US" sz="2000" i="1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weekly_total_investor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== 0</a:t>
            </a:r>
            <a:r>
              <a:rPr lang="zh-CN" altLang="en-US" sz="2000" dirty="0"/>
              <a:t> （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E1</a:t>
            </a:r>
            <a:r>
              <a:rPr lang="zh-CN" altLang="en-US" sz="2000" dirty="0" smtClean="0"/>
              <a:t>表</a:t>
            </a:r>
            <a:r>
              <a:rPr lang="zh-CN" altLang="en-US" sz="2000" dirty="0"/>
              <a:t>） </a:t>
            </a:r>
            <a:r>
              <a:rPr lang="zh-CN" altLang="en-US" sz="2000" dirty="0" smtClean="0"/>
              <a:t>；</a:t>
            </a:r>
            <a:endParaRPr lang="en-US" altLang="zh-CN" sz="2000" i="1" dirty="0"/>
          </a:p>
          <a:p>
            <a:r>
              <a:rPr lang="en-US" altLang="zh-CN" sz="2000" i="1" dirty="0" smtClean="0"/>
              <a:t>B4</a:t>
            </a:r>
            <a:r>
              <a:rPr lang="zh-CN" altLang="en-US" sz="2000" i="1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registered_cap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== 0</a:t>
            </a:r>
            <a:r>
              <a:rPr lang="zh-CN" altLang="en-US" sz="2000" dirty="0"/>
              <a:t> （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表</a:t>
            </a:r>
            <a:r>
              <a:rPr lang="zh-CN" altLang="en-US" sz="2000" dirty="0"/>
              <a:t>） 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i="1" dirty="0"/>
              <a:t>P</a:t>
            </a:r>
            <a:r>
              <a:rPr lang="zh-CN" altLang="en-US" sz="2000" i="1" dirty="0"/>
              <a:t>：</a:t>
            </a:r>
            <a:r>
              <a:rPr lang="en-US" altLang="zh-CN" sz="2000" dirty="0"/>
              <a:t> status &lt; 0.9</a:t>
            </a:r>
            <a:r>
              <a:rPr lang="zh-CN" altLang="en-US" sz="2000" dirty="0"/>
              <a:t>（来自</a:t>
            </a:r>
            <a:r>
              <a:rPr lang="en-US" altLang="zh-CN" sz="2000" dirty="0"/>
              <a:t>Y</a:t>
            </a:r>
            <a:r>
              <a:rPr lang="zh-CN" altLang="en-US" sz="2000" dirty="0"/>
              <a:t>表）；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B5</a:t>
            </a:r>
            <a:r>
              <a:rPr lang="zh-CN" altLang="en-US" sz="2000" dirty="0" smtClean="0"/>
              <a:t>：本周没有</a:t>
            </a:r>
            <a:r>
              <a:rPr lang="en-US" altLang="zh-CN" sz="2000" dirty="0" smtClean="0"/>
              <a:t>B1-B4</a:t>
            </a:r>
            <a:r>
              <a:rPr lang="zh-CN" altLang="en-US" sz="2000" dirty="0" smtClean="0"/>
              <a:t>且本周</a:t>
            </a:r>
            <a:r>
              <a:rPr lang="en-US" altLang="zh-CN" sz="2000" dirty="0" smtClean="0"/>
              <a:t>latest4week_lending </a:t>
            </a:r>
            <a:r>
              <a:rPr lang="en-US" altLang="zh-CN" sz="2000" dirty="0"/>
              <a:t>&lt; </a:t>
            </a:r>
            <a:r>
              <a:rPr lang="en-US" altLang="zh-CN" sz="2000" dirty="0" smtClean="0"/>
              <a:t>770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且过去</a:t>
            </a:r>
            <a:r>
              <a:rPr lang="zh-CN" altLang="en-US" sz="2000" dirty="0"/>
              <a:t>每一</a:t>
            </a:r>
            <a:r>
              <a:rPr lang="zh-CN" altLang="en-US" sz="2000" dirty="0" smtClean="0"/>
              <a:t>周都因为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被毙掉过；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In_and_out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本周没有</a:t>
            </a:r>
            <a:r>
              <a:rPr lang="en-US" altLang="zh-CN" sz="2000" dirty="0" smtClean="0"/>
              <a:t>B1-B4</a:t>
            </a:r>
            <a:r>
              <a:rPr lang="zh-CN" altLang="en-US" sz="2000" dirty="0" smtClean="0"/>
              <a:t>且本周</a:t>
            </a:r>
            <a:r>
              <a:rPr lang="en-US" altLang="zh-CN" sz="2000" dirty="0"/>
              <a:t>latest4week_lending &lt; </a:t>
            </a:r>
            <a:r>
              <a:rPr lang="en-US" altLang="zh-CN" sz="2000" dirty="0" smtClean="0"/>
              <a:t>770</a:t>
            </a:r>
            <a:r>
              <a:rPr lang="zh-CN" altLang="en-US" sz="2000" dirty="0" smtClean="0"/>
              <a:t>，且过去至少有一周没有被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毙掉过，满足这样情况的周数的累加。</a:t>
            </a:r>
            <a:endParaRPr lang="en-US" altLang="zh-CN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0154747" y="2981621"/>
            <a:ext cx="752055" cy="752055"/>
            <a:chOff x="625592" y="3899561"/>
            <a:chExt cx="752055" cy="752055"/>
          </a:xfrm>
        </p:grpSpPr>
        <p:sp>
          <p:nvSpPr>
            <p:cNvPr id="17" name="矩形 16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0830" y="4090923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54314" y="2845432"/>
            <a:ext cx="752055" cy="752055"/>
            <a:chOff x="625592" y="3899561"/>
            <a:chExt cx="752055" cy="752055"/>
          </a:xfrm>
        </p:grpSpPr>
        <p:sp>
          <p:nvSpPr>
            <p:cNvPr id="13" name="矩形 12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70830" y="4090923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313" y="3993255"/>
            <a:ext cx="821505" cy="752055"/>
            <a:chOff x="625592" y="3899561"/>
            <a:chExt cx="821505" cy="752055"/>
          </a:xfrm>
        </p:grpSpPr>
        <p:sp>
          <p:nvSpPr>
            <p:cNvPr id="19" name="矩形 18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0280" y="4090923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4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47" y="849928"/>
            <a:ext cx="1219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computeTableE2.py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：在表的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基础上，得到基础平台库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虚拟平台数据，与后面的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level_Z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中完全一致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，并且更新自动评论参照表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view_score_condition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和虚拟平台数据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platform_level_Z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 platform_quantitative_data_E2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platform_level_Z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view_score_condition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computeTableIJKLMNO.py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：计算每周数据的统计值，包括最大值（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、最小值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、平均值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表）、方差（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表）、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1sigma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2sigma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3sigma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表），特别的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不为空的平台不参与统计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platform_quantitative_data_I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O;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computeTableE3.py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的原数据的基础上，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根据统计值表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(IJKLMNO)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计算出相应的分数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表，特别的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不为空的平台不参与评分（最后也不会出现）。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 platform_quantitative_data_E3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（三级指标）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computeTableG.py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表得分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的基础上，进一步加权计算出相应的分数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platform_quantitative_G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（二级指标）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computeTableH.py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得分的基础上，进一步加权计算出相应的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platform_quantitative_H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（一级指标）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computeTableP.py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基础上，加入惩罚机制，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扣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分和记录相应机制得到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platform_score_P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7044" y="110577"/>
            <a:ext cx="3731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altLang="zh-CN" sz="2800" dirty="0" smtClean="0"/>
              <a:t>ev: </a:t>
            </a:r>
            <a:r>
              <a:rPr lang="zh-CN" altLang="en-US" sz="2800" dirty="0" smtClean="0"/>
              <a:t>antoubao </a:t>
            </a:r>
            <a:r>
              <a:rPr lang="zh-CN" altLang="en-US" sz="2800" dirty="0"/>
              <a:t>/ </a:t>
            </a:r>
            <a:r>
              <a:rPr lang="en-US" altLang="zh-CN" sz="2800" dirty="0"/>
              <a:t>analysis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20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47" y="883179"/>
            <a:ext cx="1219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computeAlertQ1.py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表得分的基础上，加入预警机制，进一步扣分更新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表和记录相应机制更新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Update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platform_score_P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Create platform_score_Q1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表得分的基础上，引入最近四周平滑机制。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platform_score_S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T.py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得分的基础上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引入关键值降级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惩罚，使得个别项严重不好的得分高平台的分数降下来。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platform_score_T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computeTableU.py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：推荐平台候选。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platform_score_T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view.py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：终端数据可视化。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platform_score_T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annotation.py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：多向度数据解读。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platform_score_T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13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status.py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：问题平台解读。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Create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platform_score_T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7044" y="110577"/>
            <a:ext cx="3731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altLang="zh-CN" sz="2800" dirty="0" smtClean="0"/>
              <a:t>ev: </a:t>
            </a:r>
            <a:r>
              <a:rPr lang="zh-CN" altLang="en-US" sz="2800" dirty="0" smtClean="0"/>
              <a:t>antoubao </a:t>
            </a:r>
            <a:r>
              <a:rPr lang="zh-CN" altLang="en-US" sz="2800" dirty="0"/>
              <a:t>/ </a:t>
            </a:r>
            <a:r>
              <a:rPr lang="en-US" altLang="zh-CN" sz="2800" dirty="0"/>
              <a:t>analysis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33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01264" y="1196184"/>
            <a:ext cx="6347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platform_quantitative_data_E2 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dev</a:t>
            </a:r>
            <a:r>
              <a:rPr lang="zh-CN" altLang="en-US" sz="2400" b="1" dirty="0" smtClean="0"/>
              <a:t>中</a:t>
            </a:r>
            <a:r>
              <a:rPr lang="zh-CN" altLang="en-US" sz="2400" b="1" dirty="0"/>
              <a:t>的表</a:t>
            </a:r>
            <a:r>
              <a:rPr lang="en-US" altLang="zh-CN" sz="2400" b="1" dirty="0" smtClean="0"/>
              <a:t>E2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71" y="1842152"/>
            <a:ext cx="103251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2012738"/>
            <a:ext cx="11277600" cy="2628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163" y="369242"/>
            <a:ext cx="109088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platform_level_Z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，虚拟平台的指标，即每个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时间点不同等级中各个属性的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值，用来自动划分最后的评级系统。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1236" y="2012738"/>
            <a:ext cx="2175164" cy="15773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74" y="3570975"/>
            <a:ext cx="8662989" cy="3241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06" y="461593"/>
            <a:ext cx="8467725" cy="2647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9363" y="33329"/>
            <a:ext cx="10831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view_score_condition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表，用来进行自动评价，统计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每个时间点各个属性的分数区间。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7355" y="431855"/>
            <a:ext cx="7475826" cy="6903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493376" y="3109543"/>
            <a:ext cx="11243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view_summary_condition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表，用来进行自动评价，即每个指标在相应分数区间内的评价。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1602" y="30354"/>
            <a:ext cx="3379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 computeTableE2.py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37337" y="478060"/>
            <a:ext cx="1187455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300" dirty="0" smtClean="0"/>
              <a:t>在表</a:t>
            </a:r>
            <a:r>
              <a:rPr lang="en-US" altLang="zh-CN" sz="2300" dirty="0"/>
              <a:t>E1 (51) </a:t>
            </a:r>
            <a:r>
              <a:rPr lang="zh-CN" altLang="en-US" sz="2300" dirty="0" smtClean="0"/>
              <a:t>的基础上，得到基础平台库</a:t>
            </a:r>
            <a:r>
              <a:rPr lang="en-US" altLang="zh-CN" sz="2300" dirty="0" smtClean="0"/>
              <a:t>E2</a:t>
            </a:r>
            <a:r>
              <a:rPr lang="zh-CN" altLang="en-US" sz="2300" dirty="0" smtClean="0"/>
              <a:t> </a:t>
            </a:r>
            <a:r>
              <a:rPr lang="en-US" altLang="zh-CN" sz="2300" dirty="0" smtClean="0"/>
              <a:t>(51</a:t>
            </a:r>
            <a:r>
              <a:rPr lang="zh-CN" altLang="en-US" sz="2300" dirty="0" smtClean="0"/>
              <a:t>，更新虚拟平台数据，与后面的</a:t>
            </a:r>
            <a:r>
              <a:rPr lang="en-US" altLang="zh-CN" sz="2300" dirty="0" err="1" smtClean="0"/>
              <a:t>level_Z</a:t>
            </a:r>
            <a:r>
              <a:rPr lang="zh-CN" altLang="en-US" sz="2300" dirty="0" smtClean="0"/>
              <a:t>中完全一致</a:t>
            </a:r>
            <a:r>
              <a:rPr lang="en-US" altLang="zh-CN" sz="2300" dirty="0" smtClean="0"/>
              <a:t>)</a:t>
            </a:r>
            <a:r>
              <a:rPr lang="zh-CN" altLang="en-US" sz="2300" dirty="0" smtClean="0"/>
              <a:t>，并且更新自动评论参照表</a:t>
            </a:r>
            <a:r>
              <a:rPr lang="en-US" altLang="zh-C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view_score_condition</a:t>
            </a:r>
            <a:r>
              <a:rPr lang="zh-CN" altLang="en-US" sz="2300" dirty="0" smtClean="0"/>
              <a:t>和虚拟平台数据</a:t>
            </a:r>
            <a:r>
              <a:rPr lang="en-US" altLang="zh-C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platform_level_Z</a:t>
            </a:r>
            <a:r>
              <a:rPr lang="en-US" altLang="zh-C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078167" y="1550767"/>
            <a:ext cx="1155031" cy="1155031"/>
            <a:chOff x="1738559" y="3603458"/>
            <a:chExt cx="1155031" cy="1155031"/>
          </a:xfrm>
        </p:grpSpPr>
        <p:sp>
          <p:nvSpPr>
            <p:cNvPr id="37" name="矩形 36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6943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E1</a:t>
              </a:r>
              <a:endParaRPr lang="zh-CN" altLang="en-US" sz="20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450033" y="1550767"/>
            <a:ext cx="1155031" cy="1155031"/>
            <a:chOff x="1738559" y="3603458"/>
            <a:chExt cx="1155031" cy="1155031"/>
          </a:xfrm>
        </p:grpSpPr>
        <p:sp>
          <p:nvSpPr>
            <p:cNvPr id="48" name="矩形 47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06943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E2</a:t>
              </a:r>
              <a:endParaRPr lang="zh-CN" altLang="en-US" sz="2000" dirty="0"/>
            </a:p>
          </p:txBody>
        </p:sp>
      </p:grpSp>
      <p:cxnSp>
        <p:nvCxnSpPr>
          <p:cNvPr id="50" name="直接箭头连接符 49"/>
          <p:cNvCxnSpPr/>
          <p:nvPr/>
        </p:nvCxnSpPr>
        <p:spPr>
          <a:xfrm>
            <a:off x="2555834" y="2128282"/>
            <a:ext cx="7617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494364" y="2570484"/>
            <a:ext cx="1155031" cy="1155031"/>
            <a:chOff x="1738559" y="3603458"/>
            <a:chExt cx="1155031" cy="1155031"/>
          </a:xfrm>
        </p:grpSpPr>
        <p:sp>
          <p:nvSpPr>
            <p:cNvPr id="52" name="矩形 51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738559" y="3827030"/>
              <a:ext cx="11550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platform_level_Z</a:t>
              </a:r>
              <a:endParaRPr lang="zh-CN" altLang="en-US" sz="20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137337" y="4549676"/>
            <a:ext cx="11874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rgbClr val="FF0000"/>
                </a:solidFill>
              </a:rPr>
              <a:t>#</a:t>
            </a:r>
            <a:r>
              <a:rPr lang="zh-CN" altLang="en-US" sz="1600" dirty="0" smtClean="0">
                <a:solidFill>
                  <a:srgbClr val="FF0000"/>
                </a:solidFill>
              </a:rPr>
              <a:t>所有站的数据，去掉三个极大值后按照</a:t>
            </a:r>
            <a:r>
              <a:rPr lang="en-US" altLang="zh-CN" sz="1600" dirty="0" smtClean="0">
                <a:solidFill>
                  <a:srgbClr val="FF0000"/>
                </a:solidFill>
              </a:rPr>
              <a:t>”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weekly_lending</a:t>
            </a:r>
            <a:r>
              <a:rPr lang="en-US" altLang="zh-CN" sz="1600" dirty="0" smtClean="0">
                <a:solidFill>
                  <a:srgbClr val="FF0000"/>
                </a:solidFill>
              </a:rPr>
              <a:t>”</a:t>
            </a:r>
            <a:r>
              <a:rPr lang="zh-CN" altLang="en-US" sz="1600" dirty="0" smtClean="0">
                <a:solidFill>
                  <a:srgbClr val="FF0000"/>
                </a:solidFill>
              </a:rPr>
              <a:t>加权平均：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1600" dirty="0" smtClean="0"/>
              <a:t>planBKeys </a:t>
            </a:r>
            <a:r>
              <a:rPr lang="zh-CN" altLang="en-US" sz="1600" dirty="0"/>
              <a:t>= ["turnover_registered", "weekly_ave_investment", "ave_annualized_return", "weekly_ave_lending_per_borrower", "top10_ratio_loan", "not_returned_yet", "weekly_loan_period", "provision_of_risk", "market_share_growth", "weekly_lending", "weekly_total_borrower", "weekly_ave_investment_old", "weekly_ave_investment_per_bid", "weekly_ave_bid_close_time", "weekly_ratio_new_old", "weekly_ave_lending_per_bid", "top5_ratio_loan", "borrower_HHI", "outstanding_loan", "money_growth", "borrower_growth", "investor_growth</a:t>
            </a:r>
            <a:r>
              <a:rPr lang="zh-CN" altLang="en-US" sz="1600" dirty="0" smtClean="0"/>
              <a:t>"]</a:t>
            </a:r>
            <a:endParaRPr lang="en-US" altLang="zh-CN" sz="1600" dirty="0" smtClean="0"/>
          </a:p>
          <a:p>
            <a:pPr algn="just"/>
            <a:r>
              <a:rPr lang="en-US" altLang="zh-CN" sz="1600" dirty="0" smtClean="0">
                <a:solidFill>
                  <a:srgbClr val="FF0000"/>
                </a:solidFill>
              </a:rPr>
              <a:t>#</a:t>
            </a:r>
            <a:r>
              <a:rPr lang="zh-CN" altLang="en-US" sz="1600" dirty="0" smtClean="0">
                <a:solidFill>
                  <a:srgbClr val="FF0000"/>
                </a:solidFill>
              </a:rPr>
              <a:t>所有站的数据直接计算算术平均值：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1600" dirty="0" err="1"/>
              <a:t>planCKeys</a:t>
            </a:r>
            <a:r>
              <a:rPr lang="en-US" altLang="zh-CN" sz="1600" dirty="0"/>
              <a:t> = ["</a:t>
            </a:r>
            <a:r>
              <a:rPr lang="en-US" altLang="zh-CN" sz="1600" dirty="0" err="1"/>
              <a:t>weekly_total_investor</a:t>
            </a:r>
            <a:r>
              <a:rPr lang="en-US" altLang="zh-CN" sz="1600" dirty="0"/>
              <a:t>", "</a:t>
            </a:r>
            <a:r>
              <a:rPr lang="en-US" altLang="zh-CN" sz="1600" dirty="0" err="1"/>
              <a:t>turnover_period</a:t>
            </a:r>
            <a:r>
              <a:rPr lang="en-US" altLang="zh-CN" sz="1600" dirty="0"/>
              <a:t>", "</a:t>
            </a:r>
            <a:r>
              <a:rPr lang="en-US" altLang="zh-CN" sz="1600" dirty="0" err="1"/>
              <a:t>weekly_total_borrower</a:t>
            </a:r>
            <a:r>
              <a:rPr lang="en-US" altLang="zh-CN" sz="1600" dirty="0"/>
              <a:t>", "</a:t>
            </a:r>
            <a:r>
              <a:rPr lang="en-US" altLang="zh-CN" sz="1600" dirty="0" err="1"/>
              <a:t>weekly_new_investor</a:t>
            </a:r>
            <a:r>
              <a:rPr lang="en-US" altLang="zh-CN" sz="1600" dirty="0"/>
              <a:t>", "</a:t>
            </a:r>
            <a:r>
              <a:rPr lang="en-US" altLang="zh-CN" sz="1600" dirty="0" err="1"/>
              <a:t>weekly_lending</a:t>
            </a:r>
            <a:r>
              <a:rPr lang="en-US" altLang="zh-CN" sz="1600" dirty="0"/>
              <a:t>", "PR_transparency1"]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33619" y="16183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直接复制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555834" y="2310530"/>
            <a:ext cx="3746252" cy="943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7781102" y="2360363"/>
            <a:ext cx="2391837" cy="815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080986" y="22765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直接插入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78568" y="2646244"/>
            <a:ext cx="2311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按本周平均值和上周平均值的比例进一步累加计算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3311240" y="3285331"/>
            <a:ext cx="1289301" cy="1155031"/>
            <a:chOff x="1715129" y="3603458"/>
            <a:chExt cx="1289301" cy="1155031"/>
          </a:xfrm>
        </p:grpSpPr>
        <p:sp>
          <p:nvSpPr>
            <p:cNvPr id="58" name="矩形 57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715129" y="3868595"/>
              <a:ext cx="1289301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view_score_condition</a:t>
              </a:r>
              <a:endParaRPr lang="zh-CN" altLang="en-US" sz="1700" dirty="0"/>
            </a:p>
            <a:p>
              <a:endParaRPr lang="zh-CN" altLang="en-US" sz="1700" dirty="0"/>
            </a:p>
          </p:txBody>
        </p:sp>
      </p:grpSp>
      <p:cxnSp>
        <p:nvCxnSpPr>
          <p:cNvPr id="60" name="直接箭头连接符 59"/>
          <p:cNvCxnSpPr>
            <a:endCxn id="59" idx="1"/>
          </p:cNvCxnSpPr>
          <p:nvPr/>
        </p:nvCxnSpPr>
        <p:spPr>
          <a:xfrm>
            <a:off x="1745781" y="2782096"/>
            <a:ext cx="1565459" cy="1206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493" y="731260"/>
            <a:ext cx="6877050" cy="2486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8176" y="158524"/>
            <a:ext cx="11096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platform_quantitative_data_max_I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表，包含每个指标的最大值、最小值、平均值和方差。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416" y="3389911"/>
            <a:ext cx="11393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platform_quantitative_data_1sigma_</a:t>
            </a:r>
            <a:r>
              <a:rPr lang="zh-CN" altLang="en-US" sz="2000" dirty="0" smtClean="0"/>
              <a:t>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表，包含每个指标的最大值、最小值、平均值和方差。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4182898"/>
            <a:ext cx="7848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8113" y="29010"/>
            <a:ext cx="4627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computeTableIJKLMNO</a:t>
            </a:r>
            <a:r>
              <a:rPr lang="en-US" altLang="zh-CN" sz="2800" dirty="0" smtClean="0"/>
              <a:t>.py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37337" y="478060"/>
            <a:ext cx="1187455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300" dirty="0" smtClean="0"/>
              <a:t>通过</a:t>
            </a:r>
            <a:r>
              <a:rPr lang="en-US" altLang="zh-CN" sz="2300" dirty="0" smtClean="0"/>
              <a:t>E2</a:t>
            </a:r>
            <a:r>
              <a:rPr lang="zh-CN" altLang="en-US" sz="2300" dirty="0" smtClean="0"/>
              <a:t>表的各项指标，计算其对应的统计值，注意</a:t>
            </a:r>
            <a:r>
              <a:rPr lang="en-US" altLang="zh-CN" sz="2300" dirty="0" smtClean="0"/>
              <a:t>black</a:t>
            </a:r>
            <a:r>
              <a:rPr lang="zh-CN" altLang="en-US" sz="2300" dirty="0" smtClean="0"/>
              <a:t>不参与计算。</a:t>
            </a:r>
            <a:endParaRPr lang="en-US" altLang="zh-CN" sz="2300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690239" y="3143102"/>
            <a:ext cx="1155031" cy="1155031"/>
            <a:chOff x="1738559" y="3603458"/>
            <a:chExt cx="1155031" cy="1155031"/>
          </a:xfrm>
        </p:grpSpPr>
        <p:sp>
          <p:nvSpPr>
            <p:cNvPr id="37" name="矩形 36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6943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E2</a:t>
              </a:r>
              <a:endParaRPr lang="zh-CN" altLang="en-US" sz="2000" dirty="0"/>
            </a:p>
          </p:txBody>
        </p:sp>
      </p:grpSp>
      <p:cxnSp>
        <p:nvCxnSpPr>
          <p:cNvPr id="50" name="直接箭头连接符 49"/>
          <p:cNvCxnSpPr/>
          <p:nvPr/>
        </p:nvCxnSpPr>
        <p:spPr>
          <a:xfrm>
            <a:off x="2167906" y="3755239"/>
            <a:ext cx="7617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0095048" y="1125744"/>
            <a:ext cx="600661" cy="600661"/>
            <a:chOff x="1738559" y="3603458"/>
            <a:chExt cx="1155031" cy="1155031"/>
          </a:xfrm>
        </p:grpSpPr>
        <p:sp>
          <p:nvSpPr>
            <p:cNvPr id="25" name="矩形 24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71770" y="3767784"/>
              <a:ext cx="968545" cy="7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I</a:t>
              </a:r>
              <a:endParaRPr lang="zh-CN" altLang="en-US" sz="20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095048" y="1897019"/>
            <a:ext cx="600661" cy="600661"/>
            <a:chOff x="1738559" y="3603458"/>
            <a:chExt cx="1155031" cy="1155031"/>
          </a:xfrm>
        </p:grpSpPr>
        <p:sp>
          <p:nvSpPr>
            <p:cNvPr id="32" name="矩形 31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1770" y="3767784"/>
              <a:ext cx="968545" cy="7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J</a:t>
              </a:r>
              <a:endParaRPr lang="zh-CN" altLang="en-US" sz="20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095048" y="2668294"/>
            <a:ext cx="600661" cy="600661"/>
            <a:chOff x="1738559" y="3603458"/>
            <a:chExt cx="1155031" cy="1155031"/>
          </a:xfrm>
        </p:grpSpPr>
        <p:sp>
          <p:nvSpPr>
            <p:cNvPr id="35" name="矩形 34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871770" y="3767784"/>
              <a:ext cx="968545" cy="7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K</a:t>
              </a:r>
              <a:endParaRPr lang="zh-CN" altLang="en-US" sz="20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095048" y="3439569"/>
            <a:ext cx="600661" cy="600661"/>
            <a:chOff x="1738559" y="3603458"/>
            <a:chExt cx="1155031" cy="1155031"/>
          </a:xfrm>
        </p:grpSpPr>
        <p:sp>
          <p:nvSpPr>
            <p:cNvPr id="39" name="矩形 38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871770" y="3767784"/>
              <a:ext cx="968545" cy="7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L</a:t>
              </a:r>
              <a:endParaRPr lang="zh-CN" altLang="en-US" sz="20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095048" y="4210844"/>
            <a:ext cx="600661" cy="600661"/>
            <a:chOff x="1738559" y="3603458"/>
            <a:chExt cx="1155031" cy="1155031"/>
          </a:xfrm>
        </p:grpSpPr>
        <p:sp>
          <p:nvSpPr>
            <p:cNvPr id="43" name="矩形 42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71770" y="3767784"/>
              <a:ext cx="968545" cy="7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M</a:t>
              </a:r>
              <a:endParaRPr lang="zh-CN" altLang="en-US" sz="2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095048" y="4982119"/>
            <a:ext cx="600661" cy="600661"/>
            <a:chOff x="1738559" y="3603458"/>
            <a:chExt cx="1155031" cy="1155031"/>
          </a:xfrm>
        </p:grpSpPr>
        <p:sp>
          <p:nvSpPr>
            <p:cNvPr id="46" name="矩形 45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871770" y="3767784"/>
              <a:ext cx="968545" cy="7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N</a:t>
              </a:r>
              <a:endParaRPr lang="zh-CN" altLang="en-US" sz="20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095048" y="5753394"/>
            <a:ext cx="600661" cy="600661"/>
            <a:chOff x="1738559" y="3603458"/>
            <a:chExt cx="1155031" cy="1155031"/>
          </a:xfrm>
        </p:grpSpPr>
        <p:sp>
          <p:nvSpPr>
            <p:cNvPr id="63" name="矩形 62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871770" y="3767784"/>
              <a:ext cx="968545" cy="7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O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5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77" y="939511"/>
            <a:ext cx="9077325" cy="2457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7629" y="277456"/>
            <a:ext cx="9700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platform_quantitative_wdzj_weekly_</a:t>
            </a:r>
            <a:r>
              <a:rPr lang="zh-CN" altLang="en-US" sz="2400" b="1" dirty="0" smtClean="0"/>
              <a:t>A：</a:t>
            </a:r>
            <a:r>
              <a:rPr lang="en-US" altLang="zh-CN" sz="2400" b="1" dirty="0" err="1" smtClean="0"/>
              <a:t>db</a:t>
            </a:r>
            <a:r>
              <a:rPr lang="zh-CN" altLang="en-US" sz="2400" b="1" dirty="0" smtClean="0"/>
              <a:t>中的表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，网贷之家的数据源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52" y="4259407"/>
            <a:ext cx="9934575" cy="2190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47684" y="3592520"/>
            <a:ext cx="9300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platform_quantitative_dcq_weekly_</a:t>
            </a:r>
            <a:r>
              <a:rPr lang="zh-CN" altLang="en-US" sz="2400" b="1" dirty="0" smtClean="0"/>
              <a:t>B：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db</a:t>
            </a:r>
            <a:r>
              <a:rPr lang="zh-CN" altLang="en-US" sz="2400" b="1" dirty="0"/>
              <a:t>中的</a:t>
            </a:r>
            <a:r>
              <a:rPr lang="zh-CN" altLang="en-US" sz="2400" b="1" dirty="0" smtClean="0"/>
              <a:t>表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，贷出去的数据源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66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07" y="400110"/>
            <a:ext cx="8820150" cy="1981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35016" y="0"/>
            <a:ext cx="841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platform_quantitative_data_E3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表，表征每个平台的三级指标得分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9945" y="2381310"/>
            <a:ext cx="1059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f(R1)	1.02 + mod((rand-0.5)^3,0.03)</a:t>
            </a:r>
          </a:p>
          <a:p>
            <a:r>
              <a:rPr lang="zh-CN" altLang="en-US" dirty="0"/>
              <a:t>	描述：对所有值乘以102%并提供3%之内的随机</a:t>
            </a:r>
            <a:r>
              <a:rPr lang="zh-CN" altLang="en-US" dirty="0" smtClean="0"/>
              <a:t>浮动</a:t>
            </a:r>
            <a:endParaRPr lang="zh-CN" altLang="en-US" dirty="0"/>
          </a:p>
          <a:p>
            <a:r>
              <a:rPr lang="zh-CN" altLang="en-US" dirty="0"/>
              <a:t>f(R2)	0.96 + mod((rand-0.5)^3,0.02）</a:t>
            </a:r>
          </a:p>
          <a:p>
            <a:r>
              <a:rPr lang="zh-CN" altLang="en-US" dirty="0"/>
              <a:t>	描述：对所有值乘以96%并提供2%之内的随机</a:t>
            </a:r>
            <a:r>
              <a:rPr lang="zh-CN" altLang="en-US" dirty="0" smtClean="0"/>
              <a:t>浮动</a:t>
            </a:r>
            <a:endParaRPr lang="zh-CN" altLang="en-US" dirty="0"/>
          </a:p>
          <a:p>
            <a:r>
              <a:rPr lang="zh-CN" altLang="en-US" dirty="0"/>
              <a:t>分数计算公式	</a:t>
            </a:r>
          </a:p>
          <a:p>
            <a:r>
              <a:rPr lang="zh-CN" altLang="en-US" dirty="0"/>
              <a:t>1	score=(lnX-ln(minX)/(ln(maxX)-ln(minX))*100</a:t>
            </a:r>
          </a:p>
          <a:p>
            <a:r>
              <a:rPr lang="zh-CN" altLang="en-US" dirty="0"/>
              <a:t>2	score=(ln(maxX)-lnx)/(ln(maxX)-ln(minX))*100</a:t>
            </a:r>
          </a:p>
          <a:p>
            <a:r>
              <a:rPr lang="zh-CN" altLang="en-US" dirty="0"/>
              <a:t>3	if X &lt; aveX, score = (lnminX-lnX)/(lnminX-lnaveX);if X &gt; aveX, score = (lnX-lnmaxX)/(lnaveX-lnmaxX)</a:t>
            </a:r>
          </a:p>
          <a:p>
            <a:r>
              <a:rPr lang="zh-CN" altLang="en-US" dirty="0"/>
              <a:t>对于分数计算公式1和2，如果minX == 0，则令minX = 1；对于情况3注意取abs，并且，如果min|X-average(X)|==0， 也令其值为1	</a:t>
            </a:r>
            <a:endParaRPr lang="en-US" altLang="zh-CN" dirty="0" smtClean="0"/>
          </a:p>
          <a:p>
            <a:endParaRPr lang="zh-CN" altLang="en-US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对于分数计算公式1和2，如果minX == 0，则令minX = 1；对于情况3注意取abs，并且，如果min|X-average(X)|==0， 也令其值为1；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对于所有情况，如果出现0/0,则令0/0 = 0；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如果某参数为二个初始参数相除，即有：若分母参数值为0，则该参数为</a:t>
            </a:r>
            <a:r>
              <a:rPr lang="zh-CN" altLang="en-US" dirty="0" smtClean="0"/>
              <a:t>0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min和max用2sigma中的high和</a:t>
            </a:r>
            <a:r>
              <a:rPr lang="zh-CN" altLang="en-US" dirty="0" smtClean="0"/>
              <a:t>low。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79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5913" y="290446"/>
            <a:ext cx="3455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3. computeTableE3.py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51420" y="903560"/>
            <a:ext cx="10635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在</a:t>
            </a:r>
            <a:r>
              <a:rPr lang="en-US" altLang="zh-CN" sz="2400" dirty="0" smtClean="0"/>
              <a:t>E2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(43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原数据</a:t>
            </a:r>
            <a:r>
              <a:rPr lang="zh-CN" altLang="en-US" sz="2400" dirty="0" smtClean="0"/>
              <a:t>的基础上，根据属性表</a:t>
            </a:r>
            <a:r>
              <a:rPr lang="en-US" altLang="zh-CN" sz="2400" dirty="0" smtClean="0"/>
              <a:t>(41)</a:t>
            </a:r>
            <a:r>
              <a:rPr lang="zh-CN" altLang="en-US" sz="2400" dirty="0" smtClean="0"/>
              <a:t>计算出相应的分数</a:t>
            </a:r>
            <a:r>
              <a:rPr lang="en-US" altLang="zh-CN" sz="2400" dirty="0" smtClean="0"/>
              <a:t>E3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(40)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pSp>
        <p:nvGrpSpPr>
          <p:cNvPr id="41" name="组合 40"/>
          <p:cNvGrpSpPr/>
          <p:nvPr/>
        </p:nvGrpSpPr>
        <p:grpSpPr>
          <a:xfrm>
            <a:off x="80006" y="1871850"/>
            <a:ext cx="11657411" cy="4737904"/>
            <a:chOff x="80006" y="1871850"/>
            <a:chExt cx="11657411" cy="4737904"/>
          </a:xfrm>
        </p:grpSpPr>
        <p:grpSp>
          <p:nvGrpSpPr>
            <p:cNvPr id="37" name="组合 36"/>
            <p:cNvGrpSpPr/>
            <p:nvPr/>
          </p:nvGrpSpPr>
          <p:grpSpPr>
            <a:xfrm>
              <a:off x="638070" y="2791375"/>
              <a:ext cx="10535667" cy="2833388"/>
              <a:chOff x="638070" y="2791375"/>
              <a:chExt cx="10535667" cy="28333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38070" y="4469732"/>
                <a:ext cx="1155031" cy="1155031"/>
                <a:chOff x="1738559" y="3603458"/>
                <a:chExt cx="1155031" cy="1155031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1738559" y="3603458"/>
                  <a:ext cx="1155031" cy="115503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069431" y="3980919"/>
                  <a:ext cx="6376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/>
                    <a:t>E2</a:t>
                  </a:r>
                  <a:endParaRPr lang="zh-CN" altLang="en-US" sz="2000" dirty="0"/>
                </a:p>
              </p:txBody>
            </p:sp>
          </p:grpSp>
          <p:cxnSp>
            <p:nvCxnSpPr>
              <p:cNvPr id="10" name="直接箭头连接符 9"/>
              <p:cNvCxnSpPr/>
              <p:nvPr/>
            </p:nvCxnSpPr>
            <p:spPr>
              <a:xfrm>
                <a:off x="1925855" y="5097802"/>
                <a:ext cx="186318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197697" y="3372603"/>
                <a:ext cx="723894" cy="7238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5197696" y="4373906"/>
                <a:ext cx="723895" cy="72389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1992321" y="4387736"/>
                <a:ext cx="17967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根据</a:t>
                </a:r>
                <a:r>
                  <a:rPr lang="en-US" altLang="zh-CN" sz="2000" dirty="0" smtClean="0"/>
                  <a:t>black</a:t>
                </a:r>
                <a:r>
                  <a:rPr lang="zh-CN" altLang="en-US" sz="2000" dirty="0" smtClean="0"/>
                  <a:t>参数去掉</a:t>
                </a:r>
                <a:r>
                  <a:rPr lang="en-US" altLang="zh-CN" sz="2000" dirty="0" smtClean="0"/>
                  <a:t>B</a:t>
                </a:r>
                <a:r>
                  <a:rPr lang="zh-CN" altLang="en-US" sz="2000" dirty="0" smtClean="0"/>
                  <a:t>级数据</a:t>
                </a:r>
                <a:endParaRPr lang="zh-CN" altLang="en-US" sz="20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24548" y="4859919"/>
                <a:ext cx="1094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arrkeys[]</a:t>
                </a:r>
                <a:endParaRPr lang="zh-CN" altLang="en-US" sz="2000" dirty="0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638070" y="2791375"/>
                <a:ext cx="1155031" cy="1155031"/>
                <a:chOff x="1738559" y="3603458"/>
                <a:chExt cx="1155031" cy="1155031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1738559" y="3603458"/>
                  <a:ext cx="1155031" cy="115503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903994" y="3980918"/>
                  <a:ext cx="8241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/>
                    <a:t>IJKNO</a:t>
                  </a:r>
                  <a:endParaRPr lang="zh-CN" altLang="en-US" sz="2000" dirty="0"/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1925855" y="3419445"/>
                <a:ext cx="101626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2942120" y="3180036"/>
                <a:ext cx="21200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arrkeys[]</a:t>
                </a:r>
                <a:r>
                  <a:rPr lang="zh-CN" altLang="en-US" sz="2000" dirty="0" smtClean="0"/>
                  <a:t>的属性值</a:t>
                </a:r>
                <a:endParaRPr lang="zh-CN" altLang="en-US" sz="20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921591" y="3296417"/>
                <a:ext cx="392220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dirty="0" smtClean="0"/>
                  <a:t>评分：数值越</a:t>
                </a:r>
                <a:r>
                  <a:rPr lang="zh-CN" altLang="en-US" sz="2000" dirty="0"/>
                  <a:t>大越好的用</a:t>
                </a:r>
                <a:r>
                  <a:rPr lang="en-US" altLang="zh-CN" sz="2000" dirty="0"/>
                  <a:t>foo1</a:t>
                </a:r>
                <a:r>
                  <a:rPr lang="zh-CN" altLang="en-US" sz="2000" dirty="0"/>
                  <a:t>，越小越好的用</a:t>
                </a:r>
                <a:r>
                  <a:rPr lang="en-US" altLang="zh-CN" sz="2000" dirty="0" smtClean="0"/>
                  <a:t>foo2</a:t>
                </a:r>
                <a:r>
                  <a:rPr lang="zh-CN" altLang="en-US" sz="2000" dirty="0" smtClean="0"/>
                  <a:t>，平均值用</a:t>
                </a:r>
                <a:r>
                  <a:rPr lang="en-US" altLang="zh-CN" sz="2000" dirty="0" smtClean="0"/>
                  <a:t>foo3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>
                <a:off x="6069179" y="4259628"/>
                <a:ext cx="37746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>
                <a:off x="10018706" y="3682112"/>
                <a:ext cx="1155031" cy="1155031"/>
                <a:chOff x="1738559" y="3603458"/>
                <a:chExt cx="1155031" cy="1155031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738559" y="3603458"/>
                  <a:ext cx="1155031" cy="115503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2069431" y="3980919"/>
                  <a:ext cx="6376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/>
                    <a:t>E3</a:t>
                  </a:r>
                  <a:endParaRPr lang="zh-CN" altLang="en-US" sz="2000" dirty="0"/>
                </a:p>
              </p:txBody>
            </p:sp>
          </p:grpSp>
        </p:grpSp>
        <p:sp>
          <p:nvSpPr>
            <p:cNvPr id="38" name="文本框 37"/>
            <p:cNvSpPr txBox="1"/>
            <p:nvPr/>
          </p:nvSpPr>
          <p:spPr>
            <a:xfrm>
              <a:off x="80006" y="5686424"/>
              <a:ext cx="48176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id</a:t>
              </a:r>
              <a:r>
                <a:rPr lang="zh-CN" altLang="en-US" dirty="0" smtClean="0"/>
                <a:t> </a:t>
              </a:r>
              <a:r>
                <a:rPr lang="en-US" altLang="zh-CN" dirty="0"/>
                <a:t>+</a:t>
              </a:r>
              <a:r>
                <a:rPr lang="en-US" altLang="zh-CN" dirty="0" smtClean="0"/>
                <a:t> platform_id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+ platform_name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+ date  +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latest4week_lending</a:t>
              </a:r>
              <a:r>
                <a:rPr lang="en-US" altLang="zh-CN" dirty="0" smtClean="0"/>
                <a:t> + </a:t>
              </a:r>
              <a:r>
                <a:rPr lang="en-US" altLang="zh-CN" dirty="0" err="1" smtClean="0"/>
                <a:t>provision_of_risk_num</a:t>
              </a:r>
              <a:r>
                <a:rPr lang="en-US" altLang="zh-CN" dirty="0" smtClean="0"/>
                <a:t> + black + 41</a:t>
              </a:r>
              <a:r>
                <a:rPr lang="zh-CN" altLang="en-US" dirty="0" smtClean="0"/>
                <a:t>个参数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86713" y="1871850"/>
              <a:ext cx="22472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id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+ date +type  + (latest4week_lending + 41</a:t>
              </a:r>
              <a:r>
                <a:rPr lang="zh-CN" altLang="en-US" dirty="0" smtClean="0"/>
                <a:t>个参数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551281" y="5092468"/>
              <a:ext cx="21861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id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+ platform_id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+ platform_name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+ date + 41</a:t>
              </a:r>
              <a:r>
                <a:rPr lang="zh-CN" altLang="en-US" dirty="0" smtClean="0"/>
                <a:t>个参数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9861" y="236243"/>
            <a:ext cx="11044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所有数据的含义：每平台每周的相应字段的所有数据。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platform_quantitative_data_1sigma_M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：所有数据正态分布的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范围，有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两个数值；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platform_quantitative_data_2sigma_N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：所有数据正态分布的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×sigma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范围，有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两个数值；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platform_quantitative_data_3sigma_O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：所有数据正态分布的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×sigma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范围，有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两个数值；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platform_quantitative_data_max_I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：所有数据的最大值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platform_quantitative_data_min_J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：所有数据的最小值；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platform_quantitative_data_ave_K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：所有数据的平均值；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：通过每个时间点的等级的分数来将不同的平台分为不同的等级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platform_level_Z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：每个时间点不同等级中各个属性的值。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view_score_condition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：每个时间点各个属性的分数区间。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35016" y="886691"/>
            <a:ext cx="831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表，表征每个平台的二级指标得分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16" y="2256619"/>
            <a:ext cx="8458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2371" y="112468"/>
            <a:ext cx="336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4. computeTableG.py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795224" y="643269"/>
            <a:ext cx="8714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E3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(40)</a:t>
            </a:r>
            <a:r>
              <a:rPr lang="zh-CN" altLang="en-US" sz="2400" dirty="0" smtClean="0"/>
              <a:t>得分的基础上，进一步加权计算出相应的分数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(31)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764009" y="4488241"/>
            <a:ext cx="1155031" cy="1155031"/>
            <a:chOff x="1738559" y="3603458"/>
            <a:chExt cx="1155031" cy="1155031"/>
          </a:xfrm>
        </p:grpSpPr>
        <p:sp>
          <p:nvSpPr>
            <p:cNvPr id="6" name="矩形 5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6943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E3</a:t>
              </a:r>
              <a:endParaRPr lang="zh-CN" altLang="en-US" sz="2000" dirty="0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2105526" y="5065758"/>
            <a:ext cx="7738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018706" y="4488242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41623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G</a:t>
              </a:r>
              <a:endParaRPr lang="zh-CN" altLang="en-US" sz="2000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451575" y="6002673"/>
            <a:ext cx="342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en-US" altLang="zh-CN" dirty="0" smtClean="0"/>
              <a:t> platform_id</a:t>
            </a:r>
            <a:r>
              <a:rPr lang="zh-CN" altLang="en-US" dirty="0" smtClean="0"/>
              <a:t> </a:t>
            </a:r>
            <a:r>
              <a:rPr lang="en-US" altLang="zh-CN" dirty="0" smtClean="0"/>
              <a:t>+ platform_name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date  + 32</a:t>
            </a:r>
            <a:r>
              <a:rPr lang="zh-CN" altLang="en-US" dirty="0" smtClean="0"/>
              <a:t>个参数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1344" y="5864174"/>
            <a:ext cx="218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+ platform_id</a:t>
            </a:r>
            <a:r>
              <a:rPr lang="zh-CN" altLang="en-US" dirty="0" smtClean="0"/>
              <a:t> </a:t>
            </a:r>
            <a:r>
              <a:rPr lang="en-US" altLang="zh-CN" dirty="0" smtClean="0"/>
              <a:t>+ platform_name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date + 41</a:t>
            </a:r>
            <a:r>
              <a:rPr lang="zh-CN" altLang="en-US" dirty="0" smtClean="0"/>
              <a:t>个参数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85209" y="1273314"/>
            <a:ext cx="988995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分布加权（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16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E3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参数加权为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参数）</a:t>
            </a:r>
            <a:endParaRPr lang="en-US" altLang="zh-CN" sz="140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investor = 0.3* weekly_new_investor +0.7* weekly_total_investor</a:t>
            </a:r>
            <a:endParaRPr lang="en-US" altLang="zh-CN" sz="1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weekly_ave_turnover = 0.6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weekly_ave_investment + 0.25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weekly_ave_investment_old + 0.15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weekly_ave_investment_per_bid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weekly_ave_lending_per_borrower = 0.8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weekly_ave_lending_per_borrower + 0.2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weekly_ave_lending_per_bid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borrow_concentration = 0.45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top10_ratio_loan + 0.45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top5_ratio_loan + 0.1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borrower_HHI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technical_index = 0.65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third_entrust + 0.35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technical_security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PR_transparency = 0.9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PR_transparency1 + 0.1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PR_transparency2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client_growth = 0.5 * borrower_growth + 0.5 * investor_growth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加权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（尚未规定分布加权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E3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参数变为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参数）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new_old_investor_ratio = 1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weekly_ratio_new_old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borrower = 1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weekly_total_borrower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bidding_activeness = 1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weekly_ave_bid_close_time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maturity = 1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not_returned_yet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loan_period = 1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weekly_loan_period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turnover = 1 </a:t>
            </a:r>
            <a:r>
              <a:rPr lang="zh-CN" altLang="en-US" sz="1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weekly_lending</a:t>
            </a:r>
            <a:endParaRPr lang="en-US" altLang="zh-CN" sz="1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68761" y="886691"/>
            <a:ext cx="9089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platform_quantitative_data_H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表，表征每个平台的一级指标得分和总分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09" y="1899372"/>
            <a:ext cx="7391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0254" y="59999"/>
            <a:ext cx="3296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computeTableH.py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1068" y="532087"/>
            <a:ext cx="9007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得分的基础上，进一步加权计算出相应的分数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 + 1)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4009" y="3982911"/>
            <a:ext cx="1155031" cy="1155031"/>
            <a:chOff x="1738559" y="3603458"/>
            <a:chExt cx="1155031" cy="1155031"/>
          </a:xfrm>
        </p:grpSpPr>
        <p:sp>
          <p:nvSpPr>
            <p:cNvPr id="6" name="矩形 5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2959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2105526" y="4560428"/>
            <a:ext cx="7738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018706" y="3982912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3655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620023" y="5497343"/>
            <a:ext cx="342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platform_id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platform_name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date  + 7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1344" y="5358844"/>
            <a:ext cx="218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platform_id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platform_name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date  + 31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</a:t>
            </a:r>
          </a:p>
        </p:txBody>
      </p:sp>
      <p:sp>
        <p:nvSpPr>
          <p:cNvPr id="9" name="矩形 8"/>
          <p:cNvSpPr/>
          <p:nvPr/>
        </p:nvSpPr>
        <p:spPr>
          <a:xfrm>
            <a:off x="132344" y="899315"/>
            <a:ext cx="119633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加权，将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个参数缩减为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个参数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资金充足度：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capital_adequacy_ratio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registered_cap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+ 0.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vc_cap_usd + 0.55 * turnover_registered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投资人活跃度：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activeness_credibility = 0.3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+ 0.075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+ 0.14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weekly_ave_turnover + 0.1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bidding_activeness + 0.0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investor_HHI + 0.08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new_old_investor_ratio + 0.08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ave_annualized_return + 0.225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turnover_period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借款人分散度：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= 0.3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weekly_ave_lending_per_borrower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+0.3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+0.4 * borrow_concentration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借款覆盖能力：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+ 0.05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loan_period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+ 0.2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outstanding_loan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+ 0.25 * provision_of_risk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安全保障手段：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+ 0.55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technical_index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+ 0.15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third_assurance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+ 0.05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+ 0.05 * debt_transfer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透明度：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pellucidity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financial_transparency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+ 0.25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overdue_transparency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+ 0.25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borrower_transparency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+ 0.2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PR_transparency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+ 0.1 * customer_service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平台成长性：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money_growth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+ 0.4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client_growth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+ 0.3 * market_share_growth</a:t>
            </a:r>
          </a:p>
          <a:p>
            <a:r>
              <a:rPr lang="zh-CN" altLang="en-US" sz="1600" dirty="0" smtClean="0"/>
              <a:t>总得分：</a:t>
            </a:r>
            <a:r>
              <a:rPr lang="en-US" altLang="zh-CN" sz="1600" dirty="0" smtClean="0"/>
              <a:t>SCORE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0.1177 * </a:t>
            </a:r>
            <a:r>
              <a:rPr lang="en-US" altLang="zh-CN" sz="1600" dirty="0"/>
              <a:t>capital_adequacy_ratio</a:t>
            </a:r>
            <a:r>
              <a:rPr lang="en-US" altLang="zh-CN" sz="1600" dirty="0" smtClean="0"/>
              <a:t> + 0.2825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activeness_credibility</a:t>
            </a:r>
            <a:r>
              <a:rPr lang="en-US" altLang="zh-CN" sz="1600" dirty="0" smtClean="0"/>
              <a:t> + 0.1413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600" dirty="0" smtClean="0"/>
              <a:t> + 0.2319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  <a:r>
              <a:rPr lang="en-US" altLang="zh-CN" sz="1600" dirty="0" smtClean="0"/>
              <a:t> + 0.0710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altLang="zh-CN" sz="1600" dirty="0" smtClean="0"/>
              <a:t> + 0.0920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pellucidity</a:t>
            </a:r>
            <a:r>
              <a:rPr lang="en-US" altLang="zh-CN" sz="1600" dirty="0" smtClean="0"/>
              <a:t> + 0.0636 *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61163" y="4683519"/>
            <a:ext cx="463780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人为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去掉黑名单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BLACKLIST 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快速贷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金豪利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每天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美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贷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呱呱贷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kv['platform_name'] in BLACKLIST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continue</a:t>
            </a: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人工干预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分数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kv['platform_name'] ==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融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kv[‘score’]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人工设置等级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分数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kv['platform_id'] ==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A++: kv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['score'] -= 14.9525</a:t>
            </a:r>
          </a:p>
        </p:txBody>
      </p:sp>
    </p:spTree>
    <p:extLst>
      <p:ext uri="{BB962C8B-B14F-4D97-AF65-F5344CB8AC3E}">
        <p14:creationId xmlns:p14="http://schemas.microsoft.com/office/powerpoint/2010/main" val="30013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7566"/>
              </p:ext>
            </p:extLst>
          </p:nvPr>
        </p:nvGraphicFramePr>
        <p:xfrm>
          <a:off x="276106" y="229507"/>
          <a:ext cx="7251320" cy="6421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25"/>
                <a:gridCol w="868363"/>
                <a:gridCol w="3055620"/>
                <a:gridCol w="327025"/>
                <a:gridCol w="596900"/>
                <a:gridCol w="2076387"/>
              </a:tblGrid>
              <a:tr h="9620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  <a:r>
                        <a:rPr lang="zh-CN" altLang="en-US" sz="11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  <a:r>
                        <a:rPr lang="zh-CN" altLang="en-US" sz="11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表中的参数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registered_cap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outstanding_loan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vc_cap_usd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provision_of_risk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turnover_registered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provision_of_risk_num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weekly_new_investor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compensation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weekly_total_investor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third_entrust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weekly_lending</a:t>
                      </a:r>
                      <a:endParaRPr lang="en-US" sz="1100" i="0" u="none" strike="noStrike" kern="12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technical_security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third_assurance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weekly_ave_investment_old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financial_transparency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weekly_ave_investment_per_bid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overdue_transparency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weekly_ave_bid_close_time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borrower_transparency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investor_HHI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PR_transparency1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weekly_ratio_new_old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PR_transparency2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ave_annualized_return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money_growth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turnover_period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borrower_growth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weekly_ave_lending_per_borrower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investor_growth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weekly_ave_lending_per_bid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market_share_growth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weekly_total_borrower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latest4week_lending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TOP10_ratio_loan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real_name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TOP5_ratio_loan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debt_transfer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borrower_HHI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customer_service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26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not_returned_yet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10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11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weekly_loan_period</a:t>
                      </a:r>
                      <a:endParaRPr lang="en-US" sz="1100" i="0" u="none" strike="noStrike" kern="12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short_term_debt_ratio</a:t>
                      </a:r>
                      <a:endParaRPr lang="zh-CN" alt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表中新增的参数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17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investor 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待加权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loan_period 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weekly_ave_turnover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待加权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new_old_investor_ratio 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4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weekly_ave_lending_per_borrower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待加权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borrower 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114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borrow_concentration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待加权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bidding_activeness 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technical_index</a:t>
                      </a:r>
                      <a:endParaRPr lang="zh-CN" alt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待加权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maturity 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PR_transparency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待加权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turnover 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client_growth</a:t>
                      </a:r>
                      <a:endParaRPr lang="en-US" sz="1100" i="0" u="none" strike="noStrike" kern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i="0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6033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表中最终的参数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28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capital_adequacy_ratio </a:t>
                      </a:r>
                      <a:endParaRPr lang="en-US" sz="110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activeness_credibility </a:t>
                      </a:r>
                      <a:endParaRPr lang="en-US" sz="110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pellucidity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</a:t>
                      </a:r>
                      <a:endParaRPr lang="en-US" sz="110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growth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mobility</a:t>
                      </a:r>
                      <a:endParaRPr lang="en-US" sz="110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加权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1100" i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489370" y="2386645"/>
            <a:ext cx="4702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1-44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共计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1-44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共计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个参数（去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红色）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1-57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共计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个参数（去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红色、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绿色）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1-64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共计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参数（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去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红色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绿色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蓝色）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9927" y="59999"/>
            <a:ext cx="7688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权重策略（针对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个计分数据）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99933"/>
              </p:ext>
            </p:extLst>
          </p:nvPr>
        </p:nvGraphicFramePr>
        <p:xfrm>
          <a:off x="236621" y="1488741"/>
          <a:ext cx="4684712" cy="372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75"/>
                <a:gridCol w="581025"/>
                <a:gridCol w="2036762"/>
                <a:gridCol w="193675"/>
                <a:gridCol w="333375"/>
                <a:gridCol w="1346200"/>
              </a:tblGrid>
              <a:tr h="9620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  <a:r>
                        <a:rPr lang="zh-CN" altLang="en-US" sz="11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表中的参数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registered_cap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not_returned_yet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vc_cap_usd</a:t>
                      </a:r>
                      <a:endParaRPr lang="en-US" sz="110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weekly_loan_period</a:t>
                      </a:r>
                      <a:endParaRPr lang="en-US" sz="1100" i="0" u="none" strike="noStrike" kern="1200" dirty="0">
                        <a:solidFill>
                          <a:srgbClr val="92D05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turnover_registered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outstanding_loan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weekly_new_investor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provision_of_risk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weekly_total_investor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compensation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weekly_lending</a:t>
                      </a:r>
                      <a:endParaRPr lang="en-US" sz="1100" i="0" u="none" strike="noStrike" kern="12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third_entrust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technical_security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weekly_ave_investment_old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third_assurance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weekly_ave_investment_per_bid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financial_transparency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weekly_ave_bid_close_time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overdue_transparency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investor_HHI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borrower_transparency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weekly_ratio_new_old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PR_transparency1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ave_annualized_return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PR_transparency2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turnover_period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money_growth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weekly_ave_lending_per_borrower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borrower_growth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weekly_ave_lending_per_bid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investor_growth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weekly_total_borrower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market_share_growth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lang="en-US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10_ratio_loan</a:t>
                      </a:r>
                      <a:endParaRPr lang="en-US" sz="1100" i="0" u="none" strike="noStrike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real_name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u="none" strike="noStrike" kern="120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top5_ratio_loan</a:t>
                      </a:r>
                      <a:endParaRPr lang="en-US" sz="1100" i="0" u="none" strike="noStrike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debt_transfer</a:t>
                      </a:r>
                      <a:endParaRPr lang="en-US" sz="1100" i="0" u="none" strike="noStrike" kern="12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borrower_HHI</a:t>
                      </a:r>
                      <a:endParaRPr lang="en-US" sz="1100" i="0" u="none" strike="noStrike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customer_service</a:t>
                      </a:r>
                      <a:endParaRPr lang="en-US" sz="1100" i="0" u="none" strike="noStrike" kern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9923"/>
              </p:ext>
            </p:extLst>
          </p:nvPr>
        </p:nvGraphicFramePr>
        <p:xfrm>
          <a:off x="5856705" y="1477196"/>
          <a:ext cx="4851400" cy="372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75"/>
                <a:gridCol w="581025"/>
                <a:gridCol w="1809750"/>
                <a:gridCol w="193675"/>
                <a:gridCol w="333375"/>
                <a:gridCol w="1739900"/>
              </a:tblGrid>
              <a:tr h="9620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  <a:r>
                        <a:rPr lang="zh-CN" altLang="en-US" sz="11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表中的权重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0.1177 * 0.1 </a:t>
                      </a:r>
                      <a:r>
                        <a:rPr lang="en-US" altLang="zh-CN" sz="110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0.01177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0.2319*0.5</a:t>
                      </a:r>
                      <a:r>
                        <a:rPr lang="en-US" altLang="zh-CN" sz="110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0.11595</a:t>
                      </a:r>
                      <a:endParaRPr lang="en-US" sz="1100" i="0" u="none" strike="noStrike" kern="1200" dirty="0">
                        <a:solidFill>
                          <a:srgbClr val="92D05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0.1177 * 0.35 = 0.041195</a:t>
                      </a:r>
                      <a:endParaRPr lang="en-US" altLang="zh-CN" sz="110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0.2319*0.05 = 0.011595</a:t>
                      </a:r>
                      <a:endParaRPr lang="en-US" sz="1100" i="0" u="none" strike="noStrike" kern="1200" dirty="0">
                        <a:solidFill>
                          <a:srgbClr val="92D05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0.1177 * 0.55 = 0.064735</a:t>
                      </a:r>
                      <a:endParaRPr lang="en-US" altLang="zh-CN" sz="110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0.2319*0.20 = 0.04638</a:t>
                      </a:r>
                      <a:endParaRPr lang="en-US" sz="1100" i="0" u="none" strike="noStrike" kern="1200" dirty="0">
                        <a:solidFill>
                          <a:srgbClr val="92D05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 * 0.3 * 0.3 </a:t>
                      </a: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0.025425</a:t>
                      </a:r>
                      <a:endParaRPr lang="en-US" sz="1100" i="0" u="none" strike="noStrike" kern="12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92D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0.2319*0.25 = 0.057975</a:t>
                      </a:r>
                      <a:endParaRPr lang="en-US" sz="1100" i="0" u="none" strike="noStrike" kern="1200" dirty="0">
                        <a:solidFill>
                          <a:srgbClr val="92D05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 * 0.3 * 0.7  = 0.059325</a:t>
                      </a:r>
                      <a:endParaRPr lang="en-US" altLang="zh-CN" sz="1100" i="0" u="none" strike="noStrike" kern="12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0.071*0.20 = 0.0142</a:t>
                      </a:r>
                      <a:endParaRPr lang="en-US" sz="1100" i="0" u="none" strike="noStrike" kern="12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0.2825*0.075 = 0.0211875</a:t>
                      </a:r>
                      <a:endParaRPr lang="en-US" altLang="zh-CN" sz="1100" i="0" u="none" strike="noStrike" kern="12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0.071*0.55*0.65 = 0.0253825</a:t>
                      </a:r>
                      <a:endParaRPr lang="en-US" sz="1100" i="0" u="none" strike="noStrike" kern="12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0.2825*0.14*0.6 = 0.02373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0.071*0.55*0.35 = 0.0136675</a:t>
                      </a:r>
                      <a:endParaRPr lang="en-US" sz="1100" i="0" u="none" strike="noStrike" kern="12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0.2825*0.14*0.25 = 0.0098875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0.071*0.15 = 0.01065</a:t>
                      </a:r>
                      <a:endParaRPr lang="en-US" sz="1100" i="0" u="none" strike="noStrike" kern="12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0.2825*0.14*0.15 = 0.0059325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0.092*0.2 = 0.0184</a:t>
                      </a:r>
                      <a:endParaRPr lang="en-US" sz="1100" i="0" u="none" strike="noStrike" kern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0.2825*0.1 = 0.02825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0.092*0.25 = 0.023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 = 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0.092*0.25 = 0.023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0.2825*0.08 = 0.0226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0.092*0.2*0.9 = 0.01656</a:t>
                      </a: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0.2825*0.08 = 0.0226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0.092*0.2*0.1 = 0.00184</a:t>
                      </a:r>
                      <a:endParaRPr lang="en-US" sz="1100" i="0" u="none" strike="noStrike" kern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0.2825*0.225 = 0.0635625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0.0636*0.3 = 0.01908</a:t>
                      </a:r>
                      <a:endParaRPr lang="en-US" sz="110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0.1413*0.3*0.8</a:t>
                      </a:r>
                      <a:r>
                        <a:rPr lang="en-US" altLang="zh-CN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0.033912</a:t>
                      </a:r>
                      <a:endParaRPr lang="en-US" sz="1100" i="0" u="none" strike="noStrike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0.0636*0.4*0.5 = 0.01272</a:t>
                      </a:r>
                      <a:endParaRPr lang="en-US" sz="110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0.1413*0.3*0.2 = 0.008478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0.0636*0.4*0.5 = 0.01272</a:t>
                      </a:r>
                      <a:endParaRPr lang="en-US" sz="110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0.1413*0.3 = 0.04239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0.0636*0.3 = 0.01908</a:t>
                      </a:r>
                      <a:endParaRPr lang="en-US" sz="110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0.1413*0.4*0.45 = 0.025434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0.071*0.05 = 0.00355</a:t>
                      </a:r>
                      <a:endParaRPr lang="en-US" sz="1100" i="0" u="none" strike="noStrike" kern="12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0.1413*0.4*0.45 = 0.025434</a:t>
                      </a:r>
                      <a:endParaRPr lang="en-US" sz="1100" i="0" u="none" strike="noStrike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0.071*0.05 = 0.00355</a:t>
                      </a:r>
                      <a:endParaRPr lang="en-US" sz="1100" i="0" u="none" strike="noStrike" kern="12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定量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0.1413*0.4*0.1 = 0.005652</a:t>
                      </a:r>
                      <a:endParaRPr lang="en-US" sz="1100" i="0" u="none" strike="noStrike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0.092*0.1 = 0.0092</a:t>
                      </a:r>
                      <a:endParaRPr lang="en-US" sz="1100" i="0" u="none" strike="noStrike" kern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7227" y="803564"/>
            <a:ext cx="7824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表，表征经过惩罚机制扣分后的得分情况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28" y="1553441"/>
            <a:ext cx="87915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03" y="2171412"/>
            <a:ext cx="5895975" cy="2228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514470"/>
            <a:ext cx="12390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platform_id_name</a:t>
            </a:r>
            <a:r>
              <a:rPr lang="zh-CN" altLang="en-US" sz="2400" b="1" dirty="0" smtClean="0"/>
              <a:t>：</a:t>
            </a:r>
            <a:r>
              <a:rPr lang="en-US" altLang="zh-CN" sz="2400" b="1" dirty="0" err="1" smtClean="0"/>
              <a:t>db</a:t>
            </a:r>
            <a:r>
              <a:rPr lang="zh-CN" altLang="en-US" sz="2400" b="1" dirty="0" smtClean="0"/>
              <a:t>中的表，存储了每个网站在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表中的</a:t>
            </a:r>
            <a:r>
              <a:rPr lang="en-US" altLang="zh-CN" sz="2400" b="1" dirty="0" smtClean="0"/>
              <a:t>id</a:t>
            </a:r>
            <a:r>
              <a:rPr lang="zh-CN" altLang="en-US" sz="2400" b="1" dirty="0" smtClean="0"/>
              <a:t>以及通过</a:t>
            </a:r>
            <a:r>
              <a:rPr lang="en-US" altLang="zh-CN" sz="2400" b="1" dirty="0" smtClean="0"/>
              <a:t>hash</a:t>
            </a:r>
            <a:r>
              <a:rPr lang="zh-CN" altLang="en-US" sz="2400" b="1" dirty="0" smtClean="0"/>
              <a:t>算法算出的</a:t>
            </a:r>
            <a:r>
              <a:rPr lang="en-US" altLang="zh-CN" sz="2400" b="1" dirty="0" smtClean="0"/>
              <a:t>id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3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0253" y="59999"/>
            <a:ext cx="3323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computeTableP.py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3164" y="532087"/>
            <a:ext cx="925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表的基础上，加入惩罚机制（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），进行一定的扣分，得到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0736" y="888323"/>
            <a:ext cx="1155031" cy="1155031"/>
            <a:chOff x="1738559" y="3603458"/>
            <a:chExt cx="1155031" cy="1155031"/>
          </a:xfrm>
        </p:grpSpPr>
        <p:sp>
          <p:nvSpPr>
            <p:cNvPr id="6" name="矩形 5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2959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2162253" y="1465840"/>
            <a:ext cx="7738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075433" y="888324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3655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371111" y="993752"/>
            <a:ext cx="6389634" cy="581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平台自我定量对比：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PU01</a:t>
            </a:r>
            <a:r>
              <a:rPr lang="zh-CN" altLang="en-US" sz="1200" dirty="0" smtClean="0"/>
              <a:t>：</a:t>
            </a:r>
            <a:r>
              <a:rPr lang="en-US" altLang="zh-CN" sz="1200" dirty="0" err="1"/>
              <a:t>weekly_total_investor</a:t>
            </a:r>
            <a:r>
              <a:rPr lang="en-US" altLang="zh-CN" sz="1200" dirty="0"/>
              <a:t> &lt; 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-2</a:t>
            </a:r>
          </a:p>
          <a:p>
            <a:r>
              <a:rPr lang="en-US" altLang="zh-CN" sz="1200" i="1" dirty="0" smtClean="0"/>
              <a:t>PU021</a:t>
            </a:r>
            <a:r>
              <a:rPr lang="zh-CN" altLang="en-US" sz="1200" i="1" dirty="0" smtClean="0"/>
              <a:t>：</a:t>
            </a:r>
            <a:r>
              <a:rPr lang="en-US" altLang="zh-CN" sz="1200" dirty="0" err="1"/>
              <a:t>ave_annualized_return</a:t>
            </a:r>
            <a:r>
              <a:rPr lang="en-US" altLang="zh-CN" sz="1200" dirty="0"/>
              <a:t> &gt; </a:t>
            </a:r>
            <a:r>
              <a:rPr lang="en-US" altLang="zh-CN" sz="1200" dirty="0" smtClean="0"/>
              <a:t>23.45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-5</a:t>
            </a:r>
          </a:p>
          <a:p>
            <a:r>
              <a:rPr lang="en-US" altLang="zh-CN" sz="1200" i="1" dirty="0" smtClean="0"/>
              <a:t>PU022</a:t>
            </a:r>
            <a:r>
              <a:rPr lang="zh-CN" altLang="en-US" sz="1200" i="1" dirty="0" smtClean="0"/>
              <a:t>： </a:t>
            </a:r>
            <a:r>
              <a:rPr lang="en-US" altLang="zh-CN" sz="1200" dirty="0" err="1" smtClean="0"/>
              <a:t>ave_annualized_return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&gt; </a:t>
            </a:r>
            <a:r>
              <a:rPr lang="en-US" altLang="zh-CN" sz="1200" dirty="0" smtClean="0"/>
              <a:t>18.5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-2</a:t>
            </a:r>
          </a:p>
          <a:p>
            <a:r>
              <a:rPr lang="en-US" altLang="zh-CN" sz="1200" i="1" dirty="0" smtClean="0"/>
              <a:t>PU041</a:t>
            </a:r>
            <a:r>
              <a:rPr lang="zh-CN" altLang="en-US" sz="1200" i="1" dirty="0" smtClean="0"/>
              <a:t>： </a:t>
            </a:r>
            <a:r>
              <a:rPr lang="en-US" altLang="zh-CN" sz="1200" dirty="0"/>
              <a:t>top5_ratio_loan &gt; 0.5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-5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PU042</a:t>
            </a:r>
            <a:r>
              <a:rPr lang="zh-CN" altLang="en-US" sz="1200" i="1" dirty="0" smtClean="0"/>
              <a:t>： </a:t>
            </a:r>
            <a:r>
              <a:rPr lang="en-US" altLang="zh-CN" sz="1200" dirty="0"/>
              <a:t>top5_ratio_loan &gt; 0.3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-2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PU051</a:t>
            </a:r>
            <a:r>
              <a:rPr lang="zh-CN" altLang="en-US" sz="1200" i="1" dirty="0" smtClean="0"/>
              <a:t>： </a:t>
            </a:r>
            <a:r>
              <a:rPr lang="en-US" altLang="zh-CN" sz="1200" dirty="0" err="1"/>
              <a:t>not_returned_yet</a:t>
            </a:r>
            <a:r>
              <a:rPr lang="en-US" altLang="zh-CN" sz="1200" dirty="0"/>
              <a:t> &lt; </a:t>
            </a:r>
            <a:r>
              <a:rPr lang="en-US" altLang="zh-CN" sz="1200" dirty="0" smtClean="0"/>
              <a:t>0.667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-5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PU052</a:t>
            </a:r>
            <a:r>
              <a:rPr lang="zh-CN" altLang="en-US" sz="1200" i="1" dirty="0" smtClean="0"/>
              <a:t>： </a:t>
            </a:r>
            <a:r>
              <a:rPr lang="en-US" altLang="zh-CN" sz="1200" dirty="0" err="1"/>
              <a:t>not_returned_yet</a:t>
            </a:r>
            <a:r>
              <a:rPr lang="en-US" altLang="zh-CN" sz="1200" dirty="0"/>
              <a:t> &lt; 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-3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PU092</a:t>
            </a:r>
            <a:r>
              <a:rPr lang="zh-CN" altLang="en-US" sz="1200" i="1" dirty="0"/>
              <a:t>： </a:t>
            </a:r>
            <a:r>
              <a:rPr lang="en-US" altLang="zh-CN" sz="1200" dirty="0" err="1"/>
              <a:t>weekly_ratio_new_old</a:t>
            </a:r>
            <a:r>
              <a:rPr lang="en-US" altLang="zh-CN" sz="1200" dirty="0"/>
              <a:t> &gt; 5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-5</a:t>
            </a:r>
          </a:p>
          <a:p>
            <a:r>
              <a:rPr lang="en-US" altLang="zh-CN" sz="1200" i="1" dirty="0" smtClean="0"/>
              <a:t>PU091</a:t>
            </a:r>
            <a:r>
              <a:rPr lang="zh-CN" altLang="en-US" sz="1200" i="1" dirty="0" smtClean="0"/>
              <a:t>： </a:t>
            </a:r>
            <a:r>
              <a:rPr lang="en-US" altLang="zh-CN" sz="1200" dirty="0" err="1"/>
              <a:t>weekly_ratio_new_old</a:t>
            </a:r>
            <a:r>
              <a:rPr lang="en-US" altLang="zh-CN" sz="1200" dirty="0"/>
              <a:t> &gt; 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-2</a:t>
            </a:r>
          </a:p>
          <a:p>
            <a:r>
              <a:rPr lang="en-US" altLang="zh-CN" sz="1200" i="1" dirty="0"/>
              <a:t>PU010</a:t>
            </a:r>
            <a:r>
              <a:rPr lang="zh-CN" altLang="en-US" sz="1200" i="1" dirty="0"/>
              <a:t>： </a:t>
            </a:r>
            <a:r>
              <a:rPr lang="en-US" altLang="zh-CN" sz="1200" dirty="0"/>
              <a:t>top10_ratio_loan &gt; 0.5</a:t>
            </a:r>
            <a:r>
              <a:rPr lang="zh-CN" altLang="en-US" sz="1200" dirty="0"/>
              <a:t>，</a:t>
            </a:r>
            <a:r>
              <a:rPr lang="en-US" altLang="zh-CN" sz="1200" dirty="0"/>
              <a:t>-</a:t>
            </a:r>
            <a:r>
              <a:rPr lang="en-US" altLang="zh-CN" sz="1200" dirty="0" smtClean="0"/>
              <a:t>2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平台自我定性对比：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/>
              <a:t>PU061</a:t>
            </a:r>
            <a:r>
              <a:rPr lang="zh-CN" altLang="en-US" sz="1200" i="1" dirty="0"/>
              <a:t>： </a:t>
            </a:r>
            <a:r>
              <a:rPr lang="en-US" altLang="zh-CN" sz="1200" dirty="0" err="1"/>
              <a:t>third_entrust</a:t>
            </a:r>
            <a:r>
              <a:rPr lang="en-US" altLang="zh-CN" sz="1200" dirty="0"/>
              <a:t> == 0.5</a:t>
            </a:r>
            <a:r>
              <a:rPr lang="zh-CN" altLang="en-US" sz="1200" dirty="0"/>
              <a:t>，</a:t>
            </a:r>
            <a:r>
              <a:rPr lang="en-US" altLang="zh-CN" sz="1200" dirty="0"/>
              <a:t>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/>
              <a:t>PU062</a:t>
            </a:r>
            <a:r>
              <a:rPr lang="zh-CN" altLang="en-US" sz="1200" i="1" dirty="0"/>
              <a:t>： </a:t>
            </a:r>
            <a:r>
              <a:rPr lang="en-US" altLang="zh-CN" sz="1200" dirty="0" err="1"/>
              <a:t>third_entrust</a:t>
            </a:r>
            <a:r>
              <a:rPr lang="en-US" altLang="zh-CN" sz="1200" dirty="0"/>
              <a:t> == 0</a:t>
            </a:r>
            <a:r>
              <a:rPr lang="zh-CN" altLang="en-US" sz="1200" dirty="0"/>
              <a:t>，</a:t>
            </a:r>
            <a:r>
              <a:rPr lang="en-US" altLang="zh-CN" sz="1200" dirty="0"/>
              <a:t>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/>
              <a:t>PU007</a:t>
            </a:r>
            <a:r>
              <a:rPr lang="zh-CN" altLang="en-US" sz="1200" i="1" dirty="0"/>
              <a:t>： </a:t>
            </a:r>
            <a:r>
              <a:rPr lang="en-US" altLang="zh-CN" sz="1200" dirty="0" err="1"/>
              <a:t>real_name</a:t>
            </a:r>
            <a:r>
              <a:rPr lang="en-US" altLang="zh-CN" sz="1200" dirty="0"/>
              <a:t> &lt; 0.7</a:t>
            </a:r>
            <a:r>
              <a:rPr lang="zh-CN" altLang="en-US" sz="1200" dirty="0"/>
              <a:t>，</a:t>
            </a:r>
            <a:r>
              <a:rPr lang="en-US" altLang="zh-CN" sz="1200" dirty="0"/>
              <a:t>-2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/>
              <a:t>PU082</a:t>
            </a:r>
            <a:r>
              <a:rPr lang="zh-CN" altLang="en-US" sz="1200" i="1" dirty="0"/>
              <a:t>： </a:t>
            </a:r>
            <a:r>
              <a:rPr lang="en-US" altLang="zh-CN" sz="1200" dirty="0"/>
              <a:t>compensation &lt; 0.5</a:t>
            </a:r>
            <a:r>
              <a:rPr lang="zh-CN" altLang="en-US" sz="1200" dirty="0"/>
              <a:t>，</a:t>
            </a:r>
            <a:r>
              <a:rPr lang="en-US" altLang="zh-CN" sz="1200" dirty="0"/>
              <a:t>-5</a:t>
            </a:r>
          </a:p>
          <a:p>
            <a:r>
              <a:rPr lang="en-US" altLang="zh-CN" sz="1200" i="1" dirty="0"/>
              <a:t>PU081</a:t>
            </a:r>
            <a:r>
              <a:rPr lang="zh-CN" altLang="en-US" sz="1200" i="1" dirty="0"/>
              <a:t>： </a:t>
            </a:r>
            <a:r>
              <a:rPr lang="en-US" altLang="zh-CN" sz="1200" dirty="0"/>
              <a:t>compensation &lt; 0.8</a:t>
            </a:r>
            <a:r>
              <a:rPr lang="zh-CN" altLang="en-US" sz="1200" dirty="0"/>
              <a:t>，</a:t>
            </a:r>
            <a:r>
              <a:rPr lang="en-US" altLang="zh-CN" sz="1200" dirty="0"/>
              <a:t>-2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平台横向对比：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PU032</a:t>
            </a:r>
            <a:r>
              <a:rPr lang="zh-CN" altLang="en-US" sz="1200" i="1" dirty="0"/>
              <a:t>： </a:t>
            </a:r>
            <a:r>
              <a:rPr lang="en-US" altLang="zh-CN" sz="1200" dirty="0" err="1"/>
              <a:t>weekly_ave_lending_per_borrower</a:t>
            </a:r>
            <a:r>
              <a:rPr lang="en-US" altLang="zh-CN" sz="1200" dirty="0"/>
              <a:t>/weekly_ave_lending_per_borrower_top20 &gt; 45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-10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PU031</a:t>
            </a:r>
            <a:r>
              <a:rPr lang="zh-CN" altLang="en-US" sz="1200" i="1" dirty="0" smtClean="0"/>
              <a:t>： </a:t>
            </a:r>
            <a:r>
              <a:rPr lang="en-US" altLang="zh-CN" sz="1200" dirty="0" err="1"/>
              <a:t>weekly_ave_lending_per_borrower</a:t>
            </a:r>
            <a:r>
              <a:rPr lang="en-US" altLang="zh-CN" sz="1200" dirty="0"/>
              <a:t>/weekly_ave_lending_per_borrower_top20 &gt; </a:t>
            </a:r>
            <a:r>
              <a:rPr lang="en-US" altLang="zh-CN" sz="1200" dirty="0" smtClean="0"/>
              <a:t>18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-2</a:t>
            </a:r>
          </a:p>
          <a:p>
            <a:r>
              <a:rPr lang="en-US" altLang="zh-CN" sz="1200" i="1" dirty="0"/>
              <a:t>PU094</a:t>
            </a:r>
            <a:r>
              <a:rPr lang="zh-CN" altLang="en-US" sz="1200" i="1" dirty="0"/>
              <a:t>： </a:t>
            </a:r>
            <a:r>
              <a:rPr lang="en-US" altLang="zh-CN" sz="1200" dirty="0" err="1"/>
              <a:t>weekly_ratio_new_old</a:t>
            </a:r>
            <a:r>
              <a:rPr lang="en-US" altLang="zh-CN" sz="1200" dirty="0"/>
              <a:t>/weekly_ratio_new_old_top20 &gt; 10</a:t>
            </a:r>
            <a:r>
              <a:rPr lang="zh-CN" altLang="en-US" sz="1200" dirty="0"/>
              <a:t>，</a:t>
            </a:r>
            <a:r>
              <a:rPr lang="en-US" altLang="zh-CN" sz="1200" dirty="0"/>
              <a:t>-5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/>
              <a:t>PU093</a:t>
            </a:r>
            <a:r>
              <a:rPr lang="zh-CN" altLang="en-US" sz="1200" i="1" dirty="0"/>
              <a:t>： </a:t>
            </a:r>
            <a:r>
              <a:rPr lang="en-US" altLang="zh-CN" sz="1200" dirty="0" err="1"/>
              <a:t>weekly_ratio_new_old</a:t>
            </a:r>
            <a:r>
              <a:rPr lang="en-US" altLang="zh-CN" sz="1200" dirty="0"/>
              <a:t>/weekly_ratio_new_old_top20 &gt; 3</a:t>
            </a:r>
            <a:r>
              <a:rPr lang="zh-CN" altLang="en-US" sz="1200" dirty="0"/>
              <a:t>，</a:t>
            </a:r>
            <a:r>
              <a:rPr lang="en-US" altLang="zh-CN" sz="1200" dirty="0"/>
              <a:t>-</a:t>
            </a:r>
            <a:r>
              <a:rPr lang="en-US" altLang="zh-CN" sz="1200" dirty="0" smtClean="0"/>
              <a:t>2</a:t>
            </a:r>
            <a:endParaRPr lang="en-US" altLang="zh-CN" sz="1200" i="1" dirty="0" smtClean="0"/>
          </a:p>
          <a:p>
            <a:r>
              <a:rPr lang="en-US" altLang="zh-CN" sz="1200" i="1" dirty="0" smtClean="0"/>
              <a:t>PU111</a:t>
            </a:r>
            <a:r>
              <a:rPr lang="zh-CN" altLang="en-US" sz="1200" i="1" dirty="0"/>
              <a:t>： </a:t>
            </a:r>
            <a:r>
              <a:rPr lang="en-US" altLang="zh-CN" sz="1200" dirty="0" err="1" smtClean="0"/>
              <a:t>weekly_ave_investment</a:t>
            </a:r>
            <a:r>
              <a:rPr lang="en-US" altLang="zh-CN" sz="1200" dirty="0" smtClean="0"/>
              <a:t>/weekly_ave_investment_top20 </a:t>
            </a:r>
            <a:r>
              <a:rPr lang="en-US" altLang="zh-CN" sz="1200" dirty="0"/>
              <a:t>&gt; 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-5</a:t>
            </a:r>
          </a:p>
          <a:p>
            <a:r>
              <a:rPr lang="en-US" altLang="zh-CN" sz="1200" i="1" dirty="0" smtClean="0"/>
              <a:t>PU112</a:t>
            </a:r>
            <a:r>
              <a:rPr lang="zh-CN" altLang="en-US" sz="1200" i="1" dirty="0" smtClean="0"/>
              <a:t>： </a:t>
            </a:r>
            <a:r>
              <a:rPr lang="en-US" altLang="zh-CN" sz="1200" dirty="0" err="1"/>
              <a:t>weekly_ave_investment</a:t>
            </a:r>
            <a:r>
              <a:rPr lang="en-US" altLang="zh-CN" sz="1200" dirty="0"/>
              <a:t>/weekly_ave_investment_top20 &gt; 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-2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平台纵向对比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PU0121</a:t>
            </a:r>
            <a:r>
              <a:rPr lang="zh-CN" altLang="en-US" sz="1200" i="1" dirty="0" smtClean="0"/>
              <a:t>： </a:t>
            </a:r>
            <a:r>
              <a:rPr lang="en-US" altLang="zh-CN" sz="1200" dirty="0" smtClean="0"/>
              <a:t>sum4_cash_flow_in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&lt; -100000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-15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PU122</a:t>
            </a:r>
            <a:r>
              <a:rPr lang="zh-CN" altLang="en-US" sz="1200" i="1" dirty="0" smtClean="0"/>
              <a:t>： </a:t>
            </a:r>
            <a:r>
              <a:rPr lang="en-US" altLang="zh-CN" sz="1200" dirty="0" smtClean="0"/>
              <a:t>sum4_cash_flow_in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&lt; -</a:t>
            </a:r>
            <a:r>
              <a:rPr lang="en-US" altLang="zh-CN" sz="1200" dirty="0" smtClean="0"/>
              <a:t>1000</a:t>
            </a:r>
            <a:r>
              <a:rPr lang="zh-CN" altLang="en-US" sz="1200" dirty="0"/>
              <a:t>，</a:t>
            </a:r>
            <a:r>
              <a:rPr lang="en-US" altLang="zh-CN" sz="1200" dirty="0"/>
              <a:t>-</a:t>
            </a:r>
            <a:r>
              <a:rPr lang="en-US" altLang="zh-CN" sz="1200" dirty="0" smtClean="0"/>
              <a:t>10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PU123</a:t>
            </a:r>
            <a:r>
              <a:rPr lang="zh-CN" altLang="en-US" sz="1200" i="1" dirty="0" smtClean="0"/>
              <a:t>： </a:t>
            </a:r>
            <a:r>
              <a:rPr lang="en-US" altLang="zh-CN" sz="1200" dirty="0" smtClean="0"/>
              <a:t>sum4_cash_flow_in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&lt; -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-5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PU124</a:t>
            </a:r>
            <a:r>
              <a:rPr lang="zh-CN" altLang="en-US" sz="1200" i="1" dirty="0" smtClean="0"/>
              <a:t>： </a:t>
            </a:r>
            <a:r>
              <a:rPr lang="en-US" altLang="zh-CN" sz="1200" dirty="0" smtClean="0"/>
              <a:t>sum4_cash_flow_in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&lt; </a:t>
            </a:r>
            <a:r>
              <a:rPr lang="en-US" altLang="zh-CN" sz="1200" dirty="0" smtClean="0"/>
              <a:t>-0.1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-2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i="1" dirty="0" smtClean="0"/>
              <a:t>TBD</a:t>
            </a:r>
            <a:r>
              <a:rPr lang="zh-CN" altLang="en-US" sz="1200" i="1" dirty="0" smtClean="0"/>
              <a:t>： </a:t>
            </a:r>
            <a:r>
              <a:rPr lang="en-US" altLang="zh-CN" sz="1200" dirty="0" smtClean="0"/>
              <a:t>nry_change_5 </a:t>
            </a:r>
            <a:r>
              <a:rPr lang="en-US" altLang="zh-CN" sz="1200" dirty="0"/>
              <a:t>&lt; 0 and </a:t>
            </a:r>
            <a:r>
              <a:rPr lang="en-US" altLang="zh-CN" sz="1200" dirty="0" err="1"/>
              <a:t>not_returned_yet</a:t>
            </a:r>
            <a:r>
              <a:rPr lang="en-US" altLang="zh-CN" sz="1200" dirty="0"/>
              <a:t> &lt; 1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-</a:t>
            </a:r>
            <a:r>
              <a:rPr lang="en-US" altLang="zh-CN" sz="1200" dirty="0" smtClean="0"/>
              <a:t>10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34" y="1446128"/>
            <a:ext cx="8782050" cy="3105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997527"/>
            <a:ext cx="12383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platform_alert_Q1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表，表示每个平台在最近时间上每个指标的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信息（与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样条插值的差异）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72" y="5919787"/>
            <a:ext cx="10163175" cy="5048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92857" y="5035477"/>
            <a:ext cx="7197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platform_alert_Q2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表，对应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表中的各个指标的阈值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0693" y="562780"/>
            <a:ext cx="826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当某一个指标如果没有凑齐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周数据或者最后一周为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，那么则置为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2776" y="8867"/>
            <a:ext cx="3503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computeAlertQ1.py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945" y="557463"/>
            <a:ext cx="11733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表的基础上，加入预警机制（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进一步扣分更新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表和记录相应机制更新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35512" y="993752"/>
            <a:ext cx="1155031" cy="1155031"/>
            <a:chOff x="1738559" y="3603458"/>
            <a:chExt cx="1155031" cy="1155031"/>
          </a:xfrm>
        </p:grpSpPr>
        <p:sp>
          <p:nvSpPr>
            <p:cNvPr id="6" name="矩形 5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2959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2162253" y="1465840"/>
            <a:ext cx="7738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069133" y="1088378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81978" y="3980918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59151" y="1771323"/>
            <a:ext cx="74613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中每个指标的形貌参数：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周数据与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样条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预测值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的差异大于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表中的阈值且该差异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0.2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没有凑齐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周数据或者最后一周为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：前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周数据线性拟合度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&gt; 0.95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没有凑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齐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数据或者最后一周为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turnover_registed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weekly_ave_bid_close_time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weekly_ratio_new_old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not_return_yet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err="1"/>
              <a:t>outstanding_loan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3sigma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之外，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：指标值在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[-10000, 10000]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之外，即过大或过小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W3W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：相邻两周的数据差的绝对值大于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835512" y="2243409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94788" y="2381908"/>
            <a:ext cx="2303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样条插值的差异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12" y="2000250"/>
            <a:ext cx="8391525" cy="2857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400" y="1088967"/>
            <a:ext cx="10584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表，由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表中的数据经过四周平滑处理后得到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mean(p[i-3:i+1])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2776" y="8867"/>
            <a:ext cx="3503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computeTableS.py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6477" y="552063"/>
            <a:ext cx="866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表得分的基础上，引入最近四周平滑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表），创建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8621" y="2196741"/>
            <a:ext cx="1155031" cy="1155031"/>
            <a:chOff x="1738559" y="3603458"/>
            <a:chExt cx="1155031" cy="1155031"/>
          </a:xfrm>
        </p:grpSpPr>
        <p:sp>
          <p:nvSpPr>
            <p:cNvPr id="6" name="矩形 5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2959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2242259" y="2574203"/>
            <a:ext cx="7738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149139" y="2196741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37398" y="3980918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31148" y="2974311"/>
            <a:ext cx="7511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 = 1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 = 0.2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w2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02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9970" y="1088967"/>
            <a:ext cx="7466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platform_score_T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表的基础上进行关键项的罚分。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33" y="2071687"/>
            <a:ext cx="83629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12776" y="8867"/>
            <a:ext cx="3503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computeTableT.py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710" y="575518"/>
            <a:ext cx="11402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表得分的基础上，引入关键值降级惩罚，使得个别项严重不好的得分高平台的分数降下来。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07510" y="1028302"/>
            <a:ext cx="1155031" cy="1155031"/>
            <a:chOff x="1738559" y="3603458"/>
            <a:chExt cx="1155031" cy="1155031"/>
          </a:xfrm>
        </p:grpSpPr>
        <p:sp>
          <p:nvSpPr>
            <p:cNvPr id="6" name="矩形 5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2959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2331148" y="1405764"/>
            <a:ext cx="7738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238028" y="1028302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37398" y="3980918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9228" y="2981097"/>
            <a:ext cx="156966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各等级百分位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97.5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81.3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20.1987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5.9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27155" y="1457602"/>
            <a:ext cx="803296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关键降级策略：递归，最后相应的等级中一定不存在违规者）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not_return_yet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，等级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A+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top10_ratio_loan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0.25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，等级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A++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top10_ratio_loan 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top10_ratio_loan 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ave_annualized_return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15.5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A++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ave_annualized_return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15.99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ave_annualized_return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16.99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weekly_total_borrower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A++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weekly_total_borrower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weekly_total_borrower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weekly_lending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500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weekly_lending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300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问题站补全：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因为问题站在出事之后数据将不再更新，这里会按照出事前的数据继续更新。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strategy_report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：取得分前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名的平均值虚拟一个新站。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42509" y="30354"/>
            <a:ext cx="3865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computePlatformId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</a:p>
        </p:txBody>
      </p:sp>
      <p:sp>
        <p:nvSpPr>
          <p:cNvPr id="5" name="矩形 4"/>
          <p:cNvSpPr/>
          <p:nvPr/>
        </p:nvSpPr>
        <p:spPr>
          <a:xfrm>
            <a:off x="751420" y="478060"/>
            <a:ext cx="10635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计算每个网站分别在网贷之家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和贷出去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wdzj_id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dcq_id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以及通过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算法算出的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694383" y="3868915"/>
            <a:ext cx="7617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582386" y="3491454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38559" y="3870079"/>
              <a:ext cx="115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platform_id_name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18195" y="2483491"/>
            <a:ext cx="839508" cy="752055"/>
            <a:chOff x="625592" y="3899561"/>
            <a:chExt cx="839508" cy="752055"/>
          </a:xfrm>
        </p:grpSpPr>
        <p:sp>
          <p:nvSpPr>
            <p:cNvPr id="27" name="矩形 26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8283" y="4096497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718195" y="4213044"/>
            <a:ext cx="839508" cy="752055"/>
            <a:chOff x="625592" y="3899561"/>
            <a:chExt cx="839508" cy="752055"/>
          </a:xfrm>
        </p:grpSpPr>
        <p:sp>
          <p:nvSpPr>
            <p:cNvPr id="32" name="矩形 31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58283" y="4096497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685669" y="2756543"/>
            <a:ext cx="1534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wdzj_id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dcq_id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16394" y="440440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platform_id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2777" y="1524365"/>
            <a:ext cx="9596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platform_quantitative_data_E1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db</a:t>
            </a:r>
            <a:r>
              <a:rPr lang="zh-CN" altLang="en-US" sz="2400" b="1" dirty="0"/>
              <a:t>中的</a:t>
            </a:r>
            <a:r>
              <a:rPr lang="zh-CN" altLang="en-US" sz="2400" b="1" dirty="0" smtClean="0"/>
              <a:t>表</a:t>
            </a:r>
            <a:r>
              <a:rPr lang="en-US" altLang="zh-CN" sz="2400" b="1" dirty="0" smtClean="0"/>
              <a:t>E1</a:t>
            </a:r>
            <a:r>
              <a:rPr lang="zh-CN" altLang="en-US" sz="2400" b="1" dirty="0" smtClean="0"/>
              <a:t>，将表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和表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的数据整合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82" y="1986030"/>
            <a:ext cx="10134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1602" y="30354"/>
            <a:ext cx="3481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3. computeTableE1.py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51420" y="478060"/>
            <a:ext cx="10635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在表</a:t>
            </a:r>
            <a:r>
              <a:rPr lang="en-US" altLang="zh-CN" sz="2400" dirty="0" smtClean="0"/>
              <a:t>A(16)B(23)F(60)</a:t>
            </a:r>
            <a:r>
              <a:rPr lang="zh-CN" altLang="en-US" sz="2400" dirty="0" smtClean="0"/>
              <a:t>的基础上，</a:t>
            </a:r>
            <a:r>
              <a:rPr lang="zh-CN" altLang="en-US" sz="2400" dirty="0"/>
              <a:t>统计</a:t>
            </a:r>
            <a:r>
              <a:rPr lang="zh-CN" altLang="en-US" sz="2400" dirty="0" smtClean="0"/>
              <a:t>出基础平台库</a:t>
            </a:r>
            <a:r>
              <a:rPr lang="en-US" altLang="zh-CN" sz="2400" dirty="0" smtClean="0"/>
              <a:t>E1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(51)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1733030" y="2160088"/>
            <a:ext cx="752055" cy="752055"/>
            <a:chOff x="1738560" y="3603459"/>
            <a:chExt cx="929936" cy="929936"/>
          </a:xfrm>
        </p:grpSpPr>
        <p:sp>
          <p:nvSpPr>
            <p:cNvPr id="19" name="矩形 18"/>
            <p:cNvSpPr/>
            <p:nvPr/>
          </p:nvSpPr>
          <p:spPr>
            <a:xfrm>
              <a:off x="1738560" y="3603459"/>
              <a:ext cx="929936" cy="92993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30087" y="3856676"/>
              <a:ext cx="471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F</a:t>
              </a:r>
              <a:endParaRPr lang="zh-CN" altLang="en-US" sz="20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3332748" y="1570957"/>
            <a:ext cx="89194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i="1" dirty="0" smtClean="0">
                <a:solidFill>
                  <a:srgbClr val="FF0000"/>
                </a:solidFill>
              </a:rPr>
              <a:t>F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表</a:t>
            </a:r>
            <a:r>
              <a:rPr lang="zh-CN" altLang="en-US" sz="1400" i="1" dirty="0">
                <a:solidFill>
                  <a:srgbClr val="FF0000"/>
                </a:solidFill>
              </a:rPr>
              <a:t>加权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：</a:t>
            </a:r>
            <a:endParaRPr lang="en-US" altLang="zh-CN" sz="1400" i="1" dirty="0" smtClean="0">
              <a:solidFill>
                <a:srgbClr val="FF0000"/>
              </a:solidFill>
            </a:endParaRPr>
          </a:p>
          <a:p>
            <a:r>
              <a:rPr lang="en-US" altLang="zh-CN" sz="1400" i="1" dirty="0" err="1" smtClean="0"/>
              <a:t>vc_cap_usd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vc_cap_usd</a:t>
            </a:r>
            <a:r>
              <a:rPr lang="en-US" altLang="zh-CN" sz="1400" i="1" dirty="0" smtClean="0"/>
              <a:t> </a:t>
            </a:r>
            <a:r>
              <a:rPr lang="zh-CN" altLang="en-US" sz="1400" i="1" dirty="0" smtClean="0"/>
              <a:t>* </a:t>
            </a:r>
            <a:r>
              <a:rPr lang="en-US" altLang="zh-CN" sz="1400" i="1" dirty="0" smtClean="0"/>
              <a:t>6 </a:t>
            </a:r>
            <a:r>
              <a:rPr lang="zh-CN" altLang="en-US" sz="1400" i="1" dirty="0" smtClean="0"/>
              <a:t>* </a:t>
            </a:r>
            <a:r>
              <a:rPr lang="en-US" altLang="zh-CN" sz="1400" i="1" dirty="0" smtClean="0"/>
              <a:t>0.8</a:t>
            </a:r>
          </a:p>
          <a:p>
            <a:r>
              <a:rPr lang="en-US" altLang="zh-CN" sz="1400" i="1" dirty="0" err="1" smtClean="0"/>
              <a:t>registered_cap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registered_cap</a:t>
            </a:r>
            <a:r>
              <a:rPr lang="en-US" altLang="zh-CN" sz="1400" i="1" dirty="0" smtClean="0"/>
              <a:t> + 0.1 </a:t>
            </a:r>
            <a:r>
              <a:rPr lang="zh-CN" altLang="en-US" sz="1400" i="1" dirty="0" smtClean="0"/>
              <a:t>* </a:t>
            </a:r>
            <a:r>
              <a:rPr lang="en-US" altLang="zh-CN" sz="1400" i="1" dirty="0" err="1" smtClean="0"/>
              <a:t>parent_company_cap</a:t>
            </a:r>
            <a:endParaRPr lang="en-US" altLang="zh-CN" sz="1400" i="1" dirty="0" smtClean="0"/>
          </a:p>
          <a:p>
            <a:r>
              <a:rPr lang="en-US" altLang="zh-CN" sz="1400" i="1" dirty="0" err="1"/>
              <a:t>provision_of_risk_num</a:t>
            </a:r>
            <a:r>
              <a:rPr lang="en-US" altLang="zh-CN" sz="1400" i="1" dirty="0"/>
              <a:t> = F_provision_of_risk1 + F_provision_of_risk2 * </a:t>
            </a:r>
            <a:r>
              <a:rPr lang="en-US" altLang="zh-CN" sz="1400" i="1" dirty="0" err="1"/>
              <a:t>weekly_lending</a:t>
            </a:r>
            <a:r>
              <a:rPr lang="en-US" altLang="zh-CN" sz="1400" i="1" dirty="0"/>
              <a:t>  / </a:t>
            </a:r>
            <a:r>
              <a:rPr lang="en-US" altLang="zh-CN" sz="1400" i="1" dirty="0" smtClean="0"/>
              <a:t>100</a:t>
            </a:r>
          </a:p>
          <a:p>
            <a:pPr algn="ctr"/>
            <a:r>
              <a:rPr lang="en-US" altLang="zh-CN" sz="1400" i="1" dirty="0">
                <a:solidFill>
                  <a:srgbClr val="FF0000"/>
                </a:solidFill>
              </a:rPr>
              <a:t>A</a:t>
            </a:r>
            <a:r>
              <a:rPr lang="zh-CN" altLang="en-US" sz="1400" i="1" dirty="0">
                <a:solidFill>
                  <a:srgbClr val="FF0000"/>
                </a:solidFill>
              </a:rPr>
              <a:t>、</a:t>
            </a:r>
            <a:r>
              <a:rPr lang="en-US" altLang="zh-CN" sz="1400" i="1" dirty="0">
                <a:solidFill>
                  <a:srgbClr val="FF0000"/>
                </a:solidFill>
              </a:rPr>
              <a:t>B</a:t>
            </a:r>
            <a:r>
              <a:rPr lang="zh-CN" altLang="en-US" sz="1400" i="1" dirty="0">
                <a:solidFill>
                  <a:srgbClr val="FF0000"/>
                </a:solidFill>
              </a:rPr>
              <a:t>表中数据：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r>
              <a:rPr lang="en-US" altLang="zh-CN" sz="1400" i="1" dirty="0" err="1" smtClean="0"/>
              <a:t>weekly_new_investor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B_weekly_new_investor</a:t>
            </a:r>
            <a:r>
              <a:rPr lang="en-US" altLang="zh-CN" sz="1400" i="1" dirty="0" smtClean="0"/>
              <a:t>/</a:t>
            </a:r>
            <a:r>
              <a:rPr lang="en-US" altLang="zh-CN" sz="1400" i="1" dirty="0"/>
              <a:t> </a:t>
            </a:r>
            <a:r>
              <a:rPr lang="en-US" altLang="zh-CN" sz="1400" i="1" dirty="0" err="1" smtClean="0"/>
              <a:t>B_weekly_total_investor</a:t>
            </a:r>
            <a:r>
              <a:rPr lang="en-US" altLang="zh-CN" sz="1400" i="1" dirty="0" smtClean="0"/>
              <a:t> * </a:t>
            </a:r>
            <a:r>
              <a:rPr lang="en-US" altLang="zh-CN" sz="1400" i="1" dirty="0" err="1" smtClean="0"/>
              <a:t>weekly_total_investor</a:t>
            </a:r>
            <a:endParaRPr lang="en-US" altLang="zh-CN" sz="1400" i="1" dirty="0" smtClean="0"/>
          </a:p>
          <a:p>
            <a:r>
              <a:rPr lang="en-US" altLang="zh-CN" sz="1400" i="1" dirty="0" err="1" smtClean="0"/>
              <a:t>provision_of_risk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/>
              <a:t>provision_of_risk_num</a:t>
            </a:r>
            <a:r>
              <a:rPr lang="en-US" altLang="zh-CN" sz="1400" i="1" dirty="0"/>
              <a:t> </a:t>
            </a:r>
            <a:r>
              <a:rPr lang="en-US" altLang="zh-CN" sz="1400" i="1" dirty="0" smtClean="0"/>
              <a:t>/ </a:t>
            </a:r>
            <a:r>
              <a:rPr lang="en-US" altLang="zh-CN" sz="1400" i="1" dirty="0" err="1" smtClean="0"/>
              <a:t>B_weekly_outstanding_loan</a:t>
            </a:r>
            <a:endParaRPr lang="en-US" altLang="zh-CN" sz="1400" i="1" dirty="0" smtClean="0"/>
          </a:p>
          <a:p>
            <a:r>
              <a:rPr lang="en-US" altLang="zh-CN" sz="1400" i="1" dirty="0" err="1" smtClean="0"/>
              <a:t>weekly_ave_investment_old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B_weekly_total_investment_old</a:t>
            </a:r>
            <a:r>
              <a:rPr lang="en-US" altLang="zh-CN" sz="1400" i="1" dirty="0" smtClean="0"/>
              <a:t> / </a:t>
            </a:r>
            <a:r>
              <a:rPr lang="en-US" altLang="zh-CN" sz="1400" dirty="0" err="1" smtClean="0"/>
              <a:t>weekly_old_investor</a:t>
            </a:r>
            <a:endParaRPr lang="en-US" altLang="zh-CN" sz="1400" dirty="0" smtClean="0"/>
          </a:p>
          <a:p>
            <a:r>
              <a:rPr lang="en-US" altLang="zh-CN" sz="1400" i="1" dirty="0" smtClean="0"/>
              <a:t>top10_ratio_loan = </a:t>
            </a:r>
            <a:r>
              <a:rPr lang="en-US" altLang="zh-CN" sz="1400" i="1" dirty="0" err="1" smtClean="0"/>
              <a:t>ave</a:t>
            </a:r>
            <a:r>
              <a:rPr lang="en-US" altLang="zh-CN" sz="1400" i="1" dirty="0" smtClean="0"/>
              <a:t>(</a:t>
            </a:r>
            <a:r>
              <a:rPr lang="en-US" altLang="zh-CN" sz="1400" i="1" dirty="0"/>
              <a:t>weekly_top10_lending</a:t>
            </a:r>
            <a:r>
              <a:rPr lang="en-US" altLang="zh-CN" sz="1400" i="1" dirty="0" smtClean="0"/>
              <a:t>) / </a:t>
            </a:r>
            <a:r>
              <a:rPr lang="en-US" altLang="zh-CN" sz="1400" i="1" dirty="0" err="1" smtClean="0"/>
              <a:t>weekly_outstanding_loan</a:t>
            </a:r>
            <a:endParaRPr lang="en-US" altLang="zh-CN" sz="1400" i="1" dirty="0" smtClean="0"/>
          </a:p>
          <a:p>
            <a:r>
              <a:rPr lang="en-US" altLang="zh-CN" sz="1400" i="1" dirty="0" smtClean="0"/>
              <a:t>top5_ratio_loan = B_</a:t>
            </a:r>
            <a:r>
              <a:rPr lang="en-US" altLang="zh-CN" sz="1400" i="1" dirty="0"/>
              <a:t> </a:t>
            </a:r>
            <a:r>
              <a:rPr lang="en-US" altLang="zh-CN" sz="1400" i="1" dirty="0" smtClean="0"/>
              <a:t>weekly_top5_lending / B_</a:t>
            </a:r>
            <a:r>
              <a:rPr lang="en-US" altLang="zh-CN" sz="1400" i="1" dirty="0"/>
              <a:t> </a:t>
            </a:r>
            <a:r>
              <a:rPr lang="en-US" altLang="zh-CN" sz="1400" i="1" dirty="0" smtClean="0"/>
              <a:t>weekly_top10_lending * </a:t>
            </a:r>
            <a:r>
              <a:rPr lang="en-US" altLang="zh-CN" sz="1400" i="1" dirty="0"/>
              <a:t>top10_ratio_loan</a:t>
            </a:r>
            <a:endParaRPr lang="en-US" altLang="zh-CN" sz="1400" i="1" dirty="0" smtClean="0"/>
          </a:p>
          <a:p>
            <a:pPr algn="ctr"/>
            <a:r>
              <a:rPr lang="zh-CN" altLang="en-US" sz="1400" i="1" dirty="0" smtClean="0">
                <a:solidFill>
                  <a:srgbClr val="FF0000"/>
                </a:solidFill>
              </a:rPr>
              <a:t>自计算：</a:t>
            </a:r>
            <a:endParaRPr lang="en-US" altLang="zh-CN" sz="1400" i="1" dirty="0" smtClean="0">
              <a:solidFill>
                <a:srgbClr val="FF0000"/>
              </a:solidFill>
            </a:endParaRPr>
          </a:p>
          <a:p>
            <a:r>
              <a:rPr lang="en-US" altLang="zh-CN" sz="1400" i="1" dirty="0" err="1" smtClean="0"/>
              <a:t>weekly_ave_investment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weekly_lending</a:t>
            </a:r>
            <a:r>
              <a:rPr lang="en-US" altLang="zh-CN" sz="1400" i="1" dirty="0" smtClean="0"/>
              <a:t> / </a:t>
            </a:r>
            <a:r>
              <a:rPr lang="en-US" altLang="zh-CN" sz="1400" i="1" dirty="0" err="1" smtClean="0"/>
              <a:t>weekly_total_investor</a:t>
            </a:r>
            <a:endParaRPr lang="en-US" altLang="zh-CN" sz="1400" i="1" dirty="0" smtClean="0"/>
          </a:p>
          <a:p>
            <a:r>
              <a:rPr lang="en-US" altLang="zh-CN" sz="1400" i="1" dirty="0" err="1" smtClean="0"/>
              <a:t>weekly_ratio_new_old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weekly_ratio_new_old</a:t>
            </a:r>
            <a:r>
              <a:rPr lang="en-US" altLang="zh-CN" sz="1400" i="1" dirty="0" smtClean="0"/>
              <a:t> / (</a:t>
            </a:r>
            <a:r>
              <a:rPr lang="en-US" altLang="zh-CN" sz="1400" i="1" dirty="0" err="1" smtClean="0"/>
              <a:t>weekly_total_investor</a:t>
            </a:r>
            <a:r>
              <a:rPr lang="en-US" altLang="zh-CN" sz="1400" i="1" dirty="0" smtClean="0"/>
              <a:t> - </a:t>
            </a:r>
            <a:r>
              <a:rPr lang="en-US" altLang="zh-CN" sz="1400" i="1" dirty="0" err="1"/>
              <a:t>weekly_new_investor</a:t>
            </a:r>
            <a:r>
              <a:rPr lang="en-US" altLang="zh-CN" sz="1400" i="1" dirty="0" smtClean="0"/>
              <a:t>)</a:t>
            </a:r>
          </a:p>
          <a:p>
            <a:r>
              <a:rPr lang="en-US" altLang="zh-CN" sz="1400" i="1" dirty="0" err="1" smtClean="0"/>
              <a:t>weekly_ave_lending_per_borrower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/>
              <a:t>weekly_lending</a:t>
            </a:r>
            <a:r>
              <a:rPr lang="en-US" altLang="zh-CN" sz="1400" i="1" dirty="0"/>
              <a:t> </a:t>
            </a:r>
            <a:r>
              <a:rPr lang="en-US" altLang="zh-CN" sz="1400" i="1" dirty="0" smtClean="0"/>
              <a:t> / </a:t>
            </a:r>
            <a:r>
              <a:rPr lang="en-US" altLang="zh-CN" sz="1400" i="1" dirty="0" err="1"/>
              <a:t>weekly_total_borrower</a:t>
            </a:r>
            <a:r>
              <a:rPr lang="en-US" altLang="zh-CN" sz="1400" i="1" dirty="0"/>
              <a:t> </a:t>
            </a:r>
            <a:endParaRPr lang="en-US" altLang="zh-CN" sz="1400" i="1" dirty="0" smtClean="0"/>
          </a:p>
          <a:p>
            <a:r>
              <a:rPr lang="en-US" altLang="zh-CN" sz="1400" i="1" dirty="0" err="1" smtClean="0"/>
              <a:t>borrower_growth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weekly_total_borrower</a:t>
            </a:r>
            <a:r>
              <a:rPr lang="en-US" altLang="zh-CN" sz="1400" i="1" dirty="0" smtClean="0"/>
              <a:t> / weekly_total_borrower_4</a:t>
            </a:r>
          </a:p>
          <a:p>
            <a:r>
              <a:rPr lang="en-US" altLang="zh-CN" sz="1400" i="1" dirty="0" err="1"/>
              <a:t>investor</a:t>
            </a:r>
            <a:r>
              <a:rPr lang="en-US" altLang="zh-CN" sz="1400" i="1" dirty="0" err="1" smtClean="0"/>
              <a:t>_growth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= </a:t>
            </a:r>
            <a:r>
              <a:rPr lang="en-US" altLang="zh-CN" sz="1400" i="1" dirty="0" err="1" smtClean="0"/>
              <a:t>weekly_total_investor</a:t>
            </a:r>
            <a:r>
              <a:rPr lang="en-US" altLang="zh-CN" sz="1400" i="1" dirty="0" smtClean="0"/>
              <a:t> / weekly_total_investor_4</a:t>
            </a:r>
          </a:p>
          <a:p>
            <a:r>
              <a:rPr lang="en-US" altLang="zh-CN" sz="1400" i="1" dirty="0" smtClean="0"/>
              <a:t>latest4week_lending = </a:t>
            </a:r>
            <a:r>
              <a:rPr lang="en-US" altLang="zh-CN" sz="1400" i="1" dirty="0" err="1" smtClean="0"/>
              <a:t>weekly_lending</a:t>
            </a:r>
            <a:r>
              <a:rPr lang="en-US" altLang="zh-CN" sz="1400" i="1" dirty="0" smtClean="0"/>
              <a:t>*4</a:t>
            </a:r>
          </a:p>
          <a:p>
            <a:r>
              <a:rPr lang="en-US" altLang="zh-CN" sz="1400" i="1" dirty="0" err="1" smtClean="0"/>
              <a:t>outstanding_loan</a:t>
            </a:r>
            <a:r>
              <a:rPr lang="en-US" altLang="zh-CN" sz="1400" i="1" dirty="0" smtClean="0"/>
              <a:t> = latest4week_lending / </a:t>
            </a:r>
            <a:r>
              <a:rPr lang="en-US" altLang="zh-CN" sz="1400" i="1" dirty="0" err="1" smtClean="0"/>
              <a:t>weekly_outstanding_loan</a:t>
            </a:r>
            <a:endParaRPr lang="en-US" altLang="zh-CN" sz="1400" i="1" dirty="0" smtClean="0"/>
          </a:p>
          <a:p>
            <a:r>
              <a:rPr lang="en-US" altLang="zh-CN" sz="1400" i="1" dirty="0" err="1" smtClean="0"/>
              <a:t>turnover_registered</a:t>
            </a:r>
            <a:r>
              <a:rPr lang="en-US" altLang="zh-CN" sz="1400" i="1" dirty="0" smtClean="0"/>
              <a:t> = (</a:t>
            </a:r>
            <a:r>
              <a:rPr lang="en-US" altLang="zh-CN" sz="1400" i="1" dirty="0" err="1" smtClean="0"/>
              <a:t>registered_ca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+ </a:t>
            </a:r>
            <a:r>
              <a:rPr lang="en-US" altLang="zh-CN" sz="1400" i="1" dirty="0" err="1" smtClean="0"/>
              <a:t>vc_cap_usd</a:t>
            </a:r>
            <a:r>
              <a:rPr lang="en-US" altLang="zh-CN" sz="1400" i="1" dirty="0" smtClean="0"/>
              <a:t>) / </a:t>
            </a:r>
            <a:r>
              <a:rPr lang="en-US" altLang="zh-CN" sz="1400" i="1" dirty="0" err="1" smtClean="0"/>
              <a:t>weekly_outstanding_loan</a:t>
            </a:r>
            <a:r>
              <a:rPr lang="en-US" altLang="zh-CN" sz="1400" i="1" dirty="0" smtClean="0"/>
              <a:t>*4</a:t>
            </a:r>
          </a:p>
          <a:p>
            <a:r>
              <a:rPr lang="en-US" altLang="zh-CN" sz="1400" i="1" dirty="0" err="1" smtClean="0"/>
              <a:t>not_returned_yet</a:t>
            </a:r>
            <a:r>
              <a:rPr lang="en-US" altLang="zh-CN" sz="1400" i="1" dirty="0" smtClean="0"/>
              <a:t> = latest4week_lending / future4week_maturity</a:t>
            </a:r>
          </a:p>
          <a:p>
            <a:r>
              <a:rPr lang="en-US" altLang="zh-CN" sz="1400" i="1" dirty="0" err="1" smtClean="0"/>
              <a:t>money_growth</a:t>
            </a:r>
            <a:r>
              <a:rPr lang="en-US" altLang="zh-CN" sz="1400" i="1" dirty="0" smtClean="0"/>
              <a:t> = </a:t>
            </a:r>
            <a:r>
              <a:rPr lang="en-US" altLang="zh-CN" sz="1400" i="1" dirty="0" err="1" smtClean="0"/>
              <a:t>not_returned_yet</a:t>
            </a:r>
            <a:r>
              <a:rPr lang="en-US" altLang="zh-CN" sz="1400" i="1" dirty="0" smtClean="0"/>
              <a:t>^(1/</a:t>
            </a:r>
            <a:r>
              <a:rPr lang="en-US" altLang="zh-CN" sz="1400" i="1" dirty="0" err="1"/>
              <a:t>weekly_loan_period</a:t>
            </a:r>
            <a:r>
              <a:rPr lang="en-US" altLang="zh-CN" sz="1400" i="1" dirty="0" smtClean="0"/>
              <a:t>)</a:t>
            </a:r>
          </a:p>
          <a:p>
            <a:r>
              <a:rPr lang="en-US" altLang="zh-CN" sz="1400" i="1" dirty="0" err="1" smtClean="0"/>
              <a:t>turnover_period</a:t>
            </a:r>
            <a:r>
              <a:rPr lang="en-US" altLang="zh-CN" sz="1400" i="1" dirty="0" smtClean="0"/>
              <a:t> = latest4week_lending * </a:t>
            </a:r>
            <a:r>
              <a:rPr lang="en-US" altLang="zh-CN" sz="1400" i="1" dirty="0" err="1"/>
              <a:t>weekly_loan_period</a:t>
            </a:r>
            <a:r>
              <a:rPr lang="en-US" altLang="zh-CN" sz="1400" i="1" dirty="0" smtClean="0"/>
              <a:t> / 12</a:t>
            </a:r>
          </a:p>
          <a:p>
            <a:r>
              <a:rPr lang="en-US" altLang="zh-CN" sz="1400" i="1" dirty="0" err="1" smtClean="0"/>
              <a:t>market_share_growth</a:t>
            </a:r>
            <a:r>
              <a:rPr lang="en-US" altLang="zh-CN" sz="1400" i="1" dirty="0" smtClean="0"/>
              <a:t> = </a:t>
            </a:r>
            <a:r>
              <a:rPr lang="en-US" altLang="zh-CN" sz="1400" dirty="0" smtClean="0"/>
              <a:t>(</a:t>
            </a:r>
            <a:r>
              <a:rPr lang="en-US" altLang="zh-CN" sz="1400" dirty="0" err="1"/>
              <a:t>weekly_lending</a:t>
            </a:r>
            <a:r>
              <a:rPr lang="en-US" altLang="zh-CN" sz="1400" dirty="0"/>
              <a:t> / </a:t>
            </a:r>
            <a:r>
              <a:rPr lang="en-US" altLang="zh-CN" sz="1400" dirty="0" err="1" smtClean="0"/>
              <a:t>weekly_lending_whole</a:t>
            </a:r>
            <a:r>
              <a:rPr lang="en-US" altLang="zh-CN" sz="1400" dirty="0" smtClean="0"/>
              <a:t>)  / (</a:t>
            </a:r>
            <a:r>
              <a:rPr lang="en-US" altLang="zh-CN" sz="1400" dirty="0" err="1"/>
              <a:t>weekly_lending</a:t>
            </a:r>
            <a:r>
              <a:rPr lang="en-US" altLang="zh-CN" sz="1400" dirty="0"/>
              <a:t> / </a:t>
            </a:r>
            <a:r>
              <a:rPr lang="en-US" altLang="zh-CN" sz="1400" dirty="0" err="1" smtClean="0"/>
              <a:t>weekly_lending_whole</a:t>
            </a:r>
            <a:r>
              <a:rPr lang="en-US" altLang="zh-CN" sz="1400" dirty="0" smtClean="0"/>
              <a:t>) _4</a:t>
            </a:r>
          </a:p>
          <a:p>
            <a:r>
              <a:rPr lang="en-US" altLang="zh-CN" sz="1400" i="1" dirty="0" err="1" smtClean="0"/>
              <a:t>short_term_debt_ratio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= </a:t>
            </a:r>
            <a:r>
              <a:rPr lang="en-US" altLang="zh-CN" sz="1400" i="1" dirty="0" err="1" smtClean="0"/>
              <a:t>short_term_debt_ratio</a:t>
            </a:r>
            <a:r>
              <a:rPr lang="en-US" altLang="zh-CN" sz="1400" i="1" dirty="0"/>
              <a:t> / </a:t>
            </a:r>
            <a:r>
              <a:rPr lang="en-US" altLang="zh-CN" sz="1400" i="1" dirty="0" err="1"/>
              <a:t>weekly_outstanding_loan</a:t>
            </a:r>
            <a:endParaRPr lang="en-US" altLang="zh-CN" sz="1400" i="1" dirty="0" smtClean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32929" y="3980722"/>
            <a:ext cx="7617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582386" y="3491454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6943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E1</a:t>
              </a:r>
              <a:endParaRPr lang="zh-CN" altLang="en-US" sz="2000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0006" y="2909974"/>
            <a:ext cx="45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en-US" altLang="zh-CN" dirty="0" smtClean="0"/>
              <a:t> platform_id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platform_name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+ 13</a:t>
            </a:r>
            <a:r>
              <a:rPr lang="zh-CN" altLang="en-US" dirty="0" smtClean="0"/>
              <a:t>个参数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5028" y="861936"/>
            <a:ext cx="91690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/>
              <a:t>17</a:t>
            </a:r>
            <a:r>
              <a:rPr lang="zh-CN" altLang="en-US" sz="1400" dirty="0" smtClean="0"/>
              <a:t>个定性参数：</a:t>
            </a:r>
            <a:r>
              <a:rPr lang="en-US" altLang="zh-CN" sz="1400" dirty="0" smtClean="0"/>
              <a:t>PR_transparency1, PR_transparency2, </a:t>
            </a:r>
            <a:r>
              <a:rPr lang="en-US" altLang="zh-CN" sz="1400" dirty="0" err="1" smtClean="0"/>
              <a:t>third_assurance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customer_service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technical_security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third_entrust</a:t>
            </a:r>
            <a:r>
              <a:rPr lang="en-US" altLang="zh-CN" sz="1400" dirty="0" smtClean="0"/>
              <a:t>, compensation, </a:t>
            </a:r>
            <a:r>
              <a:rPr lang="en-US" altLang="zh-CN" sz="1400" dirty="0" err="1" smtClean="0"/>
              <a:t>overdue_transparency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financial_transparency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borrower_transparency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registered_cap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parent_company_cap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vc_cap_usd</a:t>
            </a:r>
            <a:r>
              <a:rPr lang="en-US" altLang="zh-CN" sz="1400" dirty="0" smtClean="0"/>
              <a:t>, provision_of_risk1, provision_of_risk2, </a:t>
            </a:r>
            <a:r>
              <a:rPr lang="en-US" altLang="zh-CN" sz="1400" dirty="0" err="1" smtClean="0"/>
              <a:t>real_name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debt_transfer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9551281" y="5092468"/>
            <a:ext cx="218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+ platform_id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platform_name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date + 48</a:t>
            </a:r>
            <a:r>
              <a:rPr lang="zh-CN" altLang="en-US" dirty="0" smtClean="0"/>
              <a:t>个参数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689303" y="3491454"/>
            <a:ext cx="839508" cy="752055"/>
            <a:chOff x="625592" y="3899561"/>
            <a:chExt cx="839508" cy="752055"/>
          </a:xfrm>
        </p:grpSpPr>
        <p:sp>
          <p:nvSpPr>
            <p:cNvPr id="27" name="矩形 26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8283" y="4096497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</a:t>
              </a:r>
              <a:endParaRPr lang="zh-CN" altLang="en-US" sz="20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89303" y="4884001"/>
            <a:ext cx="839508" cy="752055"/>
            <a:chOff x="625592" y="3899561"/>
            <a:chExt cx="839508" cy="752055"/>
          </a:xfrm>
        </p:grpSpPr>
        <p:sp>
          <p:nvSpPr>
            <p:cNvPr id="32" name="矩形 31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58283" y="4096497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1316" y="4380774"/>
            <a:ext cx="45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en-US" altLang="zh-CN" dirty="0" smtClean="0"/>
              <a:t> platform_id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platform_name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+ 20</a:t>
            </a:r>
            <a:r>
              <a:rPr lang="zh-CN" altLang="en-US" dirty="0" smtClean="0"/>
              <a:t>个参数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618203" y="5966887"/>
            <a:ext cx="981707" cy="752055"/>
            <a:chOff x="554492" y="3899561"/>
            <a:chExt cx="981707" cy="752055"/>
          </a:xfrm>
        </p:grpSpPr>
        <p:sp>
          <p:nvSpPr>
            <p:cNvPr id="44" name="矩形 43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54492" y="4044755"/>
              <a:ext cx="981707" cy="461665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platform_id_name</a:t>
              </a:r>
              <a:endParaRPr lang="zh-CN" altLang="en-US" sz="1200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37338" y="5646466"/>
            <a:ext cx="458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辅助表：将平台中文名称化为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r>
              <a:rPr lang="en-US" altLang="zh-CN" dirty="0" smtClean="0"/>
              <a:t>ABF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3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99513"/>
              </p:ext>
            </p:extLst>
          </p:nvPr>
        </p:nvGraphicFramePr>
        <p:xfrm>
          <a:off x="2717700" y="678677"/>
          <a:ext cx="6358767" cy="5560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380"/>
                <a:gridCol w="694405"/>
                <a:gridCol w="1891380"/>
                <a:gridCol w="208630"/>
                <a:gridCol w="688055"/>
                <a:gridCol w="2635917"/>
              </a:tblGrid>
              <a:tr h="18130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表中的数据（来自于表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Compensation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borrower_HHI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third_entrust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weekly_ave_investment_per_bid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technical_security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weekly_ave_bid_close_time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borrower_transparency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weekly_ave_lending_per_bid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customer_service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weekly_new_investor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third_assurance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provision_of_risk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financial_transparency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weekly_ave_investment_old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overdue_transparency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top5_ratio_loan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borrower_transparency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A+B+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top10_ratio_loan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PR_transparency1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weekly_ave_lending_per_borrower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PR_transparency2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weekly_ave_investment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debt_transfer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weekly_ratio_new_old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borrower_growth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表加权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vc_cap_usd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investor_growth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表加权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registered_cap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latest4week_lending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F+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provision_of_risk_num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outstanding_loan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weekly_total_investor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turnover_registered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weekly_lending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not_returned_yet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weekly_total_borrower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money_growth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weekly_loan_period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turnover_period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ave_annualized_return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market_share_growth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future4week_maturity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自计算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short_term_debt_ratio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weekly_outstanding_loan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investor_HHI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定性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in_and_out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65" marR="9065" marT="906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1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0066" y="184986"/>
            <a:ext cx="9527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/>
              <a:t>4. computeTableE1patch.py</a:t>
            </a:r>
          </a:p>
          <a:p>
            <a:pPr algn="ctr"/>
            <a:r>
              <a:rPr lang="zh-CN" altLang="en-US" sz="2800" dirty="0" smtClean="0"/>
              <a:t>对于</a:t>
            </a:r>
            <a:r>
              <a:rPr lang="zh-CN" altLang="en-US" sz="2800" dirty="0"/>
              <a:t>一些缺数据的平台，通过其他平台的平均值来补充指标。</a:t>
            </a:r>
            <a:endParaRPr lang="en-US" altLang="zh-CN" sz="2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659308" y="3491454"/>
            <a:ext cx="7617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0466639" y="2913938"/>
            <a:ext cx="1155031" cy="1155031"/>
            <a:chOff x="1738559" y="3603458"/>
            <a:chExt cx="1155031" cy="1155031"/>
          </a:xfrm>
        </p:grpSpPr>
        <p:sp>
          <p:nvSpPr>
            <p:cNvPr id="34" name="矩形 33"/>
            <p:cNvSpPr/>
            <p:nvPr/>
          </p:nvSpPr>
          <p:spPr>
            <a:xfrm>
              <a:off x="1738559" y="3603458"/>
              <a:ext cx="1155031" cy="11550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69431" y="3980919"/>
              <a:ext cx="6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E1</a:t>
              </a:r>
              <a:endParaRPr lang="zh-CN" altLang="en-US" sz="20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89303" y="2357958"/>
            <a:ext cx="839508" cy="752055"/>
            <a:chOff x="625592" y="3899561"/>
            <a:chExt cx="839508" cy="752055"/>
          </a:xfrm>
        </p:grpSpPr>
        <p:sp>
          <p:nvSpPr>
            <p:cNvPr id="27" name="矩形 26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8283" y="4096497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</a:t>
              </a:r>
              <a:endParaRPr lang="zh-CN" altLang="en-US" sz="20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89303" y="3773762"/>
            <a:ext cx="839508" cy="752055"/>
            <a:chOff x="625592" y="3899561"/>
            <a:chExt cx="839508" cy="752055"/>
          </a:xfrm>
        </p:grpSpPr>
        <p:sp>
          <p:nvSpPr>
            <p:cNvPr id="32" name="矩形 31"/>
            <p:cNvSpPr/>
            <p:nvPr/>
          </p:nvSpPr>
          <p:spPr>
            <a:xfrm>
              <a:off x="625592" y="3899561"/>
              <a:ext cx="752055" cy="7520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58283" y="4096497"/>
              <a:ext cx="6068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4455771" y="2256933"/>
            <a:ext cx="39438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Top40</a:t>
            </a:r>
            <a:r>
              <a:rPr lang="zh-CN" altLang="en-US" sz="2800" dirty="0" smtClean="0"/>
              <a:t>：翼</a:t>
            </a:r>
            <a:r>
              <a:rPr lang="zh-CN" altLang="en-US" sz="2800" dirty="0"/>
              <a:t>龙</a:t>
            </a:r>
            <a:r>
              <a:rPr lang="zh-CN" altLang="en-US" sz="2800" dirty="0" smtClean="0"/>
              <a:t>贷，点融网</a:t>
            </a:r>
            <a:endParaRPr lang="en-US" altLang="zh-CN" sz="2800" dirty="0" smtClean="0"/>
          </a:p>
          <a:p>
            <a:r>
              <a:rPr lang="en-US" altLang="zh-CN" sz="2800" dirty="0" smtClean="0"/>
              <a:t>Top20</a:t>
            </a:r>
            <a:r>
              <a:rPr lang="zh-CN" altLang="en-US" sz="2800" dirty="0" smtClean="0"/>
              <a:t>：陆金所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27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033269"/>
            <a:ext cx="7753350" cy="2466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9833" y="860347"/>
            <a:ext cx="10332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platform_problem_record_Y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，人工维护，用来填写每个平台的出事时间和原因，并给与相应的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17181</TotalTime>
  <Words>4009</Words>
  <Application>Microsoft Office PowerPoint</Application>
  <PresentationFormat>宽屏</PresentationFormat>
  <Paragraphs>923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xieb03</dc:creator>
  <cp:lastModifiedBy>sks</cp:lastModifiedBy>
  <cp:revision>537</cp:revision>
  <dcterms:created xsi:type="dcterms:W3CDTF">2015-04-13T07:26:56Z</dcterms:created>
  <dcterms:modified xsi:type="dcterms:W3CDTF">2015-08-14T12:42:48Z</dcterms:modified>
</cp:coreProperties>
</file>