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308" r:id="rId3"/>
    <p:sldId id="272" r:id="rId4"/>
    <p:sldId id="273" r:id="rId5"/>
    <p:sldId id="307" r:id="rId6"/>
    <p:sldId id="280" r:id="rId7"/>
    <p:sldId id="279" r:id="rId8"/>
    <p:sldId id="295" r:id="rId9"/>
    <p:sldId id="296" r:id="rId10"/>
    <p:sldId id="283" r:id="rId11"/>
    <p:sldId id="282" r:id="rId12"/>
    <p:sldId id="300" r:id="rId13"/>
    <p:sldId id="301" r:id="rId14"/>
    <p:sldId id="284" r:id="rId15"/>
    <p:sldId id="288" r:id="rId16"/>
    <p:sldId id="289" r:id="rId17"/>
    <p:sldId id="290" r:id="rId18"/>
    <p:sldId id="291" r:id="rId19"/>
    <p:sldId id="292" r:id="rId20"/>
    <p:sldId id="305" r:id="rId21"/>
    <p:sldId id="306" r:id="rId22"/>
    <p:sldId id="286" r:id="rId23"/>
    <p:sldId id="303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4600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71" autoAdjust="0"/>
    <p:restoredTop sz="86374" autoAdjust="0"/>
  </p:normalViewPr>
  <p:slideViewPr>
    <p:cSldViewPr snapToGrid="0">
      <p:cViewPr varScale="1">
        <p:scale>
          <a:sx n="116" d="100"/>
          <a:sy n="116" d="100"/>
        </p:scale>
        <p:origin x="288" y="102"/>
      </p:cViewPr>
      <p:guideLst>
        <p:guide orient="horz" pos="2160"/>
        <p:guide pos="384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-1174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9FEB85-2ECB-43E7-9B74-EAC11021FD33}" type="datetimeFigureOut">
              <a:rPr lang="zh-CN" altLang="en-US" smtClean="0"/>
              <a:pPr/>
              <a:t>2016/5/13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67CFA3-9E4F-4334-B559-C7CD4B5BABD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5108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/>
        </p:nvGrpSpPr>
        <p:grpSpPr>
          <a:xfrm>
            <a:off x="-1" y="1481855"/>
            <a:ext cx="12192001" cy="2653322"/>
            <a:chOff x="-1" y="1656366"/>
            <a:chExt cx="12192001" cy="2653322"/>
          </a:xfrm>
        </p:grpSpPr>
        <p:sp>
          <p:nvSpPr>
            <p:cNvPr id="7" name="五边形 6"/>
            <p:cNvSpPr/>
            <p:nvPr userDrawn="1"/>
          </p:nvSpPr>
          <p:spPr>
            <a:xfrm rot="10800000">
              <a:off x="7238999" y="2869688"/>
              <a:ext cx="4953001" cy="1440000"/>
            </a:xfrm>
            <a:prstGeom prst="homePlate">
              <a:avLst/>
            </a:prstGeom>
            <a:solidFill>
              <a:srgbClr val="FF46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 altLang="en-US" sz="463"/>
            </a:p>
          </p:txBody>
        </p:sp>
        <p:sp>
          <p:nvSpPr>
            <p:cNvPr id="8" name="五边形 7"/>
            <p:cNvSpPr/>
            <p:nvPr userDrawn="1"/>
          </p:nvSpPr>
          <p:spPr>
            <a:xfrm>
              <a:off x="-1" y="1656366"/>
              <a:ext cx="4953000" cy="1440000"/>
            </a:xfrm>
            <a:prstGeom prst="homePlate">
              <a:avLst/>
            </a:prstGeom>
            <a:solidFill>
              <a:srgbClr val="FF46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 altLang="en-US" sz="463"/>
            </a:p>
          </p:txBody>
        </p:sp>
      </p:grpSp>
      <p:sp>
        <p:nvSpPr>
          <p:cNvPr id="9" name="五边形 8"/>
          <p:cNvSpPr/>
          <p:nvPr userDrawn="1"/>
        </p:nvSpPr>
        <p:spPr>
          <a:xfrm>
            <a:off x="0" y="2088516"/>
            <a:ext cx="12192000" cy="1440000"/>
          </a:xfrm>
          <a:prstGeom prst="homePlate">
            <a:avLst>
              <a:gd name="adj" fmla="val 0"/>
            </a:avLst>
          </a:prstGeom>
          <a:solidFill>
            <a:srgbClr val="FF4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463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" y="2282261"/>
            <a:ext cx="12191999" cy="1052513"/>
          </a:xfrm>
          <a:prstGeom prst="rect">
            <a:avLst/>
          </a:prstGeom>
        </p:spPr>
        <p:txBody>
          <a:bodyPr anchor="ctr"/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9" name="五边形 18"/>
          <p:cNvSpPr/>
          <p:nvPr userDrawn="1"/>
        </p:nvSpPr>
        <p:spPr>
          <a:xfrm rot="10800000">
            <a:off x="1" y="6138001"/>
            <a:ext cx="12191999" cy="720000"/>
          </a:xfrm>
          <a:prstGeom prst="homePlate">
            <a:avLst>
              <a:gd name="adj" fmla="val 0"/>
            </a:avLst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463"/>
          </a:p>
        </p:txBody>
      </p:sp>
      <p:pic>
        <p:nvPicPr>
          <p:cNvPr id="21" name="图片 20" descr="2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5999" y="6264234"/>
            <a:ext cx="1440000" cy="467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908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五边形 6"/>
          <p:cNvSpPr/>
          <p:nvPr userDrawn="1"/>
        </p:nvSpPr>
        <p:spPr>
          <a:xfrm flipH="1">
            <a:off x="1" y="3429000"/>
            <a:ext cx="12192000" cy="180000"/>
          </a:xfrm>
          <a:prstGeom prst="homePlate">
            <a:avLst>
              <a:gd name="adj" fmla="val 0"/>
            </a:avLst>
          </a:prstGeom>
          <a:solidFill>
            <a:srgbClr val="FF4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463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1" y="2103444"/>
            <a:ext cx="12192000" cy="1325563"/>
          </a:xfrm>
          <a:prstGeom prst="rect">
            <a:avLst/>
          </a:prstGeom>
        </p:spPr>
        <p:txBody>
          <a:bodyPr anchor="b"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110678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1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1" y="2766222"/>
            <a:ext cx="10515600" cy="1325563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rgbClr val="FF4600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6398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2"/>
            <a:ext cx="12192000" cy="9080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63" dirty="0"/>
          </a:p>
        </p:txBody>
      </p:sp>
      <p:sp>
        <p:nvSpPr>
          <p:cNvPr id="8" name="五边形 7"/>
          <p:cNvSpPr/>
          <p:nvPr userDrawn="1"/>
        </p:nvSpPr>
        <p:spPr>
          <a:xfrm>
            <a:off x="5" y="2"/>
            <a:ext cx="334961" cy="908050"/>
          </a:xfrm>
          <a:prstGeom prst="homePlate">
            <a:avLst>
              <a:gd name="adj" fmla="val 0"/>
            </a:avLst>
          </a:prstGeom>
          <a:solidFill>
            <a:srgbClr val="FF4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463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5327" y="2"/>
            <a:ext cx="10801349" cy="908050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pic>
        <p:nvPicPr>
          <p:cNvPr id="9" name="图片 8" descr="2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7039" y="220260"/>
            <a:ext cx="1440000" cy="467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85762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211" userDrawn="1">
          <p15:clr>
            <a:srgbClr val="FBAE40"/>
          </p15:clr>
        </p15:guide>
        <p15:guide id="4" orient="horz" pos="572" userDrawn="1">
          <p15:clr>
            <a:srgbClr val="FBAE40"/>
          </p15:clr>
        </p15:guide>
        <p15:guide id="5" pos="439" userDrawn="1">
          <p15:clr>
            <a:srgbClr val="FBAE40"/>
          </p15:clr>
        </p15:guide>
        <p15:guide id="6" pos="7469" userDrawn="1">
          <p15:clr>
            <a:srgbClr val="FBAE40"/>
          </p15:clr>
        </p15:guide>
        <p15:guide id="7" pos="7243" userDrawn="1">
          <p15:clr>
            <a:srgbClr val="FBAE40"/>
          </p15:clr>
        </p15:guide>
        <p15:guide id="8" orient="horz" pos="4201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9347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 userDrawn="1"/>
        </p:nvGrpSpPr>
        <p:grpSpPr>
          <a:xfrm>
            <a:off x="-1" y="2042198"/>
            <a:ext cx="12192001" cy="2653322"/>
            <a:chOff x="-1" y="1656366"/>
            <a:chExt cx="12192001" cy="2653322"/>
          </a:xfrm>
        </p:grpSpPr>
        <p:sp>
          <p:nvSpPr>
            <p:cNvPr id="6" name="五边形 5"/>
            <p:cNvSpPr/>
            <p:nvPr userDrawn="1"/>
          </p:nvSpPr>
          <p:spPr>
            <a:xfrm rot="10800000">
              <a:off x="7238999" y="2869688"/>
              <a:ext cx="4953001" cy="1440000"/>
            </a:xfrm>
            <a:prstGeom prst="homePlate">
              <a:avLst/>
            </a:prstGeom>
            <a:solidFill>
              <a:srgbClr val="FF46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 altLang="en-US" sz="463"/>
            </a:p>
          </p:txBody>
        </p:sp>
        <p:sp>
          <p:nvSpPr>
            <p:cNvPr id="7" name="五边形 6"/>
            <p:cNvSpPr/>
            <p:nvPr userDrawn="1"/>
          </p:nvSpPr>
          <p:spPr>
            <a:xfrm>
              <a:off x="-1" y="1656366"/>
              <a:ext cx="4953000" cy="1440000"/>
            </a:xfrm>
            <a:prstGeom prst="homePlate">
              <a:avLst/>
            </a:prstGeom>
            <a:solidFill>
              <a:srgbClr val="FF46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 altLang="en-US" sz="463"/>
            </a:p>
          </p:txBody>
        </p:sp>
      </p:grpSp>
      <p:sp>
        <p:nvSpPr>
          <p:cNvPr id="8" name="五边形 7"/>
          <p:cNvSpPr/>
          <p:nvPr userDrawn="1"/>
        </p:nvSpPr>
        <p:spPr>
          <a:xfrm>
            <a:off x="-1" y="2648859"/>
            <a:ext cx="12192000" cy="1440000"/>
          </a:xfrm>
          <a:prstGeom prst="homePlate">
            <a:avLst>
              <a:gd name="adj" fmla="val 0"/>
            </a:avLst>
          </a:prstGeom>
          <a:solidFill>
            <a:srgbClr val="FF4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463"/>
          </a:p>
        </p:txBody>
      </p:sp>
      <p:pic>
        <p:nvPicPr>
          <p:cNvPr id="3" name="Picture 8" descr="放射光~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895" y="814390"/>
            <a:ext cx="7428211" cy="522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28551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3" presetClass="exit" presetSubtype="16" fill="hold" nodeType="withEffect">
                                  <p:stCondLst>
                                    <p:cond delay="21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" dur="4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2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1" y="2130432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1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1" y="6356356"/>
            <a:ext cx="2844800" cy="365125"/>
          </a:xfrm>
          <a:prstGeom prst="rect">
            <a:avLst/>
          </a:prstGeom>
        </p:spPr>
        <p:txBody>
          <a:bodyPr/>
          <a:lstStyle/>
          <a:p>
            <a:fld id="{F0EFADA1-8829-4172-B732-9238B180FA9B}" type="datetimeFigureOut">
              <a:rPr lang="zh-CN" altLang="en-US" smtClean="0"/>
              <a:pPr/>
              <a:t>2016/5/13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1" y="6356356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1" y="6356356"/>
            <a:ext cx="2844800" cy="365125"/>
          </a:xfrm>
          <a:prstGeom prst="rect">
            <a:avLst/>
          </a:prstGeom>
        </p:spPr>
        <p:txBody>
          <a:bodyPr/>
          <a:lstStyle/>
          <a:p>
            <a:fld id="{4AFFB5ED-A705-4C27-9A0B-201E405ED77A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280599" y="232548"/>
            <a:ext cx="252061" cy="64807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11696764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1065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8" r:id="rId3"/>
    <p:sldLayoutId id="2147483650" r:id="rId4"/>
    <p:sldLayoutId id="2147483655" r:id="rId5"/>
    <p:sldLayoutId id="2147483656" r:id="rId6"/>
    <p:sldLayoutId id="2147483669" r:id="rId7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《</a:t>
            </a:r>
            <a:r>
              <a:rPr lang="zh-CN" altLang="en-US" dirty="0" smtClean="0"/>
              <a:t>速宾电子支付管理平台</a:t>
            </a:r>
            <a:r>
              <a:rPr lang="en-US" altLang="zh-CN" dirty="0" smtClean="0"/>
              <a:t>》</a:t>
            </a:r>
            <a:r>
              <a:rPr lang="zh-CN" altLang="en-US" dirty="0" smtClean="0"/>
              <a:t>操作流程</a:t>
            </a:r>
            <a:endParaRPr lang="zh-CN" altLang="en-US" dirty="0"/>
          </a:p>
        </p:txBody>
      </p:sp>
      <p:sp>
        <p:nvSpPr>
          <p:cNvPr id="3" name="标题 1"/>
          <p:cNvSpPr txBox="1">
            <a:spLocks/>
          </p:cNvSpPr>
          <p:nvPr/>
        </p:nvSpPr>
        <p:spPr>
          <a:xfrm>
            <a:off x="1" y="3468510"/>
            <a:ext cx="12191999" cy="1052513"/>
          </a:xfrm>
          <a:prstGeom prst="rect">
            <a:avLst/>
          </a:prstGeom>
        </p:spPr>
        <p:txBody>
          <a:bodyPr anchor="ctr"/>
          <a:lstStyle>
            <a:lvl1pPr algn="ctr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To </a:t>
            </a:r>
            <a:r>
              <a:rPr lang="zh-CN" altLang="en-US" sz="32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物业管理员</a:t>
            </a:r>
            <a:endParaRPr lang="zh-CN" altLang="en-US" sz="32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6431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8305" y="1392283"/>
            <a:ext cx="5476716" cy="301496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224" y="1392283"/>
            <a:ext cx="5441084" cy="277606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如何筛选收费明细</a:t>
            </a:r>
            <a:endParaRPr lang="zh-CN" altLang="en-US" dirty="0"/>
          </a:p>
        </p:txBody>
      </p:sp>
      <p:sp>
        <p:nvSpPr>
          <p:cNvPr id="6" name="TextBox 17"/>
          <p:cNvSpPr txBox="1"/>
          <p:nvPr/>
        </p:nvSpPr>
        <p:spPr>
          <a:xfrm>
            <a:off x="518125" y="4725616"/>
            <a:ext cx="1038791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点击进入“新增筛选器”，可选择需要筛选的条件。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如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：停车场名字，则输入停车场名字，列表显示相关停车场收费明细。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如：付费时间，选择需要查看的具体日期，列表会显示该日期时间段的收费明细。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如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：支付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类型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则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输入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（微信支付）或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（支付宝），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列表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显示对应的收费明细。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虚尾箭头 4"/>
          <p:cNvSpPr/>
          <p:nvPr/>
        </p:nvSpPr>
        <p:spPr>
          <a:xfrm>
            <a:off x="5164881" y="2615850"/>
            <a:ext cx="1411339" cy="838899"/>
          </a:xfrm>
          <a:prstGeom prst="striped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367683" y="1210276"/>
            <a:ext cx="453081" cy="45308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0" name="椭圆 9"/>
          <p:cNvSpPr/>
          <p:nvPr/>
        </p:nvSpPr>
        <p:spPr>
          <a:xfrm>
            <a:off x="5945940" y="1210276"/>
            <a:ext cx="453081" cy="45308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6096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7805" y="1415521"/>
            <a:ext cx="5782964" cy="3046796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483" y="1436816"/>
            <a:ext cx="5102241" cy="3000895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如何搜索收费明细</a:t>
            </a:r>
            <a:endParaRPr lang="zh-CN" altLang="en-US" dirty="0"/>
          </a:p>
        </p:txBody>
      </p:sp>
      <p:sp>
        <p:nvSpPr>
          <p:cNvPr id="10" name="TextBox 17"/>
          <p:cNvSpPr txBox="1"/>
          <p:nvPr/>
        </p:nvSpPr>
        <p:spPr>
          <a:xfrm>
            <a:off x="594223" y="4945180"/>
            <a:ext cx="63501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）输入关键字，回车，进行搜索，列表显示搜索结果。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）搜索范围：订单号、票号、微信号、支付宝号等等字段。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）点击搜索框后的删除按钮，可以删除搜索结果。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虚尾箭头 12"/>
          <p:cNvSpPr/>
          <p:nvPr/>
        </p:nvSpPr>
        <p:spPr>
          <a:xfrm>
            <a:off x="5533059" y="2228846"/>
            <a:ext cx="2103417" cy="838899"/>
          </a:xfrm>
          <a:prstGeom prst="striped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367683" y="1210276"/>
            <a:ext cx="453081" cy="45308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5" name="椭圆 14"/>
          <p:cNvSpPr/>
          <p:nvPr/>
        </p:nvSpPr>
        <p:spPr>
          <a:xfrm>
            <a:off x="5945940" y="1210276"/>
            <a:ext cx="453081" cy="45308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4154594" y="2937263"/>
            <a:ext cx="1545990" cy="4155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3702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如何</a:t>
            </a:r>
            <a:r>
              <a:rPr lang="zh-CN" altLang="en-US" dirty="0"/>
              <a:t>查看</a:t>
            </a:r>
            <a:r>
              <a:rPr lang="zh-CN" altLang="en-US" dirty="0" smtClean="0"/>
              <a:t>收费明细</a:t>
            </a:r>
            <a:endParaRPr lang="zh-CN" altLang="en-US" dirty="0"/>
          </a:p>
        </p:txBody>
      </p:sp>
      <p:sp>
        <p:nvSpPr>
          <p:cNvPr id="11" name="TextBox 17"/>
          <p:cNvSpPr txBox="1"/>
          <p:nvPr/>
        </p:nvSpPr>
        <p:spPr>
          <a:xfrm>
            <a:off x="899023" y="4706894"/>
            <a:ext cx="63501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点击 “查看”按钮，显示收费明细窗口。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483" y="1436816"/>
            <a:ext cx="5102241" cy="3000895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</p:pic>
      <p:sp>
        <p:nvSpPr>
          <p:cNvPr id="13" name="虚尾箭头 12"/>
          <p:cNvSpPr/>
          <p:nvPr/>
        </p:nvSpPr>
        <p:spPr>
          <a:xfrm>
            <a:off x="4295604" y="3475806"/>
            <a:ext cx="2103417" cy="838899"/>
          </a:xfrm>
          <a:prstGeom prst="striped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367683" y="1210276"/>
            <a:ext cx="453081" cy="45308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5" name="椭圆 14"/>
          <p:cNvSpPr/>
          <p:nvPr/>
        </p:nvSpPr>
        <p:spPr>
          <a:xfrm>
            <a:off x="5945940" y="1210276"/>
            <a:ext cx="453081" cy="45308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2632417" y="3761047"/>
            <a:ext cx="316730" cy="4237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0237" y="1034399"/>
            <a:ext cx="4137275" cy="566758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1640547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9021" y="1436816"/>
            <a:ext cx="4622402" cy="153634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如何编辑发票状态</a:t>
            </a:r>
            <a:endParaRPr lang="zh-CN" altLang="en-US" dirty="0"/>
          </a:p>
        </p:txBody>
      </p:sp>
      <p:sp>
        <p:nvSpPr>
          <p:cNvPr id="12" name="TextBox 8"/>
          <p:cNvSpPr txBox="1"/>
          <p:nvPr/>
        </p:nvSpPr>
        <p:spPr>
          <a:xfrm>
            <a:off x="594223" y="4815851"/>
            <a:ext cx="429653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点击编辑按钮，记录发票发放状态。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483" y="1436816"/>
            <a:ext cx="5102241" cy="3000895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</p:pic>
      <p:sp>
        <p:nvSpPr>
          <p:cNvPr id="11" name="虚尾箭头 10"/>
          <p:cNvSpPr/>
          <p:nvPr/>
        </p:nvSpPr>
        <p:spPr>
          <a:xfrm>
            <a:off x="4237939" y="2488582"/>
            <a:ext cx="2103417" cy="838899"/>
          </a:xfrm>
          <a:prstGeom prst="striped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367683" y="1210276"/>
            <a:ext cx="453081" cy="45308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4" name="椭圆 13"/>
          <p:cNvSpPr/>
          <p:nvPr/>
        </p:nvSpPr>
        <p:spPr>
          <a:xfrm>
            <a:off x="5945940" y="1210276"/>
            <a:ext cx="453081" cy="45308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2830125" y="3717992"/>
            <a:ext cx="316730" cy="4237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6067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583" y="1015879"/>
            <a:ext cx="7308106" cy="3949195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如何导出收费明细</a:t>
            </a:r>
            <a:endParaRPr lang="zh-CN" altLang="en-US" dirty="0"/>
          </a:p>
        </p:txBody>
      </p:sp>
      <p:sp>
        <p:nvSpPr>
          <p:cNvPr id="5" name="TextBox 17"/>
          <p:cNvSpPr txBox="1"/>
          <p:nvPr/>
        </p:nvSpPr>
        <p:spPr>
          <a:xfrm>
            <a:off x="331636" y="5128018"/>
            <a:ext cx="50245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）点击 “导出账单”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显示下载提示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框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）找到下载目录，打开导出的文件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）保存后的表格可以根据需要进行编辑。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436" y="4240669"/>
            <a:ext cx="6730975" cy="2458783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</p:pic>
      <p:sp>
        <p:nvSpPr>
          <p:cNvPr id="7" name="右箭头 6"/>
          <p:cNvSpPr/>
          <p:nvPr/>
        </p:nvSpPr>
        <p:spPr>
          <a:xfrm rot="2006172">
            <a:off x="4230174" y="3460424"/>
            <a:ext cx="1200895" cy="1110026"/>
          </a:xfrm>
          <a:prstGeom prst="rightArrow">
            <a:avLst>
              <a:gd name="adj1" fmla="val 28765"/>
              <a:gd name="adj2" fmla="val 39506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41314" y="908051"/>
            <a:ext cx="453081" cy="45308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9" name="椭圆 8"/>
          <p:cNvSpPr/>
          <p:nvPr/>
        </p:nvSpPr>
        <p:spPr>
          <a:xfrm>
            <a:off x="5410971" y="4048116"/>
            <a:ext cx="453081" cy="45308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408669" y="1760170"/>
            <a:ext cx="403655" cy="28281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31636" y="4718211"/>
            <a:ext cx="955589" cy="3322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7"/>
          <p:cNvSpPr txBox="1"/>
          <p:nvPr/>
        </p:nvSpPr>
        <p:spPr>
          <a:xfrm>
            <a:off x="7933397" y="1015879"/>
            <a:ext cx="3857304" cy="787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Tips</a:t>
            </a:r>
            <a:r>
              <a:rPr lang="zh-CN" altLang="en-US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：不同浏览器操作不尽相同，请根据选用的浏览器进行实际操作</a:t>
            </a:r>
            <a:endParaRPr lang="en-US" altLang="zh-CN" sz="16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30452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27" y="3026185"/>
            <a:ext cx="10976532" cy="222391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如何管理卡券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36385" y="1423565"/>
            <a:ext cx="31254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进入后台，点击卡券管理，进入卡券管理界面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658083" y="1591786"/>
            <a:ext cx="453081" cy="45308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0" name="椭圆 9"/>
          <p:cNvSpPr/>
          <p:nvPr/>
        </p:nvSpPr>
        <p:spPr>
          <a:xfrm>
            <a:off x="664141" y="5627357"/>
            <a:ext cx="453081" cy="45308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1689" y="1274909"/>
            <a:ext cx="2371725" cy="1304925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</p:pic>
      <p:sp>
        <p:nvSpPr>
          <p:cNvPr id="9" name="TextBox 8"/>
          <p:cNvSpPr txBox="1"/>
          <p:nvPr/>
        </p:nvSpPr>
        <p:spPr>
          <a:xfrm>
            <a:off x="1588117" y="5443290"/>
            <a:ext cx="77320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卡券管理页面可以创建卡券和管理编辑，也可以通过已激活、未激活、已过期来控制卡券活动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32182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如何创建卡券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32377" y="2765804"/>
            <a:ext cx="3125466" cy="874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进入卡券管理，点击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【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创建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】</a:t>
            </a:r>
          </a:p>
          <a:p>
            <a:pPr>
              <a:lnSpc>
                <a:spcPct val="150000"/>
              </a:lnSpc>
            </a:pP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658083" y="1591786"/>
            <a:ext cx="453081" cy="45308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0" name="椭圆 9"/>
          <p:cNvSpPr/>
          <p:nvPr/>
        </p:nvSpPr>
        <p:spPr>
          <a:xfrm>
            <a:off x="6033095" y="1575474"/>
            <a:ext cx="453081" cy="45308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1" name="虚尾箭头 10"/>
          <p:cNvSpPr/>
          <p:nvPr/>
        </p:nvSpPr>
        <p:spPr>
          <a:xfrm>
            <a:off x="4408751" y="2590987"/>
            <a:ext cx="1411339" cy="838899"/>
          </a:xfrm>
          <a:prstGeom prst="strip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2043" y="1458855"/>
            <a:ext cx="3857625" cy="752475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2773" y="1046206"/>
            <a:ext cx="4537778" cy="572608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89563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卡券各项功能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572867" y="962946"/>
            <a:ext cx="5824955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填写相应卡券信息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*</a:t>
            </a:r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必填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卡券名称：</a:t>
            </a:r>
            <a:r>
              <a:rPr lang="zh-CN" altLang="en-US" dirty="0" smtClean="0"/>
              <a:t>填写卡券名称，建议简洁明了，</a:t>
            </a:r>
            <a:r>
              <a:rPr lang="en-US" altLang="zh-CN" dirty="0" smtClean="0"/>
              <a:t>6</a:t>
            </a:r>
            <a:r>
              <a:rPr lang="zh-CN" altLang="en-US" dirty="0" smtClean="0"/>
              <a:t>个汉字以内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领取编码：自动生成不重复的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位编码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价值：</a:t>
            </a:r>
            <a:r>
              <a:rPr lang="zh-CN" altLang="en-US" dirty="0" smtClean="0"/>
              <a:t>卡券面值，精确到角和分（一般不建议使用角分）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活动开始时间：</a:t>
            </a:r>
            <a:r>
              <a:rPr lang="zh-CN" altLang="en-US" dirty="0" smtClean="0"/>
              <a:t>获取卡券的开始时间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获取结束时间：</a:t>
            </a:r>
            <a:r>
              <a:rPr lang="zh-CN" altLang="en-US" dirty="0" smtClean="0"/>
              <a:t>获取卡券的结束时间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起始有效时间：</a:t>
            </a:r>
            <a:r>
              <a:rPr lang="zh-CN" altLang="en-US" dirty="0" smtClean="0"/>
              <a:t>卡券可以开始使用的时间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有效时间截止至：卡券可以用的最晚时间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获取数量：每个用户可领取该种卡券的数量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卡券类型：</a:t>
            </a:r>
            <a:r>
              <a:rPr lang="zh-CN" altLang="en-US" dirty="0" smtClean="0"/>
              <a:t>暂时无意义，为后期开发保留接口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总量：</a:t>
            </a:r>
            <a:r>
              <a:rPr lang="zh-CN" altLang="en-US" dirty="0" smtClean="0"/>
              <a:t>卡券总的发行数量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指定停车场：指定哪些停车场可使用该卡券，按住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shift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或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Ctrl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键复选停车场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卡券状态：调整卡券状态，控制活动时间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27" y="1092862"/>
            <a:ext cx="4507498" cy="564569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3153844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485" y="1609508"/>
            <a:ext cx="2038095" cy="2390476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</a:t>
            </a:r>
            <a:r>
              <a:rPr lang="zh-CN" altLang="en-US" dirty="0" smtClean="0"/>
              <a:t>查看卡券信息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803945" y="1382968"/>
            <a:ext cx="453081" cy="45308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5342401" y="1390076"/>
            <a:ext cx="453081" cy="45308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6" name="虚尾箭头 5"/>
          <p:cNvSpPr/>
          <p:nvPr/>
        </p:nvSpPr>
        <p:spPr>
          <a:xfrm>
            <a:off x="3913109" y="2259435"/>
            <a:ext cx="1411339" cy="838899"/>
          </a:xfrm>
          <a:prstGeom prst="strip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4232" y="1184193"/>
            <a:ext cx="5064226" cy="519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876904" y="4360619"/>
            <a:ext cx="31254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点击眼睛形状图标，进入查看卡券的详情界面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1525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748" y="1666956"/>
            <a:ext cx="2066667" cy="238095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8158" y="3027214"/>
            <a:ext cx="2504762" cy="143809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如何</a:t>
            </a:r>
            <a:r>
              <a:rPr lang="zh-CN" altLang="en-US" dirty="0" smtClean="0"/>
              <a:t>编辑卡</a:t>
            </a:r>
            <a:r>
              <a:rPr lang="zh-CN" altLang="en-US" dirty="0" smtClean="0"/>
              <a:t>券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2335" y="1428484"/>
            <a:ext cx="933450" cy="136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椭圆 5"/>
          <p:cNvSpPr/>
          <p:nvPr/>
        </p:nvSpPr>
        <p:spPr>
          <a:xfrm>
            <a:off x="154743" y="1440784"/>
            <a:ext cx="453081" cy="45308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3449286" y="1458028"/>
            <a:ext cx="453081" cy="45308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8" name="虚尾箭头 7"/>
          <p:cNvSpPr/>
          <p:nvPr/>
        </p:nvSpPr>
        <p:spPr>
          <a:xfrm>
            <a:off x="2336671" y="2725211"/>
            <a:ext cx="1411339" cy="838899"/>
          </a:xfrm>
          <a:prstGeom prst="strip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9876651" y="1509760"/>
            <a:ext cx="453081" cy="45308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81283" y="4862010"/>
            <a:ext cx="31254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点击铅笔形状图标，进入修改卡券界面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268241" y="4853647"/>
            <a:ext cx="38912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卡券可修改活动结束日期和时间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卡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券的有效期限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可调整获取数量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可激活或关闭卡券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802833" y="4853647"/>
            <a:ext cx="350939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查看卡券状态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未激活：未开启状态（默认）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已激活：开启状态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已过期：卡券活动过期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6640" y="1459684"/>
            <a:ext cx="4417620" cy="33178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虚尾箭头 12"/>
          <p:cNvSpPr/>
          <p:nvPr/>
        </p:nvSpPr>
        <p:spPr>
          <a:xfrm>
            <a:off x="8494899" y="3564110"/>
            <a:ext cx="1875506" cy="838899"/>
          </a:xfrm>
          <a:prstGeom prst="strip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1360138" y="3298906"/>
            <a:ext cx="265204" cy="26520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505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物业管理员操作权限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1057" y="908052"/>
            <a:ext cx="6723809" cy="59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814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291" y="4065650"/>
            <a:ext cx="8930673" cy="157258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291" y="1145657"/>
            <a:ext cx="8930673" cy="157258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如何导出卡券编号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132600" y="946362"/>
            <a:ext cx="453081" cy="45308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132600" y="3826581"/>
            <a:ext cx="453081" cy="45308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8" name="虚尾箭头 7"/>
          <p:cNvSpPr/>
          <p:nvPr/>
        </p:nvSpPr>
        <p:spPr>
          <a:xfrm rot="5400000">
            <a:off x="5672996" y="2928002"/>
            <a:ext cx="1411339" cy="838899"/>
          </a:xfrm>
          <a:prstGeom prst="strip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65148" y="2932621"/>
            <a:ext cx="857155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必须搜索出需要导出的卡券编码或者名称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864285" y="1613950"/>
            <a:ext cx="1373280" cy="318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2458207" y="4565072"/>
            <a:ext cx="713360" cy="28687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9"/>
          <p:cNvSpPr txBox="1"/>
          <p:nvPr/>
        </p:nvSpPr>
        <p:spPr>
          <a:xfrm>
            <a:off x="265148" y="5867590"/>
            <a:ext cx="8571553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点击生成卡券编号，会自动导出此卡券的编号表（不同浏览器会有不同操作方式）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3614" y="1186649"/>
            <a:ext cx="2152381" cy="1295238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</p:pic>
      <p:sp>
        <p:nvSpPr>
          <p:cNvPr id="26" name="TextBox 9"/>
          <p:cNvSpPr txBox="1"/>
          <p:nvPr/>
        </p:nvSpPr>
        <p:spPr>
          <a:xfrm>
            <a:off x="9624370" y="2533919"/>
            <a:ext cx="235086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Tips</a:t>
            </a:r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：导出的卡券编号由于首位不能是</a:t>
            </a:r>
            <a:r>
              <a:rPr lang="en-US" altLang="zh-CN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，因此需要添加‘ 号进行区别，建议在实际使用中使用查找替换进行编辑后再使用</a:t>
            </a:r>
            <a:endParaRPr lang="zh-CN" altLang="en-US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4838" y="5066366"/>
            <a:ext cx="2767913" cy="1413765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3117766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291" y="4065650"/>
            <a:ext cx="8930673" cy="157258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291" y="1145657"/>
            <a:ext cx="8930673" cy="157258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如何导出卡券二维码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132600" y="946362"/>
            <a:ext cx="453081" cy="45308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132600" y="3826581"/>
            <a:ext cx="453081" cy="45308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8" name="虚尾箭头 7"/>
          <p:cNvSpPr/>
          <p:nvPr/>
        </p:nvSpPr>
        <p:spPr>
          <a:xfrm rot="5400000">
            <a:off x="4506100" y="2770229"/>
            <a:ext cx="1411339" cy="838899"/>
          </a:xfrm>
          <a:prstGeom prst="strip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59139" y="2898963"/>
            <a:ext cx="857155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必须搜索出需要导出的卡券编码或者名称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838489" y="1642086"/>
            <a:ext cx="1373280" cy="318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860066" y="4414161"/>
            <a:ext cx="713360" cy="4635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9"/>
          <p:cNvSpPr txBox="1"/>
          <p:nvPr/>
        </p:nvSpPr>
        <p:spPr>
          <a:xfrm>
            <a:off x="359140" y="5848127"/>
            <a:ext cx="85715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点击生成卡券二维码，自动生成指定数量的卡券二维码，进行打印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点击生成普惠卡券二维码，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自动生成一个卡券二维码，进行打印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614616" y="4590801"/>
            <a:ext cx="817295" cy="286871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6993" y="4734236"/>
            <a:ext cx="2342857" cy="204761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6993" y="1020503"/>
            <a:ext cx="1485687" cy="339497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</p:pic>
      <p:cxnSp>
        <p:nvCxnSpPr>
          <p:cNvPr id="12" name="肘形连接符 11"/>
          <p:cNvCxnSpPr/>
          <p:nvPr/>
        </p:nvCxnSpPr>
        <p:spPr>
          <a:xfrm flipV="1">
            <a:off x="1573426" y="3355031"/>
            <a:ext cx="8113567" cy="1066709"/>
          </a:xfrm>
          <a:prstGeom prst="bentConnector3">
            <a:avLst>
              <a:gd name="adj1" fmla="val 60153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肘形连接符 27"/>
          <p:cNvCxnSpPr>
            <a:endCxn id="5" idx="1"/>
          </p:cNvCxnSpPr>
          <p:nvPr/>
        </p:nvCxnSpPr>
        <p:spPr>
          <a:xfrm>
            <a:off x="2431911" y="4877672"/>
            <a:ext cx="7255082" cy="880374"/>
          </a:xfrm>
          <a:prstGeom prst="bentConnector3">
            <a:avLst>
              <a:gd name="adj1" fmla="val 55450"/>
            </a:avLst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11124792" y="5372263"/>
            <a:ext cx="74376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普惠卡券二维码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0608186" y="1604263"/>
            <a:ext cx="56449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卡券二维码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3113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960" y="1250706"/>
            <a:ext cx="3835599" cy="286330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如何添加管理账号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4415" y="1250706"/>
            <a:ext cx="4217274" cy="3207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</p:pic>
      <p:sp>
        <p:nvSpPr>
          <p:cNvPr id="7" name="虚尾箭头 6"/>
          <p:cNvSpPr/>
          <p:nvPr/>
        </p:nvSpPr>
        <p:spPr>
          <a:xfrm>
            <a:off x="5092876" y="2239996"/>
            <a:ext cx="1411339" cy="838899"/>
          </a:xfrm>
          <a:prstGeom prst="striped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919618" y="948906"/>
            <a:ext cx="453081" cy="45308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9" name="椭圆 8"/>
          <p:cNvSpPr/>
          <p:nvPr/>
        </p:nvSpPr>
        <p:spPr>
          <a:xfrm>
            <a:off x="6497875" y="948906"/>
            <a:ext cx="453081" cy="45308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0" name="TextBox 17"/>
          <p:cNvSpPr txBox="1"/>
          <p:nvPr/>
        </p:nvSpPr>
        <p:spPr>
          <a:xfrm>
            <a:off x="1146158" y="4212002"/>
            <a:ext cx="757183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“*”为必填内容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）输入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用户名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（即登录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系统的账号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名，建议填写英文或数字）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）选择物业公司和停车场，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）输入密码，建议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6-8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位，也可以设置通用密码。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）选择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管理员等级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）保存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，账号创建成功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150985" y="2813182"/>
            <a:ext cx="713360" cy="4635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7842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630" y="1279799"/>
            <a:ext cx="3835599" cy="286330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</p:pic>
      <p:sp>
        <p:nvSpPr>
          <p:cNvPr id="11" name="矩形 10"/>
          <p:cNvSpPr/>
          <p:nvPr/>
        </p:nvSpPr>
        <p:spPr>
          <a:xfrm>
            <a:off x="3118033" y="3731599"/>
            <a:ext cx="490140" cy="4635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8754" y="1279799"/>
            <a:ext cx="5188518" cy="24518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如何</a:t>
            </a:r>
            <a:r>
              <a:rPr lang="zh-CN" altLang="en-US" dirty="0"/>
              <a:t>编辑</a:t>
            </a:r>
            <a:r>
              <a:rPr lang="zh-CN" altLang="en-US" dirty="0" smtClean="0"/>
              <a:t>管理账号</a:t>
            </a:r>
            <a:endParaRPr lang="zh-CN" altLang="en-US" dirty="0"/>
          </a:p>
        </p:txBody>
      </p:sp>
      <p:sp>
        <p:nvSpPr>
          <p:cNvPr id="9" name="椭圆 8"/>
          <p:cNvSpPr/>
          <p:nvPr/>
        </p:nvSpPr>
        <p:spPr>
          <a:xfrm>
            <a:off x="740494" y="1053258"/>
            <a:ext cx="453081" cy="45308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0" name="椭圆 9"/>
          <p:cNvSpPr/>
          <p:nvPr/>
        </p:nvSpPr>
        <p:spPr>
          <a:xfrm>
            <a:off x="6230658" y="1053258"/>
            <a:ext cx="453081" cy="45308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4" name="TextBox 17"/>
          <p:cNvSpPr txBox="1"/>
          <p:nvPr/>
        </p:nvSpPr>
        <p:spPr>
          <a:xfrm>
            <a:off x="893881" y="4985348"/>
            <a:ext cx="5504873" cy="787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）点击编辑按钮，显示编辑页面。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）管理员用户名，不可修改。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62664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9970" y="1671399"/>
            <a:ext cx="5633620" cy="2744584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140" y="1630831"/>
            <a:ext cx="5037049" cy="255933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如何登录后台</a:t>
            </a:r>
            <a:endParaRPr lang="zh-CN" altLang="en-US" dirty="0"/>
          </a:p>
        </p:txBody>
      </p:sp>
      <p:sp>
        <p:nvSpPr>
          <p:cNvPr id="5" name="TextBox 17"/>
          <p:cNvSpPr txBox="1"/>
          <p:nvPr/>
        </p:nvSpPr>
        <p:spPr>
          <a:xfrm>
            <a:off x="345140" y="4451282"/>
            <a:ext cx="46799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打开浏览器，输入：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ad.subinwechat.com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输入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账号和密码，登录管理后台</a:t>
            </a:r>
          </a:p>
        </p:txBody>
      </p:sp>
      <p:sp>
        <p:nvSpPr>
          <p:cNvPr id="8" name="虚尾箭头 7"/>
          <p:cNvSpPr/>
          <p:nvPr/>
        </p:nvSpPr>
        <p:spPr>
          <a:xfrm>
            <a:off x="4437529" y="2375296"/>
            <a:ext cx="1411339" cy="838899"/>
          </a:xfrm>
          <a:prstGeom prst="striped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17"/>
          <p:cNvSpPr txBox="1"/>
          <p:nvPr/>
        </p:nvSpPr>
        <p:spPr>
          <a:xfrm>
            <a:off x="5848868" y="4513801"/>
            <a:ext cx="3125467" cy="874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后台管理主页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首页内容可以点击查看详情。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154750" y="1440792"/>
            <a:ext cx="453081" cy="45308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1" name="椭圆 10"/>
          <p:cNvSpPr/>
          <p:nvPr/>
        </p:nvSpPr>
        <p:spPr>
          <a:xfrm>
            <a:off x="5642925" y="1440792"/>
            <a:ext cx="453081" cy="45308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2" name="TextBox 17"/>
          <p:cNvSpPr txBox="1"/>
          <p:nvPr/>
        </p:nvSpPr>
        <p:spPr>
          <a:xfrm>
            <a:off x="267461" y="5834123"/>
            <a:ext cx="11657080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Tips</a:t>
            </a:r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：建议使用</a:t>
            </a:r>
            <a:r>
              <a:rPr lang="en-US" altLang="zh-CN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Chrome</a:t>
            </a:r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Firefox</a:t>
            </a:r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，傲游、</a:t>
            </a:r>
            <a:r>
              <a:rPr lang="en-US" altLang="zh-CN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Safari</a:t>
            </a:r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等第三方浏览器，并且升级到较新的版本，以达到最佳使用效果</a:t>
            </a:r>
            <a:endParaRPr lang="en-US" altLang="zh-CN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241944" y="6488668"/>
            <a:ext cx="39500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zh-CN" altLang="en-US" dirty="0"/>
              <a:t>本教程基于</a:t>
            </a:r>
            <a:r>
              <a:rPr lang="en-US" altLang="zh-CN" dirty="0"/>
              <a:t>Chrome</a:t>
            </a:r>
            <a:r>
              <a:rPr lang="zh-CN" altLang="en-US" dirty="0"/>
              <a:t> </a:t>
            </a:r>
            <a:r>
              <a:rPr lang="en-US" altLang="zh-CN" dirty="0"/>
              <a:t>50.0.2661.75 m</a:t>
            </a:r>
          </a:p>
        </p:txBody>
      </p:sp>
    </p:spTree>
    <p:extLst>
      <p:ext uri="{BB962C8B-B14F-4D97-AF65-F5344CB8AC3E}">
        <p14:creationId xmlns:p14="http://schemas.microsoft.com/office/powerpoint/2010/main" val="2753591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8172" y="1571333"/>
            <a:ext cx="2485714" cy="308571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修改登录密码和登出</a:t>
            </a:r>
            <a:endParaRPr lang="zh-CN" altLang="en-US" dirty="0"/>
          </a:p>
        </p:txBody>
      </p:sp>
      <p:sp>
        <p:nvSpPr>
          <p:cNvPr id="5" name="TextBox 17"/>
          <p:cNvSpPr txBox="1"/>
          <p:nvPr/>
        </p:nvSpPr>
        <p:spPr>
          <a:xfrm>
            <a:off x="6090937" y="4264695"/>
            <a:ext cx="462041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点击修改密码，进入修改密码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页面进行设置。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8264" y="1614096"/>
            <a:ext cx="3205759" cy="2424059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</p:pic>
      <p:sp>
        <p:nvSpPr>
          <p:cNvPr id="8" name="虚尾箭头 7"/>
          <p:cNvSpPr/>
          <p:nvPr/>
        </p:nvSpPr>
        <p:spPr>
          <a:xfrm>
            <a:off x="4288471" y="2444214"/>
            <a:ext cx="2397882" cy="838899"/>
          </a:xfrm>
          <a:prstGeom prst="striped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2170505" y="1387556"/>
            <a:ext cx="453081" cy="45308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0" name="椭圆 9"/>
          <p:cNvSpPr/>
          <p:nvPr/>
        </p:nvSpPr>
        <p:spPr>
          <a:xfrm>
            <a:off x="6571723" y="1387556"/>
            <a:ext cx="453081" cy="45308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227804" y="3099090"/>
            <a:ext cx="955589" cy="3322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虚尾箭头 10"/>
          <p:cNvSpPr/>
          <p:nvPr/>
        </p:nvSpPr>
        <p:spPr>
          <a:xfrm rot="5400000">
            <a:off x="3305830" y="3845245"/>
            <a:ext cx="1411339" cy="838899"/>
          </a:xfrm>
          <a:prstGeom prst="striped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7"/>
          <p:cNvSpPr txBox="1"/>
          <p:nvPr/>
        </p:nvSpPr>
        <p:spPr>
          <a:xfrm>
            <a:off x="1589494" y="5022023"/>
            <a:ext cx="484401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点击登出账号，退出当前账号，回到登录界面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227751" y="2674962"/>
            <a:ext cx="955589" cy="3322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309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112" y="1084358"/>
            <a:ext cx="10974974" cy="325524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745" y="5314565"/>
            <a:ext cx="4359586" cy="119264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首页操作</a:t>
            </a:r>
            <a:endParaRPr lang="zh-CN" altLang="en-US" dirty="0"/>
          </a:p>
        </p:txBody>
      </p:sp>
      <p:sp>
        <p:nvSpPr>
          <p:cNvPr id="9" name="椭圆 8"/>
          <p:cNvSpPr/>
          <p:nvPr/>
        </p:nvSpPr>
        <p:spPr>
          <a:xfrm>
            <a:off x="101204" y="901523"/>
            <a:ext cx="453081" cy="45308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0" name="椭圆 9"/>
          <p:cNvSpPr/>
          <p:nvPr/>
        </p:nvSpPr>
        <p:spPr>
          <a:xfrm>
            <a:off x="101203" y="5151488"/>
            <a:ext cx="453081" cy="45308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2" name="TextBox 17"/>
          <p:cNvSpPr txBox="1"/>
          <p:nvPr/>
        </p:nvSpPr>
        <p:spPr>
          <a:xfrm>
            <a:off x="554284" y="4339599"/>
            <a:ext cx="11526385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首页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是四大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显示窗口，每次刷新会有更新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点击红框内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首页四大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快捷操作按钮，可以分别自动筛选出各自所描述的数据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902283" y="2827121"/>
            <a:ext cx="3106323" cy="32621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3177" y="5314565"/>
            <a:ext cx="3980952" cy="126666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</p:pic>
      <p:sp>
        <p:nvSpPr>
          <p:cNvPr id="22" name="TextBox 17"/>
          <p:cNvSpPr txBox="1"/>
          <p:nvPr/>
        </p:nvSpPr>
        <p:spPr>
          <a:xfrm>
            <a:off x="4744994" y="5160954"/>
            <a:ext cx="307051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Tips</a:t>
            </a:r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：可以直接导出日报、周报、月报，但不能使用翻页功能，需要查询请到收费明细页面筛选查询</a:t>
            </a:r>
            <a:endParaRPr lang="zh-CN" altLang="en-US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23478" y="5956315"/>
            <a:ext cx="976954" cy="4856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乘号 24"/>
          <p:cNvSpPr/>
          <p:nvPr/>
        </p:nvSpPr>
        <p:spPr>
          <a:xfrm>
            <a:off x="6594581" y="5960722"/>
            <a:ext cx="6318421" cy="766119"/>
          </a:xfrm>
          <a:prstGeom prst="mathMultiply">
            <a:avLst/>
          </a:prstGeom>
          <a:solidFill>
            <a:srgbClr val="FF4600">
              <a:alpha val="7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051613" y="2827119"/>
            <a:ext cx="3106323" cy="32621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8219804" y="2827119"/>
            <a:ext cx="3106323" cy="32621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1902282" y="3746417"/>
            <a:ext cx="3106323" cy="32621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5320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96" y="1134039"/>
            <a:ext cx="4586028" cy="3353728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9915" y="1134039"/>
            <a:ext cx="3700057" cy="3976498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如何创建停车场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695326" y="907499"/>
            <a:ext cx="453081" cy="45308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6483896" y="908052"/>
            <a:ext cx="453081" cy="45308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9" name="虚尾箭头 8"/>
          <p:cNvSpPr/>
          <p:nvPr/>
        </p:nvSpPr>
        <p:spPr>
          <a:xfrm>
            <a:off x="4909751" y="2556245"/>
            <a:ext cx="1749941" cy="838899"/>
          </a:xfrm>
          <a:prstGeom prst="striped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17"/>
          <p:cNvSpPr txBox="1"/>
          <p:nvPr/>
        </p:nvSpPr>
        <p:spPr>
          <a:xfrm>
            <a:off x="921865" y="4606249"/>
            <a:ext cx="515765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）点击停车场管理栏，点击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创建按钮，进入创建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页面（填写停车场信息）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）根据信息内容填写停车场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信息，保存提交。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填写内容中“*”为必填内容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）停车场编号，请根据正确地址填写部署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）服务器地址，输入正确的停车场服务器部署的地址。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916195" y="2702011"/>
            <a:ext cx="741405" cy="486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0991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280" y="1152108"/>
            <a:ext cx="5138071" cy="318971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96" y="1134039"/>
            <a:ext cx="4586028" cy="3353728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</p:pic>
      <p:sp>
        <p:nvSpPr>
          <p:cNvPr id="12" name="矩形 11"/>
          <p:cNvSpPr/>
          <p:nvPr/>
        </p:nvSpPr>
        <p:spPr>
          <a:xfrm>
            <a:off x="3591378" y="2756712"/>
            <a:ext cx="1615786" cy="486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如何</a:t>
            </a:r>
            <a:r>
              <a:rPr lang="zh-CN" altLang="en-US" dirty="0"/>
              <a:t>搜索</a:t>
            </a:r>
            <a:r>
              <a:rPr lang="zh-CN" altLang="en-US" dirty="0" smtClean="0"/>
              <a:t>停车场</a:t>
            </a:r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672483" y="921952"/>
            <a:ext cx="453081" cy="45308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6250740" y="921952"/>
            <a:ext cx="453081" cy="45308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9" name="虚尾箭头 8"/>
          <p:cNvSpPr/>
          <p:nvPr/>
        </p:nvSpPr>
        <p:spPr>
          <a:xfrm>
            <a:off x="5207164" y="2580278"/>
            <a:ext cx="1411339" cy="838899"/>
          </a:xfrm>
          <a:prstGeom prst="striped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17"/>
          <p:cNvSpPr txBox="1"/>
          <p:nvPr/>
        </p:nvSpPr>
        <p:spPr>
          <a:xfrm>
            <a:off x="794280" y="4768569"/>
            <a:ext cx="63501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输入关键字，回车，进行搜索，列表显示搜索结果。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）搜索范围：停车场名称、停车场编号 字段。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）点击搜索框后的删除按钮，可以删除搜索结果。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0857470" y="2835617"/>
            <a:ext cx="551935" cy="486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7708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3668" y="1148493"/>
            <a:ext cx="5260011" cy="511621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96" y="1134039"/>
            <a:ext cx="4586028" cy="3353728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如何</a:t>
            </a:r>
            <a:r>
              <a:rPr lang="zh-CN" altLang="en-US" dirty="0"/>
              <a:t>查看</a:t>
            </a:r>
            <a:r>
              <a:rPr lang="zh-CN" altLang="en-US" dirty="0" smtClean="0"/>
              <a:t>停车场信息</a:t>
            </a:r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672483" y="921952"/>
            <a:ext cx="453081" cy="45308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6250740" y="921952"/>
            <a:ext cx="453081" cy="45308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9" name="虚尾箭头 8"/>
          <p:cNvSpPr/>
          <p:nvPr/>
        </p:nvSpPr>
        <p:spPr>
          <a:xfrm>
            <a:off x="5207164" y="2160829"/>
            <a:ext cx="1411339" cy="838899"/>
          </a:xfrm>
          <a:prstGeom prst="striped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7"/>
          <p:cNvSpPr txBox="1"/>
          <p:nvPr/>
        </p:nvSpPr>
        <p:spPr>
          <a:xfrm>
            <a:off x="899023" y="5021540"/>
            <a:ext cx="63501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点击 “查看”按钮，显示停车场信息窗口。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031205" y="3629922"/>
            <a:ext cx="305119" cy="486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3327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8503" y="1148492"/>
            <a:ext cx="4842665" cy="481459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96" y="1134039"/>
            <a:ext cx="4586028" cy="3353728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</p:pic>
      <p:sp>
        <p:nvSpPr>
          <p:cNvPr id="13" name="矩形 12"/>
          <p:cNvSpPr/>
          <p:nvPr/>
        </p:nvSpPr>
        <p:spPr>
          <a:xfrm>
            <a:off x="3270103" y="3638160"/>
            <a:ext cx="305119" cy="486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如何</a:t>
            </a:r>
            <a:r>
              <a:rPr lang="zh-CN" altLang="en-US" dirty="0"/>
              <a:t>编辑</a:t>
            </a:r>
            <a:r>
              <a:rPr lang="zh-CN" altLang="en-US" dirty="0" smtClean="0"/>
              <a:t>停车场信息</a:t>
            </a:r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672483" y="921952"/>
            <a:ext cx="453081" cy="45308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6250740" y="921952"/>
            <a:ext cx="453081" cy="45308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9" name="虚尾箭头 8"/>
          <p:cNvSpPr/>
          <p:nvPr/>
        </p:nvSpPr>
        <p:spPr>
          <a:xfrm>
            <a:off x="5207164" y="2160829"/>
            <a:ext cx="1411339" cy="838899"/>
          </a:xfrm>
          <a:prstGeom prst="striped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7"/>
          <p:cNvSpPr txBox="1"/>
          <p:nvPr/>
        </p:nvSpPr>
        <p:spPr>
          <a:xfrm>
            <a:off x="807645" y="4944193"/>
            <a:ext cx="6350175" cy="418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点击 “编辑”按钮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，进入编辑信息页面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02759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1">
      <a:dk1>
        <a:srgbClr val="3F3F3F"/>
      </a:dk1>
      <a:lt1>
        <a:srgbClr val="FFFFFF"/>
      </a:lt1>
      <a:dk2>
        <a:srgbClr val="3F3F3F"/>
      </a:dk2>
      <a:lt2>
        <a:srgbClr val="FFFFFF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微软雅黑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1391</TotalTime>
  <Words>1087</Words>
  <Application>Microsoft Office PowerPoint</Application>
  <PresentationFormat>宽屏</PresentationFormat>
  <Paragraphs>140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8" baseType="lpstr">
      <vt:lpstr>宋体</vt:lpstr>
      <vt:lpstr>微软雅黑</vt:lpstr>
      <vt:lpstr>Arial</vt:lpstr>
      <vt:lpstr>Calibri</vt:lpstr>
      <vt:lpstr>Office 主题</vt:lpstr>
      <vt:lpstr>《速宾电子支付管理平台》操作流程</vt:lpstr>
      <vt:lpstr>物业管理员操作权限</vt:lpstr>
      <vt:lpstr>如何登录后台</vt:lpstr>
      <vt:lpstr>修改登录密码和登出</vt:lpstr>
      <vt:lpstr>首页操作</vt:lpstr>
      <vt:lpstr>如何创建停车场</vt:lpstr>
      <vt:lpstr>如何搜索停车场</vt:lpstr>
      <vt:lpstr>如何查看停车场信息</vt:lpstr>
      <vt:lpstr>如何编辑停车场信息</vt:lpstr>
      <vt:lpstr>如何筛选收费明细</vt:lpstr>
      <vt:lpstr>如何搜索收费明细</vt:lpstr>
      <vt:lpstr>如何查看收费明细</vt:lpstr>
      <vt:lpstr>如何编辑发票状态</vt:lpstr>
      <vt:lpstr>如何导出收费明细</vt:lpstr>
      <vt:lpstr>如何管理卡券</vt:lpstr>
      <vt:lpstr>如何创建卡券</vt:lpstr>
      <vt:lpstr>卡券各项功能</vt:lpstr>
      <vt:lpstr>如何查看卡券信息</vt:lpstr>
      <vt:lpstr>如何编辑卡券</vt:lpstr>
      <vt:lpstr>如何导出卡券编号</vt:lpstr>
      <vt:lpstr>如何导出卡券二维码</vt:lpstr>
      <vt:lpstr>如何添加管理账号</vt:lpstr>
      <vt:lpstr>如何编辑管理账号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姚九龙</dc:creator>
  <cp:lastModifiedBy>Nicky</cp:lastModifiedBy>
  <cp:revision>275</cp:revision>
  <dcterms:created xsi:type="dcterms:W3CDTF">2014-11-01T08:47:13Z</dcterms:created>
  <dcterms:modified xsi:type="dcterms:W3CDTF">2016-05-13T14:11:20Z</dcterms:modified>
</cp:coreProperties>
</file>