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8" r:id="rId8"/>
    <p:sldId id="269" r:id="rId9"/>
    <p:sldId id="267" r:id="rId10"/>
    <p:sldId id="27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DCF54A-09F3-4AB3-856C-F0E0198C7D0D}" type="datetimeFigureOut">
              <a:rPr lang="zh-CN" altLang="en-US" smtClean="0"/>
              <a:pPr/>
              <a:t>2014/12/25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337E4B-FA4B-4451-B401-098D0170C5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CF54A-09F3-4AB3-856C-F0E0198C7D0D}" type="datetimeFigureOut">
              <a:rPr lang="zh-CN" altLang="en-US" smtClean="0"/>
              <a:pPr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337E4B-FA4B-4451-B401-098D0170C5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CF54A-09F3-4AB3-856C-F0E0198C7D0D}" type="datetimeFigureOut">
              <a:rPr lang="zh-CN" altLang="en-US" smtClean="0"/>
              <a:pPr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337E4B-FA4B-4451-B401-098D0170C5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CF54A-09F3-4AB3-856C-F0E0198C7D0D}" type="datetimeFigureOut">
              <a:rPr lang="zh-CN" altLang="en-US" smtClean="0"/>
              <a:pPr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337E4B-FA4B-4451-B401-098D0170C5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CF54A-09F3-4AB3-856C-F0E0198C7D0D}" type="datetimeFigureOut">
              <a:rPr lang="zh-CN" altLang="en-US" smtClean="0"/>
              <a:pPr/>
              <a:t>2014/12/25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337E4B-FA4B-4451-B401-098D0170C5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CF54A-09F3-4AB3-856C-F0E0198C7D0D}" type="datetimeFigureOut">
              <a:rPr lang="zh-CN" altLang="en-US" smtClean="0"/>
              <a:pPr/>
              <a:t>2014/12/25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337E4B-FA4B-4451-B401-098D0170C5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CF54A-09F3-4AB3-856C-F0E0198C7D0D}" type="datetimeFigureOut">
              <a:rPr lang="zh-CN" altLang="en-US" smtClean="0"/>
              <a:pPr/>
              <a:t>2014/12/25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337E4B-FA4B-4451-B401-098D0170C5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CF54A-09F3-4AB3-856C-F0E0198C7D0D}" type="datetimeFigureOut">
              <a:rPr lang="zh-CN" altLang="en-US" smtClean="0"/>
              <a:pPr/>
              <a:t>2014/12/25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337E4B-FA4B-4451-B401-098D0170C5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CF54A-09F3-4AB3-856C-F0E0198C7D0D}" type="datetimeFigureOut">
              <a:rPr lang="zh-CN" altLang="en-US" smtClean="0"/>
              <a:pPr/>
              <a:t>2014/12/25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337E4B-FA4B-4451-B401-098D0170C5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DCF54A-09F3-4AB3-856C-F0E0198C7D0D}" type="datetimeFigureOut">
              <a:rPr lang="zh-CN" altLang="en-US" smtClean="0"/>
              <a:pPr/>
              <a:t>2014/12/25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337E4B-FA4B-4451-B401-098D0170C5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DCF54A-09F3-4AB3-856C-F0E0198C7D0D}" type="datetimeFigureOut">
              <a:rPr lang="zh-CN" altLang="en-US" smtClean="0"/>
              <a:pPr/>
              <a:t>2014/12/25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337E4B-FA4B-4451-B401-098D0170C5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DCF54A-09F3-4AB3-856C-F0E0198C7D0D}" type="datetimeFigureOut">
              <a:rPr lang="zh-CN" altLang="en-US" smtClean="0"/>
              <a:pPr/>
              <a:t>2014/12/25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9337E4B-FA4B-4451-B401-098D0170C5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hyperlink" Target="http://www.99-bottles-of-beer.net/lyr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7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分享：编写可维护的代码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/>
              <a:t>END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7080"/>
            <a:ext cx="8258204" cy="1304730"/>
          </a:xfrm>
        </p:spPr>
        <p:txBody>
          <a:bodyPr/>
          <a:lstStyle/>
          <a:p>
            <a:pPr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a = 3;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en-US" altLang="zh-CN" dirty="0" smtClean="0"/>
              <a:t> b = 5;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问题：哪段代码更易维护？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3143248"/>
            <a:ext cx="3857652" cy="1785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700" dirty="0" err="1">
                <a:solidFill>
                  <a:srgbClr val="0000FF"/>
                </a:solidFill>
              </a:rPr>
              <a:t>int</a:t>
            </a:r>
            <a:r>
              <a:rPr lang="en-US" altLang="zh-CN" sz="2700" dirty="0"/>
              <a:t> temp = a;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700" dirty="0"/>
              <a:t>a = b;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altLang="zh-CN" sz="2700" dirty="0"/>
              <a:t>b = temp;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428992" y="3143248"/>
            <a:ext cx="3857652" cy="1785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pt-BR" altLang="zh-CN" sz="2700" dirty="0"/>
              <a:t>a = a + b;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pt-BR" altLang="zh-CN" sz="2700" dirty="0"/>
              <a:t>b = a - b;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pt-BR" altLang="zh-CN" sz="2700" dirty="0"/>
              <a:t>a = a - b;</a:t>
            </a: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3240" y="5143512"/>
            <a:ext cx="35719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不要炫技（除非必要）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5576"/>
            <a:ext cx="8043890" cy="9475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软件的可维护性是指</a:t>
            </a:r>
            <a:r>
              <a:rPr lang="zh-CN" altLang="en-US" dirty="0" smtClean="0">
                <a:solidFill>
                  <a:srgbClr val="FF0000"/>
                </a:solidFill>
              </a:rPr>
              <a:t>理解、改正、改动、改进</a:t>
            </a:r>
            <a:r>
              <a:rPr lang="zh-CN" altLang="en-US" dirty="0" smtClean="0"/>
              <a:t>软件的难</a:t>
            </a:r>
            <a:r>
              <a:rPr lang="zh-CN" altLang="en-US" dirty="0" smtClean="0"/>
              <a:t>易程度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可维护性定义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357158" y="2143116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可理解性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可读性</a:t>
            </a: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是否有一致的文档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是否有适当的注释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命名是否规范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功能拆分是否合理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可修改性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可扩展性</a:t>
            </a:r>
            <a:endParaRPr kumimoji="0" lang="en-US" alt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设计是否足够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过于抽象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使用数据是否可以扩展</a:t>
            </a:r>
          </a:p>
          <a:p>
            <a:pPr marL="822960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扩展代码是否容易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marR="0" lvl="1" indent="-4572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修改代码是否容易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可测试性 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是否容易测试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2428868"/>
            <a:ext cx="30718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/>
              <a:t>关注人的因素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714876" y="3786190"/>
            <a:ext cx="40005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/>
              <a:t>必要的规范和制度</a:t>
            </a:r>
            <a:endParaRPr lang="zh-CN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500694" y="5072074"/>
            <a:ext cx="21431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/>
              <a:t>关注过程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思考你的工作</a:t>
            </a:r>
            <a:r>
              <a:rPr lang="en-US" altLang="zh-CN" dirty="0" smtClean="0"/>
              <a:t>(Think, about your work)</a:t>
            </a:r>
          </a:p>
          <a:p>
            <a:r>
              <a:rPr lang="zh-CN" altLang="en-US" dirty="0" smtClean="0"/>
              <a:t>投资自己，关注自己的成长</a:t>
            </a:r>
            <a:endParaRPr lang="en-US" altLang="zh-CN" dirty="0" smtClean="0"/>
          </a:p>
          <a:p>
            <a:r>
              <a:rPr lang="zh-CN" altLang="en-US" dirty="0" smtClean="0"/>
              <a:t>面对问题，不恐慌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Don’t Panic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估算你的工作，并验证你的估算</a:t>
            </a:r>
            <a:endParaRPr lang="en-US" altLang="zh-CN" dirty="0" smtClean="0"/>
          </a:p>
          <a:p>
            <a:r>
              <a:rPr lang="zh-CN" altLang="en-US" dirty="0" smtClean="0"/>
              <a:t>为自己的作品署名（</a:t>
            </a:r>
            <a:r>
              <a:rPr lang="en-US" altLang="zh-CN" dirty="0" smtClean="0"/>
              <a:t>Sign Your work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关注你的</a:t>
            </a:r>
            <a:r>
              <a:rPr lang="zh-CN" altLang="en-US" dirty="0" smtClean="0"/>
              <a:t>技艺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Care Your Craft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开发是设计的实际开始</a:t>
            </a:r>
            <a:endParaRPr lang="en-US" altLang="zh-CN" dirty="0" smtClean="0"/>
          </a:p>
          <a:p>
            <a:r>
              <a:rPr lang="zh-CN" altLang="en-US" dirty="0" smtClean="0"/>
              <a:t>早</a:t>
            </a:r>
            <a:r>
              <a:rPr lang="zh-CN" altLang="en-US" dirty="0" smtClean="0"/>
              <a:t>重构，常</a:t>
            </a:r>
            <a:r>
              <a:rPr lang="zh-CN" altLang="en-US" dirty="0" smtClean="0"/>
              <a:t>重构（</a:t>
            </a:r>
            <a:r>
              <a:rPr lang="en-US" altLang="zh-CN" dirty="0" smtClean="0"/>
              <a:t>Refactoring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贴近问题领域设计（</a:t>
            </a:r>
            <a:r>
              <a:rPr lang="en-US" altLang="zh-CN" dirty="0" smtClean="0"/>
              <a:t>DDD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抽象而形象的设计，抽象比细节更</a:t>
            </a:r>
            <a:r>
              <a:rPr lang="zh-CN" altLang="en-US" dirty="0" smtClean="0"/>
              <a:t>长久</a:t>
            </a:r>
            <a:endParaRPr lang="en-US" altLang="zh-CN" dirty="0" smtClean="0"/>
          </a:p>
          <a:p>
            <a:r>
              <a:rPr lang="zh-CN" altLang="en-US" dirty="0" smtClean="0"/>
              <a:t>职责驱动设计（</a:t>
            </a:r>
            <a:r>
              <a:rPr lang="en-US" altLang="zh-CN" dirty="0" smtClean="0"/>
              <a:t>RDD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为测试而设计，设计测试接口（</a:t>
            </a:r>
            <a:r>
              <a:rPr lang="en-US" altLang="zh-CN" dirty="0" smtClean="0"/>
              <a:t>TDD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开发过程（一）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关于设计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4546" y="4429132"/>
            <a:ext cx="314327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高内聚，低耦合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143504" y="5987497"/>
            <a:ext cx="314327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为易变点而设计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71802" y="5201679"/>
            <a:ext cx="471490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对扩展</a:t>
            </a:r>
            <a:r>
              <a:rPr lang="zh-CN" altLang="en-US" sz="3200" dirty="0" smtClean="0"/>
              <a:t>开放，</a:t>
            </a:r>
            <a:r>
              <a:rPr lang="zh-CN" altLang="en-US" sz="3200" dirty="0" smtClean="0"/>
              <a:t>对修改封闭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zh-CN" altLang="en-US" dirty="0" smtClean="0"/>
              <a:t>断言，记录有意义的</a:t>
            </a:r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zh-CN" altLang="en-US" dirty="0" smtClean="0"/>
              <a:t>编写可重入的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zh-CN" altLang="en-US" dirty="0" smtClean="0"/>
              <a:t>正交的代码（一个方法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函数只做一件</a:t>
            </a:r>
            <a:r>
              <a:rPr lang="zh-CN" altLang="en-US" dirty="0" smtClean="0"/>
              <a:t>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一个方法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函数的实现只面对同一层次的细节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zh-CN" altLang="en-US" dirty="0" smtClean="0">
                <a:hlinkClick r:id="rId2"/>
              </a:rPr>
              <a:t>小而美</a:t>
            </a:r>
            <a:r>
              <a:rPr lang="zh-CN" altLang="en-US" dirty="0" smtClean="0"/>
              <a:t>的</a:t>
            </a:r>
            <a:r>
              <a:rPr lang="zh-CN" altLang="en-US" dirty="0" smtClean="0">
                <a:hlinkClick r:id="rId3" action="ppaction://hlinksldjump"/>
              </a:rPr>
              <a:t>代码</a:t>
            </a:r>
            <a:endParaRPr lang="en-US" altLang="zh-CN" dirty="0" smtClean="0"/>
          </a:p>
          <a:p>
            <a:r>
              <a:rPr lang="zh-CN" altLang="en-US" dirty="0" smtClean="0"/>
              <a:t>不要重复自己（</a:t>
            </a:r>
            <a:r>
              <a:rPr lang="en-US" altLang="zh-CN" dirty="0" smtClean="0"/>
              <a:t>Don’t Repeat Yourself</a:t>
            </a:r>
            <a:r>
              <a:rPr lang="zh-CN" altLang="en-US" dirty="0" smtClean="0"/>
              <a:t>）的编码</a:t>
            </a:r>
            <a:endParaRPr lang="en-US" altLang="zh-CN" dirty="0" smtClean="0"/>
          </a:p>
          <a:p>
            <a:r>
              <a:rPr lang="zh-CN" altLang="en-US" dirty="0" smtClean="0"/>
              <a:t>适量的有意义的注释，用自解释的命名代替注释</a:t>
            </a:r>
            <a:endParaRPr lang="en-US" altLang="zh-CN" dirty="0" smtClean="0"/>
          </a:p>
          <a:p>
            <a:r>
              <a:rPr lang="zh-CN" altLang="en-US" dirty="0" smtClean="0"/>
              <a:t>消除</a:t>
            </a:r>
            <a:r>
              <a:rPr lang="zh-CN" altLang="en-US" dirty="0" smtClean="0"/>
              <a:t>代码的坏味道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开发过程（二）编码过程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测试通过才是开发完成</a:t>
            </a:r>
            <a:endParaRPr lang="en-US" altLang="zh-CN" dirty="0" smtClean="0"/>
          </a:p>
          <a:p>
            <a:r>
              <a:rPr lang="zh-CN" altLang="en-US" dirty="0" smtClean="0"/>
              <a:t>自己觉得有问题的地方，就一定</a:t>
            </a:r>
            <a:r>
              <a:rPr lang="zh-CN" altLang="en-US" dirty="0" smtClean="0"/>
              <a:t>有问题</a:t>
            </a:r>
            <a:endParaRPr lang="en-US" altLang="zh-CN" dirty="0" smtClean="0"/>
          </a:p>
          <a:p>
            <a:r>
              <a:rPr lang="zh-CN" altLang="en-US" dirty="0" smtClean="0"/>
              <a:t>调试也是一种测试</a:t>
            </a:r>
            <a:endParaRPr lang="en-US" altLang="zh-CN" dirty="0" smtClean="0"/>
          </a:p>
          <a:p>
            <a:r>
              <a:rPr lang="zh-CN" altLang="en-US" dirty="0" smtClean="0"/>
              <a:t>尽早测试，经常测试，无情的测试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单元测试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集成测试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持续集成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自动化测试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</a:t>
            </a:r>
            <a:r>
              <a:rPr lang="zh-CN" altLang="en-US" dirty="0" smtClean="0"/>
              <a:t>（三）关于测试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参与制定，并遵守编码规范</a:t>
            </a:r>
            <a:endParaRPr lang="en-US" altLang="zh-CN" dirty="0" smtClean="0"/>
          </a:p>
          <a:p>
            <a:r>
              <a:rPr lang="zh-CN" altLang="en-US" dirty="0" smtClean="0"/>
              <a:t>持续改进流程、规范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规范与流程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71612"/>
            <a:ext cx="71818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-32" y="503222"/>
          <a:ext cx="1662113" cy="711200"/>
        </p:xfrm>
        <a:graphic>
          <a:graphicData uri="http://schemas.openxmlformats.org/presentationml/2006/ole">
            <p:oleObj spid="_x0000_s4099" name="包装程序外壳对象" showAsIcon="1" r:id="rId4" imgW="1662840" imgH="711360" progId="Package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500166" y="503222"/>
          <a:ext cx="2741613" cy="711200"/>
        </p:xfrm>
        <a:graphic>
          <a:graphicData uri="http://schemas.openxmlformats.org/presentationml/2006/ole">
            <p:oleObj spid="_x0000_s4100" name="包装程序外壳对象" showAsIcon="1" r:id="rId5" imgW="2741760" imgH="711360" progId="Package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5835681" y="1360478"/>
          <a:ext cx="3236913" cy="711200"/>
        </p:xfrm>
        <a:graphic>
          <a:graphicData uri="http://schemas.openxmlformats.org/presentationml/2006/ole">
            <p:oleObj spid="_x0000_s4102" name="包装程序外壳对象" showAsIcon="1" r:id="rId6" imgW="3236760" imgH="711360" progId="Package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6000760" y="503222"/>
          <a:ext cx="2855913" cy="711200"/>
        </p:xfrm>
        <a:graphic>
          <a:graphicData uri="http://schemas.openxmlformats.org/presentationml/2006/ole">
            <p:oleObj spid="_x0000_s4103" name="包装程序外壳对象" showAsIcon="1" r:id="rId7" imgW="2856240" imgH="711360" progId="Package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4000496" y="503222"/>
          <a:ext cx="2309813" cy="711200"/>
        </p:xfrm>
        <a:graphic>
          <a:graphicData uri="http://schemas.openxmlformats.org/presentationml/2006/ole">
            <p:oleObj spid="_x0000_s4104" name="包装程序外壳对象" showAsIcon="1" r:id="rId8" imgW="2310120" imgH="71136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204</TotalTime>
  <Words>411</Words>
  <Application>Microsoft Office PowerPoint</Application>
  <PresentationFormat>全屏显示(4:3)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聚合</vt:lpstr>
      <vt:lpstr>程序包</vt:lpstr>
      <vt:lpstr>分享：编写可维护的代码</vt:lpstr>
      <vt:lpstr>问题：哪段代码更易维护？</vt:lpstr>
      <vt:lpstr>可维护性定义</vt:lpstr>
      <vt:lpstr>关注你的技艺（Care Your Craft）</vt:lpstr>
      <vt:lpstr>开发过程（一） 关于设计</vt:lpstr>
      <vt:lpstr>开发过程（二）编码过程</vt:lpstr>
      <vt:lpstr>开发过程（三）关于测试</vt:lpstr>
      <vt:lpstr>规范与流程</vt:lpstr>
      <vt:lpstr> 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分享：编写可维护的代码</dc:title>
  <dc:creator>nut</dc:creator>
  <cp:lastModifiedBy>nut</cp:lastModifiedBy>
  <cp:revision>49</cp:revision>
  <dcterms:created xsi:type="dcterms:W3CDTF">2014-12-23T09:34:55Z</dcterms:created>
  <dcterms:modified xsi:type="dcterms:W3CDTF">2014-12-25T08:42:15Z</dcterms:modified>
</cp:coreProperties>
</file>