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0"/>
  </p:notesMasterIdLst>
  <p:sldIdLst>
    <p:sldId id="258" r:id="rId2"/>
    <p:sldId id="259" r:id="rId3"/>
    <p:sldId id="263" r:id="rId4"/>
    <p:sldId id="260" r:id="rId5"/>
    <p:sldId id="262" r:id="rId6"/>
    <p:sldId id="268" r:id="rId7"/>
    <p:sldId id="264" r:id="rId8"/>
    <p:sldId id="265" r:id="rId9"/>
    <p:sldId id="266" r:id="rId10"/>
    <p:sldId id="267" r:id="rId11"/>
    <p:sldId id="272" r:id="rId12"/>
    <p:sldId id="269" r:id="rId13"/>
    <p:sldId id="270" r:id="rId14"/>
    <p:sldId id="271" r:id="rId15"/>
    <p:sldId id="273" r:id="rId16"/>
    <p:sldId id="274" r:id="rId17"/>
    <p:sldId id="277" r:id="rId18"/>
    <p:sldId id="27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941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41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34CEC-A90F-470F-B90E-ED1757B3137D}" type="datetimeFigureOut">
              <a:rPr lang="zh-CN" altLang="en-US" smtClean="0"/>
              <a:pPr/>
              <a:t>2012/2/25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BFEEF-2CF5-48DB-9E44-C608F4E0E7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BFEEF-2CF5-48DB-9E44-C608F4E0E75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BFEEF-2CF5-48DB-9E44-C608F4E0E75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BFEEF-2CF5-48DB-9E44-C608F4E0E75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01_ba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6225"/>
            <a:ext cx="487680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7543800" y="457200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i="1">
                <a:solidFill>
                  <a:srgbClr val="CC0000"/>
                </a:solidFill>
                <a:latin typeface="Verdana" pitchFamily="34" charset="0"/>
              </a:rPr>
              <a:t>LOGO</a:t>
            </a:r>
          </a:p>
        </p:txBody>
      </p:sp>
      <p:pic>
        <p:nvPicPr>
          <p:cNvPr id="6" name="Picture 26" descr="01_icon_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556000"/>
            <a:ext cx="17399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209550" y="266700"/>
            <a:ext cx="8705850" cy="6324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0" y="4267200"/>
            <a:ext cx="46482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52863" y="4876800"/>
            <a:ext cx="30480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2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613525"/>
            <a:ext cx="2133600" cy="244475"/>
          </a:xfrm>
        </p:spPr>
        <p:txBody>
          <a:bodyPr/>
          <a:lstStyle>
            <a:lvl1pPr algn="l">
              <a:defRPr b="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2012/2/25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613525"/>
            <a:ext cx="2895600" cy="244475"/>
          </a:xfrm>
        </p:spPr>
        <p:txBody>
          <a:bodyPr/>
          <a:lstStyle>
            <a:lvl1pPr algn="ctr">
              <a:defRPr sz="1000" b="0" i="0" smtClean="0">
                <a:solidFill>
                  <a:srgbClr val="00000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613525"/>
            <a:ext cx="2133600" cy="244475"/>
          </a:xfrm>
        </p:spPr>
        <p:txBody>
          <a:bodyPr/>
          <a:lstStyle>
            <a:lvl1pPr algn="r">
              <a:defRPr smtClean="0">
                <a:latin typeface="Arial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0820CF-B880-4189-942D-D702A7CBA730}" type="datetimeFigureOut">
              <a:rPr lang="zh-CN" altLang="en-US" smtClean="0"/>
              <a:pPr/>
              <a:t>2012/2/25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9485C0-74BC-4843-A822-F7C95B3507DE}" type="datetimeFigureOut">
              <a:rPr lang="zh-CN" altLang="en-US"/>
              <a:pPr>
                <a:defRPr/>
              </a:pPr>
              <a:t>2012/2/25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5C2DE8-A277-4710-88DF-0DADF5FD62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228600" y="5524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5715000" y="6191250"/>
            <a:ext cx="30099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gray">
          <a:xfrm>
            <a:off x="609600" y="152400"/>
            <a:ext cx="5562600" cy="1085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7173" name="Picture 52" descr="01_back_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571500"/>
            <a:ext cx="1665288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143000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638800" y="63436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  <a:latin typeface="+mn-lt"/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2012/2/25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3887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i="1" smtClean="0">
                <a:solidFill>
                  <a:srgbClr val="CC0000"/>
                </a:solidFill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52400" y="64992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>
                <a:solidFill>
                  <a:srgbClr val="000000"/>
                </a:solidFill>
                <a:latin typeface="+mn-lt"/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293688"/>
            <a:ext cx="4648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7179" name="Picture 51" descr="01_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171450"/>
            <a:ext cx="7493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1" r:id="rId2"/>
    <p:sldLayoutId id="2147483682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2012</a:t>
            </a:r>
            <a:r>
              <a:rPr lang="zh-CN" altLang="en-US" sz="2800" dirty="0" smtClean="0">
                <a:ea typeface="宋体" charset="-122"/>
              </a:rPr>
              <a:t>版教师平台</a:t>
            </a:r>
            <a:r>
              <a:rPr lang="en-US" altLang="zh-CN" sz="2800" dirty="0" smtClean="0">
                <a:ea typeface="宋体" charset="-122"/>
              </a:rPr>
              <a:t>-</a:t>
            </a:r>
            <a:r>
              <a:rPr lang="zh-CN" altLang="en-US" sz="2800" dirty="0" smtClean="0">
                <a:ea typeface="宋体" charset="-122"/>
              </a:rPr>
              <a:t>验收会议</a:t>
            </a:r>
            <a:endParaRPr lang="en-US" altLang="zh-CN" sz="2800" dirty="0" smtClean="0">
              <a:solidFill>
                <a:schemeClr val="accent1"/>
              </a:solidFill>
              <a:ea typeface="宋体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43042" y="1285860"/>
            <a:ext cx="5410200" cy="665162"/>
            <a:chOff x="1152" y="1275"/>
            <a:chExt cx="3408" cy="41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21537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8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87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1534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Text Box 9"/>
            <p:cNvSpPr txBox="1">
              <a:spLocks noChangeArrowheads="1"/>
            </p:cNvSpPr>
            <p:nvPr/>
          </p:nvSpPr>
          <p:spPr bwMode="auto">
            <a:xfrm>
              <a:off x="1812" y="1323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tx2"/>
                  </a:solidFill>
                </a:rPr>
                <a:t>产品建设目的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21536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643042" y="2335210"/>
            <a:ext cx="5410200" cy="665162"/>
            <a:chOff x="1152" y="1851"/>
            <a:chExt cx="3408" cy="419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1530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1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5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1527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Text Box 17"/>
            <p:cNvSpPr txBox="1">
              <a:spLocks noChangeArrowheads="1"/>
            </p:cNvSpPr>
            <p:nvPr/>
          </p:nvSpPr>
          <p:spPr bwMode="auto">
            <a:xfrm>
              <a:off x="1800" y="1899"/>
              <a:ext cx="1761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tx2"/>
                  </a:solidFill>
                </a:rPr>
                <a:t>产品的打磨过程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21529" name="Text Box 1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643042" y="3421074"/>
            <a:ext cx="5410200" cy="665162"/>
            <a:chOff x="1152" y="2413"/>
            <a:chExt cx="3408" cy="419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21523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4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3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Text Box 25"/>
            <p:cNvSpPr txBox="1">
              <a:spLocks noChangeArrowheads="1"/>
            </p:cNvSpPr>
            <p:nvPr/>
          </p:nvSpPr>
          <p:spPr bwMode="auto">
            <a:xfrm>
              <a:off x="1800" y="2461"/>
              <a:ext cx="147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tx2"/>
                  </a:solidFill>
                </a:rPr>
                <a:t>产品详细介绍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21522" name="Text Box 26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643042" y="4478350"/>
            <a:ext cx="5410200" cy="665162"/>
            <a:chOff x="1152" y="2989"/>
            <a:chExt cx="3408" cy="419"/>
          </a:xfrm>
        </p:grpSpPr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21516" name="AutoShape 2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7" name="AutoShape 3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1" name="AutoShape 3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1513" name="Line 32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Text Box 33"/>
            <p:cNvSpPr txBox="1">
              <a:spLocks noChangeArrowheads="1"/>
            </p:cNvSpPr>
            <p:nvPr/>
          </p:nvSpPr>
          <p:spPr bwMode="auto">
            <a:xfrm>
              <a:off x="1800" y="3037"/>
              <a:ext cx="124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tx2"/>
                  </a:solidFill>
                </a:rPr>
                <a:t>经验与教训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21515" name="Text Box 34"/>
            <p:cNvSpPr txBox="1">
              <a:spLocks noChangeArrowheads="1"/>
            </p:cNvSpPr>
            <p:nvPr/>
          </p:nvSpPr>
          <p:spPr bwMode="gray">
            <a:xfrm>
              <a:off x="1276" y="3051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1511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1714480" y="5407044"/>
            <a:ext cx="5410200" cy="665162"/>
            <a:chOff x="1152" y="1275"/>
            <a:chExt cx="3408" cy="419"/>
          </a:xfrm>
        </p:grpSpPr>
        <p:grpSp>
          <p:nvGrpSpPr>
            <p:cNvPr id="45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9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6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1812" y="1323"/>
              <a:ext cx="124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 smtClean="0">
                  <a:solidFill>
                    <a:schemeClr val="tx2"/>
                  </a:solidFill>
                </a:rPr>
                <a:t>缺陷与不足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5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500034" y="785794"/>
            <a:ext cx="4648200" cy="107157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、以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浙江二期教师平台功能列表为基础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2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、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把相似、相近的功能进行整合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3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、全部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重新的分类，命名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4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、添加彩信互动、语音互动等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标题 3"/>
          <p:cNvSpPr txBox="1">
            <a:spLocks/>
          </p:cNvSpPr>
          <p:nvPr/>
        </p:nvSpPr>
        <p:spPr>
          <a:xfrm>
            <a:off x="5643570" y="6508776"/>
            <a:ext cx="3143272" cy="34924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功能完整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13040"/>
            <a:ext cx="12954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41536"/>
            <a:ext cx="651037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4981" y="2513040"/>
            <a:ext cx="12477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67070" y="2513040"/>
            <a:ext cx="1285884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72026" y="2513040"/>
            <a:ext cx="12382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10" y="2513040"/>
            <a:ext cx="12001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标题 3"/>
          <p:cNvSpPr txBox="1">
            <a:spLocks/>
          </p:cNvSpPr>
          <p:nvPr/>
        </p:nvSpPr>
        <p:spPr>
          <a:xfrm>
            <a:off x="642910" y="214290"/>
            <a:ext cx="46482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三、产品详细介绍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功能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642910" y="785794"/>
            <a:ext cx="6643734" cy="64294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UI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zh-CN" altLang="en-US" sz="16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采用当前互联网比较流行的风格，且对查询条件，表格显示，操作按钮，链接，弹出框，时间控件都进行了标准化、统一化。</a:t>
            </a:r>
            <a:endParaRPr kumimoji="0" lang="en-US" altLang="zh-CN" sz="160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" name="标题 3"/>
          <p:cNvSpPr txBox="1">
            <a:spLocks/>
          </p:cNvSpPr>
          <p:nvPr/>
        </p:nvSpPr>
        <p:spPr>
          <a:xfrm>
            <a:off x="642910" y="214290"/>
            <a:ext cx="46482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三、产品详细介绍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UI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设计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5643570" y="6286520"/>
            <a:ext cx="3143272" cy="34924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细节决定成败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00232" y="1785926"/>
            <a:ext cx="13573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统一的弹出框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8596" y="1357298"/>
            <a:ext cx="3571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查询条件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58016" y="3000372"/>
            <a:ext cx="571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选择考试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15206" y="4786322"/>
            <a:ext cx="571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分析结果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643447"/>
            <a:ext cx="5143536" cy="2214554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428596" y="2643182"/>
            <a:ext cx="5000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操作按钮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00232" y="5143512"/>
            <a:ext cx="571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弹出层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pic>
        <p:nvPicPr>
          <p:cNvPr id="12" name="图片 11" descr="未命名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571612"/>
            <a:ext cx="7553325" cy="305752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18" name="矩形 17"/>
          <p:cNvSpPr/>
          <p:nvPr/>
        </p:nvSpPr>
        <p:spPr>
          <a:xfrm>
            <a:off x="3857620" y="4214818"/>
            <a:ext cx="12144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分页条件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571612"/>
            <a:ext cx="6479261" cy="435771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2" name="标题 3"/>
          <p:cNvSpPr txBox="1">
            <a:spLocks/>
          </p:cNvSpPr>
          <p:nvPr/>
        </p:nvSpPr>
        <p:spPr>
          <a:xfrm>
            <a:off x="709618" y="785794"/>
            <a:ext cx="4576762" cy="64294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、首页：</a:t>
            </a:r>
            <a:r>
              <a:rPr lang="zh-CN" altLang="en-US" sz="1600" dirty="0" smtClean="0">
                <a:solidFill>
                  <a:srgbClr val="7030A0"/>
                </a:solidFill>
              </a:rPr>
              <a:t>显示、呈现教师在校讯通平台最想了解、最想查看、以及急需处理的事项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标题 3"/>
          <p:cNvSpPr txBox="1">
            <a:spLocks/>
          </p:cNvSpPr>
          <p:nvPr/>
        </p:nvSpPr>
        <p:spPr>
          <a:xfrm>
            <a:off x="5643570" y="6286520"/>
            <a:ext cx="3143272" cy="34924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从用户的角度去考虑问题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" name="标题 3"/>
          <p:cNvSpPr txBox="1">
            <a:spLocks/>
          </p:cNvSpPr>
          <p:nvPr/>
        </p:nvSpPr>
        <p:spPr>
          <a:xfrm>
            <a:off x="642910" y="214290"/>
            <a:ext cx="46482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三、产品详细介绍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用户体验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57686" y="1548458"/>
            <a:ext cx="1928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通过显示学校名称，让用户感觉更亲切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5786" y="2500306"/>
            <a:ext cx="5715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用户的基础信息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15272" y="3000372"/>
            <a:ext cx="5715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待处理事项实时提醒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29322" y="4286256"/>
            <a:ext cx="5715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优秀短信推荐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43042" y="3500438"/>
            <a:ext cx="6524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短信发送情况统计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未命名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500175"/>
            <a:ext cx="6000792" cy="464347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2" name="标题 3"/>
          <p:cNvSpPr txBox="1">
            <a:spLocks/>
          </p:cNvSpPr>
          <p:nvPr/>
        </p:nvSpPr>
        <p:spPr>
          <a:xfrm>
            <a:off x="642910" y="785794"/>
            <a:ext cx="6648464" cy="64294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2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、短信发送：</a:t>
            </a:r>
            <a:r>
              <a:rPr lang="zh-CN" altLang="en-US" sz="1600" dirty="0" smtClean="0"/>
              <a:t>功能集成繁多的短信发送功能为一体，还直观、快捷的融入了评语模版、草稿，推荐信息，进一步的方便了教师的使用。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" name="标题 3"/>
          <p:cNvSpPr txBox="1">
            <a:spLocks/>
          </p:cNvSpPr>
          <p:nvPr/>
        </p:nvSpPr>
        <p:spPr>
          <a:xfrm>
            <a:off x="642910" y="214290"/>
            <a:ext cx="46482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三、产品详细介绍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用户体验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1785927"/>
            <a:ext cx="13573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发送范围选择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5643570" y="6286520"/>
            <a:ext cx="3143272" cy="34924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从用户的角度去考虑问题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1538" y="4000504"/>
            <a:ext cx="5715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发送对象选择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00892" y="4357695"/>
            <a:ext cx="5715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评语，草稿、推荐短信选择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643050"/>
            <a:ext cx="3929090" cy="350046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2" name="标题 3"/>
          <p:cNvSpPr txBox="1">
            <a:spLocks/>
          </p:cNvSpPr>
          <p:nvPr/>
        </p:nvSpPr>
        <p:spPr>
          <a:xfrm>
            <a:off x="642910" y="785794"/>
            <a:ext cx="6643734" cy="785818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3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、成绩录入与分析：</a:t>
            </a:r>
            <a:r>
              <a:rPr lang="zh-CN" altLang="en-US" sz="16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采用复制</a:t>
            </a:r>
            <a:r>
              <a:rPr lang="en-US" altLang="zh-CN" sz="16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+</a:t>
            </a:r>
            <a:r>
              <a:rPr lang="zh-CN" altLang="en-US" sz="16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黏贴方式发送成绩，发送后自动保存到系统，并提供各种纬度，各种方式的统计分析，让老师更加直观的了解成绩情况。</a:t>
            </a:r>
            <a:endParaRPr kumimoji="0" lang="en-US" altLang="zh-CN" sz="160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" name="标题 3"/>
          <p:cNvSpPr txBox="1">
            <a:spLocks/>
          </p:cNvSpPr>
          <p:nvPr/>
        </p:nvSpPr>
        <p:spPr>
          <a:xfrm>
            <a:off x="642910" y="214290"/>
            <a:ext cx="46482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三、产品详细介绍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用户体验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5643570" y="6286520"/>
            <a:ext cx="3143272" cy="34924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从用户的角度去考虑问题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5720" y="1928802"/>
            <a:ext cx="571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选择考试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7158" y="3905912"/>
            <a:ext cx="571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黏贴成绩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857364"/>
            <a:ext cx="4171950" cy="44672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6858016" y="3000372"/>
            <a:ext cx="571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选择考试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15206" y="4786322"/>
            <a:ext cx="571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分析结果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642910" y="785794"/>
            <a:ext cx="6643734" cy="785818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4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、校讯通精灵：</a:t>
            </a:r>
            <a:r>
              <a:rPr lang="zh-CN" altLang="en-US" sz="16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为了进一步的提升用户感知，增加教师对平台的亲切感，归属感。我们设计了校讯通精灵的形象，把消息，提醒主动推送给教师。</a:t>
            </a:r>
            <a:endParaRPr kumimoji="0" lang="en-US" altLang="zh-CN" sz="160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" name="标题 3"/>
          <p:cNvSpPr txBox="1">
            <a:spLocks/>
          </p:cNvSpPr>
          <p:nvPr/>
        </p:nvSpPr>
        <p:spPr>
          <a:xfrm>
            <a:off x="642910" y="214290"/>
            <a:ext cx="46482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三、产品详细介绍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用户体验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5643570" y="6286520"/>
            <a:ext cx="3143272" cy="34924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从用户的角度去考虑问题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14744" y="1857364"/>
            <a:ext cx="571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提醒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4348" y="2857496"/>
            <a:ext cx="571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快捷操作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pic>
        <p:nvPicPr>
          <p:cNvPr id="12" name="图片 11" descr="未命名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714488"/>
            <a:ext cx="3028950" cy="904875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643182"/>
            <a:ext cx="27622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4229112"/>
            <a:ext cx="8096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2928926" y="4443426"/>
            <a:ext cx="571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休息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93" y="4286264"/>
            <a:ext cx="12858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5286389" y="4714900"/>
            <a:ext cx="571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表情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28728" y="4000504"/>
            <a:ext cx="4286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矩形 18"/>
          <p:cNvSpPr/>
          <p:nvPr/>
        </p:nvSpPr>
        <p:spPr>
          <a:xfrm>
            <a:off x="857224" y="4143380"/>
            <a:ext cx="571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隐藏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642910" y="785794"/>
            <a:ext cx="6643734" cy="64294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5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、帮助系统：</a:t>
            </a:r>
            <a:r>
              <a:rPr lang="zh-CN" altLang="en-US" sz="16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傻瓜式的系统才是好系统</a:t>
            </a:r>
            <a:r>
              <a:rPr lang="en-US" altLang="zh-CN" sz="16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,</a:t>
            </a:r>
            <a:r>
              <a:rPr lang="zh-CN" altLang="en-US" sz="16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为了达到零培训的目的，我们改变了传统的操作手册的模式。</a:t>
            </a:r>
            <a:endParaRPr kumimoji="0" lang="en-US" altLang="zh-CN" sz="160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" name="标题 3"/>
          <p:cNvSpPr txBox="1">
            <a:spLocks/>
          </p:cNvSpPr>
          <p:nvPr/>
        </p:nvSpPr>
        <p:spPr>
          <a:xfrm>
            <a:off x="642910" y="214290"/>
            <a:ext cx="46482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三、产品详细介绍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用户体验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5643570" y="6286520"/>
            <a:ext cx="3143272" cy="34924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从用户的角度去考虑问题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6858048" cy="471490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"/>
          <p:cNvSpPr txBox="1">
            <a:spLocks/>
          </p:cNvSpPr>
          <p:nvPr/>
        </p:nvSpPr>
        <p:spPr>
          <a:xfrm>
            <a:off x="642910" y="214290"/>
            <a:ext cx="46482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四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、经验与教训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5715008" y="6286520"/>
            <a:ext cx="3143272" cy="34924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有总结才有收获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2781273" y="3143248"/>
            <a:ext cx="5335587" cy="928694"/>
          </a:xfrm>
          <a:prstGeom prst="roundRect">
            <a:avLst>
              <a:gd name="adj" fmla="val 11505"/>
            </a:avLst>
          </a:prstGeom>
          <a:solidFill>
            <a:srgbClr val="009999">
              <a:alpha val="50195"/>
            </a:srgbClr>
          </a:solidFill>
          <a:ln w="6350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cs typeface="Arial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81010" y="3155948"/>
            <a:ext cx="2613025" cy="844556"/>
            <a:chOff x="370" y="2169"/>
            <a:chExt cx="1790" cy="433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>
              <a:off x="1917" y="2249"/>
              <a:ext cx="243" cy="240"/>
            </a:xfrm>
            <a:prstGeom prst="rightArrow">
              <a:avLst>
                <a:gd name="adj1" fmla="val 50000"/>
                <a:gd name="adj2" fmla="val 59422"/>
              </a:avLst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  <a:cs typeface="Arial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370" y="2169"/>
              <a:ext cx="1549" cy="433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0" t="0" r="r" b="b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9999">
                    <a:gamma/>
                    <a:shade val="63529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shade val="63529"/>
                    <a:invGamma/>
                  </a:srgbClr>
                </a:gs>
              </a:gsLst>
              <a:lin ang="5400000" scaled="1"/>
            </a:gradFill>
            <a:ln w="28575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  <a:cs typeface="Arial" charset="0"/>
              </a:endParaRPr>
            </a:p>
          </p:txBody>
        </p:sp>
      </p:grp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2720948" y="4300548"/>
            <a:ext cx="5400675" cy="914402"/>
          </a:xfrm>
          <a:prstGeom prst="roundRect">
            <a:avLst>
              <a:gd name="adj" fmla="val 11505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 w="6350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cs typeface="Arial" charset="0"/>
            </a:endParaRPr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642910" y="4313248"/>
            <a:ext cx="2613025" cy="830264"/>
            <a:chOff x="370" y="2169"/>
            <a:chExt cx="1790" cy="433"/>
          </a:xfrm>
        </p:grpSpPr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1917" y="2249"/>
              <a:ext cx="243" cy="240"/>
            </a:xfrm>
            <a:prstGeom prst="rightArrow">
              <a:avLst>
                <a:gd name="adj1" fmla="val 50000"/>
                <a:gd name="adj2" fmla="val 59422"/>
              </a:avLst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  <a:cs typeface="Arial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370" y="2169"/>
              <a:ext cx="1549" cy="433"/>
            </a:xfrm>
            <a:custGeom>
              <a:avLst/>
              <a:gdLst>
                <a:gd name="T0" fmla="*/ 83 w 1071"/>
                <a:gd name="T1" fmla="*/ 0 h 307"/>
                <a:gd name="T2" fmla="*/ 1069 w 1071"/>
                <a:gd name="T3" fmla="*/ 0 h 307"/>
                <a:gd name="T4" fmla="*/ 1069 w 1071"/>
                <a:gd name="T5" fmla="*/ 198 h 307"/>
                <a:gd name="T6" fmla="*/ 1055 w 1071"/>
                <a:gd name="T7" fmla="*/ 270 h 307"/>
                <a:gd name="T8" fmla="*/ 987 w 1071"/>
                <a:gd name="T9" fmla="*/ 302 h 307"/>
                <a:gd name="T10" fmla="*/ 0 w 1071"/>
                <a:gd name="T11" fmla="*/ 307 h 307"/>
                <a:gd name="T12" fmla="*/ 0 w 1071"/>
                <a:gd name="T13" fmla="*/ 89 h 307"/>
                <a:gd name="T14" fmla="*/ 21 w 1071"/>
                <a:gd name="T15" fmla="*/ 18 h 307"/>
                <a:gd name="T16" fmla="*/ 83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1"/>
                <a:gd name="T28" fmla="*/ 0 h 307"/>
                <a:gd name="T29" fmla="*/ 1071 w 1071"/>
                <a:gd name="T30" fmla="*/ 307 h 3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  <a:ln w="28575">
              <a:solidFill>
                <a:srgbClr val="FFFFFF"/>
              </a:solidFill>
              <a:round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  <a:cs typeface="Arial" charset="0"/>
              </a:endParaRPr>
            </a:p>
          </p:txBody>
        </p:sp>
      </p:grpSp>
      <p:sp>
        <p:nvSpPr>
          <p:cNvPr id="15" name="AutoShape 11"/>
          <p:cNvSpPr>
            <a:spLocks noChangeArrowheads="1"/>
          </p:cNvSpPr>
          <p:nvPr/>
        </p:nvSpPr>
        <p:spPr bwMode="gray">
          <a:xfrm>
            <a:off x="2711422" y="857232"/>
            <a:ext cx="5330825" cy="912819"/>
          </a:xfrm>
          <a:prstGeom prst="roundRect">
            <a:avLst>
              <a:gd name="adj" fmla="val 11505"/>
            </a:avLst>
          </a:prstGeom>
          <a:solidFill>
            <a:schemeClr val="accent2">
              <a:alpha val="50195"/>
            </a:schemeClr>
          </a:solidFill>
          <a:ln w="6350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cs typeface="Arial" charset="0"/>
            </a:endParaRPr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634972" y="857232"/>
            <a:ext cx="2606675" cy="857256"/>
            <a:chOff x="378" y="1065"/>
            <a:chExt cx="1785" cy="433"/>
          </a:xfrm>
        </p:grpSpPr>
        <p:sp>
          <p:nvSpPr>
            <p:cNvPr id="17" name="AutoShape 13"/>
            <p:cNvSpPr>
              <a:spLocks noChangeArrowheads="1"/>
            </p:cNvSpPr>
            <p:nvPr/>
          </p:nvSpPr>
          <p:spPr bwMode="gray">
            <a:xfrm>
              <a:off x="1921" y="1152"/>
              <a:ext cx="242" cy="240"/>
            </a:xfrm>
            <a:prstGeom prst="rightArrow">
              <a:avLst>
                <a:gd name="adj1" fmla="val 50000"/>
                <a:gd name="adj2" fmla="val 59422"/>
              </a:avLst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  <a:cs typeface="Arial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gray">
            <a:xfrm>
              <a:off x="378" y="1065"/>
              <a:ext cx="1549" cy="433"/>
            </a:xfrm>
            <a:custGeom>
              <a:avLst/>
              <a:gdLst>
                <a:gd name="T0" fmla="*/ 83 w 1071"/>
                <a:gd name="T1" fmla="*/ 0 h 307"/>
                <a:gd name="T2" fmla="*/ 1069 w 1071"/>
                <a:gd name="T3" fmla="*/ 0 h 307"/>
                <a:gd name="T4" fmla="*/ 1069 w 1071"/>
                <a:gd name="T5" fmla="*/ 198 h 307"/>
                <a:gd name="T6" fmla="*/ 1055 w 1071"/>
                <a:gd name="T7" fmla="*/ 270 h 307"/>
                <a:gd name="T8" fmla="*/ 987 w 1071"/>
                <a:gd name="T9" fmla="*/ 302 h 307"/>
                <a:gd name="T10" fmla="*/ 0 w 1071"/>
                <a:gd name="T11" fmla="*/ 307 h 307"/>
                <a:gd name="T12" fmla="*/ 0 w 1071"/>
                <a:gd name="T13" fmla="*/ 89 h 307"/>
                <a:gd name="T14" fmla="*/ 21 w 1071"/>
                <a:gd name="T15" fmla="*/ 18 h 307"/>
                <a:gd name="T16" fmla="*/ 83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1"/>
                <a:gd name="T28" fmla="*/ 0 h 307"/>
                <a:gd name="T29" fmla="*/ 1071 w 1071"/>
                <a:gd name="T30" fmla="*/ 307 h 3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6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66275"/>
                    <a:invGamma/>
                  </a:schemeClr>
                </a:gs>
              </a:gsLst>
              <a:lin ang="5400000" scaled="1"/>
            </a:gradFill>
            <a:ln w="28575">
              <a:solidFill>
                <a:srgbClr val="FFFFFF"/>
              </a:solidFill>
              <a:round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  <a:cs typeface="Arial" charset="0"/>
              </a:endParaRPr>
            </a:p>
          </p:txBody>
        </p:sp>
      </p:grpSp>
      <p:sp>
        <p:nvSpPr>
          <p:cNvPr id="19" name="AutoShape 19"/>
          <p:cNvSpPr>
            <a:spLocks noChangeArrowheads="1"/>
          </p:cNvSpPr>
          <p:nvPr/>
        </p:nvSpPr>
        <p:spPr bwMode="gray">
          <a:xfrm>
            <a:off x="2747935" y="2008178"/>
            <a:ext cx="5356225" cy="920756"/>
          </a:xfrm>
          <a:prstGeom prst="roundRect">
            <a:avLst>
              <a:gd name="adj" fmla="val 11505"/>
            </a:avLst>
          </a:prstGeom>
          <a:solidFill>
            <a:srgbClr val="CC3399">
              <a:alpha val="50195"/>
            </a:srgbClr>
          </a:solidFill>
          <a:ln w="6350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cs typeface="Arial" charset="0"/>
            </a:endParaRPr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671485" y="2000240"/>
            <a:ext cx="2613025" cy="857256"/>
            <a:chOff x="370" y="2169"/>
            <a:chExt cx="1790" cy="433"/>
          </a:xfrm>
        </p:grpSpPr>
        <p:sp>
          <p:nvSpPr>
            <p:cNvPr id="21" name="AutoShape 21"/>
            <p:cNvSpPr>
              <a:spLocks noChangeArrowheads="1"/>
            </p:cNvSpPr>
            <p:nvPr/>
          </p:nvSpPr>
          <p:spPr bwMode="gray">
            <a:xfrm>
              <a:off x="1917" y="2249"/>
              <a:ext cx="243" cy="240"/>
            </a:xfrm>
            <a:prstGeom prst="rightArrow">
              <a:avLst>
                <a:gd name="adj1" fmla="val 50000"/>
                <a:gd name="adj2" fmla="val 59422"/>
              </a:avLst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  <a:cs typeface="Arial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gray">
            <a:xfrm>
              <a:off x="370" y="2169"/>
              <a:ext cx="1549" cy="433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0" t="0" r="r" b="b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C3399">
                    <a:gamma/>
                    <a:shade val="63529"/>
                    <a:invGamma/>
                  </a:srgbClr>
                </a:gs>
                <a:gs pos="50000">
                  <a:srgbClr val="CC3399"/>
                </a:gs>
                <a:gs pos="100000">
                  <a:srgbClr val="CC3399">
                    <a:gamma/>
                    <a:shade val="63529"/>
                    <a:invGamma/>
                  </a:srgbClr>
                </a:gs>
              </a:gsLst>
              <a:lin ang="5400000" scaled="1"/>
            </a:gradFill>
            <a:ln w="28575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  <a:cs typeface="Arial" charset="0"/>
              </a:endParaRPr>
            </a:p>
          </p:txBody>
        </p:sp>
      </p:grpSp>
      <p:sp>
        <p:nvSpPr>
          <p:cNvPr id="23" name="Rectangle 26"/>
          <p:cNvSpPr>
            <a:spLocks noChangeArrowheads="1"/>
          </p:cNvSpPr>
          <p:nvPr/>
        </p:nvSpPr>
        <p:spPr bwMode="gray">
          <a:xfrm>
            <a:off x="714348" y="1142984"/>
            <a:ext cx="210028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zh-CN" altLang="en-US" sz="2000" b="1" kern="0" dirty="0" smtClean="0">
                <a:solidFill>
                  <a:srgbClr val="000000"/>
                </a:solidFill>
              </a:rPr>
              <a:t>扭转团队的思想</a:t>
            </a:r>
            <a:endParaRPr lang="en-US" sz="2000" dirty="0">
              <a:solidFill>
                <a:srgbClr val="FEFEFE"/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gray">
          <a:xfrm>
            <a:off x="757208" y="2139940"/>
            <a:ext cx="202884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zh-CN" altLang="en-US" sz="2000" b="1" kern="0" dirty="0" smtClean="0">
                <a:solidFill>
                  <a:srgbClr val="000000"/>
                </a:solidFill>
              </a:rPr>
              <a:t>前期准备要充分</a:t>
            </a:r>
            <a:endParaRPr lang="en-US" sz="2000" dirty="0">
              <a:solidFill>
                <a:srgbClr val="FEFEFE"/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gray">
          <a:xfrm>
            <a:off x="642910" y="3386080"/>
            <a:ext cx="231459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zh-CN" altLang="en-US" sz="2000" b="1" kern="0" dirty="0" smtClean="0">
                <a:solidFill>
                  <a:srgbClr val="000000"/>
                </a:solidFill>
              </a:rPr>
              <a:t>选择最</a:t>
            </a:r>
            <a:r>
              <a:rPr lang="zh-CN" altLang="en-US" sz="2000" b="1" kern="0" dirty="0" smtClean="0">
                <a:solidFill>
                  <a:srgbClr val="000000"/>
                </a:solidFill>
              </a:rPr>
              <a:t>适合的框架</a:t>
            </a:r>
            <a:endParaRPr lang="en-US" sz="2000" dirty="0">
              <a:solidFill>
                <a:srgbClr val="FEFEFE"/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gray">
          <a:xfrm>
            <a:off x="642910" y="4529088"/>
            <a:ext cx="224315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zh-CN" altLang="en-US" sz="2000" b="1" kern="0" dirty="0" smtClean="0">
                <a:solidFill>
                  <a:srgbClr val="000000"/>
                </a:solidFill>
              </a:rPr>
              <a:t>发挥团队的创造性</a:t>
            </a:r>
            <a:endParaRPr lang="en-US" sz="2000" dirty="0">
              <a:solidFill>
                <a:srgbClr val="FEFEFE"/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3225772" y="857232"/>
            <a:ext cx="48006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400" kern="0" dirty="0" smtClean="0">
                <a:solidFill>
                  <a:srgbClr val="000000"/>
                </a:solidFill>
              </a:rPr>
              <a:t>做产品就意味着反复的打磨，修正，变更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。一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个功能，一个页面可能需要设计</a:t>
            </a:r>
            <a:r>
              <a:rPr lang="en-US" altLang="zh-CN" sz="1400" kern="0" dirty="0" smtClean="0">
                <a:solidFill>
                  <a:srgbClr val="000000"/>
                </a:solidFill>
              </a:rPr>
              <a:t>N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次，代码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反复编写</a:t>
            </a:r>
            <a:r>
              <a:rPr lang="en-US" altLang="zh-CN" sz="1400" kern="0" dirty="0" smtClean="0">
                <a:solidFill>
                  <a:srgbClr val="000000"/>
                </a:solidFill>
              </a:rPr>
              <a:t>N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遍，可能这一切只为了程序员认为不起眼的问题。所有团队成员都必须抱有打造精品，容不下一粒沙子的态度工作。</a:t>
            </a:r>
            <a:endParaRPr lang="en-US" altLang="zh-CN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3297210" y="2017703"/>
            <a:ext cx="484669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400" kern="0" dirty="0" smtClean="0">
                <a:solidFill>
                  <a:srgbClr val="000000"/>
                </a:solidFill>
              </a:rPr>
              <a:t>前期准备包括技术的储备，重点难点解析，主体框架选定等。当产品的主要的问题，难点都在项目准备阶段有了解决、应对方案。那么后期的工作就像在我们画好的蓝图上进行施工一样，事半功倍 。</a:t>
            </a:r>
            <a:endParaRPr lang="en-US" altLang="zh-CN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3297210" y="3159123"/>
            <a:ext cx="4608513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400" kern="0" dirty="0" smtClean="0">
                <a:solidFill>
                  <a:srgbClr val="000000"/>
                </a:solidFill>
              </a:rPr>
              <a:t>市面上有很多框架，功能强大的，小巧的，灵活的各有所长，有人说好，有人说不好，关键是从中分析、对比找到适合自己项目的最重要。</a:t>
            </a:r>
            <a:endParaRPr lang="en-US" altLang="zh-CN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3297210" y="4316423"/>
            <a:ext cx="48006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400" kern="0" dirty="0" smtClean="0">
                <a:solidFill>
                  <a:srgbClr val="000000"/>
                </a:solidFill>
              </a:rPr>
              <a:t>通过校讯通精灵，帮助系统等功能的创新事实证明“只要你想得到，没有做不到”。有创新就有进步，就有亮点。要把鼓励创新思想贯彻到项目团队的每个人。</a:t>
            </a:r>
            <a:endParaRPr lang="en-US" altLang="zh-CN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gray">
          <a:xfrm>
            <a:off x="2720948" y="5443556"/>
            <a:ext cx="5400675" cy="914402"/>
          </a:xfrm>
          <a:prstGeom prst="roundRect">
            <a:avLst>
              <a:gd name="adj" fmla="val 11505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6350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cs typeface="Arial" charset="0"/>
            </a:endParaRPr>
          </a:p>
        </p:txBody>
      </p:sp>
      <p:grpSp>
        <p:nvGrpSpPr>
          <p:cNvPr id="32" name="Group 8"/>
          <p:cNvGrpSpPr>
            <a:grpSpLocks/>
          </p:cNvGrpSpPr>
          <p:nvPr/>
        </p:nvGrpSpPr>
        <p:grpSpPr bwMode="auto">
          <a:xfrm>
            <a:off x="642910" y="5456256"/>
            <a:ext cx="2613025" cy="830264"/>
            <a:chOff x="370" y="2169"/>
            <a:chExt cx="1790" cy="433"/>
          </a:xfrm>
        </p:grpSpPr>
        <p:sp>
          <p:nvSpPr>
            <p:cNvPr id="33" name="AutoShape 9"/>
            <p:cNvSpPr>
              <a:spLocks noChangeArrowheads="1"/>
            </p:cNvSpPr>
            <p:nvPr/>
          </p:nvSpPr>
          <p:spPr bwMode="gray">
            <a:xfrm>
              <a:off x="1917" y="2249"/>
              <a:ext cx="243" cy="240"/>
            </a:xfrm>
            <a:prstGeom prst="rightArrow">
              <a:avLst>
                <a:gd name="adj1" fmla="val 50000"/>
                <a:gd name="adj2" fmla="val 59422"/>
              </a:avLst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  <a:effectLst>
              <a:outerShdw dist="71842" dir="2700000" algn="ctr" rotWithShape="0">
                <a:srgbClr val="010101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  <a:cs typeface="Arial" charset="0"/>
              </a:endParaRPr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gray">
            <a:xfrm>
              <a:off x="370" y="2169"/>
              <a:ext cx="1549" cy="433"/>
            </a:xfrm>
            <a:custGeom>
              <a:avLst/>
              <a:gdLst>
                <a:gd name="T0" fmla="*/ 83 w 1071"/>
                <a:gd name="T1" fmla="*/ 0 h 307"/>
                <a:gd name="T2" fmla="*/ 1069 w 1071"/>
                <a:gd name="T3" fmla="*/ 0 h 307"/>
                <a:gd name="T4" fmla="*/ 1069 w 1071"/>
                <a:gd name="T5" fmla="*/ 198 h 307"/>
                <a:gd name="T6" fmla="*/ 1055 w 1071"/>
                <a:gd name="T7" fmla="*/ 270 h 307"/>
                <a:gd name="T8" fmla="*/ 987 w 1071"/>
                <a:gd name="T9" fmla="*/ 302 h 307"/>
                <a:gd name="T10" fmla="*/ 0 w 1071"/>
                <a:gd name="T11" fmla="*/ 307 h 307"/>
                <a:gd name="T12" fmla="*/ 0 w 1071"/>
                <a:gd name="T13" fmla="*/ 89 h 307"/>
                <a:gd name="T14" fmla="*/ 21 w 1071"/>
                <a:gd name="T15" fmla="*/ 18 h 307"/>
                <a:gd name="T16" fmla="*/ 83 w 1071"/>
                <a:gd name="T17" fmla="*/ 0 h 3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1"/>
                <a:gd name="T28" fmla="*/ 0 h 307"/>
                <a:gd name="T29" fmla="*/ 1071 w 1071"/>
                <a:gd name="T30" fmla="*/ 307 h 3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28575">
              <a:solidFill>
                <a:srgbClr val="FFFFFF"/>
              </a:solidFill>
              <a:round/>
              <a:headEnd/>
              <a:tailEnd/>
            </a:ln>
            <a:effectLst>
              <a:outerShdw dist="7184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  <a:cs typeface="Arial" charset="0"/>
              </a:endParaRPr>
            </a:p>
          </p:txBody>
        </p:sp>
      </p:grpSp>
      <p:sp>
        <p:nvSpPr>
          <p:cNvPr id="36" name="Rectangle 30"/>
          <p:cNvSpPr>
            <a:spLocks noChangeArrowheads="1"/>
          </p:cNvSpPr>
          <p:nvPr/>
        </p:nvSpPr>
        <p:spPr bwMode="gray">
          <a:xfrm>
            <a:off x="642910" y="5672096"/>
            <a:ext cx="224315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zh-CN" altLang="en-US" sz="2000" b="1" kern="0" dirty="0" smtClean="0">
                <a:solidFill>
                  <a:srgbClr val="000000"/>
                </a:solidFill>
              </a:rPr>
              <a:t>细节决定成败</a:t>
            </a:r>
            <a:endParaRPr lang="en-US" sz="2000" dirty="0">
              <a:solidFill>
                <a:srgbClr val="FEFEFE"/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3297210" y="5459431"/>
            <a:ext cx="48006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400" kern="0" dirty="0" smtClean="0">
                <a:solidFill>
                  <a:srgbClr val="000000"/>
                </a:solidFill>
              </a:rPr>
              <a:t>要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打造好的产品就要一丝不苟，</a:t>
            </a:r>
            <a:r>
              <a:rPr lang="en-US" altLang="zh-CN" sz="1400" kern="0" dirty="0" smtClean="0">
                <a:solidFill>
                  <a:srgbClr val="000000"/>
                </a:solidFill>
              </a:rPr>
              <a:t> 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专注到每个细节。新版的菜单、模块排列、命名，以及按钮，链接，页面布局等等都是经过团队一起讨论得出的。</a:t>
            </a:r>
            <a:endParaRPr lang="en-US" altLang="zh-CN" sz="1400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"/>
          <p:cNvSpPr txBox="1">
            <a:spLocks/>
          </p:cNvSpPr>
          <p:nvPr/>
        </p:nvSpPr>
        <p:spPr>
          <a:xfrm>
            <a:off x="642910" y="214290"/>
            <a:ext cx="46482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五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、缺陷与不足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5643570" y="6286520"/>
            <a:ext cx="3143272" cy="34924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有总结才有收获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642910" y="928670"/>
            <a:ext cx="6643734" cy="1643074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txBody>
          <a:bodyPr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。。。。。</a:t>
            </a:r>
            <a:endParaRPr kumimoji="0" lang="en-US" altLang="zh-CN" sz="160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93688"/>
            <a:ext cx="4762528" cy="563562"/>
          </a:xfrm>
        </p:spPr>
        <p:txBody>
          <a:bodyPr/>
          <a:lstStyle/>
          <a:p>
            <a:r>
              <a:rPr lang="zh-CN" altLang="en-US" sz="2800" dirty="0" smtClean="0">
                <a:ea typeface="宋体" charset="-122"/>
              </a:rPr>
              <a:t>一、产品建设目的</a:t>
            </a:r>
            <a:r>
              <a:rPr lang="en-US" altLang="zh-CN" sz="2800" dirty="0" smtClean="0">
                <a:ea typeface="宋体" charset="-122"/>
              </a:rPr>
              <a:t>-</a:t>
            </a:r>
            <a:r>
              <a:rPr lang="zh-CN" altLang="en-US" sz="2400" dirty="0" smtClean="0">
                <a:ea typeface="宋体" charset="-122"/>
              </a:rPr>
              <a:t>客户的声音</a:t>
            </a:r>
            <a:endParaRPr lang="en-US" altLang="zh-CN" sz="2400" dirty="0" smtClean="0">
              <a:ea typeface="宋体" charset="-122"/>
            </a:endParaRPr>
          </a:p>
        </p:txBody>
      </p:sp>
      <p:sp>
        <p:nvSpPr>
          <p:cNvPr id="41987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dirty="0" smtClean="0"/>
              <a:t>用户感知不好</a:t>
            </a:r>
            <a:endParaRPr lang="en-US" altLang="zh-CN" dirty="0" smtClean="0"/>
          </a:p>
        </p:txBody>
      </p:sp>
      <p:pic>
        <p:nvPicPr>
          <p:cNvPr id="3073" name="Picture 1" descr="C:\Users\ygl\AppData\Roaming\Tencent\Users\179258845\QQ\WinTemp\RichOle\}C)UX~`9822C_E[QOZBRWI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2"/>
            <a:ext cx="1571636" cy="1857388"/>
          </a:xfrm>
          <a:prstGeom prst="rect">
            <a:avLst/>
          </a:prstGeom>
          <a:noFill/>
        </p:spPr>
      </p:pic>
      <p:sp>
        <p:nvSpPr>
          <p:cNvPr id="29" name="椭圆形标注 28"/>
          <p:cNvSpPr/>
          <p:nvPr/>
        </p:nvSpPr>
        <p:spPr bwMode="auto">
          <a:xfrm>
            <a:off x="3071802" y="3929066"/>
            <a:ext cx="4143404" cy="1714512"/>
          </a:xfrm>
          <a:prstGeom prst="wedgeEllipseCallout">
            <a:avLst>
              <a:gd name="adj1" fmla="val -73717"/>
              <a:gd name="adj2" fmla="val -76163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38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30" name="云形标注 29"/>
          <p:cNvSpPr/>
          <p:nvPr/>
        </p:nvSpPr>
        <p:spPr bwMode="auto">
          <a:xfrm>
            <a:off x="2500298" y="1000108"/>
            <a:ext cx="3786214" cy="1436170"/>
          </a:xfrm>
          <a:prstGeom prst="cloudCallout">
            <a:avLst>
              <a:gd name="adj1" fmla="val -60167"/>
              <a:gd name="adj2" fmla="val 84812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indent="-231775">
              <a:buClr>
                <a:srgbClr val="CC3300"/>
              </a:buClr>
              <a:buSzPct val="95000"/>
            </a:pPr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   平台功能很复杂，很凌乱，想用的功能不知道在那里，找到了也不知道怎么用。</a:t>
            </a:r>
            <a:endParaRPr lang="en-US" altLang="zh-CN" sz="16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3428992" y="4214818"/>
            <a:ext cx="364333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短信发送就分为紧急发送，全校发送，年级发送，班级发送，快速统发，各自发送，即点即发</a:t>
            </a:r>
            <a:r>
              <a:rPr lang="en-US" altLang="zh-CN" sz="1600" dirty="0" smtClean="0">
                <a:solidFill>
                  <a:srgbClr val="000000"/>
                </a:solidFill>
                <a:cs typeface="Arial" charset="0"/>
              </a:rPr>
              <a:t>8-9</a:t>
            </a:r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个功能，完成一个短信发送操作需要点</a:t>
            </a:r>
            <a:r>
              <a:rPr lang="en-US" altLang="zh-CN" sz="1600" dirty="0" smtClean="0">
                <a:solidFill>
                  <a:srgbClr val="000000"/>
                </a:solidFill>
                <a:cs typeface="Arial" charset="0"/>
              </a:rPr>
              <a:t>7-8</a:t>
            </a:r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次鼠标。</a:t>
            </a:r>
            <a:endParaRPr lang="en-US" altLang="zh-CN" sz="1600" dirty="0" smtClean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93688"/>
            <a:ext cx="4762528" cy="563562"/>
          </a:xfrm>
        </p:spPr>
        <p:txBody>
          <a:bodyPr/>
          <a:lstStyle/>
          <a:p>
            <a:r>
              <a:rPr lang="zh-CN" altLang="en-US" sz="2800" dirty="0" smtClean="0">
                <a:ea typeface="宋体" charset="-122"/>
              </a:rPr>
              <a:t>一、产品建设目的</a:t>
            </a:r>
            <a:r>
              <a:rPr lang="en-US" altLang="zh-CN" sz="2800" dirty="0" smtClean="0">
                <a:ea typeface="宋体" charset="-122"/>
              </a:rPr>
              <a:t>-</a:t>
            </a:r>
            <a:r>
              <a:rPr lang="zh-CN" altLang="en-US" sz="2400" dirty="0" smtClean="0">
                <a:ea typeface="宋体" charset="-122"/>
              </a:rPr>
              <a:t>平台的运维</a:t>
            </a:r>
            <a:endParaRPr lang="en-US" altLang="zh-CN" sz="2400" dirty="0" smtClean="0">
              <a:ea typeface="宋体" charset="-122"/>
            </a:endParaRPr>
          </a:p>
        </p:txBody>
      </p:sp>
      <p:sp>
        <p:nvSpPr>
          <p:cNvPr id="41987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dirty="0" smtClean="0"/>
              <a:t>平台的运维日益困难</a:t>
            </a:r>
            <a:endParaRPr lang="en-US" altLang="zh-CN" dirty="0" smtClean="0"/>
          </a:p>
        </p:txBody>
      </p:sp>
      <p:sp>
        <p:nvSpPr>
          <p:cNvPr id="29" name="椭圆形标注 28"/>
          <p:cNvSpPr/>
          <p:nvPr/>
        </p:nvSpPr>
        <p:spPr bwMode="auto">
          <a:xfrm>
            <a:off x="4500562" y="4500570"/>
            <a:ext cx="4143404" cy="1714512"/>
          </a:xfrm>
          <a:prstGeom prst="wedgeEllipseCallout">
            <a:avLst>
              <a:gd name="adj1" fmla="val -30280"/>
              <a:gd name="adj2" fmla="val -86322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38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30" name="云形标注 29"/>
          <p:cNvSpPr/>
          <p:nvPr/>
        </p:nvSpPr>
        <p:spPr bwMode="auto">
          <a:xfrm>
            <a:off x="428596" y="1071546"/>
            <a:ext cx="3786214" cy="1436170"/>
          </a:xfrm>
          <a:prstGeom prst="cloudCallout">
            <a:avLst>
              <a:gd name="adj1" fmla="val 59053"/>
              <a:gd name="adj2" fmla="val 83801"/>
            </a:avLst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indent="-231775">
              <a:buClr>
                <a:srgbClr val="CC3300"/>
              </a:buClr>
              <a:buSzPct val="95000"/>
            </a:pPr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   比较陈旧的技术框架，给当前的维护带来了很多重复的工作，工作效率相对低下。</a:t>
            </a:r>
            <a:endParaRPr lang="en-US" altLang="zh-CN" sz="16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4857752" y="4857760"/>
            <a:ext cx="364333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代码没有重用，造成一个小的需求，就可能需要大范围的代码变更，程序员每天从事没有技术增长的工作，身心疲惫。</a:t>
            </a:r>
            <a:endParaRPr lang="en-US" altLang="zh-CN" sz="1600" dirty="0" smtClean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8" name="Picture 1" descr="C:\Users\ygl\AppData\Roaming\Tencent\Users\179258845\QQ\WinTemp\RichOle\FSAMET`Q((O5)HUEZ{4RW8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714488"/>
            <a:ext cx="2500330" cy="2143140"/>
          </a:xfrm>
          <a:prstGeom prst="rect">
            <a:avLst/>
          </a:prstGeom>
          <a:noFill/>
        </p:spPr>
      </p:pic>
      <p:sp>
        <p:nvSpPr>
          <p:cNvPr id="9" name="七角星 8"/>
          <p:cNvSpPr/>
          <p:nvPr/>
        </p:nvSpPr>
        <p:spPr>
          <a:xfrm>
            <a:off x="785786" y="2857496"/>
            <a:ext cx="3000396" cy="2286016"/>
          </a:xfrm>
          <a:prstGeom prst="star7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cs typeface="Arial" charset="0"/>
              </a:rPr>
              <a:t>系统设计的缺陷，</a:t>
            </a:r>
            <a:r>
              <a:rPr lang="zh-CN" altLang="en-US" sz="1600" dirty="0" smtClean="0"/>
              <a:t>出现资源未释放，锁表，系统卡等问题无处排查。</a:t>
            </a:r>
            <a:endParaRPr lang="zh-CN" altLang="en-US" sz="1600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357554" y="3714752"/>
            <a:ext cx="1357322" cy="14287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93688"/>
            <a:ext cx="4833966" cy="563562"/>
          </a:xfrm>
        </p:spPr>
        <p:txBody>
          <a:bodyPr/>
          <a:lstStyle/>
          <a:p>
            <a:r>
              <a:rPr lang="zh-CN" altLang="en-US" sz="2800" dirty="0" smtClean="0">
                <a:ea typeface="宋体" charset="-122"/>
              </a:rPr>
              <a:t>一、产品建设目的</a:t>
            </a:r>
            <a:r>
              <a:rPr lang="en-US" altLang="zh-CN" sz="2800" dirty="0" smtClean="0">
                <a:ea typeface="宋体" charset="-122"/>
              </a:rPr>
              <a:t>-</a:t>
            </a:r>
            <a:r>
              <a:rPr lang="zh-CN" altLang="en-US" sz="2400" dirty="0" smtClean="0">
                <a:ea typeface="宋体" charset="-122"/>
              </a:rPr>
              <a:t>目的及要求</a:t>
            </a:r>
            <a:endParaRPr lang="en-US" altLang="zh-CN" sz="2400" dirty="0" smtClean="0">
              <a:ea typeface="宋体" charset="-122"/>
            </a:endParaRPr>
          </a:p>
        </p:txBody>
      </p:sp>
      <p:sp>
        <p:nvSpPr>
          <p:cNvPr id="41987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dirty="0" smtClean="0"/>
              <a:t>目的及要求</a:t>
            </a:r>
            <a:endParaRPr lang="en-US" altLang="zh-CN" dirty="0" smtClean="0"/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gray">
          <a:xfrm>
            <a:off x="4627581" y="2822569"/>
            <a:ext cx="2587625" cy="2749571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738706" y="2571744"/>
            <a:ext cx="2355850" cy="523875"/>
            <a:chOff x="2140" y="2071"/>
            <a:chExt cx="1484" cy="330"/>
          </a:xfrm>
        </p:grpSpPr>
        <p:sp>
          <p:nvSpPr>
            <p:cNvPr id="31" name="AutoShape 10"/>
            <p:cNvSpPr>
              <a:spLocks noChangeArrowheads="1"/>
            </p:cNvSpPr>
            <p:nvPr/>
          </p:nvSpPr>
          <p:spPr bwMode="ltGray">
            <a:xfrm>
              <a:off x="2140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5CB1FE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32" name="AutoShape 11"/>
            <p:cNvSpPr>
              <a:spLocks noChangeArrowheads="1"/>
            </p:cNvSpPr>
            <p:nvPr/>
          </p:nvSpPr>
          <p:spPr bwMode="ltGray">
            <a:xfrm>
              <a:off x="2163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5CB1FE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ea typeface="+mn-ea"/>
              </a:endParaRPr>
            </a:p>
          </p:txBody>
        </p:sp>
      </p:grpSp>
      <p:sp>
        <p:nvSpPr>
          <p:cNvPr id="41993" name="Rectangle 12"/>
          <p:cNvSpPr>
            <a:spLocks noChangeArrowheads="1"/>
          </p:cNvSpPr>
          <p:nvPr/>
        </p:nvSpPr>
        <p:spPr bwMode="black">
          <a:xfrm>
            <a:off x="5000628" y="2622544"/>
            <a:ext cx="183991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技术设计要求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4" name="AutoShape 13"/>
          <p:cNvSpPr>
            <a:spLocks noChangeArrowheads="1"/>
          </p:cNvSpPr>
          <p:nvPr/>
        </p:nvSpPr>
        <p:spPr bwMode="gray">
          <a:xfrm>
            <a:off x="912805" y="2036751"/>
            <a:ext cx="2587625" cy="2678133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ltGray">
          <a:xfrm>
            <a:off x="1011230" y="1785926"/>
            <a:ext cx="2355850" cy="523875"/>
          </a:xfrm>
          <a:prstGeom prst="roundRect">
            <a:avLst>
              <a:gd name="adj" fmla="val 16667"/>
            </a:avLst>
          </a:prstGeom>
          <a:solidFill>
            <a:srgbClr val="A8D02A"/>
          </a:solidFill>
          <a:ln w="38100" algn="ctr">
            <a:solidFill>
              <a:srgbClr val="FFFFFF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36" name="AutoShape 15"/>
          <p:cNvSpPr>
            <a:spLocks noChangeArrowheads="1"/>
          </p:cNvSpPr>
          <p:nvPr/>
        </p:nvSpPr>
        <p:spPr bwMode="ltGray">
          <a:xfrm>
            <a:off x="1084254" y="1785926"/>
            <a:ext cx="2273300" cy="500066"/>
          </a:xfrm>
          <a:prstGeom prst="roundRect">
            <a:avLst>
              <a:gd name="adj" fmla="val 28356"/>
            </a:avLst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rgbClr val="A8D02A">
                  <a:alpha val="70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41997" name="Rectangle 16"/>
          <p:cNvSpPr>
            <a:spLocks noChangeArrowheads="1"/>
          </p:cNvSpPr>
          <p:nvPr/>
        </p:nvSpPr>
        <p:spPr bwMode="black">
          <a:xfrm>
            <a:off x="1357290" y="1814444"/>
            <a:ext cx="173316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使用感知要求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1999" name="Text Box 18"/>
          <p:cNvSpPr txBox="1">
            <a:spLocks noChangeArrowheads="1"/>
          </p:cNvSpPr>
          <p:nvPr/>
        </p:nvSpPr>
        <p:spPr bwMode="gray">
          <a:xfrm>
            <a:off x="4881580" y="3214686"/>
            <a:ext cx="2262188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rgbClr val="000000"/>
                </a:solidFill>
                <a:cs typeface="Arial" charset="0"/>
              </a:rPr>
              <a:t>1</a:t>
            </a:r>
            <a:r>
              <a:rPr lang="zh-CN" altLang="en-US" sz="1600" b="1" dirty="0" smtClean="0">
                <a:solidFill>
                  <a:srgbClr val="000000"/>
                </a:solidFill>
                <a:cs typeface="Arial" charset="0"/>
              </a:rPr>
              <a:t>、</a:t>
            </a:r>
            <a:r>
              <a:rPr lang="en-US" altLang="zh-CN" sz="1600" b="1" dirty="0" smtClean="0">
                <a:solidFill>
                  <a:srgbClr val="000000"/>
                </a:solidFill>
                <a:cs typeface="Arial" charset="0"/>
              </a:rPr>
              <a:t> ORM</a:t>
            </a:r>
            <a:r>
              <a:rPr lang="zh-CN" altLang="en-US" sz="1600" b="1" dirty="0" smtClean="0">
                <a:solidFill>
                  <a:srgbClr val="000000"/>
                </a:solidFill>
                <a:cs typeface="Arial" charset="0"/>
              </a:rPr>
              <a:t>引进</a:t>
            </a:r>
            <a:endParaRPr lang="en-US" altLang="zh-CN" sz="1600" b="1" dirty="0" smtClean="0">
              <a:solidFill>
                <a:srgbClr val="000000"/>
              </a:solidFill>
              <a:cs typeface="Arial" charset="0"/>
            </a:endParaRPr>
          </a:p>
          <a:p>
            <a:pPr eaLnBrk="0" hangingPunct="0"/>
            <a:endParaRPr lang="en-US" altLang="zh-CN" sz="1600" b="1" dirty="0" smtClean="0">
              <a:solidFill>
                <a:srgbClr val="000000"/>
              </a:solidFill>
              <a:cs typeface="Arial" charset="0"/>
            </a:endParaRPr>
          </a:p>
          <a:p>
            <a:pPr eaLnBrk="0" hangingPunct="0"/>
            <a:r>
              <a:rPr lang="en-US" altLang="zh-CN" sz="1600" b="1" dirty="0" smtClean="0">
                <a:solidFill>
                  <a:srgbClr val="000000"/>
                </a:solidFill>
                <a:cs typeface="Arial" charset="0"/>
              </a:rPr>
              <a:t>2</a:t>
            </a:r>
            <a:r>
              <a:rPr lang="zh-CN" altLang="en-US" sz="1600" b="1" dirty="0" smtClean="0">
                <a:solidFill>
                  <a:srgbClr val="000000"/>
                </a:solidFill>
                <a:cs typeface="Arial" charset="0"/>
              </a:rPr>
              <a:t>、坚持数据库结构保持不变原则</a:t>
            </a:r>
            <a:endParaRPr lang="en-US" altLang="zh-CN" sz="1600" b="1" dirty="0" smtClean="0">
              <a:solidFill>
                <a:srgbClr val="000000"/>
              </a:solidFill>
              <a:cs typeface="Arial" charset="0"/>
            </a:endParaRPr>
          </a:p>
          <a:p>
            <a:pPr eaLnBrk="0" hangingPunct="0"/>
            <a:endParaRPr lang="en-US" altLang="zh-CN" sz="1600" b="1" dirty="0" smtClean="0">
              <a:solidFill>
                <a:srgbClr val="000000"/>
              </a:solidFill>
              <a:cs typeface="Arial" charset="0"/>
            </a:endParaRPr>
          </a:p>
          <a:p>
            <a:pPr eaLnBrk="0" hangingPunct="0"/>
            <a:r>
              <a:rPr lang="en-US" altLang="zh-CN" sz="1600" b="1" dirty="0" smtClean="0">
                <a:solidFill>
                  <a:srgbClr val="000000"/>
                </a:solidFill>
                <a:cs typeface="Arial" charset="0"/>
              </a:rPr>
              <a:t>3</a:t>
            </a:r>
            <a:r>
              <a:rPr lang="zh-CN" altLang="en-US" sz="1600" b="1" dirty="0" smtClean="0">
                <a:solidFill>
                  <a:srgbClr val="000000"/>
                </a:solidFill>
                <a:cs typeface="Arial" charset="0"/>
              </a:rPr>
              <a:t>、业务逻辑层重用</a:t>
            </a:r>
            <a:endParaRPr lang="en-US" altLang="zh-CN" sz="1600" b="1" dirty="0" smtClean="0">
              <a:solidFill>
                <a:srgbClr val="000000"/>
              </a:solidFill>
              <a:cs typeface="Arial" charset="0"/>
            </a:endParaRPr>
          </a:p>
          <a:p>
            <a:pPr eaLnBrk="0" hangingPunct="0"/>
            <a:endParaRPr lang="en-US" altLang="zh-CN" sz="1600" b="1" dirty="0" smtClean="0">
              <a:solidFill>
                <a:srgbClr val="000000"/>
              </a:solidFill>
              <a:cs typeface="Arial" charset="0"/>
            </a:endParaRPr>
          </a:p>
          <a:p>
            <a:pPr eaLnBrk="0" hangingPunct="0"/>
            <a:r>
              <a:rPr lang="en-US" altLang="zh-CN" sz="1600" b="1" dirty="0" smtClean="0">
                <a:solidFill>
                  <a:srgbClr val="000000"/>
                </a:solidFill>
                <a:cs typeface="Arial" charset="0"/>
              </a:rPr>
              <a:t>4</a:t>
            </a:r>
            <a:r>
              <a:rPr lang="zh-CN" altLang="en-US" sz="1600" b="1" dirty="0" smtClean="0">
                <a:solidFill>
                  <a:srgbClr val="000000"/>
                </a:solidFill>
                <a:cs typeface="Arial" charset="0"/>
              </a:rPr>
              <a:t>、稳定可控的</a:t>
            </a:r>
            <a:r>
              <a:rPr lang="en-US" altLang="zh-CN" sz="1600" b="1" dirty="0" smtClean="0">
                <a:solidFill>
                  <a:srgbClr val="000000"/>
                </a:solidFill>
                <a:cs typeface="Arial" charset="0"/>
              </a:rPr>
              <a:t>MVC</a:t>
            </a:r>
            <a:r>
              <a:rPr lang="zh-CN" altLang="en-US" sz="1600" b="1" dirty="0" smtClean="0">
                <a:solidFill>
                  <a:srgbClr val="000000"/>
                </a:solidFill>
                <a:cs typeface="Arial" charset="0"/>
              </a:rPr>
              <a:t>框架</a:t>
            </a:r>
            <a:endParaRPr lang="en-US" altLang="zh-CN" sz="16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1209667" y="2500306"/>
            <a:ext cx="2262188" cy="181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rgbClr val="000000"/>
                </a:solidFill>
                <a:cs typeface="Arial" charset="0"/>
              </a:rPr>
              <a:t>1</a:t>
            </a:r>
            <a:r>
              <a:rPr lang="zh-CN" altLang="en-US" sz="1600" b="1" dirty="0" smtClean="0">
                <a:solidFill>
                  <a:srgbClr val="000000"/>
                </a:solidFill>
                <a:cs typeface="Arial" charset="0"/>
              </a:rPr>
              <a:t>、智能</a:t>
            </a:r>
            <a:endParaRPr lang="en-US" altLang="zh-CN" sz="1600" b="1" dirty="0" smtClean="0">
              <a:solidFill>
                <a:srgbClr val="000000"/>
              </a:solidFill>
              <a:cs typeface="Arial" charset="0"/>
            </a:endParaRPr>
          </a:p>
          <a:p>
            <a:pPr eaLnBrk="0" hangingPunct="0"/>
            <a:endParaRPr lang="en-US" altLang="zh-CN" sz="1600" b="1" dirty="0" smtClean="0">
              <a:solidFill>
                <a:srgbClr val="000000"/>
              </a:solidFill>
              <a:cs typeface="Arial" charset="0"/>
            </a:endParaRPr>
          </a:p>
          <a:p>
            <a:pPr eaLnBrk="0" hangingPunct="0"/>
            <a:r>
              <a:rPr lang="en-US" altLang="zh-CN" sz="1600" b="1" dirty="0" smtClean="0">
                <a:solidFill>
                  <a:srgbClr val="000000"/>
                </a:solidFill>
                <a:cs typeface="Arial" charset="0"/>
              </a:rPr>
              <a:t>2</a:t>
            </a:r>
            <a:r>
              <a:rPr lang="zh-CN" altLang="en-US" sz="1600" b="1" dirty="0" smtClean="0">
                <a:solidFill>
                  <a:srgbClr val="000000"/>
                </a:solidFill>
                <a:cs typeface="Arial" charset="0"/>
              </a:rPr>
              <a:t>、高用户体验</a:t>
            </a:r>
            <a:endParaRPr lang="en-US" altLang="zh-CN" sz="1600" b="1" dirty="0" smtClean="0">
              <a:solidFill>
                <a:srgbClr val="000000"/>
              </a:solidFill>
              <a:cs typeface="Arial" charset="0"/>
            </a:endParaRPr>
          </a:p>
          <a:p>
            <a:pPr eaLnBrk="0" hangingPunct="0"/>
            <a:endParaRPr lang="en-US" altLang="zh-CN" sz="1600" b="1" dirty="0" smtClean="0">
              <a:solidFill>
                <a:srgbClr val="000000"/>
              </a:solidFill>
              <a:cs typeface="Arial" charset="0"/>
            </a:endParaRPr>
          </a:p>
          <a:p>
            <a:pPr eaLnBrk="0" hangingPunct="0"/>
            <a:r>
              <a:rPr lang="en-US" altLang="zh-CN" sz="1600" b="1" dirty="0" smtClean="0">
                <a:solidFill>
                  <a:srgbClr val="000000"/>
                </a:solidFill>
                <a:cs typeface="Arial" charset="0"/>
              </a:rPr>
              <a:t>3</a:t>
            </a:r>
            <a:r>
              <a:rPr lang="zh-CN" altLang="en-US" sz="1600" b="1" dirty="0" smtClean="0">
                <a:solidFill>
                  <a:srgbClr val="000000"/>
                </a:solidFill>
                <a:cs typeface="Arial" charset="0"/>
              </a:rPr>
              <a:t>、功能健全、完整</a:t>
            </a:r>
            <a:endParaRPr lang="en-US" altLang="zh-CN" sz="1600" b="1" dirty="0" smtClean="0">
              <a:solidFill>
                <a:srgbClr val="000000"/>
              </a:solidFill>
              <a:cs typeface="Arial" charset="0"/>
            </a:endParaRPr>
          </a:p>
          <a:p>
            <a:pPr eaLnBrk="0" hangingPunct="0"/>
            <a:endParaRPr lang="en-US" altLang="zh-CN" sz="1600" b="1" dirty="0" smtClean="0">
              <a:solidFill>
                <a:srgbClr val="000000"/>
              </a:solidFill>
              <a:cs typeface="Arial" charset="0"/>
            </a:endParaRPr>
          </a:p>
          <a:p>
            <a:pPr eaLnBrk="0" hangingPunct="0"/>
            <a:r>
              <a:rPr lang="en-US" altLang="zh-CN" sz="1600" b="1" dirty="0" smtClean="0">
                <a:solidFill>
                  <a:srgbClr val="000000"/>
                </a:solidFill>
                <a:cs typeface="Arial" charset="0"/>
              </a:rPr>
              <a:t>4</a:t>
            </a:r>
            <a:r>
              <a:rPr lang="zh-CN" altLang="en-US" sz="1600" b="1" dirty="0" smtClean="0">
                <a:solidFill>
                  <a:srgbClr val="000000"/>
                </a:solidFill>
                <a:cs typeface="Arial" charset="0"/>
              </a:rPr>
              <a:t>、页面快速响应</a:t>
            </a:r>
            <a:endParaRPr lang="en-US" altLang="zh-CN" sz="1600" b="1" dirty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26" name="Group 6"/>
          <p:cNvGrpSpPr>
            <a:grpSpLocks/>
          </p:cNvGrpSpPr>
          <p:nvPr/>
        </p:nvGrpSpPr>
        <p:grpSpPr bwMode="auto">
          <a:xfrm>
            <a:off x="1857356" y="1214422"/>
            <a:ext cx="641350" cy="641350"/>
            <a:chOff x="1205" y="1381"/>
            <a:chExt cx="404" cy="404"/>
          </a:xfrm>
        </p:grpSpPr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1205" y="1381"/>
              <a:ext cx="405" cy="40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209" y="1384"/>
              <a:ext cx="392" cy="392"/>
            </a:xfrm>
            <a:prstGeom prst="ellipse">
              <a:avLst/>
            </a:prstGeom>
            <a:gradFill rotWithShape="0">
              <a:gsLst>
                <a:gs pos="0">
                  <a:srgbClr val="626768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1214" y="1386"/>
              <a:ext cx="383" cy="383"/>
            </a:xfrm>
            <a:prstGeom prst="ellipse">
              <a:avLst/>
            </a:prstGeom>
            <a:gradFill rotWithShape="0">
              <a:gsLst>
                <a:gs pos="0">
                  <a:srgbClr val="D6E1E2"/>
                </a:gs>
                <a:gs pos="100000">
                  <a:srgbClr val="EFF3F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1218" y="1390"/>
              <a:ext cx="364" cy="357"/>
            </a:xfrm>
            <a:prstGeom prst="ellipse">
              <a:avLst/>
            </a:prstGeom>
            <a:gradFill rotWithShape="0">
              <a:gsLst>
                <a:gs pos="0">
                  <a:srgbClr val="A8B1B2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1240" y="1400"/>
              <a:ext cx="323" cy="290"/>
            </a:xfrm>
            <a:prstGeom prst="ellipse">
              <a:avLst/>
            </a:prstGeom>
            <a:gradFill rotWithShape="0">
              <a:gsLst>
                <a:gs pos="0">
                  <a:srgbClr val="FEFEFE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2004993" y="1306497"/>
            <a:ext cx="33337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5500694" y="2000240"/>
            <a:ext cx="642937" cy="642937"/>
          </a:xfrm>
          <a:prstGeom prst="ellipse">
            <a:avLst/>
          </a:prstGeom>
          <a:solidFill>
            <a:srgbClr val="3333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31"/>
          <p:cNvSpPr>
            <a:spLocks noChangeArrowheads="1"/>
          </p:cNvSpPr>
          <p:nvPr/>
        </p:nvSpPr>
        <p:spPr bwMode="auto">
          <a:xfrm>
            <a:off x="5507044" y="2005002"/>
            <a:ext cx="622300" cy="622300"/>
          </a:xfrm>
          <a:prstGeom prst="ellipse">
            <a:avLst/>
          </a:prstGeom>
          <a:gradFill rotWithShape="0">
            <a:gsLst>
              <a:gs pos="0">
                <a:srgbClr val="626768"/>
              </a:gs>
              <a:gs pos="100000">
                <a:srgbClr val="D6E1E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32"/>
          <p:cNvSpPr>
            <a:spLocks noChangeArrowheads="1"/>
          </p:cNvSpPr>
          <p:nvPr/>
        </p:nvSpPr>
        <p:spPr bwMode="auto">
          <a:xfrm>
            <a:off x="5514981" y="2008177"/>
            <a:ext cx="608013" cy="608013"/>
          </a:xfrm>
          <a:prstGeom prst="ellipse">
            <a:avLst/>
          </a:prstGeom>
          <a:gradFill rotWithShape="0">
            <a:gsLst>
              <a:gs pos="0">
                <a:srgbClr val="D6E1E2"/>
              </a:gs>
              <a:gs pos="100000">
                <a:srgbClr val="EFF3F3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33"/>
          <p:cNvSpPr>
            <a:spLocks noChangeArrowheads="1"/>
          </p:cNvSpPr>
          <p:nvPr/>
        </p:nvSpPr>
        <p:spPr bwMode="auto">
          <a:xfrm>
            <a:off x="5521331" y="2014527"/>
            <a:ext cx="577850" cy="566738"/>
          </a:xfrm>
          <a:prstGeom prst="ellipse">
            <a:avLst/>
          </a:prstGeom>
          <a:gradFill rotWithShape="0">
            <a:gsLst>
              <a:gs pos="0">
                <a:srgbClr val="A8B1B2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Oval 34"/>
          <p:cNvSpPr>
            <a:spLocks noChangeArrowheads="1"/>
          </p:cNvSpPr>
          <p:nvPr/>
        </p:nvSpPr>
        <p:spPr bwMode="auto">
          <a:xfrm>
            <a:off x="5556256" y="2030402"/>
            <a:ext cx="512763" cy="460375"/>
          </a:xfrm>
          <a:prstGeom prst="ellipse">
            <a:avLst/>
          </a:prstGeom>
          <a:gradFill rotWithShape="0">
            <a:gsLst>
              <a:gs pos="0">
                <a:srgbClr val="FEFEFE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35"/>
          <p:cNvSpPr txBox="1">
            <a:spLocks noChangeArrowheads="1"/>
          </p:cNvSpPr>
          <p:nvPr/>
        </p:nvSpPr>
        <p:spPr bwMode="auto">
          <a:xfrm>
            <a:off x="5649919" y="2092315"/>
            <a:ext cx="33337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400" dirty="0">
                <a:solidFill>
                  <a:srgbClr val="00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二、产品的建设过程</a:t>
            </a:r>
            <a:endParaRPr lang="zh-CN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8596" y="1000108"/>
          <a:ext cx="8358246" cy="4560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34"/>
                <a:gridCol w="5273236"/>
                <a:gridCol w="1966676"/>
              </a:tblGrid>
              <a:tr h="4456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月份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结论</a:t>
                      </a:r>
                      <a:endParaRPr lang="zh-CN" altLang="en-US" dirty="0"/>
                    </a:p>
                  </a:txBody>
                  <a:tcPr/>
                </a:tc>
              </a:tr>
              <a:tr h="445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r>
                        <a:rPr lang="zh-CN" altLang="en-US" sz="1400" dirty="0" smtClean="0"/>
                        <a:t>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项目筹划</a:t>
                      </a:r>
                      <a:r>
                        <a:rPr lang="zh-CN" altLang="en-US" sz="1400" dirty="0" smtClean="0"/>
                        <a:t>：确定项目目标及项目基本要求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  1</a:t>
                      </a:r>
                      <a:r>
                        <a:rPr lang="zh-CN" altLang="en-US" sz="1400" dirty="0" smtClean="0"/>
                        <a:t>、产品方向：以用户为中心，增强用户体验，简单易用的平台。</a:t>
                      </a:r>
                    </a:p>
                    <a:p>
                      <a:r>
                        <a:rPr lang="en-US" altLang="zh-CN" sz="1400" dirty="0" smtClean="0"/>
                        <a:t>  2</a:t>
                      </a:r>
                      <a:r>
                        <a:rPr lang="zh-CN" altLang="en-US" sz="1400" dirty="0" smtClean="0"/>
                        <a:t>、技术开发上：制定稳定的框架或开发模式，提高开发效率。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/>
                        <a:t>建造一个高用户体验、智能的，易维护的</a:t>
                      </a:r>
                      <a:endParaRPr lang="zh-CN" altLang="en-US" sz="1400" dirty="0"/>
                    </a:p>
                  </a:txBody>
                  <a:tcPr/>
                </a:tc>
              </a:tr>
              <a:tr h="445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r>
                        <a:rPr lang="zh-CN" altLang="en-US" sz="1400" dirty="0" smtClean="0"/>
                        <a:t>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技术准备</a:t>
                      </a:r>
                      <a:r>
                        <a:rPr lang="zh-CN" altLang="en-US" sz="1400" dirty="0" smtClean="0"/>
                        <a:t>：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、把面向对象编程技术的思想，运用到业务逻辑层设计，把新增、删除、修改、查询作为对象的行为来封装。从而提高代码的复用率，便于日后维护。</a:t>
                      </a:r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、对</a:t>
                      </a:r>
                      <a:r>
                        <a:rPr lang="en-US" altLang="zh-CN" sz="1400" dirty="0" smtClean="0"/>
                        <a:t>JPA</a:t>
                      </a:r>
                      <a:r>
                        <a:rPr lang="zh-CN" altLang="en-US" sz="1400" dirty="0" smtClean="0"/>
                        <a:t>，</a:t>
                      </a:r>
                      <a:r>
                        <a:rPr lang="en-US" altLang="zh-CN" sz="1400" dirty="0" err="1" smtClean="0"/>
                        <a:t>MyBatis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en-US" sz="1400" dirty="0" smtClean="0"/>
                        <a:t> Hibernate</a:t>
                      </a:r>
                      <a:r>
                        <a:rPr lang="zh-CN" altLang="en-US" sz="1400" dirty="0" smtClean="0"/>
                        <a:t>等持久层的优劣进行比较，选择最适合的一个。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、对</a:t>
                      </a:r>
                      <a:r>
                        <a:rPr lang="en-US" altLang="zh-CN" sz="1400" dirty="0" smtClean="0"/>
                        <a:t>JSF2</a:t>
                      </a:r>
                      <a:r>
                        <a:rPr lang="zh-CN" altLang="en-US" sz="1400" dirty="0" smtClean="0"/>
                        <a:t>，</a:t>
                      </a:r>
                      <a:r>
                        <a:rPr lang="en-US" altLang="zh-CN" sz="1400" dirty="0" smtClean="0"/>
                        <a:t>HTML + velocity</a:t>
                      </a:r>
                      <a:r>
                        <a:rPr lang="zh-CN" altLang="en-US" sz="1400" dirty="0" smtClean="0"/>
                        <a:t>前端开发方式的优劣进行比较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4</a:t>
                      </a:r>
                      <a:r>
                        <a:rPr lang="zh-CN" altLang="en-US" sz="1400" dirty="0" smtClean="0"/>
                        <a:t>、制定代码生成工具相应的配置文件的规范，代码自动生成的模版设计与开发。</a:t>
                      </a:r>
                    </a:p>
                    <a:p>
                      <a:r>
                        <a:rPr lang="en-US" altLang="zh-CN" sz="1400" dirty="0" smtClean="0"/>
                        <a:t>5</a:t>
                      </a:r>
                      <a:r>
                        <a:rPr lang="zh-CN" altLang="en-US" sz="1400" dirty="0" smtClean="0"/>
                        <a:t>、进行框架整合、发布基本的后端</a:t>
                      </a:r>
                      <a:r>
                        <a:rPr lang="en-US" altLang="zh-CN" sz="1400" dirty="0" smtClean="0"/>
                        <a:t>demo</a:t>
                      </a:r>
                      <a:r>
                        <a:rPr lang="zh-CN" altLang="en-US" sz="1400" dirty="0" smtClean="0"/>
                        <a:t>框架 。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Spring(MVC)+ </a:t>
                      </a:r>
                      <a:r>
                        <a:rPr lang="en-US" altLang="zh-CN" sz="1400" dirty="0" err="1" smtClean="0"/>
                        <a:t>myBatis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zh-CN" altLang="en-US" sz="1400" dirty="0" smtClean="0"/>
                        <a:t>作为基本的技术方案，配合代码生成工具实现代码模式化管理与扩展，提高开发速度</a:t>
                      </a:r>
                      <a:endParaRPr lang="zh-CN" altLang="en-US" sz="1400" dirty="0"/>
                    </a:p>
                  </a:txBody>
                  <a:tcPr/>
                </a:tc>
              </a:tr>
              <a:tr h="445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r>
                        <a:rPr lang="zh-CN" altLang="en-US" sz="1400" dirty="0" smtClean="0"/>
                        <a:t>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界面</a:t>
                      </a:r>
                      <a:r>
                        <a:rPr lang="en-US" altLang="zh-CN" sz="1400" b="1" dirty="0" smtClean="0"/>
                        <a:t>,UI</a:t>
                      </a:r>
                      <a:r>
                        <a:rPr lang="zh-CN" altLang="en-US" sz="1400" b="1" dirty="0" smtClean="0"/>
                        <a:t>设计</a:t>
                      </a:r>
                      <a:r>
                        <a:rPr lang="zh-CN" altLang="en-US" sz="1400" dirty="0" smtClean="0"/>
                        <a:t>：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、讨论界面风格的设计风格、功能菜单细致规划。</a:t>
                      </a:r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、执行原型的设计与审查</a:t>
                      </a:r>
                    </a:p>
                    <a:p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、进一步细化与优化功能模块的</a:t>
                      </a:r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设计是否符合人性化特定，简单易用。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/>
                        <a:t>外观风格清新，功能</a:t>
                      </a:r>
                      <a:r>
                        <a:rPr lang="en-US" altLang="zh-CN" sz="1400" dirty="0" smtClean="0"/>
                        <a:t>UI</a:t>
                      </a:r>
                      <a:r>
                        <a:rPr lang="zh-CN" altLang="en-US" sz="1400" dirty="0" smtClean="0"/>
                        <a:t>基本符合简单，易用的原则。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3"/>
          <p:cNvSpPr txBox="1">
            <a:spLocks/>
          </p:cNvSpPr>
          <p:nvPr/>
        </p:nvSpPr>
        <p:spPr bwMode="gray">
          <a:xfrm>
            <a:off x="5929322" y="6143644"/>
            <a:ext cx="2571768" cy="49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产品打磨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358246" cy="390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334"/>
                <a:gridCol w="5273236"/>
                <a:gridCol w="1966676"/>
              </a:tblGrid>
              <a:tr h="43186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月份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结论</a:t>
                      </a:r>
                      <a:endParaRPr lang="zh-CN" altLang="en-US" dirty="0"/>
                    </a:p>
                  </a:txBody>
                  <a:tcPr/>
                </a:tc>
              </a:tr>
              <a:tr h="431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7-8</a:t>
                      </a:r>
                      <a:r>
                        <a:rPr lang="zh-CN" altLang="en-US" sz="1400" dirty="0" smtClean="0"/>
                        <a:t>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代码编写</a:t>
                      </a:r>
                      <a:r>
                        <a:rPr lang="zh-CN" altLang="en-US" sz="1400" dirty="0" smtClean="0"/>
                        <a:t>：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、采用代码生成工具全面生成基本逻辑层代码，完成基本完整的项目框架。</a:t>
                      </a:r>
                    </a:p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、扩展业务逻辑层中的功能。</a:t>
                      </a:r>
                    </a:p>
                    <a:p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、前端功能的开发。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/>
                        <a:t>自动生成新增，修改，删除，实体，接口等方法</a:t>
                      </a:r>
                      <a:endParaRPr lang="zh-CN" altLang="en-US" sz="1400" dirty="0"/>
                    </a:p>
                  </a:txBody>
                  <a:tcPr/>
                </a:tc>
              </a:tr>
              <a:tr h="445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r>
                        <a:rPr lang="zh-CN" altLang="en-US" sz="1400" dirty="0" smtClean="0"/>
                        <a:t>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测试及完善</a:t>
                      </a:r>
                      <a:r>
                        <a:rPr lang="zh-CN" altLang="en-US" sz="1400" dirty="0" smtClean="0"/>
                        <a:t>：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、对功能模块进行单元测试</a:t>
                      </a:r>
                    </a:p>
                    <a:p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、对功能进行压力测试（如短信发送的相关功能</a:t>
                      </a:r>
                      <a:r>
                        <a:rPr lang="en-US" altLang="zh-CN" sz="1400" dirty="0" smtClean="0"/>
                        <a:t>...</a:t>
                      </a:r>
                      <a:r>
                        <a:rPr lang="zh-CN" altLang="en-US" sz="1400" dirty="0" smtClean="0"/>
                        <a:t>）</a:t>
                      </a:r>
                    </a:p>
                    <a:p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、对功能</a:t>
                      </a:r>
                      <a:r>
                        <a:rPr lang="en-US" altLang="zh-CN" sz="1400" dirty="0" smtClean="0"/>
                        <a:t>bug</a:t>
                      </a:r>
                      <a:r>
                        <a:rPr lang="zh-CN" altLang="en-US" sz="1400" dirty="0" smtClean="0"/>
                        <a:t>进行修复。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/>
                        <a:t>通过调整线程大小及优化数据连接池管理方式，达到优化应用性能，提高应用的可靠与稳定性的目的</a:t>
                      </a:r>
                      <a:endParaRPr lang="zh-CN" altLang="en-US" sz="1400" dirty="0"/>
                    </a:p>
                  </a:txBody>
                  <a:tcPr/>
                </a:tc>
              </a:tr>
              <a:tr h="445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10-12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/>
                        <a:t>体验改进</a:t>
                      </a:r>
                      <a:r>
                        <a:rPr lang="zh-CN" altLang="en-US" sz="1400" dirty="0" smtClean="0"/>
                        <a:t>：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、短信发送，简单明了的操作方式，提高用户的使用认可。</a:t>
                      </a:r>
                    </a:p>
                    <a:p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、帮助中心的设计与实现，向用户展现更人性化的帮助信息，直观明了，可达到“零”培训的目的。</a:t>
                      </a:r>
                    </a:p>
                    <a:p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、精灵控件的辅助，友好的帮助提示，与消息传递。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smtClean="0"/>
                        <a:t>平台有了特色，用户感知更新颖，更人性化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685800" y="293688"/>
            <a:ext cx="4648200" cy="563562"/>
          </a:xfrm>
        </p:spPr>
        <p:txBody>
          <a:bodyPr/>
          <a:lstStyle/>
          <a:p>
            <a:r>
              <a:rPr lang="zh-CN" altLang="en-US" sz="2800" dirty="0" smtClean="0"/>
              <a:t>二、产品的建设过程</a:t>
            </a:r>
            <a:endParaRPr lang="zh-CN" altLang="en-US" sz="2800" dirty="0"/>
          </a:p>
        </p:txBody>
      </p:sp>
      <p:sp>
        <p:nvSpPr>
          <p:cNvPr id="6" name="标题 3"/>
          <p:cNvSpPr txBox="1">
            <a:spLocks/>
          </p:cNvSpPr>
          <p:nvPr/>
        </p:nvSpPr>
        <p:spPr bwMode="gray">
          <a:xfrm>
            <a:off x="5929322" y="6143644"/>
            <a:ext cx="2571768" cy="49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产品打磨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666728" y="293688"/>
            <a:ext cx="4476776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三、产品详细介绍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持久层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标题 3"/>
          <p:cNvSpPr txBox="1">
            <a:spLocks/>
          </p:cNvSpPr>
          <p:nvPr/>
        </p:nvSpPr>
        <p:spPr>
          <a:xfrm>
            <a:off x="5643570" y="6286520"/>
            <a:ext cx="3143272" cy="34924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没有最好的框架，只有最适合的框架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00100" y="2867010"/>
            <a:ext cx="2571768" cy="3170665"/>
            <a:chOff x="720" y="2112"/>
            <a:chExt cx="1440" cy="168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720" y="211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Verdana" pitchFamily="34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780" y="2183"/>
              <a:ext cx="1284" cy="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000" b="1" dirty="0" smtClean="0">
                  <a:solidFill>
                    <a:srgbClr val="000000"/>
                  </a:solidFill>
                </a:rPr>
                <a:t>优点</a:t>
              </a:r>
              <a:endParaRPr lang="en-US" altLang="zh-CN" sz="2000" b="1" dirty="0" smtClean="0">
                <a:solidFill>
                  <a:srgbClr val="000000"/>
                </a:solidFill>
              </a:endParaRPr>
            </a:p>
            <a:p>
              <a:pPr algn="ctr" eaLnBrk="0" hangingPunct="0"/>
              <a:endParaRPr lang="en-US" altLang="zh-CN" sz="1000" b="1" dirty="0" smtClean="0">
                <a:solidFill>
                  <a:srgbClr val="000000"/>
                </a:solidFill>
              </a:endParaRPr>
            </a:p>
            <a:p>
              <a:pPr eaLnBrk="0" hangingPunct="0"/>
              <a:r>
                <a:rPr lang="en-US" altLang="zh-CN" sz="1400" dirty="0" smtClean="0">
                  <a:solidFill>
                    <a:srgbClr val="000000"/>
                  </a:solidFill>
                </a:rPr>
                <a:t>1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、简单、学习成本低</a:t>
              </a:r>
              <a:endParaRPr lang="en-US" altLang="zh-CN" sz="1400" dirty="0" smtClean="0">
                <a:solidFill>
                  <a:srgbClr val="000000"/>
                </a:solidFill>
              </a:endParaRPr>
            </a:p>
            <a:p>
              <a:pPr eaLnBrk="0" hangingPunct="0"/>
              <a:endParaRPr lang="en-US" altLang="zh-CN" sz="1400" dirty="0" smtClean="0">
                <a:solidFill>
                  <a:srgbClr val="000000"/>
                </a:solidFill>
              </a:endParaRPr>
            </a:p>
            <a:p>
              <a:pPr eaLnBrk="0" hangingPunct="0"/>
              <a:r>
                <a:rPr lang="en-US" altLang="zh-CN" sz="1400" dirty="0" smtClean="0">
                  <a:solidFill>
                    <a:srgbClr val="000000"/>
                  </a:solidFill>
                </a:rPr>
                <a:t>2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、灵活（易扩展）</a:t>
              </a:r>
              <a:endParaRPr lang="en-US" altLang="zh-CN" sz="1400" dirty="0" smtClean="0">
                <a:solidFill>
                  <a:srgbClr val="000000"/>
                </a:solidFill>
              </a:endParaRPr>
            </a:p>
            <a:p>
              <a:pPr eaLnBrk="0" hangingPunct="0"/>
              <a:endParaRPr lang="en-US" altLang="zh-CN" sz="1400" dirty="0" smtClean="0">
                <a:solidFill>
                  <a:srgbClr val="000000"/>
                </a:solidFill>
              </a:endParaRPr>
            </a:p>
            <a:p>
              <a:pPr eaLnBrk="0" hangingPunct="0"/>
              <a:r>
                <a:rPr lang="en-US" altLang="zh-CN" sz="1400" dirty="0" smtClean="0">
                  <a:solidFill>
                    <a:srgbClr val="000000"/>
                  </a:solidFill>
                </a:rPr>
                <a:t>3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、实用（适合原有校讯通结构）</a:t>
              </a:r>
              <a:endParaRPr lang="en-US" altLang="zh-CN" sz="1400" dirty="0" smtClean="0">
                <a:solidFill>
                  <a:srgbClr val="000000"/>
                </a:solidFill>
              </a:endParaRPr>
            </a:p>
            <a:p>
              <a:pPr eaLnBrk="0" hangingPunct="0"/>
              <a:endParaRPr lang="en-US" altLang="zh-CN" sz="1400" dirty="0" smtClean="0">
                <a:solidFill>
                  <a:srgbClr val="000000"/>
                </a:solidFill>
              </a:endParaRPr>
            </a:p>
            <a:p>
              <a:pPr eaLnBrk="0" hangingPunct="0"/>
              <a:r>
                <a:rPr lang="en-US" altLang="zh-CN" sz="1400" dirty="0" smtClean="0">
                  <a:solidFill>
                    <a:srgbClr val="000000"/>
                  </a:solidFill>
                </a:rPr>
                <a:t>4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、代码</a:t>
              </a:r>
              <a:r>
                <a:rPr lang="en-US" altLang="zh-CN" sz="1400" dirty="0" err="1" smtClean="0">
                  <a:solidFill>
                    <a:srgbClr val="000000"/>
                  </a:solidFill>
                </a:rPr>
                <a:t>sql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彻底分离</a:t>
              </a:r>
              <a:endParaRPr lang="en-US" altLang="zh-CN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Freeform 6"/>
          <p:cNvSpPr>
            <a:spLocks/>
          </p:cNvSpPr>
          <p:nvPr/>
        </p:nvSpPr>
        <p:spPr bwMode="gray">
          <a:xfrm>
            <a:off x="3079725" y="2770172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7"/>
          <p:cNvSpPr>
            <a:spLocks noChangeAspect="1" noChangeArrowheads="1" noTextEdit="1"/>
          </p:cNvSpPr>
          <p:nvPr/>
        </p:nvSpPr>
        <p:spPr bwMode="gray">
          <a:xfrm flipH="1">
            <a:off x="4725963" y="2766997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905100" y="1142984"/>
            <a:ext cx="2998788" cy="1601788"/>
            <a:chOff x="1920" y="1026"/>
            <a:chExt cx="1889" cy="1009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920" y="1026"/>
              <a:ext cx="1889" cy="1009"/>
              <a:chOff x="1997" y="1314"/>
              <a:chExt cx="1889" cy="1009"/>
            </a:xfrm>
          </p:grpSpPr>
          <p:grpSp>
            <p:nvGrpSpPr>
              <p:cNvPr id="12" name="Group 10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17" name="Oval 11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8" name="Oval 12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13" name="Oval 13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" name="Oval 14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" name="Oval 15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79216"/>
                      <a:invGamma/>
                    </a:schemeClr>
                  </a:gs>
                  <a:gs pos="100000">
                    <a:schemeClr val="folHlink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" name="Oval 16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2357" y="1185"/>
              <a:ext cx="96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err="1" smtClean="0">
                  <a:solidFill>
                    <a:srgbClr val="000000"/>
                  </a:solidFill>
                </a:rPr>
                <a:t>Mybatis</a:t>
              </a:r>
              <a:endParaRPr lang="en-US" altLang="zh-CN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419700" y="2867008"/>
            <a:ext cx="2509886" cy="3133759"/>
            <a:chOff x="3504" y="2112"/>
            <a:chExt cx="1440" cy="1680"/>
          </a:xfrm>
        </p:grpSpPr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3504" y="2112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>
                <a:latin typeface="Verdana" pitchFamily="34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648" y="2183"/>
              <a:ext cx="1284" cy="1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b="1" dirty="0" smtClean="0">
                  <a:solidFill>
                    <a:srgbClr val="000000"/>
                  </a:solidFill>
                </a:rPr>
                <a:t>缺点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 eaLnBrk="0" hangingPunct="0"/>
              <a:endParaRPr lang="en-US" altLang="zh-CN" sz="1000" dirty="0" smtClean="0">
                <a:solidFill>
                  <a:srgbClr val="000000"/>
                </a:solidFill>
              </a:endParaRPr>
            </a:p>
            <a:p>
              <a:pPr eaLnBrk="0" hangingPunct="0"/>
              <a:r>
                <a:rPr lang="en-US" altLang="zh-CN" sz="1400" dirty="0" smtClean="0">
                  <a:solidFill>
                    <a:srgbClr val="000000"/>
                  </a:solidFill>
                </a:rPr>
                <a:t>1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、</a:t>
              </a:r>
              <a:r>
                <a:rPr lang="en-US" altLang="zh-CN" sz="1400" dirty="0" smtClean="0">
                  <a:solidFill>
                    <a:srgbClr val="000000"/>
                  </a:solidFill>
                </a:rPr>
                <a:t>xml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配置麻烦</a:t>
              </a:r>
              <a:endParaRPr lang="en-US" altLang="zh-CN" sz="1400" dirty="0" smtClean="0">
                <a:solidFill>
                  <a:srgbClr val="000000"/>
                </a:solidFill>
              </a:endParaRPr>
            </a:p>
            <a:p>
              <a:pPr eaLnBrk="0" hangingPunct="0"/>
              <a:endParaRPr lang="en-US" altLang="zh-CN" sz="1400" dirty="0" smtClean="0">
                <a:solidFill>
                  <a:srgbClr val="000000"/>
                </a:solidFill>
              </a:endParaRPr>
            </a:p>
            <a:p>
              <a:pPr eaLnBrk="0" hangingPunct="0"/>
              <a:r>
                <a:rPr lang="en-US" altLang="zh-CN" sz="1400" dirty="0" smtClean="0">
                  <a:solidFill>
                    <a:srgbClr val="000000"/>
                  </a:solidFill>
                </a:rPr>
                <a:t>2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、</a:t>
              </a:r>
              <a:r>
                <a:rPr lang="en-US" altLang="zh-CN" sz="1400" dirty="0" err="1" smtClean="0">
                  <a:solidFill>
                    <a:srgbClr val="000000"/>
                  </a:solidFill>
                </a:rPr>
                <a:t>sql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自己编写，不标准</a:t>
              </a:r>
              <a:endParaRPr lang="en-US" altLang="zh-CN" sz="1400" dirty="0" smtClean="0">
                <a:solidFill>
                  <a:srgbClr val="000000"/>
                </a:solidFill>
              </a:endParaRPr>
            </a:p>
            <a:p>
              <a:pPr eaLnBrk="0" hangingPunct="0"/>
              <a:endParaRPr lang="en-US" altLang="zh-CN" sz="1400" dirty="0" smtClean="0">
                <a:solidFill>
                  <a:srgbClr val="000000"/>
                </a:solidFill>
              </a:endParaRPr>
            </a:p>
            <a:p>
              <a:pPr eaLnBrk="0" hangingPunct="0"/>
              <a:r>
                <a:rPr lang="en-US" altLang="zh-CN" sz="1400" dirty="0" smtClean="0">
                  <a:solidFill>
                    <a:srgbClr val="000000"/>
                  </a:solidFill>
                </a:rPr>
                <a:t>3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、数据库移植麻烦</a:t>
              </a:r>
              <a:endParaRPr lang="en-US" altLang="zh-CN" sz="1400" dirty="0" smtClean="0">
                <a:solidFill>
                  <a:srgbClr val="000000"/>
                </a:solidFill>
              </a:endParaRPr>
            </a:p>
            <a:p>
              <a:pPr eaLnBrk="0" hangingPunct="0"/>
              <a:endParaRPr lang="en-US" altLang="zh-CN" sz="1400" dirty="0" smtClean="0">
                <a:solidFill>
                  <a:srgbClr val="000000"/>
                </a:solidFill>
              </a:endParaRPr>
            </a:p>
            <a:p>
              <a:pPr eaLnBrk="0" hangingPunct="0"/>
              <a:r>
                <a:rPr lang="en-US" altLang="zh-CN" sz="1400" dirty="0" smtClean="0">
                  <a:solidFill>
                    <a:srgbClr val="000000"/>
                  </a:solidFill>
                </a:rPr>
                <a:t>4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、功能并非特别强大（该有的都有，但没有</a:t>
              </a:r>
              <a:r>
                <a:rPr lang="en-US" sz="1400" dirty="0" smtClean="0"/>
                <a:t>Hibernate</a:t>
              </a:r>
              <a:r>
                <a:rPr lang="zh-CN" altLang="en-US" sz="1400" dirty="0" smtClean="0"/>
                <a:t>强大</a:t>
              </a:r>
              <a:r>
                <a:rPr lang="en-US" sz="1400" dirty="0" smtClean="0"/>
                <a:t> 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）</a:t>
              </a:r>
              <a:endParaRPr lang="en-US" altLang="zh-CN" sz="1400" dirty="0" smtClean="0">
                <a:solidFill>
                  <a:srgbClr val="000000"/>
                </a:solidFill>
              </a:endParaRPr>
            </a:p>
            <a:p>
              <a:pPr eaLnBrk="0" hangingPunct="0"/>
              <a:endParaRPr lang="en-US" altLang="zh-CN" sz="1400" dirty="0" smtClean="0">
                <a:solidFill>
                  <a:srgbClr val="000000"/>
                </a:solidFill>
              </a:endParaRPr>
            </a:p>
            <a:p>
              <a:pPr eaLnBrk="0" hangingPunct="0"/>
              <a:endParaRPr lang="en-US" altLang="zh-CN" sz="1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Freeform 21"/>
          <p:cNvSpPr>
            <a:spLocks/>
          </p:cNvSpPr>
          <p:nvPr/>
        </p:nvSpPr>
        <p:spPr bwMode="gray">
          <a:xfrm flipH="1">
            <a:off x="4732313" y="2770172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685800" y="293688"/>
            <a:ext cx="46482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三、产品详细介绍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控制器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标题 3"/>
          <p:cNvSpPr txBox="1">
            <a:spLocks/>
          </p:cNvSpPr>
          <p:nvPr/>
        </p:nvSpPr>
        <p:spPr>
          <a:xfrm>
            <a:off x="5643570" y="6286520"/>
            <a:ext cx="3143272" cy="34924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没有最好的框架，只有最适合的框架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928662" y="1071546"/>
            <a:ext cx="2857520" cy="500066"/>
          </a:xfrm>
          <a:prstGeom prst="round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38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华文楷体" pitchFamily="2" charset="-122"/>
                <a:ea typeface="华文楷体" pitchFamily="2" charset="-122"/>
                <a:cs typeface="Arial" charset="0"/>
              </a:rPr>
              <a:t>选择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华文楷体" pitchFamily="2" charset="-122"/>
                <a:ea typeface="华文楷体" pitchFamily="2" charset="-122"/>
                <a:cs typeface="Arial" charset="0"/>
              </a:rPr>
              <a:t>spring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华文楷体" pitchFamily="2" charset="-122"/>
                <a:ea typeface="华文楷体" pitchFamily="2" charset="-122"/>
                <a:cs typeface="Arial" charset="0"/>
              </a:rPr>
              <a:t>的理由</a:t>
            </a:r>
          </a:p>
        </p:txBody>
      </p:sp>
      <p:sp>
        <p:nvSpPr>
          <p:cNvPr id="24" name="剪去单角的矩形 23"/>
          <p:cNvSpPr/>
          <p:nvPr/>
        </p:nvSpPr>
        <p:spPr bwMode="auto">
          <a:xfrm>
            <a:off x="1428728" y="1785926"/>
            <a:ext cx="4189628" cy="571504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000" i="0" u="none" strike="noStrike" cap="none" normalizeH="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、大众技术，比较普及</a:t>
            </a:r>
          </a:p>
        </p:txBody>
      </p:sp>
      <p:sp>
        <p:nvSpPr>
          <p:cNvPr id="25" name="剪去单角的矩形 24"/>
          <p:cNvSpPr/>
          <p:nvPr/>
        </p:nvSpPr>
        <p:spPr bwMode="auto">
          <a:xfrm>
            <a:off x="1432903" y="2602017"/>
            <a:ext cx="4189628" cy="541231"/>
          </a:xfrm>
          <a:prstGeom prst="snip1Rec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000" i="0" u="none" strike="noStrike" cap="none" normalizeH="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000" i="0" u="none" strike="noStrike" cap="none" normalizeH="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kumimoji="0" lang="zh-CN" altLang="en-US" sz="2000" i="0" u="none" strike="noStrike" cap="none" normalizeH="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提高性能</a:t>
            </a:r>
          </a:p>
        </p:txBody>
      </p:sp>
      <p:sp>
        <p:nvSpPr>
          <p:cNvPr id="26" name="剪去单角的矩形 25"/>
          <p:cNvSpPr/>
          <p:nvPr/>
        </p:nvSpPr>
        <p:spPr bwMode="auto">
          <a:xfrm>
            <a:off x="1432903" y="3418108"/>
            <a:ext cx="4139229" cy="653834"/>
          </a:xfrm>
          <a:prstGeom prst="snip1Rec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zh-CN" altLang="en-US" sz="2000" i="0" u="none" strike="noStrike" cap="none" normalizeH="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、功能强悍，基本与所有的视图层，持久层整合</a:t>
            </a:r>
          </a:p>
        </p:txBody>
      </p:sp>
      <p:sp>
        <p:nvSpPr>
          <p:cNvPr id="27" name="剪去单角的矩形 26"/>
          <p:cNvSpPr/>
          <p:nvPr/>
        </p:nvSpPr>
        <p:spPr bwMode="auto">
          <a:xfrm>
            <a:off x="1444668" y="4357694"/>
            <a:ext cx="4189628" cy="480686"/>
          </a:xfrm>
          <a:prstGeom prst="snip1Rect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0" lang="zh-CN" altLang="en-US" sz="2000" i="0" u="none" strike="noStrike" cap="none" normalizeH="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、配置简单，提升了开发效率</a:t>
            </a:r>
          </a:p>
        </p:txBody>
      </p:sp>
      <p:sp>
        <p:nvSpPr>
          <p:cNvPr id="28" name="十六角星 27"/>
          <p:cNvSpPr/>
          <p:nvPr/>
        </p:nvSpPr>
        <p:spPr bwMode="auto">
          <a:xfrm>
            <a:off x="6429388" y="3071810"/>
            <a:ext cx="2071702" cy="1714512"/>
          </a:xfrm>
          <a:prstGeom prst="star16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38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华文琥珀" pitchFamily="2" charset="-122"/>
                <a:ea typeface="华文琥珀" pitchFamily="2" charset="-122"/>
                <a:cs typeface="Arial" charset="0"/>
              </a:rPr>
              <a:t>Spring3.0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华文琥珀" pitchFamily="2" charset="-122"/>
              <a:ea typeface="华文琥珀" pitchFamily="2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685800" y="293688"/>
            <a:ext cx="46482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三、产品详细介绍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实现汇总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标题 3"/>
          <p:cNvSpPr txBox="1">
            <a:spLocks/>
          </p:cNvSpPr>
          <p:nvPr/>
        </p:nvSpPr>
        <p:spPr>
          <a:xfrm>
            <a:off x="5643570" y="6286520"/>
            <a:ext cx="3143272" cy="34924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没有最好的框架，只有最适合的框架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 flipH="1">
            <a:off x="4572000" y="2714621"/>
            <a:ext cx="142876" cy="285752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20"/>
          <p:cNvSpPr>
            <a:spLocks noChangeShapeType="1"/>
          </p:cNvSpPr>
          <p:nvPr/>
        </p:nvSpPr>
        <p:spPr bwMode="auto">
          <a:xfrm flipV="1">
            <a:off x="2643174" y="3714753"/>
            <a:ext cx="500066" cy="47944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 rot="18903867" flipV="1">
            <a:off x="3025589" y="4620513"/>
            <a:ext cx="426973" cy="45719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 rot="2103433">
            <a:off x="3017414" y="2892710"/>
            <a:ext cx="433335" cy="196232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AutoShape 26"/>
          <p:cNvSpPr>
            <a:spLocks noChangeArrowheads="1"/>
          </p:cNvSpPr>
          <p:nvPr/>
        </p:nvSpPr>
        <p:spPr bwMode="gray">
          <a:xfrm>
            <a:off x="4473584" y="1965320"/>
            <a:ext cx="1384300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5" name="AutoShape 27"/>
          <p:cNvSpPr>
            <a:spLocks noChangeArrowheads="1"/>
          </p:cNvSpPr>
          <p:nvPr/>
        </p:nvSpPr>
        <p:spPr bwMode="gray">
          <a:xfrm>
            <a:off x="4506922" y="2005007"/>
            <a:ext cx="1301750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8" name="Rectangle 30"/>
          <p:cNvSpPr>
            <a:spLocks noChangeArrowheads="1"/>
          </p:cNvSpPr>
          <p:nvPr/>
        </p:nvSpPr>
        <p:spPr bwMode="auto">
          <a:xfrm>
            <a:off x="4530736" y="2125657"/>
            <a:ext cx="130356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b="1" dirty="0" smtClean="0">
                <a:solidFill>
                  <a:srgbClr val="1C1C1C"/>
                </a:solidFill>
              </a:rPr>
              <a:t>Spring3.0</a:t>
            </a:r>
            <a:endParaRPr lang="en-US" altLang="zh-CN" sz="1600" b="1" dirty="0">
              <a:solidFill>
                <a:srgbClr val="1C1C1C"/>
              </a:solidFill>
            </a:endParaRPr>
          </a:p>
        </p:txBody>
      </p:sp>
      <p:sp>
        <p:nvSpPr>
          <p:cNvPr id="60" name="AutoShape 32"/>
          <p:cNvSpPr>
            <a:spLocks noChangeArrowheads="1"/>
          </p:cNvSpPr>
          <p:nvPr/>
        </p:nvSpPr>
        <p:spPr bwMode="gray">
          <a:xfrm>
            <a:off x="1991964" y="2000240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1" name="AutoShape 33"/>
          <p:cNvSpPr>
            <a:spLocks noChangeArrowheads="1"/>
          </p:cNvSpPr>
          <p:nvPr/>
        </p:nvSpPr>
        <p:spPr bwMode="gray">
          <a:xfrm>
            <a:off x="2025301" y="2039928"/>
            <a:ext cx="1301750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2" name="Rectangle 34"/>
          <p:cNvSpPr>
            <a:spLocks noChangeArrowheads="1"/>
          </p:cNvSpPr>
          <p:nvPr/>
        </p:nvSpPr>
        <p:spPr bwMode="auto">
          <a:xfrm>
            <a:off x="2134840" y="2160578"/>
            <a:ext cx="109196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b="1" dirty="0" err="1" smtClean="0">
                <a:solidFill>
                  <a:srgbClr val="1C1C1C"/>
                </a:solidFill>
              </a:rPr>
              <a:t>MyBatis</a:t>
            </a:r>
            <a:endParaRPr lang="en-US" altLang="zh-CN" sz="1600" b="1" dirty="0">
              <a:solidFill>
                <a:srgbClr val="1C1C1C"/>
              </a:solidFill>
            </a:endParaRPr>
          </a:p>
        </p:txBody>
      </p:sp>
      <p:sp>
        <p:nvSpPr>
          <p:cNvPr id="63" name="AutoShape 35"/>
          <p:cNvSpPr>
            <a:spLocks noChangeArrowheads="1"/>
          </p:cNvSpPr>
          <p:nvPr/>
        </p:nvSpPr>
        <p:spPr bwMode="gray">
          <a:xfrm>
            <a:off x="1000100" y="3357562"/>
            <a:ext cx="1714512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" name="AutoShape 36"/>
          <p:cNvSpPr>
            <a:spLocks noChangeArrowheads="1"/>
          </p:cNvSpPr>
          <p:nvPr/>
        </p:nvSpPr>
        <p:spPr bwMode="gray">
          <a:xfrm>
            <a:off x="1022334" y="3397250"/>
            <a:ext cx="1620840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5" name="Rectangle 37"/>
          <p:cNvSpPr>
            <a:spLocks noChangeArrowheads="1"/>
          </p:cNvSpPr>
          <p:nvPr/>
        </p:nvSpPr>
        <p:spPr bwMode="auto">
          <a:xfrm>
            <a:off x="997475" y="3550847"/>
            <a:ext cx="171713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b="1" dirty="0" err="1" smtClean="0">
                <a:solidFill>
                  <a:srgbClr val="1C1C1C"/>
                </a:solidFill>
              </a:rPr>
              <a:t>NoSql</a:t>
            </a:r>
            <a:r>
              <a:rPr lang="en-US" altLang="zh-CN" sz="1600" b="1" dirty="0" smtClean="0">
                <a:solidFill>
                  <a:srgbClr val="1C1C1C"/>
                </a:solidFill>
              </a:rPr>
              <a:t>(</a:t>
            </a:r>
            <a:r>
              <a:rPr lang="en-US" altLang="zh-CN" sz="1600" b="1" dirty="0" err="1" smtClean="0">
                <a:solidFill>
                  <a:srgbClr val="1C1C1C"/>
                </a:solidFill>
              </a:rPr>
              <a:t>Redis</a:t>
            </a:r>
            <a:r>
              <a:rPr lang="en-US" altLang="zh-CN" sz="1600" b="1" dirty="0" smtClean="0">
                <a:solidFill>
                  <a:srgbClr val="1C1C1C"/>
                </a:solidFill>
              </a:rPr>
              <a:t>)</a:t>
            </a:r>
            <a:endParaRPr lang="en-US" altLang="zh-CN" sz="1600" b="1" dirty="0">
              <a:solidFill>
                <a:srgbClr val="1C1C1C"/>
              </a:solidFill>
            </a:endParaRPr>
          </a:p>
        </p:txBody>
      </p:sp>
      <p:sp>
        <p:nvSpPr>
          <p:cNvPr id="66" name="AutoShape 38"/>
          <p:cNvSpPr>
            <a:spLocks noChangeArrowheads="1"/>
          </p:cNvSpPr>
          <p:nvPr/>
        </p:nvSpPr>
        <p:spPr bwMode="gray">
          <a:xfrm>
            <a:off x="2214546" y="4786322"/>
            <a:ext cx="1662137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7" name="AutoShape 39"/>
          <p:cNvSpPr>
            <a:spLocks noChangeArrowheads="1"/>
          </p:cNvSpPr>
          <p:nvPr/>
        </p:nvSpPr>
        <p:spPr bwMode="gray">
          <a:xfrm>
            <a:off x="2247884" y="4826009"/>
            <a:ext cx="1557361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8" name="Rectangle 40"/>
          <p:cNvSpPr>
            <a:spLocks noChangeArrowheads="1"/>
          </p:cNvSpPr>
          <p:nvPr/>
        </p:nvSpPr>
        <p:spPr bwMode="auto">
          <a:xfrm>
            <a:off x="2305048" y="4946659"/>
            <a:ext cx="142539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 b="1" dirty="0" smtClean="0">
                <a:solidFill>
                  <a:srgbClr val="1C1C1C"/>
                </a:solidFill>
              </a:rPr>
              <a:t>代码生成工具</a:t>
            </a:r>
            <a:endParaRPr lang="en-US" altLang="zh-CN" sz="1600" b="1" dirty="0">
              <a:solidFill>
                <a:srgbClr val="1C1C1C"/>
              </a:solidFill>
            </a:endParaRPr>
          </a:p>
        </p:txBody>
      </p:sp>
      <p:sp>
        <p:nvSpPr>
          <p:cNvPr id="82" name="Line 21"/>
          <p:cNvSpPr>
            <a:spLocks noChangeShapeType="1"/>
          </p:cNvSpPr>
          <p:nvPr/>
        </p:nvSpPr>
        <p:spPr bwMode="auto">
          <a:xfrm rot="18903867" flipV="1">
            <a:off x="4741817" y="4391309"/>
            <a:ext cx="121319" cy="328743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AutoShape 38"/>
          <p:cNvSpPr>
            <a:spLocks noChangeArrowheads="1"/>
          </p:cNvSpPr>
          <p:nvPr/>
        </p:nvSpPr>
        <p:spPr bwMode="gray">
          <a:xfrm>
            <a:off x="4572000" y="4751401"/>
            <a:ext cx="1384300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4" name="AutoShape 39"/>
          <p:cNvSpPr>
            <a:spLocks noChangeArrowheads="1"/>
          </p:cNvSpPr>
          <p:nvPr/>
        </p:nvSpPr>
        <p:spPr bwMode="gray">
          <a:xfrm>
            <a:off x="4605338" y="4786322"/>
            <a:ext cx="1301750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5" name="Rectangle 40"/>
          <p:cNvSpPr>
            <a:spLocks noChangeArrowheads="1"/>
          </p:cNvSpPr>
          <p:nvPr/>
        </p:nvSpPr>
        <p:spPr bwMode="auto">
          <a:xfrm>
            <a:off x="4670416" y="4911738"/>
            <a:ext cx="132600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b="1" dirty="0" smtClean="0">
                <a:solidFill>
                  <a:srgbClr val="1C1C1C"/>
                </a:solidFill>
              </a:rPr>
              <a:t>Jquery1.3</a:t>
            </a:r>
            <a:endParaRPr lang="en-US" altLang="zh-CN" sz="1600" b="1" dirty="0">
              <a:solidFill>
                <a:srgbClr val="1C1C1C"/>
              </a:solidFill>
            </a:endParaRPr>
          </a:p>
        </p:txBody>
      </p:sp>
      <p:sp>
        <p:nvSpPr>
          <p:cNvPr id="86" name="Line 21"/>
          <p:cNvSpPr>
            <a:spLocks noChangeShapeType="1"/>
          </p:cNvSpPr>
          <p:nvPr/>
        </p:nvSpPr>
        <p:spPr bwMode="auto">
          <a:xfrm rot="18903867" flipH="1" flipV="1">
            <a:off x="5277542" y="3563380"/>
            <a:ext cx="303426" cy="302744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38"/>
          <p:cNvSpPr>
            <a:spLocks noChangeArrowheads="1"/>
          </p:cNvSpPr>
          <p:nvPr/>
        </p:nvSpPr>
        <p:spPr bwMode="gray">
          <a:xfrm>
            <a:off x="5681670" y="3389313"/>
            <a:ext cx="1384300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8" name="AutoShape 39"/>
          <p:cNvSpPr>
            <a:spLocks noChangeArrowheads="1"/>
          </p:cNvSpPr>
          <p:nvPr/>
        </p:nvSpPr>
        <p:spPr bwMode="gray">
          <a:xfrm>
            <a:off x="5715008" y="3429000"/>
            <a:ext cx="1301750" cy="587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9" name="Rectangle 40"/>
          <p:cNvSpPr>
            <a:spLocks noChangeArrowheads="1"/>
          </p:cNvSpPr>
          <p:nvPr/>
        </p:nvSpPr>
        <p:spPr bwMode="auto">
          <a:xfrm>
            <a:off x="5786446" y="3549650"/>
            <a:ext cx="108234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b="1" dirty="0" smtClean="0">
                <a:solidFill>
                  <a:srgbClr val="1C1C1C"/>
                </a:solidFill>
              </a:rPr>
              <a:t>velocity</a:t>
            </a:r>
            <a:endParaRPr lang="en-US" altLang="zh-CN" sz="1600" b="1" dirty="0">
              <a:solidFill>
                <a:srgbClr val="1C1C1C"/>
              </a:solidFill>
            </a:endParaRPr>
          </a:p>
        </p:txBody>
      </p:sp>
      <p:sp>
        <p:nvSpPr>
          <p:cNvPr id="90" name="十六角星 89"/>
          <p:cNvSpPr/>
          <p:nvPr/>
        </p:nvSpPr>
        <p:spPr bwMode="auto">
          <a:xfrm>
            <a:off x="3071802" y="2857496"/>
            <a:ext cx="2071702" cy="1714512"/>
          </a:xfrm>
          <a:prstGeom prst="star16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38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华文琥珀" pitchFamily="2" charset="-122"/>
                <a:ea typeface="华文琥珀" pitchFamily="2" charset="-122"/>
                <a:cs typeface="Arial" charset="0"/>
              </a:rPr>
              <a:t>2012</a:t>
            </a:r>
          </a:p>
          <a:p>
            <a:pPr marL="0" marR="0" indent="0" algn="ctr" defTabSz="838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rgbClr val="FFFF00"/>
                </a:solidFill>
                <a:latin typeface="华文琥珀" pitchFamily="2" charset="-122"/>
                <a:ea typeface="华文琥珀" pitchFamily="2" charset="-122"/>
                <a:cs typeface="Arial" charset="0"/>
              </a:rPr>
              <a:t>教师平台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华文琥珀" pitchFamily="2" charset="-122"/>
              <a:ea typeface="华文琥珀" pitchFamily="2" charset="-122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sample 3">
      <a:dk1>
        <a:srgbClr val="000000"/>
      </a:dk1>
      <a:lt1>
        <a:srgbClr val="FFFFFF"/>
      </a:lt1>
      <a:dk2>
        <a:srgbClr val="702424"/>
      </a:dk2>
      <a:lt2>
        <a:srgbClr val="C0C0C0"/>
      </a:lt2>
      <a:accent1>
        <a:srgbClr val="5EB4B4"/>
      </a:accent1>
      <a:accent2>
        <a:srgbClr val="E49514"/>
      </a:accent2>
      <a:accent3>
        <a:srgbClr val="FFFFFF"/>
      </a:accent3>
      <a:accent4>
        <a:srgbClr val="000000"/>
      </a:accent4>
      <a:accent5>
        <a:srgbClr val="B6D6D6"/>
      </a:accent5>
      <a:accent6>
        <a:srgbClr val="CF8711"/>
      </a:accent6>
      <a:hlink>
        <a:srgbClr val="6E9349"/>
      </a:hlink>
      <a:folHlink>
        <a:srgbClr val="90A8B0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30311D"/>
        </a:dk1>
        <a:lt1>
          <a:srgbClr val="FFFFFF"/>
        </a:lt1>
        <a:dk2>
          <a:srgbClr val="5B583B"/>
        </a:dk2>
        <a:lt2>
          <a:srgbClr val="DDDDDD"/>
        </a:lt2>
        <a:accent1>
          <a:srgbClr val="855BC3"/>
        </a:accent1>
        <a:accent2>
          <a:srgbClr val="5595C1"/>
        </a:accent2>
        <a:accent3>
          <a:srgbClr val="FFFFFF"/>
        </a:accent3>
        <a:accent4>
          <a:srgbClr val="272817"/>
        </a:accent4>
        <a:accent5>
          <a:srgbClr val="C2B5DE"/>
        </a:accent5>
        <a:accent6>
          <a:srgbClr val="4C87AF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EB4B4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6D6D6"/>
        </a:accent5>
        <a:accent6>
          <a:srgbClr val="CF8711"/>
        </a:accent6>
        <a:hlink>
          <a:srgbClr val="6E9349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</TotalTime>
  <Words>1636</Words>
  <PresentationFormat>全屏显示(4:3)</PresentationFormat>
  <Paragraphs>192</Paragraphs>
  <Slides>18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主题1</vt:lpstr>
      <vt:lpstr>2012版教师平台-验收会议</vt:lpstr>
      <vt:lpstr>一、产品建设目的-客户的声音</vt:lpstr>
      <vt:lpstr>一、产品建设目的-平台的运维</vt:lpstr>
      <vt:lpstr>一、产品建设目的-目的及要求</vt:lpstr>
      <vt:lpstr>二、产品的建设过程</vt:lpstr>
      <vt:lpstr>二、产品的建设过程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ygl</dc:creator>
  <cp:lastModifiedBy>ygl</cp:lastModifiedBy>
  <cp:revision>190</cp:revision>
  <dcterms:created xsi:type="dcterms:W3CDTF">2012-02-22T07:10:33Z</dcterms:created>
  <dcterms:modified xsi:type="dcterms:W3CDTF">2012-02-25T09:03:49Z</dcterms:modified>
</cp:coreProperties>
</file>