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18916-5BFD-42E2-962F-08D855E4FE81}" type="datetimeFigureOut">
              <a:rPr lang="zh-CN" altLang="en-US" smtClean="0"/>
              <a:t>2013-12-25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141C-10F1-4A57-8D40-6C7443BA6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141C-10F1-4A57-8D40-6C7443BA614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cn/library/ae5bf541%28v=vs.90%2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										</a:t>
            </a:r>
            <a:r>
              <a:rPr lang="en-US" altLang="zh-CN" dirty="0" err="1" smtClean="0"/>
              <a:t>lili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分组（子表达式）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(\d{1,3}\.){3}\d{1,3}</a:t>
            </a:r>
            <a:r>
              <a:rPr lang="zh-CN" altLang="en-US" dirty="0" smtClean="0"/>
              <a:t>是一个简单的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地址匹配表达式。要理解这个表达式，请按下列顺序分析它：</a:t>
            </a:r>
            <a:r>
              <a:rPr lang="en-US" altLang="zh-CN" dirty="0" smtClean="0"/>
              <a:t>\d{1,3}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位的数字，</a:t>
            </a:r>
            <a:r>
              <a:rPr lang="en-US" altLang="zh-CN" dirty="0" smtClean="0"/>
              <a:t>(\d{1,3}\.){3}</a:t>
            </a:r>
            <a:r>
              <a:rPr lang="zh-CN" altLang="en-US" dirty="0" smtClean="0"/>
              <a:t>匹配三位数字加上一个英文句号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这个整体也就是这个分组</a:t>
            </a:r>
            <a:r>
              <a:rPr lang="en-US" altLang="zh-CN" dirty="0" smtClean="0"/>
              <a:t>)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次，最后再加上一个一到三位的数字</a:t>
            </a:r>
            <a:r>
              <a:rPr lang="en-US" altLang="zh-CN" dirty="0" smtClean="0"/>
              <a:t>(\d{1,3})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不幸</a:t>
            </a:r>
            <a:r>
              <a:rPr lang="zh-CN" altLang="en-US" dirty="0" smtClean="0"/>
              <a:t>的是，它也将匹配</a:t>
            </a:r>
            <a:r>
              <a:rPr lang="en-US" altLang="zh-CN" dirty="0" smtClean="0"/>
              <a:t>256.300.888.999</a:t>
            </a:r>
            <a:r>
              <a:rPr lang="zh-CN" altLang="en-US" dirty="0" smtClean="0"/>
              <a:t>这种不可能存在的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地址。如果能使用算术比较的话，或许能简单地解决这个问题，但是正则表达式中并不提供关于数学的任何功能，所以只能使用冗长的分组，选择，字符类来描述一个正确的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b="1" dirty="0" smtClean="0"/>
              <a:t>((2[0-4]\d|25[0-5]|[01]?\d\d?)\.){3}(2[0-4]\d|25[0-5]|[01]?\d\d?)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反义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928802"/>
            <a:ext cx="5819801" cy="238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后向引用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使用小括号指定一个子表达式后，</a:t>
            </a:r>
            <a:r>
              <a:rPr lang="zh-CN" altLang="en-US" b="1" dirty="0" smtClean="0"/>
              <a:t>匹配这个子表达式的文本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也就是此分组捕获的内容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可以在表达式或其它程序中作进一步的处理。默认情况下，每个分组会自动拥有一个组号，规则是：从左向右，以分组的左括号为标志，第一个出现的分组的组号为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，第二个为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，以此类推</a:t>
            </a:r>
            <a:r>
              <a:rPr lang="zh-CN" altLang="en-US" dirty="0" smtClean="0"/>
              <a:t>。</a:t>
            </a:r>
            <a:r>
              <a:rPr lang="en-US" dirty="0" smtClean="0"/>
              <a:t> \b(\w+)\b\s+\1\b</a:t>
            </a:r>
            <a:endParaRPr lang="zh-CN" altLang="en-US" dirty="0" smtClean="0"/>
          </a:p>
          <a:p>
            <a:r>
              <a:rPr lang="zh-CN" altLang="en-US" dirty="0" smtClean="0"/>
              <a:t>分组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对应整个正则表达式</a:t>
            </a:r>
          </a:p>
          <a:p>
            <a:r>
              <a:rPr lang="zh-CN" altLang="en-US" dirty="0" smtClean="0"/>
              <a:t>实际上组号分配过程是要从左向右扫描两遍的：第一遍只给未命名组分配，第二遍只给命名组分配－－因此所有命名组的组号都大于未命名的组号</a:t>
            </a:r>
          </a:p>
          <a:p>
            <a:r>
              <a:rPr lang="zh-CN" altLang="en-US" dirty="0" smtClean="0"/>
              <a:t>你可以使用</a:t>
            </a:r>
            <a:r>
              <a:rPr lang="en-US" altLang="zh-CN" dirty="0" smtClean="0"/>
              <a:t>(?:exp)</a:t>
            </a:r>
            <a:r>
              <a:rPr lang="zh-CN" altLang="en-US" dirty="0" smtClean="0"/>
              <a:t>这样的语法来剥夺一个分组对组号分配的参与权．</a:t>
            </a:r>
          </a:p>
          <a:p>
            <a:r>
              <a:rPr lang="zh-CN" altLang="en-US" dirty="0" smtClean="0"/>
              <a:t>后向引用用于重复搜索前面某个分组匹配的文本。例如，</a:t>
            </a:r>
            <a:r>
              <a:rPr lang="en-US" altLang="zh-CN" dirty="0" smtClean="0"/>
              <a:t>\1</a:t>
            </a:r>
            <a:r>
              <a:rPr lang="zh-CN" altLang="en-US" dirty="0" smtClean="0"/>
              <a:t>代表分组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匹配的文本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\b(\w+)\b\s+\1\b</a:t>
            </a:r>
            <a:r>
              <a:rPr lang="zh-CN" altLang="en-US" dirty="0" smtClean="0"/>
              <a:t>可以用来匹配重复的单词，像</a:t>
            </a:r>
            <a:r>
              <a:rPr lang="en-US" dirty="0" smtClean="0"/>
              <a:t>go </a:t>
            </a:r>
            <a:r>
              <a:rPr lang="en-US" dirty="0" err="1" smtClean="0"/>
              <a:t>go</a:t>
            </a:r>
            <a:r>
              <a:rPr lang="en-US" dirty="0" smtClean="0"/>
              <a:t>, </a:t>
            </a:r>
            <a:r>
              <a:rPr lang="zh-CN" altLang="en-US" dirty="0" smtClean="0"/>
              <a:t>或</a:t>
            </a:r>
            <a:r>
              <a:rPr lang="en-US" dirty="0" smtClean="0"/>
              <a:t>kitty </a:t>
            </a:r>
            <a:r>
              <a:rPr lang="en-US" dirty="0" err="1" smtClean="0"/>
              <a:t>kitty</a:t>
            </a:r>
            <a:endParaRPr lang="en-US" altLang="zh-CN" dirty="0" smtClean="0"/>
          </a:p>
          <a:p>
            <a:r>
              <a:rPr lang="zh-CN" altLang="en-US" dirty="0" smtClean="0"/>
              <a:t>自己指定子表达式的组</a:t>
            </a:r>
            <a:r>
              <a:rPr lang="zh-CN" altLang="en-US" dirty="0" smtClean="0"/>
              <a:t>名</a:t>
            </a:r>
            <a:endParaRPr lang="en-US" dirty="0" smtClean="0"/>
          </a:p>
          <a:p>
            <a:r>
              <a:rPr lang="en-US" dirty="0" smtClean="0"/>
              <a:t>(?&lt;Word&gt;\w</a:t>
            </a:r>
            <a:r>
              <a:rPr lang="en-US" dirty="0" smtClean="0"/>
              <a:t>+)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(?</a:t>
            </a:r>
            <a:r>
              <a:rPr lang="en-US" altLang="zh-CN" dirty="0" smtClean="0"/>
              <a:t>'</a:t>
            </a:r>
            <a:r>
              <a:rPr lang="en-US" dirty="0" smtClean="0"/>
              <a:t>Word'\w+)),</a:t>
            </a:r>
            <a:r>
              <a:rPr lang="zh-CN" altLang="en-US" dirty="0" smtClean="0"/>
              <a:t>这样就把</a:t>
            </a:r>
            <a:r>
              <a:rPr lang="en-US" altLang="zh-CN" dirty="0" smtClean="0"/>
              <a:t>\</a:t>
            </a:r>
            <a:r>
              <a:rPr lang="en-US" dirty="0" smtClean="0"/>
              <a:t>w+</a:t>
            </a:r>
            <a:r>
              <a:rPr lang="zh-CN" altLang="en-US" dirty="0" smtClean="0"/>
              <a:t>的组名指定为</a:t>
            </a:r>
            <a:r>
              <a:rPr lang="en-US" dirty="0" smtClean="0"/>
              <a:t>Word</a:t>
            </a:r>
            <a:r>
              <a:rPr lang="zh-CN" altLang="en-US" dirty="0" smtClean="0"/>
              <a:t>了。要反向引用这个分组捕获的内容，你可以使用</a:t>
            </a:r>
            <a:r>
              <a:rPr lang="en-US" altLang="zh-CN" dirty="0" smtClean="0"/>
              <a:t>\</a:t>
            </a:r>
            <a:r>
              <a:rPr lang="en-US" dirty="0" smtClean="0"/>
              <a:t>k&lt;Word&gt;,</a:t>
            </a:r>
            <a:r>
              <a:rPr lang="zh-CN" altLang="en-US" dirty="0" smtClean="0"/>
              <a:t>所以上一个例子也可以写成这样：</a:t>
            </a:r>
            <a:r>
              <a:rPr lang="en-US" altLang="zh-CN" dirty="0" smtClean="0"/>
              <a:t>\</a:t>
            </a:r>
            <a:r>
              <a:rPr lang="en-US" dirty="0" smtClean="0"/>
              <a:t>b(?&lt;Word&gt;\w+)\b\s+\k&lt;Word&gt;\</a:t>
            </a:r>
            <a:r>
              <a:rPr lang="en-US" dirty="0" smtClean="0"/>
              <a:t>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8072494" cy="308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零宽断言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(?=exp)</a:t>
            </a:r>
            <a:r>
              <a:rPr lang="zh-CN" altLang="en-US" dirty="0" smtClean="0"/>
              <a:t>也叫零宽度正预测先行断言，它断言自身出现的位置的后面能匹配表达式</a:t>
            </a:r>
            <a:r>
              <a:rPr lang="en-US" dirty="0" smtClean="0"/>
              <a:t>exp。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\</a:t>
            </a:r>
            <a:r>
              <a:rPr lang="en-US" dirty="0" smtClean="0"/>
              <a:t>b\w+(?=</a:t>
            </a:r>
            <a:r>
              <a:rPr lang="en-US" dirty="0" err="1" smtClean="0"/>
              <a:t>ing</a:t>
            </a:r>
            <a:r>
              <a:rPr lang="en-US" dirty="0" smtClean="0"/>
              <a:t>\b)，</a:t>
            </a:r>
            <a:r>
              <a:rPr lang="zh-CN" altLang="en-US" dirty="0" smtClean="0"/>
              <a:t>匹配以</a:t>
            </a:r>
            <a:r>
              <a:rPr lang="en-US" dirty="0" err="1" smtClean="0"/>
              <a:t>ing</a:t>
            </a:r>
            <a:r>
              <a:rPr lang="zh-CN" altLang="en-US" dirty="0" smtClean="0"/>
              <a:t>结尾的单词的前面部分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除了</a:t>
            </a:r>
            <a:r>
              <a:rPr lang="en-US" dirty="0" err="1" smtClean="0"/>
              <a:t>ing</a:t>
            </a:r>
            <a:r>
              <a:rPr lang="zh-CN" altLang="en-US" dirty="0" smtClean="0"/>
              <a:t>以外的部分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，如查找</a:t>
            </a:r>
            <a:r>
              <a:rPr lang="en-US" dirty="0" smtClean="0"/>
              <a:t>I'm singing while you're dancing.</a:t>
            </a:r>
            <a:r>
              <a:rPr lang="zh-CN" altLang="en-US" dirty="0" smtClean="0"/>
              <a:t>时，它会匹配</a:t>
            </a:r>
            <a:r>
              <a:rPr lang="en-US" dirty="0" smtClean="0"/>
              <a:t>sing</a:t>
            </a:r>
            <a:r>
              <a:rPr lang="zh-CN" altLang="en-US" dirty="0" smtClean="0"/>
              <a:t>和</a:t>
            </a:r>
            <a:r>
              <a:rPr lang="en-US" dirty="0" err="1" smtClean="0"/>
              <a:t>danc</a:t>
            </a:r>
            <a:r>
              <a:rPr lang="en-US" dirty="0" smtClean="0"/>
              <a:t>。</a:t>
            </a:r>
          </a:p>
          <a:p>
            <a:r>
              <a:rPr lang="en-US" dirty="0" smtClean="0"/>
              <a:t>(?&lt;=exp)</a:t>
            </a:r>
            <a:r>
              <a:rPr lang="zh-CN" altLang="en-US" dirty="0" smtClean="0"/>
              <a:t>也叫零宽度正回顾后发断言，它断言自身出现的位置的前面能匹配表达式</a:t>
            </a:r>
            <a:r>
              <a:rPr lang="en-US" dirty="0" smtClean="0"/>
              <a:t>exp。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(?&lt;=\</a:t>
            </a:r>
            <a:r>
              <a:rPr lang="en-US" dirty="0" err="1" smtClean="0"/>
              <a:t>bre</a:t>
            </a:r>
            <a:r>
              <a:rPr lang="en-US" dirty="0" smtClean="0"/>
              <a:t>)\w+\b</a:t>
            </a:r>
            <a:r>
              <a:rPr lang="zh-CN" altLang="en-US" dirty="0" smtClean="0"/>
              <a:t>会匹配以</a:t>
            </a:r>
            <a:r>
              <a:rPr lang="en-US" dirty="0" smtClean="0"/>
              <a:t>re</a:t>
            </a:r>
            <a:r>
              <a:rPr lang="zh-CN" altLang="en-US" dirty="0" smtClean="0"/>
              <a:t>开头的单词的后半部分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除了</a:t>
            </a:r>
            <a:r>
              <a:rPr lang="en-US" dirty="0" smtClean="0"/>
              <a:t>re</a:t>
            </a:r>
            <a:r>
              <a:rPr lang="zh-CN" altLang="en-US" dirty="0" smtClean="0"/>
              <a:t>以外的部分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，例如在查找</a:t>
            </a:r>
            <a:r>
              <a:rPr lang="en-US" dirty="0" smtClean="0"/>
              <a:t>reading a book</a:t>
            </a:r>
            <a:r>
              <a:rPr lang="zh-CN" altLang="en-US" dirty="0" smtClean="0"/>
              <a:t>时，它匹配</a:t>
            </a:r>
            <a:r>
              <a:rPr lang="en-US" dirty="0" err="1" smtClean="0"/>
              <a:t>ading</a:t>
            </a:r>
            <a:r>
              <a:rPr lang="en-US" dirty="0" smtClean="0"/>
              <a:t>。</a:t>
            </a:r>
          </a:p>
          <a:p>
            <a:r>
              <a:rPr lang="zh-CN" altLang="en-US" dirty="0" smtClean="0"/>
              <a:t>假如你想要给一个很长的数字中每三位间加一个逗号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当然是从右边加起了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，你可以这样查找需要在前面和里面添加逗号的部分：</a:t>
            </a:r>
            <a:r>
              <a:rPr lang="en-US" altLang="zh-CN" dirty="0" smtClean="0"/>
              <a:t>((?&lt;=\d)\d{3})+\b</a:t>
            </a:r>
            <a:r>
              <a:rPr lang="zh-CN" altLang="en-US" dirty="0" smtClean="0"/>
              <a:t>，用它对</a:t>
            </a:r>
            <a:r>
              <a:rPr lang="en-US" altLang="zh-CN" dirty="0" smtClean="0"/>
              <a:t>1234567890</a:t>
            </a:r>
            <a:r>
              <a:rPr lang="zh-CN" altLang="en-US" dirty="0" smtClean="0"/>
              <a:t>进行查找时结果是</a:t>
            </a:r>
            <a:r>
              <a:rPr lang="en-US" altLang="zh-CN" dirty="0" smtClean="0"/>
              <a:t>234567890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(?&lt;=\</a:t>
            </a:r>
            <a:r>
              <a:rPr lang="en-US" altLang="zh-CN" dirty="0" smtClean="0"/>
              <a:t>s)\d+(?=\s)</a:t>
            </a:r>
            <a:r>
              <a:rPr lang="zh-CN" altLang="en-US" dirty="0" smtClean="0"/>
              <a:t>匹配以空白符间隔的数字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再次强调，不包括这些空白符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负向零宽断言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匹配联盟展示</a:t>
            </a:r>
            <a:endParaRPr lang="en-US" altLang="zh-CN" dirty="0" smtClean="0"/>
          </a:p>
          <a:p>
            <a:r>
              <a:rPr lang="en-US" altLang="zh-CN" dirty="0" smtClean="0"/>
              <a:t>.*(</a:t>
            </a:r>
            <a:r>
              <a:rPr lang="zh-CN" altLang="en-US" dirty="0" smtClean="0"/>
              <a:t>联盟</a:t>
            </a:r>
            <a:r>
              <a:rPr lang="en-US" altLang="zh-CN" dirty="0" smtClean="0"/>
              <a:t>|</a:t>
            </a:r>
            <a:r>
              <a:rPr lang="zh-CN" altLang="en-US" dirty="0" smtClean="0"/>
              <a:t>线下直销</a:t>
            </a:r>
            <a:r>
              <a:rPr lang="en-US" altLang="zh-CN" dirty="0" smtClean="0"/>
              <a:t>)(?!</a:t>
            </a:r>
            <a:r>
              <a:rPr lang="zh-CN" altLang="en-US" dirty="0" smtClean="0"/>
              <a:t>生产者</a:t>
            </a:r>
            <a:r>
              <a:rPr lang="en-US" altLang="zh-CN" dirty="0" smtClean="0"/>
              <a:t>).*</a:t>
            </a:r>
          </a:p>
          <a:p>
            <a:r>
              <a:rPr lang="en-US" altLang="zh-CN" dirty="0" smtClean="0"/>
              <a:t>.*(</a:t>
            </a:r>
            <a:r>
              <a:rPr lang="zh-CN" altLang="en-US" dirty="0" smtClean="0"/>
              <a:t>联盟</a:t>
            </a:r>
            <a:r>
              <a:rPr lang="en-US" altLang="zh-CN" dirty="0" smtClean="0"/>
              <a:t>|</a:t>
            </a:r>
            <a:r>
              <a:rPr lang="zh-CN" altLang="en-US" dirty="0" smtClean="0"/>
              <a:t>线下直销</a:t>
            </a:r>
            <a:r>
              <a:rPr lang="en-US" altLang="zh-CN" dirty="0" smtClean="0"/>
              <a:t>)[^(</a:t>
            </a:r>
            <a:r>
              <a:rPr lang="zh-CN" altLang="en-US" dirty="0" smtClean="0"/>
              <a:t>生产者</a:t>
            </a:r>
            <a:r>
              <a:rPr lang="en-US" altLang="zh-CN" dirty="0" smtClean="0"/>
              <a:t>)].*</a:t>
            </a:r>
          </a:p>
          <a:p>
            <a:r>
              <a:rPr lang="zh-CN" altLang="en-US" dirty="0" smtClean="0"/>
              <a:t>负向零宽断言</a:t>
            </a:r>
            <a:r>
              <a:rPr lang="zh-CN" altLang="en-US" dirty="0" smtClean="0"/>
              <a:t>只</a:t>
            </a:r>
            <a:r>
              <a:rPr lang="zh-CN" altLang="en-US" dirty="0" smtClean="0"/>
              <a:t>匹配一个位置，并不</a:t>
            </a:r>
            <a:r>
              <a:rPr lang="zh-CN" altLang="en-US" b="1" dirty="0" smtClean="0"/>
              <a:t>消费</a:t>
            </a:r>
            <a:r>
              <a:rPr lang="zh-CN" altLang="en-US" dirty="0" smtClean="0"/>
              <a:t>任何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b="1" dirty="0" smtClean="0"/>
              <a:t>\</a:t>
            </a:r>
            <a:r>
              <a:rPr lang="en-US" altLang="zh-CN" b="1" dirty="0" smtClean="0"/>
              <a:t>d{3}(?!\d</a:t>
            </a:r>
            <a:r>
              <a:rPr lang="en-US" altLang="zh-CN" b="1" dirty="0" smtClean="0"/>
              <a:t>) </a:t>
            </a:r>
            <a:r>
              <a:rPr lang="zh-CN" altLang="en-US" dirty="0" smtClean="0"/>
              <a:t>匹配</a:t>
            </a:r>
            <a:r>
              <a:rPr lang="zh-CN" altLang="en-US" dirty="0" smtClean="0"/>
              <a:t>三位数字，而且这三位数字的后面不能是数字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b="1" dirty="0" smtClean="0"/>
              <a:t>\</a:t>
            </a:r>
            <a:r>
              <a:rPr lang="en-US" altLang="zh-CN" b="1" dirty="0" smtClean="0"/>
              <a:t>b((?!</a:t>
            </a:r>
            <a:r>
              <a:rPr lang="en-US" altLang="zh-CN" b="1" dirty="0" err="1" smtClean="0"/>
              <a:t>abc</a:t>
            </a:r>
            <a:r>
              <a:rPr lang="en-US" altLang="zh-CN" b="1" dirty="0" smtClean="0"/>
              <a:t>)\w)+\</a:t>
            </a:r>
            <a:r>
              <a:rPr lang="en-US" altLang="zh-CN" b="1" dirty="0" smtClean="0"/>
              <a:t>b </a:t>
            </a:r>
            <a:r>
              <a:rPr lang="zh-CN" altLang="en-US" dirty="0" smtClean="0"/>
              <a:t>匹配</a:t>
            </a:r>
            <a:r>
              <a:rPr lang="zh-CN" altLang="en-US" dirty="0" smtClean="0"/>
              <a:t>不包含连续字符串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r>
              <a:rPr lang="en-US" b="1" dirty="0" smtClean="0"/>
              <a:t>(?&lt;![</a:t>
            </a:r>
            <a:r>
              <a:rPr lang="en-US" b="1" dirty="0" smtClean="0"/>
              <a:t>a-z])\</a:t>
            </a:r>
            <a:r>
              <a:rPr lang="en-US" b="1" dirty="0" smtClean="0"/>
              <a:t>d{7</a:t>
            </a:r>
            <a:r>
              <a:rPr lang="en-US" b="1" dirty="0" smtClean="0"/>
              <a:t>}  </a:t>
            </a:r>
            <a:r>
              <a:rPr lang="zh-CN" altLang="en-US" dirty="0" smtClean="0"/>
              <a:t>匹配</a:t>
            </a:r>
            <a:r>
              <a:rPr lang="zh-CN" altLang="en-US" dirty="0" smtClean="0"/>
              <a:t>前面不是小写字母的七位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b="1" dirty="0" smtClean="0"/>
              <a:t>(?&lt;=&lt;(\w+)&gt;).*(?=&lt;\/\1</a:t>
            </a:r>
            <a:r>
              <a:rPr lang="en-US" b="1" dirty="0" smtClean="0"/>
              <a:t>&gt;)</a:t>
            </a:r>
            <a:r>
              <a:rPr lang="zh-CN" altLang="en-US" dirty="0" smtClean="0"/>
              <a:t>匹配不包含属性的简单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标签内里的内容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(?#comment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2[0-4]\d(?#200-249)|25[0-5](?#250-255)|[01]?\d\d?(?#0-199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贪婪与懒惰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14488"/>
            <a:ext cx="551322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递归匹配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Net </a:t>
            </a:r>
            <a:r>
              <a:rPr lang="en-US" altLang="zh-CN" dirty="0" err="1" smtClean="0"/>
              <a:t>framwork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(?'group') </a:t>
            </a:r>
            <a:r>
              <a:rPr lang="zh-CN" altLang="en-US" dirty="0" smtClean="0"/>
              <a:t>把捕获的内容命名为</a:t>
            </a:r>
            <a:r>
              <a:rPr lang="en-US" altLang="zh-CN" dirty="0" smtClean="0"/>
              <a:t>group,</a:t>
            </a:r>
            <a:r>
              <a:rPr lang="zh-CN" altLang="en-US" dirty="0" smtClean="0"/>
              <a:t>并压入堆栈</a:t>
            </a:r>
            <a:r>
              <a:rPr lang="en-US" altLang="zh-CN" dirty="0" smtClean="0"/>
              <a:t>(Stack)</a:t>
            </a:r>
          </a:p>
          <a:p>
            <a:pPr lvl="1"/>
            <a:r>
              <a:rPr lang="en-US" altLang="zh-CN" dirty="0" smtClean="0"/>
              <a:t>(?'-group') </a:t>
            </a:r>
            <a:r>
              <a:rPr lang="zh-CN" altLang="en-US" dirty="0" smtClean="0"/>
              <a:t>从堆栈上弹出最后压入堆栈的名为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的捕获内容，如果堆栈本来为空，则本分组的匹配失败</a:t>
            </a:r>
          </a:p>
          <a:p>
            <a:pPr lvl="1"/>
            <a:r>
              <a:rPr lang="en-US" altLang="zh-CN" dirty="0" smtClean="0"/>
              <a:t>(?(group)</a:t>
            </a:r>
            <a:r>
              <a:rPr lang="en-US" altLang="zh-CN" dirty="0" err="1" smtClean="0"/>
              <a:t>yes|no</a:t>
            </a:r>
            <a:r>
              <a:rPr lang="en-US" altLang="zh-CN" dirty="0" smtClean="0"/>
              <a:t>) </a:t>
            </a:r>
            <a:r>
              <a:rPr lang="zh-CN" altLang="en-US" dirty="0" smtClean="0"/>
              <a:t>如果堆栈上存在以名为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的捕获内容的话，继续匹配</a:t>
            </a:r>
            <a:r>
              <a:rPr lang="en-US" altLang="zh-CN" dirty="0" smtClean="0"/>
              <a:t>yes</a:t>
            </a:r>
            <a:r>
              <a:rPr lang="zh-CN" altLang="en-US" dirty="0" smtClean="0"/>
              <a:t>部分的表达式，否则继续匹配</a:t>
            </a:r>
            <a:r>
              <a:rPr lang="en-US" altLang="zh-CN" dirty="0" smtClean="0"/>
              <a:t>no</a:t>
            </a:r>
            <a:r>
              <a:rPr lang="zh-CN" altLang="en-US" dirty="0" smtClean="0"/>
              <a:t>部分</a:t>
            </a:r>
          </a:p>
          <a:p>
            <a:pPr lvl="1"/>
            <a:r>
              <a:rPr lang="en-US" altLang="zh-CN" dirty="0" smtClean="0"/>
              <a:t>(?!) </a:t>
            </a:r>
            <a:r>
              <a:rPr lang="zh-CN" altLang="en-US" dirty="0" smtClean="0"/>
              <a:t>零宽负向先行断言，由于没有后缀表达式，试图匹配总是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pPr lvl="1"/>
            <a:r>
              <a:rPr lang="nl-NL" altLang="zh-CN" dirty="0" smtClean="0"/>
              <a:t>&lt;div[^&gt;]*&gt;[^&lt;&gt;]*(((?'Open'&lt;div[^&gt;]*&gt;)[^&lt;&gt;]*)+((?'-Open'&lt;/div&gt;)[^&lt;&gt;]*)+)*(?(Open)(?!))&lt;/div&gt;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\(([^()]|(?R))*\)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正则表达式是一种</a:t>
            </a:r>
            <a:r>
              <a:rPr lang="zh-CN" altLang="en-US" dirty="0" smtClean="0"/>
              <a:t>文本模式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记录文本规则的代码。包括普通字符（例如，</a:t>
            </a:r>
            <a:r>
              <a:rPr lang="en-US" altLang="zh-CN" dirty="0" smtClean="0"/>
              <a:t>a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z </a:t>
            </a:r>
            <a:r>
              <a:rPr lang="zh-CN" altLang="en-US" dirty="0" smtClean="0"/>
              <a:t>之间的字母）和特殊字符（称为“元字符”）。模式描述在搜索文本时要匹配的一个或多个字符串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一个正则表达式，就是用某种模式去匹配一类字符串的一个公式。正则表达式严格说起来是一个抽象的数学概念，这个东西和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语句一样，其实各个语言的实现 版本基本上都是相同的，无论是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还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sed</a:t>
            </a:r>
            <a:r>
              <a:rPr lang="zh-CN" altLang="en-US" dirty="0" smtClean="0"/>
              <a:t>等</a:t>
            </a:r>
            <a:r>
              <a:rPr lang="zh-CN" altLang="en-US" dirty="0" smtClean="0"/>
              <a:t>语言，他们提供的正则表达式核心都是相同的，只是执行的函数、调用的语法、返回匹配项的 获取有一些语法规则上的区别。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r>
              <a:rPr lang="en-US" altLang="zh-CN" dirty="0" smtClean="0"/>
              <a:t>hi</a:t>
            </a:r>
          </a:p>
          <a:p>
            <a:r>
              <a:rPr lang="zh-CN" altLang="en-US" dirty="0" smtClean="0"/>
              <a:t>用正则表达式 </a:t>
            </a:r>
            <a:r>
              <a:rPr lang="en-US" altLang="zh-CN" dirty="0" smtClean="0"/>
              <a:t>hi</a:t>
            </a:r>
          </a:p>
          <a:p>
            <a:r>
              <a:rPr lang="zh-CN" altLang="en-US" dirty="0" smtClean="0"/>
              <a:t>问题？ 大小写？ 单个单词</a:t>
            </a:r>
            <a:r>
              <a:rPr lang="en-US" altLang="zh-CN" dirty="0" smtClean="0"/>
              <a:t>or</a:t>
            </a:r>
            <a:r>
              <a:rPr lang="zh-CN" altLang="en-US" dirty="0" smtClean="0"/>
              <a:t>单词一部分？</a:t>
            </a:r>
            <a:endParaRPr lang="en-US" altLang="zh-CN" dirty="0" smtClean="0"/>
          </a:p>
          <a:p>
            <a:r>
              <a:rPr lang="en-US" altLang="zh-CN" dirty="0" smtClean="0"/>
              <a:t>Him history high</a:t>
            </a:r>
          </a:p>
          <a:p>
            <a:r>
              <a:rPr lang="zh-CN" altLang="en-US" dirty="0" smtClean="0"/>
              <a:t>纠正正则表达式 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bhi</a:t>
            </a:r>
            <a:r>
              <a:rPr lang="en-US" altLang="zh-CN" dirty="0" smtClean="0"/>
              <a:t>\b</a:t>
            </a:r>
          </a:p>
          <a:p>
            <a:r>
              <a:rPr lang="zh-CN" altLang="en-US" dirty="0" smtClean="0"/>
              <a:t>进一步 查找</a:t>
            </a:r>
            <a:r>
              <a:rPr lang="en-US" altLang="zh-CN" dirty="0" smtClean="0"/>
              <a:t>hi </a:t>
            </a:r>
            <a:r>
              <a:rPr lang="zh-CN" altLang="en-US" dirty="0" smtClean="0"/>
              <a:t>后面不远处接着</a:t>
            </a:r>
            <a:r>
              <a:rPr lang="en-US" altLang="zh-CN" dirty="0" smtClean="0"/>
              <a:t>baby</a:t>
            </a:r>
            <a:r>
              <a:rPr lang="zh-CN" altLang="en-US" dirty="0" smtClean="0"/>
              <a:t>可以用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bhi</a:t>
            </a:r>
            <a:r>
              <a:rPr lang="en-US" altLang="zh-CN" dirty="0" smtClean="0"/>
              <a:t>\b.*\</a:t>
            </a:r>
            <a:r>
              <a:rPr lang="en-US" altLang="zh-CN" dirty="0" err="1" smtClean="0"/>
              <a:t>bbaby</a:t>
            </a:r>
            <a:r>
              <a:rPr lang="en-US" altLang="zh-CN" dirty="0" smtClean="0"/>
              <a:t>\b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写代码</a:t>
            </a:r>
            <a:endParaRPr lang="en-US" altLang="zh-CN" dirty="0" smtClean="0"/>
          </a:p>
          <a:p>
            <a:r>
              <a:rPr lang="zh-CN" altLang="en-US" dirty="0" smtClean="0"/>
              <a:t>正则表达式测试器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元字符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428736"/>
            <a:ext cx="307183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71472" y="3643314"/>
            <a:ext cx="8229600" cy="264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3857628"/>
            <a:ext cx="8001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\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\w*\</a:t>
            </a:r>
            <a:r>
              <a:rPr lang="en-US" altLang="zh-CN" dirty="0" smtClean="0"/>
              <a:t>b     </a:t>
            </a:r>
            <a:r>
              <a:rPr lang="zh-CN" altLang="en-US" dirty="0" smtClean="0"/>
              <a:t>匹配</a:t>
            </a:r>
            <a:r>
              <a:rPr lang="zh-CN" altLang="en-US" dirty="0" smtClean="0"/>
              <a:t>以字母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开头的单词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先是某个单词开始处</a:t>
            </a:r>
            <a:r>
              <a:rPr lang="en-US" altLang="zh-CN" dirty="0" smtClean="0"/>
              <a:t>(\b)</a:t>
            </a:r>
            <a:r>
              <a:rPr lang="zh-CN" altLang="en-US" dirty="0" smtClean="0"/>
              <a:t>，然后是字母</a:t>
            </a:r>
            <a:r>
              <a:rPr lang="en-US" altLang="zh-CN" dirty="0" smtClean="0"/>
              <a:t>a,</a:t>
            </a:r>
            <a:r>
              <a:rPr lang="zh-CN" altLang="en-US" dirty="0" smtClean="0"/>
              <a:t>然后是任意数量的字母或数字</a:t>
            </a:r>
            <a:r>
              <a:rPr lang="en-US" altLang="zh-CN" dirty="0" smtClean="0"/>
              <a:t>(\w*)</a:t>
            </a:r>
            <a:r>
              <a:rPr lang="zh-CN" altLang="en-US" dirty="0" smtClean="0"/>
              <a:t>，最后是单词结束处</a:t>
            </a:r>
            <a:r>
              <a:rPr lang="en-US" altLang="zh-CN" dirty="0" smtClean="0"/>
              <a:t>(\b)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\d</a:t>
            </a:r>
            <a:r>
              <a:rPr lang="en-US" altLang="zh-CN" dirty="0" smtClean="0"/>
              <a:t>+     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个或更多连续的数字。这里的</a:t>
            </a:r>
            <a:r>
              <a:rPr lang="en-US" altLang="zh-CN" dirty="0" smtClean="0"/>
              <a:t>+</a:t>
            </a:r>
            <a:r>
              <a:rPr lang="zh-CN" altLang="en-US" dirty="0" smtClean="0"/>
              <a:t>是和*类似的元字符，不同的是*匹配重复任意次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+</a:t>
            </a:r>
            <a:r>
              <a:rPr lang="zh-CN" altLang="en-US" dirty="0" smtClean="0"/>
              <a:t>则匹配重复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次或更多次。</a:t>
            </a:r>
          </a:p>
          <a:p>
            <a:r>
              <a:rPr lang="en-US" altLang="zh-CN" dirty="0" smtClean="0"/>
              <a:t>\b\w{6}\b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匹配</a:t>
            </a:r>
            <a:r>
              <a:rPr lang="zh-CN" altLang="en-US" dirty="0" smtClean="0"/>
              <a:t>刚好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个字符的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参见：</a:t>
            </a:r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msdn.microsoft.com/zh-cn/library/ae5bf541%28v=vs.90%29.aspx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如果你想查找元字符本身的话，比如你查找</a:t>
            </a:r>
            <a:r>
              <a:rPr lang="en-US" altLang="zh-CN" dirty="0" smtClean="0"/>
              <a:t>.,</a:t>
            </a:r>
            <a:r>
              <a:rPr lang="zh-CN" altLang="en-US" dirty="0" smtClean="0"/>
              <a:t>或者*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就出现了问题：你没办法指定它们，因为它们会被解释成别的意思。这时你就得使用</a:t>
            </a:r>
            <a:r>
              <a:rPr lang="en-US" altLang="zh-CN" dirty="0" smtClean="0"/>
              <a:t>\</a:t>
            </a:r>
            <a:r>
              <a:rPr lang="zh-CN" altLang="en-US" dirty="0" smtClean="0"/>
              <a:t>来取消这些字符的特殊意义。因此，你应该使用</a:t>
            </a:r>
            <a:r>
              <a:rPr lang="en-US" altLang="zh-CN" dirty="0" smtClean="0"/>
              <a:t>\.</a:t>
            </a:r>
            <a:r>
              <a:rPr lang="zh-CN" altLang="en-US" dirty="0" smtClean="0"/>
              <a:t>和</a:t>
            </a:r>
            <a:r>
              <a:rPr lang="en-US" altLang="zh-CN" dirty="0" smtClean="0"/>
              <a:t>\*</a:t>
            </a:r>
            <a:r>
              <a:rPr lang="zh-CN" altLang="en-US" dirty="0" smtClean="0"/>
              <a:t>。当然，要查找</a:t>
            </a:r>
            <a:r>
              <a:rPr lang="en-US" altLang="zh-CN" dirty="0" smtClean="0"/>
              <a:t>\</a:t>
            </a:r>
            <a:r>
              <a:rPr lang="zh-CN" altLang="en-US" dirty="0" smtClean="0"/>
              <a:t>本身，你也得用</a:t>
            </a:r>
            <a:r>
              <a:rPr lang="en-US" altLang="zh-CN" dirty="0" smtClean="0"/>
              <a:t>\\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deerchao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deerchao.net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C:\\Windows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C:\Windows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重复，匹配数量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71612"/>
            <a:ext cx="4424386" cy="32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857356" y="5214950"/>
            <a:ext cx="585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0\d{2}-\d{8</a:t>
            </a:r>
            <a:r>
              <a:rPr lang="en-US" dirty="0" smtClean="0"/>
              <a:t>}</a:t>
            </a:r>
          </a:p>
          <a:p>
            <a:r>
              <a:rPr lang="en-US" dirty="0" smtClean="0"/>
              <a:t>^\d{5,12}$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字符类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5787" y="1500174"/>
            <a:ext cx="797242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42910" y="3571876"/>
            <a:ext cx="74295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aeiou</a:t>
            </a:r>
            <a:r>
              <a:rPr lang="en-US" altLang="zh-CN" dirty="0" smtClean="0"/>
              <a:t>]</a:t>
            </a:r>
            <a:r>
              <a:rPr lang="zh-CN" altLang="en-US" dirty="0" smtClean="0"/>
              <a:t>就匹配任何一个英文元音</a:t>
            </a:r>
            <a:r>
              <a:rPr lang="zh-CN" altLang="en-US" dirty="0" smtClean="0"/>
              <a:t>字母</a:t>
            </a:r>
            <a:endParaRPr lang="en-US" altLang="zh-CN" dirty="0" smtClean="0"/>
          </a:p>
          <a:p>
            <a:r>
              <a:rPr lang="en-US" altLang="zh-CN" dirty="0" smtClean="0"/>
              <a:t>[.?!]</a:t>
            </a:r>
            <a:r>
              <a:rPr lang="zh-CN" altLang="en-US" dirty="0" smtClean="0"/>
              <a:t>匹配标点符号</a:t>
            </a:r>
            <a:r>
              <a:rPr lang="en-US" altLang="zh-CN" dirty="0" smtClean="0"/>
              <a:t>(.</a:t>
            </a:r>
            <a:r>
              <a:rPr lang="zh-CN" altLang="en-US" dirty="0" smtClean="0"/>
              <a:t>或</a:t>
            </a:r>
            <a:r>
              <a:rPr lang="en-US" altLang="zh-CN" dirty="0" smtClean="0"/>
              <a:t>?</a:t>
            </a:r>
            <a:r>
              <a:rPr lang="zh-CN" altLang="en-US" dirty="0" smtClean="0"/>
              <a:t>或</a:t>
            </a:r>
            <a:r>
              <a:rPr lang="en-US" altLang="zh-CN" dirty="0" smtClean="0"/>
              <a:t>!)</a:t>
            </a:r>
          </a:p>
          <a:p>
            <a:r>
              <a:rPr lang="en-US" altLang="zh-CN" dirty="0" smtClean="0"/>
              <a:t>[0-9] 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\d</a:t>
            </a:r>
          </a:p>
          <a:p>
            <a:r>
              <a:rPr lang="en-US" dirty="0" smtClean="0"/>
              <a:t>[</a:t>
            </a:r>
            <a:r>
              <a:rPr lang="en-US" dirty="0" smtClean="0"/>
              <a:t>a-z0-9A-Z_] 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\w</a:t>
            </a:r>
          </a:p>
          <a:p>
            <a:r>
              <a:rPr lang="en-US" dirty="0" smtClean="0"/>
              <a:t>\(?0\d{2}[) -]?\d{8</a:t>
            </a:r>
            <a:r>
              <a:rPr lang="en-US" dirty="0" smtClean="0"/>
              <a:t>}   </a:t>
            </a:r>
            <a:r>
              <a:rPr lang="zh-CN" altLang="en-US" dirty="0" smtClean="0"/>
              <a:t>这个</a:t>
            </a:r>
            <a:r>
              <a:rPr lang="zh-CN" altLang="en-US" dirty="0" smtClean="0"/>
              <a:t>表达式可以匹配几种格式的电话号码，像</a:t>
            </a:r>
            <a:r>
              <a:rPr lang="en-US" altLang="zh-CN" dirty="0" smtClean="0"/>
              <a:t>(010)88886666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022-22334455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02912345678</a:t>
            </a:r>
            <a:r>
              <a:rPr lang="zh-CN" altLang="en-US" dirty="0" smtClean="0"/>
              <a:t>等</a:t>
            </a:r>
            <a:r>
              <a:rPr lang="zh-CN" altLang="en-US" dirty="0" smtClean="0"/>
              <a:t>。首先</a:t>
            </a:r>
            <a:r>
              <a:rPr lang="zh-CN" altLang="en-US" dirty="0" smtClean="0"/>
              <a:t>是一个转义字符</a:t>
            </a:r>
            <a:r>
              <a:rPr lang="en-US" altLang="zh-CN" dirty="0" smtClean="0"/>
              <a:t>\(,</a:t>
            </a:r>
            <a:r>
              <a:rPr lang="zh-CN" altLang="en-US" dirty="0" smtClean="0"/>
              <a:t>它能出现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(?),</a:t>
            </a:r>
            <a:r>
              <a:rPr lang="zh-CN" altLang="en-US" dirty="0" smtClean="0"/>
              <a:t>然后是一个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，后面跟着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个数字</a:t>
            </a:r>
            <a:r>
              <a:rPr lang="en-US" altLang="zh-CN" dirty="0" smtClean="0"/>
              <a:t>(\d{2})</a:t>
            </a:r>
            <a:r>
              <a:rPr lang="zh-CN" altLang="en-US" dirty="0" smtClean="0"/>
              <a:t>，然后是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</a:t>
            </a:r>
            <a:r>
              <a:rPr lang="zh-CN" altLang="en-US" dirty="0" smtClean="0"/>
              <a:t>或空格中的一个，它出现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次或不出现</a:t>
            </a:r>
            <a:r>
              <a:rPr lang="en-US" altLang="zh-CN" dirty="0" smtClean="0"/>
              <a:t>(?)</a:t>
            </a:r>
            <a:r>
              <a:rPr lang="zh-CN" altLang="en-US" dirty="0" smtClean="0"/>
              <a:t>，最后是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个数字</a:t>
            </a:r>
            <a:r>
              <a:rPr lang="en-US" altLang="zh-CN" dirty="0" smtClean="0"/>
              <a:t>(\d{8}) </a:t>
            </a:r>
            <a:r>
              <a:rPr lang="en-US" altLang="zh-CN" dirty="0" smtClean="0">
                <a:solidFill>
                  <a:srgbClr val="FF0000"/>
                </a:solidFill>
              </a:rPr>
              <a:t>010)12345678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022-87654321 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分枝条件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0\d{2}-\d{8}|0\d{3}-\d{7}</a:t>
            </a:r>
            <a:r>
              <a:rPr lang="zh-CN" altLang="en-US" dirty="0" smtClean="0"/>
              <a:t>这个表达式能匹配两种以连字号分隔的电话号码：一种是三位区号，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位本地号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010-12345678)</a:t>
            </a:r>
            <a:r>
              <a:rPr lang="zh-CN" altLang="en-US" dirty="0" smtClean="0"/>
              <a:t>，一种是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位区号，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位本地号</a:t>
            </a:r>
            <a:r>
              <a:rPr lang="en-US" altLang="zh-CN" dirty="0" smtClean="0"/>
              <a:t>(0376-2233445)</a:t>
            </a:r>
            <a:r>
              <a:rPr lang="zh-CN" altLang="en-US" dirty="0" smtClean="0"/>
              <a:t>。</a:t>
            </a:r>
          </a:p>
          <a:p>
            <a:r>
              <a:rPr lang="en-US" altLang="zh-CN" b="1" dirty="0" smtClean="0"/>
              <a:t>\(?0\d{2}\)?[- ]?\d{8}|0\d{2}[- ]?\d{8}</a:t>
            </a:r>
            <a:r>
              <a:rPr lang="zh-CN" altLang="en-US" dirty="0" smtClean="0"/>
              <a:t>这个表达式匹配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位区号的电话号码，其中区号可以用小括号括起来，也可以不用，区号与本地号间可以用连字号或空格间隔，也可以没有间隔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b="1" dirty="0" smtClean="0"/>
              <a:t>\d{5}-\d{4}|\d{5}</a:t>
            </a:r>
            <a:r>
              <a:rPr lang="zh-CN" altLang="en-US" dirty="0" smtClean="0"/>
              <a:t>这个表达式用于匹配美国的邮政编码。美国邮编的规则是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位数字，或者用连字号间隔的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位数字。之所以要给出这个例子是因为它能说明一个问题：</a:t>
            </a:r>
            <a:r>
              <a:rPr lang="zh-CN" altLang="en-US" b="1" dirty="0" smtClean="0">
                <a:solidFill>
                  <a:srgbClr val="FF0000"/>
                </a:solidFill>
              </a:rPr>
              <a:t>使用分枝条件时，要注意各个条件的顺序</a:t>
            </a:r>
            <a:r>
              <a:rPr lang="zh-CN" altLang="en-US" dirty="0" smtClean="0"/>
              <a:t>。如果你把它改成</a:t>
            </a:r>
            <a:r>
              <a:rPr lang="en-US" altLang="zh-CN" dirty="0" smtClean="0"/>
              <a:t>\d{5}|\d{5}-\d{4}</a:t>
            </a:r>
            <a:r>
              <a:rPr lang="zh-CN" altLang="en-US" dirty="0" smtClean="0"/>
              <a:t>的话，那么就只会匹配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位的邮编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位邮编的前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。原因是</a:t>
            </a:r>
            <a:r>
              <a:rPr lang="zh-CN" altLang="en-US" dirty="0" smtClean="0">
                <a:solidFill>
                  <a:srgbClr val="FF0000"/>
                </a:solidFill>
              </a:rPr>
              <a:t>匹配分枝条件时，将会从左到右地测试每个条件，如果满足了某个分枝的话，就不会去再管其它的条件了。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9e189f1a753ee679d1b35c74a851e0b830c82ef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11529</TotalTime>
  <Words>1661</Words>
  <PresentationFormat>全屏显示(4:3)</PresentationFormat>
  <Paragraphs>80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正则表达式</vt:lpstr>
      <vt:lpstr>幻灯片 2</vt:lpstr>
      <vt:lpstr>入门</vt:lpstr>
      <vt:lpstr>测试正则表达式</vt:lpstr>
      <vt:lpstr>元字符</vt:lpstr>
      <vt:lpstr>字符转义</vt:lpstr>
      <vt:lpstr>重复，匹配数量</vt:lpstr>
      <vt:lpstr>字符类</vt:lpstr>
      <vt:lpstr>分枝条件</vt:lpstr>
      <vt:lpstr>分组（子表达式）</vt:lpstr>
      <vt:lpstr>反义</vt:lpstr>
      <vt:lpstr>后向引用</vt:lpstr>
      <vt:lpstr>幻灯片 13</vt:lpstr>
      <vt:lpstr>幻灯片 14</vt:lpstr>
      <vt:lpstr>零宽断言</vt:lpstr>
      <vt:lpstr>负向零宽断言</vt:lpstr>
      <vt:lpstr>注释</vt:lpstr>
      <vt:lpstr>贪婪与懒惰</vt:lpstr>
      <vt:lpstr>平衡组/递归匹配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Lenovo User</cp:lastModifiedBy>
  <cp:revision>1023</cp:revision>
  <dcterms:modified xsi:type="dcterms:W3CDTF">2013-12-25T08:06:17Z</dcterms:modified>
</cp:coreProperties>
</file>