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18"/>
  </p:notesMasterIdLst>
  <p:sldIdLst>
    <p:sldId id="256" r:id="rId2"/>
    <p:sldId id="257" r:id="rId3"/>
    <p:sldId id="262" r:id="rId4"/>
    <p:sldId id="281" r:id="rId5"/>
    <p:sldId id="282" r:id="rId6"/>
    <p:sldId id="290" r:id="rId7"/>
    <p:sldId id="272" r:id="rId8"/>
    <p:sldId id="284" r:id="rId9"/>
    <p:sldId id="283" r:id="rId10"/>
    <p:sldId id="285" r:id="rId11"/>
    <p:sldId id="286" r:id="rId12"/>
    <p:sldId id="279" r:id="rId13"/>
    <p:sldId id="287" r:id="rId14"/>
    <p:sldId id="288" r:id="rId15"/>
    <p:sldId id="289" r:id="rId16"/>
    <p:sldId id="28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860" autoAdjust="0"/>
  </p:normalViewPr>
  <p:slideViewPr>
    <p:cSldViewPr snapToGrid="0">
      <p:cViewPr varScale="1">
        <p:scale>
          <a:sx n="23" d="100"/>
          <a:sy n="23" d="100"/>
        </p:scale>
        <p:origin x="-169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C0977-5293-466C-B4AC-CE7FEA80A55C}" type="datetimeFigureOut">
              <a:rPr lang="zh-CN" altLang="en-US" smtClean="0"/>
              <a:t>2013-12-10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C237D-4C74-48E5-AB24-180063F74F78}" type="slidenum">
              <a:rPr lang="zh-CN" altLang="en-US" smtClean="0"/>
              <a:t>‹#›</a:t>
            </a:fld>
            <a:endParaRPr lang="zh-CN" altLang="en-US"/>
          </a:p>
        </p:txBody>
      </p:sp>
    </p:spTree>
    <p:extLst>
      <p:ext uri="{BB962C8B-B14F-4D97-AF65-F5344CB8AC3E}">
        <p14:creationId xmlns:p14="http://schemas.microsoft.com/office/powerpoint/2010/main" val="1752315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、测试应用的功能通常很简单</a:t>
            </a:r>
            <a:r>
              <a:rPr lang="en-US" altLang="zh-CN" dirty="0" smtClean="0"/>
              <a:t>---</a:t>
            </a:r>
            <a:r>
              <a:rPr lang="zh-CN" altLang="en-US" dirty="0" smtClean="0"/>
              <a:t>我们遵循普通用户所采用的方法来使用它。如果我们不确定预期行为是什么，通常也会有某种方法能知道（询问别人，阅读需求或者凭直接）</a:t>
            </a:r>
            <a:endParaRPr lang="en-US" altLang="zh-CN" dirty="0" smtClean="0"/>
          </a:p>
          <a:p>
            <a:endParaRPr lang="en-US" altLang="zh-CN" dirty="0" smtClean="0"/>
          </a:p>
          <a:p>
            <a:r>
              <a:rPr lang="zh-CN" altLang="en-US" dirty="0" smtClean="0"/>
              <a:t>负面测试遵循一些从正面测试中自然而直接地获取的原则。比如：我们知道银行的存款不应该是负值；密码不应该是图片；电话号码中不应该包含字母。</a:t>
            </a:r>
            <a:endParaRPr lang="en-US" altLang="zh-CN" dirty="0" smtClean="0"/>
          </a:p>
          <a:p>
            <a:endParaRPr lang="en-US" altLang="zh-CN" dirty="0" smtClean="0"/>
          </a:p>
          <a:p>
            <a:r>
              <a:rPr lang="en-US" altLang="zh-CN" dirty="0" smtClean="0"/>
              <a:t>2</a:t>
            </a:r>
            <a:r>
              <a:rPr lang="zh-CN" altLang="en-US" dirty="0" smtClean="0"/>
              <a:t>、提供证据：在安全测试中，我们考虑无法接受的输入的全体集合，重点关注很可能在软件安全需求方面造成严重失效的输入子集（都是无限集合）。我们需要确定这些安全需求是什么，并决定什么类型的测试能够证明这些需求得到满足。</a:t>
            </a:r>
            <a:endParaRPr lang="zh-CN" altLang="en-US" dirty="0"/>
          </a:p>
        </p:txBody>
      </p:sp>
      <p:sp>
        <p:nvSpPr>
          <p:cNvPr id="4" name="灯片编号占位符 3"/>
          <p:cNvSpPr>
            <a:spLocks noGrp="1"/>
          </p:cNvSpPr>
          <p:nvPr>
            <p:ph type="sldNum" sz="quarter" idx="10"/>
          </p:nvPr>
        </p:nvSpPr>
        <p:spPr/>
        <p:txBody>
          <a:bodyPr/>
          <a:lstStyle/>
          <a:p>
            <a:fld id="{B18C237D-4C74-48E5-AB24-180063F74F78}" type="slidenum">
              <a:rPr lang="zh-CN" altLang="en-US" smtClean="0"/>
              <a:t>3</a:t>
            </a:fld>
            <a:endParaRPr lang="zh-CN" altLang="en-US"/>
          </a:p>
        </p:txBody>
      </p:sp>
    </p:spTree>
    <p:extLst>
      <p:ext uri="{BB962C8B-B14F-4D97-AF65-F5344CB8AC3E}">
        <p14:creationId xmlns:p14="http://schemas.microsoft.com/office/powerpoint/2010/main" val="425104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237D-4C74-48E5-AB24-180063F74F78}" type="slidenum">
              <a:rPr lang="zh-CN" altLang="en-US" smtClean="0"/>
              <a:t>4</a:t>
            </a:fld>
            <a:endParaRPr lang="zh-CN" altLang="en-US"/>
          </a:p>
        </p:txBody>
      </p:sp>
    </p:spTree>
    <p:extLst>
      <p:ext uri="{BB962C8B-B14F-4D97-AF65-F5344CB8AC3E}">
        <p14:creationId xmlns:p14="http://schemas.microsoft.com/office/powerpoint/2010/main" val="425104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罗马数字共有</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个，即</a:t>
            </a:r>
            <a:r>
              <a:rPr lang="en-US" altLang="zh-CN" sz="1200" b="0" i="0" kern="1200" dirty="0"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V</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50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500</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1000</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功能测试测试点（比如）：</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、输入</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返回</a:t>
            </a:r>
            <a:r>
              <a:rPr lang="en-US" altLang="zh-CN" sz="1200" b="0" i="0" kern="1200" dirty="0" smtClean="0">
                <a:solidFill>
                  <a:schemeClr val="tx1"/>
                </a:solidFill>
                <a:effectLst/>
                <a:latin typeface="+mn-lt"/>
                <a:ea typeface="+mn-ea"/>
                <a:cs typeface="+mn-cs"/>
              </a:rPr>
              <a:t>V</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、边界值测试检查最大整数值</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等取值，程序是否给出正确的异常处理，确保输出不是</a:t>
            </a:r>
            <a:r>
              <a:rPr lang="en-US" altLang="zh-CN" sz="1200" b="0" i="0" kern="1200" dirty="0" smtClean="0">
                <a:solidFill>
                  <a:schemeClr val="tx1"/>
                </a:solidFill>
                <a:effectLst/>
                <a:latin typeface="+mn-lt"/>
                <a:ea typeface="+mn-ea"/>
                <a:cs typeface="+mn-cs"/>
              </a:rPr>
              <a:t>-V</a:t>
            </a:r>
            <a:r>
              <a:rPr lang="zh-CN" altLang="en-US" sz="1200" b="0" i="0" kern="1200" dirty="0" smtClean="0">
                <a:solidFill>
                  <a:schemeClr val="tx1"/>
                </a:solidFill>
                <a:effectLst/>
                <a:latin typeface="+mn-lt"/>
                <a:ea typeface="+mn-ea"/>
                <a:cs typeface="+mn-cs"/>
              </a:rPr>
              <a:t>，而是适当定义的错误响应</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、异常测试还会使用等价类来确保函数在输入</a:t>
            </a:r>
            <a:r>
              <a:rPr lang="en-US" altLang="zh-CN" sz="1200" b="0" i="0" kern="1200" dirty="0" smtClean="0">
                <a:solidFill>
                  <a:schemeClr val="tx1"/>
                </a:solidFill>
                <a:effectLst/>
                <a:latin typeface="+mn-lt"/>
                <a:ea typeface="+mn-ea"/>
                <a:cs typeface="+mn-cs"/>
              </a:rPr>
              <a:t>3.42</a:t>
            </a:r>
            <a:r>
              <a:rPr lang="zh-CN" altLang="en-US" sz="1200" b="0" i="0" kern="1200" dirty="0" smtClean="0">
                <a:solidFill>
                  <a:schemeClr val="tx1"/>
                </a:solidFill>
                <a:effectLst/>
                <a:latin typeface="+mn-lt"/>
                <a:ea typeface="+mn-ea"/>
                <a:cs typeface="+mn-cs"/>
              </a:rPr>
              <a:t>时不会返回</a:t>
            </a:r>
            <a:r>
              <a:rPr lang="en-US" altLang="zh-CN" sz="1200" b="0" i="0" kern="1200" dirty="0" smtClean="0">
                <a:solidFill>
                  <a:schemeClr val="tx1"/>
                </a:solidFill>
                <a:effectLst/>
                <a:latin typeface="+mn-lt"/>
                <a:ea typeface="+mn-ea"/>
                <a:cs typeface="+mn-cs"/>
              </a:rPr>
              <a:t>III.IVII</a:t>
            </a: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、在输入“</a:t>
            </a:r>
            <a:r>
              <a:rPr lang="en-US" altLang="zh-CN" sz="1200" b="0" i="0" kern="1200" dirty="0" smtClean="0">
                <a:solidFill>
                  <a:schemeClr val="tx1"/>
                </a:solidFill>
                <a:effectLst/>
                <a:latin typeface="+mn-lt"/>
                <a:ea typeface="+mn-ea"/>
                <a:cs typeface="+mn-cs"/>
              </a:rPr>
              <a:t>Fork</a:t>
            </a:r>
            <a:r>
              <a:rPr lang="zh-CN" altLang="en-US" sz="1200" b="0" i="0" kern="1200" dirty="0" smtClean="0">
                <a:solidFill>
                  <a:schemeClr val="tx1"/>
                </a:solidFill>
                <a:effectLst/>
                <a:latin typeface="+mn-lt"/>
                <a:ea typeface="+mn-ea"/>
                <a:cs typeface="+mn-cs"/>
              </a:rPr>
              <a:t>”等奇怪的字符串时给出错误处理</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安全测试：</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安全测试超出上述内容，需要理解问题域并精心构造恶意输入</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例如：罗马数字算法中不易处理的一类输入是由许多</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组成的数字（比如，</a:t>
            </a:r>
            <a:r>
              <a:rPr lang="en-US" altLang="zh-CN" sz="1200" b="0" i="0" kern="1200" dirty="0" smtClean="0">
                <a:solidFill>
                  <a:schemeClr val="tx1"/>
                </a:solidFill>
                <a:effectLst/>
                <a:latin typeface="+mn-lt"/>
                <a:ea typeface="+mn-ea"/>
                <a:cs typeface="+mn-cs"/>
              </a:rPr>
              <a:t>94949494</a:t>
            </a:r>
            <a:r>
              <a:rPr lang="zh-CN" altLang="en-US" sz="1200" b="0" i="0" kern="1200" dirty="0" smtClean="0">
                <a:solidFill>
                  <a:schemeClr val="tx1"/>
                </a:solidFill>
                <a:effectLst/>
                <a:latin typeface="+mn-lt"/>
                <a:ea typeface="+mn-ea"/>
                <a:cs typeface="+mn-cs"/>
              </a:rPr>
              <a:t>）。因为它需要递归或参考前一个罗马数字，这就可能在软件中导致深堆栈或内存使用过量</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这不仅仅是个边界条件，如果我们在功能测试基础上进行安全测试，则需要增加大量测试用例。所以需要缩小关注重点以及自动化</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18C237D-4C74-48E5-AB24-180063F74F78}" type="slidenum">
              <a:rPr lang="zh-CN" altLang="en-US" smtClean="0"/>
              <a:t>5</a:t>
            </a:fld>
            <a:endParaRPr lang="zh-CN" altLang="en-US"/>
          </a:p>
        </p:txBody>
      </p:sp>
    </p:spTree>
    <p:extLst>
      <p:ext uri="{BB962C8B-B14F-4D97-AF65-F5344CB8AC3E}">
        <p14:creationId xmlns:p14="http://schemas.microsoft.com/office/powerpoint/2010/main" val="425104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237D-4C74-48E5-AB24-180063F74F78}" type="slidenum">
              <a:rPr lang="zh-CN" altLang="en-US" smtClean="0"/>
              <a:t>6</a:t>
            </a:fld>
            <a:endParaRPr lang="zh-CN" altLang="en-US"/>
          </a:p>
        </p:txBody>
      </p:sp>
    </p:spTree>
    <p:extLst>
      <p:ext uri="{BB962C8B-B14F-4D97-AF65-F5344CB8AC3E}">
        <p14:creationId xmlns:p14="http://schemas.microsoft.com/office/powerpoint/2010/main" val="425104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237D-4C74-48E5-AB24-180063F74F78}" type="slidenum">
              <a:rPr lang="zh-CN" altLang="en-US" smtClean="0"/>
              <a:t>12</a:t>
            </a:fld>
            <a:endParaRPr lang="zh-CN" altLang="en-US"/>
          </a:p>
        </p:txBody>
      </p:sp>
    </p:spTree>
    <p:extLst>
      <p:ext uri="{BB962C8B-B14F-4D97-AF65-F5344CB8AC3E}">
        <p14:creationId xmlns:p14="http://schemas.microsoft.com/office/powerpoint/2010/main" val="2366113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237D-4C74-48E5-AB24-180063F74F78}" type="slidenum">
              <a:rPr lang="zh-CN" altLang="en-US" smtClean="0"/>
              <a:t>13</a:t>
            </a:fld>
            <a:endParaRPr lang="zh-CN" altLang="en-US"/>
          </a:p>
        </p:txBody>
      </p:sp>
    </p:spTree>
    <p:extLst>
      <p:ext uri="{BB962C8B-B14F-4D97-AF65-F5344CB8AC3E}">
        <p14:creationId xmlns:p14="http://schemas.microsoft.com/office/powerpoint/2010/main" val="2366113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237D-4C74-48E5-AB24-180063F74F78}" type="slidenum">
              <a:rPr lang="zh-CN" altLang="en-US" smtClean="0"/>
              <a:t>14</a:t>
            </a:fld>
            <a:endParaRPr lang="zh-CN" altLang="en-US"/>
          </a:p>
        </p:txBody>
      </p:sp>
    </p:spTree>
    <p:extLst>
      <p:ext uri="{BB962C8B-B14F-4D97-AF65-F5344CB8AC3E}">
        <p14:creationId xmlns:p14="http://schemas.microsoft.com/office/powerpoint/2010/main" val="2366113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237D-4C74-48E5-AB24-180063F74F78}" type="slidenum">
              <a:rPr lang="zh-CN" altLang="en-US" smtClean="0"/>
              <a:t>15</a:t>
            </a:fld>
            <a:endParaRPr lang="zh-CN" altLang="en-US"/>
          </a:p>
        </p:txBody>
      </p:sp>
    </p:spTree>
    <p:extLst>
      <p:ext uri="{BB962C8B-B14F-4D97-AF65-F5344CB8AC3E}">
        <p14:creationId xmlns:p14="http://schemas.microsoft.com/office/powerpoint/2010/main" val="2366113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7DAED73-53F6-4513-AA7B-3C0F57FD4B83}" type="datetimeFigureOut">
              <a:rPr lang="zh-CN" altLang="en-US" smtClean="0"/>
              <a:t>2013-12-10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56F7DC-F1D3-421B-8F95-7B42C7691DDF}"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64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7DAED73-53F6-4513-AA7B-3C0F57FD4B83}" type="datetimeFigureOut">
              <a:rPr lang="zh-CN" altLang="en-US" smtClean="0"/>
              <a:t>2013-12-10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56F7DC-F1D3-421B-8F95-7B42C7691DDF}" type="slidenum">
              <a:rPr lang="zh-CN" altLang="en-US" smtClean="0"/>
              <a:t>‹#›</a:t>
            </a:fld>
            <a:endParaRPr lang="zh-CN" altLang="en-US"/>
          </a:p>
        </p:txBody>
      </p:sp>
    </p:spTree>
    <p:extLst>
      <p:ext uri="{BB962C8B-B14F-4D97-AF65-F5344CB8AC3E}">
        <p14:creationId xmlns:p14="http://schemas.microsoft.com/office/powerpoint/2010/main" val="2472472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7DAED73-53F6-4513-AA7B-3C0F57FD4B83}" type="datetimeFigureOut">
              <a:rPr lang="zh-CN" altLang="en-US" smtClean="0"/>
              <a:t>2013-12-10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56F7DC-F1D3-421B-8F95-7B42C7691DDF}" type="slidenum">
              <a:rPr lang="zh-CN" altLang="en-US" smtClean="0"/>
              <a:t>‹#›</a:t>
            </a:fld>
            <a:endParaRPr lang="zh-CN" altLang="en-US"/>
          </a:p>
        </p:txBody>
      </p:sp>
    </p:spTree>
    <p:extLst>
      <p:ext uri="{BB962C8B-B14F-4D97-AF65-F5344CB8AC3E}">
        <p14:creationId xmlns:p14="http://schemas.microsoft.com/office/powerpoint/2010/main" val="2115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7DAED73-53F6-4513-AA7B-3C0F57FD4B83}" type="datetimeFigureOut">
              <a:rPr lang="zh-CN" altLang="en-US" smtClean="0"/>
              <a:t>2013-12-10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56F7DC-F1D3-421B-8F95-7B42C7691DDF}" type="slidenum">
              <a:rPr lang="zh-CN" altLang="en-US" smtClean="0"/>
              <a:t>‹#›</a:t>
            </a:fld>
            <a:endParaRPr lang="zh-CN" altLang="en-US"/>
          </a:p>
        </p:txBody>
      </p:sp>
    </p:spTree>
    <p:extLst>
      <p:ext uri="{BB962C8B-B14F-4D97-AF65-F5344CB8AC3E}">
        <p14:creationId xmlns:p14="http://schemas.microsoft.com/office/powerpoint/2010/main" val="221738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7DAED73-53F6-4513-AA7B-3C0F57FD4B83}" type="datetimeFigureOut">
              <a:rPr lang="zh-CN" altLang="en-US" smtClean="0"/>
              <a:t>2013-12-10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56F7DC-F1D3-421B-8F95-7B42C7691DDF}"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25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7DAED73-53F6-4513-AA7B-3C0F57FD4B83}" type="datetimeFigureOut">
              <a:rPr lang="zh-CN" altLang="en-US" smtClean="0"/>
              <a:t>2013-12-10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56F7DC-F1D3-421B-8F95-7B42C7691DDF}" type="slidenum">
              <a:rPr lang="zh-CN" altLang="en-US" smtClean="0"/>
              <a:t>‹#›</a:t>
            </a:fld>
            <a:endParaRPr lang="zh-CN" altLang="en-US"/>
          </a:p>
        </p:txBody>
      </p:sp>
    </p:spTree>
    <p:extLst>
      <p:ext uri="{BB962C8B-B14F-4D97-AF65-F5344CB8AC3E}">
        <p14:creationId xmlns:p14="http://schemas.microsoft.com/office/powerpoint/2010/main" val="383003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7DAED73-53F6-4513-AA7B-3C0F57FD4B83}" type="datetimeFigureOut">
              <a:rPr lang="zh-CN" altLang="en-US" smtClean="0"/>
              <a:t>2013-12-10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356F7DC-F1D3-421B-8F95-7B42C7691DDF}" type="slidenum">
              <a:rPr lang="zh-CN" altLang="en-US" smtClean="0"/>
              <a:t>‹#›</a:t>
            </a:fld>
            <a:endParaRPr lang="zh-CN" altLang="en-US"/>
          </a:p>
        </p:txBody>
      </p:sp>
    </p:spTree>
    <p:extLst>
      <p:ext uri="{BB962C8B-B14F-4D97-AF65-F5344CB8AC3E}">
        <p14:creationId xmlns:p14="http://schemas.microsoft.com/office/powerpoint/2010/main" val="4195798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7DAED73-53F6-4513-AA7B-3C0F57FD4B83}" type="datetimeFigureOut">
              <a:rPr lang="zh-CN" altLang="en-US" smtClean="0"/>
              <a:t>2013-12-10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356F7DC-F1D3-421B-8F95-7B42C7691DDF}" type="slidenum">
              <a:rPr lang="zh-CN" altLang="en-US" smtClean="0"/>
              <a:t>‹#›</a:t>
            </a:fld>
            <a:endParaRPr lang="zh-CN" altLang="en-US"/>
          </a:p>
        </p:txBody>
      </p:sp>
    </p:spTree>
    <p:extLst>
      <p:ext uri="{BB962C8B-B14F-4D97-AF65-F5344CB8AC3E}">
        <p14:creationId xmlns:p14="http://schemas.microsoft.com/office/powerpoint/2010/main" val="327194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DAED73-53F6-4513-AA7B-3C0F57FD4B83}" type="datetimeFigureOut">
              <a:rPr lang="zh-CN" altLang="en-US" smtClean="0"/>
              <a:t>2013-12-10</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2356F7DC-F1D3-421B-8F95-7B42C7691DDF}" type="slidenum">
              <a:rPr lang="zh-CN" altLang="en-US" smtClean="0"/>
              <a:t>‹#›</a:t>
            </a:fld>
            <a:endParaRPr lang="zh-CN" altLang="en-US"/>
          </a:p>
        </p:txBody>
      </p:sp>
    </p:spTree>
    <p:extLst>
      <p:ext uri="{BB962C8B-B14F-4D97-AF65-F5344CB8AC3E}">
        <p14:creationId xmlns:p14="http://schemas.microsoft.com/office/powerpoint/2010/main" val="1827315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DAED73-53F6-4513-AA7B-3C0F57FD4B83}" type="datetimeFigureOut">
              <a:rPr lang="zh-CN" altLang="en-US" smtClean="0"/>
              <a:t>2013-12-10</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356F7DC-F1D3-421B-8F95-7B42C7691DDF}" type="slidenum">
              <a:rPr lang="zh-CN" altLang="en-US" smtClean="0"/>
              <a:t>‹#›</a:t>
            </a:fld>
            <a:endParaRPr lang="zh-CN" altLang="en-US"/>
          </a:p>
        </p:txBody>
      </p:sp>
    </p:spTree>
    <p:extLst>
      <p:ext uri="{BB962C8B-B14F-4D97-AF65-F5344CB8AC3E}">
        <p14:creationId xmlns:p14="http://schemas.microsoft.com/office/powerpoint/2010/main" val="391068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7DAED73-53F6-4513-AA7B-3C0F57FD4B83}" type="datetimeFigureOut">
              <a:rPr lang="zh-CN" altLang="en-US" smtClean="0"/>
              <a:t>2013-12-10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56F7DC-F1D3-421B-8F95-7B42C7691DDF}" type="slidenum">
              <a:rPr lang="zh-CN" altLang="en-US" smtClean="0"/>
              <a:t>‹#›</a:t>
            </a:fld>
            <a:endParaRPr lang="zh-CN" altLang="en-US"/>
          </a:p>
        </p:txBody>
      </p:sp>
    </p:spTree>
    <p:extLst>
      <p:ext uri="{BB962C8B-B14F-4D97-AF65-F5344CB8AC3E}">
        <p14:creationId xmlns:p14="http://schemas.microsoft.com/office/powerpoint/2010/main" val="639650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7DAED73-53F6-4513-AA7B-3C0F57FD4B83}" type="datetimeFigureOut">
              <a:rPr lang="zh-CN" altLang="en-US" smtClean="0"/>
              <a:t>2013-12-10</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356F7DC-F1D3-421B-8F95-7B42C7691DDF}"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640477"/>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tb031x.corp.youdao.com:13132/index.s?opType=3&amp;id=8578262" TargetMode="External"/><Relationship Id="rId2" Type="http://schemas.openxmlformats.org/officeDocument/2006/relationships/hyperlink" Target="http://www.mybank.com&#30340;transfefunds.d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owasp.org/index.php/Category:OWASP_WebScarab_Project" TargetMode="External"/><Relationship Id="rId3" Type="http://schemas.openxmlformats.org/officeDocument/2006/relationships/hyperlink" Target="https://www.owasp.org/index.php/Category:OWASP_WebGoat_Project" TargetMode="External"/><Relationship Id="rId7" Type="http://schemas.openxmlformats.org/officeDocument/2006/relationships/hyperlink" Target="http://yehg.net/encod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enku.it168.com/d_001251543.shtml" TargetMode="External"/><Relationship Id="rId5" Type="http://schemas.openxmlformats.org/officeDocument/2006/relationships/hyperlink" Target="http://sourceforge.net/projects/hackfox/files/?source=recommended" TargetMode="External"/><Relationship Id="rId4" Type="http://schemas.openxmlformats.org/officeDocument/2006/relationships/hyperlink" Target="http://www.owasp.org.cn/owasp-project/webscan-platfor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localhost./WebGoat/attack?Screen=298&amp;menu=900" TargetMode="External"/><Relationship Id="rId2" Type="http://schemas.openxmlformats.org/officeDocument/2006/relationships/hyperlink" Target="http://localhost./WebGoat/attack?Screen=248&amp;menu=900" TargetMode="External"/><Relationship Id="rId1" Type="http://schemas.openxmlformats.org/officeDocument/2006/relationships/slideLayout" Target="../slideLayouts/slideLayout2.xml"/><Relationship Id="rId4" Type="http://schemas.openxmlformats.org/officeDocument/2006/relationships/hyperlink" Target="http://localhost./WebGoat/attack?Screen=259&amp;menu=900"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Web</a:t>
            </a:r>
            <a:r>
              <a:rPr lang="zh-CN" altLang="en-US" dirty="0" smtClean="0"/>
              <a:t>安全测试</a:t>
            </a:r>
            <a:endParaRPr lang="zh-CN" altLang="en-US" dirty="0"/>
          </a:p>
        </p:txBody>
      </p:sp>
      <p:sp>
        <p:nvSpPr>
          <p:cNvPr id="3" name="副标题 2"/>
          <p:cNvSpPr>
            <a:spLocks noGrp="1"/>
          </p:cNvSpPr>
          <p:nvPr>
            <p:ph type="subTitle" idx="1"/>
          </p:nvPr>
        </p:nvSpPr>
        <p:spPr/>
        <p:txBody>
          <a:bodyPr/>
          <a:lstStyle/>
          <a:p>
            <a:pPr algn="r"/>
            <a:r>
              <a:rPr lang="zh-CN" altLang="en-US" dirty="0" smtClean="0"/>
              <a:t>张怡 </a:t>
            </a:r>
            <a:endParaRPr lang="en-US" altLang="zh-CN" dirty="0" smtClean="0"/>
          </a:p>
          <a:p>
            <a:pPr algn="r"/>
            <a:r>
              <a:rPr lang="en-US" altLang="zh-CN" dirty="0" smtClean="0"/>
              <a:t>2013-12-3</a:t>
            </a:r>
            <a:endParaRPr lang="zh-CN" altLang="en-US" dirty="0"/>
          </a:p>
        </p:txBody>
      </p:sp>
    </p:spTree>
    <p:extLst>
      <p:ext uri="{BB962C8B-B14F-4D97-AF65-F5344CB8AC3E}">
        <p14:creationId xmlns:p14="http://schemas.microsoft.com/office/powerpoint/2010/main" val="1546229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简单常见漏洞</a:t>
            </a:r>
            <a:endParaRPr lang="zh-CN" altLang="en-US" dirty="0"/>
          </a:p>
        </p:txBody>
      </p:sp>
      <p:sp>
        <p:nvSpPr>
          <p:cNvPr id="3" name="内容占位符 2"/>
          <p:cNvSpPr>
            <a:spLocks noGrp="1"/>
          </p:cNvSpPr>
          <p:nvPr>
            <p:ph idx="1"/>
          </p:nvPr>
        </p:nvSpPr>
        <p:spPr/>
        <p:txBody>
          <a:bodyPr/>
          <a:lstStyle/>
          <a:p>
            <a:r>
              <a:rPr lang="en-US" altLang="zh-CN" dirty="0" smtClean="0"/>
              <a:t>URL</a:t>
            </a:r>
            <a:r>
              <a:rPr lang="zh-CN" altLang="en-US" dirty="0" smtClean="0"/>
              <a:t>跳转漏洞</a:t>
            </a:r>
            <a:endParaRPr lang="en-US" altLang="zh-CN" dirty="0" smtClean="0"/>
          </a:p>
          <a:p>
            <a:pPr lvl="1"/>
            <a:r>
              <a:rPr lang="en-US" altLang="zh-CN" dirty="0"/>
              <a:t>Web</a:t>
            </a:r>
            <a:r>
              <a:rPr lang="zh-CN" altLang="zh-CN" dirty="0"/>
              <a:t>应用程序接收到用户提交的</a:t>
            </a:r>
            <a:r>
              <a:rPr lang="en-US" altLang="zh-CN" dirty="0"/>
              <a:t>URL</a:t>
            </a:r>
            <a:r>
              <a:rPr lang="zh-CN" altLang="zh-CN" dirty="0"/>
              <a:t>参数后，没有对参数做可信任</a:t>
            </a:r>
            <a:r>
              <a:rPr lang="en-US" altLang="zh-CN" dirty="0"/>
              <a:t>URL</a:t>
            </a:r>
            <a:r>
              <a:rPr lang="zh-CN" altLang="zh-CN" dirty="0"/>
              <a:t>的验证，就向用户浏览器返回跳转到的</a:t>
            </a:r>
            <a:r>
              <a:rPr lang="en-US" altLang="zh-CN" dirty="0"/>
              <a:t>URL</a:t>
            </a:r>
            <a:r>
              <a:rPr lang="zh-CN" altLang="zh-CN" dirty="0"/>
              <a:t>从而被用于网络钓鱼、网站挂马</a:t>
            </a:r>
            <a:r>
              <a:rPr lang="zh-CN" altLang="zh-CN" dirty="0" smtClean="0"/>
              <a:t>等</a:t>
            </a:r>
            <a:endParaRPr lang="en-US" altLang="zh-CN" dirty="0" smtClean="0"/>
          </a:p>
          <a:p>
            <a:pPr lvl="1"/>
            <a:r>
              <a:rPr lang="zh-CN" altLang="en-US" dirty="0" smtClean="0"/>
              <a:t>例子：发布系统未对</a:t>
            </a:r>
            <a:r>
              <a:rPr lang="en-US" altLang="zh-CN" dirty="0" err="1" smtClean="0"/>
              <a:t>dlink</a:t>
            </a:r>
            <a:r>
              <a:rPr lang="zh-CN" altLang="en-US" dirty="0" smtClean="0"/>
              <a:t>做可信任验证，可跳转至任意网站</a:t>
            </a:r>
            <a:endParaRPr lang="en-US" altLang="zh-CN" dirty="0" smtClean="0"/>
          </a:p>
          <a:p>
            <a:pPr lvl="1"/>
            <a:r>
              <a:rPr lang="en-US" altLang="zh-CN" dirty="0"/>
              <a:t>http://</a:t>
            </a:r>
            <a:r>
              <a:rPr lang="en-US" altLang="zh-CN" dirty="0" smtClean="0"/>
              <a:t>tb031x.corp.youdao.com:13132/login2.s?username=yodao_kevin&amp;dlink=http</a:t>
            </a:r>
            <a:r>
              <a:rPr lang="en-US" altLang="zh-CN" dirty="0"/>
              <a:t>://evil.com/&amp;success=yes</a:t>
            </a:r>
            <a:endParaRPr lang="zh-CN" altLang="en-US" dirty="0"/>
          </a:p>
        </p:txBody>
      </p:sp>
    </p:spTree>
    <p:extLst>
      <p:ext uri="{BB962C8B-B14F-4D97-AF65-F5344CB8AC3E}">
        <p14:creationId xmlns:p14="http://schemas.microsoft.com/office/powerpoint/2010/main" val="245545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简单常见漏洞</a:t>
            </a:r>
            <a:endParaRPr lang="zh-CN" altLang="en-US" dirty="0"/>
          </a:p>
        </p:txBody>
      </p:sp>
      <p:sp>
        <p:nvSpPr>
          <p:cNvPr id="3" name="内容占位符 2"/>
          <p:cNvSpPr>
            <a:spLocks noGrp="1"/>
          </p:cNvSpPr>
          <p:nvPr>
            <p:ph idx="1"/>
          </p:nvPr>
        </p:nvSpPr>
        <p:spPr/>
        <p:txBody>
          <a:bodyPr/>
          <a:lstStyle/>
          <a:p>
            <a:r>
              <a:rPr lang="zh-CN" altLang="en-US" dirty="0"/>
              <a:t>跨</a:t>
            </a:r>
            <a:r>
              <a:rPr lang="zh-CN" altLang="en-US" dirty="0" smtClean="0"/>
              <a:t>站请求</a:t>
            </a:r>
            <a:r>
              <a:rPr lang="zh-CN" altLang="en-US" dirty="0" smtClean="0"/>
              <a:t>伪造（</a:t>
            </a:r>
            <a:r>
              <a:rPr lang="en-US" altLang="zh-CN" dirty="0" smtClean="0"/>
              <a:t>CSRF</a:t>
            </a:r>
            <a:r>
              <a:rPr lang="zh-CN" altLang="en-US" dirty="0" smtClean="0"/>
              <a:t>）</a:t>
            </a:r>
            <a:endParaRPr lang="en-US" altLang="zh-CN" dirty="0" smtClean="0"/>
          </a:p>
          <a:p>
            <a:pPr lvl="1"/>
            <a:r>
              <a:rPr lang="en-US" altLang="zh-CN" dirty="0"/>
              <a:t>CSRF</a:t>
            </a:r>
            <a:r>
              <a:rPr lang="zh-CN" altLang="zh-CN" dirty="0"/>
              <a:t>（</a:t>
            </a:r>
            <a:r>
              <a:rPr lang="en-US" altLang="zh-CN" dirty="0"/>
              <a:t>Cross Site Request Forgery, </a:t>
            </a:r>
            <a:r>
              <a:rPr lang="zh-CN" altLang="zh-CN" dirty="0"/>
              <a:t>跨站域请求伪造）是一种网络的攻击方式，该攻击可以在受害者毫不知情的情况下以受害者名义伪造请求发送给受攻击站点，从而在并未授权的情况下执行在权限保护之下的</a:t>
            </a:r>
            <a:r>
              <a:rPr lang="zh-CN" altLang="zh-CN" dirty="0" smtClean="0"/>
              <a:t>操作</a:t>
            </a:r>
            <a:r>
              <a:rPr lang="zh-CN" altLang="en-US" dirty="0" smtClean="0"/>
              <a:t>。</a:t>
            </a:r>
            <a:endParaRPr lang="en-US" altLang="zh-CN" dirty="0" smtClean="0"/>
          </a:p>
          <a:p>
            <a:pPr lvl="1"/>
            <a:r>
              <a:rPr lang="zh-CN" altLang="en-US" dirty="0" smtClean="0"/>
              <a:t>例子</a:t>
            </a:r>
            <a:r>
              <a:rPr lang="en-US" altLang="zh-CN" dirty="0" smtClean="0"/>
              <a:t>1</a:t>
            </a:r>
            <a:r>
              <a:rPr lang="zh-CN" altLang="en-US" dirty="0" smtClean="0"/>
              <a:t>：例如受害者加载一个包含网页图片的页面，有如下代码：</a:t>
            </a:r>
            <a:r>
              <a:rPr lang="en-US" altLang="zh-CN" dirty="0" smtClean="0"/>
              <a:t>&lt;</a:t>
            </a:r>
            <a:r>
              <a:rPr lang="en-US" altLang="zh-CN" dirty="0" err="1" smtClean="0"/>
              <a:t>img</a:t>
            </a:r>
            <a:r>
              <a:rPr lang="en-US" altLang="zh-CN" dirty="0" smtClean="0"/>
              <a:t> </a:t>
            </a:r>
            <a:r>
              <a:rPr lang="en-US" altLang="zh-CN" dirty="0" err="1" smtClean="0"/>
              <a:t>src</a:t>
            </a:r>
            <a:r>
              <a:rPr lang="en-US" altLang="zh-CN" dirty="0" smtClean="0"/>
              <a:t>=“http://www.mybank.com/</a:t>
            </a:r>
            <a:r>
              <a:rPr lang="en-US" altLang="zh-CN" dirty="0" err="1" smtClean="0"/>
              <a:t>sendFunds.do?actionId</a:t>
            </a:r>
            <a:r>
              <a:rPr lang="en-US" altLang="zh-CN" dirty="0" smtClean="0"/>
              <a:t>=123456”&gt;</a:t>
            </a:r>
            <a:r>
              <a:rPr lang="zh-CN" altLang="en-US" dirty="0" smtClean="0"/>
              <a:t>。当受害者浏览器视图打开这个页面时，会使用指定的参数向</a:t>
            </a:r>
            <a:r>
              <a:rPr lang="en-US" altLang="zh-CN" dirty="0" smtClean="0">
                <a:hlinkClick r:id="rId2"/>
              </a:rPr>
              <a:t>www.mybank.com</a:t>
            </a:r>
            <a:r>
              <a:rPr lang="zh-CN" altLang="en-US" dirty="0" smtClean="0">
                <a:hlinkClick r:id="rId2"/>
              </a:rPr>
              <a:t>的</a:t>
            </a:r>
            <a:r>
              <a:rPr lang="en-US" altLang="zh-CN" dirty="0" smtClean="0">
                <a:hlinkClick r:id="rId2"/>
              </a:rPr>
              <a:t>transfeFunds.do</a:t>
            </a:r>
            <a:r>
              <a:rPr lang="zh-CN" altLang="en-US" dirty="0" smtClean="0"/>
              <a:t>页面发送请求。如果用户已经通过网站的身份验证，并有一个永久的</a:t>
            </a:r>
            <a:r>
              <a:rPr lang="en-US" altLang="zh-CN" dirty="0" smtClean="0"/>
              <a:t>cookie</a:t>
            </a:r>
            <a:r>
              <a:rPr lang="zh-CN" altLang="en-US" dirty="0" smtClean="0"/>
              <a:t>，甚至是当前会话的</a:t>
            </a:r>
            <a:r>
              <a:rPr lang="en-US" altLang="zh-CN" dirty="0" smtClean="0"/>
              <a:t>cookie</a:t>
            </a:r>
            <a:r>
              <a:rPr lang="zh-CN" altLang="en-US" dirty="0" smtClean="0"/>
              <a:t>，网站将没有办法区分这个是合法请求还是伪造请求，受害者被迫执行一些本来没有打算执行的操作</a:t>
            </a:r>
            <a:endParaRPr lang="en-US" altLang="zh-CN" dirty="0" smtClean="0"/>
          </a:p>
          <a:p>
            <a:pPr lvl="1"/>
            <a:r>
              <a:rPr lang="en-US" altLang="zh-CN" dirty="0"/>
              <a:t>http://localhost./WebGoat/attack?Screen=280&amp;menu=900</a:t>
            </a:r>
            <a:endParaRPr lang="en-US" altLang="zh-CN" dirty="0" smtClean="0"/>
          </a:p>
          <a:p>
            <a:pPr lvl="1"/>
            <a:r>
              <a:rPr lang="zh-CN" altLang="en-US" dirty="0" smtClean="0"/>
              <a:t>例子</a:t>
            </a:r>
            <a:r>
              <a:rPr lang="en-US" altLang="zh-CN" dirty="0" smtClean="0"/>
              <a:t>2</a:t>
            </a:r>
            <a:r>
              <a:rPr lang="zh-CN" altLang="en-US" dirty="0" smtClean="0"/>
              <a:t>：发布系统</a:t>
            </a:r>
            <a:r>
              <a:rPr lang="en-US" altLang="zh-CN" dirty="0" smtClean="0"/>
              <a:t>--</a:t>
            </a:r>
            <a:r>
              <a:rPr lang="zh-CN" altLang="en-US" dirty="0" smtClean="0"/>
              <a:t>受害者触发攻击者恶意构造的</a:t>
            </a:r>
            <a:r>
              <a:rPr lang="en-US" altLang="zh-CN" dirty="0" err="1" smtClean="0"/>
              <a:t>url</a:t>
            </a:r>
            <a:r>
              <a:rPr lang="zh-CN" altLang="en-US" dirty="0" smtClean="0"/>
              <a:t>后，可在不知情的状态下完成删除操作</a:t>
            </a:r>
            <a:endParaRPr lang="en-US" altLang="zh-CN" dirty="0" smtClean="0"/>
          </a:p>
          <a:p>
            <a:pPr lvl="1"/>
            <a:r>
              <a:rPr lang="en-US" altLang="zh-CN" dirty="0" smtClean="0"/>
              <a:t>GET</a:t>
            </a:r>
            <a:r>
              <a:rPr lang="zh-CN" altLang="en-US" dirty="0" smtClean="0"/>
              <a:t>：</a:t>
            </a:r>
            <a:r>
              <a:rPr lang="en-US" altLang="zh-CN" dirty="0">
                <a:hlinkClick r:id="rId3"/>
              </a:rPr>
              <a:t>http://</a:t>
            </a:r>
            <a:r>
              <a:rPr lang="en-US" altLang="zh-CN" dirty="0" smtClean="0">
                <a:hlinkClick r:id="rId3"/>
              </a:rPr>
              <a:t>tb031x.corp.youdao.com:13132/index.s?opType=3&amp;id=8578262</a:t>
            </a:r>
            <a:endParaRPr lang="en-US" altLang="zh-CN" dirty="0" smtClean="0"/>
          </a:p>
          <a:p>
            <a:pPr lvl="1"/>
            <a:r>
              <a:rPr lang="en-US" altLang="zh-CN" dirty="0" smtClean="0"/>
              <a:t>POST</a:t>
            </a:r>
            <a:r>
              <a:rPr lang="zh-CN" altLang="en-US" dirty="0" smtClean="0"/>
              <a:t>请求可通过</a:t>
            </a:r>
            <a:r>
              <a:rPr lang="en-US" altLang="zh-CN" dirty="0" smtClean="0"/>
              <a:t>fiddler</a:t>
            </a:r>
            <a:r>
              <a:rPr lang="zh-CN" altLang="en-US" dirty="0" smtClean="0"/>
              <a:t>构造</a:t>
            </a:r>
            <a:endParaRPr lang="zh-CN" altLang="en-US" dirty="0"/>
          </a:p>
        </p:txBody>
      </p:sp>
    </p:spTree>
    <p:extLst>
      <p:ext uri="{BB962C8B-B14F-4D97-AF65-F5344CB8AC3E}">
        <p14:creationId xmlns:p14="http://schemas.microsoft.com/office/powerpoint/2010/main" val="1416620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a:t>
            </a:r>
            <a:r>
              <a:rPr lang="zh-CN" altLang="en-US" dirty="0" smtClean="0"/>
              <a:t>、</a:t>
            </a:r>
            <a:r>
              <a:rPr lang="zh-CN" altLang="zh-CN" dirty="0"/>
              <a:t>对于用户输入的参数值展现在</a:t>
            </a:r>
            <a:r>
              <a:rPr lang="en-US" altLang="zh-CN" dirty="0"/>
              <a:t>HTML</a:t>
            </a:r>
            <a:r>
              <a:rPr lang="zh-CN" altLang="zh-CN" dirty="0"/>
              <a:t>正文中或者属性值中的情况，例如</a:t>
            </a:r>
            <a:r>
              <a:rPr lang="zh-CN" altLang="zh-CN" dirty="0" smtClean="0"/>
              <a:t>：</a:t>
            </a:r>
            <a:endParaRPr lang="en-US" altLang="zh-CN" dirty="0" smtClean="0"/>
          </a:p>
          <a:p>
            <a:pPr lvl="1"/>
            <a:r>
              <a:rPr lang="zh-CN" altLang="zh-CN" dirty="0"/>
              <a:t>展现在</a:t>
            </a:r>
            <a:r>
              <a:rPr lang="en-US" altLang="zh-CN" dirty="0"/>
              <a:t>html</a:t>
            </a:r>
            <a:r>
              <a:rPr lang="zh-CN" altLang="zh-CN" dirty="0"/>
              <a:t>正文中：</a:t>
            </a:r>
            <a:r>
              <a:rPr lang="en-US" altLang="zh-CN" dirty="0"/>
              <a:t>&lt;a </a:t>
            </a:r>
            <a:r>
              <a:rPr lang="en-US" altLang="zh-CN" dirty="0" err="1"/>
              <a:t>href</a:t>
            </a:r>
            <a:r>
              <a:rPr lang="en-US" altLang="zh-CN" dirty="0"/>
              <a:t>='http://www.163.com'&gt;Un-trusted input&lt;/a&gt;</a:t>
            </a:r>
            <a:r>
              <a:rPr lang="en-US" altLang="zh-CN" dirty="0" smtClean="0"/>
              <a:t> </a:t>
            </a:r>
          </a:p>
          <a:p>
            <a:pPr lvl="1"/>
            <a:r>
              <a:rPr lang="zh-CN" altLang="zh-CN" dirty="0"/>
              <a:t>展现在属性值中：</a:t>
            </a:r>
            <a:r>
              <a:rPr lang="en-US" altLang="zh-CN" dirty="0"/>
              <a:t>&lt;input name="</a:t>
            </a:r>
            <a:r>
              <a:rPr lang="en-US" altLang="zh-CN" dirty="0" err="1"/>
              <a:t>searchword</a:t>
            </a:r>
            <a:r>
              <a:rPr lang="en-US" altLang="zh-CN" dirty="0"/>
              <a:t>" value="Un-trusted input</a:t>
            </a:r>
            <a:r>
              <a:rPr lang="en-US" altLang="zh-CN" dirty="0" smtClean="0"/>
              <a:t>"&gt;</a:t>
            </a:r>
          </a:p>
          <a:p>
            <a:pPr lvl="1"/>
            <a:r>
              <a:rPr lang="zh-CN" altLang="zh-CN" dirty="0"/>
              <a:t>此时需要将红色的不可信内容中做如下的转码</a:t>
            </a:r>
            <a:r>
              <a:rPr lang="en-US" altLang="zh-CN" dirty="0"/>
              <a:t>(</a:t>
            </a:r>
            <a:r>
              <a:rPr lang="zh-CN" altLang="zh-CN" dirty="0"/>
              <a:t>即将</a:t>
            </a:r>
            <a:r>
              <a:rPr lang="en-US" altLang="zh-CN" dirty="0"/>
              <a:t>&lt; &gt; ‘ “ /\</a:t>
            </a:r>
            <a:r>
              <a:rPr lang="zh-CN" altLang="zh-CN" dirty="0"/>
              <a:t>等</a:t>
            </a:r>
            <a:r>
              <a:rPr lang="en-US" altLang="zh-CN" dirty="0"/>
              <a:t>` </a:t>
            </a:r>
            <a:r>
              <a:rPr lang="zh-CN" altLang="zh-CN" dirty="0"/>
              <a:t>转成</a:t>
            </a:r>
            <a:r>
              <a:rPr lang="en-US" altLang="zh-CN" dirty="0"/>
              <a:t>html</a:t>
            </a:r>
            <a:r>
              <a:rPr lang="zh-CN" altLang="zh-CN" dirty="0"/>
              <a:t>实体</a:t>
            </a:r>
            <a:r>
              <a:rPr lang="en-US" altLang="zh-CN" dirty="0"/>
              <a:t>)</a:t>
            </a:r>
            <a:r>
              <a:rPr lang="zh-CN" altLang="zh-CN" dirty="0" smtClean="0"/>
              <a:t>：</a:t>
            </a:r>
            <a:endParaRPr lang="en-US" altLang="zh-CN" dirty="0" smtClean="0"/>
          </a:p>
          <a:p>
            <a:pPr lvl="1"/>
            <a:endParaRPr lang="en-US" altLang="zh-CN" dirty="0"/>
          </a:p>
          <a:p>
            <a:pPr lvl="1"/>
            <a:endParaRPr lang="en-US" altLang="zh-CN" dirty="0" smtClean="0"/>
          </a:p>
          <a:p>
            <a:pPr lvl="1"/>
            <a:endParaRPr lang="en-US" altLang="zh-CN" dirty="0"/>
          </a:p>
          <a:p>
            <a:pPr marL="201168" lvl="1" indent="0">
              <a:buNone/>
            </a:pPr>
            <a:r>
              <a:rPr lang="en-US" altLang="zh-CN" dirty="0" smtClean="0"/>
              <a:t>2</a:t>
            </a:r>
            <a:r>
              <a:rPr lang="zh-CN" altLang="en-US" dirty="0" smtClean="0"/>
              <a:t>、</a:t>
            </a:r>
            <a:r>
              <a:rPr lang="zh-CN" altLang="zh-CN" dirty="0"/>
              <a:t>对于用户输入落在</a:t>
            </a:r>
            <a:r>
              <a:rPr lang="en-US" altLang="zh-CN" dirty="0"/>
              <a:t>&lt;script&gt;</a:t>
            </a:r>
            <a:r>
              <a:rPr lang="zh-CN" altLang="zh-CN" dirty="0"/>
              <a:t>的内容中的</a:t>
            </a:r>
            <a:r>
              <a:rPr lang="zh-CN" altLang="zh-CN" dirty="0" smtClean="0"/>
              <a:t>情况</a:t>
            </a:r>
            <a:r>
              <a:rPr lang="zh-CN" altLang="en-US" dirty="0" smtClean="0"/>
              <a:t>，例如：</a:t>
            </a:r>
            <a:endParaRPr lang="en-US" altLang="zh-CN" dirty="0"/>
          </a:p>
          <a:p>
            <a:pPr marL="201168" lvl="1" indent="0">
              <a:buNone/>
            </a:pPr>
            <a:r>
              <a:rPr lang="en-US" altLang="zh-CN" dirty="0"/>
              <a:t>	</a:t>
            </a:r>
            <a:r>
              <a:rPr lang="en-US" altLang="zh-CN" dirty="0" smtClean="0"/>
              <a:t>&lt;</a:t>
            </a:r>
            <a:r>
              <a:rPr lang="en-US" altLang="zh-CN" dirty="0"/>
              <a:t>script type="text/</a:t>
            </a:r>
            <a:r>
              <a:rPr lang="en-US" altLang="zh-CN" dirty="0" err="1"/>
              <a:t>javascript</a:t>
            </a:r>
            <a:r>
              <a:rPr lang="en-US" altLang="zh-CN" dirty="0"/>
              <a:t>"&gt;</a:t>
            </a:r>
            <a:r>
              <a:rPr lang="en-US" altLang="zh-CN" dirty="0" err="1"/>
              <a:t>var</a:t>
            </a:r>
            <a:r>
              <a:rPr lang="en-US" altLang="zh-CN" dirty="0"/>
              <a:t> </a:t>
            </a:r>
            <a:r>
              <a:rPr lang="en-US" altLang="zh-CN" dirty="0" err="1"/>
              <a:t>mymsg</a:t>
            </a:r>
            <a:r>
              <a:rPr lang="en-US" altLang="zh-CN" dirty="0"/>
              <a:t>="Un-trusted input"; &lt;/script</a:t>
            </a:r>
            <a:r>
              <a:rPr lang="en-US" altLang="zh-CN" dirty="0" smtClean="0"/>
              <a:t>&gt;</a:t>
            </a:r>
          </a:p>
          <a:p>
            <a:pPr marL="201168" lvl="1" indent="0">
              <a:buNone/>
            </a:pPr>
            <a:r>
              <a:rPr lang="en-US" altLang="zh-CN" dirty="0" smtClean="0"/>
              <a:t>	</a:t>
            </a:r>
            <a:r>
              <a:rPr lang="zh-CN" altLang="zh-CN" dirty="0"/>
              <a:t>需要对不可信内容</a:t>
            </a:r>
            <a:r>
              <a:rPr lang="en-US" altLang="zh-CN" dirty="0"/>
              <a:t>' " &gt; &lt; /</a:t>
            </a:r>
            <a:r>
              <a:rPr lang="zh-CN" altLang="zh-CN" dirty="0"/>
              <a:t>（）</a:t>
            </a:r>
            <a:r>
              <a:rPr lang="en-US" altLang="zh-CN" dirty="0"/>
              <a:t>{}&amp;</a:t>
            </a:r>
            <a:r>
              <a:rPr lang="zh-CN" altLang="zh-CN" dirty="0"/>
              <a:t>等做转码处理。</a:t>
            </a:r>
            <a:r>
              <a:rPr lang="zh-CN" altLang="zh-CN" dirty="0" smtClean="0"/>
              <a:t>需要</a:t>
            </a:r>
            <a:r>
              <a:rPr lang="zh-CN" altLang="zh-CN" dirty="0"/>
              <a:t>对不可信内容</a:t>
            </a:r>
            <a:r>
              <a:rPr lang="en-US" altLang="zh-CN" dirty="0"/>
              <a:t>' " &gt; &lt; /</a:t>
            </a:r>
            <a:r>
              <a:rPr lang="zh-CN" altLang="zh-CN" dirty="0"/>
              <a:t>（）</a:t>
            </a:r>
            <a:r>
              <a:rPr lang="en-US" altLang="zh-CN" dirty="0"/>
              <a:t>{}&amp;</a:t>
            </a:r>
            <a:r>
              <a:rPr lang="zh-CN" altLang="zh-CN" dirty="0"/>
              <a:t>等做转码处理。</a:t>
            </a:r>
            <a:endParaRPr lang="en-US" altLang="zh-CN" dirty="0"/>
          </a:p>
          <a:p>
            <a:pPr marL="201168" lvl="1" indent="0">
              <a:buNone/>
            </a:pPr>
            <a:r>
              <a:rPr lang="en-US" altLang="zh-CN" dirty="0"/>
              <a:t>	</a:t>
            </a:r>
            <a:br>
              <a:rPr lang="en-US" altLang="zh-CN" dirty="0"/>
            </a:b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52713393"/>
              </p:ext>
            </p:extLst>
          </p:nvPr>
        </p:nvGraphicFramePr>
        <p:xfrm>
          <a:off x="1427855" y="3206286"/>
          <a:ext cx="8466772" cy="546848"/>
        </p:xfrm>
        <a:graphic>
          <a:graphicData uri="http://schemas.openxmlformats.org/drawingml/2006/table">
            <a:tbl>
              <a:tblPr>
                <a:tableStyleId>{5C22544A-7EE6-4342-B048-85BDC9FD1C3A}</a:tableStyleId>
              </a:tblPr>
              <a:tblGrid>
                <a:gridCol w="2116196"/>
                <a:gridCol w="2116196"/>
                <a:gridCol w="2117190"/>
                <a:gridCol w="2117190"/>
              </a:tblGrid>
              <a:tr h="273424">
                <a:tc>
                  <a:txBody>
                    <a:bodyPr/>
                    <a:lstStyle/>
                    <a:p>
                      <a:pPr algn="just">
                        <a:spcAft>
                          <a:spcPts val="0"/>
                        </a:spcAft>
                      </a:pPr>
                      <a:r>
                        <a:rPr lang="en-US" sz="1050" kern="100">
                          <a:effectLst/>
                        </a:rPr>
                        <a:t>&lt; </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&gt; </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a:t>
                      </a:r>
                      <a:endParaRPr lang="zh-CN" sz="1050" kern="100">
                        <a:effectLst/>
                        <a:latin typeface="Times New Roman"/>
                        <a:ea typeface="宋体"/>
                      </a:endParaRPr>
                    </a:p>
                  </a:txBody>
                  <a:tcPr marL="68580" marR="68580" marT="0" marB="0"/>
                </a:tc>
              </a:tr>
              <a:tr h="273424">
                <a:tc>
                  <a:txBody>
                    <a:bodyPr/>
                    <a:lstStyle/>
                    <a:p>
                      <a:pPr algn="just">
                        <a:spcAft>
                          <a:spcPts val="0"/>
                        </a:spcAft>
                      </a:pPr>
                      <a:r>
                        <a:rPr lang="en-US" sz="1050" kern="100">
                          <a:effectLst/>
                        </a:rPr>
                        <a:t>&amp;lt;</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&amp;gt;</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&amp;#39;</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dirty="0">
                          <a:effectLst/>
                        </a:rPr>
                        <a:t>&amp;</a:t>
                      </a:r>
                      <a:r>
                        <a:rPr lang="en-US" sz="1050" kern="100" dirty="0" err="1">
                          <a:effectLst/>
                        </a:rPr>
                        <a:t>quot</a:t>
                      </a:r>
                      <a:r>
                        <a:rPr lang="en-US" sz="1050" kern="100" dirty="0">
                          <a:effectLst/>
                        </a:rPr>
                        <a:t>;</a:t>
                      </a:r>
                      <a:endParaRPr lang="zh-CN" sz="105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329913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normAutofit/>
          </a:bodyPr>
          <a:lstStyle/>
          <a:p>
            <a:r>
              <a:rPr lang="en-US" altLang="zh-CN" dirty="0"/>
              <a:t>3</a:t>
            </a:r>
            <a:r>
              <a:rPr lang="zh-CN" altLang="en-US" dirty="0" smtClean="0"/>
              <a:t>、对于</a:t>
            </a:r>
            <a:r>
              <a:rPr lang="en-US" altLang="zh-CN" dirty="0" smtClean="0"/>
              <a:t>CSRF</a:t>
            </a:r>
            <a:r>
              <a:rPr lang="zh-CN" altLang="en-US" dirty="0" smtClean="0"/>
              <a:t>漏洞</a:t>
            </a:r>
            <a:r>
              <a:rPr lang="zh-CN" altLang="zh-CN" dirty="0" smtClean="0"/>
              <a:t>，</a:t>
            </a:r>
            <a:r>
              <a:rPr lang="zh-CN" altLang="en-US" dirty="0" smtClean="0"/>
              <a:t>建议</a:t>
            </a:r>
            <a:r>
              <a:rPr lang="zh-CN" altLang="zh-CN" dirty="0" smtClean="0"/>
              <a:t>：</a:t>
            </a:r>
            <a:endParaRPr lang="en-US" altLang="zh-CN" dirty="0" smtClean="0"/>
          </a:p>
          <a:p>
            <a:pPr lvl="1"/>
            <a:r>
              <a:rPr lang="zh-CN" altLang="en-US" dirty="0" smtClean="0"/>
              <a:t>请求</a:t>
            </a:r>
            <a:r>
              <a:rPr lang="en-US" altLang="zh-CN" dirty="0" err="1" smtClean="0"/>
              <a:t>referer</a:t>
            </a:r>
            <a:r>
              <a:rPr lang="zh-CN" altLang="en-US" dirty="0" smtClean="0"/>
              <a:t>验证</a:t>
            </a:r>
            <a:endParaRPr lang="en-US" altLang="zh-CN" dirty="0" smtClean="0"/>
          </a:p>
          <a:p>
            <a:pPr lvl="1"/>
            <a:r>
              <a:rPr lang="zh-CN" altLang="en-US" dirty="0" smtClean="0"/>
              <a:t>在表单中添加</a:t>
            </a:r>
            <a:r>
              <a:rPr lang="en-US" altLang="zh-CN" dirty="0" smtClean="0"/>
              <a:t>form token</a:t>
            </a:r>
            <a:r>
              <a:rPr lang="zh-CN" altLang="en-US" dirty="0" smtClean="0"/>
              <a:t>（隐藏域中的随机字符串）</a:t>
            </a:r>
            <a:endParaRPr lang="en-US" altLang="zh-CN" dirty="0" smtClean="0"/>
          </a:p>
          <a:p>
            <a:pPr lvl="1"/>
            <a:r>
              <a:rPr lang="zh-CN" altLang="en-US" dirty="0" smtClean="0"/>
              <a:t>关键请求使用图形验证码</a:t>
            </a:r>
            <a:endParaRPr lang="en-US" altLang="zh-CN" dirty="0" smtClean="0"/>
          </a:p>
          <a:p>
            <a:pPr marL="201168" lvl="1" indent="0">
              <a:buNone/>
            </a:pPr>
            <a:r>
              <a:rPr lang="en-US" altLang="zh-CN" dirty="0"/>
              <a:t>	</a:t>
            </a:r>
            <a:br>
              <a:rPr lang="en-US" altLang="zh-CN" dirty="0"/>
            </a:br>
            <a:endParaRPr lang="zh-CN" altLang="en-US" dirty="0"/>
          </a:p>
        </p:txBody>
      </p:sp>
    </p:spTree>
    <p:extLst>
      <p:ext uri="{BB962C8B-B14F-4D97-AF65-F5344CB8AC3E}">
        <p14:creationId xmlns:p14="http://schemas.microsoft.com/office/powerpoint/2010/main" val="2773874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p:txBody>
          <a:bodyPr>
            <a:normAutofit/>
          </a:bodyPr>
          <a:lstStyle/>
          <a:p>
            <a:r>
              <a:rPr lang="en-US" altLang="zh-CN" dirty="0" smtClean="0"/>
              <a:t>1</a:t>
            </a:r>
            <a:r>
              <a:rPr lang="zh-CN" altLang="en-US" dirty="0"/>
              <a:t>、</a:t>
            </a:r>
            <a:r>
              <a:rPr lang="en-US" altLang="zh-CN" dirty="0" smtClean="0"/>
              <a:t>《web</a:t>
            </a:r>
            <a:r>
              <a:rPr lang="zh-CN" altLang="en-US" dirty="0" smtClean="0"/>
              <a:t>安全测试</a:t>
            </a:r>
            <a:r>
              <a:rPr lang="en-US" altLang="zh-CN" dirty="0" smtClean="0"/>
              <a:t>》-----</a:t>
            </a:r>
            <a:r>
              <a:rPr lang="en-US" altLang="zh-CN" dirty="0" err="1" smtClean="0"/>
              <a:t>paco</a:t>
            </a:r>
            <a:r>
              <a:rPr lang="en-US" altLang="zh-CN" dirty="0" smtClean="0"/>
              <a:t> hope&amp; ben </a:t>
            </a:r>
            <a:r>
              <a:rPr lang="en-US" altLang="zh-CN" dirty="0" err="1" smtClean="0"/>
              <a:t>waltber</a:t>
            </a:r>
            <a:r>
              <a:rPr lang="zh-CN" altLang="en-US" dirty="0" smtClean="0"/>
              <a:t>著</a:t>
            </a:r>
            <a:endParaRPr lang="en-US" altLang="zh-CN" dirty="0" smtClean="0"/>
          </a:p>
          <a:p>
            <a:r>
              <a:rPr lang="en-US" altLang="zh-CN" dirty="0" smtClean="0"/>
              <a:t>2</a:t>
            </a:r>
            <a:r>
              <a:rPr lang="zh-CN" altLang="en-US" dirty="0" smtClean="0"/>
              <a:t>、</a:t>
            </a:r>
            <a:r>
              <a:rPr lang="en-US" altLang="zh-CN" dirty="0" smtClean="0"/>
              <a:t>《</a:t>
            </a:r>
            <a:r>
              <a:rPr lang="zh-CN" altLang="en-US" dirty="0" smtClean="0"/>
              <a:t>网易杭州研究院安全分析报告</a:t>
            </a:r>
            <a:r>
              <a:rPr lang="en-US" altLang="zh-CN" dirty="0" smtClean="0"/>
              <a:t>》</a:t>
            </a:r>
          </a:p>
          <a:p>
            <a:r>
              <a:rPr lang="en-US" altLang="zh-CN" dirty="0" smtClean="0"/>
              <a:t>3</a:t>
            </a:r>
            <a:r>
              <a:rPr lang="zh-CN" altLang="en-US" dirty="0" smtClean="0"/>
              <a:t>、</a:t>
            </a:r>
            <a:r>
              <a:rPr lang="en-US" altLang="zh-CN" dirty="0" err="1" smtClean="0"/>
              <a:t>webgoat</a:t>
            </a:r>
            <a:r>
              <a:rPr lang="zh-CN" altLang="en-US" dirty="0" smtClean="0"/>
              <a:t>：</a:t>
            </a:r>
            <a:r>
              <a:rPr lang="en-US" altLang="zh-CN" dirty="0"/>
              <a:t>http://localhost./WebGoat/attack</a:t>
            </a:r>
            <a:r>
              <a:rPr lang="en-US" altLang="zh-CN" dirty="0"/>
              <a:t/>
            </a:r>
            <a:br>
              <a:rPr lang="en-US" altLang="zh-CN" dirty="0"/>
            </a:br>
            <a:endParaRPr lang="zh-CN" altLang="en-US" dirty="0"/>
          </a:p>
        </p:txBody>
      </p:sp>
    </p:spTree>
    <p:extLst>
      <p:ext uri="{BB962C8B-B14F-4D97-AF65-F5344CB8AC3E}">
        <p14:creationId xmlns:p14="http://schemas.microsoft.com/office/powerpoint/2010/main" val="2773874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p:txBody>
          <a:bodyPr>
            <a:normAutofit/>
          </a:bodyPr>
          <a:lstStyle/>
          <a:p>
            <a:r>
              <a:rPr lang="en-US" altLang="zh-CN" dirty="0" smtClean="0"/>
              <a:t>《web</a:t>
            </a:r>
            <a:r>
              <a:rPr lang="zh-CN" altLang="en-US" dirty="0" smtClean="0"/>
              <a:t>安全测试</a:t>
            </a:r>
            <a:r>
              <a:rPr lang="en-US" altLang="zh-CN" dirty="0" smtClean="0"/>
              <a:t>》-----</a:t>
            </a:r>
            <a:r>
              <a:rPr lang="en-US" altLang="zh-CN" dirty="0" err="1" smtClean="0"/>
              <a:t>paco</a:t>
            </a:r>
            <a:r>
              <a:rPr lang="en-US" altLang="zh-CN" dirty="0" smtClean="0"/>
              <a:t> hope&amp; ben </a:t>
            </a:r>
            <a:r>
              <a:rPr lang="en-US" altLang="zh-CN" dirty="0" err="1" smtClean="0"/>
              <a:t>waltber</a:t>
            </a:r>
            <a:r>
              <a:rPr lang="zh-CN" altLang="en-US" dirty="0" smtClean="0"/>
              <a:t>著</a:t>
            </a:r>
            <a:endParaRPr lang="en-US" altLang="zh-CN" dirty="0" smtClean="0"/>
          </a:p>
          <a:p>
            <a:r>
              <a:rPr lang="en-US" altLang="zh-CN" dirty="0"/>
              <a:t/>
            </a:r>
            <a:br>
              <a:rPr lang="en-US" altLang="zh-CN" dirty="0"/>
            </a:b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62472"/>
            <a:ext cx="338137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7526" y="2740071"/>
            <a:ext cx="2695575"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4336" y="2262472"/>
            <a:ext cx="2181225"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3958" y="196329"/>
            <a:ext cx="272415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06788" y="2740072"/>
            <a:ext cx="344805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8092" y="777211"/>
            <a:ext cx="2771775"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7897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THANKS</a:t>
            </a:r>
            <a:endParaRPr lang="zh-CN" altLang="en-US" dirty="0"/>
          </a:p>
        </p:txBody>
      </p:sp>
    </p:spTree>
    <p:extLst>
      <p:ext uri="{BB962C8B-B14F-4D97-AF65-F5344CB8AC3E}">
        <p14:creationId xmlns:p14="http://schemas.microsoft.com/office/powerpoint/2010/main" val="4162818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smtClean="0"/>
              <a:t>世界观</a:t>
            </a:r>
            <a:endParaRPr lang="en-US" altLang="zh-CN" dirty="0" smtClean="0"/>
          </a:p>
          <a:p>
            <a:r>
              <a:rPr lang="zh-CN" altLang="en-US" dirty="0" smtClean="0"/>
              <a:t>工具介绍</a:t>
            </a:r>
            <a:endParaRPr lang="en-US" altLang="zh-CN" dirty="0" smtClean="0"/>
          </a:p>
          <a:p>
            <a:pPr lvl="1"/>
            <a:r>
              <a:rPr lang="en-US" altLang="zh-CN" dirty="0" err="1" smtClean="0"/>
              <a:t>Webscarab</a:t>
            </a:r>
            <a:endParaRPr lang="en-US" altLang="zh-CN" dirty="0" smtClean="0"/>
          </a:p>
          <a:p>
            <a:pPr lvl="1"/>
            <a:r>
              <a:rPr lang="en-US" altLang="zh-CN" dirty="0" err="1" smtClean="0"/>
              <a:t>webgoat</a:t>
            </a:r>
            <a:endParaRPr lang="en-US" altLang="zh-CN" dirty="0" smtClean="0"/>
          </a:p>
          <a:p>
            <a:r>
              <a:rPr lang="zh-CN" altLang="en-US" dirty="0" smtClean="0"/>
              <a:t>简单常见漏洞</a:t>
            </a:r>
            <a:endParaRPr lang="en-US" altLang="zh-CN" dirty="0" smtClean="0"/>
          </a:p>
          <a:p>
            <a:pPr lvl="1"/>
            <a:r>
              <a:rPr lang="zh-CN" altLang="en-US" dirty="0"/>
              <a:t>跨</a:t>
            </a:r>
            <a:r>
              <a:rPr lang="zh-CN" altLang="en-US" dirty="0" smtClean="0"/>
              <a:t>站脚本攻击（</a:t>
            </a:r>
            <a:r>
              <a:rPr lang="en-US" altLang="zh-CN" dirty="0" smtClean="0"/>
              <a:t>XSS</a:t>
            </a:r>
            <a:r>
              <a:rPr lang="zh-CN" altLang="en-US" dirty="0" smtClean="0"/>
              <a:t>）</a:t>
            </a:r>
            <a:endParaRPr lang="en-US" altLang="zh-CN" dirty="0" smtClean="0"/>
          </a:p>
          <a:p>
            <a:pPr lvl="1"/>
            <a:r>
              <a:rPr lang="zh-CN" altLang="en-US" dirty="0" smtClean="0"/>
              <a:t>回车换行漏洞（</a:t>
            </a:r>
            <a:r>
              <a:rPr lang="en-US" altLang="zh-CN" dirty="0" smtClean="0"/>
              <a:t>CRLF</a:t>
            </a:r>
            <a:r>
              <a:rPr lang="zh-CN" altLang="en-US" dirty="0" smtClean="0"/>
              <a:t>）</a:t>
            </a:r>
            <a:endParaRPr lang="en-US" altLang="zh-CN" dirty="0" smtClean="0"/>
          </a:p>
          <a:p>
            <a:pPr lvl="1"/>
            <a:r>
              <a:rPr lang="en-US" altLang="zh-CN" dirty="0" err="1" smtClean="0"/>
              <a:t>url</a:t>
            </a:r>
            <a:r>
              <a:rPr lang="zh-CN" altLang="en-US" dirty="0" smtClean="0"/>
              <a:t>跳转漏洞（</a:t>
            </a:r>
            <a:r>
              <a:rPr lang="en-US" altLang="zh-CN" dirty="0" smtClean="0"/>
              <a:t>URL</a:t>
            </a:r>
            <a:r>
              <a:rPr lang="zh-CN" altLang="en-US" dirty="0" smtClean="0"/>
              <a:t>重定向）</a:t>
            </a:r>
            <a:endParaRPr lang="en-US" altLang="zh-CN" dirty="0" smtClean="0"/>
          </a:p>
          <a:p>
            <a:pPr lvl="1"/>
            <a:r>
              <a:rPr lang="zh-CN" altLang="en-US" dirty="0"/>
              <a:t>跨</a:t>
            </a:r>
            <a:r>
              <a:rPr lang="zh-CN" altLang="en-US" dirty="0" smtClean="0"/>
              <a:t>站域请求伪造（</a:t>
            </a:r>
            <a:r>
              <a:rPr lang="en-US" altLang="zh-CN" dirty="0" smtClean="0"/>
              <a:t>CSRF</a:t>
            </a:r>
            <a:r>
              <a:rPr lang="zh-CN" altLang="en-US" dirty="0" smtClean="0"/>
              <a:t>）</a:t>
            </a:r>
            <a:endParaRPr lang="en-US" altLang="zh-CN" dirty="0" smtClean="0"/>
          </a:p>
          <a:p>
            <a:pPr marL="0" indent="0">
              <a:buNone/>
            </a:pPr>
            <a:r>
              <a:rPr lang="en-US" altLang="zh-CN" dirty="0"/>
              <a:t>	</a:t>
            </a:r>
            <a:endParaRPr lang="zh-CN" altLang="en-US" dirty="0"/>
          </a:p>
        </p:txBody>
      </p:sp>
    </p:spTree>
    <p:extLst>
      <p:ext uri="{BB962C8B-B14F-4D97-AF65-F5344CB8AC3E}">
        <p14:creationId xmlns:p14="http://schemas.microsoft.com/office/powerpoint/2010/main" val="3560630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世界观</a:t>
            </a:r>
            <a:r>
              <a:rPr lang="en-US" altLang="zh-CN" dirty="0" smtClean="0"/>
              <a:t>—</a:t>
            </a:r>
            <a:r>
              <a:rPr lang="zh-CN" altLang="en-US" dirty="0" smtClean="0"/>
              <a:t>什么是</a:t>
            </a:r>
            <a:r>
              <a:rPr lang="en-US" altLang="zh-CN" dirty="0" smtClean="0"/>
              <a:t>web</a:t>
            </a:r>
            <a:r>
              <a:rPr lang="zh-CN" altLang="en-US" dirty="0" smtClean="0"/>
              <a:t>安全测试</a:t>
            </a:r>
            <a:endParaRPr lang="zh-CN" altLang="en-US" dirty="0"/>
          </a:p>
        </p:txBody>
      </p:sp>
      <p:sp>
        <p:nvSpPr>
          <p:cNvPr id="3" name="内容占位符 2"/>
          <p:cNvSpPr>
            <a:spLocks noGrp="1"/>
          </p:cNvSpPr>
          <p:nvPr>
            <p:ph idx="1"/>
          </p:nvPr>
        </p:nvSpPr>
        <p:spPr/>
        <p:txBody>
          <a:bodyPr/>
          <a:lstStyle/>
          <a:p>
            <a:r>
              <a:rPr lang="zh-CN" altLang="en-US" dirty="0" smtClean="0"/>
              <a:t>安全测试就是要提供证据表明，在面对敌意和恶意输入的时候，应用仍然能够充分的满足它的需求</a:t>
            </a:r>
            <a:endParaRPr lang="en-US" altLang="zh-CN" dirty="0" smtClean="0"/>
          </a:p>
          <a:p>
            <a:r>
              <a:rPr lang="zh-CN" altLang="en-US" b="1" dirty="0" smtClean="0"/>
              <a:t>提供证据</a:t>
            </a:r>
            <a:endParaRPr lang="en-US" altLang="zh-CN" b="1" dirty="0" smtClean="0"/>
          </a:p>
          <a:p>
            <a:pPr lvl="1"/>
            <a:r>
              <a:rPr lang="zh-CN" altLang="en-US" b="1" dirty="0">
                <a:solidFill>
                  <a:srgbClr val="FF0000"/>
                </a:solidFill>
              </a:rPr>
              <a:t>考虑</a:t>
            </a:r>
            <a:r>
              <a:rPr lang="zh-CN" altLang="en-US" b="1" dirty="0"/>
              <a:t>无法接受的输入的全体集合</a:t>
            </a:r>
            <a:r>
              <a:rPr lang="en-US" altLang="zh-CN" b="1" dirty="0"/>
              <a:t>—</a:t>
            </a:r>
            <a:r>
              <a:rPr lang="zh-CN" altLang="en-US" b="1" dirty="0"/>
              <a:t>无限集</a:t>
            </a:r>
            <a:endParaRPr lang="en-US" altLang="zh-CN" b="1" dirty="0"/>
          </a:p>
          <a:p>
            <a:pPr lvl="1"/>
            <a:r>
              <a:rPr lang="zh-CN" altLang="en-US" b="1" dirty="0">
                <a:solidFill>
                  <a:srgbClr val="FF0000"/>
                </a:solidFill>
              </a:rPr>
              <a:t>重点关注</a:t>
            </a:r>
            <a:r>
              <a:rPr lang="zh-CN" altLang="en-US" b="1" dirty="0"/>
              <a:t>很可能在软件安全需求方面造成严重失效的输入子集</a:t>
            </a:r>
            <a:r>
              <a:rPr lang="en-US" altLang="zh-CN" b="1" dirty="0"/>
              <a:t>—</a:t>
            </a:r>
            <a:r>
              <a:rPr lang="zh-CN" altLang="en-US" b="1" dirty="0"/>
              <a:t>无限</a:t>
            </a:r>
            <a:r>
              <a:rPr lang="zh-CN" altLang="en-US" b="1" dirty="0" smtClean="0"/>
              <a:t>集</a:t>
            </a:r>
            <a:endParaRPr lang="en-US" altLang="zh-CN" b="1" dirty="0" smtClean="0"/>
          </a:p>
          <a:p>
            <a:pPr lvl="1"/>
            <a:r>
              <a:rPr lang="zh-CN" altLang="en-US" b="1" dirty="0" smtClean="0"/>
              <a:t>证明完全满足需求的方式与证明功能满足需求的方法相同。建立输入，确定预期结果，然后建立并运行测试来锻炼系统。设计反安全的输入和对软件进行测试是最难的部分</a:t>
            </a:r>
            <a:endParaRPr lang="en-US" altLang="zh-CN" b="1" dirty="0" smtClean="0"/>
          </a:p>
          <a:p>
            <a:pPr lvl="1"/>
            <a:r>
              <a:rPr lang="zh-CN" altLang="en-US" b="1" dirty="0" smtClean="0"/>
              <a:t>例子：比如我们的需求是：在不登陆的情况下不能下载系统中敏感数据。提供证据较难部分是创造出可能会造成这种状况的输入，然后确定这种状况是否会发生（无法证明不存在黑天鹅，科学的不可知论）</a:t>
            </a:r>
            <a:endParaRPr lang="en-US" altLang="zh-CN" b="1" dirty="0" smtClean="0"/>
          </a:p>
          <a:p>
            <a:endParaRPr lang="en-US" altLang="zh-CN" dirty="0"/>
          </a:p>
        </p:txBody>
      </p:sp>
    </p:spTree>
    <p:extLst>
      <p:ext uri="{BB962C8B-B14F-4D97-AF65-F5344CB8AC3E}">
        <p14:creationId xmlns:p14="http://schemas.microsoft.com/office/powerpoint/2010/main" val="3881739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世界观</a:t>
            </a:r>
            <a:r>
              <a:rPr lang="en-US" altLang="zh-CN" dirty="0" smtClean="0"/>
              <a:t>—</a:t>
            </a:r>
            <a:r>
              <a:rPr lang="zh-CN" altLang="en-US" dirty="0" smtClean="0"/>
              <a:t>什么是</a:t>
            </a:r>
            <a:r>
              <a:rPr lang="en-US" altLang="zh-CN" dirty="0" smtClean="0"/>
              <a:t>web</a:t>
            </a:r>
            <a:r>
              <a:rPr lang="zh-CN" altLang="en-US" dirty="0" smtClean="0"/>
              <a:t>安全测试</a:t>
            </a:r>
            <a:endParaRPr lang="zh-CN" altLang="en-US" dirty="0"/>
          </a:p>
        </p:txBody>
      </p:sp>
      <p:sp>
        <p:nvSpPr>
          <p:cNvPr id="3" name="内容占位符 2"/>
          <p:cNvSpPr>
            <a:spLocks noGrp="1"/>
          </p:cNvSpPr>
          <p:nvPr>
            <p:ph idx="1"/>
          </p:nvPr>
        </p:nvSpPr>
        <p:spPr/>
        <p:txBody>
          <a:bodyPr/>
          <a:lstStyle/>
          <a:p>
            <a:r>
              <a:rPr lang="zh-CN" altLang="en-US" dirty="0" smtClean="0"/>
              <a:t>安全测试就是要提供证据表明，在面对敌意和恶意输入的时候，应用仍然能够充分的满足它的需求</a:t>
            </a:r>
            <a:endParaRPr lang="en-US" altLang="zh-CN" dirty="0" smtClean="0"/>
          </a:p>
          <a:p>
            <a:r>
              <a:rPr lang="zh-CN" altLang="en-US" b="1" dirty="0" smtClean="0"/>
              <a:t>满足需求</a:t>
            </a:r>
            <a:endParaRPr lang="en-US" altLang="zh-CN" b="1" dirty="0" smtClean="0"/>
          </a:p>
          <a:p>
            <a:pPr lvl="1"/>
            <a:r>
              <a:rPr lang="zh-CN" altLang="en-US" b="1" dirty="0" smtClean="0">
                <a:solidFill>
                  <a:schemeClr val="tx1"/>
                </a:solidFill>
              </a:rPr>
              <a:t>安全是一种必须存在的非功能性需求</a:t>
            </a:r>
            <a:endParaRPr lang="en-US" altLang="zh-CN" b="1" dirty="0">
              <a:solidFill>
                <a:schemeClr val="tx1"/>
              </a:solidFill>
            </a:endParaRPr>
          </a:p>
          <a:p>
            <a:pPr lvl="1"/>
            <a:r>
              <a:rPr lang="zh-CN" altLang="en-US" b="1" dirty="0" smtClean="0">
                <a:solidFill>
                  <a:schemeClr val="tx1"/>
                </a:solidFill>
              </a:rPr>
              <a:t>安全不是主要功能</a:t>
            </a:r>
            <a:r>
              <a:rPr lang="en-US" altLang="zh-CN" b="1" dirty="0" smtClean="0">
                <a:solidFill>
                  <a:schemeClr val="tx1"/>
                </a:solidFill>
              </a:rPr>
              <a:t>—</a:t>
            </a:r>
            <a:r>
              <a:rPr lang="zh-CN" altLang="en-US" b="1" dirty="0" smtClean="0">
                <a:solidFill>
                  <a:schemeClr val="tx1"/>
                </a:solidFill>
              </a:rPr>
              <a:t>并不是只因为更安全就去做某件事（真正的软件安全实际是指风险管理）</a:t>
            </a:r>
            <a:endParaRPr lang="en-US" altLang="zh-CN" b="1" dirty="0" smtClean="0">
              <a:solidFill>
                <a:schemeClr val="tx1"/>
              </a:solidFill>
            </a:endParaRPr>
          </a:p>
          <a:p>
            <a:pPr lvl="1"/>
            <a:r>
              <a:rPr lang="zh-CN" altLang="en-US" b="1" dirty="0" smtClean="0">
                <a:solidFill>
                  <a:schemeClr val="tx1"/>
                </a:solidFill>
              </a:rPr>
              <a:t>只要系统能够满足业务所有者（用户）</a:t>
            </a:r>
            <a:r>
              <a:rPr lang="en-US" altLang="zh-CN" b="1" dirty="0" smtClean="0">
                <a:solidFill>
                  <a:schemeClr val="tx1"/>
                </a:solidFill>
              </a:rPr>
              <a:t>----</a:t>
            </a:r>
            <a:r>
              <a:rPr lang="zh-CN" altLang="en-US" b="1" dirty="0" smtClean="0">
                <a:solidFill>
                  <a:schemeClr val="tx1"/>
                </a:solidFill>
              </a:rPr>
              <a:t>当用户意识到风险并充分理解自己所承担的风险，那么这个软件就是足够安全</a:t>
            </a:r>
            <a:endParaRPr lang="en-US" altLang="zh-CN" b="1" dirty="0" smtClean="0">
              <a:solidFill>
                <a:schemeClr val="tx1"/>
              </a:solidFill>
            </a:endParaRPr>
          </a:p>
          <a:p>
            <a:pPr lvl="1"/>
            <a:r>
              <a:rPr lang="zh-CN" altLang="en-US" b="1" dirty="0" smtClean="0">
                <a:solidFill>
                  <a:schemeClr val="tx1"/>
                </a:solidFill>
              </a:rPr>
              <a:t>安全测试提供了必要的证据和信息，以便用户知道承担了多少安全风险</a:t>
            </a:r>
            <a:endParaRPr lang="en-US" altLang="zh-CN" b="1" dirty="0" smtClean="0">
              <a:solidFill>
                <a:schemeClr val="tx1"/>
              </a:solidFill>
            </a:endParaRPr>
          </a:p>
        </p:txBody>
      </p:sp>
    </p:spTree>
    <p:extLst>
      <p:ext uri="{BB962C8B-B14F-4D97-AF65-F5344CB8AC3E}">
        <p14:creationId xmlns:p14="http://schemas.microsoft.com/office/powerpoint/2010/main" val="2619499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世界观</a:t>
            </a:r>
            <a:r>
              <a:rPr lang="en-US" altLang="zh-CN" dirty="0" smtClean="0"/>
              <a:t>—</a:t>
            </a:r>
            <a:r>
              <a:rPr lang="zh-CN" altLang="en-US" dirty="0" smtClean="0"/>
              <a:t>什么是</a:t>
            </a:r>
            <a:r>
              <a:rPr lang="en-US" altLang="zh-CN" dirty="0" smtClean="0"/>
              <a:t>web</a:t>
            </a:r>
            <a:r>
              <a:rPr lang="zh-CN" altLang="en-US" dirty="0" smtClean="0"/>
              <a:t>安全测试</a:t>
            </a:r>
            <a:endParaRPr lang="zh-CN" altLang="en-US" dirty="0"/>
          </a:p>
        </p:txBody>
      </p:sp>
      <p:sp>
        <p:nvSpPr>
          <p:cNvPr id="3" name="内容占位符 2"/>
          <p:cNvSpPr>
            <a:spLocks noGrp="1"/>
          </p:cNvSpPr>
          <p:nvPr>
            <p:ph idx="1"/>
          </p:nvPr>
        </p:nvSpPr>
        <p:spPr/>
        <p:txBody>
          <a:bodyPr>
            <a:normAutofit/>
          </a:bodyPr>
          <a:lstStyle/>
          <a:p>
            <a:r>
              <a:rPr lang="zh-CN" altLang="en-US" dirty="0" smtClean="0"/>
              <a:t>安全测试就是要提供证据表明，在面对敌意和恶意输入的时候，应用仍然能够充分的满足它的需求</a:t>
            </a:r>
            <a:endParaRPr lang="en-US" altLang="zh-CN" dirty="0" smtClean="0"/>
          </a:p>
          <a:p>
            <a:r>
              <a:rPr lang="zh-CN" altLang="en-US" b="1" dirty="0" smtClean="0"/>
              <a:t>安全测试是不断的重复</a:t>
            </a:r>
            <a:endParaRPr lang="en-US" altLang="zh-CN" b="1" dirty="0" smtClean="0"/>
          </a:p>
          <a:p>
            <a:pPr lvl="1"/>
            <a:r>
              <a:rPr lang="zh-CN" altLang="en-US" b="1" dirty="0">
                <a:solidFill>
                  <a:schemeClr val="tx1"/>
                </a:solidFill>
              </a:rPr>
              <a:t>安全是一段旅程，而不是目的地</a:t>
            </a:r>
            <a:r>
              <a:rPr lang="en-US" altLang="zh-CN" b="1" dirty="0">
                <a:solidFill>
                  <a:schemeClr val="tx1"/>
                </a:solidFill>
              </a:rPr>
              <a:t>—</a:t>
            </a:r>
            <a:r>
              <a:rPr lang="zh-CN" altLang="en-US" b="1" dirty="0">
                <a:solidFill>
                  <a:schemeClr val="tx1"/>
                </a:solidFill>
              </a:rPr>
              <a:t>我们永远也无法做到</a:t>
            </a:r>
            <a:r>
              <a:rPr lang="zh-CN" altLang="en-US" b="1" dirty="0" smtClean="0">
                <a:solidFill>
                  <a:schemeClr val="tx1"/>
                </a:solidFill>
              </a:rPr>
              <a:t>能够宣称软件</a:t>
            </a:r>
            <a:r>
              <a:rPr lang="zh-CN" altLang="en-US" b="1" dirty="0">
                <a:solidFill>
                  <a:schemeClr val="tx1"/>
                </a:solidFill>
              </a:rPr>
              <a:t>已经安全而任务已经完成（科学的不可知论）</a:t>
            </a:r>
            <a:endParaRPr lang="en-US" altLang="zh-CN" b="1" dirty="0">
              <a:solidFill>
                <a:schemeClr val="tx1"/>
              </a:solidFill>
            </a:endParaRPr>
          </a:p>
          <a:p>
            <a:pPr lvl="1"/>
            <a:r>
              <a:rPr lang="zh-CN" altLang="en-US" b="1" dirty="0">
                <a:solidFill>
                  <a:schemeClr val="tx1"/>
                </a:solidFill>
              </a:rPr>
              <a:t>例子：</a:t>
            </a:r>
            <a:endParaRPr lang="en-US" altLang="zh-CN" b="1" dirty="0">
              <a:solidFill>
                <a:schemeClr val="tx1"/>
              </a:solidFill>
            </a:endParaRPr>
          </a:p>
          <a:p>
            <a:pPr lvl="2"/>
            <a:r>
              <a:rPr lang="zh-CN" altLang="en-US" b="1" dirty="0">
                <a:solidFill>
                  <a:schemeClr val="tx1"/>
                </a:solidFill>
              </a:rPr>
              <a:t>需求：对于最大不超过</a:t>
            </a:r>
            <a:r>
              <a:rPr lang="en-US" altLang="zh-CN" b="1" dirty="0">
                <a:solidFill>
                  <a:schemeClr val="tx1"/>
                </a:solidFill>
              </a:rPr>
              <a:t>MAXINT</a:t>
            </a:r>
            <a:r>
              <a:rPr lang="zh-CN" altLang="en-US" b="1" dirty="0">
                <a:solidFill>
                  <a:schemeClr val="tx1"/>
                </a:solidFill>
              </a:rPr>
              <a:t>的正整数，</a:t>
            </a:r>
            <a:r>
              <a:rPr lang="en-US" altLang="zh-CN" b="1" dirty="0" err="1">
                <a:solidFill>
                  <a:schemeClr val="tx1"/>
                </a:solidFill>
              </a:rPr>
              <a:t>converIntToRoman</a:t>
            </a:r>
            <a:r>
              <a:rPr lang="en-US" altLang="zh-CN" b="1" dirty="0">
                <a:solidFill>
                  <a:schemeClr val="tx1"/>
                </a:solidFill>
              </a:rPr>
              <a:t>(</a:t>
            </a:r>
            <a:r>
              <a:rPr lang="en-US" altLang="zh-CN" b="1" dirty="0" err="1">
                <a:solidFill>
                  <a:schemeClr val="tx1"/>
                </a:solidFill>
              </a:rPr>
              <a:t>int</a:t>
            </a:r>
            <a:r>
              <a:rPr lang="en-US" altLang="zh-CN" b="1" dirty="0">
                <a:solidFill>
                  <a:schemeClr val="tx1"/>
                </a:solidFill>
              </a:rPr>
              <a:t>)</a:t>
            </a:r>
            <a:r>
              <a:rPr lang="zh-CN" altLang="en-US" b="1" dirty="0">
                <a:solidFill>
                  <a:schemeClr val="tx1"/>
                </a:solidFill>
              </a:rPr>
              <a:t>函数将返回有效的罗马数字字符串</a:t>
            </a:r>
            <a:endParaRPr lang="en-US" altLang="zh-CN" b="1" dirty="0">
              <a:solidFill>
                <a:schemeClr val="tx1"/>
              </a:solidFill>
            </a:endParaRPr>
          </a:p>
          <a:p>
            <a:pPr lvl="2"/>
            <a:r>
              <a:rPr lang="zh-CN" altLang="en-US" b="1" dirty="0">
                <a:solidFill>
                  <a:schemeClr val="tx1"/>
                </a:solidFill>
              </a:rPr>
              <a:t>功能测试测试点：？</a:t>
            </a:r>
            <a:endParaRPr lang="en-US" altLang="zh-CN" b="1" dirty="0">
              <a:solidFill>
                <a:schemeClr val="tx1"/>
              </a:solidFill>
            </a:endParaRPr>
          </a:p>
          <a:p>
            <a:pPr lvl="2"/>
            <a:r>
              <a:rPr lang="zh-CN" altLang="en-US" b="1" dirty="0">
                <a:solidFill>
                  <a:schemeClr val="tx1"/>
                </a:solidFill>
              </a:rPr>
              <a:t>安全测试：？</a:t>
            </a:r>
            <a:endParaRPr lang="en-US" altLang="zh-CN" b="1" dirty="0">
              <a:solidFill>
                <a:schemeClr val="tx1"/>
              </a:solidFill>
            </a:endParaRPr>
          </a:p>
          <a:p>
            <a:endParaRPr lang="en-US" altLang="zh-CN" b="1" dirty="0" smtClean="0"/>
          </a:p>
          <a:p>
            <a:pPr marL="91440" lvl="2" indent="-91440">
              <a:spcBef>
                <a:spcPts val="1200"/>
              </a:spcBef>
              <a:spcAft>
                <a:spcPts val="200"/>
              </a:spcAft>
              <a:buSzPct val="100000"/>
              <a:buFont typeface="Calibri" panose="020F0502020204030204" pitchFamily="34" charset="0"/>
              <a:buChar char=" "/>
            </a:pPr>
            <a:r>
              <a:rPr lang="zh-CN" altLang="en-US" sz="2000" b="1" dirty="0"/>
              <a:t>如何将安全测试变成日常功能测试中简单而普通的</a:t>
            </a:r>
            <a:r>
              <a:rPr lang="zh-CN" altLang="en-US" sz="2000" b="1" dirty="0" smtClean="0"/>
              <a:t>一部分</a:t>
            </a:r>
            <a:endParaRPr lang="en-US" altLang="zh-CN" b="1" dirty="0" smtClean="0"/>
          </a:p>
          <a:p>
            <a:pPr lvl="1"/>
            <a:r>
              <a:rPr lang="zh-CN" altLang="en-US" b="1" dirty="0" smtClean="0">
                <a:solidFill>
                  <a:schemeClr val="tx1"/>
                </a:solidFill>
              </a:rPr>
              <a:t>选择具有安全意义的特殊边界值以及具有安全意义的特殊等价类值</a:t>
            </a:r>
            <a:endParaRPr lang="en-US" altLang="zh-CN" b="1" dirty="0" smtClean="0">
              <a:solidFill>
                <a:schemeClr val="tx1"/>
              </a:solidFill>
            </a:endParaRPr>
          </a:p>
        </p:txBody>
      </p:sp>
    </p:spTree>
    <p:extLst>
      <p:ext uri="{BB962C8B-B14F-4D97-AF65-F5344CB8AC3E}">
        <p14:creationId xmlns:p14="http://schemas.microsoft.com/office/powerpoint/2010/main" val="3715523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工具介绍</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b="1" dirty="0" smtClean="0">
                <a:solidFill>
                  <a:schemeClr val="tx1"/>
                </a:solidFill>
              </a:rPr>
              <a:t>OWASP--</a:t>
            </a:r>
            <a:r>
              <a:rPr lang="en-US" altLang="zh-CN" dirty="0"/>
              <a:t>Open Web Application Security </a:t>
            </a:r>
            <a:r>
              <a:rPr lang="en-US" altLang="zh-CN" dirty="0" smtClean="0"/>
              <a:t>Project</a:t>
            </a:r>
            <a:r>
              <a:rPr lang="zh-CN" altLang="en-US" dirty="0" smtClean="0"/>
              <a:t>开放式</a:t>
            </a:r>
            <a:r>
              <a:rPr lang="en-US" altLang="zh-CN" dirty="0" smtClean="0"/>
              <a:t>web</a:t>
            </a:r>
            <a:r>
              <a:rPr lang="zh-CN" altLang="en-US" dirty="0" smtClean="0"/>
              <a:t>应用程序安全项目组</a:t>
            </a:r>
            <a:endParaRPr lang="en-US" altLang="zh-CN" dirty="0" smtClean="0"/>
          </a:p>
          <a:p>
            <a:endParaRPr lang="en-US" altLang="zh-CN" b="1" dirty="0">
              <a:solidFill>
                <a:schemeClr val="tx1"/>
              </a:solidFill>
            </a:endParaRPr>
          </a:p>
          <a:p>
            <a:r>
              <a:rPr lang="en-US" altLang="zh-CN" b="1" dirty="0" err="1" smtClean="0">
                <a:solidFill>
                  <a:schemeClr val="tx1"/>
                </a:solidFill>
              </a:rPr>
              <a:t>Webgoat</a:t>
            </a:r>
            <a:r>
              <a:rPr lang="en-US" altLang="zh-CN" b="1" dirty="0" smtClean="0">
                <a:solidFill>
                  <a:schemeClr val="tx1"/>
                </a:solidFill>
              </a:rPr>
              <a:t>--</a:t>
            </a:r>
            <a:r>
              <a:rPr lang="en-US" altLang="zh-CN" dirty="0"/>
              <a:t>OWASP</a:t>
            </a:r>
            <a:r>
              <a:rPr lang="zh-CN" altLang="en-US" dirty="0"/>
              <a:t>组织研制出的用于进行</a:t>
            </a:r>
            <a:r>
              <a:rPr lang="en-US" altLang="zh-CN" dirty="0"/>
              <a:t>web</a:t>
            </a:r>
            <a:r>
              <a:rPr lang="zh-CN" altLang="en-US" dirty="0"/>
              <a:t>漏洞实验的应用平台</a:t>
            </a:r>
            <a:endParaRPr lang="en-US" altLang="zh-CN" b="1" dirty="0" smtClean="0">
              <a:solidFill>
                <a:schemeClr val="tx1"/>
              </a:solidFill>
            </a:endParaRPr>
          </a:p>
          <a:p>
            <a:r>
              <a:rPr lang="en-US" altLang="zh-CN" dirty="0">
                <a:hlinkClick r:id="rId3"/>
              </a:rPr>
              <a:t>https://</a:t>
            </a:r>
            <a:r>
              <a:rPr lang="en-US" altLang="zh-CN" dirty="0" smtClean="0">
                <a:hlinkClick r:id="rId3"/>
              </a:rPr>
              <a:t>www.owasp.org/index.php/Category:OWASP_WebGoat_Project</a:t>
            </a:r>
            <a:endParaRPr lang="en-US" altLang="zh-CN" dirty="0" smtClean="0"/>
          </a:p>
          <a:p>
            <a:r>
              <a:rPr lang="en-US" altLang="zh-CN" dirty="0">
                <a:hlinkClick r:id="rId4"/>
              </a:rPr>
              <a:t>http://www.owasp.org.cn/owasp-project/webscan-platform</a:t>
            </a:r>
            <a:r>
              <a:rPr lang="en-US" altLang="zh-CN" dirty="0" smtClean="0">
                <a:hlinkClick r:id="rId4"/>
              </a:rPr>
              <a:t>/--</a:t>
            </a:r>
            <a:r>
              <a:rPr lang="zh-CN" altLang="en-US" dirty="0" smtClean="0"/>
              <a:t>中文</a:t>
            </a:r>
            <a:endParaRPr lang="en-US" altLang="zh-CN" b="1" dirty="0" smtClean="0">
              <a:solidFill>
                <a:schemeClr val="tx1"/>
              </a:solidFill>
            </a:endParaRPr>
          </a:p>
          <a:p>
            <a:r>
              <a:rPr lang="en-US" altLang="zh-CN" b="1" dirty="0" err="1" smtClean="0">
                <a:solidFill>
                  <a:schemeClr val="tx1"/>
                </a:solidFill>
              </a:rPr>
              <a:t>webgoat</a:t>
            </a:r>
            <a:r>
              <a:rPr lang="zh-CN" altLang="en-US" b="1" dirty="0" smtClean="0">
                <a:solidFill>
                  <a:schemeClr val="tx1"/>
                </a:solidFill>
              </a:rPr>
              <a:t>学习教程</a:t>
            </a:r>
            <a:endParaRPr lang="en-US" altLang="zh-CN" b="1" dirty="0" smtClean="0">
              <a:solidFill>
                <a:schemeClr val="tx1"/>
              </a:solidFill>
            </a:endParaRPr>
          </a:p>
          <a:p>
            <a:r>
              <a:rPr lang="en-US" altLang="zh-CN" dirty="0">
                <a:hlinkClick r:id="rId5"/>
              </a:rPr>
              <a:t>http://sourceforge.net/projects/hackfox/files/?</a:t>
            </a:r>
            <a:r>
              <a:rPr lang="en-US" altLang="zh-CN" dirty="0" smtClean="0">
                <a:hlinkClick r:id="rId5"/>
              </a:rPr>
              <a:t>source=recommended</a:t>
            </a:r>
            <a:endParaRPr lang="en-US" altLang="zh-CN" dirty="0" smtClean="0"/>
          </a:p>
          <a:p>
            <a:r>
              <a:rPr lang="en-US" altLang="zh-CN" dirty="0" smtClean="0">
                <a:hlinkClick r:id="rId6"/>
              </a:rPr>
              <a:t>http</a:t>
            </a:r>
            <a:r>
              <a:rPr lang="en-US" altLang="zh-CN" dirty="0">
                <a:hlinkClick r:id="rId6"/>
              </a:rPr>
              <a:t>://</a:t>
            </a:r>
            <a:r>
              <a:rPr lang="en-US" altLang="zh-CN" dirty="0" smtClean="0">
                <a:hlinkClick r:id="rId6"/>
              </a:rPr>
              <a:t>wenku.it168.com/d_001251543.shtml</a:t>
            </a:r>
            <a:r>
              <a:rPr lang="en-US" altLang="zh-CN" dirty="0" smtClean="0"/>
              <a:t> -- </a:t>
            </a:r>
            <a:r>
              <a:rPr lang="zh-CN" altLang="en-US" dirty="0" smtClean="0"/>
              <a:t>中文手册</a:t>
            </a:r>
            <a:endParaRPr lang="en-US" altLang="zh-CN" dirty="0" smtClean="0"/>
          </a:p>
          <a:p>
            <a:r>
              <a:rPr lang="en-US" altLang="zh-CN" b="1" dirty="0">
                <a:solidFill>
                  <a:schemeClr val="tx1"/>
                </a:solidFill>
                <a:hlinkClick r:id="rId7"/>
              </a:rPr>
              <a:t>http://yehg.net/encoding</a:t>
            </a:r>
            <a:r>
              <a:rPr lang="en-US" altLang="zh-CN" b="1" dirty="0" smtClean="0">
                <a:solidFill>
                  <a:schemeClr val="tx1"/>
                </a:solidFill>
                <a:hlinkClick r:id="rId7"/>
              </a:rPr>
              <a:t>/</a:t>
            </a:r>
            <a:endParaRPr lang="en-US" altLang="zh-CN" b="1" dirty="0" smtClean="0">
              <a:solidFill>
                <a:schemeClr val="tx1"/>
              </a:solidFill>
            </a:endParaRPr>
          </a:p>
          <a:p>
            <a:r>
              <a:rPr lang="en-US" altLang="zh-CN" b="1" dirty="0" err="1" smtClean="0">
                <a:solidFill>
                  <a:schemeClr val="tx1"/>
                </a:solidFill>
              </a:rPr>
              <a:t>Webscarab</a:t>
            </a:r>
            <a:r>
              <a:rPr lang="en-US" altLang="zh-CN" b="1" dirty="0" smtClean="0">
                <a:solidFill>
                  <a:schemeClr val="tx1"/>
                </a:solidFill>
              </a:rPr>
              <a:t>—</a:t>
            </a:r>
            <a:r>
              <a:rPr lang="zh-CN" altLang="en-US" b="1" dirty="0" smtClean="0">
                <a:solidFill>
                  <a:schemeClr val="tx1"/>
                </a:solidFill>
              </a:rPr>
              <a:t>代理软件</a:t>
            </a:r>
            <a:endParaRPr lang="en-US" altLang="zh-CN" b="1" dirty="0" smtClean="0">
              <a:solidFill>
                <a:schemeClr val="tx1"/>
              </a:solidFill>
            </a:endParaRPr>
          </a:p>
          <a:p>
            <a:r>
              <a:rPr lang="en-US" altLang="zh-CN" dirty="0">
                <a:hlinkClick r:id="rId8"/>
              </a:rPr>
              <a:t>https://www.owasp.org/index.php/Category:OWASP_WebScarab_Project</a:t>
            </a:r>
            <a:endParaRPr lang="en-US" altLang="zh-CN" b="1" dirty="0" smtClean="0">
              <a:solidFill>
                <a:schemeClr val="tx1"/>
              </a:solidFill>
            </a:endParaRPr>
          </a:p>
        </p:txBody>
      </p:sp>
    </p:spTree>
    <p:extLst>
      <p:ext uri="{BB962C8B-B14F-4D97-AF65-F5344CB8AC3E}">
        <p14:creationId xmlns:p14="http://schemas.microsoft.com/office/powerpoint/2010/main" val="4270810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简单常见漏洞</a:t>
            </a:r>
            <a:endParaRPr lang="zh-CN" altLang="en-US" dirty="0"/>
          </a:p>
        </p:txBody>
      </p:sp>
      <p:sp>
        <p:nvSpPr>
          <p:cNvPr id="3" name="内容占位符 2"/>
          <p:cNvSpPr>
            <a:spLocks noGrp="1"/>
          </p:cNvSpPr>
          <p:nvPr>
            <p:ph idx="1"/>
          </p:nvPr>
        </p:nvSpPr>
        <p:spPr/>
        <p:txBody>
          <a:bodyPr/>
          <a:lstStyle/>
          <a:p>
            <a:r>
              <a:rPr lang="zh-CN" altLang="en-US" dirty="0"/>
              <a:t>跨</a:t>
            </a:r>
            <a:r>
              <a:rPr lang="zh-CN" altLang="en-US" dirty="0" smtClean="0"/>
              <a:t>站脚本攻击（</a:t>
            </a:r>
            <a:r>
              <a:rPr lang="en-US" altLang="zh-CN" dirty="0" smtClean="0"/>
              <a:t>XSS</a:t>
            </a:r>
            <a:r>
              <a:rPr lang="zh-CN" altLang="en-US" dirty="0" smtClean="0"/>
              <a:t>）</a:t>
            </a:r>
            <a:endParaRPr lang="en-US" altLang="zh-CN" dirty="0" smtClean="0"/>
          </a:p>
          <a:p>
            <a:pPr lvl="1"/>
            <a:r>
              <a:rPr lang="zh-CN" altLang="en-US" dirty="0" smtClean="0"/>
              <a:t>当用户输入非法</a:t>
            </a:r>
            <a:r>
              <a:rPr lang="en-US" altLang="zh-CN" dirty="0" smtClean="0"/>
              <a:t>HTTP</a:t>
            </a:r>
            <a:r>
              <a:rPr lang="zh-CN" altLang="en-US" dirty="0" smtClean="0"/>
              <a:t>响应时容易造成</a:t>
            </a:r>
            <a:r>
              <a:rPr lang="en-US" altLang="zh-CN" dirty="0" smtClean="0"/>
              <a:t>XSS</a:t>
            </a:r>
            <a:r>
              <a:rPr lang="zh-CN" altLang="en-US" dirty="0" smtClean="0"/>
              <a:t>，在</a:t>
            </a:r>
            <a:r>
              <a:rPr lang="en-US" altLang="zh-CN" dirty="0" smtClean="0"/>
              <a:t>XSS</a:t>
            </a:r>
            <a:r>
              <a:rPr lang="zh-CN" altLang="en-US" dirty="0" smtClean="0"/>
              <a:t>帮助下，可以实现钓鱼工具或向某些官方页面中增加内容。对于受害者很难发现该内容是否存在威胁</a:t>
            </a:r>
            <a:endParaRPr lang="en-US" altLang="zh-CN" dirty="0" smtClean="0"/>
          </a:p>
          <a:p>
            <a:pPr lvl="2"/>
            <a:r>
              <a:rPr lang="zh-CN" altLang="en-US" dirty="0" smtClean="0"/>
              <a:t>存储型</a:t>
            </a:r>
            <a:r>
              <a:rPr lang="en-US" altLang="zh-CN" dirty="0" smtClean="0"/>
              <a:t>XSS</a:t>
            </a:r>
            <a:r>
              <a:rPr lang="zh-CN" altLang="en-US" dirty="0" smtClean="0"/>
              <a:t>：恶意</a:t>
            </a:r>
            <a:r>
              <a:rPr lang="zh-CN" altLang="en-US" dirty="0"/>
              <a:t>脚本代码被存储进被攻击的数据库，当其他用户正常浏览网页时，站点从数据库中读取了非法用户存入非法数据，恶意脚本代码被执行。这种攻击类型通常在留言板等地方</a:t>
            </a:r>
            <a:r>
              <a:rPr lang="zh-CN" altLang="en-US" dirty="0" smtClean="0"/>
              <a:t>出现</a:t>
            </a:r>
            <a:endParaRPr lang="en-US" altLang="zh-CN" dirty="0" smtClean="0"/>
          </a:p>
          <a:p>
            <a:pPr lvl="2"/>
            <a:r>
              <a:rPr lang="zh-CN" altLang="en-US" dirty="0" smtClean="0"/>
              <a:t>反射型</a:t>
            </a:r>
            <a:r>
              <a:rPr lang="en-US" altLang="zh-CN" dirty="0" smtClean="0"/>
              <a:t>XSS</a:t>
            </a:r>
            <a:r>
              <a:rPr lang="zh-CN" altLang="en-US" dirty="0" smtClean="0"/>
              <a:t>：反射型</a:t>
            </a:r>
            <a:r>
              <a:rPr lang="en-US" altLang="zh-CN" dirty="0" smtClean="0"/>
              <a:t>XSS</a:t>
            </a:r>
            <a:r>
              <a:rPr lang="zh-CN" altLang="en-US" dirty="0" smtClean="0"/>
              <a:t>中，攻击者利用攻击脚本精心制作一个</a:t>
            </a:r>
            <a:r>
              <a:rPr lang="en-US" altLang="zh-CN" dirty="0" smtClean="0"/>
              <a:t>URL</a:t>
            </a:r>
            <a:r>
              <a:rPr lang="zh-CN" altLang="en-US" dirty="0" smtClean="0"/>
              <a:t>，并通过将其发送到其他网站、电子邮件或者其他方式骗取受害者点击它，</a:t>
            </a:r>
            <a:r>
              <a:rPr lang="zh-CN" altLang="en-US" dirty="0"/>
              <a:t>当</a:t>
            </a:r>
            <a:r>
              <a:rPr lang="en-US" altLang="zh-CN" dirty="0"/>
              <a:t>URL</a:t>
            </a:r>
            <a:r>
              <a:rPr lang="zh-CN" altLang="en-US" dirty="0"/>
              <a:t>地址被打开时，特有的恶意代码参数被</a:t>
            </a:r>
            <a:r>
              <a:rPr lang="en-US" altLang="zh-CN" dirty="0"/>
              <a:t>HTML</a:t>
            </a:r>
            <a:r>
              <a:rPr lang="zh-CN" altLang="en-US" dirty="0"/>
              <a:t>解析、执行</a:t>
            </a:r>
            <a:endParaRPr lang="en-US" altLang="zh-CN" dirty="0" smtClean="0"/>
          </a:p>
          <a:p>
            <a:pPr lvl="1"/>
            <a:r>
              <a:rPr lang="zh-CN" altLang="en-US" dirty="0" smtClean="0"/>
              <a:t>例子</a:t>
            </a:r>
            <a:r>
              <a:rPr lang="zh-CN" altLang="en-US" dirty="0" smtClean="0"/>
              <a:t>：</a:t>
            </a:r>
            <a:r>
              <a:rPr lang="en-US" altLang="zh-CN" dirty="0" smtClean="0"/>
              <a:t>1</a:t>
            </a:r>
            <a:r>
              <a:rPr lang="zh-CN" altLang="en-US" dirty="0" smtClean="0"/>
              <a:t>、发布</a:t>
            </a:r>
            <a:r>
              <a:rPr lang="zh-CN" altLang="en-US" dirty="0" smtClean="0"/>
              <a:t>系统推广组名称处过滤不严格，可导致存储型</a:t>
            </a:r>
            <a:r>
              <a:rPr lang="en-US" altLang="zh-CN" dirty="0" smtClean="0"/>
              <a:t>XSS</a:t>
            </a:r>
          </a:p>
          <a:p>
            <a:pPr marL="201168" lvl="1" indent="0">
              <a:buNone/>
            </a:pPr>
            <a:r>
              <a:rPr lang="en-US" altLang="zh-CN" dirty="0" smtClean="0"/>
              <a:t>                 2</a:t>
            </a:r>
            <a:r>
              <a:rPr lang="zh-CN" altLang="en-US" dirty="0"/>
              <a:t>、</a:t>
            </a:r>
            <a:r>
              <a:rPr lang="en-US" altLang="zh-CN" dirty="0" err="1"/>
              <a:t>webgoat:http</a:t>
            </a:r>
            <a:r>
              <a:rPr lang="en-US" altLang="zh-CN" dirty="0"/>
              <a:t>://</a:t>
            </a:r>
            <a:r>
              <a:rPr lang="en-US" altLang="zh-CN" dirty="0" err="1"/>
              <a:t>localhost</a:t>
            </a:r>
            <a:r>
              <a:rPr lang="en-US" altLang="zh-CN" dirty="0"/>
              <a:t>./</a:t>
            </a:r>
            <a:r>
              <a:rPr lang="en-US" altLang="zh-CN" dirty="0" err="1" smtClean="0"/>
              <a:t>WebGoat</a:t>
            </a:r>
            <a:r>
              <a:rPr lang="en-US" altLang="zh-CN" dirty="0" smtClean="0"/>
              <a:t>/</a:t>
            </a:r>
            <a:r>
              <a:rPr lang="en-US" altLang="zh-CN" dirty="0" err="1" smtClean="0"/>
              <a:t>attack?Screen</a:t>
            </a:r>
            <a:r>
              <a:rPr lang="en-US" altLang="zh-CN" dirty="0" smtClean="0"/>
              <a:t>=282&amp;menu=900</a:t>
            </a:r>
            <a:r>
              <a:rPr lang="zh-CN" altLang="en-US" dirty="0" smtClean="0"/>
              <a:t>（反射型，篡改页面）</a:t>
            </a:r>
            <a:endParaRPr lang="en-US" altLang="zh-CN" dirty="0" smtClean="0"/>
          </a:p>
          <a:p>
            <a:pPr marL="201168" lvl="1" indent="0">
              <a:buNone/>
            </a:pPr>
            <a:r>
              <a:rPr lang="en-US" altLang="zh-CN" dirty="0"/>
              <a:t>	 </a:t>
            </a:r>
            <a:r>
              <a:rPr lang="en-US" altLang="zh-CN" dirty="0" smtClean="0"/>
              <a:t>  3</a:t>
            </a:r>
            <a:r>
              <a:rPr lang="zh-CN" altLang="en-US" dirty="0" smtClean="0"/>
              <a:t>、</a:t>
            </a:r>
            <a:r>
              <a:rPr lang="en-US" altLang="zh-CN" dirty="0">
                <a:hlinkClick r:id="rId2"/>
              </a:rPr>
              <a:t>http://localhost./</a:t>
            </a:r>
            <a:r>
              <a:rPr lang="en-US" altLang="zh-CN" dirty="0" smtClean="0">
                <a:hlinkClick r:id="rId2"/>
              </a:rPr>
              <a:t>WebGoat/attack?Screen=248&amp;menu=900</a:t>
            </a:r>
            <a:r>
              <a:rPr lang="zh-CN" altLang="en-US" dirty="0" smtClean="0"/>
              <a:t>（存储型</a:t>
            </a:r>
            <a:r>
              <a:rPr lang="en-US" altLang="zh-CN" dirty="0" err="1" smtClean="0"/>
              <a:t>xss</a:t>
            </a:r>
            <a:r>
              <a:rPr lang="zh-CN" altLang="en-US" dirty="0" smtClean="0"/>
              <a:t>）</a:t>
            </a:r>
            <a:endParaRPr lang="en-US" altLang="zh-CN" dirty="0" smtClean="0"/>
          </a:p>
          <a:p>
            <a:pPr marL="201168" lvl="1" indent="0">
              <a:buNone/>
            </a:pPr>
            <a:r>
              <a:rPr lang="en-US" altLang="zh-CN" dirty="0"/>
              <a:t>	</a:t>
            </a:r>
            <a:r>
              <a:rPr lang="en-US" altLang="zh-CN" dirty="0" smtClean="0"/>
              <a:t>   4</a:t>
            </a:r>
            <a:r>
              <a:rPr lang="zh-CN" altLang="en-US" dirty="0" smtClean="0"/>
              <a:t>、</a:t>
            </a:r>
            <a:r>
              <a:rPr lang="en-US" altLang="zh-CN" dirty="0">
                <a:hlinkClick r:id="rId3"/>
              </a:rPr>
              <a:t>http://localhost./</a:t>
            </a:r>
            <a:r>
              <a:rPr lang="en-US" altLang="zh-CN" dirty="0" smtClean="0">
                <a:hlinkClick r:id="rId3"/>
              </a:rPr>
              <a:t>WebGoat/attack?Screen=298&amp;menu=900</a:t>
            </a:r>
            <a:r>
              <a:rPr lang="zh-CN" altLang="en-US" dirty="0" smtClean="0"/>
              <a:t>（</a:t>
            </a:r>
            <a:r>
              <a:rPr lang="zh-CN" altLang="en-US" dirty="0"/>
              <a:t>存储型</a:t>
            </a:r>
            <a:r>
              <a:rPr lang="en-US" altLang="zh-CN" dirty="0" err="1"/>
              <a:t>xss</a:t>
            </a:r>
            <a:r>
              <a:rPr lang="zh-CN" altLang="en-US" dirty="0" smtClean="0"/>
              <a:t>）</a:t>
            </a:r>
            <a:endParaRPr lang="en-US" altLang="zh-CN" dirty="0" smtClean="0"/>
          </a:p>
          <a:p>
            <a:pPr marL="201168" lvl="1" indent="0">
              <a:buNone/>
            </a:pPr>
            <a:r>
              <a:rPr lang="en-US" altLang="zh-CN" dirty="0"/>
              <a:t> </a:t>
            </a:r>
            <a:r>
              <a:rPr lang="en-US" altLang="zh-CN" dirty="0" smtClean="0"/>
              <a:t>                5</a:t>
            </a:r>
            <a:r>
              <a:rPr lang="zh-CN" altLang="en-US" dirty="0" smtClean="0"/>
              <a:t>、</a:t>
            </a:r>
            <a:r>
              <a:rPr lang="en-US" altLang="zh-CN" dirty="0"/>
              <a:t> </a:t>
            </a:r>
            <a:r>
              <a:rPr lang="en-US" altLang="zh-CN" dirty="0">
                <a:hlinkClick r:id="rId4"/>
              </a:rPr>
              <a:t>http://localhost./</a:t>
            </a:r>
            <a:r>
              <a:rPr lang="en-US" altLang="zh-CN" dirty="0" smtClean="0">
                <a:hlinkClick r:id="rId4"/>
              </a:rPr>
              <a:t>WebGoat/attack?Screen=259&amp;menu=900</a:t>
            </a:r>
            <a:r>
              <a:rPr lang="zh-CN" altLang="en-US" dirty="0" smtClean="0"/>
              <a:t>（反射型）</a:t>
            </a:r>
            <a:endParaRPr lang="en-US" altLang="zh-CN" dirty="0"/>
          </a:p>
          <a:p>
            <a:pPr marL="201168" lvl="1" indent="0">
              <a:buNone/>
            </a:pPr>
            <a:endParaRPr lang="zh-CN" altLang="en-US" dirty="0"/>
          </a:p>
        </p:txBody>
      </p:sp>
    </p:spTree>
    <p:extLst>
      <p:ext uri="{BB962C8B-B14F-4D97-AF65-F5344CB8AC3E}">
        <p14:creationId xmlns:p14="http://schemas.microsoft.com/office/powerpoint/2010/main" val="3111070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简单常见漏洞</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71" y="197890"/>
            <a:ext cx="9206775" cy="6359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6305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简单常见漏洞</a:t>
            </a:r>
            <a:endParaRPr lang="zh-CN" altLang="en-US" dirty="0"/>
          </a:p>
        </p:txBody>
      </p:sp>
      <p:sp>
        <p:nvSpPr>
          <p:cNvPr id="3" name="内容占位符 2"/>
          <p:cNvSpPr>
            <a:spLocks noGrp="1"/>
          </p:cNvSpPr>
          <p:nvPr>
            <p:ph idx="1"/>
          </p:nvPr>
        </p:nvSpPr>
        <p:spPr/>
        <p:txBody>
          <a:bodyPr/>
          <a:lstStyle/>
          <a:p>
            <a:r>
              <a:rPr lang="zh-CN" altLang="en-US" dirty="0" smtClean="0"/>
              <a:t>回车换行漏洞（</a:t>
            </a:r>
            <a:r>
              <a:rPr lang="en-US" altLang="zh-CN" dirty="0" smtClean="0"/>
              <a:t>CRLF</a:t>
            </a:r>
            <a:r>
              <a:rPr lang="zh-CN" altLang="en-US" dirty="0" smtClean="0"/>
              <a:t>）</a:t>
            </a:r>
            <a:endParaRPr lang="en-US" altLang="zh-CN" dirty="0" smtClean="0"/>
          </a:p>
          <a:p>
            <a:pPr lvl="1"/>
            <a:r>
              <a:rPr lang="zh-CN" altLang="en-US" dirty="0" smtClean="0"/>
              <a:t>用户在提交信息时，服务器端对回车和换行符缺少正确处理，</a:t>
            </a:r>
            <a:r>
              <a:rPr lang="zh-CN" altLang="en-US" dirty="0"/>
              <a:t>攻击者可以通过在一段数据中加入</a:t>
            </a:r>
            <a:r>
              <a:rPr lang="en-US" altLang="zh-CN" dirty="0" smtClean="0"/>
              <a:t>CRLF</a:t>
            </a:r>
            <a:r>
              <a:rPr lang="zh-CN" altLang="en-US" dirty="0" smtClean="0"/>
              <a:t>（</a:t>
            </a:r>
            <a:r>
              <a:rPr lang="en-US" altLang="zh-CN" dirty="0"/>
              <a:t>carriage return/line feed</a:t>
            </a:r>
            <a:r>
              <a:rPr lang="zh-CN" altLang="en-US" dirty="0" smtClean="0"/>
              <a:t>）命令</a:t>
            </a:r>
            <a:r>
              <a:rPr lang="zh-CN" altLang="en-US" dirty="0"/>
              <a:t>来改变接受这个数据的应用程序处理这个数据的方式，从而执行</a:t>
            </a:r>
            <a:r>
              <a:rPr lang="en-US" altLang="zh-CN" dirty="0"/>
              <a:t>CFRL</a:t>
            </a:r>
            <a:r>
              <a:rPr lang="zh-CN" altLang="en-US" dirty="0"/>
              <a:t>注入攻击</a:t>
            </a:r>
            <a:r>
              <a:rPr lang="zh-CN" altLang="en-US" dirty="0" smtClean="0"/>
              <a:t>。</a:t>
            </a:r>
            <a:endParaRPr lang="en-US" altLang="zh-CN" dirty="0" smtClean="0"/>
          </a:p>
          <a:p>
            <a:pPr lvl="1"/>
            <a:r>
              <a:rPr lang="zh-CN" altLang="en-US" dirty="0" smtClean="0"/>
              <a:t>由于输入内容未作验证，就可以插入任何</a:t>
            </a:r>
            <a:r>
              <a:rPr lang="en-US" altLang="zh-CN" dirty="0" smtClean="0"/>
              <a:t>HTTP</a:t>
            </a:r>
            <a:r>
              <a:rPr lang="zh-CN" altLang="en-US" dirty="0" smtClean="0"/>
              <a:t>语法，换车和换行符</a:t>
            </a:r>
            <a:endParaRPr lang="en-US" altLang="zh-CN" dirty="0" smtClean="0"/>
          </a:p>
          <a:p>
            <a:pPr lvl="1"/>
            <a:r>
              <a:rPr lang="zh-CN" altLang="en-US" dirty="0" smtClean="0"/>
              <a:t>例子：</a:t>
            </a:r>
            <a:r>
              <a:rPr lang="zh-CN" altLang="en-US" dirty="0"/>
              <a:t>一个应用程序收到用户输入的一个文件名，然后对那个文件执行一个指令，如“</a:t>
            </a:r>
            <a:r>
              <a:rPr lang="en-US" altLang="zh-CN" dirty="0" err="1"/>
              <a:t>ls</a:t>
            </a:r>
            <a:r>
              <a:rPr lang="en-US" altLang="zh-CN" dirty="0"/>
              <a:t> -a </a:t>
            </a:r>
            <a:r>
              <a:rPr lang="en-US" altLang="zh-CN" dirty="0" smtClean="0"/>
              <a:t>.”</a:t>
            </a:r>
            <a:r>
              <a:rPr lang="zh-CN" altLang="en-US" dirty="0"/>
              <a:t>攻击者就可以输入这样的内容</a:t>
            </a:r>
            <a:r>
              <a:rPr lang="en-US" altLang="zh-CN" dirty="0" smtClean="0"/>
              <a:t>:File.txt</a:t>
            </a:r>
            <a:r>
              <a:rPr lang="en-US" altLang="zh-CN" dirty="0"/>
              <a:t>%0d%0a</a:t>
            </a:r>
            <a:r>
              <a:rPr lang="en-US" altLang="zh-CN" dirty="0" smtClean="0"/>
              <a:t>rm </a:t>
            </a:r>
            <a:r>
              <a:rPr lang="en-US" altLang="zh-CN" dirty="0"/>
              <a:t>-</a:t>
            </a:r>
            <a:r>
              <a:rPr lang="en-US" altLang="zh-CN" dirty="0" err="1"/>
              <a:t>rf</a:t>
            </a:r>
            <a:r>
              <a:rPr lang="en-US" altLang="zh-CN" dirty="0"/>
              <a:t> </a:t>
            </a:r>
            <a:r>
              <a:rPr lang="en-US" altLang="zh-CN" dirty="0" smtClean="0"/>
              <a:t>/</a:t>
            </a:r>
          </a:p>
          <a:p>
            <a:pPr lvl="1"/>
            <a:r>
              <a:rPr lang="zh-CN" altLang="en-US" dirty="0" smtClean="0"/>
              <a:t>这个</a:t>
            </a:r>
            <a:r>
              <a:rPr lang="zh-CN" altLang="en-US" dirty="0"/>
              <a:t>有安全漏洞的应用程序就会执行这个命令“</a:t>
            </a:r>
            <a:r>
              <a:rPr lang="en-US" altLang="zh-CN" dirty="0" err="1"/>
              <a:t>ls</a:t>
            </a:r>
            <a:r>
              <a:rPr lang="en-US" altLang="zh-CN" dirty="0"/>
              <a:t> -a File.txt”</a:t>
            </a:r>
            <a:r>
              <a:rPr lang="zh-CN" altLang="en-US" dirty="0"/>
              <a:t>，然后再执行这个命令“</a:t>
            </a:r>
            <a:r>
              <a:rPr lang="en-US" altLang="zh-CN" dirty="0" err="1"/>
              <a:t>rm</a:t>
            </a:r>
            <a:r>
              <a:rPr lang="en-US" altLang="zh-CN" dirty="0"/>
              <a:t> -</a:t>
            </a:r>
            <a:r>
              <a:rPr lang="en-US" altLang="zh-CN" dirty="0" err="1"/>
              <a:t>rf</a:t>
            </a:r>
            <a:r>
              <a:rPr lang="en-US" altLang="zh-CN" dirty="0"/>
              <a:t> </a:t>
            </a:r>
            <a:r>
              <a:rPr lang="en-US" altLang="zh-CN" dirty="0" smtClean="0"/>
              <a:t>/”</a:t>
            </a:r>
          </a:p>
          <a:p>
            <a:pPr lvl="1"/>
            <a:r>
              <a:rPr lang="zh-CN" altLang="en-US" dirty="0" smtClean="0"/>
              <a:t>建议：</a:t>
            </a:r>
            <a:r>
              <a:rPr lang="zh-CN" altLang="zh-CN" dirty="0"/>
              <a:t>过滤回车换行（</a:t>
            </a:r>
            <a:r>
              <a:rPr lang="en-US" altLang="zh-CN" dirty="0"/>
              <a:t>%0d%0a</a:t>
            </a:r>
            <a:r>
              <a:rPr lang="zh-CN" altLang="zh-CN" dirty="0"/>
              <a:t>、</a:t>
            </a:r>
            <a:r>
              <a:rPr lang="en-US" altLang="zh-CN" dirty="0"/>
              <a:t>%0D%0A)</a:t>
            </a:r>
            <a:r>
              <a:rPr lang="zh-CN" altLang="zh-CN" dirty="0"/>
              <a:t>字符</a:t>
            </a:r>
            <a:endParaRPr lang="zh-CN" altLang="en-US" dirty="0"/>
          </a:p>
        </p:txBody>
      </p:sp>
    </p:spTree>
    <p:extLst>
      <p:ext uri="{BB962C8B-B14F-4D97-AF65-F5344CB8AC3E}">
        <p14:creationId xmlns:p14="http://schemas.microsoft.com/office/powerpoint/2010/main" val="1302633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2066</TotalTime>
  <Words>1725</Words>
  <Application>Microsoft Office PowerPoint</Application>
  <PresentationFormat>自定义</PresentationFormat>
  <Paragraphs>143</Paragraphs>
  <Slides>16</Slides>
  <Notes>8</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回顾</vt:lpstr>
      <vt:lpstr>Web安全测试</vt:lpstr>
      <vt:lpstr>内容</vt:lpstr>
      <vt:lpstr>世界观—什么是web安全测试</vt:lpstr>
      <vt:lpstr>世界观—什么是web安全测试</vt:lpstr>
      <vt:lpstr>世界观—什么是web安全测试</vt:lpstr>
      <vt:lpstr>工具介绍</vt:lpstr>
      <vt:lpstr>简单常见漏洞</vt:lpstr>
      <vt:lpstr>简单常见漏洞</vt:lpstr>
      <vt:lpstr>简单常见漏洞</vt:lpstr>
      <vt:lpstr>简单常见漏洞</vt:lpstr>
      <vt:lpstr>简单常见漏洞</vt:lpstr>
      <vt:lpstr>总结</vt:lpstr>
      <vt:lpstr>总结</vt:lpstr>
      <vt:lpstr>参考资料</vt:lpstr>
      <vt:lpstr>参考资料</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Web安全</dc:title>
  <dc:creator>sundm</dc:creator>
  <cp:lastModifiedBy>Lenovo User</cp:lastModifiedBy>
  <cp:revision>153</cp:revision>
  <dcterms:created xsi:type="dcterms:W3CDTF">2013-05-19T07:29:52Z</dcterms:created>
  <dcterms:modified xsi:type="dcterms:W3CDTF">2013-12-11T06:45:14Z</dcterms:modified>
</cp:coreProperties>
</file>