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4" r:id="rId5"/>
    <p:sldId id="2134960153" r:id="rId6"/>
    <p:sldId id="2134960139" r:id="rId7"/>
    <p:sldId id="2134960154" r:id="rId8"/>
    <p:sldId id="2134960152" r:id="rId9"/>
    <p:sldId id="300" r:id="rId1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4929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10" pos="2570" userDrawn="1">
          <p15:clr>
            <a:srgbClr val="A4A3A4"/>
          </p15:clr>
        </p15:guide>
        <p15:guide id="11" pos="1980" userDrawn="1">
          <p15:clr>
            <a:srgbClr val="A4A3A4"/>
          </p15:clr>
        </p15:guide>
        <p15:guide id="12" pos="2162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7" pos="5700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  <p15:guide id="2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9249A-A8CE-44F4-9270-0AEAEF7CF491}" v="26" dt="2021-04-24T08:21:3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75442" autoAdjust="0"/>
  </p:normalViewPr>
  <p:slideViewPr>
    <p:cSldViewPr snapToObjects="1">
      <p:cViewPr varScale="1">
        <p:scale>
          <a:sx n="95" d="100"/>
          <a:sy n="95" d="100"/>
        </p:scale>
        <p:origin x="1616" y="176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orient="horz" pos="935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306246545052516E-2"/>
          <c:y val="3.8044662309368191E-2"/>
          <c:w val="0.96138750690989494"/>
          <c:h val="0.92391067538126359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4</c:v>
                </c:pt>
                <c:pt idx="3">
                  <c:v>Kategorie 5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D656-4571-9CFD-E2CEA691450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4</c:v>
                </c:pt>
                <c:pt idx="3">
                  <c:v>Kategorie 5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656-4571-9CFD-E2CEA6914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202169528"/>
        <c:axId val="1202178056"/>
      </c:barChar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56-4571-9CFD-E2CEA691450E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56-4571-9CFD-E2CEA691450E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4</c:v>
                </c:pt>
                <c:pt idx="3">
                  <c:v>Kategorie 5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-18</c:v>
                </c:pt>
                <c:pt idx="1">
                  <c:v>-55</c:v>
                </c:pt>
                <c:pt idx="2">
                  <c:v>48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56-4571-9CFD-E2CEA6914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axId val="837721680"/>
        <c:axId val="837720368"/>
      </c:barChart>
      <c:catAx>
        <c:axId val="1202169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2178056"/>
        <c:crosses val="autoZero"/>
        <c:auto val="1"/>
        <c:lblAlgn val="ctr"/>
        <c:lblOffset val="100"/>
        <c:noMultiLvlLbl val="0"/>
      </c:catAx>
      <c:valAx>
        <c:axId val="1202178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2169528"/>
        <c:crosses val="autoZero"/>
        <c:crossBetween val="between"/>
      </c:valAx>
      <c:valAx>
        <c:axId val="83772036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837721680"/>
        <c:crosses val="max"/>
        <c:crossBetween val="between"/>
      </c:valAx>
      <c:catAx>
        <c:axId val="837721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377203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2879F-85E3-496B-8667-A4EA32411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black">
          <a:xfrm>
            <a:off x="1614671" y="9262661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/>
              <a:t>confidential, internal, open | Author | Presentation Topic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0349B1-E56A-42C1-B0A4-26B687F2F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black">
          <a:xfrm>
            <a:off x="6039404" y="9262661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E2A2C4-9FAC-4DAF-8CF2-98D0ADF21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27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99" userDrawn="1">
          <p15:clr>
            <a:srgbClr val="F26B43"/>
          </p15:clr>
        </p15:guide>
        <p15:guide id="2" pos="398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6388" y="976313"/>
            <a:ext cx="3830637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black">
          <a:xfrm>
            <a:off x="472804" y="3556395"/>
            <a:ext cx="5846516" cy="512941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/>
              <a:t>Click to edit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  <a:p>
            <a:pPr lvl="8"/>
            <a:endParaRPr lang="en-GB"/>
          </a:p>
          <a:p>
            <a:pPr lvl="4"/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5981BBF-A3AF-4657-B40E-0C891992F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black">
          <a:xfrm>
            <a:off x="1614671" y="9262256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r>
              <a:rPr lang="en-GB" sz="1100"/>
              <a:t>confidential, internal, open | Author | Presentation Topic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024CC59-CB8B-404F-82E2-4F59721F4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black">
          <a:xfrm>
            <a:off x="6039404" y="9262256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‹#›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EB4B23-29CF-4DD3-A96B-2B9F09F5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900"/>
      </a:spcAft>
      <a:buClr>
        <a:schemeClr val="tx2"/>
      </a:buClr>
      <a:buFont typeface="+mj-lt" panose="05020102010507070707" pitchFamily="18" charset="2"/>
      <a:buNone/>
      <a:defRPr sz="1200" b="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buClr>
        <a:schemeClr val="tx2"/>
      </a:buClr>
      <a:buFont typeface="+mj-lt" panose="05020102010507070707" pitchFamily="18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86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0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1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401287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3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77131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Evaluate the User-Acceptance and Isolate the Factors which affect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4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30233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5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36524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6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84733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Add picture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7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738C6-9A57-4395-A6D0-7BEDA9F54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1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igh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BBEDD2-BE9F-4A3C-BB81-2353AC6C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79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“Click to insert a powerful quote, multi-lined possible”</a:t>
            </a:r>
          </a:p>
          <a:p>
            <a:pPr lvl="1"/>
            <a:r>
              <a:rPr lang="en-US" dirty="0"/>
              <a:t>– Author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7A44F123-0F06-457E-ACE5-ACFD7CF0BB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097097" cy="6858000"/>
          </a:xfrm>
          <a:custGeom>
            <a:avLst/>
            <a:gdLst>
              <a:gd name="connsiteX0" fmla="*/ 0 w 6097097"/>
              <a:gd name="connsiteY0" fmla="*/ 0 h 6858000"/>
              <a:gd name="connsiteX1" fmla="*/ 6097097 w 6097097"/>
              <a:gd name="connsiteY1" fmla="*/ 0 h 6858000"/>
              <a:gd name="connsiteX2" fmla="*/ 6097097 w 6097097"/>
              <a:gd name="connsiteY2" fmla="*/ 808991 h 6858000"/>
              <a:gd name="connsiteX3" fmla="*/ 5438531 w 6097097"/>
              <a:gd name="connsiteY3" fmla="*/ 1482091 h 6858000"/>
              <a:gd name="connsiteX4" fmla="*/ 1286265 w 6097097"/>
              <a:gd name="connsiteY4" fmla="*/ 1482091 h 6858000"/>
              <a:gd name="connsiteX5" fmla="*/ 627700 w 6097097"/>
              <a:gd name="connsiteY5" fmla="*/ 2155191 h 6858000"/>
              <a:gd name="connsiteX6" fmla="*/ 627700 w 6097097"/>
              <a:gd name="connsiteY6" fmla="*/ 6858000 h 6858000"/>
              <a:gd name="connsiteX7" fmla="*/ 0 w 60970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7097" h="6858000">
                <a:moveTo>
                  <a:pt x="0" y="0"/>
                </a:moveTo>
                <a:lnTo>
                  <a:pt x="6097097" y="0"/>
                </a:lnTo>
                <a:lnTo>
                  <a:pt x="6097097" y="808991"/>
                </a:lnTo>
                <a:cubicBezTo>
                  <a:pt x="6097097" y="1181100"/>
                  <a:pt x="5802141" y="1482091"/>
                  <a:pt x="5438531" y="1482091"/>
                </a:cubicBezTo>
                <a:lnTo>
                  <a:pt x="1286265" y="1482091"/>
                </a:lnTo>
                <a:cubicBezTo>
                  <a:pt x="922656" y="1482091"/>
                  <a:pt x="627700" y="1783080"/>
                  <a:pt x="627700" y="2155191"/>
                </a:cubicBezTo>
                <a:lnTo>
                  <a:pt x="627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</p:spTree>
    <p:extLst>
      <p:ext uri="{BB962C8B-B14F-4D97-AF65-F5344CB8AC3E}">
        <p14:creationId xmlns:p14="http://schemas.microsoft.com/office/powerpoint/2010/main" val="17632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 userDrawn="1">
          <p15:clr>
            <a:srgbClr val="FBAE40"/>
          </p15:clr>
        </p15:guide>
        <p15:guide id="3" orient="horz" pos="13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ong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47700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60100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7AF30-21A1-4589-B77A-7798FC0A4D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8329" y="329403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fullsc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66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6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200000" y="4869000"/>
            <a:ext cx="748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200000" y="2765760"/>
            <a:ext cx="7488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EC9D4F-79FA-44F2-89CB-828F3C1FA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2689950"/>
            <a:ext cx="770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of presentation</a:t>
            </a:r>
            <a:endParaRPr lang="en-US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869000"/>
            <a:ext cx="770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Subtitle | Author | Place | Date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A334F372-56B2-4EE2-AF33-FB1BE7DAF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6095 h 6858000"/>
              <a:gd name="connsiteX1" fmla="*/ 1 w 12192000"/>
              <a:gd name="connsiteY1" fmla="*/ 6856095 h 6858000"/>
              <a:gd name="connsiteX2" fmla="*/ 1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047029 w 12192000"/>
              <a:gd name="connsiteY7" fmla="*/ 6858000 h 6858000"/>
              <a:gd name="connsiteX8" fmla="*/ 9047029 w 12192000"/>
              <a:gd name="connsiteY8" fmla="*/ 5121593 h 6858000"/>
              <a:gd name="connsiteX9" fmla="*/ 9047029 w 12192000"/>
              <a:gd name="connsiteY9" fmla="*/ 2782253 h 6858000"/>
              <a:gd name="connsiteX10" fmla="*/ 9047997 w 12192000"/>
              <a:gd name="connsiteY10" fmla="*/ 2782253 h 6858000"/>
              <a:gd name="connsiteX11" fmla="*/ 8437835 w 12192000"/>
              <a:gd name="connsiteY11" fmla="*/ 2180273 h 6858000"/>
              <a:gd name="connsiteX12" fmla="*/ 8330407 w 12192000"/>
              <a:gd name="connsiteY12" fmla="*/ 2180273 h 6858000"/>
              <a:gd name="connsiteX13" fmla="*/ 8311515 w 12192000"/>
              <a:gd name="connsiteY13" fmla="*/ 2178368 h 6858000"/>
              <a:gd name="connsiteX14" fmla="*/ 7494270 w 12192000"/>
              <a:gd name="connsiteY14" fmla="*/ 2178368 h 6858000"/>
              <a:gd name="connsiteX15" fmla="*/ 1884046 w 12192000"/>
              <a:gd name="connsiteY15" fmla="*/ 2178368 h 6858000"/>
              <a:gd name="connsiteX16" fmla="*/ 1774259 w 12192000"/>
              <a:gd name="connsiteY16" fmla="*/ 2159742 h 6858000"/>
              <a:gd name="connsiteX17" fmla="*/ 1301551 w 12192000"/>
              <a:gd name="connsiteY17" fmla="*/ 1549718 h 6858000"/>
              <a:gd name="connsiteX18" fmla="*/ 1301551 w 12192000"/>
              <a:gd name="connsiteY18" fmla="*/ 1187768 h 6858000"/>
              <a:gd name="connsiteX19" fmla="*/ 788310 w 12192000"/>
              <a:gd name="connsiteY19" fmla="*/ 567195 h 6858000"/>
              <a:gd name="connsiteX20" fmla="*/ 780008 w 12192000"/>
              <a:gd name="connsiteY20" fmla="*/ 566374 h 6858000"/>
              <a:gd name="connsiteX21" fmla="*/ 776508 w 12192000"/>
              <a:gd name="connsiteY21" fmla="*/ 565290 h 6858000"/>
              <a:gd name="connsiteX22" fmla="*/ 648653 w 12192000"/>
              <a:gd name="connsiteY22" fmla="*/ 552450 h 6858000"/>
              <a:gd name="connsiteX23" fmla="*/ 0 w 12192000"/>
              <a:gd name="connsiteY23" fmla="*/ 552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0" y="6856095"/>
                </a:moveTo>
                <a:lnTo>
                  <a:pt x="1" y="6856095"/>
                </a:lnTo>
                <a:lnTo>
                  <a:pt x="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047029" y="6858000"/>
                </a:lnTo>
                <a:cubicBezTo>
                  <a:pt x="9047029" y="6858000"/>
                  <a:pt x="9047029" y="5454015"/>
                  <a:pt x="9047029" y="5121593"/>
                </a:cubicBezTo>
                <a:lnTo>
                  <a:pt x="9047029" y="2782253"/>
                </a:lnTo>
                <a:lnTo>
                  <a:pt x="9047997" y="2782253"/>
                </a:lnTo>
                <a:cubicBezTo>
                  <a:pt x="9048963" y="2449830"/>
                  <a:pt x="8775310" y="2180273"/>
                  <a:pt x="8437835" y="2180273"/>
                </a:cubicBezTo>
                <a:lnTo>
                  <a:pt x="8330407" y="2180273"/>
                </a:lnTo>
                <a:lnTo>
                  <a:pt x="8311515" y="2178368"/>
                </a:lnTo>
                <a:lnTo>
                  <a:pt x="7494270" y="2178368"/>
                </a:lnTo>
                <a:lnTo>
                  <a:pt x="1884046" y="2178368"/>
                </a:lnTo>
                <a:lnTo>
                  <a:pt x="1774259" y="2159742"/>
                </a:lnTo>
                <a:cubicBezTo>
                  <a:pt x="1501443" y="2086452"/>
                  <a:pt x="1301551" y="1841421"/>
                  <a:pt x="1301551" y="1549718"/>
                </a:cubicBezTo>
                <a:lnTo>
                  <a:pt x="1301551" y="1187768"/>
                </a:lnTo>
                <a:cubicBezTo>
                  <a:pt x="1301551" y="881063"/>
                  <a:pt x="1081670" y="626135"/>
                  <a:pt x="788310" y="567195"/>
                </a:cubicBezTo>
                <a:lnTo>
                  <a:pt x="780008" y="566374"/>
                </a:lnTo>
                <a:lnTo>
                  <a:pt x="776508" y="565290"/>
                </a:lnTo>
                <a:cubicBezTo>
                  <a:pt x="735227" y="556870"/>
                  <a:pt x="692468" y="552450"/>
                  <a:pt x="648653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F475D6-7C98-470E-B89B-593C711517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108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0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656000" y="1989000"/>
            <a:ext cx="6912000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656000" y="4604814"/>
            <a:ext cx="691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6A8ADA5C-DC72-433A-8A72-6B603222FD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8264854" cy="6858000"/>
          </a:xfrm>
          <a:custGeom>
            <a:avLst/>
            <a:gdLst>
              <a:gd name="connsiteX0" fmla="*/ 0 w 8264854"/>
              <a:gd name="connsiteY0" fmla="*/ 0 h 6858000"/>
              <a:gd name="connsiteX1" fmla="*/ 8264854 w 8264854"/>
              <a:gd name="connsiteY1" fmla="*/ 0 h 6858000"/>
              <a:gd name="connsiteX2" fmla="*/ 8263583 w 8264854"/>
              <a:gd name="connsiteY2" fmla="*/ 468273 h 6858000"/>
              <a:gd name="connsiteX3" fmla="*/ 8262290 w 8264854"/>
              <a:gd name="connsiteY3" fmla="*/ 944495 h 6858000"/>
              <a:gd name="connsiteX4" fmla="*/ 7719043 w 8264854"/>
              <a:gd name="connsiteY4" fmla="*/ 1488440 h 6858000"/>
              <a:gd name="connsiteX5" fmla="*/ 4623367 w 8264854"/>
              <a:gd name="connsiteY5" fmla="*/ 1488440 h 6858000"/>
              <a:gd name="connsiteX6" fmla="*/ 4080121 w 8264854"/>
              <a:gd name="connsiteY6" fmla="*/ 2032385 h 6858000"/>
              <a:gd name="connsiteX7" fmla="*/ 4081046 w 8264854"/>
              <a:gd name="connsiteY7" fmla="*/ 2032385 h 6858000"/>
              <a:gd name="connsiteX8" fmla="*/ 4081046 w 8264854"/>
              <a:gd name="connsiteY8" fmla="*/ 4045072 h 6858000"/>
              <a:gd name="connsiteX9" fmla="*/ 3537798 w 8264854"/>
              <a:gd name="connsiteY9" fmla="*/ 4589017 h 6858000"/>
              <a:gd name="connsiteX10" fmla="*/ 3110235 w 8264854"/>
              <a:gd name="connsiteY10" fmla="*/ 4589017 h 6858000"/>
              <a:gd name="connsiteX11" fmla="*/ 2566987 w 8264854"/>
              <a:gd name="connsiteY11" fmla="*/ 5132963 h 6858000"/>
              <a:gd name="connsiteX12" fmla="*/ 2566987 w 8264854"/>
              <a:gd name="connsiteY12" fmla="*/ 6858000 h 6858000"/>
              <a:gd name="connsiteX13" fmla="*/ 0 w 826485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4854" h="6858000">
                <a:moveTo>
                  <a:pt x="0" y="0"/>
                </a:moveTo>
                <a:lnTo>
                  <a:pt x="8264854" y="0"/>
                </a:lnTo>
                <a:lnTo>
                  <a:pt x="8263583" y="468273"/>
                </a:lnTo>
                <a:cubicBezTo>
                  <a:pt x="8263152" y="628601"/>
                  <a:pt x="8262721" y="788929"/>
                  <a:pt x="8262290" y="944495"/>
                </a:cubicBezTo>
                <a:cubicBezTo>
                  <a:pt x="8262290" y="1244731"/>
                  <a:pt x="8018893" y="1488440"/>
                  <a:pt x="7719043" y="1488440"/>
                </a:cubicBezTo>
                <a:lnTo>
                  <a:pt x="4623367" y="1488440"/>
                </a:lnTo>
                <a:cubicBezTo>
                  <a:pt x="4323517" y="1488440"/>
                  <a:pt x="4080121" y="1732150"/>
                  <a:pt x="4080121" y="2032385"/>
                </a:cubicBezTo>
                <a:lnTo>
                  <a:pt x="4081046" y="2032385"/>
                </a:lnTo>
                <a:lnTo>
                  <a:pt x="4081046" y="4045072"/>
                </a:lnTo>
                <a:cubicBezTo>
                  <a:pt x="4081046" y="4345308"/>
                  <a:pt x="3837649" y="4589017"/>
                  <a:pt x="3537798" y="4589017"/>
                </a:cubicBezTo>
                <a:lnTo>
                  <a:pt x="3110235" y="4589017"/>
                </a:lnTo>
                <a:cubicBezTo>
                  <a:pt x="2810384" y="4589017"/>
                  <a:pt x="2566987" y="4832727"/>
                  <a:pt x="2566987" y="5132963"/>
                </a:cubicBezTo>
                <a:lnTo>
                  <a:pt x="256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751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89000"/>
            <a:ext cx="6840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604813"/>
            <a:ext cx="6840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4373149-AA5B-4292-9664-47F3DBB69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200614" y="0"/>
            <a:ext cx="6991387" cy="6858000"/>
          </a:xfrm>
          <a:custGeom>
            <a:avLst/>
            <a:gdLst>
              <a:gd name="connsiteX0" fmla="*/ 1020613 w 6991387"/>
              <a:gd name="connsiteY0" fmla="*/ 0 h 6858000"/>
              <a:gd name="connsiteX1" fmla="*/ 6991387 w 6991387"/>
              <a:gd name="connsiteY1" fmla="*/ 0 h 6858000"/>
              <a:gd name="connsiteX2" fmla="*/ 6991387 w 6991387"/>
              <a:gd name="connsiteY2" fmla="*/ 6858000 h 6858000"/>
              <a:gd name="connsiteX3" fmla="*/ 0 w 6991387"/>
              <a:gd name="connsiteY3" fmla="*/ 6858000 h 6858000"/>
              <a:gd name="connsiteX4" fmla="*/ 4907 w 6991387"/>
              <a:gd name="connsiteY4" fmla="*/ 6809259 h 6858000"/>
              <a:gd name="connsiteX5" fmla="*/ 708823 w 6991387"/>
              <a:gd name="connsiteY5" fmla="*/ 6235368 h 6858000"/>
              <a:gd name="connsiteX6" fmla="*/ 2192070 w 6991387"/>
              <a:gd name="connsiteY6" fmla="*/ 6235368 h 6858000"/>
              <a:gd name="connsiteX7" fmla="*/ 2910597 w 6991387"/>
              <a:gd name="connsiteY7" fmla="*/ 5516290 h 6858000"/>
              <a:gd name="connsiteX8" fmla="*/ 2910597 w 6991387"/>
              <a:gd name="connsiteY8" fmla="*/ 1498449 h 6858000"/>
              <a:gd name="connsiteX9" fmla="*/ 2192070 w 6991387"/>
              <a:gd name="connsiteY9" fmla="*/ 779372 h 6858000"/>
              <a:gd name="connsiteX10" fmla="*/ 1739139 w 6991387"/>
              <a:gd name="connsiteY10" fmla="*/ 779372 h 6858000"/>
              <a:gd name="connsiteX11" fmla="*/ 1020613 w 6991387"/>
              <a:gd name="connsiteY11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87" h="6858000">
                <a:moveTo>
                  <a:pt x="1020613" y="0"/>
                </a:moveTo>
                <a:lnTo>
                  <a:pt x="6991387" y="0"/>
                </a:lnTo>
                <a:lnTo>
                  <a:pt x="6991387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45430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16000" y="1989000"/>
            <a:ext cx="6552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to separate chapters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16000" y="4604513"/>
            <a:ext cx="655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en-US" dirty="0"/>
              <a:t>Click to add further information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CD20AB6-DE4E-4C97-B230-3658F9A86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-1"/>
            <a:ext cx="7353298" cy="6858001"/>
          </a:xfrm>
          <a:custGeom>
            <a:avLst/>
            <a:gdLst>
              <a:gd name="connsiteX0" fmla="*/ 0 w 7607999"/>
              <a:gd name="connsiteY0" fmla="*/ 0 h 6858001"/>
              <a:gd name="connsiteX1" fmla="*/ 7607999 w 7607999"/>
              <a:gd name="connsiteY1" fmla="*/ 0 h 6858001"/>
              <a:gd name="connsiteX2" fmla="*/ 7607999 w 7607999"/>
              <a:gd name="connsiteY2" fmla="*/ 630974 h 6858001"/>
              <a:gd name="connsiteX3" fmla="*/ 6784305 w 7607999"/>
              <a:gd name="connsiteY3" fmla="*/ 1482877 h 6858001"/>
              <a:gd name="connsiteX4" fmla="*/ 5342841 w 7607999"/>
              <a:gd name="connsiteY4" fmla="*/ 1482877 h 6858001"/>
              <a:gd name="connsiteX5" fmla="*/ 4519148 w 7607999"/>
              <a:gd name="connsiteY5" fmla="*/ 2334779 h 6858001"/>
              <a:gd name="connsiteX6" fmla="*/ 4519148 w 7607999"/>
              <a:gd name="connsiteY6" fmla="*/ 6858001 h 6858001"/>
              <a:gd name="connsiteX7" fmla="*/ 0 w 760799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999" h="6858001">
                <a:moveTo>
                  <a:pt x="0" y="0"/>
                </a:moveTo>
                <a:lnTo>
                  <a:pt x="7607999" y="0"/>
                </a:lnTo>
                <a:lnTo>
                  <a:pt x="7607999" y="630974"/>
                </a:lnTo>
                <a:cubicBezTo>
                  <a:pt x="7607999" y="1102059"/>
                  <a:pt x="7238465" y="1482877"/>
                  <a:pt x="6784305" y="1482877"/>
                </a:cubicBezTo>
                <a:lnTo>
                  <a:pt x="5342841" y="1482877"/>
                </a:lnTo>
                <a:cubicBezTo>
                  <a:pt x="4888682" y="1482877"/>
                  <a:pt x="4519148" y="1863694"/>
                  <a:pt x="4519148" y="2334779"/>
                </a:cubicBezTo>
                <a:lnTo>
                  <a:pt x="45191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5183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594714" y="0"/>
            <a:ext cx="6597286" cy="6858000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en-US" dirty="0"/>
              <a:t>White background or add </a:t>
            </a:r>
            <a:br>
              <a:rPr lang="en-US" dirty="0"/>
            </a:br>
            <a:r>
              <a:rPr lang="en-US" dirty="0"/>
              <a:t>gradient as a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54720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8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51FED-C2FB-40B3-9812-6EDF2B43D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9C98-9B16-4EF5-8A15-DF119AD9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C464D-9076-4D64-A912-896AEDF0E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86323F-21B0-414B-B738-0CBC5536F2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4608" y="1485024"/>
            <a:ext cx="10944000" cy="475228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2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short </a:t>
            </a:r>
            <a:r>
              <a:rPr lang="en-US" dirty="0" err="1"/>
              <a:t>40pt</a:t>
            </a:r>
            <a:r>
              <a:rPr lang="en-US" dirty="0"/>
              <a:t> (double-spaced headline </a:t>
            </a:r>
            <a:r>
              <a:rPr lang="en-US" dirty="0" err="1"/>
              <a:t>24pt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A74839A-514D-4A95-9C9B-BCB04772A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74" r:id="rId9"/>
    <p:sldLayoutId id="2147483673" r:id="rId10"/>
    <p:sldLayoutId id="2147483657" r:id="rId11"/>
    <p:sldLayoutId id="2147483659" r:id="rId12"/>
    <p:sldLayoutId id="2147483660" r:id="rId13"/>
    <p:sldLayoutId id="2147483664" r:id="rId14"/>
    <p:sldLayoutId id="2147483661" r:id="rId15"/>
    <p:sldLayoutId id="2147483662" r:id="rId16"/>
    <p:sldLayoutId id="2147483667" r:id="rId17"/>
    <p:sldLayoutId id="2147483663" r:id="rId18"/>
    <p:sldLayoutId id="2147483670" r:id="rId19"/>
    <p:sldLayoutId id="2147483665" r:id="rId20"/>
    <p:sldLayoutId id="214748366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mailto:Lorenz.Wackerle@telekom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C40E2-5D3B-B741-BC45-2613F4E2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00" y="477000"/>
            <a:ext cx="7776256" cy="1944000"/>
          </a:xfrm>
        </p:spPr>
        <p:txBody>
          <a:bodyPr anchor="b">
            <a:normAutofit/>
          </a:bodyPr>
          <a:lstStyle/>
          <a:p>
            <a:r>
              <a:rPr lang="en-GB" b="1" dirty="0"/>
              <a:t>Exploring Future Work Environments  </a:t>
            </a:r>
            <a:r>
              <a:rPr lang="en-GB" sz="2800" b="1" dirty="0"/>
              <a:t>Analysis of User Acceptance for a Mixed-Reality Office Prototype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836D-92CA-4F48-A513-48679E74D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00" y="2601000"/>
            <a:ext cx="6192080" cy="504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Lorenz Wackerle | 24.04.2021 | @RealEstateInnovates</a:t>
            </a:r>
          </a:p>
        </p:txBody>
      </p:sp>
      <p:pic>
        <p:nvPicPr>
          <p:cNvPr id="8" name="Picture Placeholder 7" descr="A picture containing keyboard, indoor, computer, electronics&#10;&#10;Description automatically generated">
            <a:extLst>
              <a:ext uri="{FF2B5EF4-FFF2-40B4-BE49-F238E27FC236}">
                <a16:creationId xmlns:a16="http://schemas.microsoft.com/office/drawing/2014/main" id="{8500E3A0-45B9-6643-9029-969D39AD66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7813" b="7813"/>
          <a:stretch/>
        </p:blipFill>
        <p:spPr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801B9D-8AC4-4E7A-8396-9976BC7D2AFB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00"/>
              <a:t>287623952</a:t>
            </a:r>
            <a:endParaRPr lang="en-US" sz="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D1A01-FC06-4F16-BEDB-7086D6CE8FD5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00"/>
              <a:t>241464840</a:t>
            </a:r>
            <a:endParaRPr lang="en-US" sz="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B52FB-F310-4DAE-AD5F-B5E2E66800B8}"/>
              </a:ext>
            </a:extLst>
          </p:cNvPr>
          <p:cNvSpPr/>
          <p:nvPr/>
        </p:nvSpPr>
        <p:spPr>
          <a:xfrm>
            <a:off x="-254000" y="-254000"/>
            <a:ext cx="0" cy="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00"/>
              <a:t>0</a:t>
            </a:r>
            <a:endParaRPr lang="en-US" sz="100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8322CCD2-5063-4B4E-BE30-53B5A0EF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1" y="5085184"/>
            <a:ext cx="3240775" cy="9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5E4111-4297-4ED8-85DC-4A3ABDB9B44C}"/>
              </a:ext>
            </a:extLst>
          </p:cNvPr>
          <p:cNvGrpSpPr/>
          <p:nvPr/>
        </p:nvGrpSpPr>
        <p:grpSpPr>
          <a:xfrm>
            <a:off x="9300524" y="116632"/>
            <a:ext cx="1944624" cy="2343613"/>
            <a:chOff x="9300524" y="116632"/>
            <a:chExt cx="1944624" cy="2343613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A6230C7-9FEA-42CA-9D68-2A0A7928A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300524" y="116632"/>
              <a:ext cx="1944624" cy="20116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A44F49-B1B2-4F14-84E3-5BE99E829E44}"/>
                </a:ext>
              </a:extLst>
            </p:cNvPr>
            <p:cNvSpPr txBox="1"/>
            <p:nvPr/>
          </p:nvSpPr>
          <p:spPr>
            <a:xfrm>
              <a:off x="9300524" y="2136117"/>
              <a:ext cx="1944624" cy="3241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buClr>
                  <a:schemeClr val="tx2"/>
                </a:buClr>
                <a:buSzPct val="100000"/>
              </a:pPr>
              <a:r>
                <a:rPr lang="en-US" sz="2400" dirty="0">
                  <a:solidFill>
                    <a:srgbClr val="E90A8E"/>
                  </a:solidFill>
                  <a:latin typeface="+mj-lt"/>
                </a:rPr>
                <a:t>Virtual-Office</a:t>
              </a:r>
              <a:endParaRPr lang="en-US" sz="2000" dirty="0">
                <a:solidFill>
                  <a:srgbClr val="E90A8E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2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21"/>
    </mc:Choice>
    <mc:Fallback xmlns="">
      <p:transition spd="slow" advTm="245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5C96B4-7B1C-4F43-A39A-375EF063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br>
              <a:rPr lang="en-US" dirty="0"/>
            </a:br>
            <a:r>
              <a:rPr lang="en-US" sz="2400" dirty="0"/>
              <a:t>1.1	Relevance of Research	</a:t>
            </a:r>
            <a:br>
              <a:rPr lang="en-US" sz="2400" dirty="0"/>
            </a:br>
            <a:r>
              <a:rPr lang="en-US" sz="2400" dirty="0"/>
              <a:t>1.2	Research Purpose and Question	</a:t>
            </a:r>
            <a:br>
              <a:rPr lang="en-US" sz="2400" dirty="0"/>
            </a:br>
            <a:r>
              <a:rPr lang="en-US" sz="2400" dirty="0"/>
              <a:t>1.3	Structure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88641-2F27-4A41-931D-8AA5E88CE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F88D9F1-ADBD-4BBE-9851-9C614C1CFB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" b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14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B41-4FFF-EE42-BC34-46BB03B5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Relevance of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0E66-15F7-DE43-9092-126F24CBC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intern |  Lorenz </a:t>
            </a:r>
            <a:r>
              <a:rPr lang="en-US" dirty="0" err="1"/>
              <a:t>Wackerle</a:t>
            </a:r>
            <a:r>
              <a:rPr lang="en-US" dirty="0"/>
              <a:t> | Future Work for FOM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59C9F-AA55-474F-9057-5DE804055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39C36-03BE-FD40-925A-4C1F55D0A8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4000" y="1269000"/>
            <a:ext cx="9258918" cy="575824"/>
          </a:xfrm>
        </p:spPr>
        <p:txBody>
          <a:bodyPr/>
          <a:lstStyle/>
          <a:p>
            <a:r>
              <a:rPr lang="en-US">
                <a:latin typeface="+mn-lt"/>
              </a:rPr>
              <a:t>All forecasts predict an increased amount of home office, post COVID-19. The advantages are clear; however, the disadvantages should be considered also. </a:t>
            </a:r>
            <a:endParaRPr lang="en-US" dirty="0">
              <a:latin typeface="+mn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1B69FE-01D6-40A6-AF5A-2B81957E323F}"/>
              </a:ext>
            </a:extLst>
          </p:cNvPr>
          <p:cNvGrpSpPr/>
          <p:nvPr/>
        </p:nvGrpSpPr>
        <p:grpSpPr>
          <a:xfrm>
            <a:off x="856789" y="1770688"/>
            <a:ext cx="10945211" cy="4595280"/>
            <a:chOff x="1055442" y="1844824"/>
            <a:chExt cx="10945211" cy="459528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1050D81-1451-4DEF-8BED-4D386EDA0D2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113" y="1844824"/>
              <a:ext cx="0" cy="4595280"/>
            </a:xfrm>
            <a:prstGeom prst="line">
              <a:avLst/>
            </a:prstGeom>
            <a:ln w="31750">
              <a:solidFill>
                <a:srgbClr val="51757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4F020-A05A-4401-B244-DE5713B34560}"/>
                </a:ext>
              </a:extLst>
            </p:cNvPr>
            <p:cNvGrpSpPr/>
            <p:nvPr/>
          </p:nvGrpSpPr>
          <p:grpSpPr>
            <a:xfrm>
              <a:off x="1055442" y="1957058"/>
              <a:ext cx="10945211" cy="4421524"/>
              <a:chOff x="1055442" y="1957058"/>
              <a:chExt cx="10945211" cy="4421524"/>
            </a:xfrm>
          </p:grpSpPr>
          <p:graphicFrame>
            <p:nvGraphicFramePr>
              <p:cNvPr id="8" name="Diagramm 6">
                <a:extLst>
                  <a:ext uri="{FF2B5EF4-FFF2-40B4-BE49-F238E27FC236}">
                    <a16:creationId xmlns:a16="http://schemas.microsoft.com/office/drawing/2014/main" id="{01B71314-F79D-468D-989A-0BF165C9785D}"/>
                  </a:ext>
                </a:extLst>
              </p:cNvPr>
              <p:cNvGraphicFramePr/>
              <p:nvPr/>
            </p:nvGraphicFramePr>
            <p:xfrm>
              <a:off x="2686230" y="2502264"/>
              <a:ext cx="7236000" cy="367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feld 7">
                <a:extLst>
                  <a:ext uri="{FF2B5EF4-FFF2-40B4-BE49-F238E27FC236}">
                    <a16:creationId xmlns:a16="http://schemas.microsoft.com/office/drawing/2014/main" id="{740F288A-03A9-4658-ACDD-2B9E3393FAC4}"/>
                  </a:ext>
                </a:extLst>
              </p:cNvPr>
              <p:cNvSpPr txBox="1"/>
              <p:nvPr/>
            </p:nvSpPr>
            <p:spPr>
              <a:xfrm>
                <a:off x="1055442" y="1959804"/>
                <a:ext cx="463242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800"/>
                  <a:t>What do you not miss</a:t>
                </a:r>
                <a:br>
                  <a:rPr lang="en-US" sz="2800"/>
                </a:br>
                <a:r>
                  <a:rPr lang="en-US" sz="1600"/>
                  <a:t>from being in the office?</a:t>
                </a:r>
                <a:endParaRPr lang="en-US" sz="1600" dirty="0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7E32FFD-DFEF-417B-B66E-4702603E46F9}"/>
                  </a:ext>
                </a:extLst>
              </p:cNvPr>
              <p:cNvSpPr txBox="1"/>
              <p:nvPr/>
            </p:nvSpPr>
            <p:spPr>
              <a:xfrm>
                <a:off x="6153149" y="1957058"/>
                <a:ext cx="463241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/>
                  <a:t>What do you miss</a:t>
                </a:r>
                <a:br>
                  <a:rPr lang="en-US" sz="2800"/>
                </a:br>
                <a:r>
                  <a:rPr lang="en-US" sz="1600"/>
                  <a:t>from being in the office?</a:t>
                </a:r>
                <a:endParaRPr lang="en-US" sz="1600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3083F2-6022-4452-9718-EB35334E0991}"/>
                  </a:ext>
                </a:extLst>
              </p:cNvPr>
              <p:cNvSpPr txBox="1"/>
              <p:nvPr/>
            </p:nvSpPr>
            <p:spPr>
              <a:xfrm>
                <a:off x="8940802" y="2698883"/>
                <a:ext cx="206367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>
                    <a:solidFill>
                      <a:schemeClr val="accent4">
                        <a:lumMod val="50000"/>
                      </a:schemeClr>
                    </a:solidFill>
                  </a:rPr>
                  <a:t>75% </a:t>
                </a:r>
                <a:r>
                  <a:rPr lang="en-US" sz="1600"/>
                  <a:t>I miss direct contact to my colleagues when working remotely.</a:t>
                </a:r>
                <a:endParaRPr lang="en-US" sz="1600" dirty="0"/>
              </a:p>
            </p:txBody>
          </p:sp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4D8ED267-A7BC-4430-B520-23A9812A77B0}"/>
                  </a:ext>
                </a:extLst>
              </p:cNvPr>
              <p:cNvSpPr txBox="1"/>
              <p:nvPr/>
            </p:nvSpPr>
            <p:spPr>
              <a:xfrm>
                <a:off x="7924962" y="3567416"/>
                <a:ext cx="407569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>
                    <a:solidFill>
                      <a:schemeClr val="accent4">
                        <a:lumMod val="50000"/>
                      </a:schemeClr>
                    </a:solidFill>
                  </a:rPr>
                  <a:t>48% </a:t>
                </a:r>
                <a:r>
                  <a:rPr lang="en-US" sz="1600"/>
                  <a:t>My work is impeded, whilst working remotely, due to difficulties communicating spontaneously with colleagues and managers. </a:t>
                </a:r>
                <a:endParaRPr lang="en-US" sz="1600" dirty="0"/>
              </a:p>
            </p:txBody>
          </p:sp>
          <p:sp>
            <p:nvSpPr>
              <p:cNvPr id="17" name="Textfeld 14">
                <a:extLst>
                  <a:ext uri="{FF2B5EF4-FFF2-40B4-BE49-F238E27FC236}">
                    <a16:creationId xmlns:a16="http://schemas.microsoft.com/office/drawing/2014/main" id="{A59A7289-D004-4A25-92E2-ABA89880874D}"/>
                  </a:ext>
                </a:extLst>
              </p:cNvPr>
              <p:cNvSpPr txBox="1"/>
              <p:nvPr/>
            </p:nvSpPr>
            <p:spPr>
              <a:xfrm>
                <a:off x="2031602" y="4419621"/>
                <a:ext cx="17156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>
                    <a:solidFill>
                      <a:srgbClr val="517572"/>
                    </a:solidFill>
                  </a:rPr>
                  <a:t>55 % </a:t>
                </a:r>
                <a:r>
                  <a:rPr lang="en-US" sz="1600"/>
                  <a:t>Commuting and wasted time.</a:t>
                </a:r>
                <a:endParaRPr lang="en-US" sz="1600" dirty="0">
                  <a:solidFill>
                    <a:srgbClr val="517572"/>
                  </a:solidFill>
                </a:endParaRPr>
              </a:p>
            </p:txBody>
          </p:sp>
          <p:sp>
            <p:nvSpPr>
              <p:cNvPr id="19" name="Textfeld 16">
                <a:extLst>
                  <a:ext uri="{FF2B5EF4-FFF2-40B4-BE49-F238E27FC236}">
                    <a16:creationId xmlns:a16="http://schemas.microsoft.com/office/drawing/2014/main" id="{9C5CCA5A-C34B-46B5-89DA-94C188749B0A}"/>
                  </a:ext>
                </a:extLst>
              </p:cNvPr>
              <p:cNvSpPr txBox="1"/>
              <p:nvPr/>
            </p:nvSpPr>
            <p:spPr>
              <a:xfrm>
                <a:off x="3124315" y="5261087"/>
                <a:ext cx="20184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>
                    <a:solidFill>
                      <a:srgbClr val="517572"/>
                    </a:solidFill>
                  </a:rPr>
                  <a:t>18 % </a:t>
                </a:r>
                <a:r>
                  <a:rPr lang="en-US" sz="1600"/>
                  <a:t>Noise, interruptions and distractions.</a:t>
                </a:r>
                <a:endParaRPr lang="en-US" sz="1600" dirty="0">
                  <a:solidFill>
                    <a:srgbClr val="517572"/>
                  </a:solidFill>
                </a:endParaRPr>
              </a:p>
            </p:txBody>
          </p:sp>
          <p:sp>
            <p:nvSpPr>
              <p:cNvPr id="21" name="Textfeld 18">
                <a:extLst>
                  <a:ext uri="{FF2B5EF4-FFF2-40B4-BE49-F238E27FC236}">
                    <a16:creationId xmlns:a16="http://schemas.microsoft.com/office/drawing/2014/main" id="{281C0602-5548-48BE-A19C-F035B5EF6001}"/>
                  </a:ext>
                </a:extLst>
              </p:cNvPr>
              <p:cNvSpPr txBox="1"/>
              <p:nvPr/>
            </p:nvSpPr>
            <p:spPr>
              <a:xfrm>
                <a:off x="6059486" y="6240083"/>
                <a:ext cx="205272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/>
                <a:r>
                  <a:rPr lang="en-US" sz="900"/>
                  <a:t>Source: Founders Forum und DAK, 2020</a:t>
                </a:r>
                <a:endParaRPr lang="en-US" sz="900" dirty="0"/>
              </a:p>
            </p:txBody>
          </p:sp>
        </p:grpSp>
      </p:grp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B2C4EA9A-9947-4BB0-965A-42E62135B9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4552" y="0"/>
            <a:ext cx="1127448" cy="1166326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3934A169-A5E0-441C-8A3B-7DBB8E215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7"/>
          <a:stretch/>
        </p:blipFill>
        <p:spPr bwMode="auto">
          <a:xfrm>
            <a:off x="1562948" y="6360579"/>
            <a:ext cx="356588" cy="3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11"/>
    </mc:Choice>
    <mc:Fallback xmlns="">
      <p:transition spd="slow" advTm="303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39B-88D8-764D-B9DB-66808D6F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Research Purpose and Question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0DCA4-6108-9C49-8D4C-07F874DFA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3A0B-1FD7-C74F-A4D0-E98F98A7F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CA53A1D-6B0E-B447-AFFA-B6062BD6EC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4000" y="1269000"/>
            <a:ext cx="11052000" cy="1295904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apple-system"/>
              </a:rPr>
              <a:t>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o evaluate the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user-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acceptance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and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analyze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 the factors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which affect this, so that the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demand for a Virtual-Office rollout at Deutsche Telekom can be assessed</a:t>
            </a:r>
            <a:endParaRPr lang="en-US" sz="18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EC22A1F-8948-4CD0-9689-10B34D0BD928}"/>
              </a:ext>
            </a:extLst>
          </p:cNvPr>
          <p:cNvSpPr txBox="1">
            <a:spLocks/>
          </p:cNvSpPr>
          <p:nvPr/>
        </p:nvSpPr>
        <p:spPr bwMode="black">
          <a:xfrm>
            <a:off x="7104112" y="1772144"/>
            <a:ext cx="4103848" cy="3978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>
              <a:solidFill>
                <a:srgbClr val="E20074"/>
              </a:solidFill>
            </a:endParaRPr>
          </a:p>
          <a:p>
            <a:pPr algn="ctr"/>
            <a:r>
              <a:rPr lang="en-GB" b="1" dirty="0">
                <a:solidFill>
                  <a:srgbClr val="E20074"/>
                </a:solidFill>
              </a:rPr>
              <a:t>“Which factors affect the user acceptance of mixed-reality working environments?”</a:t>
            </a:r>
            <a:endParaRPr lang="en-US" dirty="0">
              <a:solidFill>
                <a:srgbClr val="E20074"/>
              </a:solidFill>
            </a:endParaRPr>
          </a:p>
          <a:p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b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Field of research:</a:t>
            </a:r>
            <a:br>
              <a:rPr lang="en-US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„Computer Supported Cooperative Working” </a:t>
            </a:r>
            <a:r>
              <a:rPr lang="en-US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CSCW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100F8CF-09E8-480F-9036-E4148EF5F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7"/>
          <a:stretch/>
        </p:blipFill>
        <p:spPr bwMode="auto">
          <a:xfrm>
            <a:off x="1562948" y="6360579"/>
            <a:ext cx="356588" cy="3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73D6720-7ED9-4468-927E-A48064A820E9}"/>
              </a:ext>
            </a:extLst>
          </p:cNvPr>
          <p:cNvGrpSpPr/>
          <p:nvPr/>
        </p:nvGrpSpPr>
        <p:grpSpPr>
          <a:xfrm>
            <a:off x="624000" y="1974260"/>
            <a:ext cx="5852240" cy="4164736"/>
            <a:chOff x="5209277" y="1928323"/>
            <a:chExt cx="5852240" cy="41647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65A43D-7B7F-41B5-BC32-F889581E988D}"/>
                </a:ext>
              </a:extLst>
            </p:cNvPr>
            <p:cNvSpPr txBox="1"/>
            <p:nvPr/>
          </p:nvSpPr>
          <p:spPr>
            <a:xfrm>
              <a:off x="6423648" y="5695090"/>
              <a:ext cx="3429569" cy="397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tx2"/>
                </a:buClr>
                <a:buSzPct val="100000"/>
              </a:pPr>
              <a:r>
                <a:rPr lang="en-US" sz="1400" dirty="0"/>
                <a:t>Standard UTAUT Model (Venkatesh et al., 2003)</a:t>
              </a:r>
              <a:endParaRPr lang="en-US" sz="1600" dirty="0"/>
            </a:p>
          </p:txBody>
        </p:sp>
        <p:pic>
          <p:nvPicPr>
            <p:cNvPr id="3074" name="Picture 2" descr="UTAUT Model (Venkatesh 2003) | Download Scientific Diagram">
              <a:extLst>
                <a:ext uri="{FF2B5EF4-FFF2-40B4-BE49-F238E27FC236}">
                  <a16:creationId xmlns:a16="http://schemas.microsoft.com/office/drawing/2014/main" id="{33A9D170-FE7A-45A0-BB18-8258B0949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277" y="1928323"/>
              <a:ext cx="5852240" cy="3656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8A51BC3-CB3C-4F0A-B590-758C3382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4552" y="0"/>
            <a:ext cx="1127448" cy="1166326"/>
          </a:xfrm>
          <a:prstGeom prst="rect">
            <a:avLst/>
          </a:prstGeom>
        </p:spPr>
      </p:pic>
      <p:sp>
        <p:nvSpPr>
          <p:cNvPr id="14" name="Right Arrow 12">
            <a:extLst>
              <a:ext uri="{FF2B5EF4-FFF2-40B4-BE49-F238E27FC236}">
                <a16:creationId xmlns:a16="http://schemas.microsoft.com/office/drawing/2014/main" id="{CA376870-D4FA-493B-A68F-DBEDC0C9521E}"/>
              </a:ext>
            </a:extLst>
          </p:cNvPr>
          <p:cNvSpPr/>
          <p:nvPr/>
        </p:nvSpPr>
        <p:spPr>
          <a:xfrm>
            <a:off x="6558671" y="1974260"/>
            <a:ext cx="303178" cy="3656568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E0663-F957-7A4F-89F4-70BA089FA27E}"/>
              </a:ext>
            </a:extLst>
          </p:cNvPr>
          <p:cNvSpPr txBox="1"/>
          <p:nvPr/>
        </p:nvSpPr>
        <p:spPr>
          <a:xfrm>
            <a:off x="10572750" y="87210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05"/>
    </mc:Choice>
    <mc:Fallback xmlns="">
      <p:transition spd="slow" advTm="775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39B-88D8-764D-B9DB-66808D6F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Structure and Approach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0DCA4-6108-9C49-8D4C-07F874DFA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 |  Lorenz Wackerle | Future Work for FOM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3A0B-1FD7-C74F-A4D0-E98F98A7F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8A51BC3-CB3C-4F0A-B590-758C33821B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4552" y="0"/>
            <a:ext cx="1127448" cy="1166326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33782F2-0329-4D2E-AB98-9348E174E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7"/>
          <a:stretch/>
        </p:blipFill>
        <p:spPr bwMode="auto">
          <a:xfrm>
            <a:off x="1562948" y="6360579"/>
            <a:ext cx="356588" cy="3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48E9A9-A352-4B16-867E-41B98F1CEBF7}"/>
              </a:ext>
            </a:extLst>
          </p:cNvPr>
          <p:cNvSpPr/>
          <p:nvPr/>
        </p:nvSpPr>
        <p:spPr>
          <a:xfrm>
            <a:off x="6384032" y="1353537"/>
            <a:ext cx="555615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3.4.1	Virtual Office UTAUT Model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3.4.2	Research Hypotheses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3.4.3	Variable Definitions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3.4.4	Model Design</a:t>
            </a:r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/>
            <a:endParaRPr lang="en-US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9F98F-24C9-4563-86EE-D115556BC0E9}"/>
              </a:ext>
            </a:extLst>
          </p:cNvPr>
          <p:cNvSpPr/>
          <p:nvPr/>
        </p:nvSpPr>
        <p:spPr>
          <a:xfrm>
            <a:off x="551384" y="3184807"/>
            <a:ext cx="6096000" cy="29084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	Empirical Foundations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3.1	Mixed-Reality Office Prototype 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3.1.1	Introduction Work Adventure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3.1.2	Implementation and Adaption to Use Case</a:t>
            </a:r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3.2	Data Collection Methods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3.2.1	Quantitative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3.2.2	Qualitative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3.2.3	Appropriate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3.3	Technology Acceptance Theories and Models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3.3.1	Theory of Planned Behavior (TPB)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3.3.2	Theory of Reasoned Action (TRA)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3.3.3	Technology Acceptance Model (TAM)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3.3.4	The Unified Theory of Acceptance and Use of Technology (UTAUT)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3.3.5	Consumer Acceptance and Use of Technology (UTAUT 2)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3.4	Development of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36F94C-BB9B-4839-96F6-466F5984A8BF}"/>
              </a:ext>
            </a:extLst>
          </p:cNvPr>
          <p:cNvSpPr/>
          <p:nvPr/>
        </p:nvSpPr>
        <p:spPr>
          <a:xfrm>
            <a:off x="551384" y="1312211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	Theoretical Foundations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2.1	</a:t>
            </a:r>
            <a:r>
              <a:rPr lang="en-US" sz="1400" b="1" dirty="0" err="1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Organisational</a:t>
            </a:r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Development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2.1.1	Classical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2.1.2	Neoclassical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2.1.3	Modern</a:t>
            </a:r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2.2	Technological Development 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2.2.1	Communication, media and data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2.2.2	Mixed-Reality</a:t>
            </a:r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2.3	Changing Working Environment	</a:t>
            </a:r>
          </a:p>
          <a:p>
            <a:pPr lvl="0">
              <a:spcAft>
                <a:spcPts val="900"/>
              </a:spcAft>
            </a:pPr>
            <a:endParaRPr lang="en-US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F0A62-FC8E-40E6-9EF2-BC9310C8935E}"/>
              </a:ext>
            </a:extLst>
          </p:cNvPr>
          <p:cNvSpPr/>
          <p:nvPr/>
        </p:nvSpPr>
        <p:spPr>
          <a:xfrm>
            <a:off x="6384032" y="2174617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	Research Design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4.1	Data Collection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4.1.1	Questionnaire Survey 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4.1.2	Questionnaire Design and Implementation 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4.1.3	Reliability 	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4.1.4	Validity</a:t>
            </a:r>
          </a:p>
          <a:p>
            <a:pPr lvl="0"/>
            <a:r>
              <a:rPr lang="en-US" sz="110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4.1.5	Ethics 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4.2	Data Analysis	</a:t>
            </a:r>
          </a:p>
          <a:p>
            <a:pPr lvl="0"/>
            <a:endParaRPr lang="en-US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D28C1-BF2A-4B10-A78F-2FA736703547}"/>
              </a:ext>
            </a:extLst>
          </p:cNvPr>
          <p:cNvSpPr/>
          <p:nvPr/>
        </p:nvSpPr>
        <p:spPr>
          <a:xfrm>
            <a:off x="6384032" y="377451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	Findings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5.1	Descriptive Analysis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5.2	Hypothesis Testing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5.3	Moderator Analysis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	Discussion 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6.1	Influences of Variables on each other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6.2	… [variables continues]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6.3	Recommendations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6.4	Limitations	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7	Conclusion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05"/>
    </mc:Choice>
    <mc:Fallback xmlns="">
      <p:transition spd="slow" advTm="77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39B-88D8-764D-B9DB-66808D6F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0DCA4-6108-9C49-8D4C-07F874DFAA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intern |  Lorenz Wackerle | Future Work for FOM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3A0B-1FD7-C74F-A4D0-E98F98A7F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926F3B4-7499-0643-884F-07E5AD58124A}"/>
              </a:ext>
            </a:extLst>
          </p:cNvPr>
          <p:cNvSpPr txBox="1">
            <a:spLocks/>
          </p:cNvSpPr>
          <p:nvPr/>
        </p:nvSpPr>
        <p:spPr bwMode="black">
          <a:xfrm>
            <a:off x="624000" y="1269000"/>
            <a:ext cx="7704248" cy="575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indent="-304800"/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DAK. (2020). DIGITALISIERUNG UND HOMEOFFICE IN DER CORONA-KRISE Ausgangslage und Fragestellung. </a:t>
            </a:r>
            <a:r>
              <a:rPr lang="de-DE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https://www.presseportal.de/download/document/689784-20200721-gesundheits-ice-digi-corona.pdf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/>
            <a:r>
              <a:rPr lang="de-DE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Venkatesh</a:t>
            </a: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V., Morris, M., Davis, G., &amp; Davis, F. (2003). User Acceptance </a:t>
            </a:r>
            <a:r>
              <a:rPr lang="de-DE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 Technology: </a:t>
            </a:r>
            <a:r>
              <a:rPr lang="de-DE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</a:t>
            </a: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Unified View. </a:t>
            </a:r>
            <a:r>
              <a:rPr lang="de-DE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 Quarterly</a:t>
            </a: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425–478. https://doi.org/10.2307/30036540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DE58848-C47E-44BE-B43D-9D2D4A11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3504" y="332656"/>
            <a:ext cx="2628496" cy="27191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006F07-4609-4062-9A54-21C851825C93}"/>
              </a:ext>
            </a:extLst>
          </p:cNvPr>
          <p:cNvSpPr/>
          <p:nvPr/>
        </p:nvSpPr>
        <p:spPr>
          <a:xfrm>
            <a:off x="6528048" y="3368853"/>
            <a:ext cx="5399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/>
              <a:t>„Trust develops between meetings“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25FAB-7ED4-456F-82EE-13527450F046}"/>
              </a:ext>
            </a:extLst>
          </p:cNvPr>
          <p:cNvSpPr txBox="1"/>
          <p:nvPr/>
        </p:nvSpPr>
        <p:spPr>
          <a:xfrm>
            <a:off x="655211" y="5054951"/>
            <a:ext cx="5688632" cy="1499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  <a:buSzPct val="100000"/>
            </a:pPr>
            <a:r>
              <a:rPr lang="de-DE" sz="2200" b="1" dirty="0"/>
              <a:t>Lorenz </a:t>
            </a:r>
            <a:r>
              <a:rPr lang="de-DE" sz="2200" dirty="0"/>
              <a:t>Wackerle</a:t>
            </a:r>
          </a:p>
          <a:p>
            <a:pPr>
              <a:buClr>
                <a:schemeClr val="tx2"/>
              </a:buClr>
              <a:buSzPct val="100000"/>
            </a:pPr>
            <a:r>
              <a:rPr lang="de-DE" sz="22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Lorenz.Wackerle@telekom.de</a:t>
            </a:r>
            <a:endParaRPr lang="de-DE" sz="2200" b="1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871FB93A-C7E4-4679-929D-36CC6EB0F117}"/>
              </a:ext>
            </a:extLst>
          </p:cNvPr>
          <p:cNvSpPr txBox="1">
            <a:spLocks/>
          </p:cNvSpPr>
          <p:nvPr/>
        </p:nvSpPr>
        <p:spPr>
          <a:xfrm>
            <a:off x="551384" y="3140968"/>
            <a:ext cx="4573790" cy="1944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Contact</a:t>
            </a:r>
            <a:endParaRPr lang="de-DE" sz="4200" dirty="0"/>
          </a:p>
        </p:txBody>
      </p:sp>
      <p:pic>
        <p:nvPicPr>
          <p:cNvPr id="8" name="Picture 7" descr="A picture containing text, scoreboard, clipart&#10;&#10;Description automatically generated">
            <a:extLst>
              <a:ext uri="{FF2B5EF4-FFF2-40B4-BE49-F238E27FC236}">
                <a16:creationId xmlns:a16="http://schemas.microsoft.com/office/drawing/2014/main" id="{2D1B09C9-7997-5245-A8ED-4454FA204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124" y="3457817"/>
            <a:ext cx="2044800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2"/>
    </mc:Choice>
    <mc:Fallback xmlns="">
      <p:transition spd="slow" advTm="9092"/>
    </mc:Fallback>
  </mc:AlternateContent>
</p:sld>
</file>

<file path=ppt/theme/theme1.xml><?xml version="1.0" encoding="utf-8"?>
<a:theme xmlns:a="http://schemas.openxmlformats.org/drawingml/2006/main" name="Telekom 2020 EN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Präsentation4" id="{E8CCD184-2555-4E6E-94A3-BCD43BF29B67}" vid="{72617994-67CA-4BAD-BDC8-A82FA7163A8D}"/>
    </a:ext>
  </a:extLst>
</a:theme>
</file>

<file path=ppt/theme/theme2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BF76DF662A724F820A320EF3E0BBC6" ma:contentTypeVersion="10" ma:contentTypeDescription="Ein neues Dokument erstellen." ma:contentTypeScope="" ma:versionID="2d0b72377da4601e96210b86a2eef8e0">
  <xsd:schema xmlns:xsd="http://www.w3.org/2001/XMLSchema" xmlns:xs="http://www.w3.org/2001/XMLSchema" xmlns:p="http://schemas.microsoft.com/office/2006/metadata/properties" xmlns:ns2="eab01d66-3631-42d2-ac96-7a8e3460e6bb" xmlns:ns3="31b830ef-a116-44e3-a960-b0b072e024a0" targetNamespace="http://schemas.microsoft.com/office/2006/metadata/properties" ma:root="true" ma:fieldsID="10e715b60f866f395fa50aec3339264c" ns2:_="" ns3:_="">
    <xsd:import namespace="eab01d66-3631-42d2-ac96-7a8e3460e6bb"/>
    <xsd:import namespace="31b830ef-a116-44e3-a960-b0b072e02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01d66-3631-42d2-ac96-7a8e3460e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830ef-a116-44e3-a960-b0b072e024a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B651AB-85D8-4A04-AFD4-C5E5F16F64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595EC-BF5A-4A2D-9EEF-4CA00E907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b01d66-3631-42d2-ac96-7a8e3460e6bb"/>
    <ds:schemaRef ds:uri="31b830ef-a116-44e3-a960-b0b072e02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B3E1D8-52CD-44F2-94B7-D2ADD8B776F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6279</TotalTime>
  <Words>645</Words>
  <Application>Microsoft Macintosh PowerPoint</Application>
  <PresentationFormat>Widescreen</PresentationFormat>
  <Paragraphs>96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TeleNeo Office</vt:lpstr>
      <vt:lpstr>TeleNeo Office ExtraBold</vt:lpstr>
      <vt:lpstr>Telekom 2020 EN</vt:lpstr>
      <vt:lpstr>Exploring Future Work Environments  Analysis of User Acceptance for a Mixed-Reality Office Prototype</vt:lpstr>
      <vt:lpstr>1. Introduction 1.1 Relevance of Research  1.2 Research Purpose and Question  1.3 Structure and Approach</vt:lpstr>
      <vt:lpstr>1.1 Relevance of Research</vt:lpstr>
      <vt:lpstr>1.2 Research Purpose and Question</vt:lpstr>
      <vt:lpstr>1.3 Structure and Approach</vt:lpstr>
      <vt:lpstr>References </vt:lpstr>
    </vt:vector>
  </TitlesOfParts>
  <Company>Deutsche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&amp; paste elements – Master 2020</dc:title>
  <dc:creator>Wackerle, Lorenz</dc:creator>
  <dc:description>Optimized for Office 365</dc:description>
  <cp:lastModifiedBy>Wackerle, Lorenz</cp:lastModifiedBy>
  <cp:revision>8</cp:revision>
  <cp:lastPrinted>2020-08-27T09:01:38Z</cp:lastPrinted>
  <dcterms:created xsi:type="dcterms:W3CDTF">2021-04-24T07:12:05Z</dcterms:created>
  <dcterms:modified xsi:type="dcterms:W3CDTF">2021-08-07T13:29:09Z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0x010100FEBF76DF662A724F820A320EF3E0BBC6</vt:lpwstr>
  </property>
</Properties>
</file>