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3"/>
  </p:normalViewPr>
  <p:slideViewPr>
    <p:cSldViewPr snapToGrid="0" snapToObjects="1">
      <p:cViewPr varScale="1">
        <p:scale>
          <a:sx n="104" d="100"/>
          <a:sy n="104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79A5D-8B8F-4A1E-8A5D-2B6583E55826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4526D4-041F-4B39-8E3C-21E4E05966BC}">
      <dgm:prSet/>
      <dgm:spPr/>
      <dgm:t>
        <a:bodyPr/>
        <a:lstStyle/>
        <a:p>
          <a:r>
            <a:rPr lang="en-US"/>
            <a:t>Each Customer can have at least one account, each Account belongs to one customer. </a:t>
          </a:r>
        </a:p>
      </dgm:t>
    </dgm:pt>
    <dgm:pt modelId="{E701508E-8144-4F57-A023-0EBB454C4E38}" type="parTrans" cxnId="{3A556EA3-C228-4F2D-8DEA-686F5C4A498D}">
      <dgm:prSet/>
      <dgm:spPr/>
      <dgm:t>
        <a:bodyPr/>
        <a:lstStyle/>
        <a:p>
          <a:endParaRPr lang="en-US"/>
        </a:p>
      </dgm:t>
    </dgm:pt>
    <dgm:pt modelId="{8CF78724-4166-41E9-B5A4-3669AF0D1B38}" type="sibTrans" cxnId="{3A556EA3-C228-4F2D-8DEA-686F5C4A49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18A731E-B1F1-4BDD-8A5F-41DCEFEB57FF}">
      <dgm:prSet/>
      <dgm:spPr/>
      <dgm:t>
        <a:bodyPr/>
        <a:lstStyle/>
        <a:p>
          <a:r>
            <a:rPr lang="en-US"/>
            <a:t>Each branch can have many employees, an employee belongs to only one branch.</a:t>
          </a:r>
        </a:p>
      </dgm:t>
    </dgm:pt>
    <dgm:pt modelId="{21DAEDC1-1744-4DCE-87FB-D611C26D7DDD}" type="parTrans" cxnId="{1F1C6C90-8AA0-4540-8EAA-1E8D0CFDD42F}">
      <dgm:prSet/>
      <dgm:spPr/>
      <dgm:t>
        <a:bodyPr/>
        <a:lstStyle/>
        <a:p>
          <a:endParaRPr lang="en-US"/>
        </a:p>
      </dgm:t>
    </dgm:pt>
    <dgm:pt modelId="{950F975C-0967-4217-A89D-538C4B5A0600}" type="sibTrans" cxnId="{1F1C6C90-8AA0-4540-8EAA-1E8D0CFDD42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ED1C719-C329-4EB4-BCD8-FBBC78A7A382}">
      <dgm:prSet/>
      <dgm:spPr/>
      <dgm:t>
        <a:bodyPr/>
        <a:lstStyle/>
        <a:p>
          <a:r>
            <a:rPr lang="en-US"/>
            <a:t>Each Customer can borrow multiple loans. One loan can be borrowed by one customer. </a:t>
          </a:r>
        </a:p>
      </dgm:t>
    </dgm:pt>
    <dgm:pt modelId="{845D2061-4E3A-4621-BE02-7DFFC617CAC6}" type="parTrans" cxnId="{219F3AA2-AF65-43E4-A965-89D6D8952AD9}">
      <dgm:prSet/>
      <dgm:spPr/>
      <dgm:t>
        <a:bodyPr/>
        <a:lstStyle/>
        <a:p>
          <a:endParaRPr lang="en-US"/>
        </a:p>
      </dgm:t>
    </dgm:pt>
    <dgm:pt modelId="{54CEFBC8-05EB-41D3-94DF-ACA9044BCCE3}" type="sibTrans" cxnId="{219F3AA2-AF65-43E4-A965-89D6D8952AD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857DBBA-B21C-4D98-B78B-7E88AAFB7EF6}">
      <dgm:prSet/>
      <dgm:spPr/>
      <dgm:t>
        <a:bodyPr/>
        <a:lstStyle/>
        <a:p>
          <a:r>
            <a:rPr lang="en-US"/>
            <a:t>Each branch can have many customers, one customer belongs to one branch. </a:t>
          </a:r>
        </a:p>
      </dgm:t>
    </dgm:pt>
    <dgm:pt modelId="{F695EF25-4AE4-4E0A-8AB1-424D048CA8AD}" type="parTrans" cxnId="{06FBEED3-B8D2-402C-AB6B-5E2F94823342}">
      <dgm:prSet/>
      <dgm:spPr/>
      <dgm:t>
        <a:bodyPr/>
        <a:lstStyle/>
        <a:p>
          <a:endParaRPr lang="en-US"/>
        </a:p>
      </dgm:t>
    </dgm:pt>
    <dgm:pt modelId="{A9849486-9B6C-4278-93FA-E04DF9997F47}" type="sibTrans" cxnId="{06FBEED3-B8D2-402C-AB6B-5E2F9482334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C96BCD6-97CE-4C5B-B7BC-F1E2CA4D0021}">
      <dgm:prSet/>
      <dgm:spPr/>
      <dgm:t>
        <a:bodyPr/>
        <a:lstStyle/>
        <a:p>
          <a:r>
            <a:rPr lang="en-US"/>
            <a:t>Each loan can have many payments. One payment only belongs to one loan. </a:t>
          </a:r>
        </a:p>
      </dgm:t>
    </dgm:pt>
    <dgm:pt modelId="{B92FAE99-8ADC-4B75-BA1C-F256388D6B74}" type="parTrans" cxnId="{84987FBD-CC7E-4B0A-8F50-4A55E5BAA918}">
      <dgm:prSet/>
      <dgm:spPr/>
      <dgm:t>
        <a:bodyPr/>
        <a:lstStyle/>
        <a:p>
          <a:endParaRPr lang="en-US"/>
        </a:p>
      </dgm:t>
    </dgm:pt>
    <dgm:pt modelId="{2D3A9CB7-B35A-4F45-A32B-CBBD186AF019}" type="sibTrans" cxnId="{84987FBD-CC7E-4B0A-8F50-4A55E5BAA91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CD0F78D-7EEA-A547-B03C-AB8BB06A90F4}" type="pres">
      <dgm:prSet presAssocID="{3B279A5D-8B8F-4A1E-8A5D-2B6583E55826}" presName="Name0" presStyleCnt="0">
        <dgm:presLayoutVars>
          <dgm:animLvl val="lvl"/>
          <dgm:resizeHandles val="exact"/>
        </dgm:presLayoutVars>
      </dgm:prSet>
      <dgm:spPr/>
    </dgm:pt>
    <dgm:pt modelId="{650E9F66-891B-C641-91CE-5126CC1A2165}" type="pres">
      <dgm:prSet presAssocID="{ED4526D4-041F-4B39-8E3C-21E4E05966BC}" presName="compositeNode" presStyleCnt="0">
        <dgm:presLayoutVars>
          <dgm:bulletEnabled val="1"/>
        </dgm:presLayoutVars>
      </dgm:prSet>
      <dgm:spPr/>
    </dgm:pt>
    <dgm:pt modelId="{9923590E-CE25-6A40-84F9-B3EA240746E4}" type="pres">
      <dgm:prSet presAssocID="{ED4526D4-041F-4B39-8E3C-21E4E05966BC}" presName="bgRect" presStyleLbl="bgAccFollowNode1" presStyleIdx="0" presStyleCnt="5"/>
      <dgm:spPr/>
    </dgm:pt>
    <dgm:pt modelId="{E433B53D-9207-A945-B3EF-DFAFB55A3215}" type="pres">
      <dgm:prSet presAssocID="{8CF78724-4166-41E9-B5A4-3669AF0D1B38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4620B39B-B46B-AF44-8B6D-427945CC7BFE}" type="pres">
      <dgm:prSet presAssocID="{ED4526D4-041F-4B39-8E3C-21E4E05966BC}" presName="bottomLine" presStyleLbl="alignNode1" presStyleIdx="1" presStyleCnt="10">
        <dgm:presLayoutVars/>
      </dgm:prSet>
      <dgm:spPr/>
    </dgm:pt>
    <dgm:pt modelId="{A2AEBF15-B845-0340-B249-093308247A37}" type="pres">
      <dgm:prSet presAssocID="{ED4526D4-041F-4B39-8E3C-21E4E05966BC}" presName="nodeText" presStyleLbl="bgAccFollowNode1" presStyleIdx="0" presStyleCnt="5">
        <dgm:presLayoutVars>
          <dgm:bulletEnabled val="1"/>
        </dgm:presLayoutVars>
      </dgm:prSet>
      <dgm:spPr/>
    </dgm:pt>
    <dgm:pt modelId="{4C3A0852-AA03-D24C-BD8D-244ADE8F2527}" type="pres">
      <dgm:prSet presAssocID="{8CF78724-4166-41E9-B5A4-3669AF0D1B38}" presName="sibTrans" presStyleCnt="0"/>
      <dgm:spPr/>
    </dgm:pt>
    <dgm:pt modelId="{6719AFDA-1FC1-3046-BE56-7B7895547D02}" type="pres">
      <dgm:prSet presAssocID="{A18A731E-B1F1-4BDD-8A5F-41DCEFEB57FF}" presName="compositeNode" presStyleCnt="0">
        <dgm:presLayoutVars>
          <dgm:bulletEnabled val="1"/>
        </dgm:presLayoutVars>
      </dgm:prSet>
      <dgm:spPr/>
    </dgm:pt>
    <dgm:pt modelId="{4163C956-B7E9-1C48-94E7-66D4A0B66568}" type="pres">
      <dgm:prSet presAssocID="{A18A731E-B1F1-4BDD-8A5F-41DCEFEB57FF}" presName="bgRect" presStyleLbl="bgAccFollowNode1" presStyleIdx="1" presStyleCnt="5"/>
      <dgm:spPr/>
    </dgm:pt>
    <dgm:pt modelId="{F2F087A9-7CB1-1A40-B996-C175525D309B}" type="pres">
      <dgm:prSet presAssocID="{950F975C-0967-4217-A89D-538C4B5A06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40BA26A5-5A14-CB4D-BCC9-2A924354A443}" type="pres">
      <dgm:prSet presAssocID="{A18A731E-B1F1-4BDD-8A5F-41DCEFEB57FF}" presName="bottomLine" presStyleLbl="alignNode1" presStyleIdx="3" presStyleCnt="10">
        <dgm:presLayoutVars/>
      </dgm:prSet>
      <dgm:spPr/>
    </dgm:pt>
    <dgm:pt modelId="{D6D95FC7-0CA0-CD41-A41D-E808776B8242}" type="pres">
      <dgm:prSet presAssocID="{A18A731E-B1F1-4BDD-8A5F-41DCEFEB57FF}" presName="nodeText" presStyleLbl="bgAccFollowNode1" presStyleIdx="1" presStyleCnt="5">
        <dgm:presLayoutVars>
          <dgm:bulletEnabled val="1"/>
        </dgm:presLayoutVars>
      </dgm:prSet>
      <dgm:spPr/>
    </dgm:pt>
    <dgm:pt modelId="{AAC4E248-4AEF-2442-B44F-CE1510D6ADC7}" type="pres">
      <dgm:prSet presAssocID="{950F975C-0967-4217-A89D-538C4B5A0600}" presName="sibTrans" presStyleCnt="0"/>
      <dgm:spPr/>
    </dgm:pt>
    <dgm:pt modelId="{EF0D253E-A1E0-F24D-BB31-7690CE15812D}" type="pres">
      <dgm:prSet presAssocID="{BED1C719-C329-4EB4-BCD8-FBBC78A7A382}" presName="compositeNode" presStyleCnt="0">
        <dgm:presLayoutVars>
          <dgm:bulletEnabled val="1"/>
        </dgm:presLayoutVars>
      </dgm:prSet>
      <dgm:spPr/>
    </dgm:pt>
    <dgm:pt modelId="{16F653ED-378A-1F4A-9D21-E6E69778BDAD}" type="pres">
      <dgm:prSet presAssocID="{BED1C719-C329-4EB4-BCD8-FBBC78A7A382}" presName="bgRect" presStyleLbl="bgAccFollowNode1" presStyleIdx="2" presStyleCnt="5"/>
      <dgm:spPr/>
    </dgm:pt>
    <dgm:pt modelId="{7E2778E0-4199-7742-8AAF-4A19EB0B4EB3}" type="pres">
      <dgm:prSet presAssocID="{54CEFBC8-05EB-41D3-94DF-ACA9044BCCE3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23810AF-454A-6649-824E-4A296B64BCFA}" type="pres">
      <dgm:prSet presAssocID="{BED1C719-C329-4EB4-BCD8-FBBC78A7A382}" presName="bottomLine" presStyleLbl="alignNode1" presStyleIdx="5" presStyleCnt="10">
        <dgm:presLayoutVars/>
      </dgm:prSet>
      <dgm:spPr/>
    </dgm:pt>
    <dgm:pt modelId="{A07E8D94-E381-8641-8F68-A0D5FA749BB5}" type="pres">
      <dgm:prSet presAssocID="{BED1C719-C329-4EB4-BCD8-FBBC78A7A382}" presName="nodeText" presStyleLbl="bgAccFollowNode1" presStyleIdx="2" presStyleCnt="5">
        <dgm:presLayoutVars>
          <dgm:bulletEnabled val="1"/>
        </dgm:presLayoutVars>
      </dgm:prSet>
      <dgm:spPr/>
    </dgm:pt>
    <dgm:pt modelId="{BBFF5CEC-0935-9D46-A128-237952C784B0}" type="pres">
      <dgm:prSet presAssocID="{54CEFBC8-05EB-41D3-94DF-ACA9044BCCE3}" presName="sibTrans" presStyleCnt="0"/>
      <dgm:spPr/>
    </dgm:pt>
    <dgm:pt modelId="{E5E91836-4478-994A-9AA3-214ABBD6A80A}" type="pres">
      <dgm:prSet presAssocID="{1857DBBA-B21C-4D98-B78B-7E88AAFB7EF6}" presName="compositeNode" presStyleCnt="0">
        <dgm:presLayoutVars>
          <dgm:bulletEnabled val="1"/>
        </dgm:presLayoutVars>
      </dgm:prSet>
      <dgm:spPr/>
    </dgm:pt>
    <dgm:pt modelId="{643C3845-D611-684F-8752-DBE439ED3842}" type="pres">
      <dgm:prSet presAssocID="{1857DBBA-B21C-4D98-B78B-7E88AAFB7EF6}" presName="bgRect" presStyleLbl="bgAccFollowNode1" presStyleIdx="3" presStyleCnt="5"/>
      <dgm:spPr/>
    </dgm:pt>
    <dgm:pt modelId="{9EA46E92-7BB6-F247-987B-666E53C8472D}" type="pres">
      <dgm:prSet presAssocID="{A9849486-9B6C-4278-93FA-E04DF9997F4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D6B1437-875A-284F-B835-F65F48412FF1}" type="pres">
      <dgm:prSet presAssocID="{1857DBBA-B21C-4D98-B78B-7E88AAFB7EF6}" presName="bottomLine" presStyleLbl="alignNode1" presStyleIdx="7" presStyleCnt="10">
        <dgm:presLayoutVars/>
      </dgm:prSet>
      <dgm:spPr/>
    </dgm:pt>
    <dgm:pt modelId="{92FEA358-EA7B-C14F-8B07-AB3D7565B32E}" type="pres">
      <dgm:prSet presAssocID="{1857DBBA-B21C-4D98-B78B-7E88AAFB7EF6}" presName="nodeText" presStyleLbl="bgAccFollowNode1" presStyleIdx="3" presStyleCnt="5">
        <dgm:presLayoutVars>
          <dgm:bulletEnabled val="1"/>
        </dgm:presLayoutVars>
      </dgm:prSet>
      <dgm:spPr/>
    </dgm:pt>
    <dgm:pt modelId="{9B2B8C56-3DE7-2348-A1FF-774107990C3F}" type="pres">
      <dgm:prSet presAssocID="{A9849486-9B6C-4278-93FA-E04DF9997F47}" presName="sibTrans" presStyleCnt="0"/>
      <dgm:spPr/>
    </dgm:pt>
    <dgm:pt modelId="{ABFB318D-4FB7-6141-91A1-2EC288195F8C}" type="pres">
      <dgm:prSet presAssocID="{9C96BCD6-97CE-4C5B-B7BC-F1E2CA4D0021}" presName="compositeNode" presStyleCnt="0">
        <dgm:presLayoutVars>
          <dgm:bulletEnabled val="1"/>
        </dgm:presLayoutVars>
      </dgm:prSet>
      <dgm:spPr/>
    </dgm:pt>
    <dgm:pt modelId="{666D075C-DC5B-724A-AB72-72D8F7E75C64}" type="pres">
      <dgm:prSet presAssocID="{9C96BCD6-97CE-4C5B-B7BC-F1E2CA4D0021}" presName="bgRect" presStyleLbl="bgAccFollowNode1" presStyleIdx="4" presStyleCnt="5"/>
      <dgm:spPr/>
    </dgm:pt>
    <dgm:pt modelId="{CE69668A-A738-D649-9BC7-53D51C0F1614}" type="pres">
      <dgm:prSet presAssocID="{2D3A9CB7-B35A-4F45-A32B-CBBD186AF019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D3834A-45F6-F74B-AFF2-37AD5D84689F}" type="pres">
      <dgm:prSet presAssocID="{9C96BCD6-97CE-4C5B-B7BC-F1E2CA4D0021}" presName="bottomLine" presStyleLbl="alignNode1" presStyleIdx="9" presStyleCnt="10">
        <dgm:presLayoutVars/>
      </dgm:prSet>
      <dgm:spPr/>
    </dgm:pt>
    <dgm:pt modelId="{ABC66E59-93BB-5045-A6FF-392E444E8CBC}" type="pres">
      <dgm:prSet presAssocID="{9C96BCD6-97CE-4C5B-B7BC-F1E2CA4D002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6616B802-2626-1A44-A963-911946618D18}" type="presOf" srcId="{9C96BCD6-97CE-4C5B-B7BC-F1E2CA4D0021}" destId="{666D075C-DC5B-724A-AB72-72D8F7E75C64}" srcOrd="0" destOrd="0" presId="urn:microsoft.com/office/officeart/2016/7/layout/BasicLinearProcessNumbered"/>
    <dgm:cxn modelId="{2F1E4A09-4CCC-2B4D-8BF9-44AF3BB74E57}" type="presOf" srcId="{BED1C719-C329-4EB4-BCD8-FBBC78A7A382}" destId="{A07E8D94-E381-8641-8F68-A0D5FA749BB5}" srcOrd="1" destOrd="0" presId="urn:microsoft.com/office/officeart/2016/7/layout/BasicLinearProcessNumbered"/>
    <dgm:cxn modelId="{5B9FFE1E-88BA-C846-9B2D-D9B9D8F0579F}" type="presOf" srcId="{9C96BCD6-97CE-4C5B-B7BC-F1E2CA4D0021}" destId="{ABC66E59-93BB-5045-A6FF-392E444E8CBC}" srcOrd="1" destOrd="0" presId="urn:microsoft.com/office/officeart/2016/7/layout/BasicLinearProcessNumbered"/>
    <dgm:cxn modelId="{C336D02B-87E5-C545-A47B-3C1D24363C82}" type="presOf" srcId="{1857DBBA-B21C-4D98-B78B-7E88AAFB7EF6}" destId="{643C3845-D611-684F-8752-DBE439ED3842}" srcOrd="0" destOrd="0" presId="urn:microsoft.com/office/officeart/2016/7/layout/BasicLinearProcessNumbered"/>
    <dgm:cxn modelId="{0E25B532-AA5E-5A4F-BE62-9905A7DE10B3}" type="presOf" srcId="{54CEFBC8-05EB-41D3-94DF-ACA9044BCCE3}" destId="{7E2778E0-4199-7742-8AAF-4A19EB0B4EB3}" srcOrd="0" destOrd="0" presId="urn:microsoft.com/office/officeart/2016/7/layout/BasicLinearProcessNumbered"/>
    <dgm:cxn modelId="{DC200643-C050-894D-9F9C-99A69C881F0C}" type="presOf" srcId="{2D3A9CB7-B35A-4F45-A32B-CBBD186AF019}" destId="{CE69668A-A738-D649-9BC7-53D51C0F1614}" srcOrd="0" destOrd="0" presId="urn:microsoft.com/office/officeart/2016/7/layout/BasicLinearProcessNumbered"/>
    <dgm:cxn modelId="{E0060948-C2D1-AA48-BFDA-DBA782CCE9AB}" type="presOf" srcId="{950F975C-0967-4217-A89D-538C4B5A0600}" destId="{F2F087A9-7CB1-1A40-B996-C175525D309B}" srcOrd="0" destOrd="0" presId="urn:microsoft.com/office/officeart/2016/7/layout/BasicLinearProcessNumbered"/>
    <dgm:cxn modelId="{40AD1A55-3F9C-B047-8996-8546C1C8BC89}" type="presOf" srcId="{BED1C719-C329-4EB4-BCD8-FBBC78A7A382}" destId="{16F653ED-378A-1F4A-9D21-E6E69778BDAD}" srcOrd="0" destOrd="0" presId="urn:microsoft.com/office/officeart/2016/7/layout/BasicLinearProcessNumbered"/>
    <dgm:cxn modelId="{90BE4059-D199-EF4C-8050-B667186CECCF}" type="presOf" srcId="{ED4526D4-041F-4B39-8E3C-21E4E05966BC}" destId="{9923590E-CE25-6A40-84F9-B3EA240746E4}" srcOrd="0" destOrd="0" presId="urn:microsoft.com/office/officeart/2016/7/layout/BasicLinearProcessNumbered"/>
    <dgm:cxn modelId="{1F1C6C90-8AA0-4540-8EAA-1E8D0CFDD42F}" srcId="{3B279A5D-8B8F-4A1E-8A5D-2B6583E55826}" destId="{A18A731E-B1F1-4BDD-8A5F-41DCEFEB57FF}" srcOrd="1" destOrd="0" parTransId="{21DAEDC1-1744-4DCE-87FB-D611C26D7DDD}" sibTransId="{950F975C-0967-4217-A89D-538C4B5A0600}"/>
    <dgm:cxn modelId="{E7610593-074D-D246-AA80-361D7F25BB54}" type="presOf" srcId="{A18A731E-B1F1-4BDD-8A5F-41DCEFEB57FF}" destId="{D6D95FC7-0CA0-CD41-A41D-E808776B8242}" srcOrd="1" destOrd="0" presId="urn:microsoft.com/office/officeart/2016/7/layout/BasicLinearProcessNumbered"/>
    <dgm:cxn modelId="{692ECC95-509D-2344-B77B-1B779C6A618A}" type="presOf" srcId="{3B279A5D-8B8F-4A1E-8A5D-2B6583E55826}" destId="{9CD0F78D-7EEA-A547-B03C-AB8BB06A90F4}" srcOrd="0" destOrd="0" presId="urn:microsoft.com/office/officeart/2016/7/layout/BasicLinearProcessNumbered"/>
    <dgm:cxn modelId="{1C3C0D99-F1C7-F543-AE06-C57F13649DF2}" type="presOf" srcId="{1857DBBA-B21C-4D98-B78B-7E88AAFB7EF6}" destId="{92FEA358-EA7B-C14F-8B07-AB3D7565B32E}" srcOrd="1" destOrd="0" presId="urn:microsoft.com/office/officeart/2016/7/layout/BasicLinearProcessNumbered"/>
    <dgm:cxn modelId="{219F3AA2-AF65-43E4-A965-89D6D8952AD9}" srcId="{3B279A5D-8B8F-4A1E-8A5D-2B6583E55826}" destId="{BED1C719-C329-4EB4-BCD8-FBBC78A7A382}" srcOrd="2" destOrd="0" parTransId="{845D2061-4E3A-4621-BE02-7DFFC617CAC6}" sibTransId="{54CEFBC8-05EB-41D3-94DF-ACA9044BCCE3}"/>
    <dgm:cxn modelId="{3A556EA3-C228-4F2D-8DEA-686F5C4A498D}" srcId="{3B279A5D-8B8F-4A1E-8A5D-2B6583E55826}" destId="{ED4526D4-041F-4B39-8E3C-21E4E05966BC}" srcOrd="0" destOrd="0" parTransId="{E701508E-8144-4F57-A023-0EBB454C4E38}" sibTransId="{8CF78724-4166-41E9-B5A4-3669AF0D1B38}"/>
    <dgm:cxn modelId="{5174ACAF-2960-CA4C-B2D1-4A32C4E0AA17}" type="presOf" srcId="{A18A731E-B1F1-4BDD-8A5F-41DCEFEB57FF}" destId="{4163C956-B7E9-1C48-94E7-66D4A0B66568}" srcOrd="0" destOrd="0" presId="urn:microsoft.com/office/officeart/2016/7/layout/BasicLinearProcessNumbered"/>
    <dgm:cxn modelId="{674F0DB4-6767-1246-ACD6-34397089BE4C}" type="presOf" srcId="{8CF78724-4166-41E9-B5A4-3669AF0D1B38}" destId="{E433B53D-9207-A945-B3EF-DFAFB55A3215}" srcOrd="0" destOrd="0" presId="urn:microsoft.com/office/officeart/2016/7/layout/BasicLinearProcessNumbered"/>
    <dgm:cxn modelId="{84987FBD-CC7E-4B0A-8F50-4A55E5BAA918}" srcId="{3B279A5D-8B8F-4A1E-8A5D-2B6583E55826}" destId="{9C96BCD6-97CE-4C5B-B7BC-F1E2CA4D0021}" srcOrd="4" destOrd="0" parTransId="{B92FAE99-8ADC-4B75-BA1C-F256388D6B74}" sibTransId="{2D3A9CB7-B35A-4F45-A32B-CBBD186AF019}"/>
    <dgm:cxn modelId="{06FBEED3-B8D2-402C-AB6B-5E2F94823342}" srcId="{3B279A5D-8B8F-4A1E-8A5D-2B6583E55826}" destId="{1857DBBA-B21C-4D98-B78B-7E88AAFB7EF6}" srcOrd="3" destOrd="0" parTransId="{F695EF25-4AE4-4E0A-8AB1-424D048CA8AD}" sibTransId="{A9849486-9B6C-4278-93FA-E04DF9997F47}"/>
    <dgm:cxn modelId="{BD54FFE5-3A55-F14B-BED1-12AC9CD96F0B}" type="presOf" srcId="{A9849486-9B6C-4278-93FA-E04DF9997F47}" destId="{9EA46E92-7BB6-F247-987B-666E53C8472D}" srcOrd="0" destOrd="0" presId="urn:microsoft.com/office/officeart/2016/7/layout/BasicLinearProcessNumbered"/>
    <dgm:cxn modelId="{524906ED-01DE-5942-B21B-B234988906D8}" type="presOf" srcId="{ED4526D4-041F-4B39-8E3C-21E4E05966BC}" destId="{A2AEBF15-B845-0340-B249-093308247A37}" srcOrd="1" destOrd="0" presId="urn:microsoft.com/office/officeart/2016/7/layout/BasicLinearProcessNumbered"/>
    <dgm:cxn modelId="{83BE662A-008B-8346-A534-80B702C6E60C}" type="presParOf" srcId="{9CD0F78D-7EEA-A547-B03C-AB8BB06A90F4}" destId="{650E9F66-891B-C641-91CE-5126CC1A2165}" srcOrd="0" destOrd="0" presId="urn:microsoft.com/office/officeart/2016/7/layout/BasicLinearProcessNumbered"/>
    <dgm:cxn modelId="{A57F2A7D-A42D-804C-8D67-E4CE6EC13A4C}" type="presParOf" srcId="{650E9F66-891B-C641-91CE-5126CC1A2165}" destId="{9923590E-CE25-6A40-84F9-B3EA240746E4}" srcOrd="0" destOrd="0" presId="urn:microsoft.com/office/officeart/2016/7/layout/BasicLinearProcessNumbered"/>
    <dgm:cxn modelId="{E5887B9A-15D6-4A42-8B07-FC3BC555B30A}" type="presParOf" srcId="{650E9F66-891B-C641-91CE-5126CC1A2165}" destId="{E433B53D-9207-A945-B3EF-DFAFB55A3215}" srcOrd="1" destOrd="0" presId="urn:microsoft.com/office/officeart/2016/7/layout/BasicLinearProcessNumbered"/>
    <dgm:cxn modelId="{A6A75880-9193-2D46-9E88-785747026696}" type="presParOf" srcId="{650E9F66-891B-C641-91CE-5126CC1A2165}" destId="{4620B39B-B46B-AF44-8B6D-427945CC7BFE}" srcOrd="2" destOrd="0" presId="urn:microsoft.com/office/officeart/2016/7/layout/BasicLinearProcessNumbered"/>
    <dgm:cxn modelId="{AA87B53E-5D0B-0247-92A1-E1FBF2973ED4}" type="presParOf" srcId="{650E9F66-891B-C641-91CE-5126CC1A2165}" destId="{A2AEBF15-B845-0340-B249-093308247A37}" srcOrd="3" destOrd="0" presId="urn:microsoft.com/office/officeart/2016/7/layout/BasicLinearProcessNumbered"/>
    <dgm:cxn modelId="{7F226E6D-8CC5-6044-99A2-80659928F44A}" type="presParOf" srcId="{9CD0F78D-7EEA-A547-B03C-AB8BB06A90F4}" destId="{4C3A0852-AA03-D24C-BD8D-244ADE8F2527}" srcOrd="1" destOrd="0" presId="urn:microsoft.com/office/officeart/2016/7/layout/BasicLinearProcessNumbered"/>
    <dgm:cxn modelId="{74AED30B-D750-C342-8466-6CB1C3EBDB2D}" type="presParOf" srcId="{9CD0F78D-7EEA-A547-B03C-AB8BB06A90F4}" destId="{6719AFDA-1FC1-3046-BE56-7B7895547D02}" srcOrd="2" destOrd="0" presId="urn:microsoft.com/office/officeart/2016/7/layout/BasicLinearProcessNumbered"/>
    <dgm:cxn modelId="{60E0F38A-E9CC-1344-88C2-F2F0DFF05206}" type="presParOf" srcId="{6719AFDA-1FC1-3046-BE56-7B7895547D02}" destId="{4163C956-B7E9-1C48-94E7-66D4A0B66568}" srcOrd="0" destOrd="0" presId="urn:microsoft.com/office/officeart/2016/7/layout/BasicLinearProcessNumbered"/>
    <dgm:cxn modelId="{734691AB-2F4D-4D42-98C3-DC8D7780D2E8}" type="presParOf" srcId="{6719AFDA-1FC1-3046-BE56-7B7895547D02}" destId="{F2F087A9-7CB1-1A40-B996-C175525D309B}" srcOrd="1" destOrd="0" presId="urn:microsoft.com/office/officeart/2016/7/layout/BasicLinearProcessNumbered"/>
    <dgm:cxn modelId="{EA354A4D-B3C1-B046-A482-EB6D9AADD315}" type="presParOf" srcId="{6719AFDA-1FC1-3046-BE56-7B7895547D02}" destId="{40BA26A5-5A14-CB4D-BCC9-2A924354A443}" srcOrd="2" destOrd="0" presId="urn:microsoft.com/office/officeart/2016/7/layout/BasicLinearProcessNumbered"/>
    <dgm:cxn modelId="{C133527E-C6EF-144C-8D39-21C726E9F4FB}" type="presParOf" srcId="{6719AFDA-1FC1-3046-BE56-7B7895547D02}" destId="{D6D95FC7-0CA0-CD41-A41D-E808776B8242}" srcOrd="3" destOrd="0" presId="urn:microsoft.com/office/officeart/2016/7/layout/BasicLinearProcessNumbered"/>
    <dgm:cxn modelId="{DFD2CF53-1B90-414A-9A56-98C96C473122}" type="presParOf" srcId="{9CD0F78D-7EEA-A547-B03C-AB8BB06A90F4}" destId="{AAC4E248-4AEF-2442-B44F-CE1510D6ADC7}" srcOrd="3" destOrd="0" presId="urn:microsoft.com/office/officeart/2016/7/layout/BasicLinearProcessNumbered"/>
    <dgm:cxn modelId="{5BF7493C-34F4-EB46-9706-43208217F3F9}" type="presParOf" srcId="{9CD0F78D-7EEA-A547-B03C-AB8BB06A90F4}" destId="{EF0D253E-A1E0-F24D-BB31-7690CE15812D}" srcOrd="4" destOrd="0" presId="urn:microsoft.com/office/officeart/2016/7/layout/BasicLinearProcessNumbered"/>
    <dgm:cxn modelId="{5A98F092-7C83-8940-A27A-822CA1C95570}" type="presParOf" srcId="{EF0D253E-A1E0-F24D-BB31-7690CE15812D}" destId="{16F653ED-378A-1F4A-9D21-E6E69778BDAD}" srcOrd="0" destOrd="0" presId="urn:microsoft.com/office/officeart/2016/7/layout/BasicLinearProcessNumbered"/>
    <dgm:cxn modelId="{E88BB58E-F5D2-454C-B26F-6B7F68B43D24}" type="presParOf" srcId="{EF0D253E-A1E0-F24D-BB31-7690CE15812D}" destId="{7E2778E0-4199-7742-8AAF-4A19EB0B4EB3}" srcOrd="1" destOrd="0" presId="urn:microsoft.com/office/officeart/2016/7/layout/BasicLinearProcessNumbered"/>
    <dgm:cxn modelId="{19EDD3C6-3823-A040-A8F8-B691792E660B}" type="presParOf" srcId="{EF0D253E-A1E0-F24D-BB31-7690CE15812D}" destId="{A23810AF-454A-6649-824E-4A296B64BCFA}" srcOrd="2" destOrd="0" presId="urn:microsoft.com/office/officeart/2016/7/layout/BasicLinearProcessNumbered"/>
    <dgm:cxn modelId="{D8C2587F-EF28-3B46-8B45-B33B86379299}" type="presParOf" srcId="{EF0D253E-A1E0-F24D-BB31-7690CE15812D}" destId="{A07E8D94-E381-8641-8F68-A0D5FA749BB5}" srcOrd="3" destOrd="0" presId="urn:microsoft.com/office/officeart/2016/7/layout/BasicLinearProcessNumbered"/>
    <dgm:cxn modelId="{347F2E84-450B-7E41-BFF7-333D84DAFF22}" type="presParOf" srcId="{9CD0F78D-7EEA-A547-B03C-AB8BB06A90F4}" destId="{BBFF5CEC-0935-9D46-A128-237952C784B0}" srcOrd="5" destOrd="0" presId="urn:microsoft.com/office/officeart/2016/7/layout/BasicLinearProcessNumbered"/>
    <dgm:cxn modelId="{78F780F1-FA0F-5047-9F36-6782AEFFA1B5}" type="presParOf" srcId="{9CD0F78D-7EEA-A547-B03C-AB8BB06A90F4}" destId="{E5E91836-4478-994A-9AA3-214ABBD6A80A}" srcOrd="6" destOrd="0" presId="urn:microsoft.com/office/officeart/2016/7/layout/BasicLinearProcessNumbered"/>
    <dgm:cxn modelId="{B6247711-9CE6-4644-86D1-2EF2894EFBFC}" type="presParOf" srcId="{E5E91836-4478-994A-9AA3-214ABBD6A80A}" destId="{643C3845-D611-684F-8752-DBE439ED3842}" srcOrd="0" destOrd="0" presId="urn:microsoft.com/office/officeart/2016/7/layout/BasicLinearProcessNumbered"/>
    <dgm:cxn modelId="{93A76CA2-D56A-C240-9C1C-2E6A481DBC82}" type="presParOf" srcId="{E5E91836-4478-994A-9AA3-214ABBD6A80A}" destId="{9EA46E92-7BB6-F247-987B-666E53C8472D}" srcOrd="1" destOrd="0" presId="urn:microsoft.com/office/officeart/2016/7/layout/BasicLinearProcessNumbered"/>
    <dgm:cxn modelId="{F9C24287-3A20-DA43-BCB4-0DA259B16104}" type="presParOf" srcId="{E5E91836-4478-994A-9AA3-214ABBD6A80A}" destId="{9D6B1437-875A-284F-B835-F65F48412FF1}" srcOrd="2" destOrd="0" presId="urn:microsoft.com/office/officeart/2016/7/layout/BasicLinearProcessNumbered"/>
    <dgm:cxn modelId="{54CC1960-DCD4-CB4D-BEFC-1DCCA3946BE8}" type="presParOf" srcId="{E5E91836-4478-994A-9AA3-214ABBD6A80A}" destId="{92FEA358-EA7B-C14F-8B07-AB3D7565B32E}" srcOrd="3" destOrd="0" presId="urn:microsoft.com/office/officeart/2016/7/layout/BasicLinearProcessNumbered"/>
    <dgm:cxn modelId="{0234DDA6-1239-9141-8BAA-710C1D2F5D14}" type="presParOf" srcId="{9CD0F78D-7EEA-A547-B03C-AB8BB06A90F4}" destId="{9B2B8C56-3DE7-2348-A1FF-774107990C3F}" srcOrd="7" destOrd="0" presId="urn:microsoft.com/office/officeart/2016/7/layout/BasicLinearProcessNumbered"/>
    <dgm:cxn modelId="{9BED4DD8-E17E-1345-8BF8-DF15CB8E6B38}" type="presParOf" srcId="{9CD0F78D-7EEA-A547-B03C-AB8BB06A90F4}" destId="{ABFB318D-4FB7-6141-91A1-2EC288195F8C}" srcOrd="8" destOrd="0" presId="urn:microsoft.com/office/officeart/2016/7/layout/BasicLinearProcessNumbered"/>
    <dgm:cxn modelId="{52CA862C-FBAE-3742-AA25-DFF3D73351F0}" type="presParOf" srcId="{ABFB318D-4FB7-6141-91A1-2EC288195F8C}" destId="{666D075C-DC5B-724A-AB72-72D8F7E75C64}" srcOrd="0" destOrd="0" presId="urn:microsoft.com/office/officeart/2016/7/layout/BasicLinearProcessNumbered"/>
    <dgm:cxn modelId="{716E1415-0E86-1F42-B7AD-E02242A02A59}" type="presParOf" srcId="{ABFB318D-4FB7-6141-91A1-2EC288195F8C}" destId="{CE69668A-A738-D649-9BC7-53D51C0F1614}" srcOrd="1" destOrd="0" presId="urn:microsoft.com/office/officeart/2016/7/layout/BasicLinearProcessNumbered"/>
    <dgm:cxn modelId="{B7D06E96-72DE-C24C-B8C5-B6DEB1777B12}" type="presParOf" srcId="{ABFB318D-4FB7-6141-91A1-2EC288195F8C}" destId="{77D3834A-45F6-F74B-AFF2-37AD5D84689F}" srcOrd="2" destOrd="0" presId="urn:microsoft.com/office/officeart/2016/7/layout/BasicLinearProcessNumbered"/>
    <dgm:cxn modelId="{281F668D-0BC4-564F-86BA-44F8BAADD9E9}" type="presParOf" srcId="{ABFB318D-4FB7-6141-91A1-2EC288195F8C}" destId="{ABC66E59-93BB-5045-A6FF-392E444E8CB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3590E-CE25-6A40-84F9-B3EA240746E4}">
      <dsp:nvSpPr>
        <dsp:cNvPr id="0" name=""/>
        <dsp:cNvSpPr/>
      </dsp:nvSpPr>
      <dsp:spPr>
        <a:xfrm>
          <a:off x="3666" y="50104"/>
          <a:ext cx="1985368" cy="2779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87" tIns="330200" rIns="1547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Customer can have at least one account, each Account belongs to one customer. </a:t>
          </a:r>
        </a:p>
      </dsp:txBody>
      <dsp:txXfrm>
        <a:off x="3666" y="1106320"/>
        <a:ext cx="1985368" cy="1667709"/>
      </dsp:txXfrm>
    </dsp:sp>
    <dsp:sp modelId="{E433B53D-9207-A945-B3EF-DFAFB55A3215}">
      <dsp:nvSpPr>
        <dsp:cNvPr id="0" name=""/>
        <dsp:cNvSpPr/>
      </dsp:nvSpPr>
      <dsp:spPr>
        <a:xfrm>
          <a:off x="579423" y="328056"/>
          <a:ext cx="833854" cy="833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011" tIns="12700" rIns="6501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1538" y="450171"/>
        <a:ext cx="589624" cy="589624"/>
      </dsp:txXfrm>
    </dsp:sp>
    <dsp:sp modelId="{4620B39B-B46B-AF44-8B6D-427945CC7BFE}">
      <dsp:nvSpPr>
        <dsp:cNvPr id="0" name=""/>
        <dsp:cNvSpPr/>
      </dsp:nvSpPr>
      <dsp:spPr>
        <a:xfrm>
          <a:off x="3666" y="2829548"/>
          <a:ext cx="198536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3C956-B7E9-1C48-94E7-66D4A0B66568}">
      <dsp:nvSpPr>
        <dsp:cNvPr id="0" name=""/>
        <dsp:cNvSpPr/>
      </dsp:nvSpPr>
      <dsp:spPr>
        <a:xfrm>
          <a:off x="2187572" y="50104"/>
          <a:ext cx="1985368" cy="2779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87" tIns="330200" rIns="1547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branch can have many employees, an employee belongs to only one branch.</a:t>
          </a:r>
        </a:p>
      </dsp:txBody>
      <dsp:txXfrm>
        <a:off x="2187572" y="1106320"/>
        <a:ext cx="1985368" cy="1667709"/>
      </dsp:txXfrm>
    </dsp:sp>
    <dsp:sp modelId="{F2F087A9-7CB1-1A40-B996-C175525D309B}">
      <dsp:nvSpPr>
        <dsp:cNvPr id="0" name=""/>
        <dsp:cNvSpPr/>
      </dsp:nvSpPr>
      <dsp:spPr>
        <a:xfrm>
          <a:off x="2763329" y="328056"/>
          <a:ext cx="833854" cy="833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011" tIns="12700" rIns="6501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85444" y="450171"/>
        <a:ext cx="589624" cy="589624"/>
      </dsp:txXfrm>
    </dsp:sp>
    <dsp:sp modelId="{40BA26A5-5A14-CB4D-BCC9-2A924354A443}">
      <dsp:nvSpPr>
        <dsp:cNvPr id="0" name=""/>
        <dsp:cNvSpPr/>
      </dsp:nvSpPr>
      <dsp:spPr>
        <a:xfrm>
          <a:off x="2187572" y="2829548"/>
          <a:ext cx="198536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F653ED-378A-1F4A-9D21-E6E69778BDAD}">
      <dsp:nvSpPr>
        <dsp:cNvPr id="0" name=""/>
        <dsp:cNvSpPr/>
      </dsp:nvSpPr>
      <dsp:spPr>
        <a:xfrm>
          <a:off x="4371478" y="50104"/>
          <a:ext cx="1985368" cy="2779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87" tIns="330200" rIns="1547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Customer can borrow multiple loans. One loan can be borrowed by one customer. </a:t>
          </a:r>
        </a:p>
      </dsp:txBody>
      <dsp:txXfrm>
        <a:off x="4371478" y="1106320"/>
        <a:ext cx="1985368" cy="1667709"/>
      </dsp:txXfrm>
    </dsp:sp>
    <dsp:sp modelId="{7E2778E0-4199-7742-8AAF-4A19EB0B4EB3}">
      <dsp:nvSpPr>
        <dsp:cNvPr id="0" name=""/>
        <dsp:cNvSpPr/>
      </dsp:nvSpPr>
      <dsp:spPr>
        <a:xfrm>
          <a:off x="4947235" y="328056"/>
          <a:ext cx="833854" cy="833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011" tIns="12700" rIns="6501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69350" y="450171"/>
        <a:ext cx="589624" cy="589624"/>
      </dsp:txXfrm>
    </dsp:sp>
    <dsp:sp modelId="{A23810AF-454A-6649-824E-4A296B64BCFA}">
      <dsp:nvSpPr>
        <dsp:cNvPr id="0" name=""/>
        <dsp:cNvSpPr/>
      </dsp:nvSpPr>
      <dsp:spPr>
        <a:xfrm>
          <a:off x="4371478" y="2829548"/>
          <a:ext cx="198536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3C3845-D611-684F-8752-DBE439ED3842}">
      <dsp:nvSpPr>
        <dsp:cNvPr id="0" name=""/>
        <dsp:cNvSpPr/>
      </dsp:nvSpPr>
      <dsp:spPr>
        <a:xfrm>
          <a:off x="6555383" y="50104"/>
          <a:ext cx="1985368" cy="2779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87" tIns="330200" rIns="1547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branch can have many customers, one customer belongs to one branch. </a:t>
          </a:r>
        </a:p>
      </dsp:txBody>
      <dsp:txXfrm>
        <a:off x="6555383" y="1106320"/>
        <a:ext cx="1985368" cy="1667709"/>
      </dsp:txXfrm>
    </dsp:sp>
    <dsp:sp modelId="{9EA46E92-7BB6-F247-987B-666E53C8472D}">
      <dsp:nvSpPr>
        <dsp:cNvPr id="0" name=""/>
        <dsp:cNvSpPr/>
      </dsp:nvSpPr>
      <dsp:spPr>
        <a:xfrm>
          <a:off x="7131140" y="328056"/>
          <a:ext cx="833854" cy="833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011" tIns="12700" rIns="6501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53255" y="450171"/>
        <a:ext cx="589624" cy="589624"/>
      </dsp:txXfrm>
    </dsp:sp>
    <dsp:sp modelId="{9D6B1437-875A-284F-B835-F65F48412FF1}">
      <dsp:nvSpPr>
        <dsp:cNvPr id="0" name=""/>
        <dsp:cNvSpPr/>
      </dsp:nvSpPr>
      <dsp:spPr>
        <a:xfrm>
          <a:off x="6555383" y="2829548"/>
          <a:ext cx="198536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6D075C-DC5B-724A-AB72-72D8F7E75C64}">
      <dsp:nvSpPr>
        <dsp:cNvPr id="0" name=""/>
        <dsp:cNvSpPr/>
      </dsp:nvSpPr>
      <dsp:spPr>
        <a:xfrm>
          <a:off x="8739289" y="50104"/>
          <a:ext cx="1985368" cy="2779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87" tIns="330200" rIns="1547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loan can have many payments. One payment only belongs to one loan. </a:t>
          </a:r>
        </a:p>
      </dsp:txBody>
      <dsp:txXfrm>
        <a:off x="8739289" y="1106320"/>
        <a:ext cx="1985368" cy="1667709"/>
      </dsp:txXfrm>
    </dsp:sp>
    <dsp:sp modelId="{CE69668A-A738-D649-9BC7-53D51C0F1614}">
      <dsp:nvSpPr>
        <dsp:cNvPr id="0" name=""/>
        <dsp:cNvSpPr/>
      </dsp:nvSpPr>
      <dsp:spPr>
        <a:xfrm>
          <a:off x="9315046" y="328056"/>
          <a:ext cx="833854" cy="833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011" tIns="12700" rIns="6501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437161" y="450171"/>
        <a:ext cx="589624" cy="589624"/>
      </dsp:txXfrm>
    </dsp:sp>
    <dsp:sp modelId="{77D3834A-45F6-F74B-AFF2-37AD5D84689F}">
      <dsp:nvSpPr>
        <dsp:cNvPr id="0" name=""/>
        <dsp:cNvSpPr/>
      </dsp:nvSpPr>
      <dsp:spPr>
        <a:xfrm>
          <a:off x="8739289" y="2829548"/>
          <a:ext cx="198536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November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8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November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November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November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0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35758-55B1-884A-AA1E-B182A36DE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sz="5200" dirty="0"/>
              <a:t>Bank Management System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EDF650F1-9A71-4E7F-A7AB-782ED3C2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 r="4232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37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3D83-8965-491F-9DF6-CE730028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9053"/>
          </a:xfrm>
        </p:spPr>
        <p:txBody>
          <a:bodyPr>
            <a:normAutofit/>
          </a:bodyPr>
          <a:lstStyle/>
          <a:p>
            <a:pPr algn="ctr"/>
            <a:r>
              <a:rPr lang="en-US" sz="3200" spc="-100" dirty="0"/>
              <a:t>Database Insertion: Employee &amp; Customers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E648B0-884D-479D-9EE4-8240A4C4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1" y="1576873"/>
            <a:ext cx="6338362" cy="2318656"/>
          </a:xfrm>
          <a:prstGeom prst="rect">
            <a:avLst/>
          </a:prstGeom>
        </p:spPr>
      </p:pic>
      <p:pic>
        <p:nvPicPr>
          <p:cNvPr id="5" name="图片 19" descr="Text&#10;&#10;Description automatically generated with low confidence">
            <a:extLst>
              <a:ext uri="{FF2B5EF4-FFF2-40B4-BE49-F238E27FC236}">
                <a16:creationId xmlns:a16="http://schemas.microsoft.com/office/drawing/2014/main" id="{583FDE49-D571-4D21-B039-572CF169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1" y="4217437"/>
            <a:ext cx="11571623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8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681C5-4F83-4CC6-9D5C-02B40EE8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Database Queries: Average Amount Loan Type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图片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2D6272-DE67-465A-814C-D13D83EA2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32" y="1889889"/>
            <a:ext cx="9081248" cy="3655202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771CC-4654-4C22-A010-33E4E0FF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3000" spc="-100" dirty="0"/>
              <a:t>Database Queries :View the Customer who applied loan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185C9-2D2B-492A-99BB-38922864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551" y="1437951"/>
            <a:ext cx="7944898" cy="463362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1FD9E-E957-494A-A999-6C4DF52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spc="-100" dirty="0"/>
              <a:t>View the branches &amp; Employee In Branch “11111”:</a:t>
            </a:r>
            <a:br>
              <a:rPr lang="en-US" spc="-100" dirty="0"/>
            </a:br>
            <a:r>
              <a:rPr lang="en-US" spc="-100" dirty="0"/>
              <a:t>Database Queries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图片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B4E33D-C224-4647-9A61-4CFA409CB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700" y="1730841"/>
            <a:ext cx="9144924" cy="4038134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6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4AE3F-0EC5-4CBE-8AC3-131B9728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Database Queries :Update Employee Information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图片 2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2C0CAA-4F6F-459C-B53D-6D3E746DC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880" y="1489354"/>
            <a:ext cx="8159142" cy="4563607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431A3-9AAB-4D17-B811-EFB28CF1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Database Queries : Add Attribute in Branch Table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图片 3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F92DC2-D0EA-4482-91BD-6F3D53240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396" y="1614004"/>
            <a:ext cx="8137626" cy="4455350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431A3-9AAB-4D17-B811-EFB28CF1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Database Queries : View Balance above Average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9" name="图片 3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10433D-6343-4162-820F-65F2BFDE7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32" y="1407865"/>
            <a:ext cx="9063594" cy="4645093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7DCB-774E-9847-A9A6-3F04996A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31" y="947476"/>
            <a:ext cx="5015638" cy="52466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3600" spc="-100" dirty="0"/>
              <a:t>Business Model </a:t>
            </a: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71E7F3A6-5926-4294-A1AB-DB181ACC7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9" r="21268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AE7C87B-BB71-2C4B-99BA-A24BB8973E95}"/>
              </a:ext>
            </a:extLst>
          </p:cNvPr>
          <p:cNvSpPr txBox="1"/>
          <p:nvPr/>
        </p:nvSpPr>
        <p:spPr>
          <a:xfrm>
            <a:off x="6283343" y="1789596"/>
            <a:ext cx="5363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primary function of banks includes accepting deposits and granting loans. It can help customers deposit funds, use their checking accounts, make loans, and pay their bills.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Bank Management System would be used to store customer information and track day-to-day credit and debit transactions</a:t>
            </a:r>
            <a:r>
              <a:rPr lang="en-US" dirty="0">
                <a:effectLst/>
              </a:rPr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It can store data, manage data, and provide facilities tools to search for specific records of customers, banks, and employees in a given set of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C1C93-7039-7D49-8774-75CBA37B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Assumptions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153EDDF-E117-49E6-BA4E-526C0C478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474589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02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66C96C0-C503-4689-9188-1B79F55F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90D9D2-CD1B-45D5-8B3B-6FF07D6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997" cy="2636837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8656E-44F0-984E-9A93-B525F4DC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8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ER Diagram 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95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6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7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00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1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2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A3F9B16-D96C-42A5-B94F-AC9C36C3C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973" y="1193130"/>
            <a:ext cx="8168053" cy="55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B68FF-B73E-6F4B-B36E-0B1EA823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19201"/>
            <a:ext cx="3609113" cy="1006399"/>
          </a:xfrm>
        </p:spPr>
        <p:txBody>
          <a:bodyPr>
            <a:normAutofit/>
          </a:bodyPr>
          <a:lstStyle/>
          <a:p>
            <a:r>
              <a:rPr lang="en-US" dirty="0"/>
              <a:t>Normalized Logical Schema 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CA9ECB13-F440-2848-9854-4C22BBA11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014" y="229393"/>
            <a:ext cx="6228193" cy="639921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160545-5C3F-43DE-926C-4350A3FD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3" y="2587142"/>
            <a:ext cx="4941659" cy="401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FAE41-543F-4978-A74C-3383083F4D33}"/>
              </a:ext>
            </a:extLst>
          </p:cNvPr>
          <p:cNvSpPr txBox="1"/>
          <p:nvPr/>
        </p:nvSpPr>
        <p:spPr>
          <a:xfrm>
            <a:off x="372536" y="1625600"/>
            <a:ext cx="494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schema isn’t a 3NF, because there are many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transitive dependencies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E72F2-C724-4B89-A942-B7B9A942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4" y="442841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P</a:t>
            </a:r>
            <a:r>
              <a:rPr lang="en-US" altLang="zh-CN" spc="-100" dirty="0"/>
              <a:t>hysical Storage: Customer Table</a:t>
            </a:r>
            <a:endParaRPr lang="en-US" spc="-100" dirty="0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62B8A7-A720-4B9E-93C8-686F2981D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205" y="1184591"/>
            <a:ext cx="9207589" cy="5386443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74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E72F2-C724-4B89-A942-B7B9A942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4" y="442841"/>
            <a:ext cx="8831988" cy="576000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spc="-100" dirty="0"/>
              <a:t>P</a:t>
            </a:r>
            <a:r>
              <a:rPr lang="en-US" altLang="zh-CN" spc="-100" dirty="0"/>
              <a:t>hysical Storage: Customer Table</a:t>
            </a:r>
            <a:br>
              <a:rPr lang="en-US" altLang="zh-CN" spc="-100" dirty="0"/>
            </a:br>
            <a:r>
              <a:rPr lang="en-US" altLang="zh-CN" spc="-100" dirty="0"/>
              <a:t>--</a:t>
            </a:r>
            <a:r>
              <a:rPr lang="en-US" altLang="zh-CN" sz="2000" spc="-100" dirty="0"/>
              <a:t>Search  1365  in the B+ Tree</a:t>
            </a:r>
            <a:endParaRPr lang="en-US" spc="-100" dirty="0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E8943C6-26C1-4E42-BE55-589F502E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7" y="1334519"/>
            <a:ext cx="9017541" cy="51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A6D92-9B46-4701-92B8-7FACAB4F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Building a Bank: Database Creation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686AE601-E7C7-4E56-BF54-09155485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871" y="1401513"/>
            <a:ext cx="4005432" cy="4645096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2604ED3-EB40-4D81-AD55-A2664669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67" y="1453797"/>
            <a:ext cx="3883914" cy="4599164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11DF0-2D2E-4FB5-BA15-E80BCE6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spc="-100" dirty="0"/>
              <a:t>Database Insertion: Employee &amp; Customers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A70193-3DC5-4B14-9863-7D13DEFE5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86752"/>
            <a:ext cx="5501951" cy="633483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56791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272</Words>
  <Application>Microsoft Office PowerPoint</Application>
  <PresentationFormat>宽屏</PresentationFormat>
  <Paragraphs>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Sagona Book</vt:lpstr>
      <vt:lpstr>The Hand Extrablack</vt:lpstr>
      <vt:lpstr>Wingdings</vt:lpstr>
      <vt:lpstr>BlobVTI</vt:lpstr>
      <vt:lpstr>Bank Management System</vt:lpstr>
      <vt:lpstr>Business Model </vt:lpstr>
      <vt:lpstr>Assumptions </vt:lpstr>
      <vt:lpstr>ER Diagram </vt:lpstr>
      <vt:lpstr>Normalized Logical Schema </vt:lpstr>
      <vt:lpstr>Physical Storage: Customer Table</vt:lpstr>
      <vt:lpstr>Physical Storage: Customer Table --Search  1365  in the B+ Tree</vt:lpstr>
      <vt:lpstr>Building a Bank: Database Creation</vt:lpstr>
      <vt:lpstr>Database Insertion: Employee &amp; Customers</vt:lpstr>
      <vt:lpstr>Database Insertion: Employee &amp; Customers</vt:lpstr>
      <vt:lpstr>Database Queries: Average Amount Loan Type</vt:lpstr>
      <vt:lpstr>Database Queries :View the Customer who applied loan</vt:lpstr>
      <vt:lpstr>View the branches &amp; Employee In Branch “11111”: Database Queries</vt:lpstr>
      <vt:lpstr>Database Queries :Update Employee Information</vt:lpstr>
      <vt:lpstr>Database Queries : Add Attribute in Branch Table</vt:lpstr>
      <vt:lpstr>Database Queries : View Balance above Average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Yue  Pan</dc:creator>
  <cp:lastModifiedBy>Xingke Liu</cp:lastModifiedBy>
  <cp:revision>6</cp:revision>
  <dcterms:created xsi:type="dcterms:W3CDTF">2021-12-05T02:00:57Z</dcterms:created>
  <dcterms:modified xsi:type="dcterms:W3CDTF">2024-11-08T21:52:48Z</dcterms:modified>
</cp:coreProperties>
</file>