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</p:sldMasterIdLst>
  <p:sldIdLst>
    <p:sldId id="276" r:id="rId6"/>
    <p:sldId id="270" r:id="rId7"/>
    <p:sldId id="274" r:id="rId8"/>
    <p:sldId id="282" r:id="rId9"/>
    <p:sldId id="283" r:id="rId10"/>
    <p:sldId id="275" r:id="rId11"/>
    <p:sldId id="272" r:id="rId12"/>
    <p:sldId id="27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3525"/>
  </p:normalViewPr>
  <p:slideViewPr>
    <p:cSldViewPr snapToGrid="0">
      <p:cViewPr varScale="1">
        <p:scale>
          <a:sx n="78" d="100"/>
          <a:sy n="78" d="100"/>
        </p:scale>
        <p:origin x="-112" y="-832"/>
      </p:cViewPr>
      <p:guideLst>
        <p:guide orient="horz" pos="2160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 cmpd="sng" algn="ctr">
              <a:solidFill>
                <a:schemeClr val="accent1"/>
              </a:solidFill>
              <a:prstDash val="solid"/>
              <a:round/>
            </a:ln>
            <a:effectLst>
              <a:outerShdw blurRad="50800" dist="38100" dir="660000" algn="tl" rotWithShape="0">
                <a:srgbClr val="000000">
                  <a:alpha val="43000"/>
                </a:srgbClr>
              </a:outerShdw>
            </a:effectLst>
          </c:spPr>
          <c:marker>
            <c:symbol val="circle"/>
            <c:size val="5"/>
            <c:spPr>
              <a:noFill/>
              <a:ln w="76200" cap="flat" cmpd="sng" algn="ctr">
                <a:solidFill>
                  <a:schemeClr val="accent1"/>
                </a:solidFill>
                <a:prstDash val="solid"/>
                <a:round/>
              </a:ln>
              <a:effectLst>
                <a:outerShdw blurRad="50800" dist="38100" dir="660000" algn="tl" rotWithShape="0">
                  <a:srgbClr val="000000">
                    <a:alpha val="43000"/>
                  </a:srgbClr>
                </a:outerShdw>
              </a:effectLst>
            </c:spPr>
          </c:marker>
          <c:dLbls>
            <c:delete val="1"/>
          </c:dLbls>
          <c:cat>
            <c:strRef>
              <c:f>Sheet1!$A$2:$A$7</c:f>
              <c:strCache>
                <c:ptCount val="6"/>
                <c:pt idx="0">
                  <c:v>工作结果</c:v>
                </c:pt>
                <c:pt idx="1">
                  <c:v>解决问题</c:v>
                </c:pt>
                <c:pt idx="2">
                  <c:v>追求卓越</c:v>
                </c:pt>
                <c:pt idx="3">
                  <c:v>团队合作</c:v>
                </c:pt>
                <c:pt idx="4">
                  <c:v>创新</c:v>
                </c:pt>
                <c:pt idx="5">
                  <c:v>开放心态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1630008"/>
        <c:axId val="-2094984344"/>
      </c:radarChart>
      <c:catAx>
        <c:axId val="-2131630008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094984344"/>
        <c:crosses val="autoZero"/>
        <c:auto val="1"/>
        <c:lblAlgn val="ctr"/>
        <c:lblOffset val="100"/>
        <c:noMultiLvlLbl val="0"/>
      </c:catAx>
      <c:valAx>
        <c:axId val="-2094984344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131630008"/>
        <c:crosses val="autoZero"/>
        <c:crossBetween val="between"/>
        <c:majorUnit val="2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 cmpd="sng" algn="ctr">
              <a:solidFill>
                <a:schemeClr val="bg2">
                  <a:lumMod val="50000"/>
                </a:schemeClr>
              </a:solidFill>
              <a:prstDash val="solid"/>
              <a:round/>
            </a:ln>
            <a:effectLst>
              <a:outerShdw blurRad="50800" dist="38100" dir="660000" algn="tl" rotWithShape="0">
                <a:srgbClr val="000000">
                  <a:alpha val="43000"/>
                </a:srgbClr>
              </a:outerShdw>
            </a:effectLst>
          </c:spPr>
          <c:marker>
            <c:symbol val="circle"/>
            <c:size val="5"/>
            <c:spPr>
              <a:noFill/>
              <a:ln w="7620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</a:ln>
              <a:effectLst>
                <a:outerShdw blurRad="50800" dist="38100" dir="660000" algn="tl" rotWithShape="0">
                  <a:srgbClr val="000000">
                    <a:alpha val="43000"/>
                  </a:srgbClr>
                </a:outerShdw>
              </a:effectLst>
            </c:spPr>
          </c:marker>
          <c:dLbls>
            <c:delete val="1"/>
          </c:dLbls>
          <c:cat>
            <c:strRef>
              <c:f>Sheet1!$A$2:$A$7</c:f>
              <c:strCache>
                <c:ptCount val="6"/>
                <c:pt idx="0">
                  <c:v>工作结果</c:v>
                </c:pt>
                <c:pt idx="1">
                  <c:v>解决问题</c:v>
                </c:pt>
                <c:pt idx="2">
                  <c:v>追求卓越</c:v>
                </c:pt>
                <c:pt idx="3">
                  <c:v>团队合作</c:v>
                </c:pt>
                <c:pt idx="4">
                  <c:v>创新</c:v>
                </c:pt>
                <c:pt idx="5">
                  <c:v>开放心态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</c:v>
                </c:pt>
                <c:pt idx="1">
                  <c:v>4</c:v>
                </c:pt>
                <c:pt idx="2">
                  <c:v>4</c:v>
                </c:pt>
                <c:pt idx="3">
                  <c:v>6</c:v>
                </c:pt>
                <c:pt idx="4">
                  <c:v>4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1542152"/>
        <c:axId val="-2102609192"/>
      </c:radarChart>
      <c:catAx>
        <c:axId val="-2091542152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102609192"/>
        <c:crosses val="autoZero"/>
        <c:auto val="1"/>
        <c:lblAlgn val="ctr"/>
        <c:lblOffset val="100"/>
        <c:noMultiLvlLbl val="0"/>
      </c:catAx>
      <c:valAx>
        <c:axId val="-210260919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091542152"/>
        <c:crosses val="autoZero"/>
        <c:crossBetween val="between"/>
        <c:majorUnit val="2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37261</c:v>
                </c:pt>
                <c:pt idx="1" c:formatCode="yyyy/m/d">
                  <c:v>37262</c:v>
                </c:pt>
                <c:pt idx="2" c:formatCode="yyyy/m/d">
                  <c:v>37263</c:v>
                </c:pt>
                <c:pt idx="3" c:formatCode="yyyy/m/d">
                  <c:v>37264</c:v>
                </c:pt>
                <c:pt idx="4" c:formatCode="yyyy/m/d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37261</c:v>
                </c:pt>
                <c:pt idx="1" c:formatCode="yyyy/m/d">
                  <c:v>37262</c:v>
                </c:pt>
                <c:pt idx="2" c:formatCode="yyyy/m/d">
                  <c:v>37263</c:v>
                </c:pt>
                <c:pt idx="3" c:formatCode="yyyy/m/d">
                  <c:v>37264</c:v>
                </c:pt>
                <c:pt idx="4" c:formatCode="yyyy/m/d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37261</c:v>
                </c:pt>
                <c:pt idx="1" c:formatCode="yyyy/m/d">
                  <c:v>37262</c:v>
                </c:pt>
                <c:pt idx="2" c:formatCode="yyyy/m/d">
                  <c:v>37263</c:v>
                </c:pt>
                <c:pt idx="3" c:formatCode="yyyy/m/d">
                  <c:v>37264</c:v>
                </c:pt>
                <c:pt idx="4" c:formatCode="yyyy/m/d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</c:v>
                </c:pt>
                <c:pt idx="1">
                  <c:v>23</c:v>
                </c:pt>
                <c:pt idx="2">
                  <c:v>22</c:v>
                </c:pt>
                <c:pt idx="3">
                  <c:v>3</c:v>
                </c:pt>
                <c:pt idx="4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37261</c:v>
                </c:pt>
                <c:pt idx="1" c:formatCode="yyyy/m/d">
                  <c:v>37262</c:v>
                </c:pt>
                <c:pt idx="2" c:formatCode="yyyy/m/d">
                  <c:v>37263</c:v>
                </c:pt>
                <c:pt idx="3" c:formatCode="yyyy/m/d">
                  <c:v>37264</c:v>
                </c:pt>
                <c:pt idx="4" c:formatCode="yyyy/m/d">
                  <c:v>37265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</c:v>
                </c:pt>
                <c:pt idx="1">
                  <c:v>7</c:v>
                </c:pt>
                <c:pt idx="2">
                  <c:v>15</c:v>
                </c:pt>
                <c:pt idx="3">
                  <c:v>27</c:v>
                </c:pt>
                <c:pt idx="4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2225496"/>
        <c:axId val="-2132296840"/>
      </c:radarChart>
      <c:catAx>
        <c:axId val="-213222549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132296840"/>
        <c:crosses val="autoZero"/>
        <c:auto val="1"/>
        <c:lblAlgn val="ctr"/>
        <c:lblOffset val="100"/>
        <c:noMultiLvlLbl val="0"/>
      </c:catAx>
      <c:valAx>
        <c:axId val="-2132296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132225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3469" y="324209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" y="99071"/>
            <a:ext cx="1067264" cy="3018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400954"/>
            <a:ext cx="1578427" cy="30188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702837"/>
            <a:ext cx="1275100" cy="3018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004721"/>
            <a:ext cx="904365" cy="3018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16200000">
            <a:off x="1373221" y="5202679"/>
            <a:ext cx="301557" cy="304799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16200000">
            <a:off x="4421222" y="5202680"/>
            <a:ext cx="301555" cy="304799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16200000">
            <a:off x="7469220" y="5202673"/>
            <a:ext cx="301558" cy="304800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16200000">
            <a:off x="10517225" y="5202679"/>
            <a:ext cx="301556" cy="30479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3469" y="324209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" y="99071"/>
            <a:ext cx="1067264" cy="3018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400954"/>
            <a:ext cx="1578427" cy="30188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702837"/>
            <a:ext cx="1275100" cy="3018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004721"/>
            <a:ext cx="904365" cy="3018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16200000">
            <a:off x="1373221" y="5202679"/>
            <a:ext cx="301557" cy="304799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16200000">
            <a:off x="4421222" y="5202680"/>
            <a:ext cx="301555" cy="304799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16200000">
            <a:off x="7469220" y="5202673"/>
            <a:ext cx="301558" cy="304800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16200000">
            <a:off x="10517225" y="5202679"/>
            <a:ext cx="301556" cy="30479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3469" y="324209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" y="99071"/>
            <a:ext cx="1067264" cy="3018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400954"/>
            <a:ext cx="1578427" cy="30188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702837"/>
            <a:ext cx="1275100" cy="3018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004721"/>
            <a:ext cx="904365" cy="3018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16200000">
            <a:off x="1373221" y="5202679"/>
            <a:ext cx="301557" cy="304799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16200000">
            <a:off x="4421222" y="5202680"/>
            <a:ext cx="301555" cy="304799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16200000">
            <a:off x="7469220" y="5202673"/>
            <a:ext cx="301558" cy="304800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16200000">
            <a:off x="10517225" y="5202679"/>
            <a:ext cx="301556" cy="30479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mr0yang.imwork.net/own/" TargetMode="Externa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杨煜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0575" y="167723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项目组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炫舞手游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0575" y="2328056"/>
            <a:ext cx="153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入职时间</a:t>
            </a:r>
            <a:r>
              <a:rPr kumimoji="1" lang="en-US" altLang="zh-CN" dirty="0" smtClean="0"/>
              <a:t>:4</a:t>
            </a:r>
            <a:r>
              <a:rPr kumimoji="1" lang="zh-CN" altLang="en-US" dirty="0" smtClean="0"/>
              <a:t>年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0575" y="2979261"/>
            <a:ext cx="146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目前职级 </a:t>
            </a:r>
            <a:r>
              <a:rPr kumimoji="1" lang="en-US" altLang="zh-CN" dirty="0" smtClean="0"/>
              <a:t>:T5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5528" y="1286129"/>
            <a:ext cx="8506562" cy="499064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0575" y="3581625"/>
            <a:ext cx="1398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申请职级</a:t>
            </a:r>
            <a:r>
              <a:rPr kumimoji="1" lang="en-US" altLang="zh-CN" dirty="0" smtClean="0"/>
              <a:t>:T6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57152" y="846566"/>
            <a:ext cx="485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个人主页</a:t>
            </a:r>
            <a:r>
              <a:rPr kumimoji="1" lang="en-US" altLang="zh-CN" dirty="0"/>
              <a:t>:</a:t>
            </a:r>
            <a:r>
              <a:rPr kumimoji="1" lang="en-US" altLang="zh-CN" dirty="0">
                <a:hlinkClick r:id="rId2"/>
              </a:rPr>
              <a:t>http://mr0yang.imwork.net/own/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能力提升点</a:t>
            </a:r>
            <a:endParaRPr kumimoji="1" lang="zh-CN" altLang="en-US" dirty="0"/>
          </a:p>
        </p:txBody>
      </p:sp>
      <p:graphicFrame>
        <p:nvGraphicFramePr>
          <p:cNvPr id="15" name="图表 14"/>
          <p:cNvGraphicFramePr/>
          <p:nvPr/>
        </p:nvGraphicFramePr>
        <p:xfrm>
          <a:off x="0" y="1731407"/>
          <a:ext cx="6065530" cy="475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8" name="图表 17"/>
          <p:cNvGraphicFramePr/>
          <p:nvPr/>
        </p:nvGraphicFramePr>
        <p:xfrm>
          <a:off x="6126470" y="1731407"/>
          <a:ext cx="6065530" cy="475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右箭头 2"/>
          <p:cNvSpPr/>
          <p:nvPr/>
        </p:nvSpPr>
        <p:spPr>
          <a:xfrm>
            <a:off x="4868657" y="3793269"/>
            <a:ext cx="2409905" cy="6837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工作结果</a:t>
            </a:r>
            <a:endParaRPr kumimoji="1" lang="zh-CN" altLang="en-US" dirty="0"/>
          </a:p>
        </p:txBody>
      </p:sp>
      <p:sp>
        <p:nvSpPr>
          <p:cNvPr id="25" name="矩形 7"/>
          <p:cNvSpPr>
            <a:spLocks noChangeArrowheads="1"/>
          </p:cNvSpPr>
          <p:nvPr/>
        </p:nvSpPr>
        <p:spPr bwMode="auto">
          <a:xfrm>
            <a:off x="390069" y="1442753"/>
            <a:ext cx="2468880" cy="36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独立完成的编辑器工具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386080" y="1856105"/>
            <a:ext cx="5822950" cy="8102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资源清理工具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检测和移除不必要的资源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以达到更好且更规范的使用资源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此工具分为两大功能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十几个子功能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期间需要和美术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策划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以及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之间来回反复沟通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080" y="2525395"/>
            <a:ext cx="5447665" cy="3142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25" y="2127250"/>
            <a:ext cx="2058670" cy="2603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77075" y="2082800"/>
            <a:ext cx="24745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功能一</a:t>
            </a:r>
            <a:r>
              <a:rPr lang="en-US" altLang="zh-CN" sz="1600"/>
              <a:t>:</a:t>
            </a:r>
            <a:r>
              <a:rPr lang="zh-CN" altLang="en-US" sz="1600"/>
              <a:t>查找不需要的资源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7205980" y="2525395"/>
            <a:ext cx="243522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这里列举了不同的资源类型</a:t>
            </a:r>
            <a:r>
              <a:rPr lang="en-US" altLang="zh-CN" sz="1400"/>
              <a:t>,</a:t>
            </a:r>
            <a:r>
              <a:rPr lang="zh-CN" altLang="en-US" sz="1400"/>
              <a:t>所对应的功能</a:t>
            </a:r>
            <a:r>
              <a:rPr lang="en-US" altLang="zh-CN" sz="1400"/>
              <a:t>,</a:t>
            </a:r>
            <a:r>
              <a:rPr lang="zh-CN" altLang="en-US" sz="1400"/>
              <a:t>查找出来的结果输出到配置中的输出路径</a:t>
            </a:r>
            <a:endParaRPr lang="zh-CN" altLang="en-US" sz="1400"/>
          </a:p>
          <a:p>
            <a:r>
              <a:rPr lang="zh-CN" altLang="en-US" sz="1400"/>
              <a:t>输出结果之后</a:t>
            </a:r>
            <a:r>
              <a:rPr lang="en-US" altLang="zh-CN" sz="1400"/>
              <a:t>,</a:t>
            </a:r>
            <a:r>
              <a:rPr lang="zh-CN" altLang="en-US" sz="1400"/>
              <a:t>部分机器删除</a:t>
            </a:r>
            <a:r>
              <a:rPr lang="en-US" altLang="zh-CN" sz="1400"/>
              <a:t>,</a:t>
            </a:r>
            <a:r>
              <a:rPr lang="zh-CN" altLang="en-US" sz="1400"/>
              <a:t>不确认的</a:t>
            </a:r>
            <a:r>
              <a:rPr lang="en-US" altLang="zh-CN" sz="1400"/>
              <a:t>,</a:t>
            </a:r>
            <a:r>
              <a:rPr lang="zh-CN" altLang="en-US" sz="1400"/>
              <a:t>人工确认删除</a:t>
            </a:r>
            <a:r>
              <a:rPr lang="en-US" altLang="zh-CN" sz="1400"/>
              <a:t>.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资源清理编辑器功能二</a:t>
            </a:r>
            <a:endParaRPr kumimoji="1" lang="zh-CN" altLang="en-US" dirty="0"/>
          </a:p>
        </p:txBody>
      </p:sp>
      <p:sp>
        <p:nvSpPr>
          <p:cNvPr id="35" name="矩形 7"/>
          <p:cNvSpPr>
            <a:spLocks noChangeArrowheads="1"/>
          </p:cNvSpPr>
          <p:nvPr/>
        </p:nvSpPr>
        <p:spPr bwMode="auto">
          <a:xfrm>
            <a:off x="282335" y="1499515"/>
            <a:ext cx="1896673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282781" y="2023840"/>
            <a:ext cx="2536144" cy="12926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  <a:endParaRPr kumimoji="1" lang="zh-CN" altLang="en-US" dirty="0"/>
          </a:p>
        </p:txBody>
      </p:sp>
      <p:sp>
        <p:nvSpPr>
          <p:cNvPr id="25" name="矩形 7"/>
          <p:cNvSpPr>
            <a:spLocks noChangeArrowheads="1"/>
          </p:cNvSpPr>
          <p:nvPr/>
        </p:nvSpPr>
        <p:spPr bwMode="auto">
          <a:xfrm>
            <a:off x="390069" y="1442753"/>
            <a:ext cx="1097280" cy="36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工作结果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386070" y="1855953"/>
            <a:ext cx="2536144" cy="5708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以下是资源清理工具的展示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工具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6700" y="972820"/>
            <a:ext cx="9246235" cy="5553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  <a:endParaRPr kumimoji="1" lang="zh-CN" altLang="en-US" dirty="0"/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graphicFrame>
        <p:nvGraphicFramePr>
          <p:cNvPr id="24" name="图表 23"/>
          <p:cNvGraphicFramePr/>
          <p:nvPr/>
        </p:nvGraphicFramePr>
        <p:xfrm>
          <a:off x="406080" y="1638163"/>
          <a:ext cx="4569955" cy="4145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5" name="矩形 7"/>
          <p:cNvSpPr>
            <a:spLocks noChangeArrowheads="1"/>
          </p:cNvSpPr>
          <p:nvPr/>
        </p:nvSpPr>
        <p:spPr bwMode="auto">
          <a:xfrm>
            <a:off x="5553254" y="1486568"/>
            <a:ext cx="1896673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5549255" y="1899768"/>
            <a:ext cx="2536144" cy="12926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7"/>
          <p:cNvSpPr>
            <a:spLocks noChangeArrowheads="1"/>
          </p:cNvSpPr>
          <p:nvPr/>
        </p:nvSpPr>
        <p:spPr bwMode="auto">
          <a:xfrm>
            <a:off x="8733550" y="1486568"/>
            <a:ext cx="1896673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8729551" y="1899768"/>
            <a:ext cx="2536144" cy="12926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7"/>
          <p:cNvSpPr>
            <a:spLocks noChangeArrowheads="1"/>
          </p:cNvSpPr>
          <p:nvPr/>
        </p:nvSpPr>
        <p:spPr bwMode="auto">
          <a:xfrm>
            <a:off x="5553254" y="3718205"/>
            <a:ext cx="1896673" cy="369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矩形 6"/>
          <p:cNvSpPr>
            <a:spLocks noChangeArrowheads="1"/>
          </p:cNvSpPr>
          <p:nvPr/>
        </p:nvSpPr>
        <p:spPr bwMode="auto">
          <a:xfrm>
            <a:off x="5549255" y="4131405"/>
            <a:ext cx="2536144" cy="12926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7"/>
          <p:cNvSpPr>
            <a:spLocks noChangeArrowheads="1"/>
          </p:cNvSpPr>
          <p:nvPr/>
        </p:nvSpPr>
        <p:spPr bwMode="auto">
          <a:xfrm>
            <a:off x="8733550" y="3718205"/>
            <a:ext cx="1896673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8729551" y="4131405"/>
            <a:ext cx="2536144" cy="12926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3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29EB6"/>
      </a:accent1>
      <a:accent2>
        <a:srgbClr val="64C588"/>
      </a:accent2>
      <a:accent3>
        <a:srgbClr val="9CC865"/>
      </a:accent3>
      <a:accent4>
        <a:srgbClr val="EFA44B"/>
      </a:accent4>
      <a:accent5>
        <a:srgbClr val="EB5A4F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3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29EB6"/>
      </a:accent1>
      <a:accent2>
        <a:srgbClr val="64C588"/>
      </a:accent2>
      <a:accent3>
        <a:srgbClr val="9CC865"/>
      </a:accent3>
      <a:accent4>
        <a:srgbClr val="EFA44B"/>
      </a:accent4>
      <a:accent5>
        <a:srgbClr val="EB5A4F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WPS 演示</Application>
  <PresentationFormat>自定义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Segoe UI Light</vt:lpstr>
      <vt:lpstr>Century Gothic</vt:lpstr>
      <vt:lpstr>Segoe UI Light</vt:lpstr>
      <vt:lpstr>Century Gothic</vt:lpstr>
      <vt:lpstr>Arial Unicode MS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云煜</cp:lastModifiedBy>
  <cp:revision>61</cp:revision>
  <dcterms:created xsi:type="dcterms:W3CDTF">2015-07-29T10:05:00Z</dcterms:created>
  <dcterms:modified xsi:type="dcterms:W3CDTF">2018-05-16T12:15:36Z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