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0" r:id="rId1"/>
    <p:sldMasterId id="2147483652" r:id="rId2"/>
    <p:sldMasterId id="2147483654" r:id="rId3"/>
  </p:sldMasterIdLst>
  <p:sldIdLst>
    <p:sldId id="276" r:id="rId4"/>
    <p:sldId id="270" r:id="rId5"/>
    <p:sldId id="274" r:id="rId6"/>
    <p:sldId id="282" r:id="rId7"/>
    <p:sldId id="283" r:id="rId8"/>
    <p:sldId id="275" r:id="rId9"/>
    <p:sldId id="28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5"/>
    <p:restoredTop sz="93525"/>
  </p:normalViewPr>
  <p:slideViewPr>
    <p:cSldViewPr snapToGrid="0">
      <p:cViewPr varScale="1">
        <p:scale>
          <a:sx n="83" d="100"/>
          <a:sy n="83" d="100"/>
        </p:scale>
        <p:origin x="-120" y="-720"/>
      </p:cViewPr>
      <p:guideLst>
        <p:guide orient="horz" pos="2160"/>
        <p:guide pos="384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 cmpd="sng" algn="ctr">
              <a:solidFill>
                <a:schemeClr val="accent1"/>
              </a:solidFill>
              <a:prstDash val="solid"/>
              <a:round/>
            </a:ln>
            <a:effectLst>
              <a:outerShdw blurRad="50800" dist="38100" dir="660000" algn="tl" rotWithShape="0">
                <a:srgbClr val="000000">
                  <a:alpha val="43000"/>
                </a:srgbClr>
              </a:outerShdw>
            </a:effectLst>
          </c:spPr>
          <c:marker>
            <c:symbol val="circle"/>
            <c:size val="5"/>
            <c:spPr>
              <a:noFill/>
              <a:ln w="76200" cap="flat" cmpd="sng" algn="ctr">
                <a:solidFill>
                  <a:schemeClr val="accent1"/>
                </a:solidFill>
                <a:prstDash val="solid"/>
                <a:round/>
              </a:ln>
              <a:effectLst>
                <a:outerShdw blurRad="50800" dist="38100" dir="660000" algn="tl" rotWithShape="0">
                  <a:srgbClr val="000000">
                    <a:alpha val="43000"/>
                  </a:srgbClr>
                </a:outerShdw>
              </a:effectLst>
            </c:spPr>
          </c:marker>
          <c:cat>
            <c:strRef>
              <c:f>Sheet1!$A$2:$A$7</c:f>
              <c:strCache>
                <c:ptCount val="6"/>
                <c:pt idx="0">
                  <c:v>工作结果</c:v>
                </c:pt>
                <c:pt idx="1">
                  <c:v>解决问题</c:v>
                </c:pt>
                <c:pt idx="2">
                  <c:v>追求卓越</c:v>
                </c:pt>
                <c:pt idx="3">
                  <c:v>团队合作</c:v>
                </c:pt>
                <c:pt idx="4">
                  <c:v>创新</c:v>
                </c:pt>
                <c:pt idx="5">
                  <c:v>开放心态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4.0</c:v>
                </c:pt>
                <c:pt idx="1">
                  <c:v>2.0</c:v>
                </c:pt>
                <c:pt idx="2">
                  <c:v>2.0</c:v>
                </c:pt>
                <c:pt idx="3">
                  <c:v>4.0</c:v>
                </c:pt>
                <c:pt idx="4">
                  <c:v>2.0</c:v>
                </c:pt>
                <c:pt idx="5">
                  <c:v>4.0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42030728"/>
        <c:axId val="-2142027464"/>
      </c:radarChart>
      <c:catAx>
        <c:axId val="-2142030728"/>
        <c:scaling>
          <c:orientation val="minMax"/>
        </c:scaling>
        <c:delete val="0"/>
        <c:axPos val="b"/>
        <c:numFmt formatCode="m/d/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142027464"/>
        <c:crosses val="autoZero"/>
        <c:auto val="1"/>
        <c:lblAlgn val="ctr"/>
        <c:lblOffset val="100"/>
        <c:noMultiLvlLbl val="0"/>
      </c:catAx>
      <c:valAx>
        <c:axId val="-2142027464"/>
        <c:scaling>
          <c:orientation val="minMax"/>
          <c:max val="1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142030728"/>
        <c:crosses val="autoZero"/>
        <c:crossBetween val="between"/>
        <c:majorUnit val="2.0"/>
        <c:minorUnit val="1.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 cmpd="sng" algn="ctr">
              <a:solidFill>
                <a:schemeClr val="bg2">
                  <a:lumMod val="50000"/>
                </a:schemeClr>
              </a:solidFill>
              <a:prstDash val="solid"/>
              <a:round/>
            </a:ln>
            <a:effectLst>
              <a:outerShdw blurRad="50800" dist="38100" dir="660000" algn="tl" rotWithShape="0">
                <a:srgbClr val="000000">
                  <a:alpha val="43000"/>
                </a:srgbClr>
              </a:outerShdw>
            </a:effectLst>
          </c:spPr>
          <c:marker>
            <c:symbol val="circle"/>
            <c:size val="5"/>
            <c:spPr>
              <a:noFill/>
              <a:ln w="76200" cap="flat" cmpd="sng" algn="ctr">
                <a:solidFill>
                  <a:schemeClr val="bg2">
                    <a:lumMod val="50000"/>
                  </a:schemeClr>
                </a:solidFill>
                <a:prstDash val="solid"/>
                <a:round/>
              </a:ln>
              <a:effectLst>
                <a:outerShdw blurRad="50800" dist="38100" dir="660000" algn="tl" rotWithShape="0">
                  <a:srgbClr val="000000">
                    <a:alpha val="43000"/>
                  </a:srgbClr>
                </a:outerShdw>
              </a:effectLst>
            </c:spPr>
          </c:marker>
          <c:cat>
            <c:strRef>
              <c:f>Sheet1!$A$2:$A$7</c:f>
              <c:strCache>
                <c:ptCount val="6"/>
                <c:pt idx="0">
                  <c:v>工作结果</c:v>
                </c:pt>
                <c:pt idx="1">
                  <c:v>解决问题</c:v>
                </c:pt>
                <c:pt idx="2">
                  <c:v>追求卓越</c:v>
                </c:pt>
                <c:pt idx="3">
                  <c:v>团队合作</c:v>
                </c:pt>
                <c:pt idx="4">
                  <c:v>创新</c:v>
                </c:pt>
                <c:pt idx="5">
                  <c:v>开放心态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6.0</c:v>
                </c:pt>
                <c:pt idx="1">
                  <c:v>4.0</c:v>
                </c:pt>
                <c:pt idx="2">
                  <c:v>4.0</c:v>
                </c:pt>
                <c:pt idx="3">
                  <c:v>6.0</c:v>
                </c:pt>
                <c:pt idx="4">
                  <c:v>4.0</c:v>
                </c:pt>
                <c:pt idx="5">
                  <c:v>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41956856"/>
        <c:axId val="-2141951640"/>
      </c:radarChart>
      <c:catAx>
        <c:axId val="-2141956856"/>
        <c:scaling>
          <c:orientation val="minMax"/>
        </c:scaling>
        <c:delete val="0"/>
        <c:axPos val="b"/>
        <c:numFmt formatCode="m/d/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141951640"/>
        <c:crosses val="autoZero"/>
        <c:auto val="1"/>
        <c:lblAlgn val="ctr"/>
        <c:lblOffset val="100"/>
        <c:noMultiLvlLbl val="0"/>
      </c:catAx>
      <c:valAx>
        <c:axId val="-2141951640"/>
        <c:scaling>
          <c:orientation val="minMax"/>
          <c:max val="1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141956856"/>
        <c:crosses val="autoZero"/>
        <c:crossBetween val="between"/>
        <c:majorUnit val="2.0"/>
        <c:minorUnit val="1.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hyperlink" Target="http://office.msn.com.cn/Template/Home.shtml" TargetMode="External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803469" y="324209"/>
            <a:ext cx="4463981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" y="99071"/>
            <a:ext cx="1067264" cy="301883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" y="400954"/>
            <a:ext cx="1578427" cy="30188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702837"/>
            <a:ext cx="1275100" cy="301883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1004721"/>
            <a:ext cx="904365" cy="3018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 rot="16200000">
            <a:off x="1373221" y="5202679"/>
            <a:ext cx="301557" cy="3047994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 rot="16200000">
            <a:off x="4421222" y="5202680"/>
            <a:ext cx="301555" cy="3047992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 rot="16200000">
            <a:off x="7469220" y="5202673"/>
            <a:ext cx="301558" cy="3048003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 rot="16200000">
            <a:off x="10517225" y="5202679"/>
            <a:ext cx="301556" cy="304799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803469" y="324209"/>
            <a:ext cx="4463981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" y="99071"/>
            <a:ext cx="1067264" cy="301883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" y="400954"/>
            <a:ext cx="1578427" cy="30188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702837"/>
            <a:ext cx="1275100" cy="301883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1004721"/>
            <a:ext cx="904365" cy="3018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 rot="16200000">
            <a:off x="1373221" y="5202679"/>
            <a:ext cx="301557" cy="3047994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 rot="16200000">
            <a:off x="4421222" y="5202680"/>
            <a:ext cx="301555" cy="3047992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 rot="16200000">
            <a:off x="7469220" y="5202673"/>
            <a:ext cx="301558" cy="3048003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 rot="16200000">
            <a:off x="10517225" y="5202679"/>
            <a:ext cx="301556" cy="304799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803469" y="324209"/>
            <a:ext cx="4463981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" y="99071"/>
            <a:ext cx="1067264" cy="301883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" y="400954"/>
            <a:ext cx="1578427" cy="30188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702837"/>
            <a:ext cx="1275100" cy="301883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1004721"/>
            <a:ext cx="904365" cy="3018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 rot="16200000">
            <a:off x="1373221" y="5202679"/>
            <a:ext cx="301557" cy="3047994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 rot="16200000">
            <a:off x="4421222" y="5202680"/>
            <a:ext cx="301555" cy="3047992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 rot="16200000">
            <a:off x="7469220" y="5202673"/>
            <a:ext cx="301558" cy="3048003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 rot="16200000">
            <a:off x="10517225" y="5202679"/>
            <a:ext cx="301556" cy="304799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标注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背景图片出处</a:t>
            </a: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cs typeface="Segoe UI Light" panose="020B0502040204020203"/>
              </a:rPr>
              <a:t>Century Gothic</a:t>
            </a: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1.3</a:t>
            </a: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algn="l" defTabSz="6089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726" y="2788086"/>
            <a:ext cx="3177903" cy="418585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4300041" y="4007796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</a:rPr>
              <a:t>点击</a:t>
            </a:r>
            <a:r>
              <a:rPr kumimoji="1" lang="en-US" altLang="zh-CN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</a:rPr>
              <a:t>Logo</a:t>
            </a:r>
            <a:r>
              <a:rPr kumimoji="1" lang="zh-CN" altLang="en-US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</a:rPr>
              <a:t>获取更多优质模板（放映模式）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hyperlink" Target="http://mr0yang.imwork.net/own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杨煜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介绍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20575" y="1677235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项目组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炫舞手游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20575" y="2328056"/>
            <a:ext cx="1530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入职时间</a:t>
            </a:r>
            <a:r>
              <a:rPr kumimoji="1" lang="en-US" altLang="zh-CN" dirty="0" smtClean="0"/>
              <a:t>:4</a:t>
            </a:r>
            <a:r>
              <a:rPr kumimoji="1" lang="zh-CN" altLang="en-US" dirty="0" smtClean="0"/>
              <a:t>年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20575" y="2979261"/>
            <a:ext cx="1466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目前职级 </a:t>
            </a:r>
            <a:r>
              <a:rPr kumimoji="1" lang="en-US" altLang="zh-CN" dirty="0" smtClean="0"/>
              <a:t>:T5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5528" y="1286129"/>
            <a:ext cx="8506562" cy="499064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20575" y="3581625"/>
            <a:ext cx="1398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申请职级</a:t>
            </a:r>
            <a:r>
              <a:rPr kumimoji="1" lang="en-US" altLang="zh-CN" dirty="0" smtClean="0"/>
              <a:t>:T6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357152" y="846566"/>
            <a:ext cx="485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个人主页</a:t>
            </a:r>
            <a:r>
              <a:rPr kumimoji="1" lang="en-US" altLang="zh-CN" dirty="0"/>
              <a:t>:</a:t>
            </a:r>
            <a:r>
              <a:rPr kumimoji="1" lang="en-US" altLang="zh-CN" dirty="0">
                <a:hlinkClick r:id="rId3"/>
              </a:rPr>
              <a:t>http://mr0yang.imwork.net/own/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能力提升点</a:t>
            </a:r>
            <a:endParaRPr kumimoji="1" lang="zh-CN" altLang="en-US" dirty="0"/>
          </a:p>
        </p:txBody>
      </p:sp>
      <p:graphicFrame>
        <p:nvGraphicFramePr>
          <p:cNvPr id="15" name="图表 14"/>
          <p:cNvGraphicFramePr/>
          <p:nvPr/>
        </p:nvGraphicFramePr>
        <p:xfrm>
          <a:off x="0" y="1731407"/>
          <a:ext cx="6065530" cy="4752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8" name="图表 17"/>
          <p:cNvGraphicFramePr/>
          <p:nvPr/>
        </p:nvGraphicFramePr>
        <p:xfrm>
          <a:off x="6126470" y="1731407"/>
          <a:ext cx="6065530" cy="4752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右箭头 2"/>
          <p:cNvSpPr/>
          <p:nvPr/>
        </p:nvSpPr>
        <p:spPr>
          <a:xfrm>
            <a:off x="4868657" y="3793269"/>
            <a:ext cx="2409905" cy="68376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800700" y="1155888"/>
            <a:ext cx="1546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T5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776614" y="1188449"/>
            <a:ext cx="12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T6</a:t>
            </a:r>
          </a:p>
          <a:p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803469" y="324209"/>
            <a:ext cx="5759483" cy="529569"/>
          </a:xfrm>
        </p:spPr>
        <p:txBody>
          <a:bodyPr/>
          <a:lstStyle/>
          <a:p>
            <a:r>
              <a:rPr kumimoji="1" lang="zh-CN" altLang="en-US" dirty="0" smtClean="0"/>
              <a:t>工作结果</a:t>
            </a:r>
            <a:r>
              <a:rPr kumimoji="1" lang="en-US" altLang="zh-CN" dirty="0" smtClean="0"/>
              <a:t>6</a:t>
            </a:r>
            <a:r>
              <a:rPr kumimoji="1" lang="zh-CN" altLang="en-US" dirty="0" smtClean="0"/>
              <a:t>分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要求</a:t>
            </a:r>
            <a:r>
              <a:rPr kumimoji="1" lang="zh-CN" altLang="zh-CN" dirty="0"/>
              <a:t>:</a:t>
            </a:r>
            <a:r>
              <a:rPr kumimoji="1" lang="zh-CN" altLang="en-US" dirty="0" smtClean="0"/>
              <a:t>独立负责系统级别任务</a:t>
            </a:r>
            <a:endParaRPr kumimoji="1" lang="zh-CN" altLang="en-US" dirty="0"/>
          </a:p>
        </p:txBody>
      </p:sp>
      <p:sp>
        <p:nvSpPr>
          <p:cNvPr id="25" name="矩形 7"/>
          <p:cNvSpPr>
            <a:spLocks noChangeArrowheads="1"/>
          </p:cNvSpPr>
          <p:nvPr/>
        </p:nvSpPr>
        <p:spPr bwMode="auto">
          <a:xfrm>
            <a:off x="390069" y="1442753"/>
            <a:ext cx="1468108" cy="3693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编辑器</a:t>
            </a:r>
            <a:r>
              <a:rPr lang="zh-CN" alt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工具</a:t>
            </a:r>
            <a:r>
              <a:rPr lang="en-US" altLang="zh-CN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?</a:t>
            </a:r>
            <a:endParaRPr lang="zh-CN" alt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6" name="矩形 6"/>
          <p:cNvSpPr>
            <a:spLocks noChangeArrowheads="1"/>
          </p:cNvSpPr>
          <p:nvPr/>
        </p:nvSpPr>
        <p:spPr bwMode="auto">
          <a:xfrm>
            <a:off x="386080" y="1856105"/>
            <a:ext cx="5822950" cy="8102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资源清理工具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检测和移除不必要的资源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以达到更好且更规范的使用资源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此工具分为两大功能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十几个子功能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期间需要和美术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策划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以及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pm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之间来回反复沟通</a:t>
            </a: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80" y="2525395"/>
            <a:ext cx="5447665" cy="31426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6625" y="2127250"/>
            <a:ext cx="2058670" cy="26035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077075" y="2082800"/>
            <a:ext cx="20881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功能一</a:t>
            </a:r>
            <a:r>
              <a:rPr lang="en-US" altLang="zh-CN" sz="1600" dirty="0"/>
              <a:t>:</a:t>
            </a:r>
            <a:r>
              <a:rPr lang="zh-CN" altLang="en-US" sz="1600" dirty="0" smtClean="0"/>
              <a:t>查找</a:t>
            </a:r>
            <a:r>
              <a:rPr lang="zh-CN" altLang="en-US" sz="1600" dirty="0" smtClean="0"/>
              <a:t>工程</a:t>
            </a:r>
            <a:r>
              <a:rPr lang="zh-CN" altLang="en-US" sz="1600" dirty="0" smtClean="0"/>
              <a:t>资源</a:t>
            </a:r>
            <a:endParaRPr lang="zh-CN" altLang="en-US" sz="1600" dirty="0"/>
          </a:p>
          <a:p>
            <a:endParaRPr lang="zh-CN" altLang="en-US" sz="1600" dirty="0"/>
          </a:p>
        </p:txBody>
      </p:sp>
      <p:sp>
        <p:nvSpPr>
          <p:cNvPr id="10" name="文本框 9"/>
          <p:cNvSpPr txBox="1"/>
          <p:nvPr/>
        </p:nvSpPr>
        <p:spPr>
          <a:xfrm>
            <a:off x="7205980" y="2525395"/>
            <a:ext cx="243522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这里列举了不同的资源类型</a:t>
            </a:r>
            <a:r>
              <a:rPr lang="en-US" altLang="zh-CN" sz="1400" dirty="0"/>
              <a:t>,</a:t>
            </a:r>
            <a:r>
              <a:rPr lang="zh-CN" altLang="en-US" sz="1400" dirty="0"/>
              <a:t>所对应的功能</a:t>
            </a:r>
            <a:r>
              <a:rPr lang="en-US" altLang="zh-CN" sz="1400" dirty="0"/>
              <a:t>,</a:t>
            </a:r>
            <a:r>
              <a:rPr lang="zh-CN" altLang="en-US" sz="1400" dirty="0"/>
              <a:t>查找出来的结果输出到配置中的输出路径</a:t>
            </a:r>
          </a:p>
          <a:p>
            <a:r>
              <a:rPr lang="zh-CN" altLang="en-US" sz="1400" dirty="0"/>
              <a:t>输出结果之后</a:t>
            </a:r>
            <a:r>
              <a:rPr lang="en-US" altLang="zh-CN" sz="1400" dirty="0"/>
              <a:t>,</a:t>
            </a:r>
            <a:r>
              <a:rPr lang="zh-CN" altLang="en-US" sz="1400" dirty="0"/>
              <a:t>部分机器删除</a:t>
            </a:r>
            <a:r>
              <a:rPr lang="en-US" altLang="zh-CN" sz="1400" dirty="0"/>
              <a:t>,</a:t>
            </a:r>
            <a:r>
              <a:rPr lang="zh-CN" altLang="en-US" sz="1400" dirty="0"/>
              <a:t>不确认的</a:t>
            </a:r>
            <a:r>
              <a:rPr lang="en-US" altLang="zh-CN" sz="1400" dirty="0"/>
              <a:t>,</a:t>
            </a:r>
            <a:r>
              <a:rPr lang="zh-CN" altLang="en-US" sz="1400" dirty="0"/>
              <a:t>人工确认删除</a:t>
            </a:r>
            <a:r>
              <a:rPr lang="en-US" altLang="zh-CN" sz="1400" dirty="0"/>
              <a:t>.</a:t>
            </a:r>
          </a:p>
        </p:txBody>
      </p:sp>
      <p:pic>
        <p:nvPicPr>
          <p:cNvPr id="5" name="图片 4" descr="ok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104" y="370622"/>
            <a:ext cx="430573" cy="3891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资源清理编辑器功能二</a:t>
            </a:r>
          </a:p>
        </p:txBody>
      </p:sp>
      <p:sp>
        <p:nvSpPr>
          <p:cNvPr id="35" name="矩形 7"/>
          <p:cNvSpPr>
            <a:spLocks noChangeArrowheads="1"/>
          </p:cNvSpPr>
          <p:nvPr/>
        </p:nvSpPr>
        <p:spPr bwMode="auto">
          <a:xfrm>
            <a:off x="248764" y="1454154"/>
            <a:ext cx="1338828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编辑器处理</a:t>
            </a:r>
            <a:endParaRPr lang="zh-CN" alt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6" name="矩形 35"/>
          <p:cNvSpPr>
            <a:spLocks noChangeArrowheads="1"/>
          </p:cNvSpPr>
          <p:nvPr/>
        </p:nvSpPr>
        <p:spPr bwMode="auto">
          <a:xfrm>
            <a:off x="248764" y="3384667"/>
            <a:ext cx="2536144" cy="152349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功能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: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支持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复制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移动</a:t>
            </a:r>
            <a:r>
              <a:rPr lang="en-US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服装资源(包括衍生)</a:t>
            </a: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移动/复制/检查音乐关卡</a:t>
            </a: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生成ab</a:t>
            </a:r>
            <a:r>
              <a:rPr lang="en-US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资源容量报告</a:t>
            </a: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删除卡牌资源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其他功能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 descr="工具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055" y="961480"/>
            <a:ext cx="9246235" cy="555371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48764" y="196185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248764" y="1938095"/>
            <a:ext cx="2536144" cy="104336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资源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处理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的编辑器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ui</a:t>
            </a:r>
            <a:r>
              <a:rPr lang="zh-CN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该界面每个页签在设计上互相独立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互不影响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顶部存储的路径可以直接设置到下面页签中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803469" y="324209"/>
            <a:ext cx="8798270" cy="529569"/>
          </a:xfrm>
        </p:spPr>
        <p:txBody>
          <a:bodyPr/>
          <a:lstStyle/>
          <a:p>
            <a:r>
              <a:rPr kumimoji="1" lang="zh-CN" altLang="en-US" dirty="0" smtClean="0"/>
              <a:t>团队合作</a:t>
            </a:r>
            <a:r>
              <a:rPr kumimoji="1" lang="zh-CN" altLang="zh-CN" dirty="0"/>
              <a:t>6</a:t>
            </a:r>
            <a:r>
              <a:rPr kumimoji="1" lang="zh-CN" altLang="en-US" dirty="0" smtClean="0"/>
              <a:t>分</a:t>
            </a:r>
            <a:r>
              <a:rPr kumimoji="1" lang="zh-CN" altLang="zh-CN" dirty="0" smtClean="0"/>
              <a:t>&amp;</a:t>
            </a:r>
            <a:r>
              <a:rPr kumimoji="1" lang="zh-CN" altLang="en-US" dirty="0" smtClean="0"/>
              <a:t>开放心态</a:t>
            </a:r>
            <a:r>
              <a:rPr kumimoji="1" lang="en-US" altLang="zh-CN" dirty="0" smtClean="0"/>
              <a:t>6</a:t>
            </a:r>
            <a:r>
              <a:rPr kumimoji="1" lang="zh-CN" altLang="en-US" dirty="0" smtClean="0"/>
              <a:t>分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要求</a:t>
            </a:r>
            <a:r>
              <a:rPr kumimoji="1" lang="en-US" altLang="zh-CN" dirty="0" smtClean="0"/>
              <a:t>:</a:t>
            </a:r>
          </a:p>
          <a:p>
            <a:r>
              <a:rPr kumimoji="1" lang="zh-CN" altLang="en-US" dirty="0" smtClean="0"/>
              <a:t>善于利用团队解决问题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主动发现团队问题</a:t>
            </a:r>
            <a:r>
              <a:rPr kumimoji="1" lang="zh-CN" altLang="zh-CN" dirty="0" smtClean="0"/>
              <a:t>&amp;</a:t>
            </a:r>
            <a:r>
              <a:rPr kumimoji="1" lang="zh-CN" altLang="en-US" dirty="0" smtClean="0"/>
              <a:t>以团队为目标改变自我</a:t>
            </a:r>
            <a:endParaRPr kumimoji="1" lang="zh-CN" altLang="en-US" dirty="0"/>
          </a:p>
        </p:txBody>
      </p:sp>
      <p:sp>
        <p:nvSpPr>
          <p:cNvPr id="25" name="矩形 7"/>
          <p:cNvSpPr>
            <a:spLocks noChangeArrowheads="1"/>
          </p:cNvSpPr>
          <p:nvPr/>
        </p:nvSpPr>
        <p:spPr bwMode="auto">
          <a:xfrm>
            <a:off x="386070" y="1377632"/>
            <a:ext cx="3019239" cy="3693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提升工作效率工具</a:t>
            </a:r>
            <a:r>
              <a:rPr lang="en-US" altLang="zh-CN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:</a:t>
            </a:r>
            <a:r>
              <a:rPr lang="zh-CN" alt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助理工具</a:t>
            </a:r>
            <a:endParaRPr lang="zh-CN" alt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6" name="矩形 6"/>
          <p:cNvSpPr>
            <a:spLocks noChangeArrowheads="1"/>
          </p:cNvSpPr>
          <p:nvPr/>
        </p:nvSpPr>
        <p:spPr bwMode="auto">
          <a:xfrm>
            <a:off x="386070" y="1855953"/>
            <a:ext cx="3344382" cy="104336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从我们工程的日常开发过程中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优化难以处理和重复操作的流程</a:t>
            </a:r>
            <a:r>
              <a:rPr lang="zh-CN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在空余时间写了加速开发效率的工具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已被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近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个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ui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程序使用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该工具分三大功能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 descr="o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209" y="466032"/>
            <a:ext cx="430573" cy="389172"/>
          </a:xfrm>
          <a:prstGeom prst="rect">
            <a:avLst/>
          </a:prstGeom>
        </p:spPr>
      </p:pic>
      <p:sp>
        <p:nvSpPr>
          <p:cNvPr id="7" name="矩形 7"/>
          <p:cNvSpPr>
            <a:spLocks noChangeArrowheads="1"/>
          </p:cNvSpPr>
          <p:nvPr/>
        </p:nvSpPr>
        <p:spPr bwMode="auto">
          <a:xfrm>
            <a:off x="433578" y="3173874"/>
            <a:ext cx="2862232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功能</a:t>
            </a:r>
            <a:r>
              <a:rPr lang="en-US" altLang="zh-CN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1:</a:t>
            </a:r>
            <a:r>
              <a:rPr lang="zh-CN" alt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配置修改</a:t>
            </a:r>
            <a:r>
              <a:rPr lang="en-US" altLang="zh-CN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(</a:t>
            </a:r>
            <a:r>
              <a:rPr lang="zh-CN" alt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频繁操作</a:t>
            </a:r>
            <a:r>
              <a:rPr lang="en-US" altLang="zh-CN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)</a:t>
            </a:r>
            <a:endParaRPr lang="zh-CN" alt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429578" y="3587074"/>
            <a:ext cx="3244179" cy="5632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支持修改服务器 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ip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地址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可以手动添加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ip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支持修改常用参数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日志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版本号等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7"/>
          <p:cNvSpPr>
            <a:spLocks noChangeArrowheads="1"/>
          </p:cNvSpPr>
          <p:nvPr/>
        </p:nvSpPr>
        <p:spPr bwMode="auto">
          <a:xfrm>
            <a:off x="4066977" y="1557199"/>
            <a:ext cx="2005677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功能</a:t>
            </a:r>
            <a:r>
              <a:rPr lang="zh-CN" altLang="zh-CN" b="1" dirty="0">
                <a:solidFill>
                  <a:schemeClr val="bg1"/>
                </a:solidFill>
                <a:latin typeface="Century Gothic" panose="020B0502020202020204" pitchFamily="34" charset="0"/>
              </a:rPr>
              <a:t>2</a:t>
            </a:r>
            <a:r>
              <a:rPr lang="en-US" altLang="zh-CN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:</a:t>
            </a:r>
            <a:r>
              <a:rPr lang="zh-CN" alt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菜单栏功能</a:t>
            </a:r>
            <a:endParaRPr lang="zh-CN" alt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4062977" y="1970399"/>
            <a:ext cx="3244179" cy="104336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启动 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gm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频繁操作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启动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server,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和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server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的 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vs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频繁操作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打开各种文件夹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提供快捷键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在运行游戏和进入编辑快速切换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7"/>
          <p:cNvSpPr>
            <a:spLocks noChangeArrowheads="1"/>
          </p:cNvSpPr>
          <p:nvPr/>
        </p:nvSpPr>
        <p:spPr bwMode="auto">
          <a:xfrm>
            <a:off x="8097233" y="1550836"/>
            <a:ext cx="1787669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功能</a:t>
            </a:r>
            <a:r>
              <a:rPr lang="zh-CN" altLang="zh-CN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3</a:t>
            </a:r>
            <a:r>
              <a:rPr lang="en-US" altLang="zh-CN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:</a:t>
            </a:r>
            <a:r>
              <a:rPr lang="zh-CN" alt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资源操作</a:t>
            </a:r>
            <a:endParaRPr lang="zh-CN" alt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8115910" y="1975377"/>
            <a:ext cx="3891835" cy="104336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复制该文件的绝对路径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或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p4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路径到剪切板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超级频繁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如果是图集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拥有一键打开图集的两个路径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资源路径和原始切图路径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)(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频繁操作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7"/>
          <p:cNvSpPr>
            <a:spLocks noChangeArrowheads="1"/>
          </p:cNvSpPr>
          <p:nvPr/>
        </p:nvSpPr>
        <p:spPr bwMode="auto">
          <a:xfrm>
            <a:off x="5553254" y="1486568"/>
            <a:ext cx="1896673" cy="3693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ADD </a:t>
            </a:r>
            <a:r>
              <a:rPr lang="en-US" altLang="zh-CN" b="1" dirty="0">
                <a:solidFill>
                  <a:schemeClr val="bg1"/>
                </a:solidFill>
                <a:latin typeface="Century Gothic" panose="020B0502020202020204" pitchFamily="34" charset="0"/>
              </a:rPr>
              <a:t>YOUR TEXT</a:t>
            </a:r>
            <a:endParaRPr lang="zh-CN" alt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6" name="矩形 6"/>
          <p:cNvSpPr>
            <a:spLocks noChangeArrowheads="1"/>
          </p:cNvSpPr>
          <p:nvPr/>
        </p:nvSpPr>
        <p:spPr bwMode="auto">
          <a:xfrm>
            <a:off x="5549255" y="1899768"/>
            <a:ext cx="2536144" cy="129266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标题数字等都可以通过点击和重新输入进行更改，顶部“开始”面板中可以对字体、字号、颜色、行距等进行修改。标题数字等都可以通过点击和重新输入进行更改。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矩形 7"/>
          <p:cNvSpPr>
            <a:spLocks noChangeArrowheads="1"/>
          </p:cNvSpPr>
          <p:nvPr/>
        </p:nvSpPr>
        <p:spPr bwMode="auto">
          <a:xfrm>
            <a:off x="1990828" y="1673307"/>
            <a:ext cx="1896673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chemeClr val="bg1"/>
                </a:solidFill>
                <a:latin typeface="Century Gothic" panose="020B0502020202020204" pitchFamily="34" charset="0"/>
              </a:rPr>
              <a:t>ADD YOUR TEXT</a:t>
            </a:r>
            <a:endParaRPr lang="zh-CN" alt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0" name="矩形 6"/>
          <p:cNvSpPr>
            <a:spLocks noChangeArrowheads="1"/>
          </p:cNvSpPr>
          <p:nvPr/>
        </p:nvSpPr>
        <p:spPr bwMode="auto">
          <a:xfrm>
            <a:off x="1986829" y="2086507"/>
            <a:ext cx="2536144" cy="129266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标题数字等都可以通过点击和重新输入进行更改，顶部“开始”面板中可以对字体、字号、颜色、行距等进行修改。标题数字等都可以通过点击和重新输入进行更改。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矩形 7"/>
          <p:cNvSpPr>
            <a:spLocks noChangeArrowheads="1"/>
          </p:cNvSpPr>
          <p:nvPr/>
        </p:nvSpPr>
        <p:spPr bwMode="auto">
          <a:xfrm>
            <a:off x="5553254" y="3718205"/>
            <a:ext cx="1896673" cy="3693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chemeClr val="bg1"/>
                </a:solidFill>
                <a:latin typeface="Century Gothic" panose="020B0502020202020204" pitchFamily="34" charset="0"/>
              </a:rPr>
              <a:t>ADD YOUR TEXT</a:t>
            </a:r>
            <a:endParaRPr lang="zh-CN" alt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3" name="矩形 6"/>
          <p:cNvSpPr>
            <a:spLocks noChangeArrowheads="1"/>
          </p:cNvSpPr>
          <p:nvPr/>
        </p:nvSpPr>
        <p:spPr bwMode="auto">
          <a:xfrm>
            <a:off x="5549255" y="4131405"/>
            <a:ext cx="2536144" cy="129266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标题数字等都可以通过点击和重新输入进行更改，顶部“开始”面板中可以对字体、字号、颜色、行距等进行修改。标题数字等都可以通过点击和重新输入进行更改。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矩形 7"/>
          <p:cNvSpPr>
            <a:spLocks noChangeArrowheads="1"/>
          </p:cNvSpPr>
          <p:nvPr/>
        </p:nvSpPr>
        <p:spPr bwMode="auto">
          <a:xfrm>
            <a:off x="8733550" y="3718205"/>
            <a:ext cx="1896673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chemeClr val="bg1"/>
                </a:solidFill>
                <a:latin typeface="Century Gothic" panose="020B0502020202020204" pitchFamily="34" charset="0"/>
              </a:rPr>
              <a:t>ADD YOUR TEXT</a:t>
            </a:r>
            <a:endParaRPr lang="zh-CN" alt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6" name="矩形 35"/>
          <p:cNvSpPr>
            <a:spLocks noChangeArrowheads="1"/>
          </p:cNvSpPr>
          <p:nvPr/>
        </p:nvSpPr>
        <p:spPr bwMode="auto">
          <a:xfrm>
            <a:off x="8729551" y="4131405"/>
            <a:ext cx="2536144" cy="129266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标题数字等都可以通过点击和重新输入进行更改，顶部“开始”面板中可以对字体、字号、颜色、行距等进行修改。标题数字等都可以通过点击和重新输入进行更改。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803469" y="324209"/>
            <a:ext cx="10094354" cy="529569"/>
          </a:xfrm>
        </p:spPr>
        <p:txBody>
          <a:bodyPr/>
          <a:lstStyle/>
          <a:p>
            <a:r>
              <a:rPr kumimoji="1" lang="zh-CN" altLang="en-US" dirty="0" smtClean="0"/>
              <a:t>解决问题</a:t>
            </a:r>
            <a:r>
              <a:rPr kumimoji="1" lang="zh-CN" altLang="zh-CN" dirty="0" smtClean="0"/>
              <a:t>4</a:t>
            </a:r>
            <a:r>
              <a:rPr kumimoji="1" lang="zh-CN" altLang="en-US" dirty="0" smtClean="0"/>
              <a:t>分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要求</a:t>
            </a:r>
            <a:r>
              <a:rPr kumimoji="1" lang="en-US" altLang="zh-CN" dirty="0" smtClean="0"/>
              <a:t>:</a:t>
            </a:r>
          </a:p>
          <a:p>
            <a:r>
              <a:rPr kumimoji="1" lang="zh-CN" altLang="en-US" dirty="0" smtClean="0"/>
              <a:t>是否可以和第五页放在一起</a:t>
            </a:r>
            <a:r>
              <a:rPr kumimoji="1" lang="en-US" altLang="zh-CN" dirty="0" smtClean="0"/>
              <a:t>?</a:t>
            </a:r>
            <a:r>
              <a:rPr kumimoji="1" lang="zh-CN" altLang="en-US" dirty="0" smtClean="0"/>
              <a:t> 减少阅读压力</a:t>
            </a:r>
            <a:endParaRPr kumimoji="1" lang="en-US" altLang="zh-CN" dirty="0" smtClean="0"/>
          </a:p>
          <a:p>
            <a:endParaRPr kumimoji="1" lang="en-US" altLang="zh-CN" dirty="0" smtClean="0"/>
          </a:p>
        </p:txBody>
      </p:sp>
      <p:pic>
        <p:nvPicPr>
          <p:cNvPr id="16" name="图片 15" descr="o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254" y="466032"/>
            <a:ext cx="430573" cy="3891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7"/>
          <p:cNvSpPr>
            <a:spLocks noChangeArrowheads="1"/>
          </p:cNvSpPr>
          <p:nvPr/>
        </p:nvSpPr>
        <p:spPr bwMode="auto">
          <a:xfrm>
            <a:off x="5553254" y="1486568"/>
            <a:ext cx="659155" cy="3693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创新</a:t>
            </a:r>
            <a:endParaRPr lang="zh-CN" alt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6" name="矩形 6"/>
          <p:cNvSpPr>
            <a:spLocks noChangeArrowheads="1"/>
          </p:cNvSpPr>
          <p:nvPr/>
        </p:nvSpPr>
        <p:spPr bwMode="auto">
          <a:xfrm>
            <a:off x="5549255" y="1899768"/>
            <a:ext cx="551421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hangingPunct="0"/>
            <a:r>
              <a:rPr lang="zh-CN" altLang="en-US" sz="1200" dirty="0" smtClean="0"/>
              <a:t>维护资源工具</a:t>
            </a:r>
            <a:r>
              <a:rPr lang="en-US" altLang="zh-CN" sz="1200" dirty="0" smtClean="0"/>
              <a:t>,</a:t>
            </a:r>
            <a:r>
              <a:rPr lang="zh-CN" altLang="en-US" sz="1200" dirty="0" smtClean="0"/>
              <a:t>讲菜单栏上的功能平移到编辑器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ui</a:t>
            </a:r>
            <a:r>
              <a:rPr lang="en-US" altLang="zh-CN" sz="1200" dirty="0" smtClean="0"/>
              <a:t> </a:t>
            </a:r>
            <a:r>
              <a:rPr lang="en-US" altLang="en-US" sz="1200" dirty="0" err="1" smtClean="0"/>
              <a:t>上,方便傻瓜式操作</a:t>
            </a:r>
            <a:endParaRPr lang="en-US" altLang="zh-CN" sz="1200" dirty="0" smtClean="0"/>
          </a:p>
          <a:p>
            <a:pPr hangingPunct="0"/>
            <a:r>
              <a:rPr lang="zh-CN" altLang="en-US" sz="1200" dirty="0" smtClean="0"/>
              <a:t>安卓插件化深度优化</a:t>
            </a:r>
            <a:r>
              <a:rPr lang="en-US" altLang="zh-CN" sz="1200" dirty="0" smtClean="0"/>
              <a:t>:</a:t>
            </a:r>
            <a:r>
              <a:rPr lang="zh-CN" altLang="en-US" sz="1200" dirty="0" smtClean="0"/>
              <a:t>完善插件内核</a:t>
            </a:r>
            <a:r>
              <a:rPr lang="en-US" altLang="zh-CN" sz="1200" dirty="0" smtClean="0"/>
              <a:t>,</a:t>
            </a:r>
            <a:r>
              <a:rPr lang="zh-CN" altLang="en-US" sz="1200" dirty="0" smtClean="0"/>
              <a:t>支持更有效率的接入</a:t>
            </a:r>
            <a:endParaRPr lang="en-US" altLang="zh-CN" sz="1200" dirty="0"/>
          </a:p>
        </p:txBody>
      </p:sp>
      <p:sp>
        <p:nvSpPr>
          <p:cNvPr id="29" name="矩形 7"/>
          <p:cNvSpPr>
            <a:spLocks noChangeArrowheads="1"/>
          </p:cNvSpPr>
          <p:nvPr/>
        </p:nvSpPr>
        <p:spPr bwMode="auto">
          <a:xfrm>
            <a:off x="705446" y="1505012"/>
            <a:ext cx="659155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追求</a:t>
            </a:r>
            <a:endParaRPr lang="zh-CN" alt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0" name="矩形 6"/>
          <p:cNvSpPr>
            <a:spLocks noChangeArrowheads="1"/>
          </p:cNvSpPr>
          <p:nvPr/>
        </p:nvSpPr>
        <p:spPr bwMode="auto">
          <a:xfrm>
            <a:off x="701447" y="1918212"/>
            <a:ext cx="3062886" cy="104336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空余时间学习 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python&amp;django</a:t>
            </a:r>
            <a:r>
              <a:rPr lang="zh-CN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&amp;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机器学习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阅读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unity&amp;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物理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&amp;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通史书籍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以下是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django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制作出的小产品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803469" y="324209"/>
            <a:ext cx="10094354" cy="529569"/>
          </a:xfrm>
        </p:spPr>
        <p:txBody>
          <a:bodyPr/>
          <a:lstStyle/>
          <a:p>
            <a:r>
              <a:rPr kumimoji="1" lang="zh-CN" altLang="en-US" dirty="0" smtClean="0"/>
              <a:t>追求卓越</a:t>
            </a:r>
            <a:r>
              <a:rPr kumimoji="1" lang="zh-CN" altLang="zh-CN" dirty="0" smtClean="0"/>
              <a:t>4</a:t>
            </a:r>
            <a:r>
              <a:rPr kumimoji="1" lang="zh-CN" altLang="en-US" dirty="0" smtClean="0"/>
              <a:t>分</a:t>
            </a:r>
            <a:r>
              <a:rPr kumimoji="1" lang="en-US" altLang="zh-CN" dirty="0" smtClean="0">
                <a:ln>
                  <a:solidFill>
                    <a:srgbClr val="FF0000"/>
                  </a:solidFill>
                </a:ln>
              </a:rPr>
              <a:t>6</a:t>
            </a:r>
            <a:r>
              <a:rPr kumimoji="1" lang="zh-CN" altLang="en-US" dirty="0" smtClean="0">
                <a:ln>
                  <a:solidFill>
                    <a:srgbClr val="FF0000"/>
                  </a:solidFill>
                </a:ln>
              </a:rPr>
              <a:t>分</a:t>
            </a:r>
            <a:r>
              <a:rPr kumimoji="1" lang="zh-CN" altLang="zh-CN" dirty="0" smtClean="0"/>
              <a:t>&amp;</a:t>
            </a:r>
            <a:r>
              <a:rPr kumimoji="1" lang="zh-CN" altLang="en-US" dirty="0" smtClean="0"/>
              <a:t>创新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分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要求</a:t>
            </a:r>
            <a:r>
              <a:rPr kumimoji="1" lang="en-US" altLang="zh-CN" dirty="0" smtClean="0"/>
              <a:t>:</a:t>
            </a:r>
          </a:p>
          <a:p>
            <a:r>
              <a:rPr kumimoji="1" lang="zh-CN" altLang="en-US" dirty="0" smtClean="0"/>
              <a:t>有目标有计划的持续学习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自我提升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长期持续改进现有技术</a:t>
            </a:r>
            <a:endParaRPr kumimoji="1" lang="zh-CN" altLang="en-US" dirty="0"/>
          </a:p>
        </p:txBody>
      </p:sp>
      <p:pic>
        <p:nvPicPr>
          <p:cNvPr id="16" name="图片 15" descr="o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218" y="511930"/>
            <a:ext cx="430573" cy="389172"/>
          </a:xfrm>
          <a:prstGeom prst="rect">
            <a:avLst/>
          </a:prstGeom>
        </p:spPr>
      </p:pic>
      <p:sp>
        <p:nvSpPr>
          <p:cNvPr id="13" name="矩形 6"/>
          <p:cNvSpPr>
            <a:spLocks noChangeArrowheads="1"/>
          </p:cNvSpPr>
          <p:nvPr/>
        </p:nvSpPr>
        <p:spPr bwMode="auto">
          <a:xfrm>
            <a:off x="792639" y="3126277"/>
            <a:ext cx="2536144" cy="104336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网站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:</a:t>
            </a: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个人主页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:</a:t>
            </a: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家庭画廊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:</a:t>
            </a: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视频区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: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矩形 6"/>
          <p:cNvSpPr>
            <a:spLocks noChangeArrowheads="1"/>
          </p:cNvSpPr>
          <p:nvPr/>
        </p:nvSpPr>
        <p:spPr bwMode="auto">
          <a:xfrm>
            <a:off x="822621" y="4609733"/>
            <a:ext cx="4823878" cy="104336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碰到的一些有趣的问题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:</a:t>
            </a: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图片压缩</a:t>
            </a:r>
            <a:r>
              <a:rPr lang="zh-CN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: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pngquant,TexturePackerwebp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Jquery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Ajax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适配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多浏览器支持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3.Mmpeg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视频切片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针对缓冲太慢处理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矩形 6"/>
          <p:cNvSpPr>
            <a:spLocks noChangeArrowheads="1"/>
          </p:cNvSpPr>
          <p:nvPr/>
        </p:nvSpPr>
        <p:spPr bwMode="auto">
          <a:xfrm>
            <a:off x="1480614" y="1396838"/>
            <a:ext cx="3217150" cy="5632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分要求,可以从书写助理工具中体现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以下为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6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分体现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607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主题">
  <a:themeElements>
    <a:clrScheme name="黄绿色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主题">
  <a:themeElements>
    <a:clrScheme name="红橙色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">
  <a:themeElements>
    <a:clrScheme name="自定义 34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329EB6"/>
      </a:accent1>
      <a:accent2>
        <a:srgbClr val="64C588"/>
      </a:accent2>
      <a:accent3>
        <a:srgbClr val="9CC865"/>
      </a:accent3>
      <a:accent4>
        <a:srgbClr val="EFA44B"/>
      </a:accent4>
      <a:accent5>
        <a:srgbClr val="EB5A4F"/>
      </a:accent5>
      <a:accent6>
        <a:srgbClr val="515151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536</Words>
  <Application>Microsoft Macintosh PowerPoint</Application>
  <PresentationFormat>自定义</PresentationFormat>
  <Paragraphs>73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7</vt:i4>
      </vt:variant>
    </vt:vector>
  </HeadingPairs>
  <TitlesOfParts>
    <vt:vector size="10" baseType="lpstr">
      <vt:lpstr>3_Office 主题</vt:lpstr>
      <vt:lpstr>4_Office 主题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Mr.yang 1</cp:lastModifiedBy>
  <cp:revision>226</cp:revision>
  <dcterms:created xsi:type="dcterms:W3CDTF">2015-07-29T10:05:00Z</dcterms:created>
  <dcterms:modified xsi:type="dcterms:W3CDTF">2018-05-16T17:14:24Z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