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cbc3a89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fcbc3a89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GB" sz="1200">
                <a:solidFill>
                  <a:srgbClr val="595959"/>
                </a:solidFill>
              </a:rPr>
              <a:t> However, high budget does not guarantee high revenue.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fcbc3a89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fcbc3a89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fcbc3a89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fcbc3a89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1ecbc7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1ecbc7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Does production budget affect gross income?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is the return on income?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Which months take in the most revenue?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are the most profitable genres?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fcbc3a89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fcbc3a89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Box Office Mojo - domestic gross, foreign gross and year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Numbers - worldwide gross, domestic gross,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production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budget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Rotten Tomatoes Info - rating, genre, director, writer, box office , run-time, studio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RT Reviews - review, rating, fresh, top critic, critic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fcbc3a89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fcbc3a89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0f95af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0f95af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1ecbc7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1ecbc7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fcbc3a89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fcbc3a89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fcbc3a89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fcbc3a89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fcbc3a89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fcbc3a89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 Wars is the most profitable movie in history according to the Hollywood Reporter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" y="2255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Microsoft Movie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225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Presentor: Jennifer Casias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</a:rPr>
              <a:t>Insights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GB" sz="1400">
                <a:solidFill>
                  <a:schemeClr val="lt1"/>
                </a:solidFill>
              </a:rPr>
              <a:t>Budget and Revenue are positively correlated.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GB" sz="1400">
                <a:solidFill>
                  <a:schemeClr val="lt1"/>
                </a:solidFill>
              </a:rPr>
              <a:t>Months to release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GB" sz="1400">
                <a:solidFill>
                  <a:schemeClr val="lt1"/>
                </a:solidFill>
              </a:rPr>
              <a:t>June-July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GB" sz="1400">
                <a:solidFill>
                  <a:schemeClr val="lt1"/>
                </a:solidFill>
              </a:rPr>
              <a:t>Nov-Dec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GB" sz="1400">
                <a:solidFill>
                  <a:schemeClr val="lt1"/>
                </a:solidFill>
              </a:rPr>
              <a:t>Feb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GB" sz="1400">
                <a:solidFill>
                  <a:schemeClr val="lt1"/>
                </a:solidFill>
              </a:rPr>
              <a:t>Genres to consider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GB" sz="1400">
                <a:solidFill>
                  <a:schemeClr val="lt1"/>
                </a:solidFill>
              </a:rPr>
              <a:t>Adventure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GB" sz="1400">
                <a:solidFill>
                  <a:schemeClr val="lt1"/>
                </a:solidFill>
              </a:rPr>
              <a:t>Action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GB" sz="1400">
                <a:solidFill>
                  <a:schemeClr val="lt1"/>
                </a:solidFill>
              </a:rPr>
              <a:t>Comedy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925" y="1081725"/>
            <a:ext cx="5719500" cy="321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60">
                <a:solidFill>
                  <a:schemeClr val="lt1"/>
                </a:solidFill>
              </a:rPr>
              <a:t>Evaluation &amp; Future Improvement Ideas</a:t>
            </a:r>
            <a:endParaRPr b="1" sz="2160">
              <a:solidFill>
                <a:schemeClr val="lt1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more in depth on genres by month.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February?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Cinema attendance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2001-2007: 4.8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2021: 1.4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Factors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 groups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 Z 34%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BB 9%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Streaming services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900" y="1106125"/>
            <a:ext cx="5719500" cy="293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Jennifer Casias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email: casiasjc@gmail.com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Microsoft has created a new movie studio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5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2167">
                <a:solidFill>
                  <a:schemeClr val="lt1"/>
                </a:solidFill>
              </a:rPr>
              <a:t>Key Business Questions:</a:t>
            </a:r>
            <a:endParaRPr b="1" sz="2167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67">
              <a:solidFill>
                <a:schemeClr val="lt1"/>
              </a:solidFill>
            </a:endParaRPr>
          </a:p>
          <a:p>
            <a:pPr indent="-33605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2"/>
              <a:buChar char="●"/>
            </a:pPr>
            <a:r>
              <a:rPr lang="en-GB" sz="1692">
                <a:solidFill>
                  <a:schemeClr val="lt1"/>
                </a:solidFill>
              </a:rPr>
              <a:t>Production budget</a:t>
            </a:r>
            <a:endParaRPr sz="1692">
              <a:solidFill>
                <a:schemeClr val="lt1"/>
              </a:solidFill>
            </a:endParaRPr>
          </a:p>
          <a:p>
            <a:pPr indent="-33605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2"/>
              <a:buChar char="●"/>
            </a:pPr>
            <a:r>
              <a:rPr lang="en-GB" sz="1692">
                <a:solidFill>
                  <a:schemeClr val="lt1"/>
                </a:solidFill>
              </a:rPr>
              <a:t>ROI</a:t>
            </a:r>
            <a:endParaRPr sz="1692">
              <a:solidFill>
                <a:schemeClr val="lt1"/>
              </a:solidFill>
            </a:endParaRPr>
          </a:p>
          <a:p>
            <a:pPr indent="-33605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2"/>
              <a:buChar char="●"/>
            </a:pPr>
            <a:r>
              <a:rPr lang="en-GB" sz="1692">
                <a:solidFill>
                  <a:schemeClr val="lt1"/>
                </a:solidFill>
              </a:rPr>
              <a:t>Profitable Months</a:t>
            </a:r>
            <a:endParaRPr sz="1692">
              <a:solidFill>
                <a:schemeClr val="lt1"/>
              </a:solidFill>
            </a:endParaRPr>
          </a:p>
          <a:p>
            <a:pPr indent="-33605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2"/>
              <a:buChar char="●"/>
            </a:pPr>
            <a:r>
              <a:rPr lang="en-GB" sz="1692">
                <a:solidFill>
                  <a:schemeClr val="lt1"/>
                </a:solidFill>
              </a:rPr>
              <a:t>Profitable Genres</a:t>
            </a:r>
            <a:endParaRPr sz="100"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950" y="1152475"/>
            <a:ext cx="4797450" cy="3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20">
                <a:solidFill>
                  <a:schemeClr val="lt1"/>
                </a:solidFill>
              </a:rPr>
              <a:t>Data</a:t>
            </a:r>
            <a:endParaRPr b="1" sz="342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5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57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2"/>
              <a:buChar char="●"/>
            </a:pPr>
            <a:r>
              <a:rPr lang="en-GB" sz="2631">
                <a:solidFill>
                  <a:schemeClr val="lt1"/>
                </a:solidFill>
              </a:rPr>
              <a:t>Box Office Mojo</a:t>
            </a:r>
            <a:endParaRPr sz="263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1">
              <a:solidFill>
                <a:schemeClr val="lt1"/>
              </a:solidFill>
            </a:endParaRPr>
          </a:p>
          <a:p>
            <a:pPr indent="-3957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2"/>
              <a:buChar char="●"/>
            </a:pPr>
            <a:r>
              <a:rPr lang="en-GB" sz="2631">
                <a:solidFill>
                  <a:schemeClr val="lt1"/>
                </a:solidFill>
              </a:rPr>
              <a:t>The Numbers</a:t>
            </a:r>
            <a:endParaRPr sz="263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1">
              <a:solidFill>
                <a:schemeClr val="lt1"/>
              </a:solidFill>
            </a:endParaRPr>
          </a:p>
          <a:p>
            <a:pPr indent="-3957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2"/>
              <a:buChar char="●"/>
            </a:pPr>
            <a:r>
              <a:rPr lang="en-GB" sz="2631">
                <a:solidFill>
                  <a:schemeClr val="lt1"/>
                </a:solidFill>
              </a:rPr>
              <a:t>Rotten Tomatoes Info &amp; Reviews</a:t>
            </a:r>
            <a:r>
              <a:rPr lang="en-GB" sz="2931">
                <a:solidFill>
                  <a:schemeClr val="lt1"/>
                </a:solidFill>
              </a:rPr>
              <a:t> </a:t>
            </a:r>
            <a:endParaRPr sz="293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1">
              <a:solidFill>
                <a:schemeClr val="lt1"/>
              </a:solidFill>
            </a:endParaRPr>
          </a:p>
          <a:p>
            <a:pPr indent="-414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32"/>
              <a:buChar char="●"/>
            </a:pPr>
            <a:r>
              <a:rPr lang="en-GB" sz="2931">
                <a:solidFill>
                  <a:schemeClr val="lt1"/>
                </a:solidFill>
              </a:rPr>
              <a:t>IMDB</a:t>
            </a:r>
            <a:endParaRPr sz="293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00" y="1048351"/>
            <a:ext cx="5076250" cy="30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Process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46100" y="1082125"/>
            <a:ext cx="38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BO Mojo &amp; The Numbers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Last ten years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Profit &amp; ROI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Rotten Tomatoes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Mel Gibson?!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Top Genres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Peak Months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50" y="1348739"/>
            <a:ext cx="5260250" cy="24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698350"/>
            <a:ext cx="4372550" cy="32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952" y="1217261"/>
            <a:ext cx="3000925" cy="22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425"/>
            <a:ext cx="5421126" cy="34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4300" y="982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GB" sz="1500">
                <a:solidFill>
                  <a:schemeClr val="lt1"/>
                </a:solidFill>
              </a:rPr>
              <a:t>Positive correlation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6325" y="555600"/>
            <a:ext cx="44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Big Budget = Big Return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725" y="419375"/>
            <a:ext cx="5821901" cy="35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-773725" y="0"/>
            <a:ext cx="3893400" cy="1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Months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95700" y="294625"/>
            <a:ext cx="28080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</a:rPr>
              <a:t>Top Months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GB" sz="1400">
                <a:solidFill>
                  <a:schemeClr val="lt1"/>
                </a:solidFill>
              </a:rPr>
              <a:t>June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GB" sz="1400">
                <a:solidFill>
                  <a:schemeClr val="lt1"/>
                </a:solidFill>
              </a:rPr>
              <a:t>November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GB" sz="1400">
                <a:solidFill>
                  <a:schemeClr val="lt1"/>
                </a:solidFill>
              </a:rPr>
              <a:t>December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GB" sz="1400">
                <a:solidFill>
                  <a:schemeClr val="lt1"/>
                </a:solidFill>
              </a:rPr>
              <a:t>February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GB" sz="1400">
                <a:solidFill>
                  <a:schemeClr val="lt1"/>
                </a:solidFill>
              </a:rPr>
              <a:t>July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550" y="1068150"/>
            <a:ext cx="5719501" cy="390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75825"/>
            <a:ext cx="3939550" cy="3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00" y="234950"/>
            <a:ext cx="8640549" cy="47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59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Genres by Profit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(insert graph)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75" y="1185349"/>
            <a:ext cx="3808101" cy="285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46" y="1063725"/>
            <a:ext cx="4332200" cy="34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