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77" r:id="rId4"/>
    <p:sldId id="267" r:id="rId5"/>
    <p:sldId id="268" r:id="rId6"/>
    <p:sldId id="286" r:id="rId7"/>
    <p:sldId id="281" r:id="rId8"/>
    <p:sldId id="282" r:id="rId9"/>
    <p:sldId id="270" r:id="rId10"/>
    <p:sldId id="288" r:id="rId11"/>
    <p:sldId id="287" r:id="rId12"/>
    <p:sldId id="272" r:id="rId13"/>
    <p:sldId id="283" r:id="rId14"/>
    <p:sldId id="301" r:id="rId15"/>
    <p:sldId id="273" r:id="rId16"/>
    <p:sldId id="291" r:id="rId17"/>
    <p:sldId id="292" r:id="rId18"/>
    <p:sldId id="276" r:id="rId19"/>
    <p:sldId id="302" r:id="rId20"/>
    <p:sldId id="303" r:id="rId21"/>
    <p:sldId id="304" r:id="rId22"/>
    <p:sldId id="265" r:id="rId23"/>
    <p:sldId id="263" r:id="rId24"/>
    <p:sldId id="299" r:id="rId25"/>
    <p:sldId id="300" r:id="rId26"/>
    <p:sldId id="296" r:id="rId27"/>
    <p:sldId id="297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9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6F5F-0158-C847-AEF2-D8D30CDAA101}" type="datetimeFigureOut">
              <a:rPr lang="en-US" smtClean="0"/>
              <a:t>27/09/12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8FD5-43C5-104D-9530-BA57DB3A4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796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8893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77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86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192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7584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75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946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401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608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289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27/09/12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78" y="117633"/>
            <a:ext cx="2232527" cy="13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9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Licenciatura em Ciências da Natureza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Carlos Alberto dos Santos</a:t>
            </a:r>
          </a:p>
          <a:p>
            <a:r>
              <a:rPr lang="en-US" dirty="0" smtClean="0"/>
              <a:t>Professor Visitant Sênior</a:t>
            </a:r>
          </a:p>
          <a:p>
            <a:r>
              <a:rPr lang="pt-BR" dirty="0" smtClean="0"/>
              <a:t>Instituto</a:t>
            </a:r>
            <a:r>
              <a:rPr lang="en-US" dirty="0" smtClean="0"/>
              <a:t> Mercosul de Estudos Avançados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349" y="1639104"/>
            <a:ext cx="8390726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err="1"/>
              <a:t>seriam</a:t>
            </a:r>
            <a:r>
              <a:rPr lang="en-US" sz="3600" dirty="0"/>
              <a:t> muito </a:t>
            </a:r>
            <a:r>
              <a:rPr lang="en-US" sz="3600" dirty="0" err="1"/>
              <a:t>mais</a:t>
            </a:r>
            <a:r>
              <a:rPr lang="en-US" sz="3600" dirty="0"/>
              <a:t> </a:t>
            </a:r>
            <a:r>
              <a:rPr lang="en-US" sz="3600" dirty="0" err="1"/>
              <a:t>facilmente</a:t>
            </a:r>
            <a:r>
              <a:rPr lang="en-US" sz="3600" dirty="0"/>
              <a:t> </a:t>
            </a:r>
            <a:r>
              <a:rPr lang="en-US" sz="3600" dirty="0" err="1"/>
              <a:t>compreendidos</a:t>
            </a:r>
            <a:r>
              <a:rPr lang="en-US" sz="3600" dirty="0"/>
              <a:t> e </a:t>
            </a:r>
            <a:r>
              <a:rPr lang="en-US" sz="3600" dirty="0" err="1"/>
              <a:t>generalizados</a:t>
            </a:r>
            <a:r>
              <a:rPr lang="en-US" sz="3600" dirty="0"/>
              <a:t>, se </a:t>
            </a:r>
            <a:r>
              <a:rPr lang="en-US" sz="3600" dirty="0" err="1"/>
              <a:t>fossem</a:t>
            </a:r>
            <a:r>
              <a:rPr lang="en-US" sz="3600" dirty="0"/>
              <a:t> </a:t>
            </a:r>
            <a:r>
              <a:rPr lang="en-US" sz="3600" dirty="0" err="1"/>
              <a:t>objeto</a:t>
            </a:r>
            <a:r>
              <a:rPr lang="en-US" sz="3600" dirty="0"/>
              <a:t> de um </a:t>
            </a:r>
            <a:r>
              <a:rPr lang="en-US" sz="3600" dirty="0" err="1"/>
              <a:t>tratamento</a:t>
            </a:r>
            <a:r>
              <a:rPr lang="en-US" sz="3600" dirty="0"/>
              <a:t> de </a:t>
            </a:r>
            <a:r>
              <a:rPr lang="en-US" sz="3600" dirty="0" err="1"/>
              <a:t>caráter</a:t>
            </a:r>
            <a:r>
              <a:rPr lang="en-US" sz="3600" dirty="0"/>
              <a:t> </a:t>
            </a:r>
            <a:r>
              <a:rPr lang="en-US" sz="3600" dirty="0" err="1"/>
              <a:t>unificado</a:t>
            </a:r>
            <a:r>
              <a:rPr lang="en-US" sz="3600" dirty="0"/>
              <a:t> </a:t>
            </a:r>
            <a:r>
              <a:rPr lang="en-US" sz="3600" dirty="0" err="1"/>
              <a:t>feito</a:t>
            </a:r>
            <a:r>
              <a:rPr lang="en-US" sz="3600" dirty="0"/>
              <a:t> de </a:t>
            </a:r>
            <a:r>
              <a:rPr lang="en-US" sz="3600" dirty="0" err="1"/>
              <a:t>comum</a:t>
            </a:r>
            <a:r>
              <a:rPr lang="en-US" sz="3600" dirty="0"/>
              <a:t> </a:t>
            </a:r>
            <a:r>
              <a:rPr lang="en-US" sz="3600" dirty="0" err="1"/>
              <a:t>acordo</a:t>
            </a:r>
            <a:r>
              <a:rPr lang="en-US" sz="3600" dirty="0"/>
              <a:t> </a:t>
            </a:r>
            <a:r>
              <a:rPr lang="en-US" sz="3600" dirty="0" err="1"/>
              <a:t>pelos</a:t>
            </a:r>
            <a:r>
              <a:rPr lang="en-US" sz="3600" dirty="0"/>
              <a:t> </a:t>
            </a:r>
            <a:r>
              <a:rPr lang="en-US" sz="3600" dirty="0" err="1"/>
              <a:t>professores</a:t>
            </a:r>
            <a:r>
              <a:rPr lang="en-US" sz="3600" dirty="0"/>
              <a:t> da </a:t>
            </a:r>
            <a:r>
              <a:rPr lang="en-US" sz="3600" dirty="0" err="1"/>
              <a:t>área</a:t>
            </a:r>
            <a:r>
              <a:rPr lang="en-US" sz="3600" dirty="0" smtClean="0"/>
              <a:t>. . . 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465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37" y="1725622"/>
            <a:ext cx="8377215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smtClean="0"/>
              <a:t>(…)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diferentes</a:t>
            </a:r>
            <a:r>
              <a:rPr lang="en-US" sz="3600" dirty="0"/>
              <a:t> as </a:t>
            </a:r>
            <a:r>
              <a:rPr lang="en-US" sz="3600" dirty="0" err="1"/>
              <a:t>conotações</a:t>
            </a:r>
            <a:r>
              <a:rPr lang="en-US" sz="3600" dirty="0"/>
              <a:t> </a:t>
            </a:r>
            <a:r>
              <a:rPr lang="en-US" sz="3600" dirty="0" err="1"/>
              <a:t>destes</a:t>
            </a:r>
            <a:r>
              <a:rPr lang="en-US" sz="3600" dirty="0"/>
              <a:t> conceitos </a:t>
            </a:r>
            <a:r>
              <a:rPr lang="en-US" sz="3600" dirty="0" err="1"/>
              <a:t>nas</a:t>
            </a:r>
            <a:r>
              <a:rPr lang="en-US" sz="3600" dirty="0"/>
              <a:t> </a:t>
            </a:r>
            <a:r>
              <a:rPr lang="en-US" sz="3600" dirty="0" err="1"/>
              <a:t>distintas</a:t>
            </a:r>
            <a:r>
              <a:rPr lang="en-US" sz="3600" dirty="0"/>
              <a:t> </a:t>
            </a:r>
            <a:r>
              <a:rPr lang="en-US" sz="3600" dirty="0" err="1"/>
              <a:t>disciplinas</a:t>
            </a:r>
            <a:r>
              <a:rPr lang="en-US" sz="3600" dirty="0"/>
              <a:t>, mas uma </a:t>
            </a:r>
            <a:r>
              <a:rPr lang="en-US" sz="3600" dirty="0" err="1"/>
              <a:t>interpretação</a:t>
            </a:r>
            <a:r>
              <a:rPr lang="en-US" sz="3600" dirty="0"/>
              <a:t> </a:t>
            </a:r>
            <a:r>
              <a:rPr lang="en-US" sz="3600" dirty="0" err="1"/>
              <a:t>unificada</a:t>
            </a:r>
            <a:r>
              <a:rPr lang="en-US" sz="3600" dirty="0"/>
              <a:t> em uma </a:t>
            </a:r>
            <a:r>
              <a:rPr lang="en-US" sz="3600" dirty="0" err="1"/>
              <a:t>tradução</a:t>
            </a:r>
            <a:r>
              <a:rPr lang="en-US" sz="3600" dirty="0"/>
              <a:t> </a:t>
            </a:r>
            <a:r>
              <a:rPr lang="en-US" sz="3600" dirty="0" err="1"/>
              <a:t>interdisciplinar</a:t>
            </a:r>
            <a:r>
              <a:rPr lang="en-US" sz="3600" dirty="0"/>
              <a:t> </a:t>
            </a:r>
            <a:r>
              <a:rPr lang="en-US" sz="3600" dirty="0" err="1"/>
              <a:t>enriqueceria</a:t>
            </a:r>
            <a:r>
              <a:rPr lang="en-US" sz="3600" dirty="0"/>
              <a:t> a </a:t>
            </a:r>
            <a:r>
              <a:rPr lang="en-US" sz="3600" dirty="0" err="1"/>
              <a:t>compreensão</a:t>
            </a:r>
            <a:r>
              <a:rPr lang="en-US" sz="3600" dirty="0"/>
              <a:t> de </a:t>
            </a:r>
            <a:r>
              <a:rPr lang="en-US" sz="3600" dirty="0" err="1"/>
              <a:t>cada</a:t>
            </a:r>
            <a:r>
              <a:rPr lang="en-US" sz="3600" dirty="0"/>
              <a:t> uma </a:t>
            </a:r>
            <a:r>
              <a:rPr lang="en-US" sz="3600" dirty="0" err="1"/>
              <a:t>delas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09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884" y="1596598"/>
            <a:ext cx="840423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err="1"/>
              <a:t>Essa</a:t>
            </a:r>
            <a:r>
              <a:rPr lang="en-US" sz="3600" dirty="0"/>
              <a:t> </a:t>
            </a:r>
            <a:r>
              <a:rPr lang="en-US" sz="3600" dirty="0" err="1"/>
              <a:t>articulação</a:t>
            </a:r>
            <a:r>
              <a:rPr lang="en-US" sz="3600" dirty="0"/>
              <a:t> </a:t>
            </a:r>
            <a:r>
              <a:rPr lang="en-US" sz="3600" dirty="0" err="1"/>
              <a:t>interdisciplinar</a:t>
            </a:r>
            <a:r>
              <a:rPr lang="en-US" sz="3600" dirty="0"/>
              <a:t> </a:t>
            </a:r>
            <a:r>
              <a:rPr lang="en-US" sz="3600" dirty="0" smtClean="0"/>
              <a:t>(…) </a:t>
            </a:r>
            <a:r>
              <a:rPr lang="en-US" sz="3600" dirty="0"/>
              <a:t>é uma </a:t>
            </a:r>
            <a:r>
              <a:rPr lang="en-US" sz="3600" dirty="0" err="1"/>
              <a:t>dívida</a:t>
            </a:r>
            <a:r>
              <a:rPr lang="en-US" sz="3600" dirty="0"/>
              <a:t> </a:t>
            </a:r>
            <a:r>
              <a:rPr lang="en-US" sz="3600" dirty="0" err="1"/>
              <a:t>antiga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se tem com o </a:t>
            </a:r>
            <a:r>
              <a:rPr lang="en-US" sz="3600" dirty="0" err="1"/>
              <a:t>aluno</a:t>
            </a:r>
            <a:r>
              <a:rPr lang="en-US" sz="3600" dirty="0"/>
              <a:t>. Uma </a:t>
            </a:r>
            <a:r>
              <a:rPr lang="en-US" sz="3600" dirty="0" err="1"/>
              <a:t>parcela</a:t>
            </a:r>
            <a:r>
              <a:rPr lang="en-US" sz="3600" dirty="0"/>
              <a:t> </a:t>
            </a:r>
            <a:r>
              <a:rPr lang="en-US" sz="3600" dirty="0" err="1"/>
              <a:t>dessa</a:t>
            </a:r>
            <a:r>
              <a:rPr lang="en-US" sz="3600" dirty="0"/>
              <a:t> </a:t>
            </a:r>
            <a:r>
              <a:rPr lang="en-US" sz="3600" dirty="0" err="1"/>
              <a:t>dívida</a:t>
            </a:r>
            <a:r>
              <a:rPr lang="en-US" sz="3600" dirty="0"/>
              <a:t> </a:t>
            </a:r>
            <a:r>
              <a:rPr lang="en-US" sz="3600" dirty="0" err="1"/>
              <a:t>poderia</a:t>
            </a:r>
            <a:r>
              <a:rPr lang="en-US" sz="3600" dirty="0"/>
              <a:t> </a:t>
            </a:r>
            <a:r>
              <a:rPr lang="en-US" sz="3600" dirty="0" err="1"/>
              <a:t>ser</a:t>
            </a:r>
            <a:r>
              <a:rPr lang="en-US" sz="3600" dirty="0"/>
              <a:t> </a:t>
            </a:r>
            <a:r>
              <a:rPr lang="en-US" sz="3600" dirty="0" err="1"/>
              <a:t>paga</a:t>
            </a:r>
            <a:r>
              <a:rPr lang="en-US" sz="3600" dirty="0"/>
              <a:t> com a </a:t>
            </a:r>
            <a:r>
              <a:rPr lang="en-US" sz="3600" dirty="0" err="1"/>
              <a:t>apresentação</a:t>
            </a:r>
            <a:r>
              <a:rPr lang="en-US" sz="3600" dirty="0"/>
              <a:t> de uma </a:t>
            </a:r>
            <a:r>
              <a:rPr lang="en-US" sz="3600" dirty="0" err="1"/>
              <a:t>linguagem</a:t>
            </a:r>
            <a:r>
              <a:rPr lang="en-US" sz="3600" dirty="0"/>
              <a:t> e da </a:t>
            </a:r>
            <a:r>
              <a:rPr lang="en-US" sz="3600" dirty="0" err="1"/>
              <a:t>nomenclatura</a:t>
            </a:r>
            <a:r>
              <a:rPr lang="en-US" sz="3600" dirty="0"/>
              <a:t> </a:t>
            </a:r>
            <a:r>
              <a:rPr lang="en-US" sz="3600" dirty="0" err="1"/>
              <a:t>realmente</a:t>
            </a:r>
            <a:r>
              <a:rPr lang="en-US" sz="3600" dirty="0"/>
              <a:t> </a:t>
            </a:r>
            <a:r>
              <a:rPr lang="en-US" sz="3600" dirty="0" err="1"/>
              <a:t>comuns</a:t>
            </a:r>
            <a:r>
              <a:rPr lang="en-US" sz="3600" dirty="0"/>
              <a:t> entre </a:t>
            </a:r>
            <a:r>
              <a:rPr lang="en-US" sz="3600" dirty="0" err="1"/>
              <a:t>várias</a:t>
            </a:r>
            <a:r>
              <a:rPr lang="en-US" sz="3600" dirty="0"/>
              <a:t> das </a:t>
            </a:r>
            <a:r>
              <a:rPr lang="en-US" sz="3600" dirty="0" err="1"/>
              <a:t>disciplinas</a:t>
            </a:r>
            <a:r>
              <a:rPr lang="en-US" sz="3600" dirty="0"/>
              <a:t>. </a:t>
            </a:r>
            <a:r>
              <a:rPr lang="en-US" sz="3600" dirty="0" smtClean="0"/>
              <a:t>. . 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97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303" y="1456652"/>
            <a:ext cx="8471796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smtClean="0"/>
              <a:t>(…) </a:t>
            </a:r>
            <a:r>
              <a:rPr lang="en-US" sz="3600" dirty="0" err="1"/>
              <a:t>quando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Biologia se </a:t>
            </a:r>
            <a:r>
              <a:rPr lang="en-US" sz="3600" dirty="0" err="1"/>
              <a:t>fala</a:t>
            </a:r>
            <a:r>
              <a:rPr lang="en-US" sz="3600" dirty="0"/>
              <a:t> em </a:t>
            </a:r>
            <a:r>
              <a:rPr lang="en-US" sz="3600" dirty="0" err="1"/>
              <a:t>energia</a:t>
            </a:r>
            <a:r>
              <a:rPr lang="en-US" sz="3600" dirty="0"/>
              <a:t> da </a:t>
            </a:r>
            <a:r>
              <a:rPr lang="en-US" sz="3600" dirty="0" err="1"/>
              <a:t>célula</a:t>
            </a:r>
            <a:r>
              <a:rPr lang="en-US" sz="3600" dirty="0"/>
              <a:t>,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Química</a:t>
            </a:r>
            <a:r>
              <a:rPr lang="en-US" sz="3600" dirty="0"/>
              <a:t> </a:t>
            </a:r>
            <a:r>
              <a:rPr lang="en-US" sz="3600" dirty="0" smtClean="0"/>
              <a:t>(…) </a:t>
            </a:r>
            <a:r>
              <a:rPr lang="en-US" sz="3600" dirty="0"/>
              <a:t>em </a:t>
            </a:r>
            <a:r>
              <a:rPr lang="en-US" sz="3600" dirty="0" err="1"/>
              <a:t>energia</a:t>
            </a:r>
            <a:r>
              <a:rPr lang="en-US" sz="3600" dirty="0"/>
              <a:t> da </a:t>
            </a:r>
            <a:r>
              <a:rPr lang="en-US" sz="3600" dirty="0" err="1"/>
              <a:t>reação</a:t>
            </a:r>
            <a:r>
              <a:rPr lang="en-US" sz="3600" dirty="0"/>
              <a:t> e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Física</a:t>
            </a:r>
            <a:r>
              <a:rPr lang="en-US" sz="3600" dirty="0"/>
              <a:t> em </a:t>
            </a:r>
            <a:r>
              <a:rPr lang="en-US" sz="3600" dirty="0" err="1"/>
              <a:t>energia</a:t>
            </a:r>
            <a:r>
              <a:rPr lang="en-US" sz="3600" dirty="0"/>
              <a:t> da </a:t>
            </a:r>
            <a:r>
              <a:rPr lang="en-US" sz="3600" dirty="0" err="1"/>
              <a:t>partícula</a:t>
            </a:r>
            <a:r>
              <a:rPr lang="en-US" sz="3600" dirty="0"/>
              <a:t>,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basta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</a:t>
            </a:r>
            <a:r>
              <a:rPr lang="en-US" sz="3600" dirty="0" err="1"/>
              <a:t>tenham</a:t>
            </a:r>
            <a:r>
              <a:rPr lang="en-US" sz="3600" dirty="0"/>
              <a:t> a </a:t>
            </a:r>
            <a:r>
              <a:rPr lang="en-US" sz="3600" dirty="0" err="1"/>
              <a:t>mesma</a:t>
            </a:r>
            <a:r>
              <a:rPr lang="en-US" sz="3600" dirty="0"/>
              <a:t> </a:t>
            </a:r>
            <a:r>
              <a:rPr lang="en-US" sz="3600" dirty="0" err="1"/>
              <a:t>grafia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as </a:t>
            </a:r>
            <a:r>
              <a:rPr lang="en-US" sz="3600" dirty="0" err="1"/>
              <a:t>mesmas</a:t>
            </a:r>
            <a:r>
              <a:rPr lang="en-US" sz="3600" dirty="0"/>
              <a:t> </a:t>
            </a:r>
            <a:r>
              <a:rPr lang="en-US" sz="3600" dirty="0" err="1"/>
              <a:t>unidades</a:t>
            </a:r>
            <a:r>
              <a:rPr lang="en-US" sz="3600" dirty="0"/>
              <a:t> de </a:t>
            </a:r>
            <a:r>
              <a:rPr lang="en-US" sz="3600" dirty="0" err="1"/>
              <a:t>medida</a:t>
            </a:r>
            <a:r>
              <a:rPr lang="en-US" sz="3600" dirty="0" smtClean="0"/>
              <a:t>. . 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633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109" y="1990362"/>
            <a:ext cx="80659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São </a:t>
            </a:r>
            <a:r>
              <a:rPr lang="en-US" sz="3600" dirty="0" err="1"/>
              <a:t>tratados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contextos</a:t>
            </a:r>
            <a:r>
              <a:rPr lang="en-US" sz="3600" dirty="0"/>
              <a:t> </a:t>
            </a:r>
            <a:r>
              <a:rPr lang="en-US" sz="3600" dirty="0" err="1"/>
              <a:t>tão</a:t>
            </a:r>
            <a:r>
              <a:rPr lang="en-US" sz="3600" dirty="0"/>
              <a:t> </a:t>
            </a:r>
            <a:r>
              <a:rPr lang="en-US" sz="3600" dirty="0" err="1"/>
              <a:t>distintos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três</a:t>
            </a:r>
            <a:r>
              <a:rPr lang="en-US" sz="3600" dirty="0"/>
              <a:t> </a:t>
            </a:r>
            <a:r>
              <a:rPr lang="en-US" sz="3600" dirty="0" err="1"/>
              <a:t>temas</a:t>
            </a:r>
            <a:r>
              <a:rPr lang="en-US" sz="3600" dirty="0"/>
              <a:t>, </a:t>
            </a:r>
            <a:r>
              <a:rPr lang="en-US" sz="3600" dirty="0" err="1"/>
              <a:t>que</a:t>
            </a:r>
            <a:r>
              <a:rPr lang="en-US" sz="3600" dirty="0"/>
              <a:t> o </a:t>
            </a:r>
            <a:r>
              <a:rPr lang="en-US" sz="3600" dirty="0" err="1"/>
              <a:t>aluno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ser</a:t>
            </a:r>
            <a:r>
              <a:rPr lang="en-US" sz="3600" dirty="0"/>
              <a:t> </a:t>
            </a:r>
            <a:r>
              <a:rPr lang="en-US" sz="3600" dirty="0" err="1"/>
              <a:t>deixado</a:t>
            </a:r>
            <a:r>
              <a:rPr lang="en-US" sz="3600" dirty="0"/>
              <a:t> </a:t>
            </a:r>
            <a:r>
              <a:rPr lang="en-US" sz="3600" dirty="0" err="1"/>
              <a:t>solitário</a:t>
            </a:r>
            <a:r>
              <a:rPr lang="en-US" sz="3600" dirty="0"/>
              <a:t> no </a:t>
            </a:r>
            <a:r>
              <a:rPr lang="en-US" sz="3600" dirty="0" err="1"/>
              <a:t>esforço</a:t>
            </a:r>
            <a:r>
              <a:rPr lang="en-US" sz="3600" dirty="0"/>
              <a:t> de </a:t>
            </a:r>
            <a:r>
              <a:rPr lang="en-US" sz="3600" dirty="0" err="1"/>
              <a:t>ligar</a:t>
            </a:r>
            <a:r>
              <a:rPr lang="en-US" sz="3600" dirty="0"/>
              <a:t> as “</a:t>
            </a:r>
            <a:r>
              <a:rPr lang="en-US" sz="3600" dirty="0" err="1"/>
              <a:t>coisas</a:t>
            </a:r>
            <a:r>
              <a:rPr lang="en-US" sz="3600" dirty="0"/>
              <a:t> </a:t>
            </a:r>
            <a:r>
              <a:rPr lang="en-US" sz="3600" dirty="0" err="1"/>
              <a:t>diferentes</a:t>
            </a:r>
            <a:r>
              <a:rPr lang="en-US" sz="3600" dirty="0"/>
              <a:t>” </a:t>
            </a:r>
            <a:r>
              <a:rPr lang="en-US" sz="3600" dirty="0" err="1"/>
              <a:t>designadas</a:t>
            </a:r>
            <a:r>
              <a:rPr lang="en-US" sz="3600" dirty="0"/>
              <a:t> </a:t>
            </a:r>
            <a:r>
              <a:rPr lang="en-US" sz="3600" dirty="0" err="1"/>
              <a:t>pela</a:t>
            </a:r>
            <a:r>
              <a:rPr lang="en-US" sz="3600" dirty="0"/>
              <a:t> </a:t>
            </a:r>
            <a:r>
              <a:rPr lang="en-US" sz="3600" dirty="0" err="1"/>
              <a:t>mesma</a:t>
            </a:r>
            <a:r>
              <a:rPr lang="en-US" sz="3600" dirty="0"/>
              <a:t> </a:t>
            </a:r>
            <a:r>
              <a:rPr lang="en-US" sz="3600" dirty="0" err="1"/>
              <a:t>palavra</a:t>
            </a:r>
            <a:r>
              <a:rPr lang="en-US" sz="3600" dirty="0"/>
              <a:t>.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164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791" y="1324899"/>
            <a:ext cx="849881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smtClean="0"/>
              <a:t>O </a:t>
            </a:r>
            <a:r>
              <a:rPr lang="en-US" sz="3600" dirty="0" err="1"/>
              <a:t>problema</a:t>
            </a:r>
            <a:r>
              <a:rPr lang="en-US" sz="3600" dirty="0"/>
              <a:t> da </a:t>
            </a:r>
            <a:r>
              <a:rPr lang="en-US" sz="3600" dirty="0" err="1"/>
              <a:t>escola</a:t>
            </a:r>
            <a:r>
              <a:rPr lang="en-US" sz="3600" dirty="0"/>
              <a:t> é </a:t>
            </a:r>
            <a:r>
              <a:rPr lang="en-US" sz="3600" dirty="0" err="1"/>
              <a:t>que</a:t>
            </a:r>
            <a:r>
              <a:rPr lang="en-US" sz="3600" dirty="0"/>
              <a:t>, a </a:t>
            </a:r>
            <a:r>
              <a:rPr lang="en-US" sz="3600" dirty="0" err="1"/>
              <a:t>despeito</a:t>
            </a:r>
            <a:r>
              <a:rPr lang="en-US" sz="3600" dirty="0"/>
              <a:t> de </a:t>
            </a:r>
            <a:r>
              <a:rPr lang="en-US" sz="3600" dirty="0" err="1"/>
              <a:t>estarem</a:t>
            </a:r>
            <a:r>
              <a:rPr lang="en-US" sz="3600" dirty="0"/>
              <a:t> </a:t>
            </a:r>
            <a:r>
              <a:rPr lang="en-US" sz="3600" dirty="0" err="1"/>
              <a:t>estas</a:t>
            </a:r>
            <a:r>
              <a:rPr lang="en-US" sz="3600" dirty="0"/>
              <a:t> </a:t>
            </a:r>
            <a:r>
              <a:rPr lang="en-US" sz="3600" dirty="0" err="1"/>
              <a:t>três</a:t>
            </a:r>
            <a:r>
              <a:rPr lang="en-US" sz="3600" dirty="0"/>
              <a:t> </a:t>
            </a:r>
            <a:r>
              <a:rPr lang="en-US" sz="3600" dirty="0" err="1"/>
              <a:t>energias</a:t>
            </a:r>
            <a:r>
              <a:rPr lang="en-US" sz="3600" dirty="0"/>
              <a:t> </a:t>
            </a:r>
            <a:r>
              <a:rPr lang="en-US" sz="3600" dirty="0" err="1"/>
              <a:t>relacionadas</a:t>
            </a:r>
            <a:r>
              <a:rPr lang="en-US" sz="3600" dirty="0"/>
              <a:t>, </a:t>
            </a:r>
            <a:r>
              <a:rPr lang="en-US" sz="3600" dirty="0" err="1"/>
              <a:t>nem</a:t>
            </a:r>
            <a:r>
              <a:rPr lang="en-US" sz="3600" dirty="0"/>
              <a:t> </a:t>
            </a:r>
            <a:r>
              <a:rPr lang="en-US" sz="3600" dirty="0" err="1"/>
              <a:t>mesmo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professores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</a:t>
            </a:r>
            <a:r>
              <a:rPr lang="en-US" sz="3600" dirty="0" err="1"/>
              <a:t>usam</a:t>
            </a:r>
            <a:r>
              <a:rPr lang="en-US" sz="3600" dirty="0"/>
              <a:t> </a:t>
            </a:r>
            <a:r>
              <a:rPr lang="en-US" sz="3600" dirty="0" err="1"/>
              <a:t>esses</a:t>
            </a:r>
            <a:r>
              <a:rPr lang="en-US" sz="3600" dirty="0"/>
              <a:t> </a:t>
            </a:r>
            <a:r>
              <a:rPr lang="en-US" sz="3600" dirty="0" err="1"/>
              <a:t>termos</a:t>
            </a:r>
            <a:r>
              <a:rPr lang="en-US" sz="3600" dirty="0"/>
              <a:t> </a:t>
            </a:r>
            <a:r>
              <a:rPr lang="en-US" sz="3600" dirty="0" err="1"/>
              <a:t>estão</a:t>
            </a:r>
            <a:r>
              <a:rPr lang="en-US" sz="3600" dirty="0"/>
              <a:t> </a:t>
            </a:r>
            <a:r>
              <a:rPr lang="en-US" sz="3600" dirty="0" err="1"/>
              <a:t>à</a:t>
            </a:r>
            <a:r>
              <a:rPr lang="en-US" sz="3600" dirty="0"/>
              <a:t> </a:t>
            </a:r>
            <a:r>
              <a:rPr lang="en-US" sz="3600" dirty="0" err="1"/>
              <a:t>vontade</a:t>
            </a:r>
            <a:r>
              <a:rPr lang="en-US" sz="3600" dirty="0"/>
              <a:t> </a:t>
            </a:r>
            <a:r>
              <a:rPr lang="en-US" sz="3600" dirty="0" err="1"/>
              <a:t>para</a:t>
            </a:r>
            <a:r>
              <a:rPr lang="en-US" sz="3600" dirty="0"/>
              <a:t> </a:t>
            </a:r>
            <a:r>
              <a:rPr lang="en-US" sz="3600" dirty="0" err="1"/>
              <a:t>interpretar</a:t>
            </a:r>
            <a:r>
              <a:rPr lang="en-US" sz="3600" dirty="0"/>
              <a:t> </a:t>
            </a:r>
            <a:r>
              <a:rPr lang="en-US" sz="3600" dirty="0" err="1"/>
              <a:t>seu</a:t>
            </a:r>
            <a:r>
              <a:rPr lang="en-US" sz="3600" dirty="0"/>
              <a:t> </a:t>
            </a:r>
            <a:r>
              <a:rPr lang="en-US" sz="3600" dirty="0" err="1"/>
              <a:t>significado</a:t>
            </a:r>
            <a:r>
              <a:rPr lang="en-US" sz="3600" dirty="0"/>
              <a:t> em </a:t>
            </a:r>
            <a:r>
              <a:rPr lang="en-US" sz="3600" dirty="0" err="1"/>
              <a:t>outra</a:t>
            </a:r>
            <a:r>
              <a:rPr lang="en-US" sz="3600" dirty="0"/>
              <a:t> </a:t>
            </a:r>
            <a:r>
              <a:rPr lang="en-US" sz="3600" dirty="0" err="1"/>
              <a:t>disciplina</a:t>
            </a:r>
            <a:r>
              <a:rPr lang="en-US" sz="3600" dirty="0"/>
              <a:t> </a:t>
            </a:r>
            <a:r>
              <a:rPr lang="en-US" sz="3600" dirty="0" err="1"/>
              <a:t>além</a:t>
            </a:r>
            <a:r>
              <a:rPr lang="en-US" sz="3600" dirty="0"/>
              <a:t> da </a:t>
            </a:r>
            <a:r>
              <a:rPr lang="en-US" sz="3600" dirty="0" err="1"/>
              <a:t>sua</a:t>
            </a:r>
            <a:r>
              <a:rPr lang="en-US" sz="3600" dirty="0"/>
              <a:t>. </a:t>
            </a:r>
            <a:r>
              <a:rPr lang="en-US" sz="3600" dirty="0" smtClean="0"/>
              <a:t> . . 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555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37" y="1731516"/>
            <a:ext cx="8377215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err="1"/>
              <a:t>Isso</a:t>
            </a:r>
            <a:r>
              <a:rPr lang="en-US" sz="3600" dirty="0"/>
              <a:t> </a:t>
            </a:r>
            <a:r>
              <a:rPr lang="en-US" sz="3600" dirty="0" err="1"/>
              <a:t>implica</a:t>
            </a:r>
            <a:r>
              <a:rPr lang="en-US" sz="3600" dirty="0"/>
              <a:t>, de </a:t>
            </a:r>
            <a:r>
              <a:rPr lang="en-US" sz="3600" dirty="0" err="1"/>
              <a:t>certa</a:t>
            </a:r>
            <a:r>
              <a:rPr lang="en-US" sz="3600" dirty="0"/>
              <a:t> forma, um </a:t>
            </a:r>
            <a:r>
              <a:rPr lang="en-US" sz="3600" dirty="0" err="1"/>
              <a:t>conhecimento</a:t>
            </a:r>
            <a:r>
              <a:rPr lang="en-US" sz="3600" dirty="0"/>
              <a:t> de </a:t>
            </a:r>
            <a:r>
              <a:rPr lang="en-US" sz="3600" dirty="0" err="1"/>
              <a:t>cada</a:t>
            </a:r>
            <a:r>
              <a:rPr lang="en-US" sz="3600" dirty="0"/>
              <a:t> uma das </a:t>
            </a:r>
            <a:r>
              <a:rPr lang="en-US" sz="3600" dirty="0" err="1"/>
              <a:t>disciplinas</a:t>
            </a:r>
            <a:r>
              <a:rPr lang="en-US" sz="3600" dirty="0"/>
              <a:t> </a:t>
            </a:r>
            <a:r>
              <a:rPr lang="en-US" sz="3600" dirty="0" err="1"/>
              <a:t>também</a:t>
            </a:r>
            <a:r>
              <a:rPr lang="en-US" sz="3600" dirty="0"/>
              <a:t> </a:t>
            </a:r>
            <a:r>
              <a:rPr lang="en-US" sz="3600" dirty="0" err="1"/>
              <a:t>pelos</a:t>
            </a:r>
            <a:r>
              <a:rPr lang="en-US" sz="3600" dirty="0"/>
              <a:t> </a:t>
            </a:r>
            <a:r>
              <a:rPr lang="en-US" sz="3600" dirty="0" err="1"/>
              <a:t>professores</a:t>
            </a:r>
            <a:r>
              <a:rPr lang="en-US" sz="3600" dirty="0"/>
              <a:t> das </a:t>
            </a:r>
            <a:r>
              <a:rPr lang="en-US" sz="3600" dirty="0" err="1"/>
              <a:t>demais</a:t>
            </a:r>
            <a:r>
              <a:rPr lang="en-US" sz="3600" dirty="0"/>
              <a:t>, </a:t>
            </a:r>
            <a:r>
              <a:rPr lang="en-US" sz="3600" dirty="0" err="1"/>
              <a:t>pelo</a:t>
            </a:r>
            <a:r>
              <a:rPr lang="en-US" sz="3600" dirty="0"/>
              <a:t> </a:t>
            </a:r>
            <a:r>
              <a:rPr lang="en-US" sz="3600" dirty="0" err="1"/>
              <a:t>menos</a:t>
            </a:r>
            <a:r>
              <a:rPr lang="en-US" sz="3600" dirty="0"/>
              <a:t> no </a:t>
            </a:r>
            <a:r>
              <a:rPr lang="en-US" sz="3600" dirty="0" err="1"/>
              <a:t>nível</a:t>
            </a:r>
            <a:r>
              <a:rPr lang="en-US" sz="3600" dirty="0"/>
              <a:t> do </a:t>
            </a:r>
            <a:r>
              <a:rPr lang="en-US" sz="3600" dirty="0" err="1"/>
              <a:t>ensino</a:t>
            </a:r>
            <a:r>
              <a:rPr lang="en-US" sz="3600" dirty="0"/>
              <a:t> </a:t>
            </a:r>
            <a:r>
              <a:rPr lang="en-US" sz="3600" dirty="0" err="1"/>
              <a:t>médio</a:t>
            </a:r>
            <a:r>
              <a:rPr lang="en-US" sz="3600" dirty="0"/>
              <a:t>, o </a:t>
            </a:r>
            <a:r>
              <a:rPr lang="en-US" sz="3600" dirty="0" err="1"/>
              <a:t>que</a:t>
            </a:r>
            <a:r>
              <a:rPr lang="en-US" sz="3600" dirty="0"/>
              <a:t> </a:t>
            </a:r>
            <a:r>
              <a:rPr lang="en-US" sz="3600" dirty="0" err="1" smtClean="0"/>
              <a:t>resulta</a:t>
            </a:r>
            <a:r>
              <a:rPr lang="en-US" sz="3600" dirty="0" smtClean="0"/>
              <a:t> . . 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192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327" y="1241448"/>
            <a:ext cx="8444772" cy="582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/>
              <a:t>em uma nova </a:t>
            </a:r>
            <a:r>
              <a:rPr lang="en-US" sz="3600" dirty="0" err="1"/>
              <a:t>cultura</a:t>
            </a:r>
            <a:r>
              <a:rPr lang="en-US" sz="3600" dirty="0"/>
              <a:t> escolar, </a:t>
            </a:r>
            <a:r>
              <a:rPr lang="en-US" sz="3600" dirty="0" err="1"/>
              <a:t>mais</a:t>
            </a:r>
            <a:r>
              <a:rPr lang="en-US" sz="3600" dirty="0"/>
              <a:t> </a:t>
            </a:r>
            <a:r>
              <a:rPr lang="en-US" sz="3600" dirty="0" err="1"/>
              <a:t>verdadeira</a:t>
            </a:r>
            <a:r>
              <a:rPr lang="en-US" sz="3600" dirty="0"/>
              <a:t>, </a:t>
            </a:r>
            <a:r>
              <a:rPr lang="en-US" sz="3600" dirty="0" err="1"/>
              <a:t>pois</a:t>
            </a:r>
            <a:r>
              <a:rPr lang="en-US" sz="3600" dirty="0"/>
              <a:t> se um </a:t>
            </a:r>
            <a:r>
              <a:rPr lang="en-US" sz="3600" dirty="0" err="1"/>
              <a:t>conhecimento</a:t>
            </a:r>
            <a:r>
              <a:rPr lang="en-US" sz="3600" dirty="0"/>
              <a:t> em </a:t>
            </a:r>
            <a:r>
              <a:rPr lang="en-US" sz="3600" dirty="0" err="1"/>
              <a:t>nível</a:t>
            </a:r>
            <a:r>
              <a:rPr lang="en-US" sz="3600" dirty="0"/>
              <a:t> </a:t>
            </a:r>
            <a:r>
              <a:rPr lang="en-US" sz="3600" dirty="0" err="1"/>
              <a:t>médio</a:t>
            </a:r>
            <a:r>
              <a:rPr lang="en-US" sz="3600" dirty="0"/>
              <a:t> de </a:t>
            </a:r>
            <a:r>
              <a:rPr lang="en-US" sz="3600" dirty="0" err="1"/>
              <a:t>todas</a:t>
            </a:r>
            <a:r>
              <a:rPr lang="en-US" sz="3600" dirty="0"/>
              <a:t> as </a:t>
            </a:r>
            <a:r>
              <a:rPr lang="en-US" sz="3600" dirty="0" err="1"/>
              <a:t>disciplinas</a:t>
            </a:r>
            <a:r>
              <a:rPr lang="en-US" sz="3600" dirty="0"/>
              <a:t> é o </a:t>
            </a:r>
            <a:r>
              <a:rPr lang="en-US" sz="3600" dirty="0" err="1"/>
              <a:t>que</a:t>
            </a:r>
            <a:r>
              <a:rPr lang="en-US" sz="3600" dirty="0"/>
              <a:t> se </a:t>
            </a:r>
            <a:r>
              <a:rPr lang="en-US" sz="3600" dirty="0" err="1"/>
              <a:t>deseja</a:t>
            </a:r>
            <a:r>
              <a:rPr lang="en-US" sz="3600" dirty="0"/>
              <a:t> </a:t>
            </a:r>
            <a:r>
              <a:rPr lang="en-US" sz="3600" dirty="0" err="1"/>
              <a:t>para</a:t>
            </a:r>
            <a:r>
              <a:rPr lang="en-US" sz="3600" dirty="0"/>
              <a:t> o </a:t>
            </a:r>
            <a:r>
              <a:rPr lang="en-US" sz="3600" dirty="0" err="1"/>
              <a:t>aluno</a:t>
            </a:r>
            <a:r>
              <a:rPr lang="en-US" sz="3600" dirty="0"/>
              <a:t>, </a:t>
            </a:r>
            <a:r>
              <a:rPr lang="en-US" sz="3600" dirty="0" err="1"/>
              <a:t>seria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</a:t>
            </a:r>
            <a:r>
              <a:rPr lang="en-US" sz="3600" dirty="0" err="1"/>
              <a:t>menos</a:t>
            </a:r>
            <a:r>
              <a:rPr lang="en-US" sz="3600" dirty="0"/>
              <a:t> </a:t>
            </a:r>
            <a:r>
              <a:rPr lang="en-US" sz="3600" dirty="0" err="1"/>
              <a:t>razoável</a:t>
            </a:r>
            <a:r>
              <a:rPr lang="en-US" sz="3600" dirty="0"/>
              <a:t> </a:t>
            </a:r>
            <a:r>
              <a:rPr lang="en-US" sz="3600" dirty="0" err="1"/>
              <a:t>promover</a:t>
            </a:r>
            <a:r>
              <a:rPr lang="en-US" sz="3600" dirty="0"/>
              <a:t> </a:t>
            </a:r>
            <a:r>
              <a:rPr lang="en-US" sz="3600" dirty="0" err="1"/>
              <a:t>esse</a:t>
            </a:r>
            <a:r>
              <a:rPr lang="en-US" sz="3600" dirty="0"/>
              <a:t> </a:t>
            </a:r>
            <a:r>
              <a:rPr lang="en-US" sz="3600" dirty="0" err="1"/>
              <a:t>conhecimento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escola</a:t>
            </a:r>
            <a:r>
              <a:rPr lang="en-US" sz="3600" dirty="0"/>
              <a:t> em </a:t>
            </a:r>
            <a:r>
              <a:rPr lang="en-US" sz="3600" dirty="0" err="1"/>
              <a:t>seu</a:t>
            </a:r>
            <a:r>
              <a:rPr lang="en-US" sz="3600" dirty="0"/>
              <a:t> </a:t>
            </a:r>
            <a:r>
              <a:rPr lang="en-US" sz="3600" dirty="0" err="1"/>
              <a:t>conjunto</a:t>
            </a:r>
            <a:r>
              <a:rPr lang="en-US" sz="3600" dirty="0"/>
              <a:t>, </a:t>
            </a:r>
            <a:r>
              <a:rPr lang="en-US" sz="3600" dirty="0" err="1"/>
              <a:t>especialmente</a:t>
            </a:r>
            <a:r>
              <a:rPr lang="en-US" sz="3600" dirty="0"/>
              <a:t> entre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professores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57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1" y="337749"/>
            <a:ext cx="6719705" cy="60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100"/>
            <a:ext cx="9144000" cy="39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6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2658"/>
            <a:ext cx="8229600" cy="1167541"/>
          </a:xfrm>
        </p:spPr>
        <p:txBody>
          <a:bodyPr>
            <a:normAutofit/>
          </a:bodyPr>
          <a:lstStyle/>
          <a:p>
            <a:pPr marL="0" indent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O </a:t>
            </a:r>
            <a:r>
              <a:rPr lang="en-US" sz="4400" dirty="0" err="1"/>
              <a:t>porquê</a:t>
            </a:r>
            <a:r>
              <a:rPr lang="en-US" sz="4400" dirty="0"/>
              <a:t> de o MEC </a:t>
            </a:r>
            <a:br>
              <a:rPr lang="en-US" sz="4400" dirty="0"/>
            </a:br>
            <a:r>
              <a:rPr lang="en-US" sz="4400" dirty="0" err="1"/>
              <a:t>aceitar</a:t>
            </a:r>
            <a:r>
              <a:rPr lang="en-US" sz="4400" dirty="0"/>
              <a:t> a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97" y="3198293"/>
            <a:ext cx="6210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239"/>
            <a:ext cx="9144000" cy="42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2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e curricular V1104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71"/>
            <a:ext cx="9144000" cy="56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a_semestre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899"/>
            <a:ext cx="9144000" cy="44355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1671" y="207558"/>
            <a:ext cx="562643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3600" b="1" cap="none" spc="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Exemplo de conexões temáticas.</a:t>
            </a:r>
            <a:endParaRPr lang="x-none" sz="3600" b="1" cap="none" spc="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mestre3_V1104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5" y="1689899"/>
            <a:ext cx="9144000" cy="4495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1671" y="207558"/>
            <a:ext cx="562643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x-none" sz="3600" b="1" cap="none" spc="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Exemplo de conexões temáticas.</a:t>
            </a:r>
            <a:endParaRPr lang="x-none" sz="3600" b="1" cap="none" spc="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26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303" y="1605400"/>
            <a:ext cx="837721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4F81B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12 C</a:t>
            </a:r>
            <a:r>
              <a:rPr lang="x-none" sz="5400" b="1" dirty="0" smtClean="0">
                <a:ln w="11430"/>
                <a:solidFill>
                  <a:srgbClr val="4F81B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olaboradores externos para produção de material didático interdisciplinar</a:t>
            </a:r>
            <a:endParaRPr lang="x-none" sz="5400" b="1" dirty="0">
              <a:ln w="11430"/>
              <a:solidFill>
                <a:srgbClr val="4F81BD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47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1303" y="1647269"/>
            <a:ext cx="8377213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571500" indent="-571500">
              <a:buFont typeface="Arial"/>
              <a:buChar char="•"/>
            </a:pPr>
            <a:r>
              <a:rPr lang="x-none" sz="3600" b="1" dirty="0" smtClean="0">
                <a:ln w="11430"/>
                <a:solidFill>
                  <a:srgbClr val="4F81B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Todos doutores (bio/edu/fis/qui)</a:t>
            </a:r>
          </a:p>
          <a:p>
            <a:pPr marL="571500" indent="-571500">
              <a:buFont typeface="Arial"/>
              <a:buChar char="•"/>
            </a:pPr>
            <a:r>
              <a:rPr lang="x-none" sz="3600" b="1" dirty="0" smtClean="0">
                <a:ln w="11430"/>
                <a:solidFill>
                  <a:srgbClr val="4F81B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 (75%) com bolsa de produtividade em pesquisa do CNPq</a:t>
            </a:r>
            <a:endParaRPr lang="x-none" sz="3600" b="1" dirty="0">
              <a:ln w="11430"/>
              <a:solidFill>
                <a:srgbClr val="4F81BD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7726" y="4398237"/>
            <a:ext cx="4130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x-none" sz="3600" b="1" dirty="0" smtClean="0">
                <a:ln w="11430"/>
                <a:solidFill>
                  <a:srgbClr val="4F81B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Três comentários</a:t>
            </a:r>
          </a:p>
          <a:p>
            <a:r>
              <a:rPr lang="x-none" sz="3600" b="1" dirty="0" smtClean="0">
                <a:ln w="11430"/>
                <a:solidFill>
                  <a:srgbClr val="4F81BD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ilustrativos . . .</a:t>
            </a:r>
            <a:endParaRPr lang="x-none" sz="3600" b="1" dirty="0">
              <a:ln w="11430"/>
              <a:solidFill>
                <a:srgbClr val="4F81BD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03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861" y="1527191"/>
            <a:ext cx="83231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4F81BD"/>
                </a:solidFill>
              </a:rPr>
              <a:t>Prezado</a:t>
            </a:r>
            <a:r>
              <a:rPr lang="en-US" sz="2800" dirty="0">
                <a:solidFill>
                  <a:srgbClr val="4F81BD"/>
                </a:solidFill>
              </a:rPr>
              <a:t> Professor Carlos Alberto,</a:t>
            </a:r>
          </a:p>
          <a:p>
            <a:r>
              <a:rPr lang="en-US" sz="2800" dirty="0" err="1">
                <a:solidFill>
                  <a:srgbClr val="4F81BD"/>
                </a:solidFill>
              </a:rPr>
              <a:t>gostaria</a:t>
            </a:r>
            <a:r>
              <a:rPr lang="en-US" sz="2800" dirty="0">
                <a:solidFill>
                  <a:srgbClr val="4F81BD"/>
                </a:solidFill>
              </a:rPr>
              <a:t> de </a:t>
            </a:r>
            <a:r>
              <a:rPr lang="en-US" sz="2800" dirty="0" err="1">
                <a:solidFill>
                  <a:srgbClr val="4F81BD"/>
                </a:solidFill>
              </a:rPr>
              <a:t>parabenizá</a:t>
            </a:r>
            <a:r>
              <a:rPr lang="en-US" sz="2800" dirty="0">
                <a:solidFill>
                  <a:srgbClr val="4F81BD"/>
                </a:solidFill>
              </a:rPr>
              <a:t>-lo </a:t>
            </a:r>
            <a:r>
              <a:rPr lang="en-US" sz="2800" dirty="0" err="1">
                <a:solidFill>
                  <a:srgbClr val="4F81BD"/>
                </a:solidFill>
              </a:rPr>
              <a:t>pela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iniciativa</a:t>
            </a:r>
            <a:r>
              <a:rPr lang="en-US" sz="2800" dirty="0">
                <a:solidFill>
                  <a:srgbClr val="4F81BD"/>
                </a:solidFill>
              </a:rPr>
              <a:t> e de </a:t>
            </a:r>
            <a:r>
              <a:rPr lang="en-US" sz="2800" dirty="0" err="1">
                <a:solidFill>
                  <a:srgbClr val="4F81BD"/>
                </a:solidFill>
              </a:rPr>
              <a:t>comunicá</a:t>
            </a:r>
            <a:r>
              <a:rPr lang="en-US" sz="2800" dirty="0">
                <a:solidFill>
                  <a:srgbClr val="4F81BD"/>
                </a:solidFill>
              </a:rPr>
              <a:t>-lo o </a:t>
            </a:r>
            <a:r>
              <a:rPr lang="en-US" sz="2800" dirty="0" err="1">
                <a:solidFill>
                  <a:srgbClr val="4F81BD"/>
                </a:solidFill>
              </a:rPr>
              <a:t>meu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 smtClean="0">
                <a:solidFill>
                  <a:srgbClr val="4F81BD"/>
                </a:solidFill>
              </a:rPr>
              <a:t>aceite</a:t>
            </a:r>
            <a:r>
              <a:rPr lang="en-US" sz="2800" dirty="0" smtClean="0">
                <a:solidFill>
                  <a:srgbClr val="4F81BD"/>
                </a:solidFill>
              </a:rPr>
              <a:t> com </a:t>
            </a:r>
            <a:r>
              <a:rPr lang="en-US" sz="2800" dirty="0" err="1">
                <a:solidFill>
                  <a:srgbClr val="4F81BD"/>
                </a:solidFill>
              </a:rPr>
              <a:t>relação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ao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convite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enviado</a:t>
            </a:r>
            <a:r>
              <a:rPr lang="en-US" sz="2800" dirty="0">
                <a:solidFill>
                  <a:srgbClr val="4F81BD"/>
                </a:solidFill>
              </a:rPr>
              <a:t>. Com </a:t>
            </a:r>
            <a:r>
              <a:rPr lang="en-US" sz="2800" dirty="0" err="1">
                <a:solidFill>
                  <a:srgbClr val="4F81BD"/>
                </a:solidFill>
              </a:rPr>
              <a:t>relação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às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temáticas</a:t>
            </a:r>
            <a:r>
              <a:rPr lang="en-US" sz="2800" dirty="0">
                <a:solidFill>
                  <a:srgbClr val="4F81BD"/>
                </a:solidFill>
              </a:rPr>
              <a:t>, </a:t>
            </a:r>
            <a:r>
              <a:rPr lang="en-US" sz="2800" dirty="0" err="1">
                <a:solidFill>
                  <a:srgbClr val="4F81BD"/>
                </a:solidFill>
              </a:rPr>
              <a:t>interesso</a:t>
            </a:r>
            <a:r>
              <a:rPr lang="en-US" sz="2800" dirty="0">
                <a:solidFill>
                  <a:srgbClr val="4F81BD"/>
                </a:solidFill>
              </a:rPr>
              <a:t>-me</a:t>
            </a:r>
          </a:p>
          <a:p>
            <a:r>
              <a:rPr lang="en-US" sz="2800" dirty="0" err="1">
                <a:solidFill>
                  <a:srgbClr val="4F81BD"/>
                </a:solidFill>
              </a:rPr>
              <a:t>particularmente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por</a:t>
            </a:r>
            <a:r>
              <a:rPr lang="en-US" sz="2800" dirty="0">
                <a:solidFill>
                  <a:srgbClr val="4F81BD"/>
                </a:solidFill>
              </a:rPr>
              <a:t> ÁTOMOS E MOLÉCULAS  e COMBUSTÍVIES E BIOCOMBUSTÍVEIS.</a:t>
            </a:r>
          </a:p>
          <a:p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>
                <a:solidFill>
                  <a:srgbClr val="4F81BD"/>
                </a:solidFill>
              </a:rPr>
              <a:t>Atenciosamente</a:t>
            </a:r>
            <a:r>
              <a:rPr lang="en-US" sz="2800" dirty="0">
                <a:solidFill>
                  <a:srgbClr val="4F81BD"/>
                </a:solidFill>
              </a:rPr>
              <a:t>,</a:t>
            </a:r>
          </a:p>
          <a:p>
            <a:r>
              <a:rPr lang="en-US" sz="2800" dirty="0" err="1">
                <a:solidFill>
                  <a:srgbClr val="4F81BD"/>
                </a:solidFill>
              </a:rPr>
              <a:t>Professora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Salete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 smtClean="0">
                <a:solidFill>
                  <a:srgbClr val="4F81BD"/>
                </a:solidFill>
              </a:rPr>
              <a:t>Queiroz</a:t>
            </a:r>
            <a:endParaRPr lang="en-US" sz="2800" dirty="0" smtClean="0">
              <a:solidFill>
                <a:srgbClr val="4F81BD"/>
              </a:solidFill>
            </a:endParaRPr>
          </a:p>
          <a:p>
            <a:r>
              <a:rPr lang="en-US" sz="2800" dirty="0" smtClean="0">
                <a:solidFill>
                  <a:srgbClr val="4F81BD"/>
                </a:solidFill>
              </a:rPr>
              <a:t>Instituto de </a:t>
            </a:r>
            <a:r>
              <a:rPr lang="en-US" sz="2800" dirty="0" err="1" smtClean="0">
                <a:solidFill>
                  <a:srgbClr val="4F81BD"/>
                </a:solidFill>
              </a:rPr>
              <a:t>Química</a:t>
            </a:r>
            <a:r>
              <a:rPr lang="en-US" sz="2800" dirty="0" smtClean="0">
                <a:solidFill>
                  <a:srgbClr val="4F81BD"/>
                </a:solidFill>
              </a:rPr>
              <a:t> – USP-São Carlos</a:t>
            </a:r>
            <a:endParaRPr lang="en-US" sz="28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7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303" y="1324259"/>
            <a:ext cx="8566377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4F81BD"/>
                </a:solidFill>
              </a:rPr>
              <a:t>Agradeço</a:t>
            </a:r>
            <a:r>
              <a:rPr lang="en-US" sz="2800" dirty="0" smtClean="0">
                <a:solidFill>
                  <a:srgbClr val="4F81BD"/>
                </a:solidFill>
              </a:rPr>
              <a:t> </a:t>
            </a:r>
            <a:r>
              <a:rPr lang="en-US" sz="2800" dirty="0">
                <a:solidFill>
                  <a:srgbClr val="4F81BD"/>
                </a:solidFill>
              </a:rPr>
              <a:t>o </a:t>
            </a:r>
            <a:r>
              <a:rPr lang="en-US" sz="2800" dirty="0" err="1">
                <a:solidFill>
                  <a:srgbClr val="4F81BD"/>
                </a:solidFill>
              </a:rPr>
              <a:t>convite</a:t>
            </a:r>
            <a:r>
              <a:rPr lang="en-US" sz="2800" dirty="0">
                <a:solidFill>
                  <a:srgbClr val="4F81BD"/>
                </a:solidFill>
              </a:rPr>
              <a:t>, o </a:t>
            </a:r>
            <a:r>
              <a:rPr lang="en-US" sz="2800" dirty="0" err="1">
                <a:solidFill>
                  <a:srgbClr val="4F81BD"/>
                </a:solidFill>
              </a:rPr>
              <a:t>qual</a:t>
            </a:r>
            <a:r>
              <a:rPr lang="en-US" sz="2800" dirty="0">
                <a:solidFill>
                  <a:srgbClr val="4F81BD"/>
                </a:solidFill>
              </a:rPr>
              <a:t> muito me </a:t>
            </a:r>
            <a:r>
              <a:rPr lang="en-US" sz="2800" dirty="0" err="1">
                <a:solidFill>
                  <a:srgbClr val="4F81BD"/>
                </a:solidFill>
              </a:rPr>
              <a:t>honra</a:t>
            </a:r>
            <a:r>
              <a:rPr lang="en-US" sz="2800" dirty="0">
                <a:solidFill>
                  <a:srgbClr val="4F81BD"/>
                </a:solidFill>
              </a:rPr>
              <a:t>. O projeto é </a:t>
            </a:r>
            <a:r>
              <a:rPr lang="en-US" sz="2800" dirty="0" smtClean="0">
                <a:solidFill>
                  <a:srgbClr val="4F81BD"/>
                </a:solidFill>
              </a:rPr>
              <a:t>muito interessante </a:t>
            </a:r>
            <a:r>
              <a:rPr lang="en-US" sz="2800" dirty="0">
                <a:solidFill>
                  <a:srgbClr val="4F81BD"/>
                </a:solidFill>
              </a:rPr>
              <a:t>e a </a:t>
            </a:r>
            <a:r>
              <a:rPr lang="en-US" sz="2800" dirty="0" err="1">
                <a:solidFill>
                  <a:srgbClr val="4F81BD"/>
                </a:solidFill>
              </a:rPr>
              <a:t>iniciativa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realmente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fascinante</a:t>
            </a:r>
            <a:r>
              <a:rPr lang="en-US" sz="2800" dirty="0">
                <a:solidFill>
                  <a:srgbClr val="4F81BD"/>
                </a:solidFill>
              </a:rPr>
              <a:t>, inclusive sob </a:t>
            </a:r>
            <a:r>
              <a:rPr lang="en-US" sz="2800" dirty="0" smtClean="0">
                <a:solidFill>
                  <a:srgbClr val="4F81BD"/>
                </a:solidFill>
              </a:rPr>
              <a:t>a </a:t>
            </a:r>
            <a:r>
              <a:rPr lang="en-US" sz="2800" dirty="0" err="1" smtClean="0">
                <a:solidFill>
                  <a:srgbClr val="4F81BD"/>
                </a:solidFill>
              </a:rPr>
              <a:t>ótica</a:t>
            </a:r>
            <a:r>
              <a:rPr lang="en-US" sz="2800" dirty="0" smtClean="0">
                <a:solidFill>
                  <a:srgbClr val="4F81BD"/>
                </a:solidFill>
              </a:rPr>
              <a:t> </a:t>
            </a:r>
            <a:r>
              <a:rPr lang="en-US" sz="2800" dirty="0">
                <a:solidFill>
                  <a:srgbClr val="4F81BD"/>
                </a:solidFill>
              </a:rPr>
              <a:t>de </a:t>
            </a:r>
            <a:r>
              <a:rPr lang="en-US" sz="2800" dirty="0" err="1">
                <a:solidFill>
                  <a:srgbClr val="4F81BD"/>
                </a:solidFill>
              </a:rPr>
              <a:t>perceber</a:t>
            </a:r>
            <a:r>
              <a:rPr lang="en-US" sz="2800" dirty="0">
                <a:solidFill>
                  <a:srgbClr val="4F81BD"/>
                </a:solidFill>
              </a:rPr>
              <a:t> a </a:t>
            </a:r>
            <a:r>
              <a:rPr lang="en-US" sz="2800" dirty="0" err="1">
                <a:solidFill>
                  <a:srgbClr val="4F81BD"/>
                </a:solidFill>
              </a:rPr>
              <a:t>necessidade</a:t>
            </a:r>
            <a:r>
              <a:rPr lang="en-US" sz="2800" dirty="0">
                <a:solidFill>
                  <a:srgbClr val="4F81BD"/>
                </a:solidFill>
              </a:rPr>
              <a:t> de </a:t>
            </a:r>
            <a:r>
              <a:rPr lang="en-US" sz="2800" dirty="0" err="1">
                <a:solidFill>
                  <a:srgbClr val="4F81BD"/>
                </a:solidFill>
              </a:rPr>
              <a:t>produção</a:t>
            </a:r>
            <a:r>
              <a:rPr lang="en-US" sz="2800" dirty="0">
                <a:solidFill>
                  <a:srgbClr val="4F81BD"/>
                </a:solidFill>
              </a:rPr>
              <a:t> de material </a:t>
            </a:r>
            <a:r>
              <a:rPr lang="en-US" sz="2800" dirty="0" err="1">
                <a:solidFill>
                  <a:srgbClr val="4F81BD"/>
                </a:solidFill>
              </a:rPr>
              <a:t>didático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>
                <a:solidFill>
                  <a:srgbClr val="4F81BD"/>
                </a:solidFill>
              </a:rPr>
              <a:t>específico</a:t>
            </a:r>
            <a:r>
              <a:rPr lang="en-US" sz="2800" dirty="0">
                <a:solidFill>
                  <a:srgbClr val="4F81BD"/>
                </a:solidFill>
              </a:rPr>
              <a:t>. </a:t>
            </a:r>
            <a:r>
              <a:rPr lang="en-US" sz="2800" dirty="0" err="1">
                <a:solidFill>
                  <a:srgbClr val="4F81BD"/>
                </a:solidFill>
              </a:rPr>
              <a:t>Reconheço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também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características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reveladoras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smtClean="0">
                <a:solidFill>
                  <a:srgbClr val="4F81BD"/>
                </a:solidFill>
              </a:rPr>
              <a:t>de </a:t>
            </a:r>
            <a:r>
              <a:rPr lang="en-US" sz="2800" dirty="0" err="1" smtClean="0">
                <a:solidFill>
                  <a:srgbClr val="4F81BD"/>
                </a:solidFill>
              </a:rPr>
              <a:t>alinhamento</a:t>
            </a:r>
            <a:r>
              <a:rPr lang="en-US" sz="2800" dirty="0" smtClean="0">
                <a:solidFill>
                  <a:srgbClr val="4F81BD"/>
                </a:solidFill>
              </a:rPr>
              <a:t> </a:t>
            </a:r>
            <a:r>
              <a:rPr lang="en-US" sz="2800" dirty="0">
                <a:solidFill>
                  <a:srgbClr val="4F81BD"/>
                </a:solidFill>
              </a:rPr>
              <a:t>com o </a:t>
            </a:r>
            <a:r>
              <a:rPr lang="en-US" sz="2800" dirty="0" err="1">
                <a:solidFill>
                  <a:srgbClr val="4F81BD"/>
                </a:solidFill>
              </a:rPr>
              <a:t>espírito</a:t>
            </a:r>
            <a:r>
              <a:rPr lang="en-US" sz="2800" dirty="0">
                <a:solidFill>
                  <a:srgbClr val="4F81BD"/>
                </a:solidFill>
              </a:rPr>
              <a:t> das </a:t>
            </a:r>
            <a:r>
              <a:rPr lang="en-US" sz="2800" dirty="0" err="1">
                <a:solidFill>
                  <a:srgbClr val="4F81BD"/>
                </a:solidFill>
              </a:rPr>
              <a:t>Diretrizes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Curriculares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Nacionais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para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>
                <a:solidFill>
                  <a:srgbClr val="4F81BD"/>
                </a:solidFill>
              </a:rPr>
              <a:t>Formação de </a:t>
            </a:r>
            <a:r>
              <a:rPr lang="en-US" sz="2800" dirty="0" err="1">
                <a:solidFill>
                  <a:srgbClr val="4F81BD"/>
                </a:solidFill>
              </a:rPr>
              <a:t>Professores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para</a:t>
            </a:r>
            <a:r>
              <a:rPr lang="en-US" sz="2800" dirty="0">
                <a:solidFill>
                  <a:srgbClr val="4F81BD"/>
                </a:solidFill>
              </a:rPr>
              <a:t> a </a:t>
            </a:r>
            <a:r>
              <a:rPr lang="en-US" sz="2800" dirty="0" err="1">
                <a:solidFill>
                  <a:srgbClr val="4F81BD"/>
                </a:solidFill>
              </a:rPr>
              <a:t>Educação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Básica</a:t>
            </a:r>
            <a:r>
              <a:rPr lang="en-US" sz="2800" dirty="0" smtClean="0">
                <a:solidFill>
                  <a:srgbClr val="4F81BD"/>
                </a:solidFill>
              </a:rPr>
              <a:t>.</a:t>
            </a:r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>
                <a:solidFill>
                  <a:srgbClr val="4F81BD"/>
                </a:solidFill>
              </a:rPr>
              <a:t>Atenciosamente</a:t>
            </a:r>
            <a:r>
              <a:rPr lang="en-US" sz="2800" dirty="0">
                <a:solidFill>
                  <a:srgbClr val="4F81BD"/>
                </a:solidFill>
              </a:rPr>
              <a:t>,</a:t>
            </a:r>
          </a:p>
          <a:p>
            <a:endParaRPr lang="en-US" sz="2800" dirty="0">
              <a:solidFill>
                <a:srgbClr val="4F81BD"/>
              </a:solidFill>
            </a:endParaRPr>
          </a:p>
          <a:p>
            <a:r>
              <a:rPr lang="en-US" sz="2800" dirty="0" err="1">
                <a:solidFill>
                  <a:srgbClr val="4F81BD"/>
                </a:solidFill>
              </a:rPr>
              <a:t>Nelio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smtClean="0">
                <a:solidFill>
                  <a:srgbClr val="4F81BD"/>
                </a:solidFill>
              </a:rPr>
              <a:t>Bizzo</a:t>
            </a:r>
          </a:p>
          <a:p>
            <a:r>
              <a:rPr lang="en-US" sz="2800" dirty="0" err="1" smtClean="0">
                <a:solidFill>
                  <a:srgbClr val="4F81BD"/>
                </a:solidFill>
              </a:rPr>
              <a:t>Faculdade</a:t>
            </a:r>
            <a:r>
              <a:rPr lang="en-US" sz="2800" dirty="0" smtClean="0">
                <a:solidFill>
                  <a:srgbClr val="4F81BD"/>
                </a:solidFill>
              </a:rPr>
              <a:t> de </a:t>
            </a:r>
            <a:r>
              <a:rPr lang="en-US" sz="2800" dirty="0" err="1" smtClean="0">
                <a:solidFill>
                  <a:srgbClr val="4F81BD"/>
                </a:solidFill>
              </a:rPr>
              <a:t>Educação</a:t>
            </a:r>
            <a:r>
              <a:rPr lang="en-US" sz="2800" dirty="0" smtClean="0">
                <a:solidFill>
                  <a:srgbClr val="4F81BD"/>
                </a:solidFill>
              </a:rPr>
              <a:t> - USP</a:t>
            </a:r>
            <a:endParaRPr lang="en-US" sz="28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768" y="1395744"/>
            <a:ext cx="8458284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</a:rPr>
              <a:t>O </a:t>
            </a:r>
            <a:r>
              <a:rPr lang="en-US" sz="2800" dirty="0">
                <a:solidFill>
                  <a:srgbClr val="4F81BD"/>
                </a:solidFill>
              </a:rPr>
              <a:t>projeto é muito interessante, inovador, e teremos a oportunidade de vivenciar uma proposta diferenciada de formação de </a:t>
            </a:r>
            <a:r>
              <a:rPr lang="en-US" sz="2800" dirty="0" err="1">
                <a:solidFill>
                  <a:srgbClr val="4F81BD"/>
                </a:solidFill>
              </a:rPr>
              <a:t>professores</a:t>
            </a:r>
            <a:r>
              <a:rPr lang="en-US" sz="2800" dirty="0">
                <a:solidFill>
                  <a:srgbClr val="4F81BD"/>
                </a:solidFill>
              </a:rPr>
              <a:t>. </a:t>
            </a:r>
            <a:r>
              <a:rPr lang="en-US" sz="2800" dirty="0" err="1">
                <a:solidFill>
                  <a:srgbClr val="4F81BD"/>
                </a:solidFill>
              </a:rPr>
              <a:t>Tenho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dificuldade</a:t>
            </a:r>
            <a:r>
              <a:rPr lang="en-US" sz="2800" dirty="0">
                <a:solidFill>
                  <a:srgbClr val="4F81BD"/>
                </a:solidFill>
              </a:rPr>
              <a:t> de </a:t>
            </a:r>
            <a:r>
              <a:rPr lang="en-US" sz="2800" dirty="0" err="1">
                <a:solidFill>
                  <a:srgbClr val="4F81BD"/>
                </a:solidFill>
              </a:rPr>
              <a:t>participar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pois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estou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envolvido</a:t>
            </a:r>
            <a:r>
              <a:rPr lang="en-US" sz="2800" dirty="0">
                <a:solidFill>
                  <a:srgbClr val="4F81BD"/>
                </a:solidFill>
              </a:rPr>
              <a:t> em outros </a:t>
            </a:r>
            <a:r>
              <a:rPr lang="en-US" sz="2800" dirty="0" err="1">
                <a:solidFill>
                  <a:srgbClr val="4F81BD"/>
                </a:solidFill>
              </a:rPr>
              <a:t>projetos</a:t>
            </a:r>
            <a:r>
              <a:rPr lang="en-US" sz="2800" dirty="0">
                <a:solidFill>
                  <a:srgbClr val="4F81BD"/>
                </a:solidFill>
              </a:rPr>
              <a:t> de </a:t>
            </a:r>
            <a:r>
              <a:rPr lang="en-US" sz="2800" dirty="0" err="1">
                <a:solidFill>
                  <a:srgbClr val="4F81BD"/>
                </a:solidFill>
              </a:rPr>
              <a:t>pesquisa</a:t>
            </a:r>
            <a:r>
              <a:rPr lang="en-US" sz="2800" dirty="0">
                <a:solidFill>
                  <a:srgbClr val="4F81BD"/>
                </a:solidFill>
              </a:rPr>
              <a:t> e </a:t>
            </a:r>
            <a:r>
              <a:rPr lang="en-US" sz="2800" dirty="0" err="1">
                <a:solidFill>
                  <a:srgbClr val="4F81BD"/>
                </a:solidFill>
              </a:rPr>
              <a:t>orientações</a:t>
            </a:r>
            <a:r>
              <a:rPr lang="en-US" sz="2800" dirty="0">
                <a:solidFill>
                  <a:srgbClr val="4F81BD"/>
                </a:solidFill>
              </a:rPr>
              <a:t> de </a:t>
            </a:r>
            <a:r>
              <a:rPr lang="en-US" sz="2800" dirty="0" err="1">
                <a:solidFill>
                  <a:srgbClr val="4F81BD"/>
                </a:solidFill>
              </a:rPr>
              <a:t>pós-graduação</a:t>
            </a:r>
            <a:r>
              <a:rPr lang="en-US" sz="2800" dirty="0">
                <a:solidFill>
                  <a:srgbClr val="4F81BD"/>
                </a:solidFill>
              </a:rPr>
              <a:t>, e </a:t>
            </a:r>
            <a:r>
              <a:rPr lang="en-US" sz="2800" dirty="0" err="1">
                <a:solidFill>
                  <a:srgbClr val="4F81BD"/>
                </a:solidFill>
              </a:rPr>
              <a:t>participar</a:t>
            </a:r>
            <a:r>
              <a:rPr lang="en-US" sz="2800" dirty="0">
                <a:solidFill>
                  <a:srgbClr val="4F81BD"/>
                </a:solidFill>
              </a:rPr>
              <a:t> das </a:t>
            </a:r>
            <a:r>
              <a:rPr lang="en-US" sz="2800" dirty="0" err="1">
                <a:solidFill>
                  <a:srgbClr val="4F81BD"/>
                </a:solidFill>
              </a:rPr>
              <a:t>atividades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propostas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exigem</a:t>
            </a:r>
            <a:r>
              <a:rPr lang="en-US" sz="2800" dirty="0">
                <a:solidFill>
                  <a:srgbClr val="4F81BD"/>
                </a:solidFill>
              </a:rPr>
              <a:t> um tempo </a:t>
            </a:r>
            <a:r>
              <a:rPr lang="en-US" sz="2800" dirty="0" err="1">
                <a:solidFill>
                  <a:srgbClr val="4F81BD"/>
                </a:solidFill>
              </a:rPr>
              <a:t>que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não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tenho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neste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momento</a:t>
            </a:r>
            <a:r>
              <a:rPr lang="en-US" sz="2800" dirty="0">
                <a:solidFill>
                  <a:srgbClr val="4F81BD"/>
                </a:solidFill>
              </a:rPr>
              <a:t>. Continuo a </a:t>
            </a:r>
            <a:r>
              <a:rPr lang="en-US" sz="2800" dirty="0" err="1">
                <a:solidFill>
                  <a:srgbClr val="4F81BD"/>
                </a:solidFill>
              </a:rPr>
              <a:t>disposição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para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pequenas</a:t>
            </a:r>
            <a:r>
              <a:rPr lang="en-US" sz="2800" dirty="0">
                <a:solidFill>
                  <a:srgbClr val="4F81BD"/>
                </a:solidFill>
              </a:rPr>
              <a:t> e </a:t>
            </a:r>
            <a:r>
              <a:rPr lang="en-US" sz="2800" dirty="0" err="1">
                <a:solidFill>
                  <a:srgbClr val="4F81BD"/>
                </a:solidFill>
              </a:rPr>
              <a:t>médias</a:t>
            </a:r>
            <a:r>
              <a:rPr lang="en-US" sz="2800" dirty="0">
                <a:solidFill>
                  <a:srgbClr val="4F81BD"/>
                </a:solidFill>
              </a:rPr>
              <a:t> "</a:t>
            </a:r>
            <a:r>
              <a:rPr lang="en-US" sz="2800" dirty="0" err="1">
                <a:solidFill>
                  <a:srgbClr val="4F81BD"/>
                </a:solidFill>
              </a:rPr>
              <a:t>tarefas</a:t>
            </a:r>
            <a:r>
              <a:rPr lang="en-US" sz="2800" dirty="0">
                <a:solidFill>
                  <a:srgbClr val="4F81BD"/>
                </a:solidFill>
              </a:rPr>
              <a:t>", </a:t>
            </a:r>
            <a:r>
              <a:rPr lang="en-US" sz="2800" dirty="0" err="1">
                <a:solidFill>
                  <a:srgbClr val="4F81BD"/>
                </a:solidFill>
              </a:rPr>
              <a:t>pq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minha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vontade</a:t>
            </a:r>
            <a:r>
              <a:rPr lang="en-US" sz="2800" dirty="0">
                <a:solidFill>
                  <a:srgbClr val="4F81BD"/>
                </a:solidFill>
              </a:rPr>
              <a:t> era de </a:t>
            </a:r>
            <a:r>
              <a:rPr lang="en-US" sz="2800" dirty="0" err="1">
                <a:solidFill>
                  <a:srgbClr val="4F81BD"/>
                </a:solidFill>
              </a:rPr>
              <a:t>participar</a:t>
            </a:r>
            <a:r>
              <a:rPr lang="en-US" sz="2800" dirty="0">
                <a:solidFill>
                  <a:srgbClr val="4F81BD"/>
                </a:solidFill>
              </a:rPr>
              <a:t>, mas </a:t>
            </a:r>
            <a:r>
              <a:rPr lang="en-US" sz="2800" dirty="0" err="1">
                <a:solidFill>
                  <a:srgbClr val="4F81BD"/>
                </a:solidFill>
              </a:rPr>
              <a:t>tenho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esta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limitação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apresentada</a:t>
            </a:r>
            <a:r>
              <a:rPr lang="en-US" sz="2800" dirty="0">
                <a:solidFill>
                  <a:srgbClr val="4F81BD"/>
                </a:solidFill>
              </a:rPr>
              <a:t>. Obrigado </a:t>
            </a:r>
            <a:r>
              <a:rPr lang="en-US" sz="2800" dirty="0" err="1">
                <a:solidFill>
                  <a:srgbClr val="4F81BD"/>
                </a:solidFill>
              </a:rPr>
              <a:t>pelo</a:t>
            </a:r>
            <a:r>
              <a:rPr lang="en-US" sz="2800" dirty="0">
                <a:solidFill>
                  <a:srgbClr val="4F81BD"/>
                </a:solidFill>
              </a:rPr>
              <a:t> </a:t>
            </a:r>
            <a:r>
              <a:rPr lang="en-US" sz="2800" dirty="0" err="1">
                <a:solidFill>
                  <a:srgbClr val="4F81BD"/>
                </a:solidFill>
              </a:rPr>
              <a:t>convite</a:t>
            </a:r>
            <a:r>
              <a:rPr lang="en-US" sz="2800" dirty="0">
                <a:solidFill>
                  <a:srgbClr val="4F81BD"/>
                </a:solidFill>
              </a:rPr>
              <a:t>. Um </a:t>
            </a:r>
            <a:r>
              <a:rPr lang="en-US" sz="2800" dirty="0" err="1">
                <a:solidFill>
                  <a:srgbClr val="4F81BD"/>
                </a:solidFill>
              </a:rPr>
              <a:t>abraço</a:t>
            </a:r>
            <a:r>
              <a:rPr lang="en-US" sz="2800" dirty="0">
                <a:solidFill>
                  <a:srgbClr val="4F81BD"/>
                </a:solidFill>
              </a:rPr>
              <a:t>.</a:t>
            </a:r>
          </a:p>
          <a:p>
            <a:r>
              <a:rPr lang="en-US" sz="2800" dirty="0">
                <a:solidFill>
                  <a:srgbClr val="4F81BD"/>
                </a:solidFill>
              </a:rPr>
              <a:t>Prof. Del </a:t>
            </a:r>
            <a:r>
              <a:rPr lang="en-US" sz="2800" dirty="0" err="1" smtClean="0">
                <a:solidFill>
                  <a:srgbClr val="4F81BD"/>
                </a:solidFill>
              </a:rPr>
              <a:t>Pino</a:t>
            </a:r>
            <a:endParaRPr lang="en-US" sz="2800" dirty="0" smtClean="0">
              <a:solidFill>
                <a:srgbClr val="4F81BD"/>
              </a:solidFill>
            </a:endParaRPr>
          </a:p>
          <a:p>
            <a:r>
              <a:rPr lang="en-US" sz="2800" dirty="0" smtClean="0">
                <a:solidFill>
                  <a:srgbClr val="4F81BD"/>
                </a:solidFill>
              </a:rPr>
              <a:t>Instituto de </a:t>
            </a:r>
            <a:r>
              <a:rPr lang="en-US" sz="2800" dirty="0" err="1" smtClean="0">
                <a:solidFill>
                  <a:srgbClr val="4F81BD"/>
                </a:solidFill>
              </a:rPr>
              <a:t>Química</a:t>
            </a:r>
            <a:r>
              <a:rPr lang="en-US" sz="2800" dirty="0" smtClean="0">
                <a:solidFill>
                  <a:srgbClr val="4F81BD"/>
                </a:solidFill>
              </a:rPr>
              <a:t> - UFRGS</a:t>
            </a:r>
            <a:endParaRPr lang="en-US" sz="2800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83258"/>
            <a:ext cx="8636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326" y="1548399"/>
            <a:ext cx="8471796" cy="510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smtClean="0"/>
              <a:t>Relacionar </a:t>
            </a:r>
            <a:r>
              <a:rPr lang="en-US" sz="3600" dirty="0"/>
              <a:t>conceitos da Biologia com </a:t>
            </a:r>
            <a:r>
              <a:rPr lang="en-US" sz="3600" dirty="0" err="1"/>
              <a:t>os</a:t>
            </a:r>
            <a:r>
              <a:rPr lang="en-US" sz="3600" dirty="0"/>
              <a:t> de </a:t>
            </a:r>
            <a:r>
              <a:rPr lang="en-US" sz="3600" dirty="0" err="1"/>
              <a:t>outras</a:t>
            </a:r>
            <a:r>
              <a:rPr lang="en-US" sz="3600" dirty="0"/>
              <a:t> </a:t>
            </a:r>
            <a:r>
              <a:rPr lang="en-US" sz="3600" dirty="0" err="1"/>
              <a:t>ciências</a:t>
            </a:r>
            <a:r>
              <a:rPr lang="en-US" sz="3600" dirty="0"/>
              <a:t>,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conhecimentos</a:t>
            </a:r>
            <a:r>
              <a:rPr lang="en-US" sz="3600" dirty="0"/>
              <a:t> </a:t>
            </a:r>
            <a:r>
              <a:rPr lang="en-US" sz="3600" dirty="0" err="1"/>
              <a:t>físicos</a:t>
            </a:r>
            <a:r>
              <a:rPr lang="en-US" sz="3600" dirty="0"/>
              <a:t> e </a:t>
            </a:r>
            <a:r>
              <a:rPr lang="en-US" sz="3600" dirty="0" err="1"/>
              <a:t>químicos</a:t>
            </a:r>
            <a:r>
              <a:rPr lang="en-US" sz="3600" dirty="0"/>
              <a:t>, </a:t>
            </a:r>
            <a:r>
              <a:rPr lang="en-US" sz="3600" dirty="0" err="1"/>
              <a:t>para</a:t>
            </a:r>
            <a:r>
              <a:rPr lang="en-US" sz="3600" dirty="0"/>
              <a:t> </a:t>
            </a:r>
            <a:r>
              <a:rPr lang="en-US" sz="3600" dirty="0" err="1"/>
              <a:t>entender</a:t>
            </a:r>
            <a:r>
              <a:rPr lang="en-US" sz="3600" dirty="0"/>
              <a:t> </a:t>
            </a:r>
            <a:r>
              <a:rPr lang="en-US" sz="3600" dirty="0" err="1"/>
              <a:t>processos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referentes</a:t>
            </a:r>
            <a:r>
              <a:rPr lang="en-US" sz="3600" dirty="0"/>
              <a:t> </a:t>
            </a:r>
            <a:r>
              <a:rPr lang="en-US" sz="3600" dirty="0" err="1"/>
              <a:t>à</a:t>
            </a:r>
            <a:r>
              <a:rPr lang="en-US" sz="3600" dirty="0"/>
              <a:t> </a:t>
            </a:r>
            <a:r>
              <a:rPr lang="en-US" sz="3600" dirty="0" err="1"/>
              <a:t>origem</a:t>
            </a:r>
            <a:r>
              <a:rPr lang="en-US" sz="3600" dirty="0"/>
              <a:t> e </a:t>
            </a:r>
            <a:r>
              <a:rPr lang="en-US" sz="3600" dirty="0" err="1"/>
              <a:t>à</a:t>
            </a:r>
            <a:r>
              <a:rPr lang="en-US" sz="3600" dirty="0"/>
              <a:t> </a:t>
            </a:r>
            <a:r>
              <a:rPr lang="en-US" sz="3600" dirty="0" err="1"/>
              <a:t>evolução</a:t>
            </a:r>
            <a:r>
              <a:rPr lang="en-US" sz="3600" dirty="0"/>
              <a:t> da </a:t>
            </a:r>
            <a:r>
              <a:rPr lang="en-US" sz="3600" dirty="0" err="1"/>
              <a:t>vida</a:t>
            </a:r>
            <a:r>
              <a:rPr lang="en-US" sz="3600" dirty="0"/>
              <a:t> e do </a:t>
            </a:r>
            <a:r>
              <a:rPr lang="en-US" sz="3600" dirty="0" err="1"/>
              <a:t>universo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o </a:t>
            </a:r>
            <a:r>
              <a:rPr lang="en-US" sz="3600" dirty="0" err="1"/>
              <a:t>fluxo</a:t>
            </a:r>
            <a:r>
              <a:rPr lang="en-US" sz="3600" dirty="0"/>
              <a:t> da </a:t>
            </a:r>
            <a:r>
              <a:rPr lang="en-US" sz="3600" dirty="0" err="1"/>
              <a:t>energia</a:t>
            </a:r>
            <a:r>
              <a:rPr lang="en-US" sz="3600" dirty="0"/>
              <a:t> </a:t>
            </a:r>
            <a:r>
              <a:rPr lang="en-US" sz="3600" dirty="0" err="1"/>
              <a:t>nos</a:t>
            </a:r>
            <a:r>
              <a:rPr lang="en-US" sz="3600" dirty="0"/>
              <a:t> </a:t>
            </a:r>
            <a:r>
              <a:rPr lang="en-US" sz="3600" dirty="0" err="1"/>
              <a:t>sistemas</a:t>
            </a:r>
            <a:r>
              <a:rPr lang="en-US" sz="3600" dirty="0"/>
              <a:t> </a:t>
            </a:r>
            <a:r>
              <a:rPr lang="en-US" sz="3600" dirty="0" err="1" smtClean="0"/>
              <a:t>biológicos</a:t>
            </a:r>
            <a:r>
              <a:rPr lang="en-US" sz="3600" dirty="0"/>
              <a:t>;</a:t>
            </a:r>
            <a:r>
              <a:rPr lang="en-US" sz="3600" dirty="0" smtClean="0"/>
              <a:t>  . . 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303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41" y="1588111"/>
            <a:ext cx="8363703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err="1" smtClean="0"/>
              <a:t>Construir</a:t>
            </a:r>
            <a:r>
              <a:rPr lang="en-US" sz="3600" dirty="0" smtClean="0"/>
              <a:t> </a:t>
            </a:r>
            <a:r>
              <a:rPr lang="en-US" sz="3600" dirty="0"/>
              <a:t>uma </a:t>
            </a:r>
            <a:r>
              <a:rPr lang="en-US" sz="3600" dirty="0" err="1"/>
              <a:t>visão</a:t>
            </a:r>
            <a:r>
              <a:rPr lang="en-US" sz="3600" dirty="0"/>
              <a:t> </a:t>
            </a:r>
            <a:r>
              <a:rPr lang="en-US" sz="3600" dirty="0" err="1"/>
              <a:t>sistematizada</a:t>
            </a:r>
            <a:r>
              <a:rPr lang="en-US" sz="3600" dirty="0"/>
              <a:t> dos </a:t>
            </a:r>
            <a:r>
              <a:rPr lang="en-US" sz="3600" dirty="0" err="1"/>
              <a:t>diversos</a:t>
            </a:r>
            <a:r>
              <a:rPr lang="en-US" sz="3600" dirty="0"/>
              <a:t> </a:t>
            </a:r>
            <a:r>
              <a:rPr lang="en-US" sz="3600" dirty="0" err="1"/>
              <a:t>tipos</a:t>
            </a:r>
            <a:r>
              <a:rPr lang="en-US" sz="3600" dirty="0"/>
              <a:t> de </a:t>
            </a:r>
            <a:r>
              <a:rPr lang="en-US" sz="3600" dirty="0" err="1"/>
              <a:t>interação</a:t>
            </a:r>
            <a:r>
              <a:rPr lang="en-US" sz="3600" dirty="0"/>
              <a:t> e das </a:t>
            </a:r>
            <a:r>
              <a:rPr lang="en-US" sz="3600" dirty="0" err="1"/>
              <a:t>diferentes</a:t>
            </a:r>
            <a:r>
              <a:rPr lang="en-US" sz="3600" dirty="0"/>
              <a:t> </a:t>
            </a:r>
            <a:r>
              <a:rPr lang="en-US" sz="3600" dirty="0" err="1"/>
              <a:t>naturezas</a:t>
            </a:r>
            <a:r>
              <a:rPr lang="en-US" sz="3600" dirty="0"/>
              <a:t> de </a:t>
            </a:r>
            <a:r>
              <a:rPr lang="en-US" sz="3600" dirty="0" err="1"/>
              <a:t>fenômenos</a:t>
            </a:r>
            <a:r>
              <a:rPr lang="en-US" sz="3600" dirty="0"/>
              <a:t> da </a:t>
            </a:r>
            <a:r>
              <a:rPr lang="en-US" sz="3600" dirty="0" err="1"/>
              <a:t>física</a:t>
            </a:r>
            <a:r>
              <a:rPr lang="en-US" sz="3600" dirty="0"/>
              <a:t> </a:t>
            </a:r>
            <a:r>
              <a:rPr lang="en-US" sz="3600" dirty="0" err="1"/>
              <a:t>para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fazer</a:t>
            </a:r>
            <a:r>
              <a:rPr lang="en-US" sz="3600" dirty="0"/>
              <a:t> </a:t>
            </a:r>
            <a:r>
              <a:rPr lang="en-US" sz="3600" dirty="0" err="1"/>
              <a:t>uso</a:t>
            </a:r>
            <a:r>
              <a:rPr lang="en-US" sz="3600" dirty="0"/>
              <a:t> </a:t>
            </a:r>
            <a:r>
              <a:rPr lang="en-US" sz="3600" dirty="0" err="1"/>
              <a:t>desse</a:t>
            </a:r>
            <a:r>
              <a:rPr lang="en-US" sz="3600" dirty="0"/>
              <a:t> </a:t>
            </a:r>
            <a:r>
              <a:rPr lang="en-US" sz="3600" dirty="0" err="1"/>
              <a:t>conhecimento</a:t>
            </a:r>
            <a:r>
              <a:rPr lang="en-US" sz="3600" dirty="0"/>
              <a:t> de forma </a:t>
            </a:r>
            <a:r>
              <a:rPr lang="en-US" sz="3600" dirty="0" err="1"/>
              <a:t>integrada</a:t>
            </a:r>
            <a:r>
              <a:rPr lang="en-US" sz="3600" dirty="0"/>
              <a:t> e </a:t>
            </a:r>
            <a:r>
              <a:rPr lang="en-US" sz="3600" dirty="0" err="1"/>
              <a:t>articulada</a:t>
            </a:r>
            <a:r>
              <a:rPr lang="en-US" sz="3600" dirty="0"/>
              <a:t>. </a:t>
            </a:r>
            <a:r>
              <a:rPr lang="en-US" sz="3600" dirty="0" smtClean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117513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95" y="1572098"/>
            <a:ext cx="8282633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exemplo</a:t>
            </a:r>
            <a:r>
              <a:rPr lang="en-US" sz="3600" dirty="0"/>
              <a:t>, </a:t>
            </a:r>
            <a:r>
              <a:rPr lang="en-US" sz="3600" dirty="0" err="1"/>
              <a:t>reconhecer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[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diversos</a:t>
            </a:r>
            <a:r>
              <a:rPr lang="en-US" sz="3600" dirty="0"/>
              <a:t> </a:t>
            </a:r>
            <a:r>
              <a:rPr lang="en-US" sz="3600" dirty="0" err="1"/>
              <a:t>tipos</a:t>
            </a:r>
            <a:r>
              <a:rPr lang="en-US" sz="3600" dirty="0"/>
              <a:t> de] </a:t>
            </a:r>
            <a:r>
              <a:rPr lang="en-US" sz="3600" dirty="0" err="1"/>
              <a:t>forças</a:t>
            </a:r>
            <a:r>
              <a:rPr lang="en-US" sz="3600" dirty="0"/>
              <a:t> (…) </a:t>
            </a:r>
            <a:r>
              <a:rPr lang="en-US" sz="3600" dirty="0" err="1"/>
              <a:t>têm</a:t>
            </a:r>
            <a:r>
              <a:rPr lang="en-US" sz="3600" dirty="0"/>
              <a:t> </a:t>
            </a:r>
            <a:r>
              <a:rPr lang="en-US" sz="3600" dirty="0" err="1"/>
              <a:t>origem</a:t>
            </a:r>
            <a:r>
              <a:rPr lang="en-US" sz="3600" dirty="0"/>
              <a:t> em uma das </a:t>
            </a:r>
            <a:r>
              <a:rPr lang="en-US" sz="3600" dirty="0" err="1"/>
              <a:t>quatro</a:t>
            </a:r>
            <a:r>
              <a:rPr lang="en-US" sz="3600" dirty="0"/>
              <a:t> </a:t>
            </a:r>
            <a:r>
              <a:rPr lang="en-US" sz="3600" dirty="0" err="1"/>
              <a:t>interações</a:t>
            </a:r>
            <a:r>
              <a:rPr lang="en-US" sz="3600" dirty="0"/>
              <a:t> </a:t>
            </a:r>
            <a:r>
              <a:rPr lang="en-US" sz="3600" dirty="0" err="1"/>
              <a:t>fundamentais</a:t>
            </a:r>
            <a:r>
              <a:rPr lang="en-US" sz="3600" dirty="0"/>
              <a:t>: </a:t>
            </a:r>
            <a:r>
              <a:rPr lang="en-US" sz="3600" dirty="0" err="1"/>
              <a:t>gravitacional</a:t>
            </a:r>
            <a:r>
              <a:rPr lang="en-US" sz="3600" dirty="0"/>
              <a:t>, </a:t>
            </a:r>
            <a:r>
              <a:rPr lang="en-US" sz="3600" dirty="0" err="1"/>
              <a:t>eletromagnética</a:t>
            </a:r>
            <a:r>
              <a:rPr lang="en-US" sz="3600" dirty="0"/>
              <a:t>, nuclear forte e nuclear </a:t>
            </a:r>
            <a:r>
              <a:rPr lang="en-US" sz="3600" dirty="0" err="1"/>
              <a:t>fraca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34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304" y="1574778"/>
            <a:ext cx="851233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err="1"/>
              <a:t>Adquirir</a:t>
            </a:r>
            <a:r>
              <a:rPr lang="en-US" sz="3600" dirty="0"/>
              <a:t> uma </a:t>
            </a:r>
            <a:r>
              <a:rPr lang="en-US" sz="3600" dirty="0" err="1"/>
              <a:t>compreensão</a:t>
            </a:r>
            <a:r>
              <a:rPr lang="en-US" sz="3600" dirty="0"/>
              <a:t> </a:t>
            </a:r>
            <a:r>
              <a:rPr lang="en-US" sz="3600" dirty="0" err="1"/>
              <a:t>cósmica</a:t>
            </a:r>
            <a:r>
              <a:rPr lang="en-US" sz="3600" dirty="0"/>
              <a:t> do </a:t>
            </a:r>
            <a:r>
              <a:rPr lang="en-US" sz="3600" dirty="0" err="1"/>
              <a:t>Universo</a:t>
            </a:r>
            <a:r>
              <a:rPr lang="en-US" sz="3600" dirty="0"/>
              <a:t>, das </a:t>
            </a:r>
            <a:r>
              <a:rPr lang="en-US" sz="3600" dirty="0" err="1"/>
              <a:t>teorias</a:t>
            </a:r>
            <a:r>
              <a:rPr lang="en-US" sz="3600" dirty="0"/>
              <a:t> </a:t>
            </a:r>
            <a:r>
              <a:rPr lang="en-US" sz="3600" dirty="0" err="1"/>
              <a:t>relativas</a:t>
            </a:r>
            <a:r>
              <a:rPr lang="en-US" sz="3600" dirty="0"/>
              <a:t> </a:t>
            </a:r>
            <a:r>
              <a:rPr lang="en-US" sz="3600" dirty="0" err="1"/>
              <a:t>ao</a:t>
            </a:r>
            <a:r>
              <a:rPr lang="en-US" sz="3600" dirty="0"/>
              <a:t> </a:t>
            </a:r>
            <a:r>
              <a:rPr lang="en-US" sz="3600" dirty="0" err="1"/>
              <a:t>seu</a:t>
            </a:r>
            <a:r>
              <a:rPr lang="en-US" sz="3600" dirty="0"/>
              <a:t> </a:t>
            </a:r>
            <a:r>
              <a:rPr lang="en-US" sz="3600" dirty="0" err="1"/>
              <a:t>surgimento</a:t>
            </a:r>
            <a:r>
              <a:rPr lang="en-US" sz="3600" dirty="0"/>
              <a:t> e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evolução</a:t>
            </a:r>
            <a:r>
              <a:rPr lang="en-US" sz="3600" dirty="0"/>
              <a:t>,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do </a:t>
            </a:r>
            <a:r>
              <a:rPr lang="en-US" sz="3600" dirty="0" err="1"/>
              <a:t>surgimento</a:t>
            </a:r>
            <a:r>
              <a:rPr lang="en-US" sz="3600" dirty="0"/>
              <a:t> da </a:t>
            </a:r>
            <a:r>
              <a:rPr lang="en-US" sz="3600" dirty="0" err="1"/>
              <a:t>vida</a:t>
            </a:r>
            <a:r>
              <a:rPr lang="en-US" sz="3600" dirty="0"/>
              <a:t>, de forma a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situar</a:t>
            </a:r>
            <a:r>
              <a:rPr lang="en-US" sz="3600" dirty="0"/>
              <a:t> a Terra, a </a:t>
            </a:r>
            <a:r>
              <a:rPr lang="en-US" sz="3600" dirty="0" err="1"/>
              <a:t>vida</a:t>
            </a:r>
            <a:r>
              <a:rPr lang="en-US" sz="3600" dirty="0"/>
              <a:t> e o </a:t>
            </a:r>
            <a:r>
              <a:rPr lang="en-US" sz="3600" dirty="0" err="1"/>
              <a:t>ser</a:t>
            </a:r>
            <a:r>
              <a:rPr lang="en-US" sz="3600" dirty="0"/>
              <a:t> </a:t>
            </a:r>
            <a:r>
              <a:rPr lang="en-US" sz="3600" dirty="0" err="1"/>
              <a:t>humano</a:t>
            </a:r>
            <a:r>
              <a:rPr lang="en-US" sz="3600" dirty="0"/>
              <a:t> em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 smtClean="0"/>
              <a:t>dimensões</a:t>
            </a:r>
            <a:r>
              <a:rPr lang="en-US" sz="3600" dirty="0" smtClean="0"/>
              <a:t> . . 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542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791" y="1398877"/>
            <a:ext cx="8512331" cy="5106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/>
              <a:t>A </a:t>
            </a:r>
            <a:r>
              <a:rPr lang="en-US" sz="3600" dirty="0" err="1"/>
              <a:t>Física</a:t>
            </a:r>
            <a:r>
              <a:rPr lang="en-US" sz="3600" dirty="0"/>
              <a:t>,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vez</a:t>
            </a:r>
            <a:r>
              <a:rPr lang="en-US" sz="3600" dirty="0"/>
              <a:t>, em </a:t>
            </a:r>
            <a:r>
              <a:rPr lang="en-US" sz="3600" dirty="0" err="1"/>
              <a:t>seu</a:t>
            </a:r>
            <a:r>
              <a:rPr lang="en-US" sz="3600" dirty="0"/>
              <a:t> </a:t>
            </a:r>
            <a:r>
              <a:rPr lang="en-US" sz="3600" dirty="0" err="1"/>
              <a:t>tema</a:t>
            </a:r>
            <a:r>
              <a:rPr lang="en-US" sz="3600" dirty="0"/>
              <a:t> </a:t>
            </a:r>
            <a:r>
              <a:rPr lang="en-US" sz="3600" dirty="0" err="1"/>
              <a:t>estruturador</a:t>
            </a:r>
            <a:r>
              <a:rPr lang="en-US" sz="3600" dirty="0"/>
              <a:t> </a:t>
            </a:r>
            <a:r>
              <a:rPr lang="en-US" sz="3600" b="1" dirty="0"/>
              <a:t>Terra, </a:t>
            </a:r>
            <a:r>
              <a:rPr lang="en-US" sz="3600" b="1" dirty="0" err="1"/>
              <a:t>Universo</a:t>
            </a:r>
            <a:r>
              <a:rPr lang="en-US" sz="3600" b="1" dirty="0"/>
              <a:t> e </a:t>
            </a:r>
            <a:r>
              <a:rPr lang="en-US" sz="3600" b="1" dirty="0" err="1"/>
              <a:t>vida</a:t>
            </a:r>
            <a:r>
              <a:rPr lang="en-US" sz="3600" b="1" dirty="0"/>
              <a:t> </a:t>
            </a:r>
            <a:r>
              <a:rPr lang="en-US" sz="3600" b="1" dirty="0" err="1"/>
              <a:t>humana</a:t>
            </a:r>
            <a:r>
              <a:rPr lang="en-US" sz="3600" dirty="0"/>
              <a:t>, </a:t>
            </a:r>
            <a:r>
              <a:rPr lang="en-US" sz="3600" dirty="0" err="1"/>
              <a:t>porá</a:t>
            </a:r>
            <a:r>
              <a:rPr lang="en-US" sz="3600" dirty="0"/>
              <a:t> em </a:t>
            </a:r>
            <a:r>
              <a:rPr lang="en-US" sz="3600" dirty="0" err="1"/>
              <a:t>discussão</a:t>
            </a:r>
            <a:r>
              <a:rPr lang="en-US" sz="3600" dirty="0"/>
              <a:t> as </a:t>
            </a:r>
            <a:r>
              <a:rPr lang="en-US" sz="3600" dirty="0" err="1"/>
              <a:t>condições</a:t>
            </a:r>
            <a:r>
              <a:rPr lang="en-US" sz="3600" dirty="0"/>
              <a:t> </a:t>
            </a:r>
            <a:r>
              <a:rPr lang="en-US" sz="3600" dirty="0" err="1"/>
              <a:t>físicas</a:t>
            </a:r>
            <a:r>
              <a:rPr lang="en-US" sz="3600" dirty="0"/>
              <a:t> </a:t>
            </a:r>
            <a:r>
              <a:rPr lang="en-US" sz="3600" dirty="0" err="1"/>
              <a:t>para</a:t>
            </a:r>
            <a:r>
              <a:rPr lang="en-US" sz="3600" dirty="0"/>
              <a:t> o </a:t>
            </a:r>
            <a:r>
              <a:rPr lang="en-US" sz="3600" dirty="0" err="1"/>
              <a:t>surgimento</a:t>
            </a:r>
            <a:r>
              <a:rPr lang="en-US" sz="3600" dirty="0"/>
              <a:t> da </a:t>
            </a:r>
            <a:r>
              <a:rPr lang="en-US" sz="3600" dirty="0" err="1"/>
              <a:t>vida</a:t>
            </a:r>
            <a:r>
              <a:rPr lang="en-US" sz="3600" dirty="0"/>
              <a:t>, e, </a:t>
            </a:r>
            <a:r>
              <a:rPr lang="en-US" sz="3600" dirty="0" err="1"/>
              <a:t>portanto</a:t>
            </a:r>
            <a:r>
              <a:rPr lang="en-US" sz="3600" dirty="0"/>
              <a:t>, da </a:t>
            </a:r>
            <a:r>
              <a:rPr lang="en-US" sz="3600" dirty="0" err="1"/>
              <a:t>biosfera</a:t>
            </a:r>
            <a:r>
              <a:rPr lang="en-US" sz="3600" dirty="0"/>
              <a:t>, </a:t>
            </a:r>
            <a:r>
              <a:rPr lang="en-US" sz="3600" dirty="0" err="1"/>
              <a:t>aqui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Terra </a:t>
            </a:r>
            <a:r>
              <a:rPr lang="en-US" sz="3600" dirty="0" err="1"/>
              <a:t>ou</a:t>
            </a:r>
            <a:r>
              <a:rPr lang="en-US" sz="3600" dirty="0"/>
              <a:t> em </a:t>
            </a:r>
            <a:r>
              <a:rPr lang="en-US" sz="3600" dirty="0" err="1"/>
              <a:t>outras</a:t>
            </a:r>
            <a:r>
              <a:rPr lang="en-US" sz="3600" dirty="0"/>
              <a:t> </a:t>
            </a:r>
            <a:r>
              <a:rPr lang="en-US" sz="3600" dirty="0" err="1"/>
              <a:t>partes</a:t>
            </a:r>
            <a:r>
              <a:rPr lang="en-US" sz="3600" dirty="0"/>
              <a:t>, </a:t>
            </a:r>
            <a:r>
              <a:rPr lang="en-US" sz="3600" dirty="0" err="1"/>
              <a:t>num</a:t>
            </a:r>
            <a:r>
              <a:rPr lang="en-US" sz="3600" dirty="0"/>
              <a:t> </a:t>
            </a:r>
            <a:r>
              <a:rPr lang="en-US" sz="3600" dirty="0" err="1"/>
              <a:t>contexto</a:t>
            </a:r>
            <a:r>
              <a:rPr lang="en-US" sz="3600" dirty="0"/>
              <a:t> </a:t>
            </a:r>
            <a:r>
              <a:rPr lang="en-US" sz="3600" dirty="0" err="1"/>
              <a:t>maior</a:t>
            </a:r>
            <a:r>
              <a:rPr lang="en-US" sz="3600" dirty="0"/>
              <a:t>, </a:t>
            </a:r>
            <a:r>
              <a:rPr lang="en-US" sz="3600" dirty="0" err="1"/>
              <a:t>que</a:t>
            </a:r>
            <a:r>
              <a:rPr lang="en-US" sz="3600" dirty="0"/>
              <a:t> é o da </a:t>
            </a:r>
            <a:r>
              <a:rPr lang="en-US" sz="3600" dirty="0" err="1"/>
              <a:t>evolução</a:t>
            </a:r>
            <a:r>
              <a:rPr lang="en-US" sz="3600" dirty="0"/>
              <a:t> </a:t>
            </a:r>
            <a:r>
              <a:rPr lang="en-US" sz="3600" dirty="0" err="1"/>
              <a:t>cósmica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82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920" y="1629704"/>
            <a:ext cx="849882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 err="1"/>
              <a:t>Também</a:t>
            </a:r>
            <a:r>
              <a:rPr lang="en-US" sz="3600" dirty="0"/>
              <a:t> </a:t>
            </a:r>
            <a:r>
              <a:rPr lang="en-US" sz="3600" dirty="0" err="1"/>
              <a:t>alguns</a:t>
            </a:r>
            <a:r>
              <a:rPr lang="en-US" sz="3600" dirty="0"/>
              <a:t> conceitos </a:t>
            </a:r>
            <a:r>
              <a:rPr lang="en-US" sz="3600" dirty="0" err="1"/>
              <a:t>gerais</a:t>
            </a:r>
            <a:r>
              <a:rPr lang="en-US" sz="3600" dirty="0"/>
              <a:t> </a:t>
            </a:r>
            <a:r>
              <a:rPr lang="en-US" sz="3600" dirty="0" err="1"/>
              <a:t>nas</a:t>
            </a:r>
            <a:r>
              <a:rPr lang="en-US" sz="3600" dirty="0"/>
              <a:t> </a:t>
            </a:r>
            <a:r>
              <a:rPr lang="en-US" sz="3600" dirty="0" err="1"/>
              <a:t>ciências</a:t>
            </a:r>
            <a:r>
              <a:rPr lang="en-US" sz="3600" dirty="0"/>
              <a:t>,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de </a:t>
            </a:r>
            <a:r>
              <a:rPr lang="en-US" sz="3600" dirty="0" err="1"/>
              <a:t>unidades</a:t>
            </a:r>
            <a:r>
              <a:rPr lang="en-US" sz="3600" dirty="0"/>
              <a:t> e de </a:t>
            </a:r>
            <a:r>
              <a:rPr lang="en-US" sz="3600" dirty="0" err="1"/>
              <a:t>escalas</a:t>
            </a:r>
            <a:r>
              <a:rPr lang="en-US" sz="3600" dirty="0"/>
              <a:t>, </a:t>
            </a:r>
            <a:r>
              <a:rPr lang="en-US" sz="3600" dirty="0" err="1"/>
              <a:t>ou</a:t>
            </a:r>
            <a:r>
              <a:rPr lang="en-US" sz="3600" dirty="0"/>
              <a:t> de </a:t>
            </a:r>
            <a:r>
              <a:rPr lang="en-US" sz="3600" dirty="0" err="1"/>
              <a:t>transformação</a:t>
            </a:r>
            <a:r>
              <a:rPr lang="en-US" sz="3600" dirty="0"/>
              <a:t> e de </a:t>
            </a:r>
            <a:r>
              <a:rPr lang="en-US" sz="3600" dirty="0" err="1"/>
              <a:t>conservação</a:t>
            </a:r>
            <a:r>
              <a:rPr lang="en-US" sz="3600" dirty="0"/>
              <a:t>, </a:t>
            </a:r>
            <a:r>
              <a:rPr lang="en-US" sz="3600" dirty="0" err="1"/>
              <a:t>presentes</a:t>
            </a:r>
            <a:r>
              <a:rPr lang="en-US" sz="3600" dirty="0"/>
              <a:t> de </a:t>
            </a:r>
            <a:r>
              <a:rPr lang="en-US" sz="3600" dirty="0" err="1"/>
              <a:t>diferentes</a:t>
            </a:r>
            <a:r>
              <a:rPr lang="en-US" sz="3600" dirty="0"/>
              <a:t> </a:t>
            </a:r>
            <a:r>
              <a:rPr lang="en-US" sz="3600" dirty="0" err="1"/>
              <a:t>formas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Matemática</a:t>
            </a:r>
            <a:r>
              <a:rPr lang="en-US" sz="3600" dirty="0"/>
              <a:t>, </a:t>
            </a:r>
            <a:r>
              <a:rPr lang="en-US" sz="3600" dirty="0" err="1"/>
              <a:t>na</a:t>
            </a:r>
            <a:r>
              <a:rPr lang="en-US" sz="3600" dirty="0"/>
              <a:t> Biologia,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Física</a:t>
            </a:r>
            <a:r>
              <a:rPr lang="en-US" sz="3600" dirty="0"/>
              <a:t> e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Química</a:t>
            </a:r>
            <a:r>
              <a:rPr lang="en-US" sz="3600" dirty="0"/>
              <a:t>, </a:t>
            </a:r>
            <a:r>
              <a:rPr lang="en-US" sz="3600" dirty="0" smtClean="0"/>
              <a:t>. . 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568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836</Words>
  <Application>Microsoft Macintosh PowerPoint</Application>
  <PresentationFormat>On-screen Show (4:3)</PresentationFormat>
  <Paragraphs>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Licenciatura em Ciências da Natureza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IF-UFRGS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em Ciências da Natureza Univ. Fed. da Integração Latino-Americana  </dc:title>
  <dc:creator>Carlos Alberto dos Santos</dc:creator>
  <cp:lastModifiedBy>Carlos Alberto dos Santos</cp:lastModifiedBy>
  <cp:revision>48</cp:revision>
  <dcterms:created xsi:type="dcterms:W3CDTF">2011-04-25T13:06:45Z</dcterms:created>
  <dcterms:modified xsi:type="dcterms:W3CDTF">2012-09-27T18:42:34Z</dcterms:modified>
</cp:coreProperties>
</file>