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74" r:id="rId10"/>
    <p:sldId id="267" r:id="rId11"/>
    <p:sldId id="269" r:id="rId12"/>
    <p:sldId id="270" r:id="rId13"/>
    <p:sldId id="268" r:id="rId14"/>
    <p:sldId id="271" r:id="rId15"/>
    <p:sldId id="265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55"/>
    <a:srgbClr val="F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6340" autoAdjust="0"/>
  </p:normalViewPr>
  <p:slideViewPr>
    <p:cSldViewPr snapToGrid="0" showGuides="1">
      <p:cViewPr>
        <p:scale>
          <a:sx n="75" d="100"/>
          <a:sy n="75" d="100"/>
        </p:scale>
        <p:origin x="1656" y="92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9B3A-F50B-45F7-A1FE-8CE9B6D8513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A2F90-3C1A-4FA7-A805-6C788821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2F90-3C1A-4FA7-A805-6C788821B8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2F90-3C1A-4FA7-A805-6C788821B8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2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2F90-3C1A-4FA7-A805-6C788821B8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2F90-3C1A-4FA7-A805-6C788821B8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2F90-3C1A-4FA7-A805-6C788821B8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0310-B986-4F39-A333-2FC2384B9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613FE-E0D0-4459-9152-36C1B3183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2524-F36F-4EE6-8B04-E10A3B6F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6209-296B-4B42-A755-F9A41F95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E8E5-C4A8-45AE-948E-CCF4D04C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864A-FE0D-4022-9497-DE1C76B9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6CBDD-9279-4212-805F-F33D3C46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E3CA-3DDA-4BBB-B83B-009F856C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4406-E75E-4ACB-B14E-39DD65F6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1122-3FFB-4DC0-94A7-A0EE4A96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7555D-84E8-47D8-B65C-566ACF59C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B3AEA-CEB1-4F36-96EE-DBF14EA7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DBF7-1666-4B69-AFA5-AB887783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A3DC-E8F2-4868-AE53-6D4FF6D8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98A2-10C0-4FC9-BAE5-F31635F5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9B8D-CFB6-4E24-AB02-534E7D8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E632-C577-4575-B513-2A8DB1AC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68B0-4907-4E06-A1AE-B429E32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D9B9-49D3-4F04-8E47-20A0212B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3AB8-AACA-4971-87FD-D2690E8B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4E91-ACC4-4BDB-AE44-7C3AA742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169-4FB1-47C8-8067-28F6C814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F81E-8D21-4D56-A6B6-A0AA862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5E60-D7F4-4BEA-B16F-14046EED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D632-AF30-4382-A048-F51D13A1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A287-666C-4AF0-B8EC-64A11707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6FEB-CF39-43F0-AF2A-6303A247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0905F-3B72-466C-972C-47453D84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CECB0-2B9E-4C27-86BE-9EB5A54C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8B691-1A7D-4031-AE2B-6E7F289C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7D42D-CC6C-471A-AF3C-05D85D50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4421-3156-487A-8F8A-FD3BC0C6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D833-BA7B-4426-9AD3-C2B1D521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27FA-EF22-4760-81F3-6771EEE2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EE67A-C26B-4C42-B780-BDD3FD5F0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E7741-57F8-4D1F-BD1E-E394132E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9F660-4444-47E0-AFB5-46CE1814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D4D95-FFDA-4C6F-86F4-4AC607A0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12CB-05D7-4211-9D9D-B271C590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F32E-00A6-4190-BFDA-71C2A8B5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EF400-26EE-4A6A-B14E-C64CEBCF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6F9AA-DCD4-4A16-A312-6B6C373C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8D6A4-0934-4FB1-BBDA-0118B9C3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80C4F-3AF1-469C-B002-97753BEA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57409-DF9F-436A-953B-AE7175D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EA998-5079-4C3E-9C0F-F2CE13D0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A707-BE42-4FB4-8022-5DF55F73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A382-B44B-4E81-A5EA-BE3017C4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6E6C-2275-474C-8E5E-CF1409E21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2B11A-F610-4B13-B102-13C8587E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EF426-AF6E-4343-8EB3-BE92259E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BD017-42D9-49F1-9818-295D6F7D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1059-F607-4A15-BB58-79491388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9125B-9832-4522-87CE-4EFEF5FC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8B94F-27DC-42B0-B8D0-C35F564E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948F-0945-4944-BFAC-AAD381EF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70CA-46A2-47D8-875D-0047DC08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65FB-3BC6-4734-BD9A-12A2380B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E6518-2855-4CD4-804E-20A81FC5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8E93-FB72-48F5-A1B2-699C4EA2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6EBE-B96F-4C81-B3DA-9324A729A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3611-B33D-4F78-A6BC-028B5EBA944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E551-EB32-4999-A569-E858022F7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6E25-CD84-41AB-8AAB-CE9C61D50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5882-EB18-41E6-892B-906DD33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/#most-loved-dreaded-and-wanted-webframe-love-drea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sh.io/state-of-frontend/#which-of-the-following-frameworks-would-you-like-to-learn-in-the-futur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tup Jest unit testing with Svelte | by Bill Kurtson | Medium">
            <a:extLst>
              <a:ext uri="{FF2B5EF4-FFF2-40B4-BE49-F238E27FC236}">
                <a16:creationId xmlns:a16="http://schemas.microsoft.com/office/drawing/2014/main" id="{89B1A475-9AD4-404F-AEBC-0AE75EC5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2261053"/>
            <a:ext cx="5450417" cy="23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1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563430" y="484201"/>
            <a:ext cx="6612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SvelteKit</a:t>
            </a:r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Creation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398BB-FEC9-42AA-9166-9C5248C46B2E}"/>
              </a:ext>
            </a:extLst>
          </p:cNvPr>
          <p:cNvSpPr txBox="1"/>
          <p:nvPr/>
        </p:nvSpPr>
        <p:spPr>
          <a:xfrm>
            <a:off x="563430" y="1660534"/>
            <a:ext cx="5281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SvelteKit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provides a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tool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 </a:t>
            </a:r>
            <a:r>
              <a:rPr lang="en-US" sz="2400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pnpm</a:t>
            </a:r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59C21-22C8-410D-981E-3EAAB74AC6C7}"/>
              </a:ext>
            </a:extLst>
          </p:cNvPr>
          <p:cNvSpPr txBox="1"/>
          <p:nvPr/>
        </p:nvSpPr>
        <p:spPr>
          <a:xfrm>
            <a:off x="563430" y="2750783"/>
            <a:ext cx="4975934" cy="5107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create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svelte@latest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&lt;directory&gt;</a:t>
            </a:r>
          </a:p>
        </p:txBody>
      </p:sp>
      <p:pic>
        <p:nvPicPr>
          <p:cNvPr id="2050" name="Picture 2" descr="File:Visual Studio Code 1.35 icon.svg - Wikimedia Commons">
            <a:extLst>
              <a:ext uri="{FF2B5EF4-FFF2-40B4-BE49-F238E27FC236}">
                <a16:creationId xmlns:a16="http://schemas.microsoft.com/office/drawing/2014/main" id="{5CBA9996-C848-4857-98FA-29FDD860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8" y="4772291"/>
            <a:ext cx="1346393" cy="134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2840EF-F397-4C91-8D2D-52996E162F3C}"/>
              </a:ext>
            </a:extLst>
          </p:cNvPr>
          <p:cNvSpPr txBox="1"/>
          <p:nvPr/>
        </p:nvSpPr>
        <p:spPr>
          <a:xfrm>
            <a:off x="479952" y="4002261"/>
            <a:ext cx="627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Official recommended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editing environment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9366BA-C5B4-4366-8704-B61BD85F99F0}"/>
              </a:ext>
            </a:extLst>
          </p:cNvPr>
          <p:cNvSpPr txBox="1"/>
          <p:nvPr/>
        </p:nvSpPr>
        <p:spPr>
          <a:xfrm>
            <a:off x="2392761" y="4937655"/>
            <a:ext cx="728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6CACBDC-48E5-4999-9A3F-2E0AFFC36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9" r="4203"/>
          <a:stretch/>
        </p:blipFill>
        <p:spPr>
          <a:xfrm>
            <a:off x="3619994" y="4800882"/>
            <a:ext cx="3977635" cy="14527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A3C5CB-8D5B-4BD5-8FD9-E15A0B9BBE68}"/>
              </a:ext>
            </a:extLst>
          </p:cNvPr>
          <p:cNvSpPr txBox="1"/>
          <p:nvPr/>
        </p:nvSpPr>
        <p:spPr>
          <a:xfrm>
            <a:off x="9223223" y="327366"/>
            <a:ext cx="2674419" cy="5107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7DB4D5-0C45-4B59-B829-6153AD741984}"/>
              </a:ext>
            </a:extLst>
          </p:cNvPr>
          <p:cNvSpPr txBox="1"/>
          <p:nvPr/>
        </p:nvSpPr>
        <p:spPr>
          <a:xfrm>
            <a:off x="9832140" y="2720855"/>
            <a:ext cx="1796430" cy="5107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install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F3A534-EA17-4D14-B9F0-A2E7BABD708D}"/>
              </a:ext>
            </a:extLst>
          </p:cNvPr>
          <p:cNvSpPr txBox="1"/>
          <p:nvPr/>
        </p:nvSpPr>
        <p:spPr>
          <a:xfrm>
            <a:off x="9832140" y="3392929"/>
            <a:ext cx="1796430" cy="5107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run dev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0520D-6293-47F4-A0F9-CDFA4F3952C3}"/>
              </a:ext>
            </a:extLst>
          </p:cNvPr>
          <p:cNvSpPr txBox="1"/>
          <p:nvPr/>
        </p:nvSpPr>
        <p:spPr>
          <a:xfrm>
            <a:off x="6634609" y="2761194"/>
            <a:ext cx="319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 dependencies using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1A9A45-4A6C-4B18-8B0D-76F9510A2190}"/>
              </a:ext>
            </a:extLst>
          </p:cNvPr>
          <p:cNvSpPr txBox="1"/>
          <p:nvPr/>
        </p:nvSpPr>
        <p:spPr>
          <a:xfrm>
            <a:off x="6828016" y="3448263"/>
            <a:ext cx="300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the “website” using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074419-E272-4A44-B993-C2F1321F4532}"/>
              </a:ext>
            </a:extLst>
          </p:cNvPr>
          <p:cNvCxnSpPr>
            <a:cxnSpLocks/>
          </p:cNvCxnSpPr>
          <p:nvPr/>
        </p:nvCxnSpPr>
        <p:spPr>
          <a:xfrm>
            <a:off x="5641425" y="2964284"/>
            <a:ext cx="900040" cy="0"/>
          </a:xfrm>
          <a:prstGeom prst="straightConnector1">
            <a:avLst/>
          </a:prstGeom>
          <a:ln w="28575">
            <a:solidFill>
              <a:srgbClr val="4A4A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4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773716F-F0B8-4F40-B6FD-D56608B2B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4"/>
          <a:stretch/>
        </p:blipFill>
        <p:spPr>
          <a:xfrm>
            <a:off x="6822873" y="1805651"/>
            <a:ext cx="5369128" cy="4155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563430" y="484201"/>
            <a:ext cx="6612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Basics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6036E-223A-4A88-9368-49A9849FC52A}"/>
              </a:ext>
            </a:extLst>
          </p:cNvPr>
          <p:cNvSpPr txBox="1"/>
          <p:nvPr/>
        </p:nvSpPr>
        <p:spPr>
          <a:xfrm>
            <a:off x="8227799" y="259262"/>
            <a:ext cx="3768145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--force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8CDA0-5E24-4621-BB3C-EF3BFB1A5593}"/>
              </a:ext>
            </a:extLst>
          </p:cNvPr>
          <p:cNvSpPr txBox="1"/>
          <p:nvPr/>
        </p:nvSpPr>
        <p:spPr>
          <a:xfrm>
            <a:off x="378235" y="1417026"/>
            <a:ext cx="605729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 components consist of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sections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scripts, markup, and styles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(JS) goes in the </a:t>
            </a:r>
            <a:r>
              <a:rPr lang="en-US" sz="2400" b="1" dirty="0">
                <a:solidFill>
                  <a:srgbClr val="4A4A5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&lt;script&gt;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US" sz="2400" b="1" dirty="0">
                <a:solidFill>
                  <a:srgbClr val="4A4A5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let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keyword to automatically create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 (CSS) go in the </a:t>
            </a:r>
            <a:r>
              <a:rPr lang="en-US" sz="2400" b="1" dirty="0">
                <a:solidFill>
                  <a:srgbClr val="4A4A5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&lt;style&gt;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tag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 are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scoped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the work only in the component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Markup (HTML) goes anywhere outside of these tags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brackets </a:t>
            </a:r>
            <a:r>
              <a:rPr lang="en-US" sz="2400" dirty="0">
                <a:solidFill>
                  <a:srgbClr val="4A4A5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{}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include non-HTML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2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563430" y="484201"/>
            <a:ext cx="6612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Based Routing - </a:t>
            </a:r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Pages</a:t>
            </a:r>
            <a:endParaRPr lang="en-US" sz="40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EC19F-650A-4224-B4C3-A39D06416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6"/>
          <a:stretch/>
        </p:blipFill>
        <p:spPr>
          <a:xfrm>
            <a:off x="563430" y="1558467"/>
            <a:ext cx="2425625" cy="1838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C83F1F-838A-40AB-B9D8-E93E1BFB74B1}"/>
              </a:ext>
            </a:extLst>
          </p:cNvPr>
          <p:cNvSpPr txBox="1"/>
          <p:nvPr/>
        </p:nvSpPr>
        <p:spPr>
          <a:xfrm>
            <a:off x="4127680" y="302771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example.com/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5B7397-92BE-4455-8684-5F3630B4C9E4}"/>
              </a:ext>
            </a:extLst>
          </p:cNvPr>
          <p:cNvCxnSpPr>
            <a:cxnSpLocks/>
          </p:cNvCxnSpPr>
          <p:nvPr/>
        </p:nvCxnSpPr>
        <p:spPr>
          <a:xfrm>
            <a:off x="3139525" y="3243684"/>
            <a:ext cx="900040" cy="0"/>
          </a:xfrm>
          <a:prstGeom prst="straightConnector1">
            <a:avLst/>
          </a:prstGeom>
          <a:ln w="28575">
            <a:solidFill>
              <a:srgbClr val="4A4A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8B2B7F-02EA-4CE9-B56B-F3CFAFF7A8B2}"/>
              </a:ext>
            </a:extLst>
          </p:cNvPr>
          <p:cNvSpPr txBox="1"/>
          <p:nvPr/>
        </p:nvSpPr>
        <p:spPr>
          <a:xfrm>
            <a:off x="4089944" y="229309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example.com/comments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1CF0A-3CD7-4EEF-BCE0-2959606278B9}"/>
              </a:ext>
            </a:extLst>
          </p:cNvPr>
          <p:cNvCxnSpPr>
            <a:cxnSpLocks/>
          </p:cNvCxnSpPr>
          <p:nvPr/>
        </p:nvCxnSpPr>
        <p:spPr>
          <a:xfrm>
            <a:off x="3139524" y="2477758"/>
            <a:ext cx="900041" cy="0"/>
          </a:xfrm>
          <a:prstGeom prst="straightConnector1">
            <a:avLst/>
          </a:prstGeom>
          <a:ln w="28575">
            <a:solidFill>
              <a:srgbClr val="4A4A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aper">
            <a:extLst>
              <a:ext uri="{FF2B5EF4-FFF2-40B4-BE49-F238E27FC236}">
                <a16:creationId xmlns:a16="http://schemas.microsoft.com/office/drawing/2014/main" id="{36B9B3B6-475E-438B-9665-719A5F1C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6664" y="4446729"/>
            <a:ext cx="1282860" cy="1282860"/>
          </a:xfrm>
          <a:prstGeom prst="rect">
            <a:avLst/>
          </a:prstGeom>
        </p:spPr>
      </p:pic>
      <p:pic>
        <p:nvPicPr>
          <p:cNvPr id="11" name="Picture 2" descr="Setup Jest unit testing with Svelte | by Bill Kurtson | Medium">
            <a:extLst>
              <a:ext uri="{FF2B5EF4-FFF2-40B4-BE49-F238E27FC236}">
                <a16:creationId xmlns:a16="http://schemas.microsoft.com/office/drawing/2014/main" id="{1EBD7D61-D1A1-4DE4-804C-600DAE15E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64"/>
          <a:stretch/>
        </p:blipFill>
        <p:spPr bwMode="auto">
          <a:xfrm>
            <a:off x="2264618" y="4946475"/>
            <a:ext cx="466952" cy="5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D44218-C385-4ED6-8B7C-47CBE0A03F29}"/>
              </a:ext>
            </a:extLst>
          </p:cNvPr>
          <p:cNvSpPr txBox="1"/>
          <p:nvPr/>
        </p:nvSpPr>
        <p:spPr>
          <a:xfrm>
            <a:off x="1645937" y="564229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page.svelte</a:t>
            </a:r>
            <a:endParaRPr lang="en-US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2E0002E9-0240-41BB-B2B9-81C6B7234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9314" y="4623999"/>
            <a:ext cx="1387631" cy="13876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E91BC2-FD29-40CF-9323-ED843C9ED944}"/>
              </a:ext>
            </a:extLst>
          </p:cNvPr>
          <p:cNvCxnSpPr>
            <a:cxnSpLocks/>
          </p:cNvCxnSpPr>
          <p:nvPr/>
        </p:nvCxnSpPr>
        <p:spPr>
          <a:xfrm>
            <a:off x="3350250" y="5309713"/>
            <a:ext cx="1627315" cy="0"/>
          </a:xfrm>
          <a:prstGeom prst="straightConnector1">
            <a:avLst/>
          </a:prstGeom>
          <a:ln w="57150">
            <a:solidFill>
              <a:srgbClr val="4A4A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7508D926-50D5-4AC3-8B5E-C5A7FAA98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9898" y="4832713"/>
            <a:ext cx="1151015" cy="115101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6899D-20BA-49EE-BB0F-B7711FA35AC1}"/>
              </a:ext>
            </a:extLst>
          </p:cNvPr>
          <p:cNvCxnSpPr>
            <a:cxnSpLocks/>
          </p:cNvCxnSpPr>
          <p:nvPr/>
        </p:nvCxnSpPr>
        <p:spPr>
          <a:xfrm>
            <a:off x="6457195" y="5318464"/>
            <a:ext cx="1627315" cy="0"/>
          </a:xfrm>
          <a:prstGeom prst="straightConnector1">
            <a:avLst/>
          </a:prstGeom>
          <a:ln w="57150">
            <a:solidFill>
              <a:srgbClr val="4A4A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2FEA7D-E2D2-4F42-BA19-2B0526B6A8C7}"/>
              </a:ext>
            </a:extLst>
          </p:cNvPr>
          <p:cNvSpPr txBox="1"/>
          <p:nvPr/>
        </p:nvSpPr>
        <p:spPr>
          <a:xfrm>
            <a:off x="9153773" y="267488"/>
            <a:ext cx="2751270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38A9E1-F5F8-42A8-9EE9-9A9C90F3221D}"/>
              </a:ext>
            </a:extLst>
          </p:cNvPr>
          <p:cNvSpPr/>
          <p:nvPr/>
        </p:nvSpPr>
        <p:spPr>
          <a:xfrm>
            <a:off x="7627716" y="2427457"/>
            <a:ext cx="3747881" cy="11577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174ED-531F-4FE4-9346-00DE5A7D97EB}"/>
              </a:ext>
            </a:extLst>
          </p:cNvPr>
          <p:cNvSpPr txBox="1"/>
          <p:nvPr/>
        </p:nvSpPr>
        <p:spPr>
          <a:xfrm>
            <a:off x="7772012" y="2544647"/>
            <a:ext cx="360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Tip: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Global CSS can be imported in a 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layout.svelte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file (layouts explained in next step)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6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563430" y="484201"/>
            <a:ext cx="7069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Based Routing </a:t>
            </a:r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Layouts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4C371-9EAB-4CE6-A4A6-9DE8BDFF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14" y="2041231"/>
            <a:ext cx="4549041" cy="2906331"/>
          </a:xfrm>
          <a:prstGeom prst="rect">
            <a:avLst/>
          </a:prstGeom>
        </p:spPr>
      </p:pic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059D4F2C-29DC-4AA7-A3C1-28FEF3915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002" y="2653876"/>
            <a:ext cx="1282860" cy="1282860"/>
          </a:xfrm>
          <a:prstGeom prst="rect">
            <a:avLst/>
          </a:prstGeom>
        </p:spPr>
      </p:pic>
      <p:pic>
        <p:nvPicPr>
          <p:cNvPr id="7" name="Picture 2" descr="Setup Jest unit testing with Svelte | by Bill Kurtson | Medium">
            <a:extLst>
              <a:ext uri="{FF2B5EF4-FFF2-40B4-BE49-F238E27FC236}">
                <a16:creationId xmlns:a16="http://schemas.microsoft.com/office/drawing/2014/main" id="{C40F06F3-A22E-49F6-97BB-F2650736F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64"/>
          <a:stretch/>
        </p:blipFill>
        <p:spPr bwMode="auto">
          <a:xfrm>
            <a:off x="1063956" y="3153622"/>
            <a:ext cx="466952" cy="5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AE460F-F5C7-4AEE-B19C-9FFECD873B35}"/>
              </a:ext>
            </a:extLst>
          </p:cNvPr>
          <p:cNvSpPr txBox="1"/>
          <p:nvPr/>
        </p:nvSpPr>
        <p:spPr>
          <a:xfrm>
            <a:off x="318640" y="384944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layout.svelte</a:t>
            </a:r>
            <a:endParaRPr lang="en-US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E9956-B09A-4602-AA36-9496D79938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96"/>
          <a:stretch/>
        </p:blipFill>
        <p:spPr>
          <a:xfrm>
            <a:off x="8994077" y="2376015"/>
            <a:ext cx="2425625" cy="1838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E12567-FD8A-4D49-B86E-3CEF54DE2D39}"/>
              </a:ext>
            </a:extLst>
          </p:cNvPr>
          <p:cNvSpPr txBox="1"/>
          <p:nvPr/>
        </p:nvSpPr>
        <p:spPr>
          <a:xfrm>
            <a:off x="4833634" y="2094644"/>
            <a:ext cx="36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Any content you want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keep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across different sub-routes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101410-4B54-450D-8092-F5C5A8AE9294}"/>
              </a:ext>
            </a:extLst>
          </p:cNvPr>
          <p:cNvCxnSpPr>
            <a:cxnSpLocks/>
          </p:cNvCxnSpPr>
          <p:nvPr/>
        </p:nvCxnSpPr>
        <p:spPr>
          <a:xfrm flipH="1">
            <a:off x="4833636" y="2717318"/>
            <a:ext cx="779361" cy="746752"/>
          </a:xfrm>
          <a:prstGeom prst="straightConnector1">
            <a:avLst/>
          </a:prstGeom>
          <a:ln w="28575">
            <a:solidFill>
              <a:srgbClr val="FF3E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DDB5D0-6816-4229-8286-F00AF692C5C1}"/>
              </a:ext>
            </a:extLst>
          </p:cNvPr>
          <p:cNvSpPr txBox="1"/>
          <p:nvPr/>
        </p:nvSpPr>
        <p:spPr>
          <a:xfrm>
            <a:off x="4328207" y="5000975"/>
            <a:ext cx="360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Special &lt;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slot&gt;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tag, which displays the content of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other routes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1C377-0DCA-4227-9ABA-E45A0FE75016}"/>
              </a:ext>
            </a:extLst>
          </p:cNvPr>
          <p:cNvCxnSpPr>
            <a:cxnSpLocks/>
          </p:cNvCxnSpPr>
          <p:nvPr/>
        </p:nvCxnSpPr>
        <p:spPr>
          <a:xfrm flipH="1" flipV="1">
            <a:off x="4119865" y="4058664"/>
            <a:ext cx="509284" cy="942311"/>
          </a:xfrm>
          <a:prstGeom prst="straightConnector1">
            <a:avLst/>
          </a:prstGeom>
          <a:ln w="28575">
            <a:solidFill>
              <a:srgbClr val="FF3E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CE65B0-F89E-417B-ADAA-2AA49EEBA39B}"/>
              </a:ext>
            </a:extLst>
          </p:cNvPr>
          <p:cNvSpPr txBox="1"/>
          <p:nvPr/>
        </p:nvSpPr>
        <p:spPr>
          <a:xfrm>
            <a:off x="8994077" y="4347000"/>
            <a:ext cx="265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Navbar&gt;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component will be shown on both 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/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/comments</a:t>
            </a:r>
            <a:endParaRPr lang="en-US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47893-A366-440F-A865-6BD49A7A3451}"/>
              </a:ext>
            </a:extLst>
          </p:cNvPr>
          <p:cNvSpPr txBox="1"/>
          <p:nvPr/>
        </p:nvSpPr>
        <p:spPr>
          <a:xfrm>
            <a:off x="9153773" y="267488"/>
            <a:ext cx="2751270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8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563429" y="484201"/>
            <a:ext cx="8430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Loops and Conditional Rendering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47893-A366-440F-A865-6BD49A7A3451}"/>
              </a:ext>
            </a:extLst>
          </p:cNvPr>
          <p:cNvSpPr txBox="1"/>
          <p:nvPr/>
        </p:nvSpPr>
        <p:spPr>
          <a:xfrm>
            <a:off x="9153773" y="267488"/>
            <a:ext cx="2751270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4DD13-B6AA-44B2-BA57-BE5C55FC4EB2}"/>
              </a:ext>
            </a:extLst>
          </p:cNvPr>
          <p:cNvSpPr txBox="1"/>
          <p:nvPr/>
        </p:nvSpPr>
        <p:spPr>
          <a:xfrm>
            <a:off x="6583229" y="2023599"/>
            <a:ext cx="392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you have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items you want to display, use an 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#each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block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EBAEDC-2729-483E-91B1-47365F3C3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78" y="2693623"/>
            <a:ext cx="6120242" cy="4149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E33A9E-8E4C-4262-9A2E-7842B7159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9" y="2671638"/>
            <a:ext cx="5393803" cy="41842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AE3B4F-09BA-4135-BBE2-006BAA484A84}"/>
              </a:ext>
            </a:extLst>
          </p:cNvPr>
          <p:cNvSpPr txBox="1"/>
          <p:nvPr/>
        </p:nvSpPr>
        <p:spPr>
          <a:xfrm>
            <a:off x="952953" y="1840186"/>
            <a:ext cx="392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you want to show only some content depending on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use an 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#if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(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#if :else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block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6D024-FA85-43B9-8CB4-31E1941FD567}"/>
              </a:ext>
            </a:extLst>
          </p:cNvPr>
          <p:cNvSpPr txBox="1"/>
          <p:nvPr/>
        </p:nvSpPr>
        <p:spPr>
          <a:xfrm>
            <a:off x="10529408" y="2581637"/>
            <a:ext cx="198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Make sure to include a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83D294-9354-4CF4-A2F1-7320F678431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740900" y="3227968"/>
            <a:ext cx="1779952" cy="1864732"/>
          </a:xfrm>
          <a:prstGeom prst="straightConnector1">
            <a:avLst/>
          </a:prstGeom>
          <a:ln w="28575">
            <a:solidFill>
              <a:srgbClr val="FF3E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2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3028044-5FF0-4EF7-979F-5C2D872C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9" y="485255"/>
            <a:ext cx="7618199" cy="6034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02F9C-1525-4559-8EBE-E567ED7A79F2}"/>
              </a:ext>
            </a:extLst>
          </p:cNvPr>
          <p:cNvSpPr txBox="1"/>
          <p:nvPr/>
        </p:nvSpPr>
        <p:spPr>
          <a:xfrm>
            <a:off x="9153773" y="267488"/>
            <a:ext cx="2751270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step4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7467600" y="5285726"/>
            <a:ext cx="41326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Writable Stores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28FBE-F03B-4C70-887D-18A7EA445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66" y="1625763"/>
            <a:ext cx="4324350" cy="1738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92BCD7-9724-48B3-AA96-01819115C964}"/>
              </a:ext>
            </a:extLst>
          </p:cNvPr>
          <p:cNvSpPr txBox="1"/>
          <p:nvPr/>
        </p:nvSpPr>
        <p:spPr>
          <a:xfrm>
            <a:off x="8859950" y="3493265"/>
            <a:ext cx="32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store into your component and access it’s value with 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StoreName</a:t>
            </a:r>
            <a:endParaRPr lang="en-US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02F9C-1525-4559-8EBE-E567ED7A79F2}"/>
              </a:ext>
            </a:extLst>
          </p:cNvPr>
          <p:cNvSpPr txBox="1"/>
          <p:nvPr/>
        </p:nvSpPr>
        <p:spPr>
          <a:xfrm>
            <a:off x="9153773" y="267488"/>
            <a:ext cx="2751270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step5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F3450D-D698-487E-BE53-7C3568E9E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82" y="2552010"/>
            <a:ext cx="5597548" cy="35440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9BEB1A-19B0-493C-BBDD-B9AC17DF02D8}"/>
              </a:ext>
            </a:extLst>
          </p:cNvPr>
          <p:cNvSpPr/>
          <p:nvPr/>
        </p:nvSpPr>
        <p:spPr>
          <a:xfrm>
            <a:off x="563428" y="484201"/>
            <a:ext cx="76915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Updating Stores and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424-3A64-492D-8A4C-3EEB3F322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7396"/>
            <a:ext cx="6802418" cy="3633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00658-BE40-4909-84E0-97DDC89CE390}"/>
              </a:ext>
            </a:extLst>
          </p:cNvPr>
          <p:cNvSpPr txBox="1"/>
          <p:nvPr/>
        </p:nvSpPr>
        <p:spPr>
          <a:xfrm>
            <a:off x="563429" y="2165210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update a store’s value, simply import the store and call its 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update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function!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6F2B6-1FE0-4D49-BCA2-3DB7086CAE63}"/>
              </a:ext>
            </a:extLst>
          </p:cNvPr>
          <p:cNvSpPr txBox="1"/>
          <p:nvPr/>
        </p:nvSpPr>
        <p:spPr>
          <a:xfrm>
            <a:off x="7171699" y="1888211"/>
            <a:ext cx="472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keep track of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user input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use 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bind:value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={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someState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The value will then be saved to your component’s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US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4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02F9C-1525-4559-8EBE-E567ED7A79F2}"/>
              </a:ext>
            </a:extLst>
          </p:cNvPr>
          <p:cNvSpPr txBox="1"/>
          <p:nvPr/>
        </p:nvSpPr>
        <p:spPr>
          <a:xfrm>
            <a:off x="9153773" y="267488"/>
            <a:ext cx="2751270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step6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BEB1A-19B0-493C-BBDD-B9AC17DF02D8}"/>
              </a:ext>
            </a:extLst>
          </p:cNvPr>
          <p:cNvSpPr/>
          <p:nvPr/>
        </p:nvSpPr>
        <p:spPr>
          <a:xfrm>
            <a:off x="563428" y="484201"/>
            <a:ext cx="76915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7966D-1C78-4B3F-B86F-ACD84C5D3115}"/>
              </a:ext>
            </a:extLst>
          </p:cNvPr>
          <p:cNvSpPr txBox="1"/>
          <p:nvPr/>
        </p:nvSpPr>
        <p:spPr>
          <a:xfrm>
            <a:off x="563428" y="1682610"/>
            <a:ext cx="7932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 “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button on </a:t>
            </a:r>
            <a:r>
              <a:rPr lang="en-US" sz="2400" i="1" u="sng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comment. When the button is clicked,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comment from the array of comments (comment should disappear).</a:t>
            </a:r>
          </a:p>
          <a:p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Hint 1: 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only need to modify </a:t>
            </a:r>
            <a:r>
              <a:rPr lang="en-US" sz="2400" b="1" dirty="0" err="1">
                <a:solidFill>
                  <a:srgbClr val="4A4A5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Comment.svelte</a:t>
            </a:r>
            <a:endParaRPr lang="en-US" sz="2400" b="1" dirty="0">
              <a:solidFill>
                <a:srgbClr val="4A4A55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US" sz="24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Hint 2: 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US" sz="2400" b="1" dirty="0">
                <a:solidFill>
                  <a:srgbClr val="4A4A55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filter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function on the comments array</a:t>
            </a:r>
            <a:endParaRPr lang="en-US" sz="2400" dirty="0">
              <a:solidFill>
                <a:srgbClr val="4A4A55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15F9A-E28F-4A06-B264-03B44205FAF6}"/>
              </a:ext>
            </a:extLst>
          </p:cNvPr>
          <p:cNvSpPr txBox="1"/>
          <p:nvPr/>
        </p:nvSpPr>
        <p:spPr>
          <a:xfrm>
            <a:off x="9153773" y="5474760"/>
            <a:ext cx="2674419" cy="5107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step7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9ED1A-1500-4A1A-8AB0-E5307E401716}"/>
              </a:ext>
            </a:extLst>
          </p:cNvPr>
          <p:cNvSpPr txBox="1"/>
          <p:nvPr/>
        </p:nvSpPr>
        <p:spPr>
          <a:xfrm>
            <a:off x="9153773" y="5073510"/>
            <a:ext cx="187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see solution: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0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3899495" y="2721114"/>
            <a:ext cx="4393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A20A3-9413-4C91-AE72-61EB5FEF6116}"/>
              </a:ext>
            </a:extLst>
          </p:cNvPr>
          <p:cNvSpPr txBox="1"/>
          <p:nvPr/>
        </p:nvSpPr>
        <p:spPr>
          <a:xfrm>
            <a:off x="4537706" y="3685445"/>
            <a:ext cx="3116588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reset --hard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checkout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complete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1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B9E0B-D0E1-4B78-B7A7-4FC764CCC12B}"/>
              </a:ext>
            </a:extLst>
          </p:cNvPr>
          <p:cNvSpPr/>
          <p:nvPr/>
        </p:nvSpPr>
        <p:spPr>
          <a:xfrm>
            <a:off x="563430" y="484201"/>
            <a:ext cx="3932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Svelte?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1030E-7473-4EED-9B68-3757EAE5E64A}"/>
              </a:ext>
            </a:extLst>
          </p:cNvPr>
          <p:cNvSpPr txBox="1"/>
          <p:nvPr/>
        </p:nvSpPr>
        <p:spPr>
          <a:xfrm>
            <a:off x="2766682" y="2624142"/>
            <a:ext cx="8414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  <a:r>
              <a:rPr lang="en-US" sz="28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lightweight </a:t>
            </a:r>
            <a:r>
              <a:rPr lang="en-US" sz="28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component-based</a:t>
            </a:r>
          </a:p>
          <a:p>
            <a:r>
              <a:rPr lang="en-US" sz="28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framework</a:t>
            </a:r>
            <a:r>
              <a:rPr lang="en-US" sz="28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developed by </a:t>
            </a:r>
            <a:r>
              <a:rPr lang="en-US" sz="2800" b="1" u="sng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Harris</a:t>
            </a:r>
          </a:p>
          <a:p>
            <a:r>
              <a:rPr lang="en-US" sz="28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2016. </a:t>
            </a:r>
            <a:endParaRPr lang="en-US" sz="2800" b="1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45CA-D49C-4E91-9F98-DF5AB17FE651}"/>
              </a:ext>
            </a:extLst>
          </p:cNvPr>
          <p:cNvSpPr txBox="1"/>
          <p:nvPr/>
        </p:nvSpPr>
        <p:spPr>
          <a:xfrm>
            <a:off x="6333067" y="4677490"/>
            <a:ext cx="48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Former front end developer creating interactive articles with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Guardian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New York Times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graphics team. He now works at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Vercel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as of 2021. 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9BAEB48-92B9-4912-92B2-DC2FD77F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72" y="4572273"/>
            <a:ext cx="1410761" cy="1410761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6E95E-58F7-49A0-B4B8-0E05608040DD}"/>
              </a:ext>
            </a:extLst>
          </p:cNvPr>
          <p:cNvCxnSpPr>
            <a:cxnSpLocks/>
          </p:cNvCxnSpPr>
          <p:nvPr/>
        </p:nvCxnSpPr>
        <p:spPr>
          <a:xfrm flipH="1">
            <a:off x="8018093" y="3588589"/>
            <a:ext cx="526212" cy="1088901"/>
          </a:xfrm>
          <a:prstGeom prst="straightConnector1">
            <a:avLst/>
          </a:prstGeom>
          <a:ln w="28575">
            <a:solidFill>
              <a:srgbClr val="4A4A5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Setup Jest unit testing with Svelte | by Bill Kurtson | Medium">
            <a:extLst>
              <a:ext uri="{FF2B5EF4-FFF2-40B4-BE49-F238E27FC236}">
                <a16:creationId xmlns:a16="http://schemas.microsoft.com/office/drawing/2014/main" id="{1897CE5A-B570-4BB0-A4FF-A60A4CB82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64"/>
          <a:stretch/>
        </p:blipFill>
        <p:spPr bwMode="auto">
          <a:xfrm>
            <a:off x="2543617" y="1507228"/>
            <a:ext cx="600173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7F2E8-7595-44AB-BAB0-C590044874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2215114"/>
            <a:ext cx="335132" cy="443899"/>
          </a:xfrm>
          <a:prstGeom prst="straightConnector1">
            <a:avLst/>
          </a:prstGeom>
          <a:ln w="28575">
            <a:solidFill>
              <a:srgbClr val="4A4A5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23657E-8BF1-4DF1-B776-8B4A68192541}"/>
              </a:ext>
            </a:extLst>
          </p:cNvPr>
          <p:cNvCxnSpPr>
            <a:cxnSpLocks/>
          </p:cNvCxnSpPr>
          <p:nvPr/>
        </p:nvCxnSpPr>
        <p:spPr>
          <a:xfrm flipH="1">
            <a:off x="1654617" y="3344331"/>
            <a:ext cx="1070896" cy="0"/>
          </a:xfrm>
          <a:prstGeom prst="straightConnector1">
            <a:avLst/>
          </a:prstGeom>
          <a:ln w="28575">
            <a:solidFill>
              <a:srgbClr val="4A4A5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act (JavaScript library) - Wikipedia">
            <a:extLst>
              <a:ext uri="{FF2B5EF4-FFF2-40B4-BE49-F238E27FC236}">
                <a16:creationId xmlns:a16="http://schemas.microsoft.com/office/drawing/2014/main" id="{E60F6AD8-5E65-43FE-9513-84543387D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5" y="2137457"/>
            <a:ext cx="814397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gular (web framework) - Wikipedia">
            <a:extLst>
              <a:ext uri="{FF2B5EF4-FFF2-40B4-BE49-F238E27FC236}">
                <a16:creationId xmlns:a16="http://schemas.microsoft.com/office/drawing/2014/main" id="{C662EBEC-F53B-4229-92D8-AABA4158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0" y="2855344"/>
            <a:ext cx="959564" cy="95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uejs · GitHub">
            <a:extLst>
              <a:ext uri="{FF2B5EF4-FFF2-40B4-BE49-F238E27FC236}">
                <a16:creationId xmlns:a16="http://schemas.microsoft.com/office/drawing/2014/main" id="{45518166-B6F1-46D9-9BC3-761BFA03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46" y="3614262"/>
            <a:ext cx="1248491" cy="124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1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A2FFA-02F0-4585-BAD4-2EB782091381}"/>
              </a:ext>
            </a:extLst>
          </p:cNvPr>
          <p:cNvSpPr/>
          <p:nvPr/>
        </p:nvSpPr>
        <p:spPr>
          <a:xfrm>
            <a:off x="563430" y="484201"/>
            <a:ext cx="6116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people like it? </a:t>
            </a:r>
            <a:r>
              <a:rPr lang="en-US" sz="32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(Svelte vs. React)</a:t>
            </a:r>
            <a:endParaRPr lang="en-US" sz="40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155859-D747-4E94-ADCC-26287BADF528}"/>
              </a:ext>
            </a:extLst>
          </p:cNvPr>
          <p:cNvGrpSpPr/>
          <p:nvPr/>
        </p:nvGrpSpPr>
        <p:grpSpPr>
          <a:xfrm>
            <a:off x="400790" y="2541371"/>
            <a:ext cx="6767621" cy="3643204"/>
            <a:chOff x="2472267" y="3214796"/>
            <a:chExt cx="6767621" cy="36432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557972-02F5-41B1-8AC7-4313E0402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82"/>
            <a:stretch/>
          </p:blipFill>
          <p:spPr>
            <a:xfrm>
              <a:off x="2472267" y="3214796"/>
              <a:ext cx="6767621" cy="364320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F230E0-C60F-4A8C-BF33-DBDC9037A934}"/>
                </a:ext>
              </a:extLst>
            </p:cNvPr>
            <p:cNvSpPr/>
            <p:nvPr/>
          </p:nvSpPr>
          <p:spPr>
            <a:xfrm>
              <a:off x="2887132" y="3708400"/>
              <a:ext cx="609600" cy="3725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578E6C-4A81-49BC-9C31-323880D70160}"/>
              </a:ext>
            </a:extLst>
          </p:cNvPr>
          <p:cNvSpPr txBox="1"/>
          <p:nvPr/>
        </p:nvSpPr>
        <p:spPr>
          <a:xfrm>
            <a:off x="400789" y="2109903"/>
            <a:ext cx="611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aseline="30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Loved Web Framework</a:t>
            </a:r>
            <a:r>
              <a:rPr lang="en-US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2022 </a:t>
            </a:r>
            <a:r>
              <a:rPr lang="en-US" i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StackOverflow</a:t>
            </a:r>
            <a:r>
              <a:rPr lang="en-US" i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1B975-8091-4529-B5DF-E7D5F736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77" y="823536"/>
            <a:ext cx="4055533" cy="5167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CD2E93-7B71-436A-8F8D-03558D26ACA8}"/>
              </a:ext>
            </a:extLst>
          </p:cNvPr>
          <p:cNvSpPr txBox="1"/>
          <p:nvPr/>
        </p:nvSpPr>
        <p:spPr>
          <a:xfrm>
            <a:off x="7735677" y="5991481"/>
            <a:ext cx="35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State of Frontend Survey</a:t>
            </a:r>
            <a:r>
              <a:rPr lang="en-US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2022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38482D-7800-4EA7-8914-4777486D5130}"/>
              </a:ext>
            </a:extLst>
          </p:cNvPr>
          <p:cNvSpPr/>
          <p:nvPr/>
        </p:nvSpPr>
        <p:spPr>
          <a:xfrm>
            <a:off x="7776930" y="5308275"/>
            <a:ext cx="719370" cy="3725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A2FFA-02F0-4585-BAD4-2EB782091381}"/>
              </a:ext>
            </a:extLst>
          </p:cNvPr>
          <p:cNvSpPr/>
          <p:nvPr/>
        </p:nvSpPr>
        <p:spPr>
          <a:xfrm>
            <a:off x="563430" y="484201"/>
            <a:ext cx="6116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people like it? </a:t>
            </a:r>
            <a:r>
              <a:rPr lang="en-US" sz="32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(Svelte vs. React)</a:t>
            </a:r>
            <a:endParaRPr lang="en-US" sz="40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2" descr="Setup Jest unit testing with Svelte | by Bill Kurtson | Medium">
            <a:extLst>
              <a:ext uri="{FF2B5EF4-FFF2-40B4-BE49-F238E27FC236}">
                <a16:creationId xmlns:a16="http://schemas.microsoft.com/office/drawing/2014/main" id="{4AEA664D-0F26-4756-A7B3-4FAF3DD4A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64"/>
          <a:stretch/>
        </p:blipFill>
        <p:spPr bwMode="auto">
          <a:xfrm>
            <a:off x="1410842" y="2027161"/>
            <a:ext cx="600173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4011C5-8215-4AD9-9031-8FD522965361}"/>
              </a:ext>
            </a:extLst>
          </p:cNvPr>
          <p:cNvCxnSpPr/>
          <p:nvPr/>
        </p:nvCxnSpPr>
        <p:spPr>
          <a:xfrm>
            <a:off x="834628" y="2916000"/>
            <a:ext cx="1752600" cy="0"/>
          </a:xfrm>
          <a:prstGeom prst="line">
            <a:avLst/>
          </a:prstGeom>
          <a:ln w="38100" cap="rnd">
            <a:solidFill>
              <a:srgbClr val="4A4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React (JavaScript library) - Wikipedia">
            <a:extLst>
              <a:ext uri="{FF2B5EF4-FFF2-40B4-BE49-F238E27FC236}">
                <a16:creationId xmlns:a16="http://schemas.microsoft.com/office/drawing/2014/main" id="{7DF39FD5-9C69-46F9-8477-AFFCAEE1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36" y="2027161"/>
            <a:ext cx="814397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3C80C-F29C-48AD-95EB-D4595845E403}"/>
              </a:ext>
            </a:extLst>
          </p:cNvPr>
          <p:cNvCxnSpPr/>
          <p:nvPr/>
        </p:nvCxnSpPr>
        <p:spPr>
          <a:xfrm>
            <a:off x="6877190" y="2916000"/>
            <a:ext cx="1752600" cy="0"/>
          </a:xfrm>
          <a:prstGeom prst="line">
            <a:avLst/>
          </a:prstGeom>
          <a:ln w="38100" cap="rnd">
            <a:solidFill>
              <a:srgbClr val="4A4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95696E-A490-493F-9553-239749EF36B9}"/>
              </a:ext>
            </a:extLst>
          </p:cNvPr>
          <p:cNvSpPr txBox="1"/>
          <p:nvPr/>
        </p:nvSpPr>
        <p:spPr>
          <a:xfrm>
            <a:off x="747894" y="3077678"/>
            <a:ext cx="534810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Compiled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Small bundle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size, optimized to be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lightweight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fast (great for mobile)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easy to learn and get started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High popularity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growing community and support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Maintained by core developers and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F67F5-ACCC-4391-BDD3-5909F83F660E}"/>
              </a:ext>
            </a:extLst>
          </p:cNvPr>
          <p:cNvSpPr txBox="1"/>
          <p:nvPr/>
        </p:nvSpPr>
        <p:spPr>
          <a:xfrm>
            <a:off x="6780054" y="3034221"/>
            <a:ext cx="466405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Virtual DOM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Large bundle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size, but intended to provide lots of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capabilities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Somewhat easy to learn (hooks are weird)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Extremely popular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huge community and support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Maintained by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2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A2FFA-02F0-4585-BAD4-2EB782091381}"/>
              </a:ext>
            </a:extLst>
          </p:cNvPr>
          <p:cNvSpPr/>
          <p:nvPr/>
        </p:nvSpPr>
        <p:spPr>
          <a:xfrm>
            <a:off x="563430" y="484201"/>
            <a:ext cx="977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Comparisons – </a:t>
            </a:r>
            <a:r>
              <a:rPr lang="en-US" sz="36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vs. Real DOM</a:t>
            </a:r>
            <a:endParaRPr lang="en-US" sz="36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Svelte vs React Behind the Scenes">
            <a:extLst>
              <a:ext uri="{FF2B5EF4-FFF2-40B4-BE49-F238E27FC236}">
                <a16:creationId xmlns:a16="http://schemas.microsoft.com/office/drawing/2014/main" id="{E717F3B2-BDEC-4303-836B-EEFA1B92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325" y="1641739"/>
            <a:ext cx="7321350" cy="39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4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A2FFA-02F0-4585-BAD4-2EB782091381}"/>
              </a:ext>
            </a:extLst>
          </p:cNvPr>
          <p:cNvSpPr/>
          <p:nvPr/>
        </p:nvSpPr>
        <p:spPr>
          <a:xfrm>
            <a:off x="563430" y="484201"/>
            <a:ext cx="977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Comparisons – </a:t>
            </a:r>
            <a:r>
              <a:rPr lang="en-US" sz="36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lang="en-US" sz="3600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Paper">
            <a:extLst>
              <a:ext uri="{FF2B5EF4-FFF2-40B4-BE49-F238E27FC236}">
                <a16:creationId xmlns:a16="http://schemas.microsoft.com/office/drawing/2014/main" id="{8BD96E11-B375-4549-8DB7-111426F3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6607" y="1674311"/>
            <a:ext cx="1282860" cy="1282860"/>
          </a:xfrm>
          <a:prstGeom prst="rect">
            <a:avLst/>
          </a:prstGeom>
        </p:spPr>
      </p:pic>
      <p:pic>
        <p:nvPicPr>
          <p:cNvPr id="7" name="Picture 2" descr="Setup Jest unit testing with Svelte | by Bill Kurtson | Medium">
            <a:extLst>
              <a:ext uri="{FF2B5EF4-FFF2-40B4-BE49-F238E27FC236}">
                <a16:creationId xmlns:a16="http://schemas.microsoft.com/office/drawing/2014/main" id="{312CAA6E-A50E-4081-884F-7FE4CDAE8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64"/>
          <a:stretch/>
        </p:blipFill>
        <p:spPr bwMode="auto">
          <a:xfrm>
            <a:off x="2754561" y="2174057"/>
            <a:ext cx="466952" cy="5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aper">
            <a:extLst>
              <a:ext uri="{FF2B5EF4-FFF2-40B4-BE49-F238E27FC236}">
                <a16:creationId xmlns:a16="http://schemas.microsoft.com/office/drawing/2014/main" id="{CDF43A4F-4B94-41A0-B71F-053F54F53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5170" y="1674311"/>
            <a:ext cx="1282860" cy="1282860"/>
          </a:xfrm>
          <a:prstGeom prst="rect">
            <a:avLst/>
          </a:prstGeom>
        </p:spPr>
      </p:pic>
      <p:pic>
        <p:nvPicPr>
          <p:cNvPr id="11" name="Picture 4" descr="React (JavaScript library) - Wikipedia">
            <a:extLst>
              <a:ext uri="{FF2B5EF4-FFF2-40B4-BE49-F238E27FC236}">
                <a16:creationId xmlns:a16="http://schemas.microsoft.com/office/drawing/2014/main" id="{25AD2A4A-BC06-417F-A9C7-852C8953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116" y="2218650"/>
            <a:ext cx="566427" cy="49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880391-34CC-4D49-99FF-3CBDFB523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936638"/>
            <a:ext cx="6015389" cy="39213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8E811B-20BD-4A54-AD31-4B2F77C1B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8" y="2953822"/>
            <a:ext cx="5373352" cy="3921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7F6598-B1BC-4BA2-8689-6BF02A5EC448}"/>
              </a:ext>
            </a:extLst>
          </p:cNvPr>
          <p:cNvSpPr txBox="1"/>
          <p:nvPr/>
        </p:nvSpPr>
        <p:spPr>
          <a:xfrm>
            <a:off x="7887806" y="285522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js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jsx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tsx</a:t>
            </a:r>
            <a:endParaRPr lang="en-US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38925-929A-4A42-AEFE-185E180C7FC2}"/>
              </a:ext>
            </a:extLst>
          </p:cNvPr>
          <p:cNvSpPr txBox="1"/>
          <p:nvPr/>
        </p:nvSpPr>
        <p:spPr>
          <a:xfrm>
            <a:off x="2452473" y="28552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svelte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A59E2-BAC3-4B30-8E24-F2983FE3B17D}"/>
              </a:ext>
            </a:extLst>
          </p:cNvPr>
          <p:cNvSpPr txBox="1"/>
          <p:nvPr/>
        </p:nvSpPr>
        <p:spPr>
          <a:xfrm>
            <a:off x="4215086" y="2035216"/>
            <a:ext cx="287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Looks more familiar, like a regular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HTML 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7D26F-4757-40AE-A967-BD0DC1130975}"/>
              </a:ext>
            </a:extLst>
          </p:cNvPr>
          <p:cNvCxnSpPr>
            <a:cxnSpLocks/>
          </p:cNvCxnSpPr>
          <p:nvPr/>
        </p:nvCxnSpPr>
        <p:spPr>
          <a:xfrm flipH="1">
            <a:off x="4215086" y="2710997"/>
            <a:ext cx="664755" cy="693645"/>
          </a:xfrm>
          <a:prstGeom prst="straightConnector1">
            <a:avLst/>
          </a:prstGeom>
          <a:ln w="28575">
            <a:solidFill>
              <a:srgbClr val="4A4A5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9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563430" y="484201"/>
            <a:ext cx="3932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SvelteKit</a:t>
            </a:r>
            <a:endParaRPr lang="en-US" sz="4000" b="1" dirty="0">
              <a:solidFill>
                <a:srgbClr val="4A4A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SvelteKit • Web development, streamlined">
            <a:extLst>
              <a:ext uri="{FF2B5EF4-FFF2-40B4-BE49-F238E27FC236}">
                <a16:creationId xmlns:a16="http://schemas.microsoft.com/office/drawing/2014/main" id="{72BCC879-563D-45F1-A2EC-D05EB8CF1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r="1302" b="15495"/>
          <a:stretch/>
        </p:blipFill>
        <p:spPr bwMode="auto">
          <a:xfrm>
            <a:off x="0" y="-57873"/>
            <a:ext cx="4927085" cy="453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7A534E-A3D0-4FA7-8F33-E3C273A9BB0D}"/>
              </a:ext>
            </a:extLst>
          </p:cNvPr>
          <p:cNvSpPr txBox="1"/>
          <p:nvPr/>
        </p:nvSpPr>
        <p:spPr>
          <a:xfrm>
            <a:off x="5502862" y="5695367"/>
            <a:ext cx="64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en-US" sz="2000" b="1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SvelteKit</a:t>
            </a:r>
            <a:r>
              <a:rPr lang="en-US" sz="2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  <a:r>
              <a:rPr lang="en-US" sz="2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was released on December 14, 2022 )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171E4-6951-4B06-B323-553ED0BA4689}"/>
              </a:ext>
            </a:extLst>
          </p:cNvPr>
          <p:cNvSpPr txBox="1"/>
          <p:nvPr/>
        </p:nvSpPr>
        <p:spPr>
          <a:xfrm>
            <a:off x="563430" y="3980865"/>
            <a:ext cx="4363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SvelteKit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“</a:t>
            </a:r>
            <a:r>
              <a:rPr lang="en-US" sz="2400" dirty="0" err="1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metaframework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built for Svelte, allowing you to create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full-stack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projects easily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DFDF7-6E60-42B0-B561-620A0DB2895C}"/>
              </a:ext>
            </a:extLst>
          </p:cNvPr>
          <p:cNvSpPr txBox="1"/>
          <p:nvPr/>
        </p:nvSpPr>
        <p:spPr>
          <a:xfrm>
            <a:off x="563430" y="5695367"/>
            <a:ext cx="397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(Similar to Next.js for React)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8733E-0958-4541-B3E1-F7B3900F1FF4}"/>
              </a:ext>
            </a:extLst>
          </p:cNvPr>
          <p:cNvSpPr txBox="1"/>
          <p:nvPr/>
        </p:nvSpPr>
        <p:spPr>
          <a:xfrm>
            <a:off x="6375851" y="872868"/>
            <a:ext cx="4689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Adds many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required in a </a:t>
            </a:r>
            <a:r>
              <a:rPr lang="en-US" sz="24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web application</a:t>
            </a: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fetching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build optimization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Server-side rendering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142950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5B2F81-7F9F-4517-B958-DE2FD28D4E87}"/>
              </a:ext>
            </a:extLst>
          </p:cNvPr>
          <p:cNvSpPr/>
          <p:nvPr/>
        </p:nvSpPr>
        <p:spPr>
          <a:xfrm>
            <a:off x="3899495" y="2245261"/>
            <a:ext cx="43930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  <a:r>
              <a:rPr lang="en-US" sz="4000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(KIT)</a:t>
            </a:r>
          </a:p>
          <a:p>
            <a:pPr algn="ctr"/>
            <a:r>
              <a:rPr lang="en-US" sz="4000" b="1" dirty="0">
                <a:solidFill>
                  <a:srgbClr val="4A4A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WALKTHROUGH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59C75-85CF-4C60-878F-A39BF14EE5E3}"/>
              </a:ext>
            </a:extLst>
          </p:cNvPr>
          <p:cNvSpPr txBox="1"/>
          <p:nvPr/>
        </p:nvSpPr>
        <p:spPr>
          <a:xfrm>
            <a:off x="4342239" y="3697290"/>
            <a:ext cx="3507522" cy="11577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182880" tIns="91440" rIns="182880" bIns="9144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git clone &lt;workshop-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cd svelte-workshop</a:t>
            </a:r>
          </a:p>
        </p:txBody>
      </p:sp>
    </p:spTree>
    <p:extLst>
      <p:ext uri="{BB962C8B-B14F-4D97-AF65-F5344CB8AC3E}">
        <p14:creationId xmlns:p14="http://schemas.microsoft.com/office/powerpoint/2010/main" val="174105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A43D8-144F-477A-8FD2-608A0DAC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48460"/>
            <a:ext cx="11201400" cy="52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691</Words>
  <Application>Microsoft Office PowerPoint</Application>
  <PresentationFormat>Widescreen</PresentationFormat>
  <Paragraphs>111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Svelte</dc:title>
  <dc:creator>Enrique Casillas</dc:creator>
  <cp:lastModifiedBy>Enrique Casillas</cp:lastModifiedBy>
  <cp:revision>153</cp:revision>
  <dcterms:created xsi:type="dcterms:W3CDTF">2023-02-06T01:41:37Z</dcterms:created>
  <dcterms:modified xsi:type="dcterms:W3CDTF">2023-02-10T03:48:28Z</dcterms:modified>
</cp:coreProperties>
</file>