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Thin"/>
      <p:regular r:id="rId23"/>
      <p:bold r:id="rId24"/>
      <p:italic r:id="rId25"/>
      <p:boldItalic r:id="rId26"/>
    </p:embeddedFont>
    <p:embeddedFont>
      <p:font typeface="Roboto Medium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Roboto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Thin-bold.fntdata"/><Relationship Id="rId23" Type="http://schemas.openxmlformats.org/officeDocument/2006/relationships/font" Target="fonts/RobotoThin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Thin-boldItalic.fntdata"/><Relationship Id="rId25" Type="http://schemas.openxmlformats.org/officeDocument/2006/relationships/font" Target="fonts/RobotoThin-italic.fntdata"/><Relationship Id="rId28" Type="http://schemas.openxmlformats.org/officeDocument/2006/relationships/font" Target="fonts/RobotoMedium-bold.fntdata"/><Relationship Id="rId27" Type="http://schemas.openxmlformats.org/officeDocument/2006/relationships/font" Target="fonts/Roboto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oboto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RobotoLight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Light-italic.fntdata"/><Relationship Id="rId14" Type="http://schemas.openxmlformats.org/officeDocument/2006/relationships/slide" Target="slides/slide9.xml"/><Relationship Id="rId36" Type="http://schemas.openxmlformats.org/officeDocument/2006/relationships/font" Target="fonts/Roboto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5240b6ee5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5240b6ee5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5240b6ee5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5240b6ee5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5240b6ee5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5240b6ee5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5240b6ee5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5240b6ee5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46c48a49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46c48a49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46c48a49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46c48a49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5240b6ee5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5240b6ee5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46c48a49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46c48a49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46c48a49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46c48a49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46c48a49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46c48a49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46c48a49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46c48a49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46c48a49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46c48a49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5240b6ee5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5240b6ee5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5240b6ee5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5240b6ee5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240b6ee5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240b6ee5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46c48a49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46c48a49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Relationship Id="rId4" Type="http://schemas.openxmlformats.org/officeDocument/2006/relationships/image" Target="../media/image17.jpg"/><Relationship Id="rId5" Type="http://schemas.openxmlformats.org/officeDocument/2006/relationships/image" Target="../media/image23.jpg"/><Relationship Id="rId6" Type="http://schemas.openxmlformats.org/officeDocument/2006/relationships/image" Target="../media/image18.jpg"/><Relationship Id="rId7" Type="http://schemas.openxmlformats.org/officeDocument/2006/relationships/image" Target="../media/image16.jpg"/><Relationship Id="rId8" Type="http://schemas.openxmlformats.org/officeDocument/2006/relationships/image" Target="../media/image2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hare.streamlit.io/casiopa/eda-imdb/main/src/utils/streamlit/EDA_IMDb_main.py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exchangerates.org.uk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imdb.com/title/tt11241458/" TargetMode="External"/><Relationship Id="rId4" Type="http://schemas.openxmlformats.org/officeDocument/2006/relationships/image" Target="../media/image2.jpg"/><Relationship Id="rId5" Type="http://schemas.openxmlformats.org/officeDocument/2006/relationships/hyperlink" Target="https://www.imdb.com/title/tt4154796/" TargetMode="External"/><Relationship Id="rId6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ctrTitle"/>
          </p:nvPr>
        </p:nvSpPr>
        <p:spPr>
          <a:xfrm>
            <a:off x="2151150" y="1829300"/>
            <a:ext cx="50217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80">
                <a:latin typeface="Roboto Medium"/>
                <a:ea typeface="Roboto Medium"/>
                <a:cs typeface="Roboto Medium"/>
                <a:sym typeface="Roboto Medium"/>
              </a:rPr>
              <a:t>Público, crítica y taquilla</a:t>
            </a:r>
            <a:endParaRPr sz="338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5" name="Google Shape;55;p13"/>
          <p:cNvSpPr txBox="1"/>
          <p:nvPr>
            <p:ph idx="4294967295" type="subTitle"/>
          </p:nvPr>
        </p:nvSpPr>
        <p:spPr>
          <a:xfrm>
            <a:off x="6847775" y="4122475"/>
            <a:ext cx="18741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Thin"/>
                <a:ea typeface="Roboto Thin"/>
                <a:cs typeface="Roboto Thin"/>
                <a:sym typeface="Roboto Thin"/>
              </a:rPr>
              <a:t>Ana Blanco Delgado</a:t>
            </a:r>
            <a:endParaRPr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Roboto Thin"/>
                <a:ea typeface="Roboto Thin"/>
                <a:cs typeface="Roboto Thin"/>
                <a:sym typeface="Roboto Thin"/>
              </a:rPr>
              <a:t>Julio 2021</a:t>
            </a:r>
            <a:endParaRPr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080350" y="2010950"/>
            <a:ext cx="70800" cy="14778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4294967295" type="subTitle"/>
          </p:nvPr>
        </p:nvSpPr>
        <p:spPr>
          <a:xfrm>
            <a:off x="2211976" y="2596400"/>
            <a:ext cx="15393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Análisis exploratorio de datos de</a:t>
            </a:r>
            <a:endParaRPr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063" y="2639116"/>
            <a:ext cx="1539200" cy="8496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4294967295" type="subTitle"/>
          </p:nvPr>
        </p:nvSpPr>
        <p:spPr>
          <a:xfrm>
            <a:off x="5336275" y="3127525"/>
            <a:ext cx="14316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2014 - 2019</a:t>
            </a:r>
            <a:endParaRPr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>
            <a:off x="4339825" y="0"/>
            <a:ext cx="4804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type="ctrTitle"/>
          </p:nvPr>
        </p:nvSpPr>
        <p:spPr>
          <a:xfrm>
            <a:off x="1054175" y="524025"/>
            <a:ext cx="20589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 Medium"/>
                <a:ea typeface="Roboto Medium"/>
                <a:cs typeface="Roboto Medium"/>
                <a:sym typeface="Roboto Medium"/>
              </a:rPr>
              <a:t>Valoraciones</a:t>
            </a:r>
            <a:endParaRPr sz="24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833850" y="538725"/>
            <a:ext cx="70800" cy="3816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Thin"/>
                <a:ea typeface="Roboto Thin"/>
                <a:cs typeface="Roboto Thin"/>
                <a:sym typeface="Roboto Thin"/>
              </a:rPr>
              <a:t>Ana Blanco Delgado | Julio 2021</a:t>
            </a:r>
            <a:endParaRPr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43" name="Google Shape;143;p22"/>
          <p:cNvSpPr txBox="1"/>
          <p:nvPr>
            <p:ph type="ctrTitle"/>
          </p:nvPr>
        </p:nvSpPr>
        <p:spPr>
          <a:xfrm>
            <a:off x="5036150" y="524025"/>
            <a:ext cx="37368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Variables económicas</a:t>
            </a:r>
            <a:endParaRPr sz="24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4815825" y="538725"/>
            <a:ext cx="70800" cy="3816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type="ctrTitle"/>
          </p:nvPr>
        </p:nvSpPr>
        <p:spPr>
          <a:xfrm>
            <a:off x="904650" y="1181525"/>
            <a:ext cx="2491200" cy="1088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-364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 Light"/>
              <a:buChar char="●"/>
            </a:pPr>
            <a:r>
              <a:rPr lang="es" sz="2142">
                <a:latin typeface="Roboto Light"/>
                <a:ea typeface="Roboto Light"/>
                <a:cs typeface="Roboto Light"/>
                <a:sym typeface="Roboto Light"/>
              </a:rPr>
              <a:t>IMDb Rating</a:t>
            </a:r>
            <a:endParaRPr sz="2142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64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 Light"/>
              <a:buChar char="●"/>
            </a:pPr>
            <a:r>
              <a:rPr lang="es" sz="2142">
                <a:latin typeface="Roboto Light"/>
                <a:ea typeface="Roboto Light"/>
                <a:cs typeface="Roboto Light"/>
                <a:sym typeface="Roboto Light"/>
              </a:rPr>
              <a:t>Metascore</a:t>
            </a:r>
            <a:endParaRPr sz="2142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64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 Light"/>
              <a:buChar char="●"/>
            </a:pPr>
            <a:r>
              <a:rPr lang="es" sz="2142">
                <a:latin typeface="Roboto Light"/>
                <a:ea typeface="Roboto Light"/>
                <a:cs typeface="Roboto Light"/>
                <a:sym typeface="Roboto Light"/>
              </a:rPr>
              <a:t>Popularidad</a:t>
            </a:r>
            <a:endParaRPr sz="2142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6" name="Google Shape;146;p22"/>
          <p:cNvSpPr txBox="1"/>
          <p:nvPr>
            <p:ph type="ctrTitle"/>
          </p:nvPr>
        </p:nvSpPr>
        <p:spPr>
          <a:xfrm>
            <a:off x="4886625" y="1181525"/>
            <a:ext cx="4079400" cy="1088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-364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 Light"/>
              <a:buChar char="●"/>
            </a:pPr>
            <a:r>
              <a:rPr lang="es" sz="2142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Presupuesto</a:t>
            </a:r>
            <a:endParaRPr sz="2142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64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 Light"/>
              <a:buChar char="●"/>
            </a:pPr>
            <a:r>
              <a:rPr lang="es" sz="2142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Recaudación EEUU - Canadá</a:t>
            </a:r>
            <a:endParaRPr sz="2142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64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 Light"/>
              <a:buChar char="●"/>
            </a:pPr>
            <a:r>
              <a:rPr lang="es" sz="2142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Recaudación Mundial</a:t>
            </a:r>
            <a:endParaRPr sz="2142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200" y="3027800"/>
            <a:ext cx="3287051" cy="108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0373" y="3580486"/>
            <a:ext cx="1082079" cy="35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6674" y="2758300"/>
            <a:ext cx="1029478" cy="638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6501" y="4115891"/>
            <a:ext cx="1209825" cy="666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6368" y="2715849"/>
            <a:ext cx="1365724" cy="20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4339825" y="0"/>
            <a:ext cx="4804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type="ctrTitle"/>
          </p:nvPr>
        </p:nvSpPr>
        <p:spPr>
          <a:xfrm>
            <a:off x="1054175" y="600225"/>
            <a:ext cx="20589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 Medium"/>
                <a:ea typeface="Roboto Medium"/>
                <a:cs typeface="Roboto Medium"/>
                <a:sym typeface="Roboto Medium"/>
              </a:rPr>
              <a:t>Valoraciones</a:t>
            </a:r>
            <a:endParaRPr sz="24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833850" y="614925"/>
            <a:ext cx="70800" cy="3816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type="ctrTitle"/>
          </p:nvPr>
        </p:nvSpPr>
        <p:spPr>
          <a:xfrm>
            <a:off x="5340950" y="600225"/>
            <a:ext cx="31998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Variables económicas</a:t>
            </a:r>
            <a:endParaRPr sz="24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5120625" y="614925"/>
            <a:ext cx="70800" cy="3816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type="ctrTitle"/>
          </p:nvPr>
        </p:nvSpPr>
        <p:spPr>
          <a:xfrm>
            <a:off x="904650" y="1257725"/>
            <a:ext cx="2491200" cy="708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-364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 Light"/>
              <a:buChar char="●"/>
            </a:pPr>
            <a:r>
              <a:rPr lang="es" sz="2142">
                <a:latin typeface="Roboto Light"/>
                <a:ea typeface="Roboto Light"/>
                <a:cs typeface="Roboto Light"/>
                <a:sym typeface="Roboto Light"/>
              </a:rPr>
              <a:t>IMDb Rating</a:t>
            </a:r>
            <a:endParaRPr sz="2142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64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 Light"/>
              <a:buChar char="●"/>
            </a:pPr>
            <a:r>
              <a:rPr lang="es" sz="2142">
                <a:latin typeface="Roboto Light"/>
                <a:ea typeface="Roboto Light"/>
                <a:cs typeface="Roboto Light"/>
                <a:sym typeface="Roboto Light"/>
              </a:rPr>
              <a:t>Metascore</a:t>
            </a:r>
            <a:endParaRPr sz="2142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0" y="2524800"/>
            <a:ext cx="9144000" cy="26187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type="ctrTitle"/>
          </p:nvPr>
        </p:nvSpPr>
        <p:spPr>
          <a:xfrm>
            <a:off x="5191425" y="1257725"/>
            <a:ext cx="3270600" cy="708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-364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 Light"/>
              <a:buChar char="●"/>
            </a:pPr>
            <a:r>
              <a:rPr lang="es" sz="2142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Presupuesto</a:t>
            </a:r>
            <a:endParaRPr sz="2142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64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 Light"/>
              <a:buChar char="●"/>
            </a:pPr>
            <a:r>
              <a:rPr lang="es" sz="2142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Recaudación Mundial</a:t>
            </a:r>
            <a:endParaRPr sz="2142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4" name="Google Shape;164;p23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Thin"/>
                <a:ea typeface="Roboto Thin"/>
                <a:cs typeface="Roboto Thin"/>
                <a:sym typeface="Roboto Thin"/>
              </a:rPr>
              <a:t>Ana Blanco Delgado | Julio 2021</a:t>
            </a:r>
            <a:endParaRPr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1830950" y="3297300"/>
            <a:ext cx="3325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Películas con Rating, Metascore, Presupuesto y Recaudación Mundial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5520950" y="3374250"/>
            <a:ext cx="1644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rPr>
              <a:t>TOTAL</a:t>
            </a:r>
            <a:endParaRPr sz="2600">
              <a:solidFill>
                <a:schemeClr val="lt1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1.553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de 102.850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/>
          <p:nvPr/>
        </p:nvSpPr>
        <p:spPr>
          <a:xfrm>
            <a:off x="-75" y="0"/>
            <a:ext cx="9144000" cy="268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type="ctrTitle"/>
          </p:nvPr>
        </p:nvSpPr>
        <p:spPr>
          <a:xfrm>
            <a:off x="813200" y="447825"/>
            <a:ext cx="33258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Variables económicas</a:t>
            </a:r>
            <a:endParaRPr sz="24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592875" y="462525"/>
            <a:ext cx="70800" cy="3816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>
            <p:ph type="ctrTitle"/>
          </p:nvPr>
        </p:nvSpPr>
        <p:spPr>
          <a:xfrm>
            <a:off x="663675" y="1105325"/>
            <a:ext cx="3100200" cy="8244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-36461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 Light"/>
              <a:buChar char="●"/>
            </a:pPr>
            <a:r>
              <a:rPr lang="es" sz="2142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Presupuesto</a:t>
            </a:r>
            <a:endParaRPr sz="2142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6461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 Light"/>
              <a:buChar char="●"/>
            </a:pPr>
            <a:r>
              <a:rPr lang="es" sz="2142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Recaudación Mundial</a:t>
            </a:r>
            <a:endParaRPr sz="2142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6" name="Google Shape;176;p24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Thin"/>
                <a:ea typeface="Roboto Thin"/>
                <a:cs typeface="Roboto Thin"/>
                <a:sym typeface="Roboto Thin"/>
              </a:rPr>
              <a:t>Ana Blanco Delgado | Julio 2021</a:t>
            </a:r>
            <a:endParaRPr>
              <a:latin typeface="Roboto Thin"/>
              <a:ea typeface="Roboto Thin"/>
              <a:cs typeface="Roboto Thin"/>
              <a:sym typeface="Roboto Thin"/>
            </a:endParaRPr>
          </a:p>
        </p:txBody>
      </p:sp>
      <p:cxnSp>
        <p:nvCxnSpPr>
          <p:cNvPr id="177" name="Google Shape;177;p24"/>
          <p:cNvCxnSpPr/>
          <p:nvPr/>
        </p:nvCxnSpPr>
        <p:spPr>
          <a:xfrm flipH="1">
            <a:off x="2773450" y="870225"/>
            <a:ext cx="2695500" cy="382200"/>
          </a:xfrm>
          <a:prstGeom prst="straightConnector1">
            <a:avLst/>
          </a:prstGeom>
          <a:noFill/>
          <a:ln cap="flat" cmpd="sng" w="38100">
            <a:solidFill>
              <a:srgbClr val="F5C51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4"/>
          <p:cNvSpPr txBox="1"/>
          <p:nvPr>
            <p:ph type="ctrTitle"/>
          </p:nvPr>
        </p:nvSpPr>
        <p:spPr>
          <a:xfrm>
            <a:off x="5299150" y="716775"/>
            <a:ext cx="3100200" cy="1340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-3392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1742"/>
              <a:buFont typeface="Roboto Light"/>
              <a:buChar char="●"/>
            </a:pPr>
            <a:r>
              <a:rPr lang="es" sz="1742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Extracción código y cantidad moneda, y normalización a $</a:t>
            </a:r>
            <a:endParaRPr sz="1742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42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92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1742"/>
              <a:buFont typeface="Roboto Light"/>
              <a:buChar char="●"/>
            </a:pPr>
            <a:r>
              <a:rPr lang="es" sz="1742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Conversión a cantidad</a:t>
            </a:r>
            <a:endParaRPr sz="1742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79" name="Google Shape;179;p24"/>
          <p:cNvCxnSpPr/>
          <p:nvPr/>
        </p:nvCxnSpPr>
        <p:spPr>
          <a:xfrm rot="10800000">
            <a:off x="3837650" y="1798150"/>
            <a:ext cx="1659600" cy="140400"/>
          </a:xfrm>
          <a:prstGeom prst="straightConnector1">
            <a:avLst/>
          </a:prstGeom>
          <a:noFill/>
          <a:ln cap="flat" cmpd="sng" w="38100">
            <a:solidFill>
              <a:srgbClr val="F5C51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4"/>
          <p:cNvSpPr txBox="1"/>
          <p:nvPr>
            <p:ph type="ctrTitle"/>
          </p:nvPr>
        </p:nvSpPr>
        <p:spPr>
          <a:xfrm>
            <a:off x="663675" y="3409000"/>
            <a:ext cx="4077900" cy="8244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-36461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42"/>
              <a:buFont typeface="Roboto Light"/>
              <a:buChar char="●"/>
            </a:pPr>
            <a:r>
              <a:rPr lang="es" sz="2142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Beneficios</a:t>
            </a:r>
            <a:endParaRPr sz="2142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6461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42"/>
              <a:buFont typeface="Roboto Light"/>
              <a:buChar char="●"/>
            </a:pPr>
            <a:r>
              <a:rPr lang="es" sz="2142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Retorno de la inversión (ROI)</a:t>
            </a:r>
            <a:endParaRPr sz="2142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4741575" y="2877875"/>
            <a:ext cx="753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}</a:t>
            </a:r>
            <a:endParaRPr sz="96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1646300" y="1296000"/>
            <a:ext cx="1659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0">
                <a:solidFill>
                  <a:srgbClr val="434343"/>
                </a:solidFill>
                <a:latin typeface="Roboto Thin"/>
                <a:ea typeface="Roboto Thin"/>
                <a:cs typeface="Roboto Thin"/>
                <a:sym typeface="Roboto Thin"/>
              </a:rPr>
              <a:t>+</a:t>
            </a:r>
            <a:endParaRPr sz="15000">
              <a:solidFill>
                <a:srgbClr val="434343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83" name="Google Shape;183;p24"/>
          <p:cNvSpPr txBox="1"/>
          <p:nvPr>
            <p:ph type="ctrTitle"/>
          </p:nvPr>
        </p:nvSpPr>
        <p:spPr>
          <a:xfrm>
            <a:off x="5497250" y="3476750"/>
            <a:ext cx="3001500" cy="6594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42">
                <a:latin typeface="Roboto Light"/>
                <a:ea typeface="Roboto Light"/>
                <a:cs typeface="Roboto Light"/>
                <a:sym typeface="Roboto Light"/>
              </a:rPr>
              <a:t>Nuevas variables que parten de las anteriores</a:t>
            </a:r>
            <a:endParaRPr sz="2142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ctrTitle"/>
          </p:nvPr>
        </p:nvSpPr>
        <p:spPr>
          <a:xfrm>
            <a:off x="702050" y="525650"/>
            <a:ext cx="80709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 Medium"/>
                <a:ea typeface="Roboto Medium"/>
                <a:cs typeface="Roboto Medium"/>
                <a:sym typeface="Roboto Medium"/>
              </a:rPr>
              <a:t>IMDb </a:t>
            </a:r>
            <a:r>
              <a:rPr i="1" lang="es" sz="2400">
                <a:latin typeface="Roboto Medium"/>
                <a:ea typeface="Roboto Medium"/>
                <a:cs typeface="Roboto Medium"/>
                <a:sym typeface="Roboto Medium"/>
              </a:rPr>
              <a:t>datasets </a:t>
            </a:r>
            <a:r>
              <a:rPr lang="es" sz="2400">
                <a:latin typeface="Roboto Medium"/>
                <a:ea typeface="Roboto Medium"/>
                <a:cs typeface="Roboto Medium"/>
                <a:sym typeface="Roboto Medium"/>
              </a:rPr>
              <a:t>|</a:t>
            </a:r>
            <a:r>
              <a:rPr i="1" lang="es" sz="1400">
                <a:latin typeface="Roboto Thin"/>
                <a:ea typeface="Roboto Thin"/>
                <a:cs typeface="Roboto Thin"/>
                <a:sym typeface="Roboto Thin"/>
              </a:rPr>
              <a:t>  </a:t>
            </a:r>
            <a:r>
              <a:rPr lang="es" sz="1700">
                <a:latin typeface="Roboto Thin"/>
                <a:ea typeface="Roboto Thin"/>
                <a:cs typeface="Roboto Thin"/>
                <a:sym typeface="Roboto Thin"/>
              </a:rPr>
              <a:t>P</a:t>
            </a:r>
            <a:r>
              <a:rPr lang="es" sz="1700">
                <a:latin typeface="Roboto Thin"/>
                <a:ea typeface="Roboto Thin"/>
                <a:cs typeface="Roboto Thin"/>
                <a:sym typeface="Roboto Thin"/>
              </a:rPr>
              <a:t>elículas con mayor presupuesto por año</a:t>
            </a:r>
            <a:endParaRPr sz="1700"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557925" y="540350"/>
            <a:ext cx="70800" cy="381600"/>
          </a:xfrm>
          <a:prstGeom prst="rect">
            <a:avLst/>
          </a:prstGeom>
          <a:solidFill>
            <a:srgbClr val="F5C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Thin"/>
                <a:ea typeface="Roboto Thin"/>
                <a:cs typeface="Roboto Thin"/>
                <a:sym typeface="Roboto Thin"/>
              </a:rPr>
              <a:t>Ana Blanco Delgado | Julio 2021</a:t>
            </a:r>
            <a:endParaRPr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1982505" y="1378350"/>
            <a:ext cx="70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5C518"/>
                </a:solidFill>
                <a:latin typeface="Roboto Light"/>
                <a:ea typeface="Roboto Light"/>
                <a:cs typeface="Roboto Light"/>
                <a:sym typeface="Roboto Light"/>
              </a:rPr>
              <a:t>2015</a:t>
            </a:r>
            <a:endParaRPr sz="1700">
              <a:solidFill>
                <a:srgbClr val="F5C51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422418" y="1378350"/>
            <a:ext cx="70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5C518"/>
                </a:solidFill>
                <a:latin typeface="Roboto Light"/>
                <a:ea typeface="Roboto Light"/>
                <a:cs typeface="Roboto Light"/>
                <a:sym typeface="Roboto Light"/>
              </a:rPr>
              <a:t>2014</a:t>
            </a:r>
            <a:endParaRPr sz="1700">
              <a:solidFill>
                <a:srgbClr val="F5C51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50" y="1888398"/>
            <a:ext cx="1489718" cy="2189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0167" y="1888116"/>
            <a:ext cx="1489720" cy="218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9885" y="1888398"/>
            <a:ext cx="1471325" cy="2189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1206" y="1888116"/>
            <a:ext cx="1490150" cy="218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40945" y="1887765"/>
            <a:ext cx="1490143" cy="218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31088" y="1887779"/>
            <a:ext cx="1490138" cy="218994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/>
        </p:nvSpPr>
        <p:spPr>
          <a:xfrm>
            <a:off x="3463021" y="1378350"/>
            <a:ext cx="70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5C518"/>
                </a:solidFill>
                <a:latin typeface="Roboto Light"/>
                <a:ea typeface="Roboto Light"/>
                <a:cs typeface="Roboto Light"/>
                <a:sym typeface="Roboto Light"/>
              </a:rPr>
              <a:t>2016</a:t>
            </a:r>
            <a:endParaRPr sz="1700">
              <a:solidFill>
                <a:srgbClr val="F5C51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4943549" y="1378350"/>
            <a:ext cx="70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5C518"/>
                </a:solidFill>
                <a:latin typeface="Roboto Light"/>
                <a:ea typeface="Roboto Light"/>
                <a:cs typeface="Roboto Light"/>
                <a:sym typeface="Roboto Light"/>
              </a:rPr>
              <a:t>2017</a:t>
            </a:r>
            <a:endParaRPr sz="1700">
              <a:solidFill>
                <a:srgbClr val="F5C51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6424076" y="1378350"/>
            <a:ext cx="70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5C518"/>
                </a:solidFill>
                <a:latin typeface="Roboto Light"/>
                <a:ea typeface="Roboto Light"/>
                <a:cs typeface="Roboto Light"/>
                <a:sym typeface="Roboto Light"/>
              </a:rPr>
              <a:t>2018</a:t>
            </a:r>
            <a:endParaRPr sz="1700">
              <a:solidFill>
                <a:srgbClr val="F5C51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7923616" y="1378350"/>
            <a:ext cx="70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5C518"/>
                </a:solidFill>
                <a:latin typeface="Roboto Light"/>
                <a:ea typeface="Roboto Light"/>
                <a:cs typeface="Roboto Light"/>
                <a:sym typeface="Roboto Light"/>
              </a:rPr>
              <a:t>2019</a:t>
            </a:r>
            <a:endParaRPr sz="1700">
              <a:solidFill>
                <a:srgbClr val="F5C51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ctrTitle"/>
          </p:nvPr>
        </p:nvSpPr>
        <p:spPr>
          <a:xfrm>
            <a:off x="702050" y="525650"/>
            <a:ext cx="31185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 Medium"/>
                <a:ea typeface="Roboto Medium"/>
                <a:cs typeface="Roboto Medium"/>
                <a:sym typeface="Roboto Medium"/>
              </a:rPr>
              <a:t>DataFrame </a:t>
            </a:r>
            <a:r>
              <a:rPr lang="es" sz="2400">
                <a:solidFill>
                  <a:srgbClr val="434343"/>
                </a:solidFill>
                <a:highlight>
                  <a:srgbClr val="F5C518"/>
                </a:highlight>
                <a:latin typeface="Roboto Light"/>
                <a:ea typeface="Roboto Light"/>
                <a:cs typeface="Roboto Light"/>
                <a:sym typeface="Roboto Light"/>
              </a:rPr>
              <a:t>movies</a:t>
            </a:r>
            <a:endParaRPr sz="2400">
              <a:solidFill>
                <a:srgbClr val="434343"/>
              </a:solidFill>
              <a:highlight>
                <a:srgbClr val="F5C518"/>
              </a:highlight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557925" y="540350"/>
            <a:ext cx="70800" cy="381600"/>
          </a:xfrm>
          <a:prstGeom prst="rect">
            <a:avLst/>
          </a:prstGeom>
          <a:solidFill>
            <a:srgbClr val="F5C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00" y="1843285"/>
            <a:ext cx="4247296" cy="24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427" y="1843285"/>
            <a:ext cx="4150226" cy="24824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/>
        </p:nvSpPr>
        <p:spPr>
          <a:xfrm>
            <a:off x="628725" y="936650"/>
            <a:ext cx="302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Variables valoraciones</a:t>
            </a:r>
            <a:endParaRPr/>
          </a:p>
        </p:txBody>
      </p:sp>
      <p:sp>
        <p:nvSpPr>
          <p:cNvPr id="212" name="Google Shape;212;p26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Thin"/>
                <a:ea typeface="Roboto Thin"/>
                <a:cs typeface="Roboto Thin"/>
                <a:sym typeface="Roboto Thin"/>
              </a:rPr>
              <a:t>Ana Blanco Delgado | Julio 2021</a:t>
            </a:r>
            <a:endParaRPr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/>
          <p:nvPr/>
        </p:nvSpPr>
        <p:spPr>
          <a:xfrm>
            <a:off x="557925" y="540350"/>
            <a:ext cx="70800" cy="381600"/>
          </a:xfrm>
          <a:prstGeom prst="rect">
            <a:avLst/>
          </a:prstGeom>
          <a:solidFill>
            <a:srgbClr val="F5C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100" y="1836000"/>
            <a:ext cx="4113172" cy="2460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75" y="1802275"/>
            <a:ext cx="4225925" cy="267217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7"/>
          <p:cNvSpPr txBox="1"/>
          <p:nvPr/>
        </p:nvSpPr>
        <p:spPr>
          <a:xfrm>
            <a:off x="628725" y="936650"/>
            <a:ext cx="302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lang="es" sz="20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Variables económicas</a:t>
            </a:r>
            <a:endParaRPr/>
          </a:p>
        </p:txBody>
      </p:sp>
      <p:sp>
        <p:nvSpPr>
          <p:cNvPr id="221" name="Google Shape;221;p27"/>
          <p:cNvSpPr txBox="1"/>
          <p:nvPr>
            <p:ph type="ctrTitle"/>
          </p:nvPr>
        </p:nvSpPr>
        <p:spPr>
          <a:xfrm>
            <a:off x="702050" y="525650"/>
            <a:ext cx="31185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 Medium"/>
                <a:ea typeface="Roboto Medium"/>
                <a:cs typeface="Roboto Medium"/>
                <a:sym typeface="Roboto Medium"/>
              </a:rPr>
              <a:t>DataFrame </a:t>
            </a:r>
            <a:r>
              <a:rPr lang="es" sz="2400">
                <a:solidFill>
                  <a:srgbClr val="434343"/>
                </a:solidFill>
                <a:highlight>
                  <a:srgbClr val="F5C518"/>
                </a:highlight>
                <a:latin typeface="Roboto Light"/>
                <a:ea typeface="Roboto Light"/>
                <a:cs typeface="Roboto Light"/>
                <a:sym typeface="Roboto Light"/>
              </a:rPr>
              <a:t>movies</a:t>
            </a:r>
            <a:endParaRPr sz="2400">
              <a:solidFill>
                <a:srgbClr val="434343"/>
              </a:solidFill>
              <a:highlight>
                <a:srgbClr val="F5C518"/>
              </a:highlight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2" name="Google Shape;222;p27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Thin"/>
                <a:ea typeface="Roboto Thin"/>
                <a:cs typeface="Roboto Thin"/>
                <a:sym typeface="Roboto Thin"/>
              </a:rPr>
              <a:t>Ana Blanco Delgado | Julio 2021</a:t>
            </a:r>
            <a:endParaRPr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ctrTitle"/>
          </p:nvPr>
        </p:nvSpPr>
        <p:spPr>
          <a:xfrm>
            <a:off x="702050" y="525650"/>
            <a:ext cx="71595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 Medium"/>
                <a:ea typeface="Roboto Medium"/>
                <a:cs typeface="Roboto Medium"/>
                <a:sym typeface="Roboto Medium"/>
              </a:rPr>
              <a:t>Dashboard interactivo online </a:t>
            </a:r>
            <a:r>
              <a:rPr lang="es" sz="2400">
                <a:solidFill>
                  <a:srgbClr val="434343"/>
                </a:solidFill>
                <a:highlight>
                  <a:srgbClr val="F5C518"/>
                </a:highlight>
                <a:latin typeface="Roboto Light"/>
                <a:ea typeface="Roboto Light"/>
                <a:cs typeface="Roboto Light"/>
                <a:sym typeface="Roboto Light"/>
              </a:rPr>
              <a:t>streamlit</a:t>
            </a:r>
            <a:endParaRPr sz="2400">
              <a:solidFill>
                <a:srgbClr val="434343"/>
              </a:solidFill>
              <a:highlight>
                <a:srgbClr val="F5C518"/>
              </a:highlight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557925" y="540350"/>
            <a:ext cx="70800" cy="381600"/>
          </a:xfrm>
          <a:prstGeom prst="rect">
            <a:avLst/>
          </a:prstGeom>
          <a:solidFill>
            <a:srgbClr val="F5C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Thin"/>
                <a:ea typeface="Roboto Thin"/>
                <a:cs typeface="Roboto Thin"/>
                <a:sym typeface="Roboto Thin"/>
              </a:rPr>
              <a:t>Ana Blanco Delgado | Julio 2021</a:t>
            </a:r>
            <a:endParaRPr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672975" y="2371650"/>
            <a:ext cx="769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https://share.streamlit.io/casiopa/eda-imdb/main/src/utils/streamlit/EDA_IMDb_main.py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/>
        </p:nvSpPr>
        <p:spPr>
          <a:xfrm>
            <a:off x="1824750" y="2117700"/>
            <a:ext cx="5494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>
                <a:solidFill>
                  <a:srgbClr val="F5C518"/>
                </a:solidFill>
                <a:latin typeface="Roboto Thin"/>
                <a:ea typeface="Roboto Thin"/>
                <a:cs typeface="Roboto Thin"/>
                <a:sym typeface="Roboto Thin"/>
              </a:rPr>
              <a:t>Gracias</a:t>
            </a:r>
            <a:endParaRPr sz="4700">
              <a:solidFill>
                <a:srgbClr val="F5C518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36" name="Google Shape;236;p29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Thin"/>
                <a:ea typeface="Roboto Thin"/>
                <a:cs typeface="Roboto Thin"/>
                <a:sym typeface="Roboto Thin"/>
              </a:rPr>
              <a:t>Ana Blanco Delgado | Julio 2021</a:t>
            </a:r>
            <a:endParaRPr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075" y="3912300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9"/>
          <p:cNvSpPr txBox="1"/>
          <p:nvPr/>
        </p:nvSpPr>
        <p:spPr>
          <a:xfrm>
            <a:off x="3009500" y="3780000"/>
            <a:ext cx="363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https://casiopa.github.io/</a:t>
            </a:r>
            <a:endParaRPr sz="25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88" y="152400"/>
            <a:ext cx="326612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500550" y="2233200"/>
            <a:ext cx="348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CINE COMERCIAL</a:t>
            </a:r>
            <a:endParaRPr sz="32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88" y="152400"/>
            <a:ext cx="326612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837550" y="2895525"/>
            <a:ext cx="49326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Budget		 				$110,000,000</a:t>
            </a:r>
            <a:endParaRPr sz="16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Gross US &amp; Canada 				$100,014,699</a:t>
            </a:r>
            <a:endParaRPr sz="16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Opening weekend US &amp; Canada 	$14,869,736</a:t>
            </a:r>
            <a:endParaRPr sz="16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Gross worldwide 				$303,144,152</a:t>
            </a:r>
            <a:endParaRPr sz="16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260" y="1337800"/>
            <a:ext cx="176212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3785" y="1599025"/>
            <a:ext cx="191452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267182" cy="483869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048500" y="2233200"/>
            <a:ext cx="4299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CINE INDEPENDIENTE</a:t>
            </a:r>
            <a:endParaRPr sz="32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267182" cy="483869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3837550" y="2895525"/>
            <a:ext cx="49326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Budget		 				$4,000,000</a:t>
            </a:r>
            <a:endParaRPr sz="16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Gross US &amp; Canada 				$25,352,281</a:t>
            </a:r>
            <a:endParaRPr sz="16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Opening weekend US &amp; Canada 	$387,618</a:t>
            </a:r>
            <a:endParaRPr sz="16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Gross worldwide 				$48,137,666</a:t>
            </a:r>
            <a:endParaRPr sz="16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3783" y="1315650"/>
            <a:ext cx="173355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1783" y="1539488"/>
            <a:ext cx="19621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702050" y="525650"/>
            <a:ext cx="51798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42">
                <a:latin typeface="Roboto Medium"/>
                <a:ea typeface="Roboto Medium"/>
                <a:cs typeface="Roboto Medium"/>
                <a:sym typeface="Roboto Medium"/>
              </a:rPr>
              <a:t>Fuentes de datos</a:t>
            </a:r>
            <a:endParaRPr sz="2442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557925" y="540350"/>
            <a:ext cx="70800" cy="3816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468863" y="1579564"/>
            <a:ext cx="2943300" cy="1478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type="ctrTitle"/>
          </p:nvPr>
        </p:nvSpPr>
        <p:spPr>
          <a:xfrm>
            <a:off x="1468863" y="1268050"/>
            <a:ext cx="2943300" cy="2220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442">
                <a:latin typeface="Roboto Light"/>
                <a:ea typeface="Roboto Light"/>
                <a:cs typeface="Roboto Light"/>
                <a:sym typeface="Roboto Light"/>
              </a:rPr>
              <a:t>IMDb </a:t>
            </a:r>
            <a:r>
              <a:rPr i="1" lang="es" sz="1442">
                <a:latin typeface="Roboto Light"/>
                <a:ea typeface="Roboto Light"/>
                <a:cs typeface="Roboto Light"/>
                <a:sym typeface="Roboto Light"/>
              </a:rPr>
              <a:t>datasets</a:t>
            </a:r>
            <a:endParaRPr i="1" sz="1442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4731838" y="1579573"/>
            <a:ext cx="2615700" cy="1478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type="ctrTitle"/>
          </p:nvPr>
        </p:nvSpPr>
        <p:spPr>
          <a:xfrm>
            <a:off x="4731838" y="1268050"/>
            <a:ext cx="2943300" cy="2220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442">
                <a:latin typeface="Roboto Light"/>
                <a:ea typeface="Roboto Light"/>
                <a:cs typeface="Roboto Light"/>
                <a:sym typeface="Roboto Light"/>
              </a:rPr>
              <a:t>IMDb </a:t>
            </a:r>
            <a:r>
              <a:rPr i="1" lang="es" sz="1442">
                <a:latin typeface="Roboto Light"/>
                <a:ea typeface="Roboto Light"/>
                <a:cs typeface="Roboto Light"/>
                <a:sym typeface="Roboto Light"/>
              </a:rPr>
              <a:t>web scrapping</a:t>
            </a:r>
            <a:endParaRPr i="1" sz="1442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Thin"/>
                <a:ea typeface="Roboto Thin"/>
                <a:cs typeface="Roboto Thin"/>
                <a:sym typeface="Roboto Thin"/>
              </a:rPr>
              <a:t>Ana Blanco Delgado | Julio 2021</a:t>
            </a:r>
            <a:endParaRPr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99" name="Google Shape;99;p18"/>
          <p:cNvSpPr txBox="1"/>
          <p:nvPr>
            <p:ph type="ctrTitle"/>
          </p:nvPr>
        </p:nvSpPr>
        <p:spPr>
          <a:xfrm>
            <a:off x="4653688" y="1973683"/>
            <a:ext cx="2772000" cy="7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4100">
                <a:latin typeface="Roboto"/>
                <a:ea typeface="Roboto"/>
                <a:cs typeface="Roboto"/>
                <a:sym typeface="Roboto"/>
              </a:rPr>
              <a:t>117.482</a:t>
            </a:r>
            <a:endParaRPr sz="4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342">
                <a:latin typeface="Roboto Light"/>
                <a:ea typeface="Roboto Light"/>
                <a:cs typeface="Roboto Light"/>
                <a:sym typeface="Roboto Light"/>
              </a:rPr>
              <a:t>páginas </a:t>
            </a:r>
            <a:r>
              <a:rPr i="1" lang="es" sz="1342">
                <a:latin typeface="Roboto Light"/>
                <a:ea typeface="Roboto Light"/>
                <a:cs typeface="Roboto Light"/>
                <a:sym typeface="Roboto Light"/>
              </a:rPr>
              <a:t>escrapeadas</a:t>
            </a:r>
            <a:endParaRPr i="1" sz="1342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" name="Google Shape;100;p18"/>
          <p:cNvSpPr txBox="1"/>
          <p:nvPr>
            <p:ph type="ctrTitle"/>
          </p:nvPr>
        </p:nvSpPr>
        <p:spPr>
          <a:xfrm>
            <a:off x="1554513" y="1780915"/>
            <a:ext cx="27720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100">
                <a:latin typeface="Roboto"/>
                <a:ea typeface="Roboto"/>
                <a:cs typeface="Roboto"/>
                <a:sym typeface="Roboto"/>
              </a:rPr>
              <a:t>2 </a:t>
            </a:r>
            <a:r>
              <a:rPr lang="es" sz="2100">
                <a:latin typeface="Roboto"/>
                <a:ea typeface="Roboto"/>
                <a:cs typeface="Roboto"/>
                <a:sym typeface="Roboto"/>
              </a:rPr>
              <a:t>tablas BDs IMDb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 txBox="1"/>
          <p:nvPr>
            <p:ph type="ctrTitle"/>
          </p:nvPr>
        </p:nvSpPr>
        <p:spPr>
          <a:xfrm>
            <a:off x="1749213" y="2222675"/>
            <a:ext cx="2382600" cy="6897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F5C518"/>
                </a:solidFill>
                <a:latin typeface="Roboto Medium"/>
                <a:ea typeface="Roboto Medium"/>
                <a:cs typeface="Roboto Medium"/>
                <a:sym typeface="Roboto Medium"/>
              </a:rPr>
              <a:t>8 millones</a:t>
            </a:r>
            <a:endParaRPr sz="2800">
              <a:solidFill>
                <a:srgbClr val="F5C518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F5C518"/>
                </a:solidFill>
                <a:latin typeface="Roboto Thin"/>
                <a:ea typeface="Roboto Thin"/>
                <a:cs typeface="Roboto Thin"/>
                <a:sym typeface="Roboto Thin"/>
              </a:rPr>
              <a:t>de registros</a:t>
            </a:r>
            <a:endParaRPr sz="2800"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1468863" y="3599808"/>
            <a:ext cx="2249700" cy="737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type="ctrTitle"/>
          </p:nvPr>
        </p:nvSpPr>
        <p:spPr>
          <a:xfrm>
            <a:off x="1468863" y="3288294"/>
            <a:ext cx="2249700" cy="2220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442">
                <a:latin typeface="Roboto Light"/>
                <a:ea typeface="Roboto Light"/>
                <a:cs typeface="Roboto Light"/>
                <a:sym typeface="Roboto Light"/>
              </a:rPr>
              <a:t>Tasas de cambio por año</a:t>
            </a:r>
            <a:endParaRPr sz="1442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4" name="Google Shape;104;p18"/>
          <p:cNvSpPr txBox="1"/>
          <p:nvPr>
            <p:ph type="ctrTitle"/>
          </p:nvPr>
        </p:nvSpPr>
        <p:spPr>
          <a:xfrm>
            <a:off x="1628763" y="3660556"/>
            <a:ext cx="19299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400">
                <a:solidFill>
                  <a:srgbClr val="F5C518"/>
                </a:solidFill>
                <a:latin typeface="Roboto"/>
                <a:ea typeface="Roboto"/>
                <a:cs typeface="Roboto"/>
                <a:sym typeface="Roboto"/>
              </a:rPr>
              <a:t>OCDE, Yahoo Finance, </a:t>
            </a:r>
            <a:r>
              <a:rPr lang="es" sz="1400">
                <a:solidFill>
                  <a:srgbClr val="F5C518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exchangerates.org.uk</a:t>
            </a:r>
            <a:endParaRPr sz="1400">
              <a:solidFill>
                <a:srgbClr val="F5C5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4046138" y="3599800"/>
            <a:ext cx="1208100" cy="737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type="ctrTitle"/>
          </p:nvPr>
        </p:nvSpPr>
        <p:spPr>
          <a:xfrm>
            <a:off x="4046138" y="3288300"/>
            <a:ext cx="1002000" cy="2220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442">
                <a:latin typeface="Roboto Light"/>
                <a:ea typeface="Roboto Light"/>
                <a:cs typeface="Roboto Light"/>
                <a:sym typeface="Roboto Light"/>
              </a:rPr>
              <a:t>Metascore</a:t>
            </a:r>
            <a:endParaRPr sz="1442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7" name="Google Shape;107;p18"/>
          <p:cNvSpPr txBox="1"/>
          <p:nvPr>
            <p:ph type="ctrTitle"/>
          </p:nvPr>
        </p:nvSpPr>
        <p:spPr>
          <a:xfrm>
            <a:off x="4160688" y="3768250"/>
            <a:ext cx="1050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400">
                <a:solidFill>
                  <a:srgbClr val="F5C518"/>
                </a:solidFill>
                <a:latin typeface="Roboto"/>
                <a:ea typeface="Roboto"/>
                <a:cs typeface="Roboto"/>
                <a:sym typeface="Roboto"/>
              </a:rPr>
              <a:t>Metacritic</a:t>
            </a:r>
            <a:endParaRPr sz="1400">
              <a:solidFill>
                <a:srgbClr val="F5C5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ctrTitle"/>
          </p:nvPr>
        </p:nvSpPr>
        <p:spPr>
          <a:xfrm>
            <a:off x="702050" y="525650"/>
            <a:ext cx="22908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 Medium"/>
                <a:ea typeface="Roboto Medium"/>
                <a:cs typeface="Roboto Medium"/>
                <a:sym typeface="Roboto Medium"/>
              </a:rPr>
              <a:t>IMDb </a:t>
            </a:r>
            <a:r>
              <a:rPr i="1" lang="es" sz="2400">
                <a:latin typeface="Roboto Medium"/>
                <a:ea typeface="Roboto Medium"/>
                <a:cs typeface="Roboto Medium"/>
                <a:sym typeface="Roboto Medium"/>
              </a:rPr>
              <a:t>datasets</a:t>
            </a:r>
            <a:endParaRPr sz="24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57925" y="540350"/>
            <a:ext cx="70800" cy="381600"/>
          </a:xfrm>
          <a:prstGeom prst="rect">
            <a:avLst/>
          </a:prstGeom>
          <a:solidFill>
            <a:srgbClr val="F5C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Thin"/>
                <a:ea typeface="Roboto Thin"/>
                <a:cs typeface="Roboto Thin"/>
                <a:sym typeface="Roboto Thin"/>
              </a:rPr>
              <a:t>Ana Blanco Delgado | Julio 2021</a:t>
            </a:r>
            <a:endParaRPr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1361" l="0" r="0" t="1361"/>
          <a:stretch/>
        </p:blipFill>
        <p:spPr>
          <a:xfrm>
            <a:off x="1664138" y="1181013"/>
            <a:ext cx="5617623" cy="313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100" y="4264313"/>
            <a:ext cx="9144000" cy="178800"/>
          </a:xfrm>
          <a:prstGeom prst="rect">
            <a:avLst/>
          </a:prstGeom>
          <a:solidFill>
            <a:srgbClr val="F5C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ctrTitle"/>
          </p:nvPr>
        </p:nvSpPr>
        <p:spPr>
          <a:xfrm>
            <a:off x="702050" y="525650"/>
            <a:ext cx="35994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 Medium"/>
                <a:ea typeface="Roboto Medium"/>
                <a:cs typeface="Roboto Medium"/>
                <a:sym typeface="Roboto Medium"/>
              </a:rPr>
              <a:t>IMDb </a:t>
            </a:r>
            <a:r>
              <a:rPr i="1" lang="es" sz="2400">
                <a:latin typeface="Roboto Medium"/>
                <a:ea typeface="Roboto Medium"/>
                <a:cs typeface="Roboto Medium"/>
                <a:sym typeface="Roboto Medium"/>
              </a:rPr>
              <a:t>web scrapping</a:t>
            </a:r>
            <a:endParaRPr sz="24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557925" y="540350"/>
            <a:ext cx="70800" cy="3816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Thin"/>
                <a:ea typeface="Roboto Thin"/>
                <a:cs typeface="Roboto Thin"/>
                <a:sym typeface="Roboto Thin"/>
              </a:rPr>
              <a:t>Ana Blanco Delgado | Julio 2021</a:t>
            </a:r>
            <a:endParaRPr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124" name="Google Shape;124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3800" y="1330125"/>
            <a:ext cx="1959750" cy="245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7792" l="0" r="0" t="7783"/>
          <a:stretch/>
        </p:blipFill>
        <p:spPr>
          <a:xfrm>
            <a:off x="2341700" y="1330125"/>
            <a:ext cx="1959750" cy="245117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628725" y="1287650"/>
            <a:ext cx="1125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5C518"/>
                </a:solidFill>
                <a:latin typeface="Roboto Light"/>
                <a:ea typeface="Roboto Light"/>
                <a:cs typeface="Roboto Light"/>
                <a:sym typeface="Roboto Light"/>
              </a:rPr>
              <a:t>2019</a:t>
            </a:r>
            <a:endParaRPr sz="2500">
              <a:solidFill>
                <a:srgbClr val="F5C51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ctrTitle"/>
          </p:nvPr>
        </p:nvSpPr>
        <p:spPr>
          <a:xfrm>
            <a:off x="702050" y="525650"/>
            <a:ext cx="35994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 Medium"/>
                <a:ea typeface="Roboto Medium"/>
                <a:cs typeface="Roboto Medium"/>
                <a:sym typeface="Roboto Medium"/>
              </a:rPr>
              <a:t>IMDb </a:t>
            </a:r>
            <a:r>
              <a:rPr i="1" lang="es" sz="2400">
                <a:latin typeface="Roboto Medium"/>
                <a:ea typeface="Roboto Medium"/>
                <a:cs typeface="Roboto Medium"/>
                <a:sym typeface="Roboto Medium"/>
              </a:rPr>
              <a:t>web scrapping</a:t>
            </a:r>
            <a:endParaRPr sz="24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557925" y="540350"/>
            <a:ext cx="70800" cy="3816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Thin"/>
                <a:ea typeface="Roboto Thin"/>
                <a:cs typeface="Roboto Thin"/>
                <a:sym typeface="Roboto Thin"/>
              </a:rPr>
              <a:t>Ana Blanco Delgado | Julio 2021</a:t>
            </a:r>
            <a:endParaRPr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5413" y="1410525"/>
            <a:ext cx="4472532" cy="3022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