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0" r:id="rId4"/>
    <p:sldId id="262" r:id="rId5"/>
    <p:sldId id="264" r:id="rId6"/>
    <p:sldId id="265" r:id="rId7"/>
    <p:sldId id="267" r:id="rId8"/>
    <p:sldId id="266" r:id="rId9"/>
    <p:sldId id="269" r:id="rId10"/>
    <p:sldId id="268" r:id="rId11"/>
    <p:sldId id="271" r:id="rId12"/>
    <p:sldId id="270" r:id="rId13"/>
    <p:sldId id="273" r:id="rId14"/>
    <p:sldId id="272" r:id="rId15"/>
    <p:sldId id="275" r:id="rId16"/>
    <p:sldId id="274" r:id="rId17"/>
    <p:sldId id="277" r:id="rId18"/>
    <p:sldId id="276" r:id="rId19"/>
    <p:sldId id="279" r:id="rId20"/>
    <p:sldId id="278" r:id="rId21"/>
    <p:sldId id="280" r:id="rId22"/>
  </p:sldIdLst>
  <p:sldSz cx="9601200" cy="12801600" type="A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C34"/>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7A1EA4-78F8-4142-A625-66E9486A7748}" v="329" dt="2023-07-13T02:54:15.504"/>
    <p1510:client id="{2FB59229-7CE4-49C5-88CE-B291D3B8CA6C}" v="552" dt="2023-07-14T00:00:17.735"/>
    <p1510:client id="{670F6787-F252-4B40-B823-AAA01FCAC138}" v="496" dt="2023-07-13T12:02:23.8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200150" y="2095078"/>
            <a:ext cx="7200900" cy="4456853"/>
          </a:xfrm>
        </p:spPr>
        <p:txBody>
          <a:bodyPr anchor="b"/>
          <a:lstStyle>
            <a:lvl1pPr algn="ctr">
              <a:defRPr sz="4725"/>
            </a:lvl1pPr>
          </a:lstStyle>
          <a:p>
            <a:r>
              <a:rPr lang="pt-BR"/>
              <a:t>Clique para editar o título mestre</a:t>
            </a:r>
            <a:endParaRPr lang="de-DE"/>
          </a:p>
        </p:txBody>
      </p:sp>
      <p:sp>
        <p:nvSpPr>
          <p:cNvPr id="3" name="Subtítulo 2"/>
          <p:cNvSpPr>
            <a:spLocks noGrp="1"/>
          </p:cNvSpPr>
          <p:nvPr>
            <p:ph type="subTitle" idx="1"/>
          </p:nvPr>
        </p:nvSpPr>
        <p:spPr>
          <a:xfrm>
            <a:off x="1200150" y="6723804"/>
            <a:ext cx="7200900" cy="3090756"/>
          </a:xfrm>
        </p:spPr>
        <p:txBody>
          <a:bodyPr/>
          <a:lstStyle>
            <a:lvl1pPr marL="0" indent="0" algn="ctr">
              <a:buNone/>
              <a:defRPr sz="1890"/>
            </a:lvl1pPr>
            <a:lvl2pPr marL="360045" indent="0" algn="ctr">
              <a:buNone/>
              <a:defRPr sz="1575"/>
            </a:lvl2pPr>
            <a:lvl3pPr marL="720090" indent="0" algn="ctr">
              <a:buNone/>
              <a:defRPr sz="1418"/>
            </a:lvl3pPr>
            <a:lvl4pPr marL="1080135" indent="0" algn="ctr">
              <a:buNone/>
              <a:defRPr sz="1260"/>
            </a:lvl4pPr>
            <a:lvl5pPr marL="1440180" indent="0" algn="ctr">
              <a:buNone/>
              <a:defRPr sz="1260"/>
            </a:lvl5pPr>
            <a:lvl6pPr marL="1800225" indent="0" algn="ctr">
              <a:buNone/>
              <a:defRPr sz="1260"/>
            </a:lvl6pPr>
            <a:lvl7pPr marL="2160270" indent="0" algn="ctr">
              <a:buNone/>
              <a:defRPr sz="1260"/>
            </a:lvl7pPr>
            <a:lvl8pPr marL="2520315" indent="0" algn="ctr">
              <a:buNone/>
              <a:defRPr sz="1260"/>
            </a:lvl8pPr>
            <a:lvl9pPr marL="2880360" indent="0" algn="ctr">
              <a:buNone/>
              <a:defRPr sz="1260"/>
            </a:lvl9pPr>
          </a:lstStyle>
          <a:p>
            <a:r>
              <a:rPr lang="pt-BR"/>
              <a:t>Clique para editar o estilo do subtítulo mestre</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13.07.2023</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87768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13.07.2023</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746588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70859" y="681567"/>
            <a:ext cx="2070259" cy="10848764"/>
          </a:xfrm>
        </p:spPr>
        <p:txBody>
          <a:bodyPr vert="eaVert"/>
          <a:lstStyle/>
          <a:p>
            <a:r>
              <a:rPr lang="pt-BR"/>
              <a:t>Clique para editar o título mestre</a:t>
            </a:r>
            <a:endParaRPr lang="de-DE"/>
          </a:p>
        </p:txBody>
      </p:sp>
      <p:sp>
        <p:nvSpPr>
          <p:cNvPr id="3" name="Espaço Reservado para Texto Vertical 2"/>
          <p:cNvSpPr>
            <a:spLocks noGrp="1"/>
          </p:cNvSpPr>
          <p:nvPr>
            <p:ph type="body" orient="vert" idx="1"/>
          </p:nvPr>
        </p:nvSpPr>
        <p:spPr>
          <a:xfrm>
            <a:off x="660083" y="681567"/>
            <a:ext cx="6090761" cy="10848764"/>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13.07.2023</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130639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13.07.2023</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1400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55082" y="3191512"/>
            <a:ext cx="8281035" cy="5325109"/>
          </a:xfrm>
        </p:spPr>
        <p:txBody>
          <a:bodyPr anchor="b"/>
          <a:lstStyle>
            <a:lvl1pPr>
              <a:defRPr sz="4725"/>
            </a:lvl1pPr>
          </a:lstStyle>
          <a:p>
            <a:r>
              <a:rPr lang="pt-BR"/>
              <a:t>Clique para editar o título mestre</a:t>
            </a:r>
            <a:endParaRPr lang="de-DE"/>
          </a:p>
        </p:txBody>
      </p:sp>
      <p:sp>
        <p:nvSpPr>
          <p:cNvPr id="3" name="Espaço Reservado para Texto 2"/>
          <p:cNvSpPr>
            <a:spLocks noGrp="1"/>
          </p:cNvSpPr>
          <p:nvPr>
            <p:ph type="body" idx="1"/>
          </p:nvPr>
        </p:nvSpPr>
        <p:spPr>
          <a:xfrm>
            <a:off x="655082" y="8566999"/>
            <a:ext cx="8281035" cy="2800349"/>
          </a:xfrm>
        </p:spPr>
        <p:txBody>
          <a:bodyPr/>
          <a:lstStyle>
            <a:lvl1pPr marL="0" indent="0">
              <a:buNone/>
              <a:defRPr sz="1890">
                <a:solidFill>
                  <a:schemeClr val="tx1">
                    <a:tint val="75000"/>
                  </a:schemeClr>
                </a:solidFill>
              </a:defRPr>
            </a:lvl1pPr>
            <a:lvl2pPr marL="360045" indent="0">
              <a:buNone/>
              <a:defRPr sz="1575">
                <a:solidFill>
                  <a:schemeClr val="tx1">
                    <a:tint val="75000"/>
                  </a:schemeClr>
                </a:solidFill>
              </a:defRPr>
            </a:lvl2pPr>
            <a:lvl3pPr marL="720090" indent="0">
              <a:buNone/>
              <a:defRPr sz="1418">
                <a:solidFill>
                  <a:schemeClr val="tx1">
                    <a:tint val="75000"/>
                  </a:schemeClr>
                </a:solidFill>
              </a:defRPr>
            </a:lvl3pPr>
            <a:lvl4pPr marL="1080135" indent="0">
              <a:buNone/>
              <a:defRPr sz="1260">
                <a:solidFill>
                  <a:schemeClr val="tx1">
                    <a:tint val="75000"/>
                  </a:schemeClr>
                </a:solidFill>
              </a:defRPr>
            </a:lvl4pPr>
            <a:lvl5pPr marL="1440180" indent="0">
              <a:buNone/>
              <a:defRPr sz="1260">
                <a:solidFill>
                  <a:schemeClr val="tx1">
                    <a:tint val="75000"/>
                  </a:schemeClr>
                </a:solidFill>
              </a:defRPr>
            </a:lvl5pPr>
            <a:lvl6pPr marL="1800225" indent="0">
              <a:buNone/>
              <a:defRPr sz="1260">
                <a:solidFill>
                  <a:schemeClr val="tx1">
                    <a:tint val="75000"/>
                  </a:schemeClr>
                </a:solidFill>
              </a:defRPr>
            </a:lvl6pPr>
            <a:lvl7pPr marL="2160270" indent="0">
              <a:buNone/>
              <a:defRPr sz="1260">
                <a:solidFill>
                  <a:schemeClr val="tx1">
                    <a:tint val="75000"/>
                  </a:schemeClr>
                </a:solidFill>
              </a:defRPr>
            </a:lvl7pPr>
            <a:lvl8pPr marL="2520315" indent="0">
              <a:buNone/>
              <a:defRPr sz="1260">
                <a:solidFill>
                  <a:schemeClr val="tx1">
                    <a:tint val="75000"/>
                  </a:schemeClr>
                </a:solidFill>
              </a:defRPr>
            </a:lvl8pPr>
            <a:lvl9pPr marL="2880360" indent="0">
              <a:buNone/>
              <a:defRPr sz="126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F0E51C7C-CEA3-4CAA-BE4B-344879E7C377}" type="datetimeFigureOut">
              <a:rPr lang="de-DE" smtClean="0"/>
              <a:t>13.07.2023</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78137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sz="half" idx="1"/>
          </p:nvPr>
        </p:nvSpPr>
        <p:spPr>
          <a:xfrm>
            <a:off x="660083" y="3407833"/>
            <a:ext cx="4080510" cy="812249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Conteúdo 3"/>
          <p:cNvSpPr>
            <a:spLocks noGrp="1"/>
          </p:cNvSpPr>
          <p:nvPr>
            <p:ph sz="half" idx="2"/>
          </p:nvPr>
        </p:nvSpPr>
        <p:spPr>
          <a:xfrm>
            <a:off x="4860608" y="3407833"/>
            <a:ext cx="4080510" cy="812249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Data 4"/>
          <p:cNvSpPr>
            <a:spLocks noGrp="1"/>
          </p:cNvSpPr>
          <p:nvPr>
            <p:ph type="dt" sz="half" idx="10"/>
          </p:nvPr>
        </p:nvSpPr>
        <p:spPr/>
        <p:txBody>
          <a:bodyPr/>
          <a:lstStyle/>
          <a:p>
            <a:fld id="{F0E51C7C-CEA3-4CAA-BE4B-344879E7C377}" type="datetimeFigureOut">
              <a:rPr lang="de-DE" smtClean="0"/>
              <a:t>13.07.2023</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12461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61333" y="681568"/>
            <a:ext cx="8281035" cy="2474384"/>
          </a:xfrm>
        </p:spPr>
        <p:txBody>
          <a:bodyPr/>
          <a:lstStyle/>
          <a:p>
            <a:r>
              <a:rPr lang="pt-BR"/>
              <a:t>Clique para editar o título mestre</a:t>
            </a:r>
            <a:endParaRPr lang="de-DE"/>
          </a:p>
        </p:txBody>
      </p:sp>
      <p:sp>
        <p:nvSpPr>
          <p:cNvPr id="3" name="Espaço Reservado para Texto 2"/>
          <p:cNvSpPr>
            <a:spLocks noGrp="1"/>
          </p:cNvSpPr>
          <p:nvPr>
            <p:ph type="body" idx="1"/>
          </p:nvPr>
        </p:nvSpPr>
        <p:spPr>
          <a:xfrm>
            <a:off x="661334" y="3138171"/>
            <a:ext cx="4061757" cy="1537969"/>
          </a:xfrm>
        </p:spPr>
        <p:txBody>
          <a:bodyPr anchor="b"/>
          <a:lstStyle>
            <a:lvl1pPr marL="0" indent="0">
              <a:buNone/>
              <a:defRPr sz="1890" b="1"/>
            </a:lvl1pPr>
            <a:lvl2pPr marL="360045" indent="0">
              <a:buNone/>
              <a:defRPr sz="1575" b="1"/>
            </a:lvl2pPr>
            <a:lvl3pPr marL="720090" indent="0">
              <a:buNone/>
              <a:defRPr sz="1418" b="1"/>
            </a:lvl3pPr>
            <a:lvl4pPr marL="1080135" indent="0">
              <a:buNone/>
              <a:defRPr sz="1260" b="1"/>
            </a:lvl4pPr>
            <a:lvl5pPr marL="1440180" indent="0">
              <a:buNone/>
              <a:defRPr sz="1260" b="1"/>
            </a:lvl5pPr>
            <a:lvl6pPr marL="1800225" indent="0">
              <a:buNone/>
              <a:defRPr sz="1260" b="1"/>
            </a:lvl6pPr>
            <a:lvl7pPr marL="2160270" indent="0">
              <a:buNone/>
              <a:defRPr sz="1260" b="1"/>
            </a:lvl7pPr>
            <a:lvl8pPr marL="2520315" indent="0">
              <a:buNone/>
              <a:defRPr sz="1260" b="1"/>
            </a:lvl8pPr>
            <a:lvl9pPr marL="2880360" indent="0">
              <a:buNone/>
              <a:defRPr sz="1260" b="1"/>
            </a:lvl9pPr>
          </a:lstStyle>
          <a:p>
            <a:pPr lvl="0"/>
            <a:r>
              <a:rPr lang="pt-BR"/>
              <a:t>Clique para editar o texto mestre</a:t>
            </a:r>
          </a:p>
        </p:txBody>
      </p:sp>
      <p:sp>
        <p:nvSpPr>
          <p:cNvPr id="4" name="Espaço Reservado para Conteúdo 3"/>
          <p:cNvSpPr>
            <a:spLocks noGrp="1"/>
          </p:cNvSpPr>
          <p:nvPr>
            <p:ph sz="half" idx="2"/>
          </p:nvPr>
        </p:nvSpPr>
        <p:spPr>
          <a:xfrm>
            <a:off x="661334" y="4676140"/>
            <a:ext cx="4061757" cy="687789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Texto 4"/>
          <p:cNvSpPr>
            <a:spLocks noGrp="1"/>
          </p:cNvSpPr>
          <p:nvPr>
            <p:ph type="body" sz="quarter" idx="3"/>
          </p:nvPr>
        </p:nvSpPr>
        <p:spPr>
          <a:xfrm>
            <a:off x="4860607" y="3138171"/>
            <a:ext cx="4081761" cy="1537969"/>
          </a:xfrm>
        </p:spPr>
        <p:txBody>
          <a:bodyPr anchor="b"/>
          <a:lstStyle>
            <a:lvl1pPr marL="0" indent="0">
              <a:buNone/>
              <a:defRPr sz="1890" b="1"/>
            </a:lvl1pPr>
            <a:lvl2pPr marL="360045" indent="0">
              <a:buNone/>
              <a:defRPr sz="1575" b="1"/>
            </a:lvl2pPr>
            <a:lvl3pPr marL="720090" indent="0">
              <a:buNone/>
              <a:defRPr sz="1418" b="1"/>
            </a:lvl3pPr>
            <a:lvl4pPr marL="1080135" indent="0">
              <a:buNone/>
              <a:defRPr sz="1260" b="1"/>
            </a:lvl4pPr>
            <a:lvl5pPr marL="1440180" indent="0">
              <a:buNone/>
              <a:defRPr sz="1260" b="1"/>
            </a:lvl5pPr>
            <a:lvl6pPr marL="1800225" indent="0">
              <a:buNone/>
              <a:defRPr sz="1260" b="1"/>
            </a:lvl6pPr>
            <a:lvl7pPr marL="2160270" indent="0">
              <a:buNone/>
              <a:defRPr sz="1260" b="1"/>
            </a:lvl7pPr>
            <a:lvl8pPr marL="2520315" indent="0">
              <a:buNone/>
              <a:defRPr sz="1260" b="1"/>
            </a:lvl8pPr>
            <a:lvl9pPr marL="2880360" indent="0">
              <a:buNone/>
              <a:defRPr sz="1260" b="1"/>
            </a:lvl9pPr>
          </a:lstStyle>
          <a:p>
            <a:pPr lvl="0"/>
            <a:r>
              <a:rPr lang="pt-BR"/>
              <a:t>Clique para editar o texto mestre</a:t>
            </a:r>
          </a:p>
        </p:txBody>
      </p:sp>
      <p:sp>
        <p:nvSpPr>
          <p:cNvPr id="6" name="Espaço Reservado para Conteúdo 5"/>
          <p:cNvSpPr>
            <a:spLocks noGrp="1"/>
          </p:cNvSpPr>
          <p:nvPr>
            <p:ph sz="quarter" idx="4"/>
          </p:nvPr>
        </p:nvSpPr>
        <p:spPr>
          <a:xfrm>
            <a:off x="4860607" y="4676140"/>
            <a:ext cx="4081761" cy="687789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7" name="Espaço Reservado para Data 6"/>
          <p:cNvSpPr>
            <a:spLocks noGrp="1"/>
          </p:cNvSpPr>
          <p:nvPr>
            <p:ph type="dt" sz="half" idx="10"/>
          </p:nvPr>
        </p:nvSpPr>
        <p:spPr/>
        <p:txBody>
          <a:bodyPr/>
          <a:lstStyle/>
          <a:p>
            <a:fld id="{F0E51C7C-CEA3-4CAA-BE4B-344879E7C377}" type="datetimeFigureOut">
              <a:rPr lang="de-DE" smtClean="0"/>
              <a:t>13.07.2023</a:t>
            </a:fld>
            <a:endParaRPr lang="de-DE"/>
          </a:p>
        </p:txBody>
      </p:sp>
      <p:sp>
        <p:nvSpPr>
          <p:cNvPr id="8" name="Espaço Reservado para Rodapé 7"/>
          <p:cNvSpPr>
            <a:spLocks noGrp="1"/>
          </p:cNvSpPr>
          <p:nvPr>
            <p:ph type="ftr" sz="quarter" idx="11"/>
          </p:nvPr>
        </p:nvSpPr>
        <p:spPr/>
        <p:txBody>
          <a:bodyPr/>
          <a:lstStyle/>
          <a:p>
            <a:endParaRPr lang="de-DE"/>
          </a:p>
        </p:txBody>
      </p:sp>
      <p:sp>
        <p:nvSpPr>
          <p:cNvPr id="9" name="Espaço Reservado para Número de Slide 8"/>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69442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Data 2"/>
          <p:cNvSpPr>
            <a:spLocks noGrp="1"/>
          </p:cNvSpPr>
          <p:nvPr>
            <p:ph type="dt" sz="half" idx="10"/>
          </p:nvPr>
        </p:nvSpPr>
        <p:spPr/>
        <p:txBody>
          <a:bodyPr/>
          <a:lstStyle/>
          <a:p>
            <a:fld id="{F0E51C7C-CEA3-4CAA-BE4B-344879E7C377}" type="datetimeFigureOut">
              <a:rPr lang="de-DE" smtClean="0"/>
              <a:t>13.07.2023</a:t>
            </a:fld>
            <a:endParaRPr lang="de-DE"/>
          </a:p>
        </p:txBody>
      </p:sp>
      <p:sp>
        <p:nvSpPr>
          <p:cNvPr id="4" name="Espaço Reservado para Rodapé 3"/>
          <p:cNvSpPr>
            <a:spLocks noGrp="1"/>
          </p:cNvSpPr>
          <p:nvPr>
            <p:ph type="ftr" sz="quarter" idx="11"/>
          </p:nvPr>
        </p:nvSpPr>
        <p:spPr/>
        <p:txBody>
          <a:bodyPr/>
          <a:lstStyle/>
          <a:p>
            <a:endParaRPr lang="de-DE"/>
          </a:p>
        </p:txBody>
      </p:sp>
      <p:sp>
        <p:nvSpPr>
          <p:cNvPr id="5" name="Espaço Reservado para Número de Slide 4"/>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10853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0E51C7C-CEA3-4CAA-BE4B-344879E7C377}" type="datetimeFigureOut">
              <a:rPr lang="de-DE" smtClean="0"/>
              <a:t>13.07.2023</a:t>
            </a:fld>
            <a:endParaRPr lang="de-DE"/>
          </a:p>
        </p:txBody>
      </p:sp>
      <p:sp>
        <p:nvSpPr>
          <p:cNvPr id="3" name="Espaço Reservado para Rodapé 2"/>
          <p:cNvSpPr>
            <a:spLocks noGrp="1"/>
          </p:cNvSpPr>
          <p:nvPr>
            <p:ph type="ftr" sz="quarter" idx="11"/>
          </p:nvPr>
        </p:nvSpPr>
        <p:spPr/>
        <p:txBody>
          <a:bodyPr/>
          <a:lstStyle/>
          <a:p>
            <a:endParaRPr lang="de-DE"/>
          </a:p>
        </p:txBody>
      </p:sp>
      <p:sp>
        <p:nvSpPr>
          <p:cNvPr id="4" name="Espaço Reservado para Número de Slide 3"/>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57828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61333" y="853440"/>
            <a:ext cx="3096637" cy="2987040"/>
          </a:xfrm>
        </p:spPr>
        <p:txBody>
          <a:bodyPr anchor="b"/>
          <a:lstStyle>
            <a:lvl1pPr>
              <a:defRPr sz="2520"/>
            </a:lvl1pPr>
          </a:lstStyle>
          <a:p>
            <a:r>
              <a:rPr lang="pt-BR"/>
              <a:t>Clique para editar o título mestre</a:t>
            </a:r>
            <a:endParaRPr lang="de-DE"/>
          </a:p>
        </p:txBody>
      </p:sp>
      <p:sp>
        <p:nvSpPr>
          <p:cNvPr id="3" name="Espaço Reservado para Conteúdo 2"/>
          <p:cNvSpPr>
            <a:spLocks noGrp="1"/>
          </p:cNvSpPr>
          <p:nvPr>
            <p:ph idx="1"/>
          </p:nvPr>
        </p:nvSpPr>
        <p:spPr>
          <a:xfrm>
            <a:off x="4081760" y="1843194"/>
            <a:ext cx="4860608" cy="9097433"/>
          </a:xfrm>
        </p:spPr>
        <p:txBody>
          <a:bodyPr/>
          <a:lstStyle>
            <a:lvl1pPr>
              <a:defRPr sz="2520"/>
            </a:lvl1pPr>
            <a:lvl2pPr>
              <a:defRPr sz="2205"/>
            </a:lvl2pPr>
            <a:lvl3pPr>
              <a:defRPr sz="1890"/>
            </a:lvl3pPr>
            <a:lvl4pPr>
              <a:defRPr sz="1575"/>
            </a:lvl4pPr>
            <a:lvl5pPr>
              <a:defRPr sz="1575"/>
            </a:lvl5pPr>
            <a:lvl6pPr>
              <a:defRPr sz="1575"/>
            </a:lvl6pPr>
            <a:lvl7pPr>
              <a:defRPr sz="1575"/>
            </a:lvl7pPr>
            <a:lvl8pPr>
              <a:defRPr sz="1575"/>
            </a:lvl8pPr>
            <a:lvl9pPr>
              <a:defRPr sz="1575"/>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Texto 3"/>
          <p:cNvSpPr>
            <a:spLocks noGrp="1"/>
          </p:cNvSpPr>
          <p:nvPr>
            <p:ph type="body" sz="half" idx="2"/>
          </p:nvPr>
        </p:nvSpPr>
        <p:spPr>
          <a:xfrm>
            <a:off x="661333" y="3840480"/>
            <a:ext cx="3096637" cy="7114964"/>
          </a:xfrm>
        </p:spPr>
        <p:txBody>
          <a:bodyPr/>
          <a:lstStyle>
            <a:lvl1pPr marL="0" indent="0">
              <a:buNone/>
              <a:defRPr sz="1260"/>
            </a:lvl1pPr>
            <a:lvl2pPr marL="360045" indent="0">
              <a:buNone/>
              <a:defRPr sz="1103"/>
            </a:lvl2pPr>
            <a:lvl3pPr marL="720090" indent="0">
              <a:buNone/>
              <a:defRPr sz="945"/>
            </a:lvl3pPr>
            <a:lvl4pPr marL="1080135" indent="0">
              <a:buNone/>
              <a:defRPr sz="788"/>
            </a:lvl4pPr>
            <a:lvl5pPr marL="1440180" indent="0">
              <a:buNone/>
              <a:defRPr sz="788"/>
            </a:lvl5pPr>
            <a:lvl6pPr marL="1800225" indent="0">
              <a:buNone/>
              <a:defRPr sz="788"/>
            </a:lvl6pPr>
            <a:lvl7pPr marL="2160270" indent="0">
              <a:buNone/>
              <a:defRPr sz="788"/>
            </a:lvl7pPr>
            <a:lvl8pPr marL="2520315" indent="0">
              <a:buNone/>
              <a:defRPr sz="788"/>
            </a:lvl8pPr>
            <a:lvl9pPr marL="2880360" indent="0">
              <a:buNone/>
              <a:defRPr sz="788"/>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13.07.2023</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21783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61333" y="853440"/>
            <a:ext cx="3096637" cy="2987040"/>
          </a:xfrm>
        </p:spPr>
        <p:txBody>
          <a:bodyPr anchor="b"/>
          <a:lstStyle>
            <a:lvl1pPr>
              <a:defRPr sz="2520"/>
            </a:lvl1pPr>
          </a:lstStyle>
          <a:p>
            <a:r>
              <a:rPr lang="pt-BR"/>
              <a:t>Clique para editar o título mestre</a:t>
            </a:r>
            <a:endParaRPr lang="de-DE"/>
          </a:p>
        </p:txBody>
      </p:sp>
      <p:sp>
        <p:nvSpPr>
          <p:cNvPr id="3" name="Espaço Reservado para Imagem 2"/>
          <p:cNvSpPr>
            <a:spLocks noGrp="1"/>
          </p:cNvSpPr>
          <p:nvPr>
            <p:ph type="pic" idx="1"/>
          </p:nvPr>
        </p:nvSpPr>
        <p:spPr>
          <a:xfrm>
            <a:off x="4081760" y="1843194"/>
            <a:ext cx="4860608" cy="9097433"/>
          </a:xfrm>
        </p:spPr>
        <p:txBody>
          <a:bodyPr/>
          <a:lstStyle>
            <a:lvl1pPr marL="0" indent="0">
              <a:buNone/>
              <a:defRPr sz="2520"/>
            </a:lvl1pPr>
            <a:lvl2pPr marL="360045" indent="0">
              <a:buNone/>
              <a:defRPr sz="2205"/>
            </a:lvl2pPr>
            <a:lvl3pPr marL="720090" indent="0">
              <a:buNone/>
              <a:defRPr sz="1890"/>
            </a:lvl3pPr>
            <a:lvl4pPr marL="1080135" indent="0">
              <a:buNone/>
              <a:defRPr sz="1575"/>
            </a:lvl4pPr>
            <a:lvl5pPr marL="1440180" indent="0">
              <a:buNone/>
              <a:defRPr sz="1575"/>
            </a:lvl5pPr>
            <a:lvl6pPr marL="1800225" indent="0">
              <a:buNone/>
              <a:defRPr sz="1575"/>
            </a:lvl6pPr>
            <a:lvl7pPr marL="2160270" indent="0">
              <a:buNone/>
              <a:defRPr sz="1575"/>
            </a:lvl7pPr>
            <a:lvl8pPr marL="2520315" indent="0">
              <a:buNone/>
              <a:defRPr sz="1575"/>
            </a:lvl8pPr>
            <a:lvl9pPr marL="2880360" indent="0">
              <a:buNone/>
              <a:defRPr sz="1575"/>
            </a:lvl9pPr>
          </a:lstStyle>
          <a:p>
            <a:endParaRPr lang="de-DE"/>
          </a:p>
        </p:txBody>
      </p:sp>
      <p:sp>
        <p:nvSpPr>
          <p:cNvPr id="4" name="Espaço Reservado para Texto 3"/>
          <p:cNvSpPr>
            <a:spLocks noGrp="1"/>
          </p:cNvSpPr>
          <p:nvPr>
            <p:ph type="body" sz="half" idx="2"/>
          </p:nvPr>
        </p:nvSpPr>
        <p:spPr>
          <a:xfrm>
            <a:off x="661333" y="3840480"/>
            <a:ext cx="3096637" cy="7114964"/>
          </a:xfrm>
        </p:spPr>
        <p:txBody>
          <a:bodyPr/>
          <a:lstStyle>
            <a:lvl1pPr marL="0" indent="0">
              <a:buNone/>
              <a:defRPr sz="1260"/>
            </a:lvl1pPr>
            <a:lvl2pPr marL="360045" indent="0">
              <a:buNone/>
              <a:defRPr sz="1103"/>
            </a:lvl2pPr>
            <a:lvl3pPr marL="720090" indent="0">
              <a:buNone/>
              <a:defRPr sz="945"/>
            </a:lvl3pPr>
            <a:lvl4pPr marL="1080135" indent="0">
              <a:buNone/>
              <a:defRPr sz="788"/>
            </a:lvl4pPr>
            <a:lvl5pPr marL="1440180" indent="0">
              <a:buNone/>
              <a:defRPr sz="788"/>
            </a:lvl5pPr>
            <a:lvl6pPr marL="1800225" indent="0">
              <a:buNone/>
              <a:defRPr sz="788"/>
            </a:lvl6pPr>
            <a:lvl7pPr marL="2160270" indent="0">
              <a:buNone/>
              <a:defRPr sz="788"/>
            </a:lvl7pPr>
            <a:lvl8pPr marL="2520315" indent="0">
              <a:buNone/>
              <a:defRPr sz="788"/>
            </a:lvl8pPr>
            <a:lvl9pPr marL="2880360" indent="0">
              <a:buNone/>
              <a:defRPr sz="788"/>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13.07.2023</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245566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60083" y="681568"/>
            <a:ext cx="8281035" cy="2474384"/>
          </a:xfrm>
          <a:prstGeom prst="rect">
            <a:avLst/>
          </a:prstGeom>
        </p:spPr>
        <p:txBody>
          <a:bodyPr vert="horz" lIns="91440" tIns="45720" rIns="91440" bIns="45720" rtlCol="0" anchor="ctr">
            <a:normAutofit/>
          </a:bodyPr>
          <a:lstStyle/>
          <a:p>
            <a:r>
              <a:rPr lang="pt-BR"/>
              <a:t>Clique para editar o título mestre</a:t>
            </a:r>
            <a:endParaRPr lang="de-DE"/>
          </a:p>
        </p:txBody>
      </p:sp>
      <p:sp>
        <p:nvSpPr>
          <p:cNvPr id="3" name="Espaço Reservado para Texto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2"/>
          </p:nvPr>
        </p:nvSpPr>
        <p:spPr>
          <a:xfrm>
            <a:off x="660083" y="11865187"/>
            <a:ext cx="2160270" cy="681567"/>
          </a:xfrm>
          <a:prstGeom prst="rect">
            <a:avLst/>
          </a:prstGeom>
        </p:spPr>
        <p:txBody>
          <a:bodyPr vert="horz" lIns="91440" tIns="45720" rIns="91440" bIns="45720" rtlCol="0" anchor="ctr"/>
          <a:lstStyle>
            <a:lvl1pPr algn="l">
              <a:defRPr sz="945">
                <a:solidFill>
                  <a:schemeClr val="tx1">
                    <a:tint val="75000"/>
                  </a:schemeClr>
                </a:solidFill>
              </a:defRPr>
            </a:lvl1pPr>
          </a:lstStyle>
          <a:p>
            <a:fld id="{F0E51C7C-CEA3-4CAA-BE4B-344879E7C377}" type="datetimeFigureOut">
              <a:rPr lang="de-DE" smtClean="0"/>
              <a:t>13.07.2023</a:t>
            </a:fld>
            <a:endParaRPr lang="de-DE"/>
          </a:p>
        </p:txBody>
      </p:sp>
      <p:sp>
        <p:nvSpPr>
          <p:cNvPr id="5" name="Espaço Reservado para Rodapé 4"/>
          <p:cNvSpPr>
            <a:spLocks noGrp="1"/>
          </p:cNvSpPr>
          <p:nvPr>
            <p:ph type="ftr" sz="quarter" idx="3"/>
          </p:nvPr>
        </p:nvSpPr>
        <p:spPr>
          <a:xfrm>
            <a:off x="3180398" y="11865187"/>
            <a:ext cx="3240405" cy="681567"/>
          </a:xfrm>
          <a:prstGeom prst="rect">
            <a:avLst/>
          </a:prstGeom>
        </p:spPr>
        <p:txBody>
          <a:bodyPr vert="horz" lIns="91440" tIns="45720" rIns="91440" bIns="45720" rtlCol="0" anchor="ctr"/>
          <a:lstStyle>
            <a:lvl1pPr algn="ctr">
              <a:defRPr sz="945">
                <a:solidFill>
                  <a:schemeClr val="tx1">
                    <a:tint val="75000"/>
                  </a:schemeClr>
                </a:solidFill>
              </a:defRPr>
            </a:lvl1pPr>
          </a:lstStyle>
          <a:p>
            <a:endParaRPr lang="de-DE"/>
          </a:p>
        </p:txBody>
      </p:sp>
      <p:sp>
        <p:nvSpPr>
          <p:cNvPr id="6" name="Espaço Reservado para Número de Slide 5"/>
          <p:cNvSpPr>
            <a:spLocks noGrp="1"/>
          </p:cNvSpPr>
          <p:nvPr>
            <p:ph type="sldNum" sz="quarter" idx="4"/>
          </p:nvPr>
        </p:nvSpPr>
        <p:spPr>
          <a:xfrm>
            <a:off x="6780848" y="11865187"/>
            <a:ext cx="2160270" cy="681567"/>
          </a:xfrm>
          <a:prstGeom prst="rect">
            <a:avLst/>
          </a:prstGeom>
        </p:spPr>
        <p:txBody>
          <a:bodyPr vert="horz" lIns="91440" tIns="45720" rIns="91440" bIns="45720" rtlCol="0" anchor="ctr"/>
          <a:lstStyle>
            <a:lvl1pPr algn="r">
              <a:defRPr sz="945">
                <a:solidFill>
                  <a:schemeClr val="tx1">
                    <a:tint val="75000"/>
                  </a:schemeClr>
                </a:solidFill>
              </a:defRPr>
            </a:lvl1pPr>
          </a:lstStyle>
          <a:p>
            <a:fld id="{754FE2FE-B55E-4328-8F5C-2CEB8781A47B}" type="slidenum">
              <a:rPr lang="de-DE" smtClean="0"/>
              <a:t>‹nº›</a:t>
            </a:fld>
            <a:endParaRPr lang="de-DE"/>
          </a:p>
        </p:txBody>
      </p:sp>
    </p:spTree>
    <p:extLst>
      <p:ext uri="{BB962C8B-B14F-4D97-AF65-F5344CB8AC3E}">
        <p14:creationId xmlns:p14="http://schemas.microsoft.com/office/powerpoint/2010/main" val="2675746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br/casjunior93"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EF9774D-E3B9-07EA-1A07-239644D8A7DA}"/>
              </a:ext>
            </a:extLst>
          </p:cNvPr>
          <p:cNvSpPr/>
          <p:nvPr/>
        </p:nvSpPr>
        <p:spPr>
          <a:xfrm>
            <a:off x="0" y="0"/>
            <a:ext cx="9601199" cy="12801600"/>
          </a:xfrm>
          <a:prstGeom prst="rect">
            <a:avLst/>
          </a:prstGeom>
          <a:solidFill>
            <a:srgbClr val="1E1C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6" descr="Uma imagem contendo brinquedo, lego, hidrante&#10;&#10;Descrição gerada automaticamente">
            <a:extLst>
              <a:ext uri="{FF2B5EF4-FFF2-40B4-BE49-F238E27FC236}">
                <a16:creationId xmlns:a16="http://schemas.microsoft.com/office/drawing/2014/main" id="{15DF2667-CF42-C8B1-EA6B-16E1A03E45F7}"/>
              </a:ext>
            </a:extLst>
          </p:cNvPr>
          <p:cNvPicPr>
            <a:picLocks noChangeAspect="1"/>
          </p:cNvPicPr>
          <p:nvPr/>
        </p:nvPicPr>
        <p:blipFill>
          <a:blip r:embed="rId2"/>
          <a:stretch>
            <a:fillRect/>
          </a:stretch>
        </p:blipFill>
        <p:spPr>
          <a:xfrm>
            <a:off x="563097" y="2153420"/>
            <a:ext cx="8417858" cy="8471647"/>
          </a:xfrm>
          <a:prstGeom prst="rect">
            <a:avLst/>
          </a:prstGeom>
        </p:spPr>
      </p:pic>
      <p:pic>
        <p:nvPicPr>
          <p:cNvPr id="7" name="Imagem 7" descr="Logotipo, Ícone&#10;&#10;Descrição gerada automaticamente">
            <a:extLst>
              <a:ext uri="{FF2B5EF4-FFF2-40B4-BE49-F238E27FC236}">
                <a16:creationId xmlns:a16="http://schemas.microsoft.com/office/drawing/2014/main" id="{906BAEBA-E01A-CD98-A8CA-2890C97A2C38}"/>
              </a:ext>
            </a:extLst>
          </p:cNvPr>
          <p:cNvPicPr>
            <a:picLocks noChangeAspect="1"/>
          </p:cNvPicPr>
          <p:nvPr/>
        </p:nvPicPr>
        <p:blipFill>
          <a:blip r:embed="rId3"/>
          <a:stretch>
            <a:fillRect/>
          </a:stretch>
        </p:blipFill>
        <p:spPr>
          <a:xfrm>
            <a:off x="3429000" y="8417858"/>
            <a:ext cx="2743200" cy="2743200"/>
          </a:xfrm>
          <a:prstGeom prst="rect">
            <a:avLst/>
          </a:prstGeom>
        </p:spPr>
      </p:pic>
      <p:sp>
        <p:nvSpPr>
          <p:cNvPr id="8" name="CaixaDeTexto 7">
            <a:extLst>
              <a:ext uri="{FF2B5EF4-FFF2-40B4-BE49-F238E27FC236}">
                <a16:creationId xmlns:a16="http://schemas.microsoft.com/office/drawing/2014/main" id="{746F5F32-BB83-9362-A385-C63BE7D3507E}"/>
              </a:ext>
            </a:extLst>
          </p:cNvPr>
          <p:cNvSpPr txBox="1"/>
          <p:nvPr/>
        </p:nvSpPr>
        <p:spPr>
          <a:xfrm>
            <a:off x="1936376" y="537882"/>
            <a:ext cx="597049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pt-BR" sz="8000" dirty="0">
              <a:cs typeface="Calibri"/>
            </a:endParaRPr>
          </a:p>
        </p:txBody>
      </p:sp>
      <p:sp>
        <p:nvSpPr>
          <p:cNvPr id="10" name="Retângulo 9">
            <a:extLst>
              <a:ext uri="{FF2B5EF4-FFF2-40B4-BE49-F238E27FC236}">
                <a16:creationId xmlns:a16="http://schemas.microsoft.com/office/drawing/2014/main" id="{69810EAE-2484-6C58-19C4-CFEE4E2774CA}"/>
              </a:ext>
            </a:extLst>
          </p:cNvPr>
          <p:cNvSpPr/>
          <p:nvPr/>
        </p:nvSpPr>
        <p:spPr>
          <a:xfrm>
            <a:off x="699246" y="11376211"/>
            <a:ext cx="8095129" cy="8337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A6A64EB1-C6F9-81EA-6B35-680959062212}"/>
              </a:ext>
            </a:extLst>
          </p:cNvPr>
          <p:cNvSpPr txBox="1"/>
          <p:nvPr/>
        </p:nvSpPr>
        <p:spPr>
          <a:xfrm>
            <a:off x="1344706" y="11456893"/>
            <a:ext cx="723451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4000" b="1" dirty="0">
                <a:solidFill>
                  <a:srgbClr val="1E1C34"/>
                </a:solidFill>
                <a:cs typeface="Calibri"/>
              </a:rPr>
              <a:t>CARLOS ALBERTO SILVA JÚNIOR</a:t>
            </a:r>
          </a:p>
        </p:txBody>
      </p:sp>
      <p:sp>
        <p:nvSpPr>
          <p:cNvPr id="12" name="Retângulo 11">
            <a:extLst>
              <a:ext uri="{FF2B5EF4-FFF2-40B4-BE49-F238E27FC236}">
                <a16:creationId xmlns:a16="http://schemas.microsoft.com/office/drawing/2014/main" id="{C0CBC7A1-920D-6E36-0287-CAD65101EFE5}"/>
              </a:ext>
            </a:extLst>
          </p:cNvPr>
          <p:cNvSpPr/>
          <p:nvPr/>
        </p:nvSpPr>
        <p:spPr>
          <a:xfrm>
            <a:off x="-2" y="1936376"/>
            <a:ext cx="9601199" cy="8337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aixaDeTexto 12">
            <a:extLst>
              <a:ext uri="{FF2B5EF4-FFF2-40B4-BE49-F238E27FC236}">
                <a16:creationId xmlns:a16="http://schemas.microsoft.com/office/drawing/2014/main" id="{ED17C706-E1B4-48D8-EFA7-200F265FC45E}"/>
              </a:ext>
            </a:extLst>
          </p:cNvPr>
          <p:cNvSpPr txBox="1"/>
          <p:nvPr/>
        </p:nvSpPr>
        <p:spPr>
          <a:xfrm>
            <a:off x="737126" y="1996349"/>
            <a:ext cx="844475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4000" b="1" dirty="0">
                <a:cs typeface="Calibri" panose="020F0502020204030204"/>
              </a:rPr>
              <a:t>DOMINE A FORÇA DO ESTILO DA WEB</a:t>
            </a:r>
          </a:p>
        </p:txBody>
      </p:sp>
      <p:sp>
        <p:nvSpPr>
          <p:cNvPr id="14" name="Retângulo 13">
            <a:extLst>
              <a:ext uri="{FF2B5EF4-FFF2-40B4-BE49-F238E27FC236}">
                <a16:creationId xmlns:a16="http://schemas.microsoft.com/office/drawing/2014/main" id="{2185E249-1D53-A227-BEA9-E80F5507E8AF}"/>
              </a:ext>
            </a:extLst>
          </p:cNvPr>
          <p:cNvSpPr/>
          <p:nvPr/>
        </p:nvSpPr>
        <p:spPr>
          <a:xfrm>
            <a:off x="218208" y="10073986"/>
            <a:ext cx="654627" cy="690995"/>
          </a:xfrm>
          <a:prstGeom prst="rect">
            <a:avLst/>
          </a:prstGeom>
          <a:solidFill>
            <a:srgbClr val="1E1C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aixaDeTexto 14">
            <a:extLst>
              <a:ext uri="{FF2B5EF4-FFF2-40B4-BE49-F238E27FC236}">
                <a16:creationId xmlns:a16="http://schemas.microsoft.com/office/drawing/2014/main" id="{40E6A9DD-1D4B-0825-300E-60A986C4D76B}"/>
              </a:ext>
            </a:extLst>
          </p:cNvPr>
          <p:cNvSpPr txBox="1"/>
          <p:nvPr/>
        </p:nvSpPr>
        <p:spPr>
          <a:xfrm>
            <a:off x="-8422" y="487069"/>
            <a:ext cx="9608532"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8800" b="1" dirty="0">
                <a:solidFill>
                  <a:schemeClr val="bg1"/>
                </a:solidFill>
                <a:cs typeface="Calibri" panose="020F0502020204030204"/>
              </a:rPr>
              <a:t>CSS</a:t>
            </a:r>
            <a:r>
              <a:rPr lang="pt-BR" sz="7200" b="1" dirty="0">
                <a:solidFill>
                  <a:schemeClr val="bg1"/>
                </a:solidFill>
                <a:cs typeface="Calibri" panose="020F0502020204030204"/>
              </a:rPr>
              <a:t> </a:t>
            </a:r>
            <a:r>
              <a:rPr lang="pt-BR" sz="8800" b="1" dirty="0">
                <a:solidFill>
                  <a:schemeClr val="bg1"/>
                </a:solidFill>
                <a:cs typeface="Calibri" panose="020F0502020204030204"/>
              </a:rPr>
              <a:t>JEDI</a:t>
            </a:r>
          </a:p>
        </p:txBody>
      </p:sp>
    </p:spTree>
    <p:extLst>
      <p:ext uri="{BB962C8B-B14F-4D97-AF65-F5344CB8AC3E}">
        <p14:creationId xmlns:p14="http://schemas.microsoft.com/office/powerpoint/2010/main" val="260058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C2051A61-4FD8-954C-A768-70735AF0A7BD}"/>
              </a:ext>
            </a:extLst>
          </p:cNvPr>
          <p:cNvSpPr txBox="1"/>
          <p:nvPr/>
        </p:nvSpPr>
        <p:spPr>
          <a:xfrm>
            <a:off x="381699" y="518884"/>
            <a:ext cx="880844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4000" b="1" dirty="0">
                <a:ea typeface="+mn-lt"/>
                <a:cs typeface="+mn-lt"/>
              </a:rPr>
              <a:t>Seletores de atributo</a:t>
            </a:r>
            <a:endParaRPr lang="pt-BR" dirty="0"/>
          </a:p>
        </p:txBody>
      </p:sp>
      <p:sp>
        <p:nvSpPr>
          <p:cNvPr id="5" name="CaixaDeTexto 4">
            <a:extLst>
              <a:ext uri="{FF2B5EF4-FFF2-40B4-BE49-F238E27FC236}">
                <a16:creationId xmlns:a16="http://schemas.microsoft.com/office/drawing/2014/main" id="{4687F790-800D-E725-83B1-ECEFF23C9B16}"/>
              </a:ext>
            </a:extLst>
          </p:cNvPr>
          <p:cNvSpPr txBox="1"/>
          <p:nvPr/>
        </p:nvSpPr>
        <p:spPr>
          <a:xfrm>
            <a:off x="381699" y="1594649"/>
            <a:ext cx="8808440"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3200" dirty="0">
                <a:ea typeface="+mn-lt"/>
                <a:cs typeface="+mn-lt"/>
              </a:rPr>
              <a:t>Os seletores de atributo permitem segmentar elementos com base em atributos específicos. Eles são definidos entre colchetes ([]).</a:t>
            </a:r>
            <a:endParaRPr lang="pt-BR" dirty="0"/>
          </a:p>
          <a:p>
            <a:pPr algn="just"/>
            <a:endParaRPr lang="pt-BR" sz="3200" dirty="0">
              <a:cs typeface="Calibri"/>
            </a:endParaRPr>
          </a:p>
          <a:p>
            <a:pPr algn="just"/>
            <a:r>
              <a:rPr lang="pt-BR" sz="3200" dirty="0">
                <a:ea typeface="+mn-lt"/>
                <a:cs typeface="+mn-lt"/>
              </a:rPr>
              <a:t>Exemplo:</a:t>
            </a:r>
            <a:endParaRPr lang="pt-BR" dirty="0">
              <a:ea typeface="+mn-lt"/>
              <a:cs typeface="+mn-lt"/>
            </a:endParaRPr>
          </a:p>
        </p:txBody>
      </p:sp>
      <p:pic>
        <p:nvPicPr>
          <p:cNvPr id="7" name="Imagem 7" descr="Texto&#10;&#10;Descrição gerada automaticamente">
            <a:extLst>
              <a:ext uri="{FF2B5EF4-FFF2-40B4-BE49-F238E27FC236}">
                <a16:creationId xmlns:a16="http://schemas.microsoft.com/office/drawing/2014/main" id="{8A276A3D-AF82-5ED8-CA5F-BE06A789CD78}"/>
              </a:ext>
            </a:extLst>
          </p:cNvPr>
          <p:cNvPicPr>
            <a:picLocks noChangeAspect="1"/>
          </p:cNvPicPr>
          <p:nvPr/>
        </p:nvPicPr>
        <p:blipFill>
          <a:blip r:embed="rId2"/>
          <a:stretch>
            <a:fillRect/>
          </a:stretch>
        </p:blipFill>
        <p:spPr>
          <a:xfrm>
            <a:off x="1223682" y="4509642"/>
            <a:ext cx="7126940" cy="4024360"/>
          </a:xfrm>
          <a:prstGeom prst="rect">
            <a:avLst/>
          </a:prstGeom>
        </p:spPr>
      </p:pic>
      <p:sp>
        <p:nvSpPr>
          <p:cNvPr id="2" name="CaixaDeTexto 1">
            <a:extLst>
              <a:ext uri="{FF2B5EF4-FFF2-40B4-BE49-F238E27FC236}">
                <a16:creationId xmlns:a16="http://schemas.microsoft.com/office/drawing/2014/main" id="{398FDF6F-5993-2BBF-02FB-A1E736D11DA3}"/>
              </a:ext>
            </a:extLst>
          </p:cNvPr>
          <p:cNvSpPr txBox="1"/>
          <p:nvPr/>
        </p:nvSpPr>
        <p:spPr>
          <a:xfrm>
            <a:off x="381699" y="8802272"/>
            <a:ext cx="880844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3200" dirty="0">
                <a:ea typeface="+mn-lt"/>
                <a:cs typeface="+mn-lt"/>
              </a:rPr>
              <a:t>Neste exemplo, todos os elementos "&lt;input&gt;" com o atributo "</a:t>
            </a:r>
            <a:r>
              <a:rPr lang="pt-BR" sz="3200" dirty="0" err="1">
                <a:ea typeface="+mn-lt"/>
                <a:cs typeface="+mn-lt"/>
              </a:rPr>
              <a:t>type</a:t>
            </a:r>
            <a:r>
              <a:rPr lang="pt-BR" sz="3200" dirty="0">
                <a:ea typeface="+mn-lt"/>
                <a:cs typeface="+mn-lt"/>
              </a:rPr>
              <a:t>" definido como "</a:t>
            </a:r>
            <a:r>
              <a:rPr lang="pt-BR" sz="3200" dirty="0" err="1">
                <a:ea typeface="+mn-lt"/>
                <a:cs typeface="+mn-lt"/>
              </a:rPr>
              <a:t>text</a:t>
            </a:r>
            <a:r>
              <a:rPr lang="pt-BR" sz="3200" dirty="0">
                <a:ea typeface="+mn-lt"/>
                <a:cs typeface="+mn-lt"/>
              </a:rPr>
              <a:t>" terão uma borda de 1 pixel sólida cinza.</a:t>
            </a:r>
            <a:endParaRPr lang="pt-BR" dirty="0">
              <a:ea typeface="+mn-lt"/>
              <a:cs typeface="+mn-lt"/>
            </a:endParaRPr>
          </a:p>
        </p:txBody>
      </p:sp>
    </p:spTree>
    <p:extLst>
      <p:ext uri="{BB962C8B-B14F-4D97-AF65-F5344CB8AC3E}">
        <p14:creationId xmlns:p14="http://schemas.microsoft.com/office/powerpoint/2010/main" val="2112689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299EF4DB-8612-F7DA-F41C-643096F1DA85}"/>
              </a:ext>
            </a:extLst>
          </p:cNvPr>
          <p:cNvSpPr/>
          <p:nvPr/>
        </p:nvSpPr>
        <p:spPr>
          <a:xfrm>
            <a:off x="29361" y="29361"/>
            <a:ext cx="9574305" cy="12801600"/>
          </a:xfrm>
          <a:prstGeom prst="rect">
            <a:avLst/>
          </a:prstGeom>
          <a:solidFill>
            <a:srgbClr val="1E1C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2AE413C6-5290-AD90-E33B-164B9D3EFC15}"/>
              </a:ext>
            </a:extLst>
          </p:cNvPr>
          <p:cNvSpPr txBox="1"/>
          <p:nvPr/>
        </p:nvSpPr>
        <p:spPr>
          <a:xfrm>
            <a:off x="408593" y="5843920"/>
            <a:ext cx="880844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7000" b="1" dirty="0">
                <a:solidFill>
                  <a:schemeClr val="bg1"/>
                </a:solidFill>
                <a:cs typeface="Calibri"/>
              </a:rPr>
              <a:t>SELETORES DE DESCENDÊNCIA</a:t>
            </a:r>
          </a:p>
        </p:txBody>
      </p:sp>
      <p:sp>
        <p:nvSpPr>
          <p:cNvPr id="7" name="CaixaDeTexto 6">
            <a:extLst>
              <a:ext uri="{FF2B5EF4-FFF2-40B4-BE49-F238E27FC236}">
                <a16:creationId xmlns:a16="http://schemas.microsoft.com/office/drawing/2014/main" id="{D84FAC47-C079-CACF-04F7-8B4724F20596}"/>
              </a:ext>
            </a:extLst>
          </p:cNvPr>
          <p:cNvSpPr txBox="1"/>
          <p:nvPr/>
        </p:nvSpPr>
        <p:spPr>
          <a:xfrm>
            <a:off x="408592" y="4257166"/>
            <a:ext cx="8808440" cy="1323439"/>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8000" b="1" dirty="0">
                <a:solidFill>
                  <a:schemeClr val="bg1"/>
                </a:solidFill>
                <a:cs typeface="Calibri"/>
              </a:rPr>
              <a:t>05</a:t>
            </a:r>
            <a:endParaRPr lang="pt-BR" sz="8000" dirty="0">
              <a:solidFill>
                <a:schemeClr val="bg1"/>
              </a:solidFill>
            </a:endParaRPr>
          </a:p>
        </p:txBody>
      </p:sp>
    </p:spTree>
    <p:extLst>
      <p:ext uri="{BB962C8B-B14F-4D97-AF65-F5344CB8AC3E}">
        <p14:creationId xmlns:p14="http://schemas.microsoft.com/office/powerpoint/2010/main" val="1601422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C2051A61-4FD8-954C-A768-70735AF0A7BD}"/>
              </a:ext>
            </a:extLst>
          </p:cNvPr>
          <p:cNvSpPr txBox="1"/>
          <p:nvPr/>
        </p:nvSpPr>
        <p:spPr>
          <a:xfrm>
            <a:off x="381699" y="518884"/>
            <a:ext cx="880844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4000" b="1" dirty="0">
                <a:ea typeface="+mn-lt"/>
                <a:cs typeface="+mn-lt"/>
              </a:rPr>
              <a:t>Seletores de descendência</a:t>
            </a:r>
            <a:endParaRPr lang="pt-BR" dirty="0"/>
          </a:p>
        </p:txBody>
      </p:sp>
      <p:sp>
        <p:nvSpPr>
          <p:cNvPr id="5" name="CaixaDeTexto 4">
            <a:extLst>
              <a:ext uri="{FF2B5EF4-FFF2-40B4-BE49-F238E27FC236}">
                <a16:creationId xmlns:a16="http://schemas.microsoft.com/office/drawing/2014/main" id="{4687F790-800D-E725-83B1-ECEFF23C9B16}"/>
              </a:ext>
            </a:extLst>
          </p:cNvPr>
          <p:cNvSpPr txBox="1"/>
          <p:nvPr/>
        </p:nvSpPr>
        <p:spPr>
          <a:xfrm>
            <a:off x="381699" y="1594649"/>
            <a:ext cx="880844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3200" dirty="0">
                <a:ea typeface="+mn-lt"/>
                <a:cs typeface="+mn-lt"/>
              </a:rPr>
              <a:t>Os seletores de descendência são usados para segmentar elementos que são descendentes de outro elemento. Eles são representados pelo espaço entre os seletores.</a:t>
            </a:r>
            <a:endParaRPr lang="pt-BR" dirty="0"/>
          </a:p>
          <a:p>
            <a:pPr algn="just"/>
            <a:endParaRPr lang="pt-BR" sz="3200" dirty="0">
              <a:cs typeface="Calibri"/>
            </a:endParaRPr>
          </a:p>
          <a:p>
            <a:pPr algn="just"/>
            <a:r>
              <a:rPr lang="pt-BR" sz="3200" dirty="0">
                <a:ea typeface="+mn-lt"/>
                <a:cs typeface="+mn-lt"/>
              </a:rPr>
              <a:t>Exemplo:</a:t>
            </a:r>
            <a:endParaRPr lang="pt-BR" dirty="0">
              <a:ea typeface="+mn-lt"/>
              <a:cs typeface="+mn-lt"/>
            </a:endParaRPr>
          </a:p>
        </p:txBody>
      </p:sp>
      <p:pic>
        <p:nvPicPr>
          <p:cNvPr id="7" name="Imagem 7" descr="Interface gráfica do usuário, Aplicativo&#10;&#10;Descrição gerada automaticamente">
            <a:extLst>
              <a:ext uri="{FF2B5EF4-FFF2-40B4-BE49-F238E27FC236}">
                <a16:creationId xmlns:a16="http://schemas.microsoft.com/office/drawing/2014/main" id="{8A276A3D-AF82-5ED8-CA5F-BE06A789CD78}"/>
              </a:ext>
            </a:extLst>
          </p:cNvPr>
          <p:cNvPicPr>
            <a:picLocks noChangeAspect="1"/>
          </p:cNvPicPr>
          <p:nvPr/>
        </p:nvPicPr>
        <p:blipFill>
          <a:blip r:embed="rId2"/>
          <a:stretch>
            <a:fillRect/>
          </a:stretch>
        </p:blipFill>
        <p:spPr>
          <a:xfrm>
            <a:off x="1250576" y="4966842"/>
            <a:ext cx="7126940" cy="4024360"/>
          </a:xfrm>
          <a:prstGeom prst="rect">
            <a:avLst/>
          </a:prstGeom>
        </p:spPr>
      </p:pic>
      <p:sp>
        <p:nvSpPr>
          <p:cNvPr id="2" name="CaixaDeTexto 1">
            <a:extLst>
              <a:ext uri="{FF2B5EF4-FFF2-40B4-BE49-F238E27FC236}">
                <a16:creationId xmlns:a16="http://schemas.microsoft.com/office/drawing/2014/main" id="{398FDF6F-5993-2BBF-02FB-A1E736D11DA3}"/>
              </a:ext>
            </a:extLst>
          </p:cNvPr>
          <p:cNvSpPr txBox="1"/>
          <p:nvPr/>
        </p:nvSpPr>
        <p:spPr>
          <a:xfrm>
            <a:off x="435487" y="9393943"/>
            <a:ext cx="880844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3200" dirty="0">
                <a:ea typeface="+mn-lt"/>
                <a:cs typeface="+mn-lt"/>
              </a:rPr>
              <a:t>Neste exemplo, todos os elementos "&lt;li&gt;" que são descendentes de um elemento "&lt;</a:t>
            </a:r>
            <a:r>
              <a:rPr lang="pt-BR" sz="3200" dirty="0" err="1">
                <a:ea typeface="+mn-lt"/>
                <a:cs typeface="+mn-lt"/>
              </a:rPr>
              <a:t>ul</a:t>
            </a:r>
            <a:r>
              <a:rPr lang="pt-BR" sz="3200" dirty="0">
                <a:ea typeface="+mn-lt"/>
                <a:cs typeface="+mn-lt"/>
              </a:rPr>
              <a:t>&gt;" terão o estilo de lista definido como "</a:t>
            </a:r>
            <a:r>
              <a:rPr lang="pt-BR" sz="3200" dirty="0" err="1">
                <a:ea typeface="+mn-lt"/>
                <a:cs typeface="+mn-lt"/>
              </a:rPr>
              <a:t>square</a:t>
            </a:r>
            <a:r>
              <a:rPr lang="pt-BR" sz="3200" dirty="0">
                <a:ea typeface="+mn-lt"/>
                <a:cs typeface="+mn-lt"/>
              </a:rPr>
              <a:t>".</a:t>
            </a:r>
            <a:endParaRPr lang="pt-BR" dirty="0"/>
          </a:p>
        </p:txBody>
      </p:sp>
    </p:spTree>
    <p:extLst>
      <p:ext uri="{BB962C8B-B14F-4D97-AF65-F5344CB8AC3E}">
        <p14:creationId xmlns:p14="http://schemas.microsoft.com/office/powerpoint/2010/main" val="3376976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299EF4DB-8612-F7DA-F41C-643096F1DA85}"/>
              </a:ext>
            </a:extLst>
          </p:cNvPr>
          <p:cNvSpPr/>
          <p:nvPr/>
        </p:nvSpPr>
        <p:spPr>
          <a:xfrm>
            <a:off x="29361" y="29361"/>
            <a:ext cx="9574305" cy="12801600"/>
          </a:xfrm>
          <a:prstGeom prst="rect">
            <a:avLst/>
          </a:prstGeom>
          <a:solidFill>
            <a:srgbClr val="1E1C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2AE413C6-5290-AD90-E33B-164B9D3EFC15}"/>
              </a:ext>
            </a:extLst>
          </p:cNvPr>
          <p:cNvSpPr txBox="1"/>
          <p:nvPr/>
        </p:nvSpPr>
        <p:spPr>
          <a:xfrm>
            <a:off x="408593" y="5843920"/>
            <a:ext cx="880844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7000" b="1" dirty="0">
                <a:solidFill>
                  <a:schemeClr val="bg1"/>
                </a:solidFill>
                <a:cs typeface="Calibri"/>
              </a:rPr>
              <a:t>SELETORES DE FILHO DIRETO</a:t>
            </a:r>
          </a:p>
        </p:txBody>
      </p:sp>
      <p:sp>
        <p:nvSpPr>
          <p:cNvPr id="7" name="CaixaDeTexto 6">
            <a:extLst>
              <a:ext uri="{FF2B5EF4-FFF2-40B4-BE49-F238E27FC236}">
                <a16:creationId xmlns:a16="http://schemas.microsoft.com/office/drawing/2014/main" id="{D84FAC47-C079-CACF-04F7-8B4724F20596}"/>
              </a:ext>
            </a:extLst>
          </p:cNvPr>
          <p:cNvSpPr txBox="1"/>
          <p:nvPr/>
        </p:nvSpPr>
        <p:spPr>
          <a:xfrm>
            <a:off x="408592" y="4257166"/>
            <a:ext cx="8808440" cy="1323439"/>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8000" b="1" dirty="0">
                <a:solidFill>
                  <a:schemeClr val="bg1"/>
                </a:solidFill>
                <a:cs typeface="Calibri"/>
              </a:rPr>
              <a:t>06</a:t>
            </a:r>
            <a:endParaRPr lang="pt-BR" sz="8000" dirty="0">
              <a:solidFill>
                <a:schemeClr val="bg1"/>
              </a:solidFill>
            </a:endParaRPr>
          </a:p>
        </p:txBody>
      </p:sp>
    </p:spTree>
    <p:extLst>
      <p:ext uri="{BB962C8B-B14F-4D97-AF65-F5344CB8AC3E}">
        <p14:creationId xmlns:p14="http://schemas.microsoft.com/office/powerpoint/2010/main" val="3776377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C2051A61-4FD8-954C-A768-70735AF0A7BD}"/>
              </a:ext>
            </a:extLst>
          </p:cNvPr>
          <p:cNvSpPr txBox="1"/>
          <p:nvPr/>
        </p:nvSpPr>
        <p:spPr>
          <a:xfrm>
            <a:off x="381699" y="518884"/>
            <a:ext cx="880844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4000" b="1" dirty="0">
                <a:ea typeface="+mn-lt"/>
                <a:cs typeface="+mn-lt"/>
              </a:rPr>
              <a:t>Seletores de filho direto</a:t>
            </a:r>
            <a:endParaRPr lang="pt-BR" sz="4000" b="1" dirty="0">
              <a:cs typeface="Calibri"/>
            </a:endParaRPr>
          </a:p>
        </p:txBody>
      </p:sp>
      <p:sp>
        <p:nvSpPr>
          <p:cNvPr id="5" name="CaixaDeTexto 4">
            <a:extLst>
              <a:ext uri="{FF2B5EF4-FFF2-40B4-BE49-F238E27FC236}">
                <a16:creationId xmlns:a16="http://schemas.microsoft.com/office/drawing/2014/main" id="{4687F790-800D-E725-83B1-ECEFF23C9B16}"/>
              </a:ext>
            </a:extLst>
          </p:cNvPr>
          <p:cNvSpPr txBox="1"/>
          <p:nvPr/>
        </p:nvSpPr>
        <p:spPr>
          <a:xfrm>
            <a:off x="381699" y="1594649"/>
            <a:ext cx="8808440"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3200" dirty="0">
                <a:ea typeface="+mn-lt"/>
                <a:cs typeface="+mn-lt"/>
              </a:rPr>
              <a:t>Os seletores de filho direto são semelhantes aos seletores de descendência, mas segmentam apenas os elementos que são filhos diretos de outro elemento. Eles são representados pelo sinal de maior que (&gt;).</a:t>
            </a:r>
            <a:endParaRPr lang="pt-BR" dirty="0"/>
          </a:p>
          <a:p>
            <a:pPr algn="just"/>
            <a:endParaRPr lang="pt-BR" sz="3200" dirty="0">
              <a:cs typeface="Calibri"/>
            </a:endParaRPr>
          </a:p>
          <a:p>
            <a:pPr algn="just"/>
            <a:r>
              <a:rPr lang="pt-BR" sz="3200" dirty="0">
                <a:ea typeface="+mn-lt"/>
                <a:cs typeface="+mn-lt"/>
              </a:rPr>
              <a:t>Exemplo:</a:t>
            </a:r>
            <a:endParaRPr lang="pt-BR" dirty="0">
              <a:ea typeface="+mn-lt"/>
              <a:cs typeface="+mn-lt"/>
            </a:endParaRPr>
          </a:p>
        </p:txBody>
      </p:sp>
      <p:pic>
        <p:nvPicPr>
          <p:cNvPr id="7" name="Imagem 7" descr="Interface gráfica do usuário, Texto, Aplicativo&#10;&#10;Descrição gerada automaticamente">
            <a:extLst>
              <a:ext uri="{FF2B5EF4-FFF2-40B4-BE49-F238E27FC236}">
                <a16:creationId xmlns:a16="http://schemas.microsoft.com/office/drawing/2014/main" id="{8A276A3D-AF82-5ED8-CA5F-BE06A789CD78}"/>
              </a:ext>
            </a:extLst>
          </p:cNvPr>
          <p:cNvPicPr>
            <a:picLocks noChangeAspect="1"/>
          </p:cNvPicPr>
          <p:nvPr/>
        </p:nvPicPr>
        <p:blipFill>
          <a:blip r:embed="rId2"/>
          <a:stretch>
            <a:fillRect/>
          </a:stretch>
        </p:blipFill>
        <p:spPr>
          <a:xfrm>
            <a:off x="1277470" y="5477830"/>
            <a:ext cx="7126939" cy="4024360"/>
          </a:xfrm>
          <a:prstGeom prst="rect">
            <a:avLst/>
          </a:prstGeom>
        </p:spPr>
      </p:pic>
      <p:sp>
        <p:nvSpPr>
          <p:cNvPr id="2" name="CaixaDeTexto 1">
            <a:extLst>
              <a:ext uri="{FF2B5EF4-FFF2-40B4-BE49-F238E27FC236}">
                <a16:creationId xmlns:a16="http://schemas.microsoft.com/office/drawing/2014/main" id="{398FDF6F-5993-2BBF-02FB-A1E736D11DA3}"/>
              </a:ext>
            </a:extLst>
          </p:cNvPr>
          <p:cNvSpPr txBox="1"/>
          <p:nvPr/>
        </p:nvSpPr>
        <p:spPr>
          <a:xfrm>
            <a:off x="435487" y="9904931"/>
            <a:ext cx="880844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3200" dirty="0">
                <a:ea typeface="+mn-lt"/>
                <a:cs typeface="+mn-lt"/>
              </a:rPr>
              <a:t>Neste exemplo, todos os elementos "&lt;p&gt;" que são filhos diretos de um elemento "&lt;</a:t>
            </a:r>
            <a:r>
              <a:rPr lang="pt-BR" sz="3200" dirty="0" err="1">
                <a:ea typeface="+mn-lt"/>
                <a:cs typeface="+mn-lt"/>
              </a:rPr>
              <a:t>div</a:t>
            </a:r>
            <a:r>
              <a:rPr lang="pt-BR" sz="3200" dirty="0">
                <a:ea typeface="+mn-lt"/>
                <a:cs typeface="+mn-lt"/>
              </a:rPr>
              <a:t>&gt;" terão o peso da fonte definido como negrito.</a:t>
            </a:r>
            <a:endParaRPr lang="pt-BR" dirty="0"/>
          </a:p>
        </p:txBody>
      </p:sp>
    </p:spTree>
    <p:extLst>
      <p:ext uri="{BB962C8B-B14F-4D97-AF65-F5344CB8AC3E}">
        <p14:creationId xmlns:p14="http://schemas.microsoft.com/office/powerpoint/2010/main" val="2372148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299EF4DB-8612-F7DA-F41C-643096F1DA85}"/>
              </a:ext>
            </a:extLst>
          </p:cNvPr>
          <p:cNvSpPr/>
          <p:nvPr/>
        </p:nvSpPr>
        <p:spPr>
          <a:xfrm>
            <a:off x="29361" y="29361"/>
            <a:ext cx="9574305" cy="12801600"/>
          </a:xfrm>
          <a:prstGeom prst="rect">
            <a:avLst/>
          </a:prstGeom>
          <a:solidFill>
            <a:srgbClr val="1E1C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2AE413C6-5290-AD90-E33B-164B9D3EFC15}"/>
              </a:ext>
            </a:extLst>
          </p:cNvPr>
          <p:cNvSpPr txBox="1"/>
          <p:nvPr/>
        </p:nvSpPr>
        <p:spPr>
          <a:xfrm>
            <a:off x="408593" y="5843920"/>
            <a:ext cx="880844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7000" b="1" dirty="0">
                <a:solidFill>
                  <a:schemeClr val="bg1"/>
                </a:solidFill>
                <a:cs typeface="Calibri"/>
              </a:rPr>
              <a:t>SELETORES DE ADJACENTES</a:t>
            </a:r>
          </a:p>
        </p:txBody>
      </p:sp>
      <p:sp>
        <p:nvSpPr>
          <p:cNvPr id="7" name="CaixaDeTexto 6">
            <a:extLst>
              <a:ext uri="{FF2B5EF4-FFF2-40B4-BE49-F238E27FC236}">
                <a16:creationId xmlns:a16="http://schemas.microsoft.com/office/drawing/2014/main" id="{D84FAC47-C079-CACF-04F7-8B4724F20596}"/>
              </a:ext>
            </a:extLst>
          </p:cNvPr>
          <p:cNvSpPr txBox="1"/>
          <p:nvPr/>
        </p:nvSpPr>
        <p:spPr>
          <a:xfrm>
            <a:off x="408592" y="4257166"/>
            <a:ext cx="8808440" cy="1323439"/>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8000" b="1" dirty="0">
                <a:solidFill>
                  <a:schemeClr val="bg1"/>
                </a:solidFill>
                <a:cs typeface="Calibri"/>
              </a:rPr>
              <a:t>07</a:t>
            </a:r>
            <a:endParaRPr lang="pt-BR" sz="8000" dirty="0">
              <a:solidFill>
                <a:schemeClr val="bg1"/>
              </a:solidFill>
            </a:endParaRPr>
          </a:p>
        </p:txBody>
      </p:sp>
    </p:spTree>
    <p:extLst>
      <p:ext uri="{BB962C8B-B14F-4D97-AF65-F5344CB8AC3E}">
        <p14:creationId xmlns:p14="http://schemas.microsoft.com/office/powerpoint/2010/main" val="3036353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C2051A61-4FD8-954C-A768-70735AF0A7BD}"/>
              </a:ext>
            </a:extLst>
          </p:cNvPr>
          <p:cNvSpPr txBox="1"/>
          <p:nvPr/>
        </p:nvSpPr>
        <p:spPr>
          <a:xfrm>
            <a:off x="381699" y="518884"/>
            <a:ext cx="880844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4000" b="1" dirty="0">
                <a:ea typeface="+mn-lt"/>
                <a:cs typeface="+mn-lt"/>
              </a:rPr>
              <a:t>Seletores de adjacentes</a:t>
            </a:r>
            <a:endParaRPr lang="pt-BR" sz="4000" b="1" dirty="0">
              <a:cs typeface="Calibri"/>
            </a:endParaRPr>
          </a:p>
        </p:txBody>
      </p:sp>
      <p:sp>
        <p:nvSpPr>
          <p:cNvPr id="5" name="CaixaDeTexto 4">
            <a:extLst>
              <a:ext uri="{FF2B5EF4-FFF2-40B4-BE49-F238E27FC236}">
                <a16:creationId xmlns:a16="http://schemas.microsoft.com/office/drawing/2014/main" id="{4687F790-800D-E725-83B1-ECEFF23C9B16}"/>
              </a:ext>
            </a:extLst>
          </p:cNvPr>
          <p:cNvSpPr txBox="1"/>
          <p:nvPr/>
        </p:nvSpPr>
        <p:spPr>
          <a:xfrm>
            <a:off x="381699" y="1594649"/>
            <a:ext cx="8808440"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3200" dirty="0">
                <a:ea typeface="+mn-lt"/>
                <a:cs typeface="+mn-lt"/>
              </a:rPr>
              <a:t>Os seletores de adjacentes segmentam o elemento adjacente imediatamente após outro elemento. Eles são representados pelo sinal de mais (+).</a:t>
            </a:r>
            <a:endParaRPr lang="pt-BR" dirty="0">
              <a:ea typeface="+mn-lt"/>
              <a:cs typeface="+mn-lt"/>
            </a:endParaRPr>
          </a:p>
          <a:p>
            <a:pPr algn="just"/>
            <a:endParaRPr lang="pt-BR" sz="3200" dirty="0">
              <a:cs typeface="Calibri"/>
            </a:endParaRPr>
          </a:p>
          <a:p>
            <a:pPr algn="just"/>
            <a:r>
              <a:rPr lang="pt-BR" sz="3200" dirty="0">
                <a:ea typeface="+mn-lt"/>
                <a:cs typeface="+mn-lt"/>
              </a:rPr>
              <a:t>Exemplo:</a:t>
            </a:r>
            <a:endParaRPr lang="pt-BR" dirty="0">
              <a:ea typeface="+mn-lt"/>
              <a:cs typeface="+mn-lt"/>
            </a:endParaRPr>
          </a:p>
        </p:txBody>
      </p:sp>
      <p:pic>
        <p:nvPicPr>
          <p:cNvPr id="7" name="Imagem 7" descr="Interface gráfica do usuário, Aplicativo&#10;&#10;Descrição gerada automaticamente">
            <a:extLst>
              <a:ext uri="{FF2B5EF4-FFF2-40B4-BE49-F238E27FC236}">
                <a16:creationId xmlns:a16="http://schemas.microsoft.com/office/drawing/2014/main" id="{8A276A3D-AF82-5ED8-CA5F-BE06A789CD78}"/>
              </a:ext>
            </a:extLst>
          </p:cNvPr>
          <p:cNvPicPr>
            <a:picLocks noChangeAspect="1"/>
          </p:cNvPicPr>
          <p:nvPr/>
        </p:nvPicPr>
        <p:blipFill>
          <a:blip r:embed="rId2"/>
          <a:stretch>
            <a:fillRect/>
          </a:stretch>
        </p:blipFill>
        <p:spPr>
          <a:xfrm>
            <a:off x="1250576" y="4536536"/>
            <a:ext cx="7126939" cy="4024359"/>
          </a:xfrm>
          <a:prstGeom prst="rect">
            <a:avLst/>
          </a:prstGeom>
        </p:spPr>
      </p:pic>
      <p:sp>
        <p:nvSpPr>
          <p:cNvPr id="2" name="CaixaDeTexto 1">
            <a:extLst>
              <a:ext uri="{FF2B5EF4-FFF2-40B4-BE49-F238E27FC236}">
                <a16:creationId xmlns:a16="http://schemas.microsoft.com/office/drawing/2014/main" id="{398FDF6F-5993-2BBF-02FB-A1E736D11DA3}"/>
              </a:ext>
            </a:extLst>
          </p:cNvPr>
          <p:cNvSpPr txBox="1"/>
          <p:nvPr/>
        </p:nvSpPr>
        <p:spPr>
          <a:xfrm>
            <a:off x="408593" y="8963637"/>
            <a:ext cx="880844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3200" dirty="0">
                <a:ea typeface="+mn-lt"/>
                <a:cs typeface="+mn-lt"/>
              </a:rPr>
              <a:t>Neste exemplo, o elemento "&lt;p&gt;" que é adjacente imediatamente após um elemento "&lt;h2&gt;" terá uma margem superior de 10 pixels.</a:t>
            </a:r>
            <a:endParaRPr lang="pt-BR" dirty="0">
              <a:ea typeface="+mn-lt"/>
              <a:cs typeface="+mn-lt"/>
            </a:endParaRPr>
          </a:p>
        </p:txBody>
      </p:sp>
    </p:spTree>
    <p:extLst>
      <p:ext uri="{BB962C8B-B14F-4D97-AF65-F5344CB8AC3E}">
        <p14:creationId xmlns:p14="http://schemas.microsoft.com/office/powerpoint/2010/main" val="2622057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299EF4DB-8612-F7DA-F41C-643096F1DA85}"/>
              </a:ext>
            </a:extLst>
          </p:cNvPr>
          <p:cNvSpPr/>
          <p:nvPr/>
        </p:nvSpPr>
        <p:spPr>
          <a:xfrm>
            <a:off x="29361" y="29361"/>
            <a:ext cx="9574305" cy="12801600"/>
          </a:xfrm>
          <a:prstGeom prst="rect">
            <a:avLst/>
          </a:prstGeom>
          <a:solidFill>
            <a:srgbClr val="1E1C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2AE413C6-5290-AD90-E33B-164B9D3EFC15}"/>
              </a:ext>
            </a:extLst>
          </p:cNvPr>
          <p:cNvSpPr txBox="1"/>
          <p:nvPr/>
        </p:nvSpPr>
        <p:spPr>
          <a:xfrm>
            <a:off x="408593" y="5843920"/>
            <a:ext cx="880844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7000" b="1" dirty="0">
                <a:solidFill>
                  <a:schemeClr val="bg1"/>
                </a:solidFill>
                <a:cs typeface="Calibri"/>
              </a:rPr>
              <a:t>SELETORES DE PSEUDO-CLASSES</a:t>
            </a:r>
          </a:p>
        </p:txBody>
      </p:sp>
      <p:sp>
        <p:nvSpPr>
          <p:cNvPr id="7" name="CaixaDeTexto 6">
            <a:extLst>
              <a:ext uri="{FF2B5EF4-FFF2-40B4-BE49-F238E27FC236}">
                <a16:creationId xmlns:a16="http://schemas.microsoft.com/office/drawing/2014/main" id="{D84FAC47-C079-CACF-04F7-8B4724F20596}"/>
              </a:ext>
            </a:extLst>
          </p:cNvPr>
          <p:cNvSpPr txBox="1"/>
          <p:nvPr/>
        </p:nvSpPr>
        <p:spPr>
          <a:xfrm>
            <a:off x="408592" y="4257166"/>
            <a:ext cx="8808440" cy="1323439"/>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8000" b="1" dirty="0">
                <a:solidFill>
                  <a:schemeClr val="bg1"/>
                </a:solidFill>
                <a:cs typeface="Calibri"/>
              </a:rPr>
              <a:t>08</a:t>
            </a:r>
            <a:endParaRPr lang="pt-BR" sz="8000" dirty="0">
              <a:solidFill>
                <a:schemeClr val="bg1"/>
              </a:solidFill>
            </a:endParaRPr>
          </a:p>
        </p:txBody>
      </p:sp>
    </p:spTree>
    <p:extLst>
      <p:ext uri="{BB962C8B-B14F-4D97-AF65-F5344CB8AC3E}">
        <p14:creationId xmlns:p14="http://schemas.microsoft.com/office/powerpoint/2010/main" val="2699798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C2051A61-4FD8-954C-A768-70735AF0A7BD}"/>
              </a:ext>
            </a:extLst>
          </p:cNvPr>
          <p:cNvSpPr txBox="1"/>
          <p:nvPr/>
        </p:nvSpPr>
        <p:spPr>
          <a:xfrm>
            <a:off x="381699" y="518884"/>
            <a:ext cx="880844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4000" b="1" dirty="0">
                <a:ea typeface="+mn-lt"/>
                <a:cs typeface="+mn-lt"/>
              </a:rPr>
              <a:t>Seletores de </a:t>
            </a:r>
            <a:r>
              <a:rPr lang="pt-BR" sz="4000" b="1" dirty="0" err="1">
                <a:ea typeface="+mn-lt"/>
                <a:cs typeface="+mn-lt"/>
              </a:rPr>
              <a:t>pseudo-classes</a:t>
            </a:r>
            <a:endParaRPr lang="pt-BR" sz="4000" b="1" dirty="0" err="1">
              <a:cs typeface="Calibri"/>
            </a:endParaRPr>
          </a:p>
        </p:txBody>
      </p:sp>
      <p:sp>
        <p:nvSpPr>
          <p:cNvPr id="5" name="CaixaDeTexto 4">
            <a:extLst>
              <a:ext uri="{FF2B5EF4-FFF2-40B4-BE49-F238E27FC236}">
                <a16:creationId xmlns:a16="http://schemas.microsoft.com/office/drawing/2014/main" id="{4687F790-800D-E725-83B1-ECEFF23C9B16}"/>
              </a:ext>
            </a:extLst>
          </p:cNvPr>
          <p:cNvSpPr txBox="1"/>
          <p:nvPr/>
        </p:nvSpPr>
        <p:spPr>
          <a:xfrm>
            <a:off x="381699" y="1594649"/>
            <a:ext cx="880844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3200" dirty="0">
                <a:ea typeface="+mn-lt"/>
                <a:cs typeface="+mn-lt"/>
              </a:rPr>
              <a:t>Os seletores de </a:t>
            </a:r>
            <a:r>
              <a:rPr lang="pt-BR" sz="3200" dirty="0" err="1">
                <a:ea typeface="+mn-lt"/>
                <a:cs typeface="+mn-lt"/>
              </a:rPr>
              <a:t>pseudo-classes</a:t>
            </a:r>
            <a:r>
              <a:rPr lang="pt-BR" sz="3200" dirty="0">
                <a:ea typeface="+mn-lt"/>
                <a:cs typeface="+mn-lt"/>
              </a:rPr>
              <a:t> segmentam elementos em estados específicos. Eles são representados por dois pontos (::) seguidos pelo nome da </a:t>
            </a:r>
            <a:r>
              <a:rPr lang="pt-BR" sz="3200" dirty="0" err="1">
                <a:ea typeface="+mn-lt"/>
                <a:cs typeface="+mn-lt"/>
              </a:rPr>
              <a:t>pseudo-classe</a:t>
            </a:r>
            <a:r>
              <a:rPr lang="pt-BR" sz="3200" dirty="0">
                <a:ea typeface="+mn-lt"/>
                <a:cs typeface="+mn-lt"/>
              </a:rPr>
              <a:t>.</a:t>
            </a:r>
            <a:endParaRPr lang="pt-BR" dirty="0"/>
          </a:p>
          <a:p>
            <a:pPr algn="just"/>
            <a:endParaRPr lang="pt-BR" sz="3200" dirty="0">
              <a:cs typeface="Calibri"/>
            </a:endParaRPr>
          </a:p>
          <a:p>
            <a:pPr algn="just"/>
            <a:r>
              <a:rPr lang="pt-BR" sz="3200" dirty="0">
                <a:ea typeface="+mn-lt"/>
                <a:cs typeface="+mn-lt"/>
              </a:rPr>
              <a:t>Exemplo:</a:t>
            </a:r>
            <a:endParaRPr lang="pt-BR" dirty="0">
              <a:ea typeface="+mn-lt"/>
              <a:cs typeface="+mn-lt"/>
            </a:endParaRPr>
          </a:p>
        </p:txBody>
      </p:sp>
      <p:pic>
        <p:nvPicPr>
          <p:cNvPr id="7" name="Imagem 7" descr="Interface gráfica do usuário, Aplicativo&#10;&#10;Descrição gerada automaticamente">
            <a:extLst>
              <a:ext uri="{FF2B5EF4-FFF2-40B4-BE49-F238E27FC236}">
                <a16:creationId xmlns:a16="http://schemas.microsoft.com/office/drawing/2014/main" id="{8A276A3D-AF82-5ED8-CA5F-BE06A789CD78}"/>
              </a:ext>
            </a:extLst>
          </p:cNvPr>
          <p:cNvPicPr>
            <a:picLocks noChangeAspect="1"/>
          </p:cNvPicPr>
          <p:nvPr/>
        </p:nvPicPr>
        <p:blipFill>
          <a:blip r:embed="rId2"/>
          <a:stretch>
            <a:fillRect/>
          </a:stretch>
        </p:blipFill>
        <p:spPr>
          <a:xfrm>
            <a:off x="1169895" y="5074418"/>
            <a:ext cx="7126937" cy="4024359"/>
          </a:xfrm>
          <a:prstGeom prst="rect">
            <a:avLst/>
          </a:prstGeom>
        </p:spPr>
      </p:pic>
      <p:sp>
        <p:nvSpPr>
          <p:cNvPr id="2" name="CaixaDeTexto 1">
            <a:extLst>
              <a:ext uri="{FF2B5EF4-FFF2-40B4-BE49-F238E27FC236}">
                <a16:creationId xmlns:a16="http://schemas.microsoft.com/office/drawing/2014/main" id="{398FDF6F-5993-2BBF-02FB-A1E736D11DA3}"/>
              </a:ext>
            </a:extLst>
          </p:cNvPr>
          <p:cNvSpPr txBox="1"/>
          <p:nvPr/>
        </p:nvSpPr>
        <p:spPr>
          <a:xfrm>
            <a:off x="327911" y="9501520"/>
            <a:ext cx="880844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3200" dirty="0">
                <a:ea typeface="+mn-lt"/>
                <a:cs typeface="+mn-lt"/>
              </a:rPr>
              <a:t>Neste exemplo, quando um link ("&lt;a&gt;") é ativado pelo evento de "</a:t>
            </a:r>
            <a:r>
              <a:rPr lang="pt-BR" sz="3200" dirty="0" err="1">
                <a:ea typeface="+mn-lt"/>
                <a:cs typeface="+mn-lt"/>
              </a:rPr>
              <a:t>hover</a:t>
            </a:r>
            <a:r>
              <a:rPr lang="pt-BR" sz="3200" dirty="0">
                <a:ea typeface="+mn-lt"/>
                <a:cs typeface="+mn-lt"/>
              </a:rPr>
              <a:t>" (quando o cursor está sobre ele), a cor do texto será alterada para vermelho.</a:t>
            </a:r>
            <a:endParaRPr lang="pt-BR" dirty="0">
              <a:ea typeface="+mn-lt"/>
              <a:cs typeface="+mn-lt"/>
            </a:endParaRPr>
          </a:p>
        </p:txBody>
      </p:sp>
    </p:spTree>
    <p:extLst>
      <p:ext uri="{BB962C8B-B14F-4D97-AF65-F5344CB8AC3E}">
        <p14:creationId xmlns:p14="http://schemas.microsoft.com/office/powerpoint/2010/main" val="1043390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299EF4DB-8612-F7DA-F41C-643096F1DA85}"/>
              </a:ext>
            </a:extLst>
          </p:cNvPr>
          <p:cNvSpPr/>
          <p:nvPr/>
        </p:nvSpPr>
        <p:spPr>
          <a:xfrm>
            <a:off x="29361" y="29361"/>
            <a:ext cx="9574305" cy="12801600"/>
          </a:xfrm>
          <a:prstGeom prst="rect">
            <a:avLst/>
          </a:prstGeom>
          <a:solidFill>
            <a:srgbClr val="1E1C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2AE413C6-5290-AD90-E33B-164B9D3EFC15}"/>
              </a:ext>
            </a:extLst>
          </p:cNvPr>
          <p:cNvSpPr txBox="1"/>
          <p:nvPr/>
        </p:nvSpPr>
        <p:spPr>
          <a:xfrm>
            <a:off x="381699" y="5817026"/>
            <a:ext cx="880844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7000" b="1" dirty="0">
                <a:solidFill>
                  <a:schemeClr val="bg1"/>
                </a:solidFill>
                <a:cs typeface="Calibri"/>
              </a:rPr>
              <a:t>CONCLUSÃO</a:t>
            </a:r>
            <a:endParaRPr lang="pt-BR" dirty="0"/>
          </a:p>
        </p:txBody>
      </p:sp>
    </p:spTree>
    <p:extLst>
      <p:ext uri="{BB962C8B-B14F-4D97-AF65-F5344CB8AC3E}">
        <p14:creationId xmlns:p14="http://schemas.microsoft.com/office/powerpoint/2010/main" val="3996200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C2051A61-4FD8-954C-A768-70735AF0A7BD}"/>
              </a:ext>
            </a:extLst>
          </p:cNvPr>
          <p:cNvSpPr txBox="1"/>
          <p:nvPr/>
        </p:nvSpPr>
        <p:spPr>
          <a:xfrm>
            <a:off x="381699" y="518884"/>
            <a:ext cx="880844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4000" b="1" dirty="0">
                <a:ea typeface="+mn-lt"/>
                <a:cs typeface="+mn-lt"/>
              </a:rPr>
              <a:t>Principais seletores do CSS</a:t>
            </a:r>
            <a:endParaRPr lang="pt-BR" dirty="0"/>
          </a:p>
        </p:txBody>
      </p:sp>
      <p:sp>
        <p:nvSpPr>
          <p:cNvPr id="5" name="CaixaDeTexto 4">
            <a:extLst>
              <a:ext uri="{FF2B5EF4-FFF2-40B4-BE49-F238E27FC236}">
                <a16:creationId xmlns:a16="http://schemas.microsoft.com/office/drawing/2014/main" id="{4687F790-800D-E725-83B1-ECEFF23C9B16}"/>
              </a:ext>
            </a:extLst>
          </p:cNvPr>
          <p:cNvSpPr txBox="1"/>
          <p:nvPr/>
        </p:nvSpPr>
        <p:spPr>
          <a:xfrm>
            <a:off x="381699" y="2213213"/>
            <a:ext cx="880844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2400" dirty="0">
                <a:ea typeface="+mn-lt"/>
                <a:cs typeface="+mn-lt"/>
              </a:rPr>
              <a:t>O CSS (</a:t>
            </a:r>
            <a:r>
              <a:rPr lang="pt-BR" sz="2400" dirty="0" err="1">
                <a:ea typeface="+mn-lt"/>
                <a:cs typeface="+mn-lt"/>
              </a:rPr>
              <a:t>Cascading</a:t>
            </a:r>
            <a:r>
              <a:rPr lang="pt-BR" sz="2400" dirty="0">
                <a:ea typeface="+mn-lt"/>
                <a:cs typeface="+mn-lt"/>
              </a:rPr>
              <a:t> </a:t>
            </a:r>
            <a:r>
              <a:rPr lang="pt-BR" sz="2400" dirty="0" err="1">
                <a:ea typeface="+mn-lt"/>
                <a:cs typeface="+mn-lt"/>
              </a:rPr>
              <a:t>Style</a:t>
            </a:r>
            <a:r>
              <a:rPr lang="pt-BR" sz="2400" dirty="0">
                <a:ea typeface="+mn-lt"/>
                <a:cs typeface="+mn-lt"/>
              </a:rPr>
              <a:t> </a:t>
            </a:r>
            <a:r>
              <a:rPr lang="pt-BR" sz="2400" dirty="0" err="1">
                <a:ea typeface="+mn-lt"/>
                <a:cs typeface="+mn-lt"/>
              </a:rPr>
              <a:t>Sheets</a:t>
            </a:r>
            <a:r>
              <a:rPr lang="pt-BR" sz="2400" dirty="0">
                <a:ea typeface="+mn-lt"/>
                <a:cs typeface="+mn-lt"/>
              </a:rPr>
              <a:t>) é uma linguagem essencial para estilizar páginas da web. Os seletores CSS desempenham um papel crucial ao segmentar elementos específicos em um documento HTML. Neste guia, vamos explorar os principais seletores CSS e </a:t>
            </a:r>
            <a:r>
              <a:rPr lang="pt-BR" sz="2400" dirty="0" err="1">
                <a:ea typeface="+mn-lt"/>
                <a:cs typeface="+mn-lt"/>
              </a:rPr>
              <a:t>fornecer</a:t>
            </a:r>
            <a:r>
              <a:rPr lang="pt-BR" sz="2400" dirty="0">
                <a:ea typeface="+mn-lt"/>
                <a:cs typeface="+mn-lt"/>
              </a:rPr>
              <a:t> exemplos de código para cada um deles.</a:t>
            </a:r>
            <a:endParaRPr lang="pt-BR" sz="2400" dirty="0">
              <a:cs typeface="Calibri"/>
            </a:endParaRPr>
          </a:p>
        </p:txBody>
      </p:sp>
      <p:sp>
        <p:nvSpPr>
          <p:cNvPr id="6" name="CaixaDeTexto 5">
            <a:extLst>
              <a:ext uri="{FF2B5EF4-FFF2-40B4-BE49-F238E27FC236}">
                <a16:creationId xmlns:a16="http://schemas.microsoft.com/office/drawing/2014/main" id="{B7344710-FDE5-03DB-7429-30DF12D8C93C}"/>
              </a:ext>
            </a:extLst>
          </p:cNvPr>
          <p:cNvSpPr txBox="1"/>
          <p:nvPr/>
        </p:nvSpPr>
        <p:spPr>
          <a:xfrm>
            <a:off x="381699" y="1433284"/>
            <a:ext cx="880844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3200" dirty="0">
                <a:latin typeface="Calibri Light"/>
                <a:ea typeface="+mn-lt"/>
                <a:cs typeface="+mn-lt"/>
              </a:rPr>
              <a:t>Simplificando o estilo dos seus elementos</a:t>
            </a:r>
            <a:endParaRPr lang="pt-BR" dirty="0"/>
          </a:p>
        </p:txBody>
      </p:sp>
      <p:pic>
        <p:nvPicPr>
          <p:cNvPr id="2" name="Imagem 2">
            <a:extLst>
              <a:ext uri="{FF2B5EF4-FFF2-40B4-BE49-F238E27FC236}">
                <a16:creationId xmlns:a16="http://schemas.microsoft.com/office/drawing/2014/main" id="{8DD34337-3820-CCBB-80E6-70B01258608D}"/>
              </a:ext>
            </a:extLst>
          </p:cNvPr>
          <p:cNvPicPr>
            <a:picLocks noChangeAspect="1"/>
          </p:cNvPicPr>
          <p:nvPr/>
        </p:nvPicPr>
        <p:blipFill>
          <a:blip r:embed="rId2"/>
          <a:stretch>
            <a:fillRect/>
          </a:stretch>
        </p:blipFill>
        <p:spPr>
          <a:xfrm>
            <a:off x="1788459" y="5584708"/>
            <a:ext cx="5997388" cy="6015923"/>
          </a:xfrm>
          <a:prstGeom prst="rect">
            <a:avLst/>
          </a:prstGeom>
        </p:spPr>
      </p:pic>
    </p:spTree>
    <p:extLst>
      <p:ext uri="{BB962C8B-B14F-4D97-AF65-F5344CB8AC3E}">
        <p14:creationId xmlns:p14="http://schemas.microsoft.com/office/powerpoint/2010/main" val="1260009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C2051A61-4FD8-954C-A768-70735AF0A7BD}"/>
              </a:ext>
            </a:extLst>
          </p:cNvPr>
          <p:cNvSpPr txBox="1"/>
          <p:nvPr/>
        </p:nvSpPr>
        <p:spPr>
          <a:xfrm>
            <a:off x="381699" y="518884"/>
            <a:ext cx="880844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4000" b="1" dirty="0">
                <a:cs typeface="Calibri"/>
              </a:rPr>
              <a:t>Conclusão</a:t>
            </a:r>
          </a:p>
        </p:txBody>
      </p:sp>
      <p:sp>
        <p:nvSpPr>
          <p:cNvPr id="5" name="CaixaDeTexto 4">
            <a:extLst>
              <a:ext uri="{FF2B5EF4-FFF2-40B4-BE49-F238E27FC236}">
                <a16:creationId xmlns:a16="http://schemas.microsoft.com/office/drawing/2014/main" id="{4687F790-800D-E725-83B1-ECEFF23C9B16}"/>
              </a:ext>
            </a:extLst>
          </p:cNvPr>
          <p:cNvSpPr txBox="1"/>
          <p:nvPr/>
        </p:nvSpPr>
        <p:spPr>
          <a:xfrm>
            <a:off x="381699" y="1594649"/>
            <a:ext cx="8808440" cy="5786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3200">
                <a:ea typeface="+mn-lt"/>
                <a:cs typeface="+mn-lt"/>
              </a:rPr>
              <a:t>Neste guia, exploramos os principais seletores CSS que você pode usar para estilizar seus elementos HTML. Lembre-se de experimentar e combinar diferentes seletores para obter resultados desejados. Com uma compreensão clara desses seletores, você estará pronto para criar estilos incríveis em suas páginas da web.</a:t>
            </a:r>
            <a:endParaRPr lang="pt-BR">
              <a:ea typeface="+mn-lt"/>
              <a:cs typeface="+mn-lt"/>
            </a:endParaRPr>
          </a:p>
          <a:p>
            <a:pPr algn="just"/>
            <a:endParaRPr lang="pt-BR"/>
          </a:p>
          <a:p>
            <a:pPr algn="just"/>
            <a:r>
              <a:rPr lang="pt-BR" sz="3200" dirty="0">
                <a:ea typeface="+mn-lt"/>
                <a:cs typeface="+mn-lt"/>
              </a:rPr>
              <a:t>Espero que este guia tenha sido útil! Continue aprimorando suas habilidades em CSS e desfrute da criação de designs impressionantes para suas páginas da web.</a:t>
            </a:r>
            <a:endParaRPr lang="pt-BR" dirty="0"/>
          </a:p>
        </p:txBody>
      </p:sp>
      <p:pic>
        <p:nvPicPr>
          <p:cNvPr id="3" name="Imagem 5">
            <a:extLst>
              <a:ext uri="{FF2B5EF4-FFF2-40B4-BE49-F238E27FC236}">
                <a16:creationId xmlns:a16="http://schemas.microsoft.com/office/drawing/2014/main" id="{6B1B84E7-1F42-17E9-AC86-35298F78170B}"/>
              </a:ext>
            </a:extLst>
          </p:cNvPr>
          <p:cNvPicPr>
            <a:picLocks noChangeAspect="1"/>
          </p:cNvPicPr>
          <p:nvPr/>
        </p:nvPicPr>
        <p:blipFill>
          <a:blip r:embed="rId2"/>
          <a:stretch>
            <a:fillRect/>
          </a:stretch>
        </p:blipFill>
        <p:spPr>
          <a:xfrm>
            <a:off x="2514601" y="7664825"/>
            <a:ext cx="4545105" cy="4545105"/>
          </a:xfrm>
          <a:prstGeom prst="rect">
            <a:avLst/>
          </a:prstGeom>
        </p:spPr>
      </p:pic>
    </p:spTree>
    <p:extLst>
      <p:ext uri="{BB962C8B-B14F-4D97-AF65-F5344CB8AC3E}">
        <p14:creationId xmlns:p14="http://schemas.microsoft.com/office/powerpoint/2010/main" val="501808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C2051A61-4FD8-954C-A768-70735AF0A7BD}"/>
              </a:ext>
            </a:extLst>
          </p:cNvPr>
          <p:cNvSpPr txBox="1"/>
          <p:nvPr/>
        </p:nvSpPr>
        <p:spPr>
          <a:xfrm>
            <a:off x="381699" y="518884"/>
            <a:ext cx="880844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4000" b="1" dirty="0">
                <a:cs typeface="Calibri"/>
              </a:rPr>
              <a:t>Obrigado por ler até aqui!</a:t>
            </a:r>
            <a:endParaRPr lang="pt-BR" dirty="0"/>
          </a:p>
        </p:txBody>
      </p:sp>
      <p:sp>
        <p:nvSpPr>
          <p:cNvPr id="5" name="CaixaDeTexto 4">
            <a:extLst>
              <a:ext uri="{FF2B5EF4-FFF2-40B4-BE49-F238E27FC236}">
                <a16:creationId xmlns:a16="http://schemas.microsoft.com/office/drawing/2014/main" id="{4687F790-800D-E725-83B1-ECEFF23C9B16}"/>
              </a:ext>
            </a:extLst>
          </p:cNvPr>
          <p:cNvSpPr txBox="1"/>
          <p:nvPr/>
        </p:nvSpPr>
        <p:spPr>
          <a:xfrm>
            <a:off x="381699" y="1594649"/>
            <a:ext cx="8808440"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3200">
                <a:ea typeface="+mn-lt"/>
                <a:cs typeface="+mn-lt"/>
              </a:rPr>
              <a:t>Esse ebook foi gerado pelo ChatGPT e diagramado por um humano. O passo a passo está no meu Github.</a:t>
            </a:r>
            <a:endParaRPr lang="pt-BR"/>
          </a:p>
          <a:p>
            <a:pPr algn="just"/>
            <a:endParaRPr lang="pt-BR"/>
          </a:p>
          <a:p>
            <a:pPr algn="just"/>
            <a:r>
              <a:rPr lang="pt-BR" sz="3200" dirty="0">
                <a:ea typeface="+mn-lt"/>
                <a:cs typeface="+mn-lt"/>
              </a:rPr>
              <a:t>Esse conteúdo foi gerado com fins didáticos de construção de ebook, não foi realizada uma validação cuidadosa humana no conteúdo e pode conter erros gerados por uma IA.</a:t>
            </a:r>
            <a:endParaRPr lang="pt-BR" dirty="0"/>
          </a:p>
        </p:txBody>
      </p:sp>
      <p:pic>
        <p:nvPicPr>
          <p:cNvPr id="2" name="Imagem 5">
            <a:extLst>
              <a:ext uri="{FF2B5EF4-FFF2-40B4-BE49-F238E27FC236}">
                <a16:creationId xmlns:a16="http://schemas.microsoft.com/office/drawing/2014/main" id="{B82A2E19-AC3A-23D0-DDB4-A04E7DA51994}"/>
              </a:ext>
            </a:extLst>
          </p:cNvPr>
          <p:cNvPicPr>
            <a:picLocks noChangeAspect="1"/>
          </p:cNvPicPr>
          <p:nvPr/>
        </p:nvPicPr>
        <p:blipFill>
          <a:blip r:embed="rId2"/>
          <a:stretch>
            <a:fillRect/>
          </a:stretch>
        </p:blipFill>
        <p:spPr>
          <a:xfrm>
            <a:off x="3429000" y="5763746"/>
            <a:ext cx="2743200" cy="1543050"/>
          </a:xfrm>
          <a:prstGeom prst="rect">
            <a:avLst/>
          </a:prstGeom>
        </p:spPr>
      </p:pic>
      <p:sp>
        <p:nvSpPr>
          <p:cNvPr id="7" name="CaixaDeTexto 6">
            <a:extLst>
              <a:ext uri="{FF2B5EF4-FFF2-40B4-BE49-F238E27FC236}">
                <a16:creationId xmlns:a16="http://schemas.microsoft.com/office/drawing/2014/main" id="{98F67DBC-1180-48F5-3383-2AC1B6F38920}"/>
              </a:ext>
            </a:extLst>
          </p:cNvPr>
          <p:cNvSpPr txBox="1"/>
          <p:nvPr/>
        </p:nvSpPr>
        <p:spPr>
          <a:xfrm>
            <a:off x="381699" y="7457567"/>
            <a:ext cx="880844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3200" dirty="0">
                <a:cs typeface="Calibri"/>
                <a:hlinkClick r:id="rId3"/>
              </a:rPr>
              <a:t>https://github.com.br/casjunior93</a:t>
            </a:r>
            <a:endParaRPr lang="pt-BR" sz="3200" dirty="0">
              <a:cs typeface="Calibri"/>
            </a:endParaRPr>
          </a:p>
        </p:txBody>
      </p:sp>
    </p:spTree>
    <p:extLst>
      <p:ext uri="{BB962C8B-B14F-4D97-AF65-F5344CB8AC3E}">
        <p14:creationId xmlns:p14="http://schemas.microsoft.com/office/powerpoint/2010/main" val="2622350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299EF4DB-8612-F7DA-F41C-643096F1DA85}"/>
              </a:ext>
            </a:extLst>
          </p:cNvPr>
          <p:cNvSpPr/>
          <p:nvPr/>
        </p:nvSpPr>
        <p:spPr>
          <a:xfrm>
            <a:off x="29361" y="29361"/>
            <a:ext cx="9574305" cy="12801600"/>
          </a:xfrm>
          <a:prstGeom prst="rect">
            <a:avLst/>
          </a:prstGeom>
          <a:solidFill>
            <a:srgbClr val="1E1C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2AE413C6-5290-AD90-E33B-164B9D3EFC15}"/>
              </a:ext>
            </a:extLst>
          </p:cNvPr>
          <p:cNvSpPr txBox="1"/>
          <p:nvPr/>
        </p:nvSpPr>
        <p:spPr>
          <a:xfrm>
            <a:off x="408593" y="5843920"/>
            <a:ext cx="880844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7000" b="1" dirty="0">
                <a:solidFill>
                  <a:schemeClr val="bg1"/>
                </a:solidFill>
                <a:cs typeface="Calibri"/>
              </a:rPr>
              <a:t>SELETORES DE ELEMENTOS</a:t>
            </a:r>
            <a:endParaRPr lang="pt-BR" dirty="0"/>
          </a:p>
        </p:txBody>
      </p:sp>
      <p:sp>
        <p:nvSpPr>
          <p:cNvPr id="7" name="CaixaDeTexto 6">
            <a:extLst>
              <a:ext uri="{FF2B5EF4-FFF2-40B4-BE49-F238E27FC236}">
                <a16:creationId xmlns:a16="http://schemas.microsoft.com/office/drawing/2014/main" id="{D84FAC47-C079-CACF-04F7-8B4724F20596}"/>
              </a:ext>
            </a:extLst>
          </p:cNvPr>
          <p:cNvSpPr txBox="1"/>
          <p:nvPr/>
        </p:nvSpPr>
        <p:spPr>
          <a:xfrm>
            <a:off x="408592" y="4257166"/>
            <a:ext cx="8808440" cy="1323439"/>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8000" b="1" dirty="0">
                <a:solidFill>
                  <a:schemeClr val="bg1"/>
                </a:solidFill>
                <a:cs typeface="Calibri"/>
              </a:rPr>
              <a:t>01</a:t>
            </a:r>
            <a:endParaRPr lang="pt-BR" sz="8000" dirty="0">
              <a:solidFill>
                <a:schemeClr val="bg1"/>
              </a:solidFill>
            </a:endParaRPr>
          </a:p>
        </p:txBody>
      </p:sp>
    </p:spTree>
    <p:extLst>
      <p:ext uri="{BB962C8B-B14F-4D97-AF65-F5344CB8AC3E}">
        <p14:creationId xmlns:p14="http://schemas.microsoft.com/office/powerpoint/2010/main" val="1960300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C2051A61-4FD8-954C-A768-70735AF0A7BD}"/>
              </a:ext>
            </a:extLst>
          </p:cNvPr>
          <p:cNvSpPr txBox="1"/>
          <p:nvPr/>
        </p:nvSpPr>
        <p:spPr>
          <a:xfrm>
            <a:off x="381699" y="518884"/>
            <a:ext cx="880844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4000" b="1" dirty="0">
                <a:ea typeface="+mn-lt"/>
                <a:cs typeface="+mn-lt"/>
              </a:rPr>
              <a:t>Seletores de elementos</a:t>
            </a:r>
            <a:endParaRPr lang="pt-BR" dirty="0"/>
          </a:p>
        </p:txBody>
      </p:sp>
      <p:sp>
        <p:nvSpPr>
          <p:cNvPr id="5" name="CaixaDeTexto 4">
            <a:extLst>
              <a:ext uri="{FF2B5EF4-FFF2-40B4-BE49-F238E27FC236}">
                <a16:creationId xmlns:a16="http://schemas.microsoft.com/office/drawing/2014/main" id="{4687F790-800D-E725-83B1-ECEFF23C9B16}"/>
              </a:ext>
            </a:extLst>
          </p:cNvPr>
          <p:cNvSpPr txBox="1"/>
          <p:nvPr/>
        </p:nvSpPr>
        <p:spPr>
          <a:xfrm>
            <a:off x="381699" y="1594649"/>
            <a:ext cx="8808440"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3200" dirty="0">
                <a:ea typeface="+mn-lt"/>
                <a:cs typeface="+mn-lt"/>
              </a:rPr>
              <a:t>Os seletores de elementos permitem segmentar um tipo específico de elemento HTML. Eles são representados pelo nome do elemento.</a:t>
            </a:r>
          </a:p>
          <a:p>
            <a:pPr algn="just"/>
            <a:endParaRPr lang="pt-BR" sz="3200" dirty="0">
              <a:cs typeface="Calibri"/>
            </a:endParaRPr>
          </a:p>
          <a:p>
            <a:pPr algn="just"/>
            <a:r>
              <a:rPr lang="pt-BR" sz="3200" dirty="0">
                <a:ea typeface="+mn-lt"/>
                <a:cs typeface="+mn-lt"/>
              </a:rPr>
              <a:t>Exemplo:</a:t>
            </a:r>
            <a:endParaRPr lang="pt-BR" dirty="0">
              <a:cs typeface="Calibri" panose="020F0502020204030204"/>
            </a:endParaRPr>
          </a:p>
        </p:txBody>
      </p:sp>
      <p:pic>
        <p:nvPicPr>
          <p:cNvPr id="7" name="Imagem 7" descr="Interface gráfica do usuário, Aplicativo&#10;&#10;Descrição gerada automaticamente">
            <a:extLst>
              <a:ext uri="{FF2B5EF4-FFF2-40B4-BE49-F238E27FC236}">
                <a16:creationId xmlns:a16="http://schemas.microsoft.com/office/drawing/2014/main" id="{8A276A3D-AF82-5ED8-CA5F-BE06A789CD78}"/>
              </a:ext>
            </a:extLst>
          </p:cNvPr>
          <p:cNvPicPr>
            <a:picLocks noChangeAspect="1"/>
          </p:cNvPicPr>
          <p:nvPr/>
        </p:nvPicPr>
        <p:blipFill>
          <a:blip r:embed="rId2"/>
          <a:stretch>
            <a:fillRect/>
          </a:stretch>
        </p:blipFill>
        <p:spPr>
          <a:xfrm>
            <a:off x="1223682" y="4496747"/>
            <a:ext cx="7126941" cy="4050151"/>
          </a:xfrm>
          <a:prstGeom prst="rect">
            <a:avLst/>
          </a:prstGeom>
        </p:spPr>
      </p:pic>
      <p:sp>
        <p:nvSpPr>
          <p:cNvPr id="2" name="CaixaDeTexto 1">
            <a:extLst>
              <a:ext uri="{FF2B5EF4-FFF2-40B4-BE49-F238E27FC236}">
                <a16:creationId xmlns:a16="http://schemas.microsoft.com/office/drawing/2014/main" id="{35F1B067-095F-476A-9138-FFA5AB5827D4}"/>
              </a:ext>
            </a:extLst>
          </p:cNvPr>
          <p:cNvSpPr txBox="1"/>
          <p:nvPr/>
        </p:nvSpPr>
        <p:spPr>
          <a:xfrm>
            <a:off x="381699" y="8829166"/>
            <a:ext cx="880844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3200" dirty="0">
                <a:ea typeface="+mn-lt"/>
                <a:cs typeface="+mn-lt"/>
              </a:rPr>
              <a:t>Neste exemplo, todos os elementos "&lt;p&gt;" terão sua cor de texto definida como azul.</a:t>
            </a:r>
            <a:endParaRPr lang="pt-BR" dirty="0"/>
          </a:p>
        </p:txBody>
      </p:sp>
    </p:spTree>
    <p:extLst>
      <p:ext uri="{BB962C8B-B14F-4D97-AF65-F5344CB8AC3E}">
        <p14:creationId xmlns:p14="http://schemas.microsoft.com/office/powerpoint/2010/main" val="3633073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299EF4DB-8612-F7DA-F41C-643096F1DA85}"/>
              </a:ext>
            </a:extLst>
          </p:cNvPr>
          <p:cNvSpPr/>
          <p:nvPr/>
        </p:nvSpPr>
        <p:spPr>
          <a:xfrm>
            <a:off x="29361" y="29361"/>
            <a:ext cx="9574305" cy="12801600"/>
          </a:xfrm>
          <a:prstGeom prst="rect">
            <a:avLst/>
          </a:prstGeom>
          <a:solidFill>
            <a:srgbClr val="1E1C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2AE413C6-5290-AD90-E33B-164B9D3EFC15}"/>
              </a:ext>
            </a:extLst>
          </p:cNvPr>
          <p:cNvSpPr txBox="1"/>
          <p:nvPr/>
        </p:nvSpPr>
        <p:spPr>
          <a:xfrm>
            <a:off x="408593" y="5843920"/>
            <a:ext cx="880844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7000" b="1" dirty="0">
                <a:solidFill>
                  <a:schemeClr val="bg1"/>
                </a:solidFill>
                <a:cs typeface="Calibri"/>
              </a:rPr>
              <a:t>SELETORES DE CLASSES</a:t>
            </a:r>
          </a:p>
        </p:txBody>
      </p:sp>
      <p:sp>
        <p:nvSpPr>
          <p:cNvPr id="7" name="CaixaDeTexto 6">
            <a:extLst>
              <a:ext uri="{FF2B5EF4-FFF2-40B4-BE49-F238E27FC236}">
                <a16:creationId xmlns:a16="http://schemas.microsoft.com/office/drawing/2014/main" id="{D84FAC47-C079-CACF-04F7-8B4724F20596}"/>
              </a:ext>
            </a:extLst>
          </p:cNvPr>
          <p:cNvSpPr txBox="1"/>
          <p:nvPr/>
        </p:nvSpPr>
        <p:spPr>
          <a:xfrm>
            <a:off x="408592" y="4257166"/>
            <a:ext cx="8808440" cy="1323439"/>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8000" b="1" dirty="0">
                <a:solidFill>
                  <a:schemeClr val="bg1"/>
                </a:solidFill>
                <a:cs typeface="Calibri"/>
              </a:rPr>
              <a:t>02</a:t>
            </a:r>
            <a:endParaRPr lang="pt-BR" sz="8000" dirty="0">
              <a:solidFill>
                <a:schemeClr val="bg1"/>
              </a:solidFill>
            </a:endParaRPr>
          </a:p>
        </p:txBody>
      </p:sp>
    </p:spTree>
    <p:extLst>
      <p:ext uri="{BB962C8B-B14F-4D97-AF65-F5344CB8AC3E}">
        <p14:creationId xmlns:p14="http://schemas.microsoft.com/office/powerpoint/2010/main" val="460813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C2051A61-4FD8-954C-A768-70735AF0A7BD}"/>
              </a:ext>
            </a:extLst>
          </p:cNvPr>
          <p:cNvSpPr txBox="1"/>
          <p:nvPr/>
        </p:nvSpPr>
        <p:spPr>
          <a:xfrm>
            <a:off x="381699" y="518884"/>
            <a:ext cx="880844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4000" b="1" dirty="0">
                <a:ea typeface="+mn-lt"/>
                <a:cs typeface="+mn-lt"/>
              </a:rPr>
              <a:t>Seletores de classes</a:t>
            </a:r>
            <a:endParaRPr lang="pt-BR" dirty="0"/>
          </a:p>
        </p:txBody>
      </p:sp>
      <p:sp>
        <p:nvSpPr>
          <p:cNvPr id="5" name="CaixaDeTexto 4">
            <a:extLst>
              <a:ext uri="{FF2B5EF4-FFF2-40B4-BE49-F238E27FC236}">
                <a16:creationId xmlns:a16="http://schemas.microsoft.com/office/drawing/2014/main" id="{4687F790-800D-E725-83B1-ECEFF23C9B16}"/>
              </a:ext>
            </a:extLst>
          </p:cNvPr>
          <p:cNvSpPr txBox="1"/>
          <p:nvPr/>
        </p:nvSpPr>
        <p:spPr>
          <a:xfrm>
            <a:off x="381699" y="1594649"/>
            <a:ext cx="880844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3200" dirty="0">
                <a:ea typeface="+mn-lt"/>
                <a:cs typeface="+mn-lt"/>
              </a:rPr>
              <a:t>Os seletores de classe são usados para segmentar elementos com base em suas classes. Uma classe é atribuída a um ou mais elementos e é definida com um ponto (.) seguido pelo nome da classe.</a:t>
            </a:r>
            <a:endParaRPr lang="pt-BR" sz="3200">
              <a:ea typeface="+mn-lt"/>
              <a:cs typeface="+mn-lt"/>
            </a:endParaRPr>
          </a:p>
          <a:p>
            <a:pPr algn="just"/>
            <a:endParaRPr lang="pt-BR" sz="3200" dirty="0">
              <a:cs typeface="Calibri"/>
            </a:endParaRPr>
          </a:p>
          <a:p>
            <a:pPr algn="just"/>
            <a:r>
              <a:rPr lang="pt-BR" sz="3200" dirty="0">
                <a:ea typeface="+mn-lt"/>
                <a:cs typeface="+mn-lt"/>
              </a:rPr>
              <a:t>Exemplo:</a:t>
            </a:r>
            <a:endParaRPr lang="pt-BR" dirty="0">
              <a:ea typeface="+mn-lt"/>
              <a:cs typeface="+mn-lt"/>
            </a:endParaRPr>
          </a:p>
        </p:txBody>
      </p:sp>
      <p:pic>
        <p:nvPicPr>
          <p:cNvPr id="7" name="Imagem 7" descr="Interface gráfica do usuário, Aplicativo&#10;&#10;Descrição gerada automaticamente">
            <a:extLst>
              <a:ext uri="{FF2B5EF4-FFF2-40B4-BE49-F238E27FC236}">
                <a16:creationId xmlns:a16="http://schemas.microsoft.com/office/drawing/2014/main" id="{8A276A3D-AF82-5ED8-CA5F-BE06A789CD78}"/>
              </a:ext>
            </a:extLst>
          </p:cNvPr>
          <p:cNvPicPr>
            <a:picLocks noChangeAspect="1"/>
          </p:cNvPicPr>
          <p:nvPr/>
        </p:nvPicPr>
        <p:blipFill>
          <a:blip r:embed="rId2"/>
          <a:stretch>
            <a:fillRect/>
          </a:stretch>
        </p:blipFill>
        <p:spPr>
          <a:xfrm>
            <a:off x="1223682" y="5020630"/>
            <a:ext cx="7126941" cy="4024361"/>
          </a:xfrm>
          <a:prstGeom prst="rect">
            <a:avLst/>
          </a:prstGeom>
        </p:spPr>
      </p:pic>
      <p:sp>
        <p:nvSpPr>
          <p:cNvPr id="2" name="CaixaDeTexto 1">
            <a:extLst>
              <a:ext uri="{FF2B5EF4-FFF2-40B4-BE49-F238E27FC236}">
                <a16:creationId xmlns:a16="http://schemas.microsoft.com/office/drawing/2014/main" id="{FD80C65D-941B-371C-6CB7-386D217871FC}"/>
              </a:ext>
            </a:extLst>
          </p:cNvPr>
          <p:cNvSpPr txBox="1"/>
          <p:nvPr/>
        </p:nvSpPr>
        <p:spPr>
          <a:xfrm>
            <a:off x="381699" y="9393943"/>
            <a:ext cx="880844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3200" dirty="0">
                <a:ea typeface="+mn-lt"/>
                <a:cs typeface="+mn-lt"/>
              </a:rPr>
              <a:t>Neste exemplo, todos os elementos com a classe "</a:t>
            </a:r>
            <a:r>
              <a:rPr lang="pt-BR" sz="3200" dirty="0" err="1">
                <a:ea typeface="+mn-lt"/>
                <a:cs typeface="+mn-lt"/>
              </a:rPr>
              <a:t>button</a:t>
            </a:r>
            <a:r>
              <a:rPr lang="pt-BR" sz="3200" dirty="0">
                <a:ea typeface="+mn-lt"/>
                <a:cs typeface="+mn-lt"/>
              </a:rPr>
              <a:t>" terão a cor de fundo definida como vermelho.</a:t>
            </a:r>
            <a:endParaRPr lang="pt-BR" dirty="0"/>
          </a:p>
        </p:txBody>
      </p:sp>
    </p:spTree>
    <p:extLst>
      <p:ext uri="{BB962C8B-B14F-4D97-AF65-F5344CB8AC3E}">
        <p14:creationId xmlns:p14="http://schemas.microsoft.com/office/powerpoint/2010/main" val="4135689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299EF4DB-8612-F7DA-F41C-643096F1DA85}"/>
              </a:ext>
            </a:extLst>
          </p:cNvPr>
          <p:cNvSpPr/>
          <p:nvPr/>
        </p:nvSpPr>
        <p:spPr>
          <a:xfrm>
            <a:off x="29361" y="29361"/>
            <a:ext cx="9574305" cy="12801600"/>
          </a:xfrm>
          <a:prstGeom prst="rect">
            <a:avLst/>
          </a:prstGeom>
          <a:solidFill>
            <a:srgbClr val="1E1C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2AE413C6-5290-AD90-E33B-164B9D3EFC15}"/>
              </a:ext>
            </a:extLst>
          </p:cNvPr>
          <p:cNvSpPr txBox="1"/>
          <p:nvPr/>
        </p:nvSpPr>
        <p:spPr>
          <a:xfrm>
            <a:off x="408593" y="5843920"/>
            <a:ext cx="880844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7000" b="1" dirty="0">
                <a:solidFill>
                  <a:schemeClr val="bg1"/>
                </a:solidFill>
                <a:cs typeface="Calibri"/>
              </a:rPr>
              <a:t>SELETORES DE ID</a:t>
            </a:r>
          </a:p>
        </p:txBody>
      </p:sp>
      <p:sp>
        <p:nvSpPr>
          <p:cNvPr id="7" name="CaixaDeTexto 6">
            <a:extLst>
              <a:ext uri="{FF2B5EF4-FFF2-40B4-BE49-F238E27FC236}">
                <a16:creationId xmlns:a16="http://schemas.microsoft.com/office/drawing/2014/main" id="{D84FAC47-C079-CACF-04F7-8B4724F20596}"/>
              </a:ext>
            </a:extLst>
          </p:cNvPr>
          <p:cNvSpPr txBox="1"/>
          <p:nvPr/>
        </p:nvSpPr>
        <p:spPr>
          <a:xfrm>
            <a:off x="408592" y="4257166"/>
            <a:ext cx="8808440" cy="1323439"/>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8000" b="1" dirty="0">
                <a:solidFill>
                  <a:schemeClr val="bg1"/>
                </a:solidFill>
                <a:cs typeface="Calibri"/>
              </a:rPr>
              <a:t>03</a:t>
            </a:r>
            <a:endParaRPr lang="pt-BR" sz="8000" dirty="0">
              <a:solidFill>
                <a:schemeClr val="bg1"/>
              </a:solidFill>
            </a:endParaRPr>
          </a:p>
        </p:txBody>
      </p:sp>
    </p:spTree>
    <p:extLst>
      <p:ext uri="{BB962C8B-B14F-4D97-AF65-F5344CB8AC3E}">
        <p14:creationId xmlns:p14="http://schemas.microsoft.com/office/powerpoint/2010/main" val="917758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C2051A61-4FD8-954C-A768-70735AF0A7BD}"/>
              </a:ext>
            </a:extLst>
          </p:cNvPr>
          <p:cNvSpPr txBox="1"/>
          <p:nvPr/>
        </p:nvSpPr>
        <p:spPr>
          <a:xfrm>
            <a:off x="381699" y="518884"/>
            <a:ext cx="880844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4000" b="1" dirty="0">
                <a:ea typeface="+mn-lt"/>
                <a:cs typeface="+mn-lt"/>
              </a:rPr>
              <a:t>Seletores de ID</a:t>
            </a:r>
            <a:endParaRPr lang="pt-BR" dirty="0"/>
          </a:p>
        </p:txBody>
      </p:sp>
      <p:sp>
        <p:nvSpPr>
          <p:cNvPr id="5" name="CaixaDeTexto 4">
            <a:extLst>
              <a:ext uri="{FF2B5EF4-FFF2-40B4-BE49-F238E27FC236}">
                <a16:creationId xmlns:a16="http://schemas.microsoft.com/office/drawing/2014/main" id="{4687F790-800D-E725-83B1-ECEFF23C9B16}"/>
              </a:ext>
            </a:extLst>
          </p:cNvPr>
          <p:cNvSpPr txBox="1"/>
          <p:nvPr/>
        </p:nvSpPr>
        <p:spPr>
          <a:xfrm>
            <a:off x="381699" y="1594649"/>
            <a:ext cx="8808440"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3200" dirty="0">
                <a:ea typeface="+mn-lt"/>
                <a:cs typeface="+mn-lt"/>
              </a:rPr>
              <a:t>Os seletores de ID são semelhantes aos seletores de classe, mas segmentam elementos com base em seus </a:t>
            </a:r>
            <a:r>
              <a:rPr lang="pt-BR" sz="3200" dirty="0" err="1">
                <a:ea typeface="+mn-lt"/>
                <a:cs typeface="+mn-lt"/>
              </a:rPr>
              <a:t>IDs</a:t>
            </a:r>
            <a:r>
              <a:rPr lang="pt-BR" sz="3200" dirty="0">
                <a:ea typeface="+mn-lt"/>
                <a:cs typeface="+mn-lt"/>
              </a:rPr>
              <a:t> exclusivos. Um ID é atribuído a apenas um elemento e é definido com uma hashtag (#) seguida pelo nome do ID.</a:t>
            </a:r>
            <a:endParaRPr lang="pt-BR" dirty="0">
              <a:ea typeface="+mn-lt"/>
              <a:cs typeface="+mn-lt"/>
            </a:endParaRPr>
          </a:p>
          <a:p>
            <a:pPr algn="just"/>
            <a:endParaRPr lang="pt-BR" sz="3200" dirty="0">
              <a:cs typeface="Calibri"/>
            </a:endParaRPr>
          </a:p>
          <a:p>
            <a:pPr algn="just"/>
            <a:r>
              <a:rPr lang="pt-BR" sz="3200" dirty="0">
                <a:ea typeface="+mn-lt"/>
                <a:cs typeface="+mn-lt"/>
              </a:rPr>
              <a:t>Exemplo:</a:t>
            </a:r>
            <a:endParaRPr lang="pt-BR" dirty="0">
              <a:ea typeface="+mn-lt"/>
              <a:cs typeface="+mn-lt"/>
            </a:endParaRPr>
          </a:p>
        </p:txBody>
      </p:sp>
      <p:pic>
        <p:nvPicPr>
          <p:cNvPr id="7" name="Imagem 7" descr="Interface gráfica do usuário, Aplicativo&#10;&#10;Descrição gerada automaticamente">
            <a:extLst>
              <a:ext uri="{FF2B5EF4-FFF2-40B4-BE49-F238E27FC236}">
                <a16:creationId xmlns:a16="http://schemas.microsoft.com/office/drawing/2014/main" id="{8A276A3D-AF82-5ED8-CA5F-BE06A789CD78}"/>
              </a:ext>
            </a:extLst>
          </p:cNvPr>
          <p:cNvPicPr>
            <a:picLocks noChangeAspect="1"/>
          </p:cNvPicPr>
          <p:nvPr/>
        </p:nvPicPr>
        <p:blipFill>
          <a:blip r:embed="rId2"/>
          <a:stretch>
            <a:fillRect/>
          </a:stretch>
        </p:blipFill>
        <p:spPr>
          <a:xfrm>
            <a:off x="1223682" y="5504724"/>
            <a:ext cx="7126940" cy="4024361"/>
          </a:xfrm>
          <a:prstGeom prst="rect">
            <a:avLst/>
          </a:prstGeom>
        </p:spPr>
      </p:pic>
      <p:sp>
        <p:nvSpPr>
          <p:cNvPr id="3" name="CaixaDeTexto 2">
            <a:extLst>
              <a:ext uri="{FF2B5EF4-FFF2-40B4-BE49-F238E27FC236}">
                <a16:creationId xmlns:a16="http://schemas.microsoft.com/office/drawing/2014/main" id="{C77BFD19-8A8A-3B37-D309-C55E5DC03457}"/>
              </a:ext>
            </a:extLst>
          </p:cNvPr>
          <p:cNvSpPr txBox="1"/>
          <p:nvPr/>
        </p:nvSpPr>
        <p:spPr>
          <a:xfrm>
            <a:off x="381699" y="9878037"/>
            <a:ext cx="880844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3200" dirty="0">
                <a:ea typeface="+mn-lt"/>
                <a:cs typeface="+mn-lt"/>
              </a:rPr>
              <a:t>Neste exemplo, o elemento com o ID "header" terá o tamanho da fonte definido como 24 pixels.</a:t>
            </a:r>
            <a:endParaRPr lang="pt-BR" dirty="0"/>
          </a:p>
        </p:txBody>
      </p:sp>
    </p:spTree>
    <p:extLst>
      <p:ext uri="{BB962C8B-B14F-4D97-AF65-F5344CB8AC3E}">
        <p14:creationId xmlns:p14="http://schemas.microsoft.com/office/powerpoint/2010/main" val="4182879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299EF4DB-8612-F7DA-F41C-643096F1DA85}"/>
              </a:ext>
            </a:extLst>
          </p:cNvPr>
          <p:cNvSpPr/>
          <p:nvPr/>
        </p:nvSpPr>
        <p:spPr>
          <a:xfrm>
            <a:off x="29361" y="29361"/>
            <a:ext cx="9574305" cy="12801600"/>
          </a:xfrm>
          <a:prstGeom prst="rect">
            <a:avLst/>
          </a:prstGeom>
          <a:solidFill>
            <a:srgbClr val="1E1C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2AE413C6-5290-AD90-E33B-164B9D3EFC15}"/>
              </a:ext>
            </a:extLst>
          </p:cNvPr>
          <p:cNvSpPr txBox="1"/>
          <p:nvPr/>
        </p:nvSpPr>
        <p:spPr>
          <a:xfrm>
            <a:off x="408593" y="5843920"/>
            <a:ext cx="880844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7000" b="1" dirty="0">
                <a:solidFill>
                  <a:schemeClr val="bg1"/>
                </a:solidFill>
                <a:cs typeface="Calibri"/>
              </a:rPr>
              <a:t>SELETORES DE ATRIBUTO</a:t>
            </a:r>
          </a:p>
        </p:txBody>
      </p:sp>
      <p:sp>
        <p:nvSpPr>
          <p:cNvPr id="7" name="CaixaDeTexto 6">
            <a:extLst>
              <a:ext uri="{FF2B5EF4-FFF2-40B4-BE49-F238E27FC236}">
                <a16:creationId xmlns:a16="http://schemas.microsoft.com/office/drawing/2014/main" id="{D84FAC47-C079-CACF-04F7-8B4724F20596}"/>
              </a:ext>
            </a:extLst>
          </p:cNvPr>
          <p:cNvSpPr txBox="1"/>
          <p:nvPr/>
        </p:nvSpPr>
        <p:spPr>
          <a:xfrm>
            <a:off x="408592" y="4257166"/>
            <a:ext cx="8808440" cy="1323439"/>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8000" b="1" dirty="0">
                <a:solidFill>
                  <a:schemeClr val="bg1"/>
                </a:solidFill>
                <a:cs typeface="Calibri"/>
              </a:rPr>
              <a:t>04</a:t>
            </a:r>
            <a:endParaRPr lang="pt-BR" sz="8000" dirty="0">
              <a:solidFill>
                <a:schemeClr val="bg1"/>
              </a:solidFill>
            </a:endParaRPr>
          </a:p>
        </p:txBody>
      </p:sp>
    </p:spTree>
    <p:extLst>
      <p:ext uri="{BB962C8B-B14F-4D97-AF65-F5344CB8AC3E}">
        <p14:creationId xmlns:p14="http://schemas.microsoft.com/office/powerpoint/2010/main" val="3013996997"/>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Papel A3 (297 x 420 mm)</PresentationFormat>
  <Paragraphs>0</Paragraphs>
  <Slides>21</Slides>
  <Notes>0</Notes>
  <HiddenSlides>0</HiddenSlides>
  <MMClips>0</MMClips>
  <ScaleCrop>false</ScaleCrop>
  <HeadingPairs>
    <vt:vector size="4" baseType="variant">
      <vt:variant>
        <vt:lpstr>Tema</vt:lpstr>
      </vt:variant>
      <vt:variant>
        <vt:i4>1</vt:i4>
      </vt:variant>
      <vt:variant>
        <vt:lpstr>Títulos de slides</vt:lpstr>
      </vt:variant>
      <vt:variant>
        <vt:i4>21</vt:i4>
      </vt:variant>
    </vt:vector>
  </HeadingPairs>
  <TitlesOfParts>
    <vt:vector size="22" baseType="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
  <cp:revision>339</cp:revision>
  <dcterms:created xsi:type="dcterms:W3CDTF">2023-07-13T02:23:42Z</dcterms:created>
  <dcterms:modified xsi:type="dcterms:W3CDTF">2023-07-14T00:03:51Z</dcterms:modified>
</cp:coreProperties>
</file>