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5" r:id="rId4"/>
  </p:sldMasterIdLst>
  <p:notesMasterIdLst>
    <p:notesMasterId r:id="rId62"/>
  </p:notesMasterIdLst>
  <p:sldIdLst>
    <p:sldId id="256" r:id="rId5"/>
    <p:sldId id="279" r:id="rId6"/>
    <p:sldId id="304" r:id="rId7"/>
    <p:sldId id="305" r:id="rId8"/>
    <p:sldId id="306" r:id="rId9"/>
    <p:sldId id="308" r:id="rId10"/>
    <p:sldId id="309" r:id="rId11"/>
    <p:sldId id="310" r:id="rId12"/>
    <p:sldId id="311" r:id="rId13"/>
    <p:sldId id="312"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 id="332" r:id="rId33"/>
    <p:sldId id="333" r:id="rId34"/>
    <p:sldId id="334" r:id="rId35"/>
    <p:sldId id="335" r:id="rId36"/>
    <p:sldId id="359" r:id="rId37"/>
    <p:sldId id="336" r:id="rId38"/>
    <p:sldId id="337" r:id="rId39"/>
    <p:sldId id="338" r:id="rId40"/>
    <p:sldId id="339" r:id="rId41"/>
    <p:sldId id="340" r:id="rId42"/>
    <p:sldId id="350" r:id="rId43"/>
    <p:sldId id="344" r:id="rId44"/>
    <p:sldId id="345" r:id="rId45"/>
    <p:sldId id="346" r:id="rId46"/>
    <p:sldId id="347" r:id="rId47"/>
    <p:sldId id="348" r:id="rId48"/>
    <p:sldId id="349" r:id="rId49"/>
    <p:sldId id="343" r:id="rId50"/>
    <p:sldId id="351" r:id="rId51"/>
    <p:sldId id="352" r:id="rId52"/>
    <p:sldId id="353" r:id="rId53"/>
    <p:sldId id="354" r:id="rId54"/>
    <p:sldId id="355" r:id="rId55"/>
    <p:sldId id="356" r:id="rId56"/>
    <p:sldId id="357" r:id="rId57"/>
    <p:sldId id="358" r:id="rId58"/>
    <p:sldId id="342" r:id="rId59"/>
    <p:sldId id="297" r:id="rId60"/>
    <p:sldId id="302"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DD39771-085C-4C80-B97D-D904044C7387}">
          <p14:sldIdLst>
            <p14:sldId id="256"/>
            <p14:sldId id="279"/>
          </p14:sldIdLst>
        </p14:section>
        <p14:section name="存取檔案" id="{002A1422-15C5-4A26-A66B-AFA7FAAD84B9}">
          <p14:sldIdLst>
            <p14:sldId id="304"/>
            <p14:sldId id="305"/>
            <p14:sldId id="306"/>
            <p14:sldId id="308"/>
            <p14:sldId id="309"/>
            <p14:sldId id="310"/>
            <p14:sldId id="311"/>
            <p14:sldId id="312"/>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Lst>
        </p14:section>
        <p14:section name="SQLite 資料庫" id="{B8EEFB53-57A2-45DA-9AC3-F5FDF9E63DC2}">
          <p14:sldIdLst>
            <p14:sldId id="359"/>
            <p14:sldId id="336"/>
            <p14:sldId id="337"/>
            <p14:sldId id="338"/>
            <p14:sldId id="339"/>
            <p14:sldId id="340"/>
            <p14:sldId id="350"/>
            <p14:sldId id="344"/>
            <p14:sldId id="345"/>
            <p14:sldId id="346"/>
            <p14:sldId id="347"/>
            <p14:sldId id="348"/>
            <p14:sldId id="349"/>
            <p14:sldId id="343"/>
            <p14:sldId id="351"/>
            <p14:sldId id="352"/>
            <p14:sldId id="353"/>
            <p14:sldId id="354"/>
            <p14:sldId id="355"/>
            <p14:sldId id="356"/>
            <p14:sldId id="357"/>
            <p14:sldId id="358"/>
            <p14:sldId id="342"/>
          </p14:sldIdLst>
        </p14:section>
        <p14:section name="Outro" id="{99CDC234-42EF-4918-AE6A-17DA7666D2B2}">
          <p14:sldIdLst>
            <p14:sldId id="297"/>
            <p14:sldId id="30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FF3300"/>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4667" autoAdjust="0"/>
  </p:normalViewPr>
  <p:slideViewPr>
    <p:cSldViewPr>
      <p:cViewPr varScale="1">
        <p:scale>
          <a:sx n="124" d="100"/>
          <a:sy n="124" d="100"/>
        </p:scale>
        <p:origin x="354" y="108"/>
      </p:cViewPr>
      <p:guideLst>
        <p:guide orient="horz" pos="2160"/>
        <p:guide pos="384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DE4A2-A659-4979-8F70-D68C40B34A8C}" type="datetimeFigureOut">
              <a:rPr lang="en-US" smtClean="0"/>
              <a:t>7/31/2015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7E3B80-1835-4F01-801C-E21FA1797BD9}" type="slidenum">
              <a:rPr lang="en-US" smtClean="0"/>
              <a:t>‹#›</a:t>
            </a:fld>
            <a:endParaRPr lang="en-US"/>
          </a:p>
        </p:txBody>
      </p:sp>
    </p:spTree>
    <p:extLst>
      <p:ext uri="{BB962C8B-B14F-4D97-AF65-F5344CB8AC3E}">
        <p14:creationId xmlns:p14="http://schemas.microsoft.com/office/powerpoint/2010/main" val="3807136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7/31/2015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182799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7/31/2015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763805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7/31/2015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999838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7/31/2015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219928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7/31/2015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87713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7/31/2015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522571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7/31/2015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074598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7/31/2015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598317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39</a:t>
            </a:fld>
            <a:endParaRPr lang="en-US" dirty="0"/>
          </a:p>
        </p:txBody>
      </p:sp>
      <p:sp>
        <p:nvSpPr>
          <p:cNvPr id="10" name="Date Placeholder 9"/>
          <p:cNvSpPr>
            <a:spLocks noGrp="1"/>
          </p:cNvSpPr>
          <p:nvPr>
            <p:ph type="dt" idx="13"/>
          </p:nvPr>
        </p:nvSpPr>
        <p:spPr/>
        <p:txBody>
          <a:bodyPr/>
          <a:lstStyle/>
          <a:p>
            <a:fld id="{BBAE7D8C-9E2F-45FA-96B6-A943807ADE88}" type="datetime8">
              <a:rPr lang="en-US" smtClean="0"/>
              <a:t>7/31/2015 10:10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036258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46</a:t>
            </a:fld>
            <a:endParaRPr lang="en-US" dirty="0"/>
          </a:p>
        </p:txBody>
      </p:sp>
      <p:sp>
        <p:nvSpPr>
          <p:cNvPr id="10" name="Date Placeholder 9"/>
          <p:cNvSpPr>
            <a:spLocks noGrp="1"/>
          </p:cNvSpPr>
          <p:nvPr>
            <p:ph type="dt" idx="13"/>
          </p:nvPr>
        </p:nvSpPr>
        <p:spPr/>
        <p:txBody>
          <a:bodyPr/>
          <a:lstStyle/>
          <a:p>
            <a:fld id="{D86B6F6D-10A7-4370-A088-967AA50D8CFD}" type="datetime8">
              <a:rPr lang="en-US" smtClean="0"/>
              <a:t>7/31/2015 10:10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087265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47</a:t>
            </a:fld>
            <a:endParaRPr lang="en-US" dirty="0"/>
          </a:p>
        </p:txBody>
      </p:sp>
      <p:sp>
        <p:nvSpPr>
          <p:cNvPr id="10" name="Date Placeholder 9"/>
          <p:cNvSpPr>
            <a:spLocks noGrp="1"/>
          </p:cNvSpPr>
          <p:nvPr>
            <p:ph type="dt" idx="13"/>
          </p:nvPr>
        </p:nvSpPr>
        <p:spPr/>
        <p:txBody>
          <a:bodyPr/>
          <a:lstStyle/>
          <a:p>
            <a:fld id="{BBAE7D8C-9E2F-45FA-96B6-A943807ADE88}" type="datetime8">
              <a:rPr lang="en-US" smtClean="0"/>
              <a:t>7/31/2015 10:11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72152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lnSpc>
                <a:spcPct val="115000"/>
              </a:lnSpc>
              <a:spcBef>
                <a:spcPts val="1000"/>
              </a:spcBef>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pPr/>
              <a:t>4</a:t>
            </a:fld>
            <a:endParaRPr lang="en-US"/>
          </a:p>
        </p:txBody>
      </p:sp>
    </p:spTree>
    <p:extLst>
      <p:ext uri="{BB962C8B-B14F-4D97-AF65-F5344CB8AC3E}">
        <p14:creationId xmlns:p14="http://schemas.microsoft.com/office/powerpoint/2010/main" val="3231886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5</a:t>
            </a:fld>
            <a:endParaRPr lang="en-US"/>
          </a:p>
        </p:txBody>
      </p:sp>
    </p:spTree>
    <p:extLst>
      <p:ext uri="{BB962C8B-B14F-4D97-AF65-F5344CB8AC3E}">
        <p14:creationId xmlns:p14="http://schemas.microsoft.com/office/powerpoint/2010/main" val="386468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7/31/2015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516941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7/31/2015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048143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7/31/2015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119646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85B5AA-DC9E-4F3D-BD10-ACC33DF79789}" type="slidenum">
              <a:rPr lang="en-US" smtClean="0"/>
              <a:t>12</a:t>
            </a:fld>
            <a:endParaRPr lang="en-US"/>
          </a:p>
        </p:txBody>
      </p:sp>
    </p:spTree>
    <p:extLst>
      <p:ext uri="{BB962C8B-B14F-4D97-AF65-F5344CB8AC3E}">
        <p14:creationId xmlns:p14="http://schemas.microsoft.com/office/powerpoint/2010/main" val="3821532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85B5AA-DC9E-4F3D-BD10-ACC33DF79789}" type="slidenum">
              <a:rPr lang="en-US" smtClean="0"/>
              <a:t>13</a:t>
            </a:fld>
            <a:endParaRPr lang="en-US"/>
          </a:p>
        </p:txBody>
      </p:sp>
    </p:spTree>
    <p:extLst>
      <p:ext uri="{BB962C8B-B14F-4D97-AF65-F5344CB8AC3E}">
        <p14:creationId xmlns:p14="http://schemas.microsoft.com/office/powerpoint/2010/main" val="1943297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8/1/2015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523367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5"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spTree>
    <p:extLst>
      <p:ext uri="{BB962C8B-B14F-4D97-AF65-F5344CB8AC3E}">
        <p14:creationId xmlns:p14="http://schemas.microsoft.com/office/powerpoint/2010/main" val="25600903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2644867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53320801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3" name="Rectangle 2"/>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59705654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4043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userDrawn="1"/>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202169827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9158961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4877289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smtClean="0"/>
              <a:t>Click to edit title</a:t>
            </a:r>
            <a:endParaRPr lang="en-US" dirty="0"/>
          </a:p>
        </p:txBody>
      </p:sp>
    </p:spTree>
    <p:extLst>
      <p:ext uri="{BB962C8B-B14F-4D97-AF65-F5344CB8AC3E}">
        <p14:creationId xmlns:p14="http://schemas.microsoft.com/office/powerpoint/2010/main" val="15881355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zh-TW" altLang="en-US" dirty="0" smtClean="0"/>
              <a:t>回顧</a:t>
            </a:r>
            <a:endParaRPr lang="en-US" dirty="0"/>
          </a:p>
        </p:txBody>
      </p:sp>
    </p:spTree>
    <p:extLst>
      <p:ext uri="{BB962C8B-B14F-4D97-AF65-F5344CB8AC3E}">
        <p14:creationId xmlns:p14="http://schemas.microsoft.com/office/powerpoint/2010/main" val="1857538631"/>
      </p:ext>
    </p:extLst>
  </p:cSld>
  <p:clrMapOvr>
    <a:masterClrMapping/>
  </p:clrMapOvr>
  <p:transition>
    <p:fade/>
  </p:transition>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solidFill>
        <a:effectLst/>
      </p:bgPr>
    </p:bg>
    <p:spTree>
      <p:nvGrpSpPr>
        <p:cNvPr id="1" name=""/>
        <p:cNvGrpSpPr/>
        <p:nvPr/>
      </p:nvGrpSpPr>
      <p:grpSpPr>
        <a:xfrm>
          <a:off x="0" y="0"/>
          <a:ext cx="0" cy="0"/>
          <a:chOff x="0" y="0"/>
          <a:chExt cx="0" cy="0"/>
        </a:xfrm>
      </p:grpSpPr>
      <p:grpSp>
        <p:nvGrpSpPr>
          <p:cNvPr id="44" name="Group 43"/>
          <p:cNvGrpSpPr/>
          <p:nvPr/>
        </p:nvGrpSpPr>
        <p:grpSpPr>
          <a:xfrm>
            <a:off x="459229" y="3141133"/>
            <a:ext cx="3338715" cy="711200"/>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grpSp>
      <p:sp>
        <p:nvSpPr>
          <p:cNvPr id="16" name="Text Box 3"/>
          <p:cNvSpPr txBox="1">
            <a:spLocks noChangeArrowheads="1"/>
          </p:cNvSpPr>
          <p:nvPr/>
        </p:nvSpPr>
        <p:spPr bwMode="blackWhite">
          <a:xfrm>
            <a:off x="273051" y="5983783"/>
            <a:ext cx="10974388" cy="603435"/>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67" eaLnBrk="0" hangingPunct="0"/>
            <a:r>
              <a:rPr lang="en-US" sz="667" dirty="0">
                <a:solidFill>
                  <a:prstClr val="white">
                    <a:alpha val="95000"/>
                  </a:prstClr>
                </a:solidFill>
                <a:cs typeface="Segoe UI" pitchFamily="34" charset="0"/>
              </a:rPr>
              <a:t>© </a:t>
            </a:r>
            <a:r>
              <a:rPr lang="en-US" sz="667" dirty="0" smtClean="0">
                <a:solidFill>
                  <a:prstClr val="white">
                    <a:alpha val="95000"/>
                  </a:prstClr>
                </a:solidFill>
                <a:cs typeface="Segoe UI" pitchFamily="34" charset="0"/>
              </a:rPr>
              <a:t>2015 </a:t>
            </a:r>
            <a:r>
              <a:rPr lang="en-US" sz="667" dirty="0">
                <a:solidFill>
                  <a:prstClr val="white">
                    <a:alpha val="95000"/>
                  </a:prstClr>
                </a:solidFill>
                <a:cs typeface="Segoe UI" pitchFamily="34" charset="0"/>
              </a:rPr>
              <a:t>Microsoft Corporation. All rights reserved. Microsoft, Windows, Windows Vista and other product names are or may be registered trademarks and/or trademarks in the U.S. and/or other countries.</a:t>
            </a:r>
          </a:p>
          <a:p>
            <a:pPr defTabSz="932267" eaLnBrk="0" hangingPunct="0"/>
            <a:r>
              <a:rPr lang="en-US" sz="667" dirty="0">
                <a:solidFill>
                  <a:prstClr val="white">
                    <a:alpha val="95000"/>
                  </a:prst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373804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zh-TW" altLang="en-US" dirty="0" smtClean="0"/>
              <a:t>課程大綱</a:t>
            </a:r>
            <a:endParaRPr lang="en-US" dirty="0"/>
          </a:p>
        </p:txBody>
      </p:sp>
    </p:spTree>
    <p:extLst>
      <p:ext uri="{BB962C8B-B14F-4D97-AF65-F5344CB8AC3E}">
        <p14:creationId xmlns:p14="http://schemas.microsoft.com/office/powerpoint/2010/main" val="2524599731"/>
      </p:ext>
    </p:extLst>
  </p:cSld>
  <p:clrMapOvr>
    <a:masterClrMapping/>
  </p:clrMapOvr>
  <p:transition>
    <p:fade/>
  </p:transition>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715530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39574228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4914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275499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714846"/>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714846"/>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7/31/2015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91266752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97993436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AB">
    <p:bg>
      <p:bgPr>
        <a:solidFill>
          <a:schemeClr val="accent3"/>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36" name="Content Placeholder 35"/>
          <p:cNvSpPr>
            <a:spLocks noGrp="1"/>
          </p:cNvSpPr>
          <p:nvPr>
            <p:ph sz="quarter" idx="11" hasCustomPrompt="1"/>
          </p:nvPr>
        </p:nvSpPr>
        <p:spPr>
          <a:xfrm>
            <a:off x="703263" y="5721273"/>
            <a:ext cx="10760075" cy="823913"/>
          </a:xfrm>
        </p:spPr>
        <p:txBody>
          <a:bodyPr/>
          <a:lstStyle>
            <a:lvl1pPr>
              <a:defRPr sz="3600">
                <a:solidFill>
                  <a:schemeClr val="accent3">
                    <a:lumMod val="20000"/>
                    <a:lumOff val="80000"/>
                  </a:schemeClr>
                </a:solidFill>
                <a:latin typeface="Consolas" panose="020B0609020204030204" pitchFamily="49" charset="0"/>
                <a:cs typeface="Consolas" panose="020B0609020204030204" pitchFamily="49" charset="0"/>
              </a:defRPr>
            </a:lvl1pPr>
          </a:lstStyle>
          <a:p>
            <a:pPr lvl="0"/>
            <a:r>
              <a:rPr lang="en-US" dirty="0" smtClean="0"/>
              <a:t>http://location</a:t>
            </a:r>
            <a:endParaRPr lang="en-US" dirty="0"/>
          </a:p>
        </p:txBody>
      </p:sp>
      <p:sp>
        <p:nvSpPr>
          <p:cNvPr id="34" name="TextBox 33"/>
          <p:cNvSpPr txBox="1"/>
          <p:nvPr/>
        </p:nvSpPr>
        <p:spPr>
          <a:xfrm>
            <a:off x="689547" y="3567659"/>
            <a:ext cx="1822807"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LAB</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0358403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co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0"/>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spTree>
    <p:extLst>
      <p:ext uri="{BB962C8B-B14F-4D97-AF65-F5344CB8AC3E}">
        <p14:creationId xmlns:p14="http://schemas.microsoft.com/office/powerpoint/2010/main" val="225687790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69828745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46747663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9803572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414658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05487"/>
            <a:ext cx="11653523" cy="982133"/>
          </a:xfrm>
          <a:prstGeom prst="rect">
            <a:avLst/>
          </a:prstGeom>
        </p:spPr>
        <p:txBody>
          <a:bodyPr vert="horz" lIns="137160" tIns="109728" rIns="137160" bIns="109728"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69239" y="1187620"/>
            <a:ext cx="11653523" cy="5379312"/>
          </a:xfrm>
          <a:prstGeom prst="rect">
            <a:avLst/>
          </a:prstGeom>
        </p:spPr>
        <p:txBody>
          <a:bodyPr vert="horz" lIns="137160" tIns="109728" rIns="137160" bIns="109728"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6"/>
          <p:cNvSpPr txBox="1">
            <a:spLocks/>
          </p:cNvSpPr>
          <p:nvPr/>
        </p:nvSpPr>
        <p:spPr>
          <a:xfrm>
            <a:off x="10529456" y="6520542"/>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smtClean="0">
                <a:solidFill>
                  <a:srgbClr val="666666"/>
                </a:solidFill>
              </a:rPr>
              <a:t>http://windows.Microsoft.com</a:t>
            </a:r>
          </a:p>
        </p:txBody>
      </p:sp>
    </p:spTree>
    <p:extLst>
      <p:ext uri="{BB962C8B-B14F-4D97-AF65-F5344CB8AC3E}">
        <p14:creationId xmlns:p14="http://schemas.microsoft.com/office/powerpoint/2010/main" val="34278754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Lst>
  <p:transition>
    <p:fade/>
  </p:transition>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ptools.codeplex.com/" TargetMode="Externa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342" y="736517"/>
            <a:ext cx="10938258" cy="2695311"/>
          </a:xfrm>
        </p:spPr>
        <p:txBody>
          <a:bodyPr/>
          <a:lstStyle/>
          <a:p>
            <a:r>
              <a:rPr lang="zh-TW" altLang="en-US" dirty="0"/>
              <a:t>檔案</a:t>
            </a:r>
            <a:r>
              <a:rPr lang="zh-TW" altLang="en-US" dirty="0" smtClean="0"/>
              <a:t>處理及 </a:t>
            </a:r>
            <a:r>
              <a:rPr lang="en-US" altLang="zh-TW" dirty="0"/>
              <a:t>SQLite </a:t>
            </a:r>
            <a:r>
              <a:rPr lang="zh-TW" altLang="en-US" dirty="0"/>
              <a:t>資料庫</a:t>
            </a:r>
            <a:endParaRPr lang="en-US" dirty="0"/>
          </a:p>
        </p:txBody>
      </p:sp>
      <p:sp>
        <p:nvSpPr>
          <p:cNvPr id="3" name="Subtitle 2"/>
          <p:cNvSpPr>
            <a:spLocks noGrp="1"/>
          </p:cNvSpPr>
          <p:nvPr>
            <p:ph type="subTitle" idx="1"/>
          </p:nvPr>
        </p:nvSpPr>
        <p:spPr/>
        <p:txBody>
          <a:bodyPr/>
          <a:lstStyle/>
          <a:p>
            <a:r>
              <a:rPr lang="zh-TW" altLang="en-US" dirty="0" smtClean="0"/>
              <a:t>簡報者</a:t>
            </a:r>
            <a:endParaRPr lang="en-US" dirty="0">
              <a:solidFill>
                <a:schemeClr val="bg2"/>
              </a:solidFill>
            </a:endParaRPr>
          </a:p>
        </p:txBody>
      </p:sp>
    </p:spTree>
    <p:extLst>
      <p:ext uri="{BB962C8B-B14F-4D97-AF65-F5344CB8AC3E}">
        <p14:creationId xmlns:p14="http://schemas.microsoft.com/office/powerpoint/2010/main" val="39734081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dirty="0" smtClean="0"/>
              <a:t>漫遊設定及漫遊目錄</a:t>
            </a:r>
            <a:endParaRPr lang="en-GB" dirty="0"/>
          </a:p>
        </p:txBody>
      </p:sp>
      <p:sp>
        <p:nvSpPr>
          <p:cNvPr id="7" name="Text Placeholder 6"/>
          <p:cNvSpPr>
            <a:spLocks noGrp="1"/>
          </p:cNvSpPr>
          <p:nvPr>
            <p:ph type="body" sz="quarter" idx="10"/>
          </p:nvPr>
        </p:nvSpPr>
        <p:spPr/>
        <p:txBody>
          <a:bodyPr/>
          <a:lstStyle/>
          <a:p>
            <a:pPr lvl="1"/>
            <a:r>
              <a:rPr lang="en-GB" sz="3137" b="1" dirty="0">
                <a:solidFill>
                  <a:schemeClr val="tx1"/>
                </a:solidFill>
                <a:latin typeface="+mj-lt"/>
              </a:rPr>
              <a:t>Roaming data enables an application to synchronise data and/or settings across </a:t>
            </a:r>
            <a:r>
              <a:rPr lang="en-GB" sz="3137" b="1" dirty="0" smtClean="0">
                <a:solidFill>
                  <a:schemeClr val="tx1"/>
                </a:solidFill>
                <a:latin typeface="+mj-lt"/>
              </a:rPr>
              <a:t>different devices</a:t>
            </a:r>
            <a:endParaRPr lang="en-GB" sz="3137" b="1" dirty="0">
              <a:solidFill>
                <a:schemeClr val="tx1"/>
              </a:solidFill>
              <a:latin typeface="+mj-lt"/>
            </a:endParaRPr>
          </a:p>
          <a:p>
            <a:pPr lvl="1"/>
            <a:r>
              <a:rPr lang="en-GB" sz="1804" dirty="0"/>
              <a:t>Synced </a:t>
            </a:r>
            <a:r>
              <a:rPr lang="en-GB" sz="1804" dirty="0" smtClean="0"/>
              <a:t>across all the users’ devices where the same app is installed</a:t>
            </a:r>
            <a:endParaRPr lang="en-GB" sz="1804" dirty="0"/>
          </a:p>
          <a:p>
            <a:r>
              <a:rPr lang="en-GB" sz="3137" dirty="0" err="1" smtClean="0"/>
              <a:t>RoamingFolder</a:t>
            </a:r>
            <a:r>
              <a:rPr lang="en-GB" sz="3137" dirty="0" smtClean="0"/>
              <a:t> and </a:t>
            </a:r>
            <a:r>
              <a:rPr lang="en-GB" sz="3137" dirty="0" err="1" smtClean="0"/>
              <a:t>RoamingSettings</a:t>
            </a:r>
            <a:r>
              <a:rPr lang="en-GB" sz="3137" dirty="0" smtClean="0"/>
              <a:t> are synced through the cloud</a:t>
            </a:r>
          </a:p>
          <a:p>
            <a:pPr lvl="1"/>
            <a:r>
              <a:rPr lang="en-GB" sz="1804" dirty="0" smtClean="0"/>
              <a:t>Limited to max 100KB for apps acquired from the consumer store</a:t>
            </a:r>
            <a:endParaRPr lang="en-GB" sz="1804" dirty="0"/>
          </a:p>
          <a:p>
            <a:pPr lvl="1"/>
            <a:endParaRPr lang="en-GB" dirty="0"/>
          </a:p>
        </p:txBody>
      </p:sp>
      <p:sp>
        <p:nvSpPr>
          <p:cNvPr id="5" name="Slide Number Placeholder 4"/>
          <p:cNvSpPr>
            <a:spLocks noGrp="1"/>
          </p:cNvSpPr>
          <p:nvPr>
            <p:ph type="sldNum" sz="quarter" idx="4294967295"/>
          </p:nvPr>
        </p:nvSpPr>
        <p:spPr/>
        <p:txBody>
          <a:bodyPr/>
          <a:lstStyle/>
          <a:p>
            <a:fld id="{2775DF8E-1151-4C45-8C93-3AB060627CA9}" type="slidenum">
              <a:rPr lang="en-US" smtClean="0"/>
              <a:pPr/>
              <a:t>10</a:t>
            </a:fld>
            <a:endParaRPr lang="en-US"/>
          </a:p>
        </p:txBody>
      </p:sp>
    </p:spTree>
    <p:extLst>
      <p:ext uri="{BB962C8B-B14F-4D97-AF65-F5344CB8AC3E}">
        <p14:creationId xmlns:p14="http://schemas.microsoft.com/office/powerpoint/2010/main" val="94887085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endParaRPr lang="en-GB"/>
          </a:p>
        </p:txBody>
      </p:sp>
      <p:sp>
        <p:nvSpPr>
          <p:cNvPr id="4" name="Title 3"/>
          <p:cNvSpPr>
            <a:spLocks noGrp="1"/>
          </p:cNvSpPr>
          <p:nvPr>
            <p:ph type="ctrTitle"/>
          </p:nvPr>
        </p:nvSpPr>
        <p:spPr/>
        <p:txBody>
          <a:bodyPr/>
          <a:lstStyle/>
          <a:p>
            <a:r>
              <a:rPr lang="en-GB" dirty="0" smtClean="0"/>
              <a:t>File Handling</a:t>
            </a:r>
            <a:endParaRPr lang="en-GB" dirty="0"/>
          </a:p>
        </p:txBody>
      </p:sp>
    </p:spTree>
    <p:extLst>
      <p:ext uri="{BB962C8B-B14F-4D97-AF65-F5344CB8AC3E}">
        <p14:creationId xmlns:p14="http://schemas.microsoft.com/office/powerpoint/2010/main" val="213608664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69239" y="2570304"/>
            <a:ext cx="11637012" cy="1717393"/>
          </a:xfrm>
        </p:spPr>
        <p:txBody>
          <a:bodyPr/>
          <a:lstStyle/>
          <a:p>
            <a:r>
              <a:rPr lang="zh-TW" altLang="en-US" sz="5400" dirty="0" smtClean="0"/>
              <a:t>同樣發佈者的 </a:t>
            </a:r>
            <a:r>
              <a:rPr lang="en-GB" sz="5400" dirty="0" smtClean="0"/>
              <a:t>Apps </a:t>
            </a:r>
            <a:r>
              <a:rPr lang="zh-TW" altLang="en-US" sz="5400" dirty="0" smtClean="0"/>
              <a:t>可以共享檔案內容及設定值</a:t>
            </a:r>
            <a:endParaRPr lang="en-US" dirty="0"/>
          </a:p>
        </p:txBody>
      </p:sp>
    </p:spTree>
    <p:extLst>
      <p:ext uri="{BB962C8B-B14F-4D97-AF65-F5344CB8AC3E}">
        <p14:creationId xmlns:p14="http://schemas.microsoft.com/office/powerpoint/2010/main" val="146169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77015" y="4137102"/>
            <a:ext cx="4538546" cy="579864"/>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
        <p:nvSpPr>
          <p:cNvPr id="5" name="Content Placeholder 4"/>
          <p:cNvSpPr>
            <a:spLocks noGrp="1"/>
          </p:cNvSpPr>
          <p:nvPr>
            <p:ph sz="quarter" idx="4294967295"/>
          </p:nvPr>
        </p:nvSpPr>
        <p:spPr/>
        <p:txBody>
          <a:bodyPr/>
          <a:lstStyle/>
          <a:p>
            <a:r>
              <a:rPr lang="zh-TW" altLang="en-US" dirty="0" smtClean="0"/>
              <a:t>必須要有子目錄</a:t>
            </a:r>
            <a:r>
              <a:rPr lang="en-GB" dirty="0" smtClean="0"/>
              <a:t>. </a:t>
            </a:r>
            <a:r>
              <a:rPr lang="zh-TW" altLang="en-US" dirty="0" smtClean="0"/>
              <a:t>在 </a:t>
            </a:r>
            <a:r>
              <a:rPr lang="en-US" altLang="zh-TW" dirty="0" smtClean="0"/>
              <a:t>app manifest </a:t>
            </a:r>
            <a:r>
              <a:rPr lang="zh-TW" altLang="en-US" dirty="0" smtClean="0"/>
              <a:t>中設定加入</a:t>
            </a:r>
            <a:r>
              <a:rPr lang="en-GB" dirty="0" smtClean="0"/>
              <a:t>.</a:t>
            </a:r>
            <a:r>
              <a:rPr lang="en-GB" dirty="0" smtClean="0"/>
              <a:t/>
            </a:r>
            <a:br>
              <a:rPr lang="en-GB" dirty="0" smtClean="0"/>
            </a:br>
            <a:r>
              <a:rPr lang="zh-TW" altLang="en-US" dirty="0" smtClean="0"/>
              <a:t>安裝 </a:t>
            </a:r>
            <a:r>
              <a:rPr lang="en-US" altLang="zh-TW" dirty="0" smtClean="0"/>
              <a:t>app </a:t>
            </a:r>
            <a:r>
              <a:rPr lang="zh-TW" altLang="en-US" dirty="0" smtClean="0"/>
              <a:t>時會自動產生目錄</a:t>
            </a:r>
            <a:r>
              <a:rPr lang="en-GB" dirty="0" smtClean="0"/>
              <a:t>.</a:t>
            </a:r>
            <a:endParaRPr lang="en-GB" dirty="0" smtClean="0"/>
          </a:p>
          <a:p>
            <a:r>
              <a:rPr lang="en-GB" sz="2400" dirty="0" smtClean="0">
                <a:solidFill>
                  <a:schemeClr val="tx2"/>
                </a:solidFill>
                <a:latin typeface="Consolas" panose="020B0609020204030204" pitchFamily="49" charset="0"/>
                <a:cs typeface="Consolas" panose="020B0609020204030204" pitchFamily="49" charset="0"/>
              </a:rPr>
              <a:t>&lt;Package&gt;</a:t>
            </a:r>
            <a:br>
              <a:rPr lang="en-GB" sz="2400" dirty="0" smtClean="0">
                <a:solidFill>
                  <a:schemeClr val="tx2"/>
                </a:solidFill>
                <a:latin typeface="Consolas" panose="020B0609020204030204" pitchFamily="49" charset="0"/>
                <a:cs typeface="Consolas" panose="020B0609020204030204" pitchFamily="49" charset="0"/>
              </a:rPr>
            </a:br>
            <a:r>
              <a:rPr lang="en-GB" sz="2400" dirty="0" smtClean="0">
                <a:solidFill>
                  <a:schemeClr val="tx2"/>
                </a:solidFill>
                <a:latin typeface="Consolas" panose="020B0609020204030204" pitchFamily="49" charset="0"/>
                <a:cs typeface="Consolas" panose="020B0609020204030204" pitchFamily="49" charset="0"/>
              </a:rPr>
              <a:t>    &lt;Extensions&gt;</a:t>
            </a:r>
          </a:p>
          <a:p>
            <a:r>
              <a:rPr lang="en-GB" sz="2400" dirty="0" smtClean="0">
                <a:solidFill>
                  <a:schemeClr val="tx2"/>
                </a:solidFill>
                <a:latin typeface="Consolas" panose="020B0609020204030204" pitchFamily="49" charset="0"/>
                <a:cs typeface="Consolas" panose="020B0609020204030204" pitchFamily="49" charset="0"/>
              </a:rPr>
              <a:t>        &lt;Extension Category="</a:t>
            </a:r>
            <a:r>
              <a:rPr lang="en-GB" sz="2400" dirty="0" err="1" smtClean="0">
                <a:solidFill>
                  <a:schemeClr val="tx2"/>
                </a:solidFill>
                <a:latin typeface="Consolas" panose="020B0609020204030204" pitchFamily="49" charset="0"/>
                <a:cs typeface="Consolas" panose="020B0609020204030204" pitchFamily="49" charset="0"/>
              </a:rPr>
              <a:t>windows.publisherCacheFolder</a:t>
            </a:r>
            <a:r>
              <a:rPr lang="en-GB" sz="2400" dirty="0" smtClean="0">
                <a:solidFill>
                  <a:schemeClr val="tx2"/>
                </a:solidFill>
                <a:latin typeface="Consolas" panose="020B0609020204030204" pitchFamily="49" charset="0"/>
                <a:cs typeface="Consolas" panose="020B0609020204030204" pitchFamily="49" charset="0"/>
              </a:rPr>
              <a:t>"&gt;</a:t>
            </a:r>
            <a:br>
              <a:rPr lang="en-GB" sz="2400" dirty="0" smtClean="0">
                <a:solidFill>
                  <a:schemeClr val="tx2"/>
                </a:solidFill>
                <a:latin typeface="Consolas" panose="020B0609020204030204" pitchFamily="49" charset="0"/>
                <a:cs typeface="Consolas" panose="020B0609020204030204" pitchFamily="49" charset="0"/>
              </a:rPr>
            </a:br>
            <a:r>
              <a:rPr lang="en-GB" sz="2400" dirty="0" smtClean="0">
                <a:solidFill>
                  <a:schemeClr val="tx2"/>
                </a:solidFill>
                <a:latin typeface="Consolas" panose="020B0609020204030204" pitchFamily="49" charset="0"/>
                <a:cs typeface="Consolas" panose="020B0609020204030204" pitchFamily="49" charset="0"/>
              </a:rPr>
              <a:t>            &lt;</a:t>
            </a:r>
            <a:r>
              <a:rPr lang="en-GB" sz="2400" dirty="0" err="1" smtClean="0">
                <a:solidFill>
                  <a:schemeClr val="tx2"/>
                </a:solidFill>
                <a:latin typeface="Consolas" panose="020B0609020204030204" pitchFamily="49" charset="0"/>
                <a:cs typeface="Consolas" panose="020B0609020204030204" pitchFamily="49" charset="0"/>
              </a:rPr>
              <a:t>PublisherCacheFolder</a:t>
            </a:r>
            <a:r>
              <a:rPr lang="en-GB" sz="2400" dirty="0" smtClean="0">
                <a:solidFill>
                  <a:schemeClr val="tx2"/>
                </a:solidFill>
                <a:latin typeface="Consolas" panose="020B0609020204030204" pitchFamily="49" charset="0"/>
                <a:cs typeface="Consolas" panose="020B0609020204030204" pitchFamily="49" charset="0"/>
              </a:rPr>
              <a:t>&gt;</a:t>
            </a:r>
            <a:br>
              <a:rPr lang="en-GB" sz="2400" dirty="0" smtClean="0">
                <a:solidFill>
                  <a:schemeClr val="tx2"/>
                </a:solidFill>
                <a:latin typeface="Consolas" panose="020B0609020204030204" pitchFamily="49" charset="0"/>
                <a:cs typeface="Consolas" panose="020B0609020204030204" pitchFamily="49" charset="0"/>
              </a:rPr>
            </a:br>
            <a:r>
              <a:rPr lang="en-GB" sz="2400" dirty="0" smtClean="0">
                <a:solidFill>
                  <a:schemeClr val="tx2"/>
                </a:solidFill>
                <a:latin typeface="Consolas" panose="020B0609020204030204" pitchFamily="49" charset="0"/>
                <a:cs typeface="Consolas" panose="020B0609020204030204" pitchFamily="49" charset="0"/>
              </a:rPr>
              <a:t>                &lt;Folder Name="Folder1"&gt;</a:t>
            </a:r>
            <a:br>
              <a:rPr lang="en-GB" sz="2400" dirty="0" smtClean="0">
                <a:solidFill>
                  <a:schemeClr val="tx2"/>
                </a:solidFill>
                <a:latin typeface="Consolas" panose="020B0609020204030204" pitchFamily="49" charset="0"/>
                <a:cs typeface="Consolas" panose="020B0609020204030204" pitchFamily="49" charset="0"/>
              </a:rPr>
            </a:br>
            <a:r>
              <a:rPr lang="en-GB" sz="2400" dirty="0" smtClean="0">
                <a:solidFill>
                  <a:schemeClr val="tx2"/>
                </a:solidFill>
                <a:latin typeface="Consolas" panose="020B0609020204030204" pitchFamily="49" charset="0"/>
                <a:cs typeface="Consolas" panose="020B0609020204030204" pitchFamily="49" charset="0"/>
              </a:rPr>
              <a:t>            &lt;/</a:t>
            </a:r>
            <a:r>
              <a:rPr lang="en-GB" sz="2400" dirty="0" err="1" smtClean="0">
                <a:solidFill>
                  <a:schemeClr val="tx2"/>
                </a:solidFill>
                <a:latin typeface="Consolas" panose="020B0609020204030204" pitchFamily="49" charset="0"/>
                <a:cs typeface="Consolas" panose="020B0609020204030204" pitchFamily="49" charset="0"/>
              </a:rPr>
              <a:t>PublisherCacheFolder</a:t>
            </a:r>
            <a:r>
              <a:rPr lang="en-GB" sz="2400" dirty="0" smtClean="0">
                <a:solidFill>
                  <a:schemeClr val="tx2"/>
                </a:solidFill>
                <a:latin typeface="Consolas" panose="020B0609020204030204" pitchFamily="49" charset="0"/>
                <a:cs typeface="Consolas" panose="020B0609020204030204" pitchFamily="49" charset="0"/>
              </a:rPr>
              <a:t>&gt;</a:t>
            </a:r>
            <a:br>
              <a:rPr lang="en-GB" sz="2400" dirty="0" smtClean="0">
                <a:solidFill>
                  <a:schemeClr val="tx2"/>
                </a:solidFill>
                <a:latin typeface="Consolas" panose="020B0609020204030204" pitchFamily="49" charset="0"/>
                <a:cs typeface="Consolas" panose="020B0609020204030204" pitchFamily="49" charset="0"/>
              </a:rPr>
            </a:br>
            <a:r>
              <a:rPr lang="en-GB" sz="2400" dirty="0" smtClean="0">
                <a:solidFill>
                  <a:schemeClr val="tx2"/>
                </a:solidFill>
                <a:latin typeface="Consolas" panose="020B0609020204030204" pitchFamily="49" charset="0"/>
                <a:cs typeface="Consolas" panose="020B0609020204030204" pitchFamily="49" charset="0"/>
              </a:rPr>
              <a:t>        &lt;/Extension&gt;</a:t>
            </a:r>
          </a:p>
          <a:p>
            <a:r>
              <a:rPr lang="en-GB" sz="2400" dirty="0" smtClean="0">
                <a:solidFill>
                  <a:schemeClr val="tx2"/>
                </a:solidFill>
                <a:latin typeface="Consolas" panose="020B0609020204030204" pitchFamily="49" charset="0"/>
                <a:cs typeface="Consolas" panose="020B0609020204030204" pitchFamily="49" charset="0"/>
              </a:rPr>
              <a:t>    &lt;/Extensions&gt;</a:t>
            </a:r>
            <a:br>
              <a:rPr lang="en-GB" sz="2400" dirty="0" smtClean="0">
                <a:solidFill>
                  <a:schemeClr val="tx2"/>
                </a:solidFill>
                <a:latin typeface="Consolas" panose="020B0609020204030204" pitchFamily="49" charset="0"/>
                <a:cs typeface="Consolas" panose="020B0609020204030204" pitchFamily="49" charset="0"/>
              </a:rPr>
            </a:br>
            <a:r>
              <a:rPr lang="en-GB" sz="2400" dirty="0" smtClean="0">
                <a:solidFill>
                  <a:schemeClr val="tx2"/>
                </a:solidFill>
                <a:latin typeface="Consolas" panose="020B0609020204030204" pitchFamily="49" charset="0"/>
                <a:cs typeface="Consolas" panose="020B0609020204030204" pitchFamily="49" charset="0"/>
              </a:rPr>
              <a:t>&lt;/Package&gt;</a:t>
            </a:r>
            <a:endParaRPr lang="en-GB" sz="2400" dirty="0">
              <a:solidFill>
                <a:schemeClr val="tx2"/>
              </a:solidFill>
              <a:latin typeface="Consolas" panose="020B0609020204030204" pitchFamily="49" charset="0"/>
              <a:cs typeface="Consolas" panose="020B0609020204030204" pitchFamily="49" charset="0"/>
            </a:endParaRPr>
          </a:p>
        </p:txBody>
      </p:sp>
      <p:sp>
        <p:nvSpPr>
          <p:cNvPr id="4" name="Title 3"/>
          <p:cNvSpPr>
            <a:spLocks noGrp="1"/>
          </p:cNvSpPr>
          <p:nvPr>
            <p:ph type="title"/>
          </p:nvPr>
        </p:nvSpPr>
        <p:spPr/>
        <p:txBody>
          <a:bodyPr/>
          <a:lstStyle/>
          <a:p>
            <a:r>
              <a:rPr lang="zh-TW" altLang="en-US" dirty="0" smtClean="0"/>
              <a:t>發行者的共享目錄</a:t>
            </a:r>
            <a:endParaRPr lang="en-GB" dirty="0"/>
          </a:p>
        </p:txBody>
      </p:sp>
    </p:spTree>
    <p:extLst>
      <p:ext uri="{BB962C8B-B14F-4D97-AF65-F5344CB8AC3E}">
        <p14:creationId xmlns:p14="http://schemas.microsoft.com/office/powerpoint/2010/main" val="295428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83113" y="2397512"/>
            <a:ext cx="8954428" cy="858644"/>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
        <p:nvSpPr>
          <p:cNvPr id="5" name="Rectangle 4"/>
          <p:cNvSpPr/>
          <p:nvPr/>
        </p:nvSpPr>
        <p:spPr>
          <a:xfrm>
            <a:off x="1483113" y="4560849"/>
            <a:ext cx="8954428" cy="858644"/>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
        <p:nvSpPr>
          <p:cNvPr id="3" name="Title 2"/>
          <p:cNvSpPr>
            <a:spLocks noGrp="1"/>
          </p:cNvSpPr>
          <p:nvPr>
            <p:ph type="title"/>
          </p:nvPr>
        </p:nvSpPr>
        <p:spPr/>
        <p:txBody>
          <a:bodyPr/>
          <a:lstStyle/>
          <a:p>
            <a:r>
              <a:rPr lang="zh-TW" altLang="en-US" dirty="0" smtClean="0"/>
              <a:t>存取發行者</a:t>
            </a:r>
            <a:r>
              <a:rPr lang="zh-TW" altLang="en-US" dirty="0"/>
              <a:t>的共享目錄</a:t>
            </a:r>
            <a:endParaRPr lang="en-US" dirty="0"/>
          </a:p>
        </p:txBody>
      </p:sp>
      <p:sp>
        <p:nvSpPr>
          <p:cNvPr id="2" name="Content Placeholder 1"/>
          <p:cNvSpPr>
            <a:spLocks noGrp="1"/>
          </p:cNvSpPr>
          <p:nvPr>
            <p:ph type="body" sz="quarter" idx="10"/>
          </p:nvPr>
        </p:nvSpPr>
        <p:spPr/>
        <p:txBody>
          <a:bodyPr/>
          <a:lstStyle/>
          <a:p>
            <a:r>
              <a:rPr lang="zh-TW" altLang="en-US" b="1" dirty="0" smtClean="0">
                <a:solidFill>
                  <a:schemeClr val="tx1"/>
                </a:solidFill>
              </a:rPr>
              <a:t>存取 </a:t>
            </a:r>
            <a:r>
              <a:rPr lang="en-GB" b="1" dirty="0" smtClean="0">
                <a:solidFill>
                  <a:schemeClr val="tx1"/>
                </a:solidFill>
              </a:rPr>
              <a:t>“</a:t>
            </a:r>
            <a:r>
              <a:rPr lang="en-GB" b="1" dirty="0" smtClean="0">
                <a:solidFill>
                  <a:schemeClr val="tx1"/>
                </a:solidFill>
              </a:rPr>
              <a:t>fonts</a:t>
            </a:r>
            <a:r>
              <a:rPr lang="en-GB" b="1" dirty="0" smtClean="0">
                <a:solidFill>
                  <a:schemeClr val="tx1"/>
                </a:solidFill>
              </a:rPr>
              <a:t>” </a:t>
            </a:r>
            <a:r>
              <a:rPr lang="zh-TW" altLang="en-US" b="1" dirty="0" smtClean="0">
                <a:solidFill>
                  <a:schemeClr val="tx1"/>
                </a:solidFill>
              </a:rPr>
              <a:t>目錄</a:t>
            </a:r>
            <a:endParaRPr lang="en-GB" b="1" dirty="0" smtClean="0">
              <a:solidFill>
                <a:schemeClr val="tx1"/>
              </a:solidFill>
            </a:endParaRPr>
          </a:p>
          <a:p>
            <a:r>
              <a:rPr lang="en-GB" dirty="0" err="1" smtClean="0">
                <a:solidFill>
                  <a:schemeClr val="accent3">
                    <a:lumMod val="75000"/>
                  </a:schemeClr>
                </a:solidFill>
                <a:latin typeface="Consolas" panose="020B0609020204030204" pitchFamily="49" charset="0"/>
                <a:cs typeface="Consolas" panose="020B0609020204030204" pitchFamily="49" charset="0"/>
              </a:rPr>
              <a:t>Windows.Storage.ApplicationData.Current</a:t>
            </a:r>
            <a:r>
              <a:rPr lang="en-GB" dirty="0" smtClean="0">
                <a:solidFill>
                  <a:schemeClr val="accent3">
                    <a:lumMod val="75000"/>
                  </a:schemeClr>
                </a:solidFill>
                <a:latin typeface="Consolas" panose="020B0609020204030204" pitchFamily="49" charset="0"/>
                <a:cs typeface="Consolas" panose="020B0609020204030204" pitchFamily="49" charset="0"/>
              </a:rPr>
              <a:t/>
            </a:r>
            <a:br>
              <a:rPr lang="en-GB" dirty="0" smtClean="0">
                <a:solidFill>
                  <a:schemeClr val="accent3">
                    <a:lumMod val="75000"/>
                  </a:schemeClr>
                </a:solidFill>
                <a:latin typeface="Consolas" panose="020B0609020204030204" pitchFamily="49" charset="0"/>
                <a:cs typeface="Consolas" panose="020B0609020204030204" pitchFamily="49" charset="0"/>
              </a:rPr>
            </a:br>
            <a:r>
              <a:rPr lang="en-GB" dirty="0" smtClean="0">
                <a:solidFill>
                  <a:schemeClr val="accent3"/>
                </a:solidFill>
                <a:latin typeface="Consolas" panose="020B0609020204030204" pitchFamily="49" charset="0"/>
                <a:cs typeface="Consolas" panose="020B0609020204030204" pitchFamily="49" charset="0"/>
              </a:rPr>
              <a:t>    .</a:t>
            </a:r>
            <a:r>
              <a:rPr lang="en-GB" dirty="0" err="1" smtClean="0">
                <a:solidFill>
                  <a:schemeClr val="accent3"/>
                </a:solidFill>
                <a:latin typeface="Consolas" panose="020B0609020204030204" pitchFamily="49" charset="0"/>
                <a:cs typeface="Consolas" panose="020B0609020204030204" pitchFamily="49" charset="0"/>
              </a:rPr>
              <a:t>GetPublisherCacheFolder</a:t>
            </a:r>
            <a:r>
              <a:rPr lang="en-GB" dirty="0" smtClean="0">
                <a:solidFill>
                  <a:schemeClr val="accent3"/>
                </a:solidFill>
                <a:latin typeface="Consolas" panose="020B0609020204030204" pitchFamily="49" charset="0"/>
                <a:cs typeface="Consolas" panose="020B0609020204030204" pitchFamily="49" charset="0"/>
              </a:rPr>
              <a:t>("fonts");</a:t>
            </a:r>
          </a:p>
          <a:p>
            <a:r>
              <a:rPr lang="zh-TW" altLang="en-US" b="1" dirty="0" smtClean="0">
                <a:solidFill>
                  <a:schemeClr val="tx1"/>
                </a:solidFill>
              </a:rPr>
              <a:t>清除目錄資料</a:t>
            </a:r>
            <a:endParaRPr lang="en-GB" b="1" dirty="0" smtClean="0">
              <a:solidFill>
                <a:schemeClr val="tx1"/>
              </a:solidFill>
            </a:endParaRPr>
          </a:p>
          <a:p>
            <a:r>
              <a:rPr lang="en-GB" dirty="0" err="1" smtClean="0">
                <a:solidFill>
                  <a:schemeClr val="accent3">
                    <a:lumMod val="75000"/>
                  </a:schemeClr>
                </a:solidFill>
                <a:latin typeface="Consolas" panose="020B0609020204030204" pitchFamily="49" charset="0"/>
                <a:cs typeface="Consolas" panose="020B0609020204030204" pitchFamily="49" charset="0"/>
              </a:rPr>
              <a:t>Windows.Storage.ApplicationData.Current</a:t>
            </a:r>
            <a:r>
              <a:rPr lang="en-GB" dirty="0" smtClean="0">
                <a:solidFill>
                  <a:schemeClr val="accent3">
                    <a:lumMod val="75000"/>
                  </a:schemeClr>
                </a:solidFill>
                <a:latin typeface="Consolas" panose="020B0609020204030204" pitchFamily="49" charset="0"/>
                <a:cs typeface="Consolas" panose="020B0609020204030204" pitchFamily="49" charset="0"/>
              </a:rPr>
              <a:t/>
            </a:r>
            <a:br>
              <a:rPr lang="en-GB" dirty="0" smtClean="0">
                <a:solidFill>
                  <a:schemeClr val="accent3">
                    <a:lumMod val="75000"/>
                  </a:schemeClr>
                </a:solidFill>
                <a:latin typeface="Consolas" panose="020B0609020204030204" pitchFamily="49" charset="0"/>
                <a:cs typeface="Consolas" panose="020B0609020204030204" pitchFamily="49" charset="0"/>
              </a:rPr>
            </a:br>
            <a:r>
              <a:rPr lang="en-GB" dirty="0" smtClean="0">
                <a:solidFill>
                  <a:schemeClr val="accent3"/>
                </a:solidFill>
                <a:latin typeface="Consolas" panose="020B0609020204030204" pitchFamily="49" charset="0"/>
                <a:cs typeface="Consolas" panose="020B0609020204030204" pitchFamily="49" charset="0"/>
              </a:rPr>
              <a:t>    .</a:t>
            </a:r>
            <a:r>
              <a:rPr lang="en-GB" dirty="0" err="1" smtClean="0">
                <a:solidFill>
                  <a:schemeClr val="accent3"/>
                </a:solidFill>
                <a:latin typeface="Consolas" panose="020B0609020204030204" pitchFamily="49" charset="0"/>
                <a:cs typeface="Consolas" panose="020B0609020204030204" pitchFamily="49" charset="0"/>
              </a:rPr>
              <a:t>ClearPublisherCacheFolderAsync</a:t>
            </a:r>
            <a:r>
              <a:rPr lang="en-GB" dirty="0" smtClean="0">
                <a:solidFill>
                  <a:schemeClr val="accent3"/>
                </a:solidFill>
                <a:latin typeface="Consolas" panose="020B0609020204030204" pitchFamily="49" charset="0"/>
                <a:cs typeface="Consolas" panose="020B0609020204030204" pitchFamily="49" charset="0"/>
              </a:rPr>
              <a:t>();</a:t>
            </a:r>
            <a:endParaRPr lang="en-US" dirty="0">
              <a:solidFill>
                <a:schemeClr val="accent3"/>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0384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zh-TW" altLang="en-US" dirty="0" smtClean="0"/>
              <a:t>常用目錄</a:t>
            </a:r>
            <a:endParaRPr lang="en-GB"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15</a:t>
            </a:fld>
            <a:endParaRPr lang="en-US"/>
          </a:p>
        </p:txBody>
      </p:sp>
    </p:spTree>
    <p:extLst>
      <p:ext uri="{BB962C8B-B14F-4D97-AF65-F5344CB8AC3E}">
        <p14:creationId xmlns:p14="http://schemas.microsoft.com/office/powerpoint/2010/main" val="391105527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TW" altLang="en-US" dirty="0"/>
              <a:t>常用目錄</a:t>
            </a:r>
            <a:endParaRPr lang="en-US" dirty="0"/>
          </a:p>
        </p:txBody>
      </p:sp>
      <p:sp>
        <p:nvSpPr>
          <p:cNvPr id="2" name="Text Placeholder 1"/>
          <p:cNvSpPr>
            <a:spLocks noGrp="1"/>
          </p:cNvSpPr>
          <p:nvPr>
            <p:ph type="body" sz="quarter" idx="10"/>
          </p:nvPr>
        </p:nvSpPr>
        <p:spPr/>
        <p:txBody>
          <a:bodyPr/>
          <a:lstStyle/>
          <a:p>
            <a:r>
              <a:rPr lang="en-US" sz="3137" dirty="0" err="1">
                <a:latin typeface="Consolas" panose="020B0609020204030204" pitchFamily="49" charset="0"/>
                <a:cs typeface="Consolas" panose="020B0609020204030204" pitchFamily="49" charset="0"/>
              </a:rPr>
              <a:t>KnownFolders</a:t>
            </a:r>
            <a:r>
              <a:rPr lang="en-US" sz="3137" dirty="0"/>
              <a:t> </a:t>
            </a:r>
            <a:r>
              <a:rPr lang="zh-TW" altLang="en-US" sz="3137" dirty="0" smtClean="0"/>
              <a:t>是一組簡化開發人員在手機上存取用戶資料的 </a:t>
            </a:r>
            <a:r>
              <a:rPr lang="en-US" sz="3137" dirty="0" smtClean="0"/>
              <a:t>API</a:t>
            </a:r>
            <a:endParaRPr lang="en-US" sz="3137" dirty="0"/>
          </a:p>
          <a:p>
            <a:pPr lvl="1"/>
            <a:r>
              <a:rPr lang="en-US" dirty="0" smtClean="0"/>
              <a:t>Rather than searching through all the possible different locations on the device for a particular type of file a program can request a single list of all the files </a:t>
            </a:r>
          </a:p>
          <a:p>
            <a:pPr lvl="1"/>
            <a:r>
              <a:rPr lang="en-US" dirty="0" smtClean="0"/>
              <a:t>This includes files on the SD card (if inserted) along with files held on the device</a:t>
            </a:r>
          </a:p>
          <a:p>
            <a:r>
              <a:rPr lang="zh-TW" altLang="en-US" sz="3137" dirty="0" smtClean="0"/>
              <a:t>有註冊存取權限的 </a:t>
            </a:r>
            <a:r>
              <a:rPr lang="en-US" altLang="zh-TW" sz="3137" dirty="0" smtClean="0"/>
              <a:t>app </a:t>
            </a:r>
            <a:r>
              <a:rPr lang="zh-TW" altLang="en-US" sz="3137" dirty="0" smtClean="0"/>
              <a:t>都可以存取在</a:t>
            </a:r>
            <a:r>
              <a:rPr lang="en-US" sz="3137" dirty="0" smtClean="0"/>
              <a:t> </a:t>
            </a:r>
            <a:r>
              <a:rPr lang="en-US" sz="3137" dirty="0" err="1">
                <a:latin typeface="Consolas" panose="020B0609020204030204" pitchFamily="49" charset="0"/>
                <a:cs typeface="Consolas" panose="020B0609020204030204" pitchFamily="49" charset="0"/>
              </a:rPr>
              <a:t>KnownFolders</a:t>
            </a:r>
            <a:r>
              <a:rPr lang="en-US" sz="3137" dirty="0"/>
              <a:t> </a:t>
            </a:r>
            <a:r>
              <a:rPr lang="zh-TW" altLang="en-US" sz="3137" dirty="0" smtClean="0"/>
              <a:t>以下的內容</a:t>
            </a:r>
            <a:endParaRPr lang="en-US" sz="3137" dirty="0"/>
          </a:p>
          <a:p>
            <a:r>
              <a:rPr lang="zh-TW" altLang="en-US" sz="3137" dirty="0" smtClean="0"/>
              <a:t>或是使用</a:t>
            </a:r>
            <a:r>
              <a:rPr lang="en-US" sz="3137" dirty="0" smtClean="0"/>
              <a:t> </a:t>
            </a:r>
            <a:r>
              <a:rPr lang="en-US" sz="3137" dirty="0" err="1"/>
              <a:t>FileOpenPicker</a:t>
            </a:r>
            <a:r>
              <a:rPr lang="en-US" sz="3137" dirty="0"/>
              <a:t> API </a:t>
            </a:r>
            <a:r>
              <a:rPr lang="zh-TW" altLang="en-US" sz="3137" dirty="0" smtClean="0"/>
              <a:t>來讓使用者自行挑選這些目錄下的檔案</a:t>
            </a:r>
            <a:r>
              <a:rPr lang="zh-TW" altLang="en-US" sz="3137" dirty="0" smtClean="0"/>
              <a:t>來進行操作</a:t>
            </a:r>
            <a:endParaRPr lang="en-US" sz="3137" dirty="0"/>
          </a:p>
          <a:p>
            <a:pPr lvl="1"/>
            <a:r>
              <a:rPr lang="en-US" dirty="0" smtClean="0"/>
              <a:t>No capabilities required as consent is implied</a:t>
            </a:r>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16</a:t>
            </a:fld>
            <a:endParaRPr lang="en-US"/>
          </a:p>
        </p:txBody>
      </p:sp>
    </p:spTree>
    <p:extLst>
      <p:ext uri="{BB962C8B-B14F-4D97-AF65-F5344CB8AC3E}">
        <p14:creationId xmlns:p14="http://schemas.microsoft.com/office/powerpoint/2010/main" val="98212890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TW" altLang="en-US" dirty="0"/>
              <a:t>常用目錄</a:t>
            </a:r>
            <a:endParaRPr lang="en-US" dirty="0"/>
          </a:p>
        </p:txBody>
      </p:sp>
      <p:sp>
        <p:nvSpPr>
          <p:cNvPr id="4" name="Text Placeholder 3"/>
          <p:cNvSpPr>
            <a:spLocks noGrp="1"/>
          </p:cNvSpPr>
          <p:nvPr>
            <p:ph type="body" sz="quarter" idx="10"/>
          </p:nvPr>
        </p:nvSpPr>
        <p:spPr>
          <a:xfrm>
            <a:off x="1492956" y="1061160"/>
            <a:ext cx="5377785" cy="710387"/>
          </a:xfrm>
        </p:spPr>
        <p:txBody>
          <a:bodyPr/>
          <a:lstStyle/>
          <a:p>
            <a:r>
              <a:rPr lang="zh-TW" altLang="en-US" dirty="0" smtClean="0"/>
              <a:t>實體路徑</a:t>
            </a:r>
            <a:endParaRPr lang="en-US" dirty="0"/>
          </a:p>
        </p:txBody>
      </p:sp>
      <p:sp>
        <p:nvSpPr>
          <p:cNvPr id="5" name="Text Placeholder 4"/>
          <p:cNvSpPr>
            <a:spLocks noGrp="1"/>
          </p:cNvSpPr>
          <p:nvPr>
            <p:ph type="body" sz="quarter" idx="11"/>
          </p:nvPr>
        </p:nvSpPr>
        <p:spPr>
          <a:xfrm>
            <a:off x="6296258" y="1061160"/>
            <a:ext cx="5377785" cy="710387"/>
          </a:xfrm>
        </p:spPr>
        <p:txBody>
          <a:bodyPr/>
          <a:lstStyle/>
          <a:p>
            <a:r>
              <a:rPr lang="zh-TW" altLang="en-US" dirty="0" smtClean="0"/>
              <a:t>使用 </a:t>
            </a:r>
            <a:r>
              <a:rPr lang="en-US" altLang="zh-TW" dirty="0" err="1" smtClean="0"/>
              <a:t>KnowFolders</a:t>
            </a:r>
            <a:r>
              <a:rPr lang="en-US" altLang="zh-TW" dirty="0" smtClean="0"/>
              <a:t> API</a:t>
            </a:r>
            <a:endParaRPr lang="en-US" dirty="0"/>
          </a:p>
        </p:txBody>
      </p:sp>
      <p:sp>
        <p:nvSpPr>
          <p:cNvPr id="6" name="Rectangle 5"/>
          <p:cNvSpPr/>
          <p:nvPr/>
        </p:nvSpPr>
        <p:spPr bwMode="auto">
          <a:xfrm>
            <a:off x="1699937" y="1734519"/>
            <a:ext cx="3685652" cy="1780376"/>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828505" y="2187362"/>
            <a:ext cx="3428514" cy="3809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C:\Users\Public\Pictures\Seattle\</a:t>
            </a:r>
          </a:p>
        </p:txBody>
      </p:sp>
      <p:sp>
        <p:nvSpPr>
          <p:cNvPr id="8" name="Rectangle 7"/>
          <p:cNvSpPr/>
          <p:nvPr/>
        </p:nvSpPr>
        <p:spPr bwMode="auto">
          <a:xfrm>
            <a:off x="1828505" y="4100154"/>
            <a:ext cx="3428514" cy="37499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D:\Pictures\Portland\</a:t>
            </a:r>
          </a:p>
        </p:txBody>
      </p:sp>
      <p:sp>
        <p:nvSpPr>
          <p:cNvPr id="10" name="Rectangle 9"/>
          <p:cNvSpPr/>
          <p:nvPr/>
        </p:nvSpPr>
        <p:spPr bwMode="auto">
          <a:xfrm>
            <a:off x="1828506" y="4564553"/>
            <a:ext cx="3428514" cy="37499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D:\Pictures\Birthday\</a:t>
            </a:r>
          </a:p>
        </p:txBody>
      </p:sp>
      <p:sp>
        <p:nvSpPr>
          <p:cNvPr id="11" name="Rectangle 10"/>
          <p:cNvSpPr/>
          <p:nvPr/>
        </p:nvSpPr>
        <p:spPr bwMode="auto">
          <a:xfrm>
            <a:off x="1828505" y="2632011"/>
            <a:ext cx="3428514" cy="3809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C:\Users\Public\Pictures\Birthday\</a:t>
            </a:r>
          </a:p>
        </p:txBody>
      </p:sp>
      <p:sp>
        <p:nvSpPr>
          <p:cNvPr id="12" name="Rectangle 11"/>
          <p:cNvSpPr/>
          <p:nvPr/>
        </p:nvSpPr>
        <p:spPr bwMode="auto">
          <a:xfrm>
            <a:off x="1828505" y="3076661"/>
            <a:ext cx="3428514" cy="380945"/>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C:\Users\Public\Pictures\Pic01.jpg</a:t>
            </a:r>
          </a:p>
        </p:txBody>
      </p:sp>
      <p:sp>
        <p:nvSpPr>
          <p:cNvPr id="13" name="Rectangle 12"/>
          <p:cNvSpPr/>
          <p:nvPr/>
        </p:nvSpPr>
        <p:spPr bwMode="auto">
          <a:xfrm>
            <a:off x="1828506" y="5060406"/>
            <a:ext cx="3428514" cy="380945"/>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D:\Pictures\Pic01.jpg</a:t>
            </a:r>
          </a:p>
        </p:txBody>
      </p:sp>
      <p:sp>
        <p:nvSpPr>
          <p:cNvPr id="14" name="TextBox 13"/>
          <p:cNvSpPr txBox="1"/>
          <p:nvPr/>
        </p:nvSpPr>
        <p:spPr>
          <a:xfrm>
            <a:off x="1650722" y="1681797"/>
            <a:ext cx="2057261" cy="544688"/>
          </a:xfrm>
          <a:prstGeom prst="rect">
            <a:avLst/>
          </a:prstGeom>
          <a:noFill/>
        </p:spPr>
        <p:txBody>
          <a:bodyPr wrap="square" lIns="182854" tIns="146284" rIns="182854" bIns="146284" rtlCol="0">
            <a:spAutoFit/>
          </a:bodyPr>
          <a:lstStyle/>
          <a:p>
            <a:pPr>
              <a:lnSpc>
                <a:spcPct val="90000"/>
              </a:lnSpc>
            </a:pPr>
            <a:r>
              <a:rPr lang="en-US" dirty="0">
                <a:gradFill>
                  <a:gsLst>
                    <a:gs pos="2917">
                      <a:schemeClr val="tx1"/>
                    </a:gs>
                    <a:gs pos="30000">
                      <a:schemeClr val="tx1"/>
                    </a:gs>
                  </a:gsLst>
                  <a:lin ang="5400000" scaled="0"/>
                </a:gradFill>
              </a:rPr>
              <a:t>Internal storage</a:t>
            </a:r>
          </a:p>
        </p:txBody>
      </p:sp>
      <p:sp>
        <p:nvSpPr>
          <p:cNvPr id="15" name="Rectangle 14"/>
          <p:cNvSpPr/>
          <p:nvPr/>
        </p:nvSpPr>
        <p:spPr bwMode="auto">
          <a:xfrm>
            <a:off x="1699937" y="3635756"/>
            <a:ext cx="3685652" cy="2885636"/>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1650723" y="3599288"/>
            <a:ext cx="3606295" cy="544688"/>
          </a:xfrm>
          <a:prstGeom prst="rect">
            <a:avLst/>
          </a:prstGeom>
          <a:noFill/>
        </p:spPr>
        <p:txBody>
          <a:bodyPr wrap="square" lIns="182854" tIns="146284" rIns="182854" bIns="146284" rtlCol="0">
            <a:spAutoFit/>
          </a:bodyPr>
          <a:lstStyle/>
          <a:p>
            <a:pPr>
              <a:lnSpc>
                <a:spcPct val="90000"/>
              </a:lnSpc>
            </a:pPr>
            <a:r>
              <a:rPr lang="en-US" dirty="0">
                <a:gradFill>
                  <a:gsLst>
                    <a:gs pos="2917">
                      <a:schemeClr val="tx1"/>
                    </a:gs>
                    <a:gs pos="30000">
                      <a:schemeClr val="tx1"/>
                    </a:gs>
                  </a:gsLst>
                  <a:lin ang="5400000" scaled="0"/>
                </a:gradFill>
              </a:rPr>
              <a:t>SD Card (if present)</a:t>
            </a:r>
          </a:p>
        </p:txBody>
      </p:sp>
      <p:sp>
        <p:nvSpPr>
          <p:cNvPr id="17" name="Rectangle 16"/>
          <p:cNvSpPr/>
          <p:nvPr/>
        </p:nvSpPr>
        <p:spPr bwMode="auto">
          <a:xfrm>
            <a:off x="6448963" y="1734520"/>
            <a:ext cx="4752512" cy="4786871"/>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6448963" y="1664188"/>
            <a:ext cx="5573781" cy="794023"/>
          </a:xfrm>
          <a:prstGeom prst="rect">
            <a:avLst/>
          </a:prstGeom>
          <a:noFill/>
        </p:spPr>
        <p:txBody>
          <a:bodyPr wrap="square" lIns="182854" tIns="146284" rIns="182854" bIns="146284" rtlCol="0">
            <a:spAutoFit/>
          </a:bodyPr>
          <a:lstStyle/>
          <a:p>
            <a:pPr>
              <a:lnSpc>
                <a:spcPct val="90000"/>
              </a:lnSpc>
            </a:pPr>
            <a:r>
              <a:rPr lang="en-US" b="1"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KnownFolders.PicturesLibrary</a:t>
            </a:r>
            <a:r>
              <a:rPr lang="en-US" b="1"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br>
              <a:rPr lang="en-US" b="1"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br>
            <a:r>
              <a:rPr lang="en-US" b="1" dirty="0" err="1"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GetFilesAsync</a:t>
            </a:r>
            <a:r>
              <a:rPr lang="en-US" b="1"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p:txBody>
      </p:sp>
      <p:sp>
        <p:nvSpPr>
          <p:cNvPr id="19" name="Rectangle 18"/>
          <p:cNvSpPr/>
          <p:nvPr/>
        </p:nvSpPr>
        <p:spPr bwMode="auto">
          <a:xfrm>
            <a:off x="1828505" y="5541903"/>
            <a:ext cx="3428514" cy="380945"/>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D:\Pictures\Pic02.jpg</a:t>
            </a:r>
          </a:p>
        </p:txBody>
      </p:sp>
      <p:sp>
        <p:nvSpPr>
          <p:cNvPr id="25" name="Rectangle 24"/>
          <p:cNvSpPr/>
          <p:nvPr/>
        </p:nvSpPr>
        <p:spPr bwMode="auto">
          <a:xfrm>
            <a:off x="1828505" y="6026957"/>
            <a:ext cx="3428514" cy="380945"/>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D:\Pictures\Hawaii\Pic02.jpg</a:t>
            </a:r>
          </a:p>
        </p:txBody>
      </p:sp>
      <p:sp>
        <p:nvSpPr>
          <p:cNvPr id="23" name="Rectangle 22"/>
          <p:cNvSpPr/>
          <p:nvPr/>
        </p:nvSpPr>
        <p:spPr bwMode="auto">
          <a:xfrm>
            <a:off x="6577534" y="2528543"/>
            <a:ext cx="3428514" cy="380945"/>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err="1">
                <a:gradFill>
                  <a:gsLst>
                    <a:gs pos="0">
                      <a:srgbClr val="FFFFFF"/>
                    </a:gs>
                    <a:gs pos="100000">
                      <a:srgbClr val="FFFFFF"/>
                    </a:gs>
                  </a:gsLst>
                  <a:lin ang="5400000" scaled="0"/>
                </a:gradFill>
                <a:ea typeface="Segoe UI" pitchFamily="34" charset="0"/>
                <a:cs typeface="Segoe UI" pitchFamily="34" charset="0"/>
              </a:rPr>
              <a:t>StorageFile</a:t>
            </a:r>
            <a:r>
              <a:rPr lang="en-US" sz="1600" dirty="0">
                <a:gradFill>
                  <a:gsLst>
                    <a:gs pos="0">
                      <a:srgbClr val="FFFFFF"/>
                    </a:gs>
                    <a:gs pos="100000">
                      <a:srgbClr val="FFFFFF"/>
                    </a:gs>
                  </a:gsLst>
                  <a:lin ang="5400000" scaled="0"/>
                </a:gradFill>
                <a:ea typeface="Segoe UI" pitchFamily="34" charset="0"/>
                <a:cs typeface="Segoe UI" pitchFamily="34" charset="0"/>
              </a:rPr>
              <a:t>: Pic01.jpg</a:t>
            </a:r>
          </a:p>
        </p:txBody>
      </p:sp>
      <p:sp>
        <p:nvSpPr>
          <p:cNvPr id="26" name="Rectangle 25"/>
          <p:cNvSpPr/>
          <p:nvPr/>
        </p:nvSpPr>
        <p:spPr bwMode="auto">
          <a:xfrm>
            <a:off x="6577535" y="2977822"/>
            <a:ext cx="3428514" cy="380945"/>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err="1">
                <a:gradFill>
                  <a:gsLst>
                    <a:gs pos="0">
                      <a:srgbClr val="FFFFFF"/>
                    </a:gs>
                    <a:gs pos="100000">
                      <a:srgbClr val="FFFFFF"/>
                    </a:gs>
                  </a:gsLst>
                  <a:lin ang="5400000" scaled="0"/>
                </a:gradFill>
                <a:ea typeface="Segoe UI" pitchFamily="34" charset="0"/>
                <a:cs typeface="Segoe UI" pitchFamily="34" charset="0"/>
              </a:rPr>
              <a:t>StorageFile</a:t>
            </a:r>
            <a:r>
              <a:rPr lang="en-US" sz="1600" dirty="0">
                <a:gradFill>
                  <a:gsLst>
                    <a:gs pos="0">
                      <a:srgbClr val="FFFFFF"/>
                    </a:gs>
                    <a:gs pos="100000">
                      <a:srgbClr val="FFFFFF"/>
                    </a:gs>
                  </a:gsLst>
                  <a:lin ang="5400000" scaled="0"/>
                </a:gradFill>
                <a:ea typeface="Segoe UI" pitchFamily="34" charset="0"/>
                <a:cs typeface="Segoe UI" pitchFamily="34" charset="0"/>
              </a:rPr>
              <a:t>: Pic01.jpg</a:t>
            </a:r>
          </a:p>
        </p:txBody>
      </p:sp>
      <p:sp>
        <p:nvSpPr>
          <p:cNvPr id="27" name="Rectangle 26"/>
          <p:cNvSpPr/>
          <p:nvPr/>
        </p:nvSpPr>
        <p:spPr bwMode="auto">
          <a:xfrm>
            <a:off x="6577534" y="3427102"/>
            <a:ext cx="3428514" cy="380945"/>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600" dirty="0" err="1">
                <a:gradFill>
                  <a:gsLst>
                    <a:gs pos="0">
                      <a:srgbClr val="FFFFFF"/>
                    </a:gs>
                    <a:gs pos="100000">
                      <a:srgbClr val="FFFFFF"/>
                    </a:gs>
                  </a:gsLst>
                  <a:lin ang="5400000" scaled="0"/>
                </a:gradFill>
                <a:ea typeface="Segoe UI" pitchFamily="34" charset="0"/>
                <a:cs typeface="Segoe UI" pitchFamily="34" charset="0"/>
              </a:rPr>
              <a:t>StorageFile</a:t>
            </a:r>
            <a:r>
              <a:rPr lang="en-US" sz="1600" dirty="0">
                <a:gradFill>
                  <a:gsLst>
                    <a:gs pos="0">
                      <a:srgbClr val="FFFFFF"/>
                    </a:gs>
                    <a:gs pos="100000">
                      <a:srgbClr val="FFFFFF"/>
                    </a:gs>
                  </a:gsLst>
                  <a:lin ang="5400000" scaled="0"/>
                </a:gradFill>
                <a:ea typeface="Segoe UI" pitchFamily="34" charset="0"/>
                <a:cs typeface="Segoe UI" pitchFamily="34" charset="0"/>
              </a:rPr>
              <a:t>: Pic02.jpg</a:t>
            </a:r>
          </a:p>
        </p:txBody>
      </p:sp>
    </p:spTree>
    <p:extLst>
      <p:ext uri="{BB962C8B-B14F-4D97-AF65-F5344CB8AC3E}">
        <p14:creationId xmlns:p14="http://schemas.microsoft.com/office/powerpoint/2010/main" val="197580891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6920" y="2652483"/>
            <a:ext cx="11653523" cy="3391698"/>
          </a:xfrm>
        </p:spPr>
        <p:txBody>
          <a:bodyPr/>
          <a:lstStyle/>
          <a:p>
            <a:r>
              <a:rPr lang="en-US" sz="2800" dirty="0" err="1">
                <a:solidFill>
                  <a:schemeClr val="tx2"/>
                </a:solidFill>
                <a:latin typeface="Consolas" panose="020B0609020204030204" pitchFamily="49" charset="0"/>
                <a:cs typeface="Consolas" panose="020B0609020204030204" pitchFamily="49" charset="0"/>
              </a:rPr>
              <a:t>KnownFolders</a:t>
            </a:r>
            <a:r>
              <a:rPr lang="en-US" sz="2800" dirty="0">
                <a:solidFill>
                  <a:schemeClr val="tx2"/>
                </a:solidFill>
              </a:rPr>
              <a:t> provides access to:</a:t>
            </a:r>
          </a:p>
          <a:p>
            <a:r>
              <a:rPr lang="en-US" sz="2800" dirty="0"/>
              <a:t>	Pictures</a:t>
            </a:r>
          </a:p>
          <a:p>
            <a:r>
              <a:rPr lang="en-US" sz="2800" dirty="0"/>
              <a:t>	Videos</a:t>
            </a:r>
          </a:p>
          <a:p>
            <a:r>
              <a:rPr lang="en-US" sz="2800" dirty="0"/>
              <a:t>	Music </a:t>
            </a:r>
          </a:p>
          <a:p>
            <a:endParaRPr lang="en-US" sz="2800" dirty="0"/>
          </a:p>
        </p:txBody>
      </p:sp>
      <p:sp>
        <p:nvSpPr>
          <p:cNvPr id="3" name="Title 2"/>
          <p:cNvSpPr>
            <a:spLocks noGrp="1"/>
          </p:cNvSpPr>
          <p:nvPr>
            <p:ph type="title"/>
          </p:nvPr>
        </p:nvSpPr>
        <p:spPr/>
        <p:txBody>
          <a:bodyPr/>
          <a:lstStyle/>
          <a:p>
            <a:r>
              <a:rPr lang="zh-TW" altLang="en-US" dirty="0" smtClean="0"/>
              <a:t>存取用戶資料</a:t>
            </a:r>
            <a:endParaRPr lang="en-US"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18</a:t>
            </a:fld>
            <a:endParaRPr lang="en-US"/>
          </a:p>
        </p:txBody>
      </p:sp>
      <p:sp>
        <p:nvSpPr>
          <p:cNvPr id="7" name="Rectangle 6"/>
          <p:cNvSpPr/>
          <p:nvPr/>
        </p:nvSpPr>
        <p:spPr>
          <a:xfrm>
            <a:off x="266921" y="1259758"/>
            <a:ext cx="11655841" cy="1176733"/>
          </a:xfrm>
          <a:prstGeom prst="rect">
            <a:avLst/>
          </a:prstGeom>
          <a:solidFill>
            <a:schemeClr val="bg1">
              <a:lumMod val="95000"/>
            </a:schemeClr>
          </a:solidFill>
        </p:spPr>
        <p:txBody>
          <a:bodyPr wrap="square">
            <a:spAutoFit/>
          </a:bodyPr>
          <a:lstStyle/>
          <a:p>
            <a:r>
              <a:rPr lang="en-GB" sz="2353" dirty="0">
                <a:solidFill>
                  <a:srgbClr val="0000FF"/>
                </a:solidFill>
                <a:highlight>
                  <a:srgbClr val="F2F2F2"/>
                </a:highlight>
                <a:latin typeface="Consolas" panose="020B0609020204030204" pitchFamily="49" charset="0"/>
              </a:rPr>
              <a:t>var</a:t>
            </a:r>
            <a:r>
              <a:rPr lang="en-GB" sz="2353" dirty="0">
                <a:solidFill>
                  <a:srgbClr val="000000"/>
                </a:solidFill>
                <a:highlight>
                  <a:srgbClr val="F2F2F2"/>
                </a:highlight>
                <a:latin typeface="Consolas" panose="020B0609020204030204" pitchFamily="49" charset="0"/>
              </a:rPr>
              <a:t> pictures = </a:t>
            </a:r>
            <a:r>
              <a:rPr lang="en-GB" sz="2353" dirty="0">
                <a:solidFill>
                  <a:srgbClr val="0000FF"/>
                </a:solidFill>
                <a:highlight>
                  <a:srgbClr val="F2F2F2"/>
                </a:highlight>
                <a:latin typeface="Consolas" panose="020B0609020204030204" pitchFamily="49" charset="0"/>
              </a:rPr>
              <a:t>await</a:t>
            </a:r>
            <a:r>
              <a:rPr lang="en-GB" sz="2353" dirty="0">
                <a:solidFill>
                  <a:srgbClr val="000000"/>
                </a:solidFill>
                <a:highlight>
                  <a:srgbClr val="F2F2F2"/>
                </a:highlight>
                <a:latin typeface="Consolas" panose="020B0609020204030204" pitchFamily="49" charset="0"/>
              </a:rPr>
              <a:t> </a:t>
            </a:r>
            <a:r>
              <a:rPr lang="en-GB" sz="2353" dirty="0" smtClean="0">
                <a:solidFill>
                  <a:srgbClr val="000000"/>
                </a:solidFill>
                <a:highlight>
                  <a:srgbClr val="F2F2F2"/>
                </a:highlight>
                <a:latin typeface="Consolas" panose="020B0609020204030204" pitchFamily="49" charset="0"/>
              </a:rPr>
              <a:t> </a:t>
            </a:r>
            <a:br>
              <a:rPr lang="en-GB" sz="2353" dirty="0" smtClean="0">
                <a:solidFill>
                  <a:srgbClr val="000000"/>
                </a:solidFill>
                <a:highlight>
                  <a:srgbClr val="F2F2F2"/>
                </a:highlight>
                <a:latin typeface="Consolas" panose="020B0609020204030204" pitchFamily="49" charset="0"/>
              </a:rPr>
            </a:br>
            <a:r>
              <a:rPr lang="en-GB" sz="2353" dirty="0" smtClean="0">
                <a:solidFill>
                  <a:srgbClr val="000000"/>
                </a:solidFill>
                <a:highlight>
                  <a:srgbClr val="F2F2F2"/>
                </a:highlight>
                <a:latin typeface="Consolas" panose="020B0609020204030204" pitchFamily="49" charset="0"/>
              </a:rPr>
              <a:t>   </a:t>
            </a:r>
            <a:r>
              <a:rPr lang="en-GB" sz="2353" dirty="0" err="1" smtClean="0">
                <a:solidFill>
                  <a:srgbClr val="000000"/>
                </a:solidFill>
                <a:highlight>
                  <a:srgbClr val="F2F2F2"/>
                </a:highlight>
                <a:latin typeface="Consolas" panose="020B0609020204030204" pitchFamily="49" charset="0"/>
              </a:rPr>
              <a:t>Windows.Storage.</a:t>
            </a:r>
            <a:r>
              <a:rPr lang="en-GB" sz="2353" dirty="0" err="1" smtClean="0">
                <a:solidFill>
                  <a:srgbClr val="2B91AF"/>
                </a:solidFill>
                <a:highlight>
                  <a:srgbClr val="F2F2F2"/>
                </a:highlight>
                <a:latin typeface="Consolas" panose="020B0609020204030204" pitchFamily="49" charset="0"/>
              </a:rPr>
              <a:t>KnownFolders</a:t>
            </a:r>
            <a:r>
              <a:rPr lang="en-GB" sz="2353" dirty="0" err="1" smtClean="0">
                <a:solidFill>
                  <a:srgbClr val="000000"/>
                </a:solidFill>
                <a:highlight>
                  <a:srgbClr val="F2F2F2"/>
                </a:highlight>
                <a:latin typeface="Consolas" panose="020B0609020204030204" pitchFamily="49" charset="0"/>
              </a:rPr>
              <a:t>.PicturesLibrary.GetFilesAsync</a:t>
            </a:r>
            <a:r>
              <a:rPr lang="en-GB" sz="2353" dirty="0">
                <a:solidFill>
                  <a:srgbClr val="000000"/>
                </a:solidFill>
                <a:highlight>
                  <a:srgbClr val="F2F2F2"/>
                </a:highlight>
                <a:latin typeface="Consolas" panose="020B0609020204030204" pitchFamily="49" charset="0"/>
              </a:rPr>
              <a:t>();</a:t>
            </a:r>
          </a:p>
          <a:p>
            <a:endParaRPr lang="en-US" sz="2353" dirty="0"/>
          </a:p>
        </p:txBody>
      </p:sp>
    </p:spTree>
    <p:extLst>
      <p:ext uri="{BB962C8B-B14F-4D97-AF65-F5344CB8AC3E}">
        <p14:creationId xmlns:p14="http://schemas.microsoft.com/office/powerpoint/2010/main" val="3582212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69239" y="2247204"/>
            <a:ext cx="11637012" cy="2363596"/>
          </a:xfrm>
        </p:spPr>
        <p:txBody>
          <a:bodyPr/>
          <a:lstStyle/>
          <a:p>
            <a:r>
              <a:rPr lang="zh-TW" altLang="en-US" dirty="0" smtClean="0"/>
              <a:t>透過 </a:t>
            </a:r>
            <a:r>
              <a:rPr lang="en-GB" dirty="0" err="1" smtClean="0"/>
              <a:t>KnownFolders</a:t>
            </a:r>
            <a:r>
              <a:rPr lang="en-GB" dirty="0" smtClean="0"/>
              <a:t> </a:t>
            </a:r>
            <a:r>
              <a:rPr lang="zh-TW" altLang="en-US" dirty="0" smtClean="0"/>
              <a:t>可以直接存取用戶資料</a:t>
            </a:r>
            <a:r>
              <a:rPr lang="en-GB" dirty="0" smtClean="0"/>
              <a:t/>
            </a:r>
            <a:br>
              <a:rPr lang="en-GB" dirty="0" smtClean="0"/>
            </a:br>
            <a:r>
              <a:rPr lang="en-GB" sz="2400" dirty="0" smtClean="0"/>
              <a:t/>
            </a:r>
            <a:br>
              <a:rPr lang="en-GB" sz="2400" dirty="0" smtClean="0"/>
            </a:br>
            <a:r>
              <a:rPr lang="en-GB" sz="2400" dirty="0" smtClean="0"/>
              <a:t>(</a:t>
            </a:r>
            <a:r>
              <a:rPr lang="zh-TW" altLang="en-US" sz="2400" dirty="0" smtClean="0"/>
              <a:t>不過要先在 </a:t>
            </a:r>
            <a:r>
              <a:rPr lang="en-US" altLang="zh-TW" sz="2400" dirty="0" smtClean="0"/>
              <a:t>app manifest </a:t>
            </a:r>
            <a:r>
              <a:rPr lang="zh-TW" altLang="en-US" sz="2400" dirty="0" smtClean="0"/>
              <a:t>中宣告</a:t>
            </a:r>
            <a:r>
              <a:rPr lang="en-GB" sz="2400" dirty="0" smtClean="0"/>
              <a:t>)</a:t>
            </a:r>
            <a:endParaRPr lang="en-GB" dirty="0"/>
          </a:p>
        </p:txBody>
      </p:sp>
      <p:sp>
        <p:nvSpPr>
          <p:cNvPr id="4" name="Slide Number Placeholder 3"/>
          <p:cNvSpPr>
            <a:spLocks noGrp="1"/>
          </p:cNvSpPr>
          <p:nvPr>
            <p:ph type="sldNum" sz="quarter" idx="4294967295"/>
          </p:nvPr>
        </p:nvSpPr>
        <p:spPr/>
        <p:txBody>
          <a:bodyPr/>
          <a:lstStyle/>
          <a:p>
            <a:fld id="{2775DF8E-1151-4C45-8C93-3AB060627CA9}" type="slidenum">
              <a:rPr lang="en-US" smtClean="0"/>
              <a:pPr/>
              <a:t>19</a:t>
            </a:fld>
            <a:endParaRPr lang="en-US"/>
          </a:p>
        </p:txBody>
      </p:sp>
    </p:spTree>
    <p:extLst>
      <p:ext uri="{BB962C8B-B14F-4D97-AF65-F5344CB8AC3E}">
        <p14:creationId xmlns:p14="http://schemas.microsoft.com/office/powerpoint/2010/main" val="15777815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smtClean="0"/>
              <a:t>存取檔案</a:t>
            </a:r>
            <a:endParaRPr lang="en-US" altLang="zh-TW" dirty="0" smtClean="0"/>
          </a:p>
          <a:p>
            <a:r>
              <a:rPr lang="en-US" altLang="zh-TW" dirty="0" smtClean="0"/>
              <a:t>SQLite</a:t>
            </a:r>
            <a:endParaRPr lang="en-US" dirty="0"/>
          </a:p>
        </p:txBody>
      </p:sp>
    </p:spTree>
    <p:extLst>
      <p:ext uri="{BB962C8B-B14F-4D97-AF65-F5344CB8AC3E}">
        <p14:creationId xmlns:p14="http://schemas.microsoft.com/office/powerpoint/2010/main" val="139508570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Open/Save Pickers</a:t>
            </a:r>
            <a:endParaRPr lang="en-US" dirty="0"/>
          </a:p>
        </p:txBody>
      </p:sp>
      <p:sp>
        <p:nvSpPr>
          <p:cNvPr id="5" name="Slide Number Placeholder 4"/>
          <p:cNvSpPr>
            <a:spLocks noGrp="1"/>
          </p:cNvSpPr>
          <p:nvPr>
            <p:ph type="sldNum" sz="quarter" idx="4294967295"/>
          </p:nvPr>
        </p:nvSpPr>
        <p:spPr/>
        <p:txBody>
          <a:bodyPr/>
          <a:lstStyle/>
          <a:p>
            <a:fld id="{2775DF8E-1151-4C45-8C93-3AB060627CA9}" type="slidenum">
              <a:rPr lang="en-US" smtClean="0"/>
              <a:pPr/>
              <a:t>20</a:t>
            </a:fld>
            <a:endParaRPr lang="en-US" dirty="0"/>
          </a:p>
        </p:txBody>
      </p:sp>
    </p:spTree>
    <p:extLst>
      <p:ext uri="{BB962C8B-B14F-4D97-AF65-F5344CB8AC3E}">
        <p14:creationId xmlns:p14="http://schemas.microsoft.com/office/powerpoint/2010/main" val="262225774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err="1" smtClean="0"/>
              <a:t>FileOpenPicker</a:t>
            </a:r>
            <a:r>
              <a:rPr lang="en-GB" dirty="0" smtClean="0"/>
              <a:t>/</a:t>
            </a:r>
            <a:r>
              <a:rPr lang="en-GB" dirty="0" err="1" smtClean="0"/>
              <a:t>FileSavePicker</a:t>
            </a:r>
            <a:r>
              <a:rPr lang="en-GB" dirty="0" smtClean="0"/>
              <a:t> </a:t>
            </a:r>
            <a:r>
              <a:rPr lang="zh-TW" altLang="en-US" dirty="0" smtClean="0"/>
              <a:t>操作畫面</a:t>
            </a:r>
            <a:endParaRPr lang="en-GB" dirty="0"/>
          </a:p>
        </p:txBody>
      </p:sp>
      <p:sp>
        <p:nvSpPr>
          <p:cNvPr id="2" name="Text Placeholder 1"/>
          <p:cNvSpPr>
            <a:spLocks noGrp="1"/>
          </p:cNvSpPr>
          <p:nvPr>
            <p:ph type="body" sz="quarter" idx="10"/>
          </p:nvPr>
        </p:nvSpPr>
        <p:spPr/>
        <p:txBody>
          <a:bodyPr/>
          <a:lstStyle/>
          <a:p>
            <a:r>
              <a:rPr lang="en-GB" dirty="0" smtClean="0"/>
              <a:t> </a:t>
            </a:r>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398" y="1994170"/>
            <a:ext cx="1577448" cy="283089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5566" y="2016302"/>
            <a:ext cx="1568743" cy="280876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42370" y="1286177"/>
            <a:ext cx="1155475" cy="2066431"/>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3579" y="2517084"/>
            <a:ext cx="1159195" cy="2068272"/>
          </a:xfrm>
          <a:prstGeom prst="rect">
            <a:avLst/>
          </a:prstGeom>
        </p:spPr>
      </p:pic>
      <p:pic>
        <p:nvPicPr>
          <p:cNvPr id="11" name="Picture 10"/>
          <p:cNvPicPr>
            <a:picLocks noChangeAspect="1"/>
          </p:cNvPicPr>
          <p:nvPr/>
        </p:nvPicPr>
        <p:blipFill>
          <a:blip r:embed="rId7" cstate="print">
            <a:extLst>
              <a:ext uri="{BEBA8EAE-BF5A-486C-A8C5-ECC9F3942E4B}">
                <a14:imgProps xmlns:a14="http://schemas.microsoft.com/office/drawing/2010/main">
                  <a14:imgLayer r:embed="rId8">
                    <a14:imgEffect>
                      <a14:artisticLineDrawing/>
                    </a14:imgEffect>
                  </a14:imgLayer>
                </a14:imgProps>
              </a:ext>
              <a:ext uri="{28A0092B-C50C-407E-A947-70E740481C1C}">
                <a14:useLocalDpi xmlns:a14="http://schemas.microsoft.com/office/drawing/2010/main" val="0"/>
              </a:ext>
            </a:extLst>
          </a:blip>
          <a:stretch>
            <a:fillRect/>
          </a:stretch>
        </p:blipFill>
        <p:spPr>
          <a:xfrm>
            <a:off x="7408508" y="3552140"/>
            <a:ext cx="1155475" cy="2066431"/>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647791" y="2016302"/>
            <a:ext cx="1567303" cy="2808765"/>
          </a:xfrm>
          <a:prstGeom prst="rect">
            <a:avLst/>
          </a:prstGeom>
        </p:spPr>
      </p:pic>
      <p:cxnSp>
        <p:nvCxnSpPr>
          <p:cNvPr id="14" name="Straight Arrow Connector 13"/>
          <p:cNvCxnSpPr/>
          <p:nvPr/>
        </p:nvCxnSpPr>
        <p:spPr>
          <a:xfrm>
            <a:off x="2733247" y="3352608"/>
            <a:ext cx="55265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049011" y="3352608"/>
            <a:ext cx="55265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784115" y="3352608"/>
            <a:ext cx="55265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951236" y="5547537"/>
            <a:ext cx="1792850" cy="506901"/>
          </a:xfrm>
          <a:prstGeom prst="rect">
            <a:avLst/>
          </a:prstGeom>
          <a:noFill/>
        </p:spPr>
        <p:txBody>
          <a:bodyPr wrap="square" lIns="179285" tIns="143428" rIns="179285" bIns="143428" rtlCol="0">
            <a:spAutoFit/>
          </a:bodyPr>
          <a:lstStyle/>
          <a:p>
            <a:pPr>
              <a:lnSpc>
                <a:spcPct val="90000"/>
              </a:lnSpc>
            </a:pPr>
            <a:r>
              <a:rPr lang="en-GB" sz="1568" dirty="0">
                <a:gradFill>
                  <a:gsLst>
                    <a:gs pos="2917">
                      <a:schemeClr val="tx1"/>
                    </a:gs>
                    <a:gs pos="30000">
                      <a:schemeClr val="tx1"/>
                    </a:gs>
                  </a:gsLst>
                  <a:lin ang="5400000" scaled="0"/>
                </a:gradFill>
              </a:rPr>
              <a:t>Other apps…</a:t>
            </a:r>
          </a:p>
        </p:txBody>
      </p:sp>
      <p:sp>
        <p:nvSpPr>
          <p:cNvPr id="19" name="TextBox 18"/>
          <p:cNvSpPr txBox="1"/>
          <p:nvPr/>
        </p:nvSpPr>
        <p:spPr>
          <a:xfrm>
            <a:off x="818333" y="5800987"/>
            <a:ext cx="1726852" cy="615516"/>
          </a:xfrm>
          <a:prstGeom prst="rect">
            <a:avLst/>
          </a:prstGeom>
          <a:noFill/>
        </p:spPr>
        <p:txBody>
          <a:bodyPr wrap="square" lIns="179285" tIns="143428" rIns="179285" bIns="143428" rtlCol="0">
            <a:spAutoFit/>
          </a:bodyPr>
          <a:lstStyle/>
          <a:p>
            <a:pPr>
              <a:lnSpc>
                <a:spcPct val="90000"/>
              </a:lnSpc>
            </a:pPr>
            <a:r>
              <a:rPr lang="zh-TW" altLang="en-US" sz="2353" dirty="0" smtClean="0">
                <a:gradFill>
                  <a:gsLst>
                    <a:gs pos="2917">
                      <a:schemeClr val="tx1"/>
                    </a:gs>
                    <a:gs pos="30000">
                      <a:schemeClr val="tx1"/>
                    </a:gs>
                  </a:gsLst>
                  <a:lin ang="5400000" scaled="0"/>
                </a:gradFill>
              </a:rPr>
              <a:t>您的 </a:t>
            </a:r>
            <a:r>
              <a:rPr lang="en-US" altLang="zh-TW" sz="2353" dirty="0" smtClean="0">
                <a:gradFill>
                  <a:gsLst>
                    <a:gs pos="2917">
                      <a:schemeClr val="tx1"/>
                    </a:gs>
                    <a:gs pos="30000">
                      <a:schemeClr val="tx1"/>
                    </a:gs>
                  </a:gsLst>
                  <a:lin ang="5400000" scaled="0"/>
                </a:gradFill>
              </a:rPr>
              <a:t>app</a:t>
            </a:r>
            <a:endParaRPr lang="en-GB" sz="2353" dirty="0">
              <a:gradFill>
                <a:gsLst>
                  <a:gs pos="2917">
                    <a:schemeClr val="tx1"/>
                  </a:gs>
                  <a:gs pos="30000">
                    <a:schemeClr val="tx1"/>
                  </a:gs>
                </a:gsLst>
                <a:lin ang="5400000" scaled="0"/>
              </a:gradFill>
            </a:endParaRPr>
          </a:p>
        </p:txBody>
      </p:sp>
      <p:sp>
        <p:nvSpPr>
          <p:cNvPr id="20" name="TextBox 19"/>
          <p:cNvSpPr txBox="1"/>
          <p:nvPr/>
        </p:nvSpPr>
        <p:spPr>
          <a:xfrm>
            <a:off x="3349498" y="5800988"/>
            <a:ext cx="2420210" cy="941374"/>
          </a:xfrm>
          <a:prstGeom prst="rect">
            <a:avLst/>
          </a:prstGeom>
          <a:noFill/>
        </p:spPr>
        <p:txBody>
          <a:bodyPr wrap="square" lIns="179285" tIns="143428" rIns="179285" bIns="143428" rtlCol="0">
            <a:spAutoFit/>
          </a:bodyPr>
          <a:lstStyle/>
          <a:p>
            <a:pPr>
              <a:lnSpc>
                <a:spcPct val="90000"/>
              </a:lnSpc>
            </a:pPr>
            <a:r>
              <a:rPr lang="zh-TW" altLang="en-US" sz="2353" dirty="0" smtClean="0">
                <a:gradFill>
                  <a:gsLst>
                    <a:gs pos="2917">
                      <a:schemeClr val="tx1"/>
                    </a:gs>
                    <a:gs pos="30000">
                      <a:schemeClr val="tx1"/>
                    </a:gs>
                  </a:gsLst>
                  <a:lin ang="5400000" scaled="0"/>
                </a:gradFill>
              </a:rPr>
              <a:t>系統選擇 </a:t>
            </a:r>
            <a:r>
              <a:rPr lang="en-US" altLang="zh-TW" sz="2353" dirty="0" smtClean="0">
                <a:gradFill>
                  <a:gsLst>
                    <a:gs pos="2917">
                      <a:schemeClr val="tx1"/>
                    </a:gs>
                    <a:gs pos="30000">
                      <a:schemeClr val="tx1"/>
                    </a:gs>
                  </a:gsLst>
                  <a:lin ang="5400000" scaled="0"/>
                </a:gradFill>
              </a:rPr>
              <a:t>app </a:t>
            </a:r>
            <a:r>
              <a:rPr lang="zh-TW" altLang="en-US" sz="2353" dirty="0" smtClean="0">
                <a:gradFill>
                  <a:gsLst>
                    <a:gs pos="2917">
                      <a:schemeClr val="tx1"/>
                    </a:gs>
                    <a:gs pos="30000">
                      <a:schemeClr val="tx1"/>
                    </a:gs>
                  </a:gsLst>
                  <a:lin ang="5400000" scaled="0"/>
                </a:gradFill>
              </a:rPr>
              <a:t>來處理檔案</a:t>
            </a:r>
            <a:endParaRPr lang="en-GB" sz="2353" dirty="0">
              <a:gradFill>
                <a:gsLst>
                  <a:gs pos="2917">
                    <a:schemeClr val="tx1"/>
                  </a:gs>
                  <a:gs pos="30000">
                    <a:schemeClr val="tx1"/>
                  </a:gs>
                </a:gsLst>
                <a:lin ang="5400000" scaled="0"/>
              </a:gradFill>
            </a:endParaRPr>
          </a:p>
        </p:txBody>
      </p:sp>
      <p:sp>
        <p:nvSpPr>
          <p:cNvPr id="21" name="TextBox 20"/>
          <p:cNvSpPr txBox="1"/>
          <p:nvPr/>
        </p:nvSpPr>
        <p:spPr>
          <a:xfrm>
            <a:off x="6320106" y="5819466"/>
            <a:ext cx="2420210" cy="615522"/>
          </a:xfrm>
          <a:prstGeom prst="rect">
            <a:avLst/>
          </a:prstGeom>
          <a:noFill/>
        </p:spPr>
        <p:txBody>
          <a:bodyPr wrap="square" lIns="179285" tIns="143428" rIns="179285" bIns="143428" rtlCol="0">
            <a:spAutoFit/>
          </a:bodyPr>
          <a:lstStyle/>
          <a:p>
            <a:pPr>
              <a:lnSpc>
                <a:spcPct val="90000"/>
              </a:lnSpc>
            </a:pPr>
            <a:r>
              <a:rPr lang="en-GB" sz="2353" dirty="0">
                <a:gradFill>
                  <a:gsLst>
                    <a:gs pos="2917">
                      <a:schemeClr val="tx1"/>
                    </a:gs>
                    <a:gs pos="30000">
                      <a:schemeClr val="tx1"/>
                    </a:gs>
                  </a:gsLst>
                  <a:lin ang="5400000" scaled="0"/>
                </a:gradFill>
              </a:rPr>
              <a:t>Provider UI</a:t>
            </a:r>
          </a:p>
        </p:txBody>
      </p:sp>
      <p:sp>
        <p:nvSpPr>
          <p:cNvPr id="22" name="TextBox 21"/>
          <p:cNvSpPr txBox="1"/>
          <p:nvPr/>
        </p:nvSpPr>
        <p:spPr>
          <a:xfrm>
            <a:off x="9647790" y="5800987"/>
            <a:ext cx="2420210" cy="615522"/>
          </a:xfrm>
          <a:prstGeom prst="rect">
            <a:avLst/>
          </a:prstGeom>
          <a:noFill/>
        </p:spPr>
        <p:txBody>
          <a:bodyPr wrap="square" lIns="179285" tIns="143428" rIns="179285" bIns="143428" rtlCol="0">
            <a:spAutoFit/>
          </a:bodyPr>
          <a:lstStyle/>
          <a:p>
            <a:pPr>
              <a:lnSpc>
                <a:spcPct val="90000"/>
              </a:lnSpc>
            </a:pPr>
            <a:r>
              <a:rPr lang="en-GB" sz="2353" dirty="0">
                <a:gradFill>
                  <a:gsLst>
                    <a:gs pos="2917">
                      <a:schemeClr val="tx1"/>
                    </a:gs>
                    <a:gs pos="30000">
                      <a:schemeClr val="tx1"/>
                    </a:gs>
                  </a:gsLst>
                  <a:lin ang="5400000" scaled="0"/>
                </a:gradFill>
              </a:rPr>
              <a:t>Your app</a:t>
            </a:r>
          </a:p>
        </p:txBody>
      </p:sp>
    </p:spTree>
    <p:extLst>
      <p:ext uri="{BB962C8B-B14F-4D97-AF65-F5344CB8AC3E}">
        <p14:creationId xmlns:p14="http://schemas.microsoft.com/office/powerpoint/2010/main" val="197573594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dirty="0" smtClean="0"/>
              <a:t>使用 </a:t>
            </a:r>
            <a:r>
              <a:rPr lang="en-US" altLang="zh-TW" dirty="0" smtClean="0"/>
              <a:t>Picker</a:t>
            </a:r>
            <a:endParaRPr lang="en-US" dirty="0"/>
          </a:p>
        </p:txBody>
      </p:sp>
      <p:sp>
        <p:nvSpPr>
          <p:cNvPr id="11" name="Text Placeholder 10"/>
          <p:cNvSpPr>
            <a:spLocks noGrp="1"/>
          </p:cNvSpPr>
          <p:nvPr>
            <p:ph type="body" sz="quarter" idx="10"/>
          </p:nvPr>
        </p:nvSpPr>
        <p:spPr/>
        <p:txBody>
          <a:bodyPr/>
          <a:lstStyle/>
          <a:p>
            <a:r>
              <a:rPr lang="en-US" sz="3137" dirty="0" smtClean="0"/>
              <a:t>App </a:t>
            </a:r>
            <a:r>
              <a:rPr lang="zh-TW" altLang="en-US" sz="3137" dirty="0" smtClean="0"/>
              <a:t>應該不必在乎處理的檔案儲存在什麼位置</a:t>
            </a:r>
            <a:endParaRPr lang="en-US" sz="3137" dirty="0"/>
          </a:p>
          <a:p>
            <a:pPr lvl="1"/>
            <a:r>
              <a:rPr lang="en-US" dirty="0" smtClean="0"/>
              <a:t>Apps </a:t>
            </a:r>
            <a:r>
              <a:rPr lang="zh-TW" altLang="en-US" dirty="0" smtClean="0"/>
              <a:t>可以存取各種類型的檔案</a:t>
            </a:r>
            <a:endParaRPr lang="en-US" dirty="0" smtClean="0"/>
          </a:p>
          <a:p>
            <a:pPr lvl="1"/>
            <a:r>
              <a:rPr lang="zh-TW" altLang="en-US" dirty="0" smtClean="0"/>
              <a:t>允許 </a:t>
            </a:r>
            <a:r>
              <a:rPr lang="en-US" altLang="zh-TW" dirty="0" smtClean="0"/>
              <a:t>ap</a:t>
            </a:r>
            <a:r>
              <a:rPr lang="en-US" altLang="zh-TW" dirty="0" smtClean="0"/>
              <a:t>p </a:t>
            </a:r>
            <a:r>
              <a:rPr lang="zh-TW" altLang="en-US" dirty="0" smtClean="0"/>
              <a:t>存取不在 </a:t>
            </a:r>
            <a:r>
              <a:rPr lang="en-US" altLang="zh-TW" dirty="0" smtClean="0"/>
              <a:t>app data </a:t>
            </a:r>
            <a:r>
              <a:rPr lang="zh-TW" altLang="en-US" dirty="0" smtClean="0"/>
              <a:t>目錄中的檔案</a:t>
            </a:r>
            <a:endParaRPr lang="en-US" dirty="0" smtClean="0"/>
          </a:p>
          <a:p>
            <a:pPr lvl="1"/>
            <a:r>
              <a:rPr lang="zh-TW" altLang="en-US" dirty="0" smtClean="0"/>
              <a:t>在不需要特別宣告的情況下，不透過 </a:t>
            </a:r>
            <a:r>
              <a:rPr lang="en-US" altLang="zh-TW" dirty="0" err="1" smtClean="0"/>
              <a:t>KnownFolders</a:t>
            </a:r>
            <a:r>
              <a:rPr lang="en-US" altLang="zh-TW" dirty="0" smtClean="0"/>
              <a:t> API </a:t>
            </a:r>
            <a:r>
              <a:rPr lang="zh-TW" altLang="en-US" dirty="0" smtClean="0"/>
              <a:t>存取</a:t>
            </a:r>
            <a:r>
              <a:rPr lang="en-US" dirty="0" smtClean="0"/>
              <a:t> </a:t>
            </a:r>
            <a:r>
              <a:rPr lang="en-US" dirty="0" smtClean="0"/>
              <a:t>Pictures Library, Videos </a:t>
            </a:r>
            <a:r>
              <a:rPr lang="en-US" dirty="0" smtClean="0"/>
              <a:t>Library</a:t>
            </a:r>
            <a:r>
              <a:rPr lang="zh-TW" altLang="en-US" dirty="0" smtClean="0"/>
              <a:t>，使用者在挑選檔案時就表示同意授權</a:t>
            </a:r>
            <a:endParaRPr lang="en-US" sz="392" dirty="0"/>
          </a:p>
          <a:p>
            <a:pPr lvl="1"/>
            <a:r>
              <a:rPr lang="zh-TW" altLang="en-US" dirty="0" smtClean="0"/>
              <a:t>存取的檔案可以在雲端或是在裝置上</a:t>
            </a:r>
            <a:endParaRPr lang="en-US" dirty="0"/>
          </a:p>
          <a:p>
            <a:r>
              <a:rPr lang="zh-TW" altLang="en-US" sz="3137" dirty="0" smtClean="0"/>
              <a:t>同時支援讀取及寫入</a:t>
            </a:r>
            <a:endParaRPr lang="en-US" sz="3137" dirty="0"/>
          </a:p>
          <a:p>
            <a:pPr lvl="1"/>
            <a:r>
              <a:rPr lang="zh-TW" altLang="en-US" dirty="0" smtClean="0"/>
              <a:t>不論檔案在雲端或裝置上都可以寫入</a:t>
            </a:r>
            <a:endParaRPr lang="en-US" dirty="0"/>
          </a:p>
          <a:p>
            <a:pPr lvl="1"/>
            <a:r>
              <a:rPr lang="en-US" dirty="0"/>
              <a:t>Update latest changes as required (handled by the provider</a:t>
            </a:r>
            <a:r>
              <a:rPr lang="en-US" dirty="0" smtClean="0"/>
              <a:t>)</a:t>
            </a:r>
            <a:endParaRPr lang="en-US" dirty="0"/>
          </a:p>
        </p:txBody>
      </p:sp>
    </p:spTree>
    <p:extLst>
      <p:ext uri="{BB962C8B-B14F-4D97-AF65-F5344CB8AC3E}">
        <p14:creationId xmlns:p14="http://schemas.microsoft.com/office/powerpoint/2010/main" val="13045708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讀取檔案</a:t>
            </a:r>
            <a:endParaRPr lang="en-GB" dirty="0"/>
          </a:p>
        </p:txBody>
      </p:sp>
      <p:sp>
        <p:nvSpPr>
          <p:cNvPr id="4" name="Text Placeholder 10"/>
          <p:cNvSpPr txBox="1">
            <a:spLocks/>
          </p:cNvSpPr>
          <p:nvPr/>
        </p:nvSpPr>
        <p:spPr>
          <a:xfrm>
            <a:off x="269239" y="1395167"/>
            <a:ext cx="11495413" cy="4458878"/>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smtClean="0">
                <a:solidFill>
                  <a:srgbClr val="008000"/>
                </a:solidFill>
                <a:highlight>
                  <a:srgbClr val="F2F2F2"/>
                </a:highlight>
                <a:latin typeface="Consolas" panose="020B0609020204030204" pitchFamily="49" charset="0"/>
              </a:rPr>
              <a:t>//Create the picker object</a:t>
            </a:r>
            <a:br>
              <a:rPr lang="en-GB" sz="1800" dirty="0" smtClean="0">
                <a:solidFill>
                  <a:srgbClr val="008000"/>
                </a:solidFill>
                <a:highlight>
                  <a:srgbClr val="F2F2F2"/>
                </a:highlight>
                <a:latin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rPr>
              <a:t>FileOpenPicker</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openPicker</a:t>
            </a:r>
            <a:r>
              <a:rPr lang="en-GB" sz="1800" dirty="0" smtClean="0">
                <a:solidFill>
                  <a:srgbClr val="000000"/>
                </a:solidFill>
                <a:highlight>
                  <a:srgbClr val="F2F2F2"/>
                </a:highlight>
                <a:latin typeface="Consolas" panose="020B0609020204030204" pitchFamily="49" charset="0"/>
              </a:rPr>
              <a:t> =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FileOpenPicker</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openPicker.ViewMode</a:t>
            </a:r>
            <a:r>
              <a:rPr lang="en-GB" sz="1800" dirty="0" smtClean="0">
                <a:solidFill>
                  <a:srgbClr val="000000"/>
                </a:solidFill>
                <a:highlight>
                  <a:srgbClr val="F2F2F2"/>
                </a:highlight>
                <a:latin typeface="Consolas" panose="020B0609020204030204" pitchFamily="49" charset="0"/>
              </a:rPr>
              <a:t> = </a:t>
            </a:r>
            <a:r>
              <a:rPr lang="en-GB" sz="1800" dirty="0" err="1" smtClean="0">
                <a:solidFill>
                  <a:srgbClr val="2B91AF"/>
                </a:solidFill>
                <a:highlight>
                  <a:srgbClr val="F2F2F2"/>
                </a:highlight>
                <a:latin typeface="Consolas" panose="020B0609020204030204" pitchFamily="49" charset="0"/>
              </a:rPr>
              <a:t>PickerViewMode</a:t>
            </a:r>
            <a:r>
              <a:rPr lang="en-GB" sz="1800" dirty="0" err="1" smtClean="0">
                <a:solidFill>
                  <a:srgbClr val="000000"/>
                </a:solidFill>
                <a:highlight>
                  <a:srgbClr val="F2F2F2"/>
                </a:highlight>
                <a:latin typeface="Consolas" panose="020B0609020204030204" pitchFamily="49" charset="0"/>
              </a:rPr>
              <a:t>.Thumbnail</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openPicker.SuggestedStartLocation</a:t>
            </a:r>
            <a:r>
              <a:rPr lang="en-GB" sz="1800" dirty="0" smtClean="0">
                <a:solidFill>
                  <a:srgbClr val="000000"/>
                </a:solidFill>
                <a:highlight>
                  <a:srgbClr val="F2F2F2"/>
                </a:highlight>
                <a:latin typeface="Consolas" panose="020B0609020204030204" pitchFamily="49" charset="0"/>
              </a:rPr>
              <a:t> = </a:t>
            </a:r>
            <a:r>
              <a:rPr lang="en-GB" sz="1800" dirty="0" err="1" smtClean="0">
                <a:solidFill>
                  <a:srgbClr val="2B91AF"/>
                </a:solidFill>
                <a:highlight>
                  <a:srgbClr val="F2F2F2"/>
                </a:highlight>
                <a:latin typeface="Consolas" panose="020B0609020204030204" pitchFamily="49" charset="0"/>
              </a:rPr>
              <a:t>PickerLocationId</a:t>
            </a:r>
            <a:r>
              <a:rPr lang="en-GB" sz="1800" dirty="0" err="1" smtClean="0">
                <a:solidFill>
                  <a:srgbClr val="000000"/>
                </a:solidFill>
                <a:highlight>
                  <a:srgbClr val="F2F2F2"/>
                </a:highlight>
                <a:latin typeface="Consolas" panose="020B0609020204030204" pitchFamily="49" charset="0"/>
              </a:rPr>
              <a:t>.PicturesLibrary</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8000"/>
                </a:solidFill>
                <a:highlight>
                  <a:srgbClr val="F2F2F2"/>
                </a:highlight>
                <a:latin typeface="Consolas" panose="020B0609020204030204" pitchFamily="49" charset="0"/>
              </a:rPr>
              <a:t>// Users expect to have a filtered view of their folders </a:t>
            </a:r>
            <a:br>
              <a:rPr lang="en-GB" sz="1800" dirty="0" smtClean="0">
                <a:solidFill>
                  <a:srgbClr val="008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openPicker.FileTypeFilter.Add</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A31515"/>
                </a:solidFill>
                <a:highlight>
                  <a:srgbClr val="F2F2F2"/>
                </a:highlight>
                <a:latin typeface="Consolas" panose="020B0609020204030204" pitchFamily="49" charset="0"/>
              </a:rPr>
              <a:t>".jpg"</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rPr>
              <a:t>openPicker.FileTypeFilter.Add</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A31515"/>
                </a:solidFill>
                <a:highlight>
                  <a:srgbClr val="F2F2F2"/>
                </a:highlight>
                <a:latin typeface="Consolas" panose="020B0609020204030204" pitchFamily="49" charset="0"/>
              </a:rPr>
              <a:t>".</a:t>
            </a:r>
            <a:r>
              <a:rPr lang="en-GB" sz="1800" dirty="0" err="1" smtClean="0">
                <a:solidFill>
                  <a:srgbClr val="A31515"/>
                </a:solidFill>
                <a:highlight>
                  <a:srgbClr val="F2F2F2"/>
                </a:highlight>
                <a:latin typeface="Consolas" panose="020B0609020204030204" pitchFamily="49" charset="0"/>
              </a:rPr>
              <a:t>png</a:t>
            </a:r>
            <a:r>
              <a:rPr lang="en-GB" sz="1800" dirty="0" smtClean="0">
                <a:solidFill>
                  <a:srgbClr val="A31515"/>
                </a:solidFill>
                <a:highlight>
                  <a:srgbClr val="F2F2F2"/>
                </a:highlight>
                <a:latin typeface="Consolas" panose="020B0609020204030204" pitchFamily="49" charset="0"/>
              </a:rPr>
              <a: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8000"/>
                </a:solidFill>
                <a:highlight>
                  <a:srgbClr val="F2F2F2"/>
                </a:highlight>
                <a:latin typeface="Consolas" panose="020B0609020204030204" pitchFamily="49" charset="0"/>
              </a:rPr>
              <a:t>// Open the picker for the user to pick a file</a:t>
            </a:r>
            <a:br>
              <a:rPr lang="en-GB" sz="1800" dirty="0" smtClean="0">
                <a:solidFill>
                  <a:srgbClr val="008000"/>
                </a:solidFill>
                <a:highlight>
                  <a:srgbClr val="F2F2F2"/>
                </a:highlight>
                <a:latin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rPr>
              <a:t>StorageFile</a:t>
            </a:r>
            <a:r>
              <a:rPr lang="en-GB" sz="1800" dirty="0" smtClean="0">
                <a:solidFill>
                  <a:srgbClr val="000000"/>
                </a:solidFill>
                <a:highlight>
                  <a:srgbClr val="F2F2F2"/>
                </a:highlight>
                <a:latin typeface="Consolas" panose="020B0609020204030204" pitchFamily="49" charset="0"/>
              </a:rPr>
              <a:t> file = </a:t>
            </a:r>
            <a:r>
              <a:rPr lang="en-GB" sz="1800" dirty="0" smtClean="0">
                <a:solidFill>
                  <a:srgbClr val="0000FF"/>
                </a:solidFill>
                <a:highlight>
                  <a:srgbClr val="F2F2F2"/>
                </a:highlight>
                <a:latin typeface="Consolas" panose="020B0609020204030204" pitchFamily="49" charset="0"/>
              </a:rPr>
              <a:t>await</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openPicker.PickSingleFileAsync</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FF"/>
                </a:solidFill>
                <a:highlight>
                  <a:srgbClr val="F2F2F2"/>
                </a:highlight>
                <a:latin typeface="Consolas" panose="020B0609020204030204" pitchFamily="49" charset="0"/>
              </a:rPr>
              <a:t>if</a:t>
            </a:r>
            <a:r>
              <a:rPr lang="en-GB" sz="1800" dirty="0" smtClean="0">
                <a:solidFill>
                  <a:srgbClr val="000000"/>
                </a:solidFill>
                <a:highlight>
                  <a:srgbClr val="F2F2F2"/>
                </a:highlight>
                <a:latin typeface="Consolas" panose="020B0609020204030204" pitchFamily="49" charset="0"/>
              </a:rPr>
              <a:t> (file != </a:t>
            </a:r>
            <a:r>
              <a:rPr lang="en-GB" sz="1800" dirty="0" smtClean="0">
                <a:solidFill>
                  <a:srgbClr val="0000FF"/>
                </a:solidFill>
                <a:highlight>
                  <a:srgbClr val="F2F2F2"/>
                </a:highlight>
                <a:latin typeface="Consolas" panose="020B0609020204030204" pitchFamily="49" charset="0"/>
              </a:rPr>
              <a:t>null</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smtClean="0">
                <a:solidFill>
                  <a:srgbClr val="008000"/>
                </a:solidFill>
                <a:highlight>
                  <a:srgbClr val="F2F2F2"/>
                </a:highlight>
                <a:latin typeface="Consolas" panose="020B0609020204030204" pitchFamily="49" charset="0"/>
              </a:rPr>
              <a:t>// Do something with the file...</a:t>
            </a:r>
            <a:br>
              <a:rPr lang="en-GB" sz="1800" dirty="0" smtClean="0">
                <a:solidFill>
                  <a:srgbClr val="008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r>
              <a:rPr lang="en-GB" sz="1600" dirty="0" smtClean="0">
                <a:solidFill>
                  <a:srgbClr val="000000"/>
                </a:solidFill>
                <a:highlight>
                  <a:srgbClr val="F2F2F2"/>
                </a:highlight>
                <a:latin typeface="Consolas" panose="020B0609020204030204" pitchFamily="49" charset="0"/>
              </a:rPr>
              <a:t> </a:t>
            </a:r>
            <a:endParaRPr lang="en-US" sz="1600" dirty="0"/>
          </a:p>
        </p:txBody>
      </p:sp>
      <p:sp>
        <p:nvSpPr>
          <p:cNvPr id="5" name="TextBox 4"/>
          <p:cNvSpPr txBox="1"/>
          <p:nvPr/>
        </p:nvSpPr>
        <p:spPr>
          <a:xfrm>
            <a:off x="269239" y="6174557"/>
            <a:ext cx="10109672" cy="470898"/>
          </a:xfrm>
          <a:prstGeom prst="rect">
            <a:avLst/>
          </a:prstGeom>
          <a:noFill/>
        </p:spPr>
        <p:txBody>
          <a:bodyPr wrap="square" lIns="137160" tIns="109728" rIns="137160" bIns="109728" rtlCol="0">
            <a:spAutoFit/>
          </a:bodyPr>
          <a:lstStyle/>
          <a:p>
            <a:pPr>
              <a:lnSpc>
                <a:spcPct val="90000"/>
              </a:lnSpc>
              <a:spcBef>
                <a:spcPts val="600"/>
              </a:spcBef>
            </a:pPr>
            <a:r>
              <a:rPr lang="en-GB" dirty="0" smtClean="0">
                <a:solidFill>
                  <a:schemeClr val="tx1">
                    <a:lumMod val="50000"/>
                  </a:schemeClr>
                </a:solidFill>
              </a:rPr>
              <a:t>Note: The Windows Phone 8.1 </a:t>
            </a:r>
            <a:r>
              <a:rPr lang="en-GB" dirty="0" err="1" smtClean="0">
                <a:solidFill>
                  <a:schemeClr val="tx1">
                    <a:lumMod val="50000"/>
                  </a:schemeClr>
                </a:solidFill>
              </a:rPr>
              <a:t>PickSingleFileAndContinue</a:t>
            </a:r>
            <a:r>
              <a:rPr lang="en-GB" dirty="0" smtClean="0">
                <a:solidFill>
                  <a:schemeClr val="tx1">
                    <a:lumMod val="50000"/>
                  </a:schemeClr>
                </a:solidFill>
              </a:rPr>
              <a:t>() API has been deprecated (Yay!) </a:t>
            </a:r>
          </a:p>
        </p:txBody>
      </p:sp>
      <p:sp>
        <p:nvSpPr>
          <p:cNvPr id="3" name="Rectangle 2"/>
          <p:cNvSpPr/>
          <p:nvPr/>
        </p:nvSpPr>
        <p:spPr>
          <a:xfrm>
            <a:off x="3393650" y="3827283"/>
            <a:ext cx="4185501" cy="433633"/>
          </a:xfrm>
          <a:prstGeom prst="rect">
            <a:avLst/>
          </a:prstGeom>
          <a:solidFill>
            <a:srgbClr val="FFF1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Tree>
    <p:extLst>
      <p:ext uri="{BB962C8B-B14F-4D97-AF65-F5344CB8AC3E}">
        <p14:creationId xmlns:p14="http://schemas.microsoft.com/office/powerpoint/2010/main" val="21213748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儲存檔案</a:t>
            </a:r>
            <a:endParaRPr lang="en-GB" dirty="0"/>
          </a:p>
        </p:txBody>
      </p:sp>
      <p:sp>
        <p:nvSpPr>
          <p:cNvPr id="3" name="Text Placeholder 2"/>
          <p:cNvSpPr>
            <a:spLocks noGrp="1"/>
          </p:cNvSpPr>
          <p:nvPr>
            <p:ph type="body" sz="quarter" idx="10"/>
          </p:nvPr>
        </p:nvSpPr>
        <p:spPr/>
        <p:txBody>
          <a:bodyPr/>
          <a:lstStyle/>
          <a:p>
            <a:r>
              <a:rPr lang="en-GB" dirty="0" smtClean="0"/>
              <a:t> </a:t>
            </a:r>
            <a:endParaRPr lang="en-GB" dirty="0"/>
          </a:p>
        </p:txBody>
      </p:sp>
      <p:sp>
        <p:nvSpPr>
          <p:cNvPr id="4" name="Text Placeholder 10"/>
          <p:cNvSpPr txBox="1">
            <a:spLocks/>
          </p:cNvSpPr>
          <p:nvPr/>
        </p:nvSpPr>
        <p:spPr>
          <a:xfrm>
            <a:off x="269240" y="1563646"/>
            <a:ext cx="11653522" cy="4326756"/>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smtClean="0">
                <a:solidFill>
                  <a:srgbClr val="008000"/>
                </a:solidFill>
                <a:highlight>
                  <a:srgbClr val="F2F2F2"/>
                </a:highlight>
                <a:latin typeface="Consolas" panose="020B0609020204030204" pitchFamily="49" charset="0"/>
                <a:cs typeface="Consolas" panose="020B0609020204030204" pitchFamily="49" charset="0"/>
              </a:rPr>
              <a:t>//Create the picker object</a:t>
            </a:r>
            <a:br>
              <a:rPr lang="en-GB" sz="1800" dirty="0" smtClean="0">
                <a:solidFill>
                  <a:srgbClr val="008000"/>
                </a:solidFill>
                <a:highlight>
                  <a:srgbClr val="F2F2F2"/>
                </a:highlight>
                <a:latin typeface="Consolas" panose="020B0609020204030204" pitchFamily="49" charset="0"/>
                <a:cs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FileSavePicker</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savePicker</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 </a:t>
            </a:r>
            <a:r>
              <a:rPr lang="en-GB" sz="1800" dirty="0" smtClean="0">
                <a:solidFill>
                  <a:srgbClr val="0000FF"/>
                </a:solidFill>
                <a:highlight>
                  <a:srgbClr val="F2F2F2"/>
                </a:highlight>
                <a:latin typeface="Consolas" panose="020B0609020204030204" pitchFamily="49" charset="0"/>
                <a:cs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FileSavePicker</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0000"/>
                </a:solidFill>
                <a:highlight>
                  <a:srgbClr val="F2F2F2"/>
                </a:highlight>
                <a:latin typeface="Consolas" panose="020B0609020204030204" pitchFamily="49" charset="0"/>
                <a:cs typeface="Consolas" panose="020B0609020204030204" pitchFamily="49" charset="0"/>
              </a:rPr>
              <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savePicker.SuggestedStartLocation</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 </a:t>
            </a: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PickerLocationId</a:t>
            </a: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.DocumentsLibrary</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0000"/>
                </a:solidFill>
                <a:highlight>
                  <a:srgbClr val="F2F2F2"/>
                </a:highlight>
                <a:latin typeface="Consolas" panose="020B0609020204030204" pitchFamily="49" charset="0"/>
                <a:cs typeface="Consolas" panose="020B0609020204030204" pitchFamily="49" charset="0"/>
              </a:rPr>
              <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US" sz="1800" dirty="0" smtClean="0">
                <a:solidFill>
                  <a:srgbClr val="008000"/>
                </a:solidFill>
                <a:latin typeface="Consolas" panose="020B0609020204030204" pitchFamily="49" charset="0"/>
                <a:cs typeface="Consolas" panose="020B0609020204030204" pitchFamily="49" charset="0"/>
              </a:rPr>
              <a:t>// Dropdown of file types the user can save the file as</a:t>
            </a:r>
            <a:r>
              <a:rPr lang="en-US" sz="1800" dirty="0" smtClean="0">
                <a:latin typeface="Consolas" panose="020B0609020204030204" pitchFamily="49" charset="0"/>
                <a:cs typeface="Consolas" panose="020B0609020204030204" pitchFamily="49" charset="0"/>
              </a:rPr>
              <a:t>   </a:t>
            </a:r>
            <a:br>
              <a:rPr lang="en-US" sz="1800" dirty="0" smtClean="0">
                <a:latin typeface="Consolas" panose="020B0609020204030204" pitchFamily="49" charset="0"/>
                <a:cs typeface="Consolas" panose="020B0609020204030204" pitchFamily="49" charset="0"/>
              </a:rPr>
            </a:br>
            <a:r>
              <a:rPr lang="en-US" sz="1800" dirty="0" err="1" smtClean="0">
                <a:solidFill>
                  <a:srgbClr val="000000"/>
                </a:solidFill>
                <a:highlight>
                  <a:srgbClr val="F2F2F2"/>
                </a:highlight>
                <a:latin typeface="Consolas" panose="020B0609020204030204" pitchFamily="49" charset="0"/>
                <a:cs typeface="Consolas" panose="020B0609020204030204" pitchFamily="49" charset="0"/>
              </a:rPr>
              <a:t>savePicker.FileTypeChoices.Add</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a:t>
            </a:r>
            <a:r>
              <a:rPr lang="en-US" sz="1800" dirty="0" smtClean="0">
                <a:solidFill>
                  <a:srgbClr val="800000"/>
                </a:solidFill>
                <a:latin typeface="Consolas" panose="020B0609020204030204" pitchFamily="49" charset="0"/>
                <a:cs typeface="Consolas" panose="020B0609020204030204" pitchFamily="49" charset="0"/>
              </a:rPr>
              <a:t>"Plain Text"</a:t>
            </a:r>
            <a:r>
              <a:rPr lang="en-US" sz="1800" dirty="0" smtClean="0">
                <a:latin typeface="Consolas" panose="020B0609020204030204" pitchFamily="49" charset="0"/>
                <a:cs typeface="Consolas" panose="020B0609020204030204" pitchFamily="49" charset="0"/>
              </a:rPr>
              <a:t>, </a:t>
            </a:r>
            <a:r>
              <a:rPr lang="en-US" sz="1800" b="1" dirty="0" smtClean="0">
                <a:solidFill>
                  <a:srgbClr val="3A3AFF"/>
                </a:solidFill>
                <a:latin typeface="Consolas" panose="020B0609020204030204" pitchFamily="49" charset="0"/>
                <a:cs typeface="Consolas" panose="020B0609020204030204" pitchFamily="49" charset="0"/>
              </a:rPr>
              <a:t>new </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List&lt;</a:t>
            </a:r>
            <a:r>
              <a:rPr lang="en-US" sz="1800" b="1" dirty="0" smtClean="0">
                <a:solidFill>
                  <a:srgbClr val="3A3AFF"/>
                </a:solidFill>
                <a:latin typeface="Consolas" panose="020B0609020204030204" pitchFamily="49" charset="0"/>
                <a:cs typeface="Consolas" panose="020B0609020204030204" pitchFamily="49" charset="0"/>
              </a:rPr>
              <a:t>string</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&gt;()</a:t>
            </a:r>
            <a:r>
              <a:rPr lang="en-US" sz="1800" dirty="0" smtClean="0">
                <a:latin typeface="Consolas" panose="020B0609020204030204" pitchFamily="49" charset="0"/>
                <a:cs typeface="Consolas" panose="020B0609020204030204" pitchFamily="49" charset="0"/>
              </a:rPr>
              <a:t> </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a:t>
            </a:r>
            <a:r>
              <a:rPr lang="en-US" sz="1800" dirty="0" smtClean="0">
                <a:latin typeface="Consolas" panose="020B0609020204030204" pitchFamily="49" charset="0"/>
                <a:cs typeface="Consolas" panose="020B0609020204030204" pitchFamily="49" charset="0"/>
              </a:rPr>
              <a:t> </a:t>
            </a:r>
            <a:r>
              <a:rPr lang="en-US" sz="1800" dirty="0" smtClean="0">
                <a:solidFill>
                  <a:srgbClr val="800000"/>
                </a:solidFill>
                <a:latin typeface="Consolas" panose="020B0609020204030204" pitchFamily="49" charset="0"/>
                <a:cs typeface="Consolas" panose="020B0609020204030204" pitchFamily="49" charset="0"/>
              </a:rPr>
              <a:t>".txt"</a:t>
            </a:r>
            <a:r>
              <a:rPr lang="en-US" sz="1800" dirty="0" smtClean="0">
                <a:latin typeface="Consolas" panose="020B0609020204030204" pitchFamily="49" charset="0"/>
                <a:cs typeface="Consolas" panose="020B0609020204030204" pitchFamily="49" charset="0"/>
              </a:rPr>
              <a:t> </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US" sz="1800" dirty="0" smtClean="0">
                <a:solidFill>
                  <a:srgbClr val="000000"/>
                </a:solidFill>
                <a:highlight>
                  <a:srgbClr val="F2F2F2"/>
                </a:highlight>
                <a:latin typeface="Consolas" panose="020B0609020204030204" pitchFamily="49" charset="0"/>
                <a:cs typeface="Consolas" panose="020B0609020204030204" pitchFamily="49" charset="0"/>
              </a:rPr>
            </a:br>
            <a:r>
              <a:rPr lang="en-US" sz="1800" dirty="0" smtClean="0">
                <a:solidFill>
                  <a:srgbClr val="000000"/>
                </a:solidFill>
                <a:highlight>
                  <a:srgbClr val="F2F2F2"/>
                </a:highlight>
                <a:latin typeface="Consolas" panose="020B0609020204030204" pitchFamily="49" charset="0"/>
                <a:cs typeface="Consolas" panose="020B0609020204030204" pitchFamily="49" charset="0"/>
              </a:rPr>
              <a:t/>
            </a:r>
            <a:br>
              <a:rPr lang="en-US" sz="1800" dirty="0" smtClean="0">
                <a:solidFill>
                  <a:srgbClr val="000000"/>
                </a:solidFill>
                <a:highlight>
                  <a:srgbClr val="F2F2F2"/>
                </a:highlight>
                <a:latin typeface="Consolas" panose="020B0609020204030204" pitchFamily="49" charset="0"/>
                <a:cs typeface="Consolas" panose="020B0609020204030204" pitchFamily="49" charset="0"/>
              </a:rPr>
            </a:br>
            <a:r>
              <a:rPr lang="en-US" sz="1800" dirty="0" smtClean="0">
                <a:solidFill>
                  <a:srgbClr val="008000"/>
                </a:solidFill>
                <a:latin typeface="Consolas" panose="020B0609020204030204" pitchFamily="49" charset="0"/>
                <a:cs typeface="Consolas" panose="020B0609020204030204" pitchFamily="49" charset="0"/>
              </a:rPr>
              <a:t>// Default file name if the user does not type one in or select a file to replace</a:t>
            </a:r>
            <a:br>
              <a:rPr lang="en-US" sz="1800" dirty="0" smtClean="0">
                <a:solidFill>
                  <a:srgbClr val="008000"/>
                </a:solidFill>
                <a:latin typeface="Consolas" panose="020B0609020204030204" pitchFamily="49" charset="0"/>
                <a:cs typeface="Consolas" panose="020B0609020204030204" pitchFamily="49" charset="0"/>
              </a:rPr>
            </a:br>
            <a:r>
              <a:rPr lang="en-US" sz="1800" dirty="0" err="1" smtClean="0">
                <a:solidFill>
                  <a:srgbClr val="000000"/>
                </a:solidFill>
                <a:highlight>
                  <a:srgbClr val="F2F2F2"/>
                </a:highlight>
                <a:latin typeface="Consolas" panose="020B0609020204030204" pitchFamily="49" charset="0"/>
                <a:cs typeface="Consolas" panose="020B0609020204030204" pitchFamily="49" charset="0"/>
              </a:rPr>
              <a:t>savePicker.SuggestedFileName</a:t>
            </a:r>
            <a:r>
              <a:rPr lang="en-US" sz="1800" dirty="0" smtClean="0">
                <a:solidFill>
                  <a:srgbClr val="000000"/>
                </a:solidFill>
                <a:highlight>
                  <a:srgbClr val="F2F2F2"/>
                </a:highlight>
                <a:latin typeface="Consolas" panose="020B0609020204030204" pitchFamily="49" charset="0"/>
                <a:cs typeface="Consolas" panose="020B0609020204030204" pitchFamily="49" charset="0"/>
              </a:rPr>
              <a:t> = </a:t>
            </a:r>
            <a:r>
              <a:rPr lang="en-US" sz="1800" dirty="0" smtClean="0">
                <a:solidFill>
                  <a:srgbClr val="800000"/>
                </a:solidFill>
                <a:latin typeface="Consolas" panose="020B0609020204030204" pitchFamily="49" charset="0"/>
                <a:cs typeface="Consolas" panose="020B0609020204030204" pitchFamily="49" charset="0"/>
              </a:rPr>
              <a:t>"New Document"</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r>
            <a:br>
              <a:rPr lang="en-US" sz="1800" dirty="0" smtClean="0">
                <a:latin typeface="Consolas" panose="020B0609020204030204" pitchFamily="49" charset="0"/>
                <a:cs typeface="Consolas" panose="020B0609020204030204" pitchFamily="49" charset="0"/>
              </a:rPr>
            </a:br>
            <a:r>
              <a:rPr lang="en-GB" sz="1800" dirty="0" smtClean="0">
                <a:solidFill>
                  <a:srgbClr val="008000"/>
                </a:solidFill>
                <a:highlight>
                  <a:srgbClr val="F2F2F2"/>
                </a:highlight>
                <a:latin typeface="Consolas" panose="020B0609020204030204" pitchFamily="49" charset="0"/>
                <a:cs typeface="Consolas" panose="020B0609020204030204" pitchFamily="49" charset="0"/>
              </a:rPr>
              <a:t>// Open the picker for the user to select the target file</a:t>
            </a:r>
            <a:br>
              <a:rPr lang="en-GB" sz="1800" dirty="0" smtClean="0">
                <a:solidFill>
                  <a:srgbClr val="008000"/>
                </a:solidFill>
                <a:highlight>
                  <a:srgbClr val="F2F2F2"/>
                </a:highlight>
                <a:latin typeface="Consolas" panose="020B0609020204030204" pitchFamily="49" charset="0"/>
                <a:cs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cs typeface="Consolas" panose="020B0609020204030204" pitchFamily="49" charset="0"/>
              </a:rPr>
              <a:t>StorageFile</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file = </a:t>
            </a:r>
            <a:r>
              <a:rPr lang="en-GB" sz="1800" dirty="0" smtClean="0">
                <a:solidFill>
                  <a:srgbClr val="0000FF"/>
                </a:solidFill>
                <a:highlight>
                  <a:srgbClr val="F2F2F2"/>
                </a:highlight>
                <a:latin typeface="Consolas" panose="020B0609020204030204" pitchFamily="49" charset="0"/>
                <a:cs typeface="Consolas" panose="020B0609020204030204" pitchFamily="49" charset="0"/>
              </a:rPr>
              <a:t>await</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cs typeface="Consolas" panose="020B0609020204030204" pitchFamily="49" charset="0"/>
              </a:rPr>
              <a:t>openPicker.PickSaveFileAsync</a:t>
            </a:r>
            <a:r>
              <a:rPr lang="en-GB" sz="1800" dirty="0" smtClean="0">
                <a:solidFill>
                  <a:srgbClr val="000000"/>
                </a:solidFill>
                <a:highlight>
                  <a:srgbClr val="F2F2F2"/>
                </a:highlight>
                <a:latin typeface="Consolas" panose="020B0609020204030204" pitchFamily="49" charset="0"/>
                <a:cs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0000"/>
                </a:solidFill>
                <a:highlight>
                  <a:srgbClr val="F2F2F2"/>
                </a:highlight>
                <a:latin typeface="Consolas" panose="020B0609020204030204" pitchFamily="49" charset="0"/>
                <a:cs typeface="Consolas" panose="020B0609020204030204" pitchFamily="49" charset="0"/>
              </a:rPr>
              <a:t/>
            </a:r>
            <a:br>
              <a:rPr lang="en-GB" sz="1800" dirty="0" smtClean="0">
                <a:solidFill>
                  <a:srgbClr val="000000"/>
                </a:solidFill>
                <a:highlight>
                  <a:srgbClr val="F2F2F2"/>
                </a:highlight>
                <a:latin typeface="Consolas" panose="020B0609020204030204" pitchFamily="49" charset="0"/>
                <a:cs typeface="Consolas" panose="020B0609020204030204" pitchFamily="49" charset="0"/>
              </a:rPr>
            </a:br>
            <a:r>
              <a:rPr lang="en-GB" sz="1800" dirty="0" smtClean="0">
                <a:solidFill>
                  <a:srgbClr val="008000"/>
                </a:solidFill>
                <a:highlight>
                  <a:srgbClr val="F2F2F2"/>
                </a:highlight>
                <a:latin typeface="Consolas" panose="020B0609020204030204" pitchFamily="49" charset="0"/>
                <a:cs typeface="Consolas" panose="020B0609020204030204" pitchFamily="49" charset="0"/>
              </a:rPr>
              <a:t>// Save the content to the file</a:t>
            </a:r>
            <a:br>
              <a:rPr lang="en-GB" sz="1800" dirty="0" smtClean="0">
                <a:solidFill>
                  <a:srgbClr val="008000"/>
                </a:solidFill>
                <a:highlight>
                  <a:srgbClr val="F2F2F2"/>
                </a:highlight>
                <a:latin typeface="Consolas" panose="020B0609020204030204" pitchFamily="49" charset="0"/>
                <a:cs typeface="Consolas" panose="020B0609020204030204" pitchFamily="49" charset="0"/>
              </a:rPr>
            </a:br>
            <a:r>
              <a:rPr lang="en-GB" sz="1800" dirty="0" smtClean="0">
                <a:solidFill>
                  <a:srgbClr val="0000FF"/>
                </a:solidFill>
                <a:highlight>
                  <a:srgbClr val="F2F2F2"/>
                </a:highlight>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
        <p:nvSpPr>
          <p:cNvPr id="5" name="Rectangle 4"/>
          <p:cNvSpPr/>
          <p:nvPr/>
        </p:nvSpPr>
        <p:spPr>
          <a:xfrm>
            <a:off x="2658361" y="4468305"/>
            <a:ext cx="4817096" cy="433633"/>
          </a:xfrm>
          <a:prstGeom prst="rect">
            <a:avLst/>
          </a:prstGeom>
          <a:solidFill>
            <a:srgbClr val="FFF1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Tree>
    <p:extLst>
      <p:ext uri="{BB962C8B-B14F-4D97-AF65-F5344CB8AC3E}">
        <p14:creationId xmlns:p14="http://schemas.microsoft.com/office/powerpoint/2010/main" val="42193502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sz="quarter" idx="10"/>
          </p:nvPr>
        </p:nvSpPr>
        <p:spPr/>
        <p:txBody>
          <a:bodyPr/>
          <a:lstStyle/>
          <a:p>
            <a:r>
              <a:rPr lang="en-US" dirty="0" smtClean="0"/>
              <a:t>demo</a:t>
            </a:r>
            <a:endParaRPr lang="en-US" dirty="0"/>
          </a:p>
        </p:txBody>
      </p:sp>
      <p:sp>
        <p:nvSpPr>
          <p:cNvPr id="4" name="Title 3"/>
          <p:cNvSpPr>
            <a:spLocks noGrp="1"/>
          </p:cNvSpPr>
          <p:nvPr>
            <p:ph type="ctrTitle"/>
          </p:nvPr>
        </p:nvSpPr>
        <p:spPr/>
        <p:txBody>
          <a:bodyPr/>
          <a:lstStyle/>
          <a:p>
            <a:r>
              <a:rPr lang="zh-TW" altLang="en-US" dirty="0" smtClean="0"/>
              <a:t>使用</a:t>
            </a:r>
            <a:r>
              <a:rPr lang="en-US" dirty="0" smtClean="0"/>
              <a:t> </a:t>
            </a:r>
            <a:r>
              <a:rPr lang="en-US" dirty="0" smtClean="0"/>
              <a:t>File Open/Save pickers</a:t>
            </a:r>
            <a:endParaRPr lang="en-US"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25</a:t>
            </a:fld>
            <a:endParaRPr lang="en-US"/>
          </a:p>
        </p:txBody>
      </p:sp>
    </p:spTree>
    <p:extLst>
      <p:ext uri="{BB962C8B-B14F-4D97-AF65-F5344CB8AC3E}">
        <p14:creationId xmlns:p14="http://schemas.microsoft.com/office/powerpoint/2010/main" val="168786842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File Picker </a:t>
            </a:r>
            <a:r>
              <a:rPr lang="en-US" altLang="zh-TW" dirty="0" smtClean="0"/>
              <a:t>Provider</a:t>
            </a:r>
            <a:r>
              <a:rPr lang="en-GB" dirty="0" smtClean="0"/>
              <a:t> </a:t>
            </a:r>
            <a:r>
              <a:rPr lang="en-GB" dirty="0" smtClean="0"/>
              <a:t>apps</a:t>
            </a:r>
            <a:endParaRPr lang="en-GB" dirty="0"/>
          </a:p>
        </p:txBody>
      </p:sp>
      <p:sp>
        <p:nvSpPr>
          <p:cNvPr id="7" name="Text Placeholder 6"/>
          <p:cNvSpPr>
            <a:spLocks noGrp="1"/>
          </p:cNvSpPr>
          <p:nvPr>
            <p:ph type="body" sz="quarter" idx="10"/>
          </p:nvPr>
        </p:nvSpPr>
        <p:spPr/>
        <p:txBody>
          <a:bodyPr/>
          <a:lstStyle/>
          <a:p>
            <a:r>
              <a:rPr lang="zh-TW" altLang="en-US" dirty="0" smtClean="0"/>
              <a:t>您可以建立支援 </a:t>
            </a:r>
            <a:r>
              <a:rPr lang="en-GB" dirty="0" smtClean="0"/>
              <a:t>Picker </a:t>
            </a:r>
            <a:r>
              <a:rPr lang="en-US" altLang="zh-TW" dirty="0" smtClean="0"/>
              <a:t>Provider</a:t>
            </a:r>
            <a:r>
              <a:rPr lang="en-GB" dirty="0" smtClean="0"/>
              <a:t> </a:t>
            </a:r>
            <a:r>
              <a:rPr lang="en-GB" dirty="0" smtClean="0"/>
              <a:t>apps </a:t>
            </a:r>
          </a:p>
          <a:p>
            <a:pPr lvl="1"/>
            <a:r>
              <a:rPr lang="zh-TW" altLang="en-US" dirty="0" smtClean="0"/>
              <a:t>當使用者在 </a:t>
            </a:r>
            <a:r>
              <a:rPr lang="en-GB" dirty="0" smtClean="0"/>
              <a:t>Picker </a:t>
            </a:r>
            <a:r>
              <a:rPr lang="en-GB" dirty="0" smtClean="0"/>
              <a:t>UI </a:t>
            </a:r>
            <a:r>
              <a:rPr lang="zh-TW" altLang="en-US" dirty="0" smtClean="0"/>
              <a:t>畫面時，除了檔案目錄之外可以選擇這類型 </a:t>
            </a:r>
            <a:r>
              <a:rPr lang="en-US" altLang="zh-TW" dirty="0" smtClean="0"/>
              <a:t>app</a:t>
            </a:r>
            <a:endParaRPr lang="en-GB" dirty="0" smtClean="0"/>
          </a:p>
          <a:p>
            <a:pPr lvl="1"/>
            <a:r>
              <a:rPr lang="zh-TW" altLang="en-US" dirty="0" smtClean="0"/>
              <a:t>讓使用者可以透過不同的方式讀取或儲存檔案</a:t>
            </a:r>
            <a:r>
              <a:rPr lang="en-GB" dirty="0" smtClean="0"/>
              <a:t> </a:t>
            </a:r>
            <a:endParaRPr lang="en-GB" dirty="0" smtClean="0"/>
          </a:p>
          <a:p>
            <a:r>
              <a:rPr lang="zh-TW" altLang="en-US" dirty="0" smtClean="0">
                <a:latin typeface="+mn-lt"/>
              </a:rPr>
              <a:t>範例</a:t>
            </a:r>
            <a:r>
              <a:rPr lang="en-GB" dirty="0" smtClean="0">
                <a:latin typeface="+mn-lt"/>
              </a:rPr>
              <a:t>: </a:t>
            </a:r>
            <a:r>
              <a:rPr lang="en-GB" dirty="0" smtClean="0">
                <a:latin typeface="+mn-lt"/>
              </a:rPr>
              <a:t>OneDrive app </a:t>
            </a:r>
            <a:r>
              <a:rPr lang="zh-TW" altLang="en-US" dirty="0" smtClean="0">
                <a:latin typeface="+mn-lt"/>
              </a:rPr>
              <a:t>就是一個 </a:t>
            </a:r>
            <a:r>
              <a:rPr lang="en-US" altLang="zh-TW" dirty="0" smtClean="0">
                <a:latin typeface="+mn-lt"/>
              </a:rPr>
              <a:t>picker </a:t>
            </a:r>
            <a:r>
              <a:rPr lang="en-US" altLang="zh-TW" dirty="0" smtClean="0">
                <a:latin typeface="+mn-lt"/>
              </a:rPr>
              <a:t>provider</a:t>
            </a:r>
            <a:r>
              <a:rPr lang="zh-TW" altLang="en-US" dirty="0" smtClean="0">
                <a:latin typeface="+mn-lt"/>
              </a:rPr>
              <a:t>，它讓使者可以選擇讀取或儲存在 </a:t>
            </a:r>
            <a:r>
              <a:rPr lang="en-US" altLang="zh-TW" dirty="0" smtClean="0">
                <a:latin typeface="+mn-lt"/>
              </a:rPr>
              <a:t>OneDrive </a:t>
            </a:r>
            <a:r>
              <a:rPr lang="zh-TW" altLang="en-US" dirty="0" smtClean="0">
                <a:latin typeface="+mn-lt"/>
              </a:rPr>
              <a:t>上的檔案</a:t>
            </a:r>
            <a:endParaRPr lang="en-GB" dirty="0" smtClean="0">
              <a:latin typeface="+mn-lt"/>
            </a:endParaRPr>
          </a:p>
          <a:p>
            <a:r>
              <a:rPr lang="zh-TW" altLang="en-US" dirty="0" smtClean="0">
                <a:latin typeface="+mn-lt"/>
              </a:rPr>
              <a:t>參考 </a:t>
            </a:r>
            <a:r>
              <a:rPr lang="en-US" altLang="zh-TW" dirty="0" smtClean="0">
                <a:latin typeface="+mn-lt"/>
              </a:rPr>
              <a:t>MSDN </a:t>
            </a:r>
            <a:r>
              <a:rPr lang="zh-TW" altLang="en-US" dirty="0" smtClean="0">
                <a:latin typeface="+mn-lt"/>
              </a:rPr>
              <a:t>上的文件取得更多的訊息</a:t>
            </a:r>
            <a:endParaRPr lang="en-GB" dirty="0">
              <a:latin typeface="+mn-lt"/>
            </a:endParaRPr>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26</a:t>
            </a:fld>
            <a:endParaRPr lang="en-US"/>
          </a:p>
        </p:txBody>
      </p:sp>
    </p:spTree>
    <p:extLst>
      <p:ext uri="{BB962C8B-B14F-4D97-AF65-F5344CB8AC3E}">
        <p14:creationId xmlns:p14="http://schemas.microsoft.com/office/powerpoint/2010/main" val="86788850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210302"/>
            <a:ext cx="11637012" cy="2437399"/>
          </a:xfrm>
        </p:spPr>
        <p:txBody>
          <a:bodyPr/>
          <a:lstStyle/>
          <a:p>
            <a:r>
              <a:rPr lang="en-GB" dirty="0" smtClean="0"/>
              <a:t>File Pickers </a:t>
            </a:r>
            <a:r>
              <a:rPr lang="zh-TW" altLang="en-US" dirty="0" smtClean="0"/>
              <a:t>讓使用者可以選擇存取檔案系統或是 </a:t>
            </a:r>
            <a:r>
              <a:rPr lang="en-GB" dirty="0" smtClean="0"/>
              <a:t>File </a:t>
            </a:r>
            <a:r>
              <a:rPr lang="en-GB" dirty="0" smtClean="0"/>
              <a:t>Picker </a:t>
            </a:r>
            <a:r>
              <a:rPr lang="en-GB" dirty="0" smtClean="0"/>
              <a:t>Provider </a:t>
            </a:r>
            <a:r>
              <a:rPr lang="zh-TW" altLang="en-US" dirty="0" smtClean="0"/>
              <a:t>上的檔案</a:t>
            </a:r>
            <a:endParaRPr lang="en-GB" dirty="0"/>
          </a:p>
        </p:txBody>
      </p:sp>
    </p:spTree>
    <p:extLst>
      <p:ext uri="{BB962C8B-B14F-4D97-AF65-F5344CB8AC3E}">
        <p14:creationId xmlns:p14="http://schemas.microsoft.com/office/powerpoint/2010/main" val="309499009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69239" y="2829445"/>
            <a:ext cx="11637012" cy="1199111"/>
          </a:xfrm>
        </p:spPr>
        <p:txBody>
          <a:bodyPr/>
          <a:lstStyle/>
          <a:p>
            <a:r>
              <a:rPr lang="en-GB" sz="7058" dirty="0" err="1" smtClean="0"/>
              <a:t>AccessCache</a:t>
            </a:r>
            <a:endParaRPr lang="en-GB" sz="7058"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28</a:t>
            </a:fld>
            <a:endParaRPr lang="en-US"/>
          </a:p>
        </p:txBody>
      </p:sp>
    </p:spTree>
    <p:extLst>
      <p:ext uri="{BB962C8B-B14F-4D97-AF65-F5344CB8AC3E}">
        <p14:creationId xmlns:p14="http://schemas.microsoft.com/office/powerpoint/2010/main" val="396790160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dirty="0" smtClean="0"/>
              <a:t>什麼是</a:t>
            </a:r>
            <a:r>
              <a:rPr lang="en-GB" dirty="0" smtClean="0"/>
              <a:t> </a:t>
            </a:r>
            <a:r>
              <a:rPr lang="en-GB" dirty="0" err="1" smtClean="0"/>
              <a:t>AccessCache</a:t>
            </a:r>
            <a:r>
              <a:rPr lang="en-GB" dirty="0" smtClean="0"/>
              <a:t>?</a:t>
            </a:r>
            <a:endParaRPr lang="en-GB" dirty="0"/>
          </a:p>
        </p:txBody>
      </p:sp>
      <p:sp>
        <p:nvSpPr>
          <p:cNvPr id="7" name="Text Placeholder 6"/>
          <p:cNvSpPr>
            <a:spLocks noGrp="1"/>
          </p:cNvSpPr>
          <p:nvPr>
            <p:ph type="body" sz="quarter" idx="10"/>
          </p:nvPr>
        </p:nvSpPr>
        <p:spPr/>
        <p:txBody>
          <a:bodyPr/>
          <a:lstStyle/>
          <a:p>
            <a:r>
              <a:rPr lang="zh-TW" altLang="en-US" sz="3137" dirty="0" smtClean="0"/>
              <a:t>假設一個 </a:t>
            </a:r>
            <a:r>
              <a:rPr lang="en-US" altLang="zh-TW" sz="3137" dirty="0" smtClean="0"/>
              <a:t>app </a:t>
            </a:r>
            <a:r>
              <a:rPr lang="zh-TW" altLang="en-US" sz="3137" dirty="0" smtClean="0"/>
              <a:t>使用</a:t>
            </a:r>
            <a:r>
              <a:rPr lang="en-GB" sz="3137" dirty="0" smtClean="0"/>
              <a:t> </a:t>
            </a:r>
            <a:r>
              <a:rPr lang="en-GB" sz="3137" dirty="0"/>
              <a:t>File pickers </a:t>
            </a:r>
            <a:r>
              <a:rPr lang="zh-TW" altLang="en-US" sz="3137" dirty="0" smtClean="0"/>
              <a:t>讀取或儲存了一個檔案</a:t>
            </a:r>
            <a:r>
              <a:rPr lang="en-US" altLang="zh-TW" sz="3137" dirty="0" smtClean="0"/>
              <a:t>…</a:t>
            </a:r>
            <a:endParaRPr lang="en-GB" sz="3137" dirty="0"/>
          </a:p>
          <a:p>
            <a:r>
              <a:rPr lang="zh-TW" altLang="en-US" sz="3137" dirty="0" smtClean="0">
                <a:latin typeface="+mn-lt"/>
              </a:rPr>
              <a:t>如果用戶想要重新開啟上週編輯過的文件要怎麼做</a:t>
            </a:r>
            <a:r>
              <a:rPr lang="en-GB" sz="3137" dirty="0" smtClean="0">
                <a:latin typeface="+mn-lt"/>
              </a:rPr>
              <a:t>?</a:t>
            </a:r>
            <a:endParaRPr lang="en-GB" sz="3137" dirty="0">
              <a:latin typeface="+mn-lt"/>
            </a:endParaRPr>
          </a:p>
          <a:p>
            <a:r>
              <a:rPr lang="zh-TW" altLang="en-US" sz="3137" dirty="0" smtClean="0">
                <a:latin typeface="+mn-lt"/>
              </a:rPr>
              <a:t>如果要再次打開相同的檔案，需要用戶透過 </a:t>
            </a:r>
            <a:r>
              <a:rPr lang="en-US" altLang="zh-TW" sz="3137" dirty="0" smtClean="0">
                <a:latin typeface="+mn-lt"/>
              </a:rPr>
              <a:t>picker </a:t>
            </a:r>
            <a:r>
              <a:rPr lang="zh-TW" altLang="en-US" sz="3137" dirty="0" smtClean="0">
                <a:latin typeface="+mn-lt"/>
              </a:rPr>
              <a:t>選擇嗎</a:t>
            </a:r>
            <a:r>
              <a:rPr lang="en-GB" sz="3137" dirty="0" smtClean="0">
                <a:latin typeface="+mn-lt"/>
              </a:rPr>
              <a:t>?</a:t>
            </a:r>
            <a:endParaRPr lang="en-GB" sz="3137" dirty="0">
              <a:latin typeface="+mn-lt"/>
            </a:endParaRPr>
          </a:p>
          <a:p>
            <a:r>
              <a:rPr lang="zh-TW" altLang="en-US" sz="3137" dirty="0" smtClean="0">
                <a:latin typeface="+mn-lt"/>
              </a:rPr>
              <a:t>我們需要一個新的方式來記錄用戶曾經處理過的檔案、目錄以及權限等資訊</a:t>
            </a:r>
            <a:endParaRPr lang="en-GB" sz="3137" dirty="0">
              <a:latin typeface="+mn-lt"/>
            </a:endParaRPr>
          </a:p>
          <a:p>
            <a:r>
              <a:rPr lang="zh-TW" altLang="en-US" sz="3137" dirty="0" smtClean="0">
                <a:latin typeface="+mn-lt"/>
              </a:rPr>
              <a:t>這個需求可以透過</a:t>
            </a:r>
            <a:r>
              <a:rPr lang="en-GB" sz="3137" dirty="0" smtClean="0">
                <a:latin typeface="+mn-lt"/>
              </a:rPr>
              <a:t> </a:t>
            </a:r>
            <a:r>
              <a:rPr lang="en-GB" sz="3137" dirty="0" err="1" smtClean="0">
                <a:latin typeface="+mn-lt"/>
              </a:rPr>
              <a:t>Windows.Storage.AccessCache.StorageApplicationPermissions</a:t>
            </a:r>
            <a:r>
              <a:rPr lang="en-GB" sz="3137" dirty="0" smtClean="0">
                <a:latin typeface="+mn-lt"/>
              </a:rPr>
              <a:t> </a:t>
            </a:r>
            <a:r>
              <a:rPr lang="zh-TW" altLang="en-US" sz="3137" dirty="0" smtClean="0">
                <a:latin typeface="+mn-lt"/>
              </a:rPr>
              <a:t>來完成</a:t>
            </a:r>
            <a:endParaRPr lang="en-GB" sz="3137" dirty="0">
              <a:latin typeface="+mn-lt"/>
            </a:endParaRPr>
          </a:p>
        </p:txBody>
      </p:sp>
      <p:sp>
        <p:nvSpPr>
          <p:cNvPr id="5" name="Slide Number Placeholder 4"/>
          <p:cNvSpPr>
            <a:spLocks noGrp="1"/>
          </p:cNvSpPr>
          <p:nvPr>
            <p:ph type="sldNum" sz="quarter" idx="4294967295"/>
          </p:nvPr>
        </p:nvSpPr>
        <p:spPr/>
        <p:txBody>
          <a:bodyPr/>
          <a:lstStyle/>
          <a:p>
            <a:fld id="{2775DF8E-1151-4C45-8C93-3AB060627CA9}" type="slidenum">
              <a:rPr lang="en-US" smtClean="0"/>
              <a:pPr/>
              <a:t>29</a:t>
            </a:fld>
            <a:endParaRPr lang="en-US"/>
          </a:p>
        </p:txBody>
      </p:sp>
    </p:spTree>
    <p:extLst>
      <p:ext uri="{BB962C8B-B14F-4D97-AF65-F5344CB8AC3E}">
        <p14:creationId xmlns:p14="http://schemas.microsoft.com/office/powerpoint/2010/main" val="250621337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TW" dirty="0" smtClean="0"/>
              <a:t>App </a:t>
            </a:r>
            <a:r>
              <a:rPr lang="zh-TW" altLang="en-US" dirty="0" smtClean="0"/>
              <a:t>可以存取的檔案來源</a:t>
            </a:r>
            <a:endParaRPr lang="en-GB" dirty="0"/>
          </a:p>
        </p:txBody>
      </p:sp>
      <p:sp>
        <p:nvSpPr>
          <p:cNvPr id="7" name="Rounded Rectangle 6"/>
          <p:cNvSpPr/>
          <p:nvPr/>
        </p:nvSpPr>
        <p:spPr bwMode="auto">
          <a:xfrm>
            <a:off x="3837041" y="3771738"/>
            <a:ext cx="1764812" cy="211777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2353" dirty="0">
                <a:gradFill>
                  <a:gsLst>
                    <a:gs pos="0">
                      <a:srgbClr val="FFFFFF"/>
                    </a:gs>
                    <a:gs pos="100000">
                      <a:srgbClr val="FFFFFF"/>
                    </a:gs>
                  </a:gsLst>
                  <a:lin ang="5400000" scaled="0"/>
                </a:gradFill>
                <a:ea typeface="Segoe UI" pitchFamily="34" charset="0"/>
                <a:cs typeface="Segoe UI" pitchFamily="34" charset="0"/>
              </a:rPr>
              <a:t>App</a:t>
            </a:r>
          </a:p>
        </p:txBody>
      </p:sp>
      <p:sp>
        <p:nvSpPr>
          <p:cNvPr id="8" name="Flowchart: Magnetic Disk 7"/>
          <p:cNvSpPr/>
          <p:nvPr/>
        </p:nvSpPr>
        <p:spPr bwMode="auto">
          <a:xfrm>
            <a:off x="1399914" y="5148183"/>
            <a:ext cx="1482442" cy="988295"/>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600" dirty="0" smtClean="0">
                <a:solidFill>
                  <a:schemeClr val="accent4"/>
                </a:solidFill>
                <a:ea typeface="Segoe UI" pitchFamily="34" charset="0"/>
                <a:cs typeface="Segoe UI" pitchFamily="34" charset="0"/>
              </a:rPr>
              <a:t>App </a:t>
            </a:r>
            <a:r>
              <a:rPr lang="zh-TW" altLang="en-US" sz="1600" dirty="0" smtClean="0">
                <a:solidFill>
                  <a:schemeClr val="accent4"/>
                </a:solidFill>
                <a:ea typeface="Segoe UI" pitchFamily="34" charset="0"/>
                <a:cs typeface="Segoe UI" pitchFamily="34" charset="0"/>
              </a:rPr>
              <a:t>套件</a:t>
            </a:r>
            <a:endParaRPr lang="en-GB" sz="1600" dirty="0">
              <a:solidFill>
                <a:schemeClr val="accent4"/>
              </a:solidFill>
              <a:ea typeface="Segoe UI" pitchFamily="34" charset="0"/>
              <a:cs typeface="Segoe UI" pitchFamily="34" charset="0"/>
            </a:endParaRPr>
          </a:p>
        </p:txBody>
      </p:sp>
      <p:cxnSp>
        <p:nvCxnSpPr>
          <p:cNvPr id="10" name="Straight Arrow Connector 9"/>
          <p:cNvCxnSpPr>
            <a:stCxn id="8" idx="4"/>
          </p:cNvCxnSpPr>
          <p:nvPr/>
        </p:nvCxnSpPr>
        <p:spPr>
          <a:xfrm>
            <a:off x="2882357" y="5642330"/>
            <a:ext cx="95449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37236" y="5334160"/>
            <a:ext cx="635332" cy="452590"/>
          </a:xfrm>
          <a:prstGeom prst="rect">
            <a:avLst/>
          </a:prstGeom>
          <a:noFill/>
        </p:spPr>
        <p:txBody>
          <a:bodyPr wrap="square" lIns="179285" tIns="143428" rIns="179285" bIns="143428" rtlCol="0">
            <a:spAutoFit/>
          </a:bodyPr>
          <a:lstStyle/>
          <a:p>
            <a:pPr>
              <a:lnSpc>
                <a:spcPct val="90000"/>
              </a:lnSpc>
            </a:pPr>
            <a:r>
              <a:rPr lang="en-GB" sz="1200" b="1" dirty="0">
                <a:solidFill>
                  <a:srgbClr val="FF0000"/>
                </a:solidFill>
              </a:rPr>
              <a:t>r/o</a:t>
            </a:r>
            <a:endParaRPr lang="en-GB" sz="1176" b="1" dirty="0">
              <a:solidFill>
                <a:srgbClr val="FF0000"/>
              </a:solidFill>
            </a:endParaRPr>
          </a:p>
        </p:txBody>
      </p:sp>
      <p:sp>
        <p:nvSpPr>
          <p:cNvPr id="13" name="Flowchart: Magnetic Disk 12"/>
          <p:cNvSpPr/>
          <p:nvPr/>
        </p:nvSpPr>
        <p:spPr bwMode="auto">
          <a:xfrm>
            <a:off x="1706299" y="3467909"/>
            <a:ext cx="1482442" cy="988295"/>
          </a:xfrm>
          <a:prstGeom prst="flowChartMagneticDisk">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solidFill>
                  <a:schemeClr val="accent4"/>
                </a:solidFill>
                <a:ea typeface="Segoe UI" pitchFamily="34" charset="0"/>
                <a:cs typeface="Segoe UI" pitchFamily="34" charset="0"/>
              </a:rPr>
              <a:t>App data Folders</a:t>
            </a:r>
          </a:p>
        </p:txBody>
      </p:sp>
      <p:sp>
        <p:nvSpPr>
          <p:cNvPr id="14" name="TextBox 13"/>
          <p:cNvSpPr txBox="1"/>
          <p:nvPr/>
        </p:nvSpPr>
        <p:spPr>
          <a:xfrm>
            <a:off x="3121139" y="4351663"/>
            <a:ext cx="635332" cy="452590"/>
          </a:xfrm>
          <a:prstGeom prst="rect">
            <a:avLst/>
          </a:prstGeom>
          <a:noFill/>
        </p:spPr>
        <p:txBody>
          <a:bodyPr wrap="square" lIns="179285" tIns="143428" rIns="179285" bIns="143428" rtlCol="0">
            <a:spAutoFit/>
          </a:bodyPr>
          <a:lstStyle/>
          <a:p>
            <a:pPr>
              <a:lnSpc>
                <a:spcPct val="90000"/>
              </a:lnSpc>
            </a:pPr>
            <a:r>
              <a:rPr lang="en-GB" sz="1176" dirty="0">
                <a:gradFill>
                  <a:gsLst>
                    <a:gs pos="2917">
                      <a:schemeClr val="tx1"/>
                    </a:gs>
                    <a:gs pos="30000">
                      <a:schemeClr val="tx1"/>
                    </a:gs>
                  </a:gsLst>
                  <a:lin ang="5400000" scaled="0"/>
                </a:gradFill>
              </a:rPr>
              <a:t>r/w</a:t>
            </a:r>
          </a:p>
        </p:txBody>
      </p:sp>
      <p:cxnSp>
        <p:nvCxnSpPr>
          <p:cNvPr id="16" name="Straight Arrow Connector 15"/>
          <p:cNvCxnSpPr/>
          <p:nvPr/>
        </p:nvCxnSpPr>
        <p:spPr>
          <a:xfrm>
            <a:off x="2872571" y="4687235"/>
            <a:ext cx="954493"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Flowchart: Magnetic Disk 16"/>
          <p:cNvSpPr/>
          <p:nvPr/>
        </p:nvSpPr>
        <p:spPr bwMode="auto">
          <a:xfrm>
            <a:off x="1572815" y="3698940"/>
            <a:ext cx="1482442" cy="988295"/>
          </a:xfrm>
          <a:prstGeom prst="flowChartMagneticDisk">
            <a:avLst/>
          </a:prstGeom>
          <a:solidFill>
            <a:schemeClr val="accent5">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solidFill>
                  <a:schemeClr val="accent4"/>
                </a:solidFill>
                <a:ea typeface="Segoe UI" pitchFamily="34" charset="0"/>
                <a:cs typeface="Segoe UI" pitchFamily="34" charset="0"/>
              </a:rPr>
              <a:t>App data Folders</a:t>
            </a:r>
          </a:p>
        </p:txBody>
      </p:sp>
      <p:sp>
        <p:nvSpPr>
          <p:cNvPr id="18" name="Flowchart: Magnetic Disk 17"/>
          <p:cNvSpPr/>
          <p:nvPr/>
        </p:nvSpPr>
        <p:spPr bwMode="auto">
          <a:xfrm>
            <a:off x="1390128" y="4022868"/>
            <a:ext cx="1482442" cy="988295"/>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600" dirty="0" err="1" smtClean="0">
                <a:solidFill>
                  <a:schemeClr val="accent4"/>
                </a:solidFill>
                <a:ea typeface="Segoe UI" pitchFamily="34" charset="0"/>
                <a:cs typeface="Segoe UI" pitchFamily="34" charset="0"/>
              </a:rPr>
              <a:t>AppData</a:t>
            </a:r>
            <a:r>
              <a:rPr lang="en-GB" sz="1600" dirty="0" smtClean="0">
                <a:solidFill>
                  <a:schemeClr val="accent4"/>
                </a:solidFill>
                <a:ea typeface="Segoe UI" pitchFamily="34" charset="0"/>
                <a:cs typeface="Segoe UI" pitchFamily="34" charset="0"/>
              </a:rPr>
              <a:t> </a:t>
            </a:r>
            <a:br>
              <a:rPr lang="en-GB" sz="1600" dirty="0" smtClean="0">
                <a:solidFill>
                  <a:schemeClr val="accent4"/>
                </a:solidFill>
                <a:ea typeface="Segoe UI" pitchFamily="34" charset="0"/>
                <a:cs typeface="Segoe UI" pitchFamily="34" charset="0"/>
              </a:rPr>
            </a:br>
            <a:r>
              <a:rPr lang="zh-TW" altLang="en-US" sz="1600" dirty="0" smtClean="0">
                <a:solidFill>
                  <a:schemeClr val="accent4"/>
                </a:solidFill>
                <a:ea typeface="Segoe UI" pitchFamily="34" charset="0"/>
                <a:cs typeface="Segoe UI" pitchFamily="34" charset="0"/>
              </a:rPr>
              <a:t>目錄</a:t>
            </a:r>
            <a:endParaRPr lang="en-GB" sz="1600" dirty="0">
              <a:solidFill>
                <a:schemeClr val="accent4"/>
              </a:solidFill>
              <a:ea typeface="Segoe UI" pitchFamily="34" charset="0"/>
              <a:cs typeface="Segoe UI" pitchFamily="34" charset="0"/>
            </a:endParaRPr>
          </a:p>
        </p:txBody>
      </p:sp>
      <p:sp>
        <p:nvSpPr>
          <p:cNvPr id="20" name="TextBox 19"/>
          <p:cNvSpPr txBox="1"/>
          <p:nvPr/>
        </p:nvSpPr>
        <p:spPr>
          <a:xfrm>
            <a:off x="1735715" y="3922148"/>
            <a:ext cx="991286" cy="534056"/>
          </a:xfrm>
          <a:prstGeom prst="rect">
            <a:avLst/>
          </a:prstGeom>
          <a:noFill/>
        </p:spPr>
        <p:txBody>
          <a:bodyPr wrap="square" lIns="179285" tIns="143428" rIns="179285" bIns="143428" rtlCol="0">
            <a:spAutoFit/>
          </a:bodyPr>
          <a:lstStyle/>
          <a:p>
            <a:pPr>
              <a:lnSpc>
                <a:spcPct val="90000"/>
              </a:lnSpc>
            </a:pPr>
            <a:r>
              <a:rPr lang="en-GB" sz="1765" dirty="0">
                <a:solidFill>
                  <a:schemeClr val="bg2"/>
                </a:solidFill>
              </a:rPr>
              <a:t>Local</a:t>
            </a:r>
          </a:p>
        </p:txBody>
      </p:sp>
      <p:sp>
        <p:nvSpPr>
          <p:cNvPr id="21" name="TextBox 20"/>
          <p:cNvSpPr txBox="1"/>
          <p:nvPr/>
        </p:nvSpPr>
        <p:spPr>
          <a:xfrm>
            <a:off x="1769174" y="3579360"/>
            <a:ext cx="1352825" cy="534056"/>
          </a:xfrm>
          <a:prstGeom prst="rect">
            <a:avLst/>
          </a:prstGeom>
          <a:noFill/>
        </p:spPr>
        <p:txBody>
          <a:bodyPr wrap="square" lIns="179285" tIns="143428" rIns="179285" bIns="143428" rtlCol="0">
            <a:spAutoFit/>
          </a:bodyPr>
          <a:lstStyle/>
          <a:p>
            <a:pPr>
              <a:lnSpc>
                <a:spcPct val="90000"/>
              </a:lnSpc>
            </a:pPr>
            <a:r>
              <a:rPr lang="en-GB" sz="1765" dirty="0">
                <a:solidFill>
                  <a:schemeClr val="tx2">
                    <a:lumMod val="75000"/>
                    <a:lumOff val="25000"/>
                  </a:schemeClr>
                </a:solidFill>
              </a:rPr>
              <a:t>Roaming</a:t>
            </a:r>
          </a:p>
        </p:txBody>
      </p:sp>
      <p:sp>
        <p:nvSpPr>
          <p:cNvPr id="22" name="TextBox 21"/>
          <p:cNvSpPr txBox="1"/>
          <p:nvPr/>
        </p:nvSpPr>
        <p:spPr>
          <a:xfrm>
            <a:off x="2032043" y="3336254"/>
            <a:ext cx="991286" cy="534056"/>
          </a:xfrm>
          <a:prstGeom prst="rect">
            <a:avLst/>
          </a:prstGeom>
          <a:noFill/>
        </p:spPr>
        <p:txBody>
          <a:bodyPr wrap="square" lIns="179285" tIns="143428" rIns="179285" bIns="143428" rtlCol="0">
            <a:spAutoFit/>
          </a:bodyPr>
          <a:lstStyle/>
          <a:p>
            <a:pPr>
              <a:lnSpc>
                <a:spcPct val="90000"/>
              </a:lnSpc>
            </a:pPr>
            <a:r>
              <a:rPr lang="en-GB" sz="1765" dirty="0">
                <a:solidFill>
                  <a:schemeClr val="bg2"/>
                </a:solidFill>
              </a:rPr>
              <a:t>Temp</a:t>
            </a:r>
          </a:p>
        </p:txBody>
      </p:sp>
      <p:sp>
        <p:nvSpPr>
          <p:cNvPr id="24" name="Snip Diagonal Corner Rectangle 23"/>
          <p:cNvSpPr/>
          <p:nvPr/>
        </p:nvSpPr>
        <p:spPr bwMode="auto">
          <a:xfrm>
            <a:off x="6816646" y="5090214"/>
            <a:ext cx="1561253" cy="940483"/>
          </a:xfrm>
          <a:prstGeom prst="snip2Diag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zh-TW" altLang="en-US" sz="1600" dirty="0" smtClean="0">
                <a:solidFill>
                  <a:schemeClr val="tx2">
                    <a:lumMod val="65000"/>
                    <a:lumOff val="35000"/>
                  </a:schemeClr>
                </a:solidFill>
                <a:ea typeface="Segoe UI" pitchFamily="34" charset="0"/>
                <a:cs typeface="Segoe UI" pitchFamily="34" charset="0"/>
              </a:rPr>
              <a:t>可移除裝置</a:t>
            </a:r>
            <a:r>
              <a:rPr lang="en-GB" sz="1600" dirty="0" smtClean="0">
                <a:solidFill>
                  <a:schemeClr val="tx2">
                    <a:lumMod val="65000"/>
                    <a:lumOff val="35000"/>
                  </a:schemeClr>
                </a:solidFill>
                <a:ea typeface="Segoe UI" pitchFamily="34" charset="0"/>
                <a:cs typeface="Segoe UI" pitchFamily="34" charset="0"/>
              </a:rPr>
              <a:t/>
            </a:r>
            <a:br>
              <a:rPr lang="en-GB" sz="1600" dirty="0" smtClean="0">
                <a:solidFill>
                  <a:schemeClr val="tx2">
                    <a:lumMod val="65000"/>
                    <a:lumOff val="35000"/>
                  </a:schemeClr>
                </a:solidFill>
                <a:ea typeface="Segoe UI" pitchFamily="34" charset="0"/>
                <a:cs typeface="Segoe UI" pitchFamily="34" charset="0"/>
              </a:rPr>
            </a:br>
            <a:r>
              <a:rPr lang="en-GB" sz="1600" dirty="0" smtClean="0">
                <a:solidFill>
                  <a:schemeClr val="tx2">
                    <a:lumMod val="65000"/>
                    <a:lumOff val="35000"/>
                  </a:schemeClr>
                </a:solidFill>
                <a:ea typeface="Segoe UI" pitchFamily="34" charset="0"/>
                <a:cs typeface="Segoe UI" pitchFamily="34" charset="0"/>
              </a:rPr>
              <a:t> (SD Card)</a:t>
            </a:r>
            <a:endParaRPr lang="en-GB" sz="1600" dirty="0">
              <a:solidFill>
                <a:schemeClr val="tx2">
                  <a:lumMod val="65000"/>
                  <a:lumOff val="35000"/>
                </a:schemeClr>
              </a:solidFill>
              <a:ea typeface="Segoe UI" pitchFamily="34" charset="0"/>
              <a:cs typeface="Segoe UI" pitchFamily="34" charset="0"/>
            </a:endParaRPr>
          </a:p>
        </p:txBody>
      </p:sp>
      <p:sp>
        <p:nvSpPr>
          <p:cNvPr id="25" name="TextBox 24"/>
          <p:cNvSpPr txBox="1"/>
          <p:nvPr/>
        </p:nvSpPr>
        <p:spPr>
          <a:xfrm>
            <a:off x="5835072" y="5042403"/>
            <a:ext cx="635332" cy="452590"/>
          </a:xfrm>
          <a:prstGeom prst="rect">
            <a:avLst/>
          </a:prstGeom>
          <a:noFill/>
        </p:spPr>
        <p:txBody>
          <a:bodyPr wrap="square" lIns="179285" tIns="143428" rIns="179285" bIns="143428" rtlCol="0">
            <a:spAutoFit/>
          </a:bodyPr>
          <a:lstStyle/>
          <a:p>
            <a:pPr>
              <a:lnSpc>
                <a:spcPct val="90000"/>
              </a:lnSpc>
            </a:pPr>
            <a:r>
              <a:rPr lang="en-GB" sz="1176" dirty="0">
                <a:gradFill>
                  <a:gsLst>
                    <a:gs pos="2917">
                      <a:schemeClr val="tx1"/>
                    </a:gs>
                    <a:gs pos="30000">
                      <a:schemeClr val="tx1"/>
                    </a:gs>
                  </a:gsLst>
                  <a:lin ang="5400000" scaled="0"/>
                </a:gradFill>
              </a:rPr>
              <a:t>r/w</a:t>
            </a:r>
          </a:p>
        </p:txBody>
      </p:sp>
      <p:cxnSp>
        <p:nvCxnSpPr>
          <p:cNvPr id="26" name="Straight Arrow Connector 25"/>
          <p:cNvCxnSpPr/>
          <p:nvPr/>
        </p:nvCxnSpPr>
        <p:spPr>
          <a:xfrm>
            <a:off x="5586504" y="5377976"/>
            <a:ext cx="1230142" cy="1739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Snip Single Corner Rectangle 26"/>
          <p:cNvSpPr/>
          <p:nvPr/>
        </p:nvSpPr>
        <p:spPr bwMode="auto">
          <a:xfrm>
            <a:off x="6887238" y="3451975"/>
            <a:ext cx="1418562" cy="765143"/>
          </a:xfrm>
          <a:prstGeom prst="snip1Rect">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Snip Single Corner Rectangle 27"/>
          <p:cNvSpPr/>
          <p:nvPr/>
        </p:nvSpPr>
        <p:spPr bwMode="auto">
          <a:xfrm>
            <a:off x="7036642" y="3601380"/>
            <a:ext cx="1461894" cy="765143"/>
          </a:xfrm>
          <a:prstGeom prst="snip1Rect">
            <a:avLst/>
          </a:prstGeom>
          <a:solidFill>
            <a:schemeClr val="accent4">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Snip Single Corner Rectangle 28"/>
          <p:cNvSpPr/>
          <p:nvPr/>
        </p:nvSpPr>
        <p:spPr bwMode="auto">
          <a:xfrm>
            <a:off x="7186046" y="3750784"/>
            <a:ext cx="1461894" cy="765143"/>
          </a:xfrm>
          <a:prstGeom prst="snip1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zh-TW" altLang="en-US" sz="1600" dirty="0" smtClean="0">
                <a:gradFill>
                  <a:gsLst>
                    <a:gs pos="0">
                      <a:srgbClr val="FFFFFF"/>
                    </a:gs>
                    <a:gs pos="100000">
                      <a:srgbClr val="FFFFFF"/>
                    </a:gs>
                  </a:gsLst>
                  <a:lin ang="5400000" scaled="0"/>
                </a:gradFill>
                <a:ea typeface="Segoe UI" pitchFamily="34" charset="0"/>
                <a:cs typeface="Segoe UI" pitchFamily="34" charset="0"/>
              </a:rPr>
              <a:t>常用目錄</a:t>
            </a:r>
            <a:endParaRPr lang="en-GB" sz="16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p:cNvSpPr txBox="1"/>
          <p:nvPr/>
        </p:nvSpPr>
        <p:spPr>
          <a:xfrm>
            <a:off x="8581458" y="3412125"/>
            <a:ext cx="3534342" cy="1240110"/>
          </a:xfrm>
          <a:prstGeom prst="rect">
            <a:avLst/>
          </a:prstGeom>
          <a:noFill/>
        </p:spPr>
        <p:txBody>
          <a:bodyPr wrap="square" lIns="179285" tIns="143428" rIns="179285" bIns="143428" rtlCol="0">
            <a:spAutoFit/>
          </a:bodyPr>
          <a:lstStyle/>
          <a:p>
            <a:pPr>
              <a:lnSpc>
                <a:spcPct val="90000"/>
              </a:lnSpc>
            </a:pPr>
            <a:r>
              <a:rPr lang="zh-TW" altLang="en-US" sz="1765" dirty="0" smtClean="0">
                <a:gradFill>
                  <a:gsLst>
                    <a:gs pos="2917">
                      <a:schemeClr val="tx1"/>
                    </a:gs>
                    <a:gs pos="30000">
                      <a:schemeClr val="tx1"/>
                    </a:gs>
                  </a:gsLst>
                  <a:lin ang="5400000" scaled="0"/>
                </a:gradFill>
              </a:rPr>
              <a:t>圖片 </a:t>
            </a:r>
            <a:r>
              <a:rPr lang="en-US" altLang="zh-TW" sz="1765" dirty="0" smtClean="0">
                <a:gradFill>
                  <a:gsLst>
                    <a:gs pos="2917">
                      <a:schemeClr val="tx1"/>
                    </a:gs>
                    <a:gs pos="30000">
                      <a:schemeClr val="tx1"/>
                    </a:gs>
                  </a:gsLst>
                  <a:lin ang="5400000" scaled="0"/>
                </a:gradFill>
              </a:rPr>
              <a:t>(</a:t>
            </a:r>
            <a:r>
              <a:rPr lang="en-GB" sz="1765" dirty="0" smtClean="0">
                <a:gradFill>
                  <a:gsLst>
                    <a:gs pos="2917">
                      <a:schemeClr val="tx1"/>
                    </a:gs>
                    <a:gs pos="30000">
                      <a:schemeClr val="tx1"/>
                    </a:gs>
                  </a:gsLst>
                  <a:lin ang="5400000" scaled="0"/>
                </a:gradFill>
              </a:rPr>
              <a:t>Pictures)</a:t>
            </a:r>
            <a:r>
              <a:rPr lang="en-GB" sz="1765" dirty="0">
                <a:gradFill>
                  <a:gsLst>
                    <a:gs pos="2917">
                      <a:schemeClr val="tx1"/>
                    </a:gs>
                    <a:gs pos="30000">
                      <a:schemeClr val="tx1"/>
                    </a:gs>
                  </a:gsLst>
                  <a:lin ang="5400000" scaled="0"/>
                </a:gradFill>
              </a:rPr>
              <a:t/>
            </a:r>
            <a:br>
              <a:rPr lang="en-GB" sz="1765" dirty="0">
                <a:gradFill>
                  <a:gsLst>
                    <a:gs pos="2917">
                      <a:schemeClr val="tx1"/>
                    </a:gs>
                    <a:gs pos="30000">
                      <a:schemeClr val="tx1"/>
                    </a:gs>
                  </a:gsLst>
                  <a:lin ang="5400000" scaled="0"/>
                </a:gradFill>
              </a:rPr>
            </a:br>
            <a:r>
              <a:rPr lang="zh-TW" altLang="en-US" sz="1765" dirty="0" smtClean="0">
                <a:gradFill>
                  <a:gsLst>
                    <a:gs pos="2917">
                      <a:schemeClr val="tx1"/>
                    </a:gs>
                    <a:gs pos="30000">
                      <a:schemeClr val="tx1"/>
                    </a:gs>
                  </a:gsLst>
                  <a:lin ang="5400000" scaled="0"/>
                </a:gradFill>
              </a:rPr>
              <a:t>影片 </a:t>
            </a:r>
            <a:r>
              <a:rPr lang="en-US" altLang="zh-TW" sz="1765" dirty="0" smtClean="0">
                <a:gradFill>
                  <a:gsLst>
                    <a:gs pos="2917">
                      <a:schemeClr val="tx1"/>
                    </a:gs>
                    <a:gs pos="30000">
                      <a:schemeClr val="tx1"/>
                    </a:gs>
                  </a:gsLst>
                  <a:lin ang="5400000" scaled="0"/>
                </a:gradFill>
              </a:rPr>
              <a:t>(</a:t>
            </a:r>
            <a:r>
              <a:rPr lang="en-GB" sz="1765" dirty="0" smtClean="0">
                <a:gradFill>
                  <a:gsLst>
                    <a:gs pos="2917">
                      <a:schemeClr val="tx1"/>
                    </a:gs>
                    <a:gs pos="30000">
                      <a:schemeClr val="tx1"/>
                    </a:gs>
                  </a:gsLst>
                  <a:lin ang="5400000" scaled="0"/>
                </a:gradFill>
              </a:rPr>
              <a:t>Videos)</a:t>
            </a:r>
            <a:r>
              <a:rPr lang="en-GB" sz="1765" dirty="0">
                <a:gradFill>
                  <a:gsLst>
                    <a:gs pos="2917">
                      <a:schemeClr val="tx1"/>
                    </a:gs>
                    <a:gs pos="30000">
                      <a:schemeClr val="tx1"/>
                    </a:gs>
                  </a:gsLst>
                  <a:lin ang="5400000" scaled="0"/>
                </a:gradFill>
              </a:rPr>
              <a:t/>
            </a:r>
            <a:br>
              <a:rPr lang="en-GB" sz="1765" dirty="0">
                <a:gradFill>
                  <a:gsLst>
                    <a:gs pos="2917">
                      <a:schemeClr val="tx1"/>
                    </a:gs>
                    <a:gs pos="30000">
                      <a:schemeClr val="tx1"/>
                    </a:gs>
                  </a:gsLst>
                  <a:lin ang="5400000" scaled="0"/>
                </a:gradFill>
              </a:rPr>
            </a:br>
            <a:r>
              <a:rPr lang="zh-TW" altLang="en-US" sz="1765" dirty="0" smtClean="0">
                <a:gradFill>
                  <a:gsLst>
                    <a:gs pos="2917">
                      <a:schemeClr val="tx1"/>
                    </a:gs>
                    <a:gs pos="30000">
                      <a:schemeClr val="tx1"/>
                    </a:gs>
                  </a:gsLst>
                  <a:lin ang="5400000" scaled="0"/>
                </a:gradFill>
              </a:rPr>
              <a:t>音樂 </a:t>
            </a:r>
            <a:r>
              <a:rPr lang="en-US" altLang="zh-TW" sz="1765" dirty="0" smtClean="0">
                <a:gradFill>
                  <a:gsLst>
                    <a:gs pos="2917">
                      <a:schemeClr val="tx1"/>
                    </a:gs>
                    <a:gs pos="30000">
                      <a:schemeClr val="tx1"/>
                    </a:gs>
                  </a:gsLst>
                  <a:lin ang="5400000" scaled="0"/>
                </a:gradFill>
              </a:rPr>
              <a:t>(</a:t>
            </a:r>
            <a:r>
              <a:rPr lang="en-GB" sz="1765" dirty="0" smtClean="0">
                <a:gradFill>
                  <a:gsLst>
                    <a:gs pos="2917">
                      <a:schemeClr val="tx1"/>
                    </a:gs>
                    <a:gs pos="30000">
                      <a:schemeClr val="tx1"/>
                    </a:gs>
                  </a:gsLst>
                  <a:lin ang="5400000" scaled="0"/>
                </a:gradFill>
              </a:rPr>
              <a:t>Music)</a:t>
            </a:r>
            <a:endParaRPr lang="en-GB" sz="1765" dirty="0">
              <a:gradFill>
                <a:gsLst>
                  <a:gs pos="2917">
                    <a:schemeClr val="tx1"/>
                  </a:gs>
                  <a:gs pos="30000">
                    <a:schemeClr val="tx1"/>
                  </a:gs>
                </a:gsLst>
                <a:lin ang="5400000" scaled="0"/>
              </a:gradFill>
            </a:endParaRPr>
          </a:p>
          <a:p>
            <a:pPr>
              <a:lnSpc>
                <a:spcPct val="90000"/>
              </a:lnSpc>
            </a:pPr>
            <a:r>
              <a:rPr lang="en-GB" sz="1568" dirty="0">
                <a:gradFill>
                  <a:gsLst>
                    <a:gs pos="2917">
                      <a:schemeClr val="tx1"/>
                    </a:gs>
                    <a:gs pos="30000">
                      <a:schemeClr val="tx1"/>
                    </a:gs>
                  </a:gsLst>
                  <a:lin ang="5400000" scaled="0"/>
                </a:gradFill>
              </a:rPr>
              <a:t>- </a:t>
            </a:r>
            <a:r>
              <a:rPr lang="zh-TW" altLang="en-US" sz="1400" i="1" dirty="0" smtClean="0">
                <a:gradFill>
                  <a:gsLst>
                    <a:gs pos="2917">
                      <a:schemeClr val="tx1"/>
                    </a:gs>
                    <a:gs pos="30000">
                      <a:schemeClr val="tx1"/>
                    </a:gs>
                  </a:gsLst>
                  <a:lin ang="5400000" scaled="0"/>
                </a:gradFill>
              </a:rPr>
              <a:t>需要在專案設定檔中指定存取權限</a:t>
            </a:r>
            <a:endParaRPr lang="en-GB" sz="1568" i="1" dirty="0">
              <a:gradFill>
                <a:gsLst>
                  <a:gs pos="2917">
                    <a:schemeClr val="tx1"/>
                  </a:gs>
                  <a:gs pos="30000">
                    <a:schemeClr val="tx1"/>
                  </a:gs>
                </a:gsLst>
                <a:lin ang="5400000" scaled="0"/>
              </a:gradFill>
            </a:endParaRPr>
          </a:p>
        </p:txBody>
      </p:sp>
      <p:cxnSp>
        <p:nvCxnSpPr>
          <p:cNvPr id="31" name="Straight Arrow Connector 30"/>
          <p:cNvCxnSpPr/>
          <p:nvPr/>
        </p:nvCxnSpPr>
        <p:spPr>
          <a:xfrm flipV="1">
            <a:off x="5574145" y="4346027"/>
            <a:ext cx="1438589" cy="1076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981865" y="3952556"/>
            <a:ext cx="635332" cy="452590"/>
          </a:xfrm>
          <a:prstGeom prst="rect">
            <a:avLst/>
          </a:prstGeom>
          <a:noFill/>
        </p:spPr>
        <p:txBody>
          <a:bodyPr wrap="square" lIns="179285" tIns="143428" rIns="179285" bIns="143428" rtlCol="0">
            <a:spAutoFit/>
          </a:bodyPr>
          <a:lstStyle/>
          <a:p>
            <a:pPr>
              <a:lnSpc>
                <a:spcPct val="90000"/>
              </a:lnSpc>
            </a:pPr>
            <a:r>
              <a:rPr lang="en-GB" sz="1176" dirty="0">
                <a:gradFill>
                  <a:gsLst>
                    <a:gs pos="2917">
                      <a:schemeClr val="tx1"/>
                    </a:gs>
                    <a:gs pos="30000">
                      <a:schemeClr val="tx1"/>
                    </a:gs>
                  </a:gsLst>
                  <a:lin ang="5400000" scaled="0"/>
                </a:gradFill>
              </a:rPr>
              <a:t>r/w</a:t>
            </a:r>
          </a:p>
        </p:txBody>
      </p:sp>
      <p:sp>
        <p:nvSpPr>
          <p:cNvPr id="34" name="Cloud 33"/>
          <p:cNvSpPr/>
          <p:nvPr/>
        </p:nvSpPr>
        <p:spPr bwMode="auto">
          <a:xfrm>
            <a:off x="3702690" y="1087166"/>
            <a:ext cx="2139216" cy="1278884"/>
          </a:xfrm>
          <a:prstGeom prst="cloud">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smtClean="0">
                <a:gradFill>
                  <a:gsLst>
                    <a:gs pos="0">
                      <a:srgbClr val="FFFFFF"/>
                    </a:gs>
                    <a:gs pos="100000">
                      <a:srgbClr val="FFFFFF"/>
                    </a:gs>
                  </a:gsLst>
                  <a:lin ang="5400000" scaled="0"/>
                </a:gradFill>
                <a:ea typeface="Segoe UI" pitchFamily="34" charset="0"/>
                <a:cs typeface="Segoe UI" pitchFamily="34" charset="0"/>
              </a:rPr>
              <a:t>Cloud</a:t>
            </a:r>
            <a:endParaRPr lang="en-GB" sz="1765" dirty="0">
              <a:gradFill>
                <a:gsLst>
                  <a:gs pos="0">
                    <a:srgbClr val="FFFFFF"/>
                  </a:gs>
                  <a:gs pos="100000">
                    <a:srgbClr val="FFFFFF"/>
                  </a:gs>
                </a:gsLst>
                <a:lin ang="5400000" scaled="0"/>
              </a:gradFill>
              <a:ea typeface="Segoe UI" pitchFamily="34" charset="0"/>
              <a:cs typeface="Segoe UI" pitchFamily="34" charset="0"/>
            </a:endParaRPr>
          </a:p>
        </p:txBody>
      </p:sp>
      <p:sp>
        <p:nvSpPr>
          <p:cNvPr id="35" name="TextBox 34"/>
          <p:cNvSpPr txBox="1"/>
          <p:nvPr/>
        </p:nvSpPr>
        <p:spPr>
          <a:xfrm>
            <a:off x="3866457" y="2999386"/>
            <a:ext cx="635332" cy="452590"/>
          </a:xfrm>
          <a:prstGeom prst="rect">
            <a:avLst/>
          </a:prstGeom>
          <a:noFill/>
        </p:spPr>
        <p:txBody>
          <a:bodyPr wrap="square" lIns="179285" tIns="143428" rIns="179285" bIns="143428" rtlCol="0">
            <a:spAutoFit/>
          </a:bodyPr>
          <a:lstStyle/>
          <a:p>
            <a:pPr>
              <a:lnSpc>
                <a:spcPct val="90000"/>
              </a:lnSpc>
            </a:pPr>
            <a:r>
              <a:rPr lang="en-GB" sz="1176" dirty="0">
                <a:gradFill>
                  <a:gsLst>
                    <a:gs pos="2917">
                      <a:schemeClr val="tx1"/>
                    </a:gs>
                    <a:gs pos="30000">
                      <a:schemeClr val="tx1"/>
                    </a:gs>
                  </a:gsLst>
                  <a:lin ang="5400000" scaled="0"/>
                </a:gradFill>
              </a:rPr>
              <a:t>r/w</a:t>
            </a:r>
          </a:p>
        </p:txBody>
      </p:sp>
      <p:cxnSp>
        <p:nvCxnSpPr>
          <p:cNvPr id="36" name="Straight Arrow Connector 35"/>
          <p:cNvCxnSpPr/>
          <p:nvPr/>
        </p:nvCxnSpPr>
        <p:spPr>
          <a:xfrm flipV="1">
            <a:off x="4332559" y="2299674"/>
            <a:ext cx="485" cy="1471622"/>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Snip Single Corner Rectangle 42"/>
          <p:cNvSpPr/>
          <p:nvPr/>
        </p:nvSpPr>
        <p:spPr bwMode="auto">
          <a:xfrm>
            <a:off x="10061076" y="2246513"/>
            <a:ext cx="1354850" cy="734942"/>
          </a:xfrm>
          <a:prstGeom prst="snip1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zh-TW" altLang="en-US" sz="1600" dirty="0" smtClean="0">
                <a:gradFill>
                  <a:gsLst>
                    <a:gs pos="0">
                      <a:srgbClr val="FFFFFF"/>
                    </a:gs>
                    <a:gs pos="100000">
                      <a:srgbClr val="FFFFFF"/>
                    </a:gs>
                  </a:gsLst>
                  <a:lin ang="5400000" scaled="0"/>
                </a:gradFill>
                <a:ea typeface="Segoe UI" pitchFamily="34" charset="0"/>
                <a:cs typeface="Segoe UI" pitchFamily="34" charset="0"/>
              </a:rPr>
              <a:t>檔案系統</a:t>
            </a:r>
            <a:endParaRPr lang="en-GB" sz="16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Rounded Rectangle 43"/>
          <p:cNvSpPr/>
          <p:nvPr/>
        </p:nvSpPr>
        <p:spPr bwMode="auto">
          <a:xfrm>
            <a:off x="6363131" y="1840554"/>
            <a:ext cx="1344140" cy="97275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36000" rIns="144000"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568" dirty="0">
                <a:gradFill>
                  <a:gsLst>
                    <a:gs pos="0">
                      <a:srgbClr val="FFFFFF"/>
                    </a:gs>
                    <a:gs pos="100000">
                      <a:srgbClr val="FFFFFF"/>
                    </a:gs>
                  </a:gsLst>
                  <a:lin ang="5400000" scaled="0"/>
                </a:gradFill>
                <a:ea typeface="Segoe UI" pitchFamily="34" charset="0"/>
                <a:cs typeface="Segoe UI" pitchFamily="34" charset="0"/>
              </a:rPr>
              <a:t>File </a:t>
            </a:r>
            <a:r>
              <a:rPr lang="en-GB" sz="1568" dirty="0" smtClean="0">
                <a:gradFill>
                  <a:gsLst>
                    <a:gs pos="0">
                      <a:srgbClr val="FFFFFF"/>
                    </a:gs>
                    <a:gs pos="100000">
                      <a:srgbClr val="FFFFFF"/>
                    </a:gs>
                  </a:gsLst>
                  <a:lin ang="5400000" scaled="0"/>
                </a:gradFill>
                <a:ea typeface="Segoe UI" pitchFamily="34" charset="0"/>
                <a:cs typeface="Segoe UI" pitchFamily="34" charset="0"/>
              </a:rPr>
              <a:t>Open/Save Picker </a:t>
            </a:r>
            <a:r>
              <a:rPr lang="en-GB" sz="1765" dirty="0">
                <a:gradFill>
                  <a:gsLst>
                    <a:gs pos="0">
                      <a:srgbClr val="FFFFFF"/>
                    </a:gs>
                    <a:gs pos="100000">
                      <a:srgbClr val="FFFFFF"/>
                    </a:gs>
                  </a:gsLst>
                  <a:lin ang="5400000" scaled="0"/>
                </a:gradFill>
                <a:ea typeface="Segoe UI" pitchFamily="34" charset="0"/>
                <a:cs typeface="Segoe UI" pitchFamily="34" charset="0"/>
              </a:rPr>
              <a:t>APIs</a:t>
            </a:r>
            <a:endParaRPr lang="en-GB" sz="2353" dirty="0">
              <a:gradFill>
                <a:gsLst>
                  <a:gs pos="0">
                    <a:srgbClr val="FFFFFF"/>
                  </a:gs>
                  <a:gs pos="100000">
                    <a:srgbClr val="FFFFFF"/>
                  </a:gs>
                </a:gsLst>
                <a:lin ang="5400000" scaled="0"/>
              </a:gradFill>
              <a:ea typeface="Segoe UI" pitchFamily="34" charset="0"/>
              <a:cs typeface="Segoe UI" pitchFamily="34" charset="0"/>
            </a:endParaRPr>
          </a:p>
        </p:txBody>
      </p:sp>
      <p:cxnSp>
        <p:nvCxnSpPr>
          <p:cNvPr id="45" name="Straight Arrow Connector 44"/>
          <p:cNvCxnSpPr/>
          <p:nvPr/>
        </p:nvCxnSpPr>
        <p:spPr>
          <a:xfrm flipV="1">
            <a:off x="5257976" y="2676655"/>
            <a:ext cx="1134074" cy="1095084"/>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84398" y="2999386"/>
            <a:ext cx="635332" cy="452590"/>
          </a:xfrm>
          <a:prstGeom prst="rect">
            <a:avLst/>
          </a:prstGeom>
          <a:noFill/>
        </p:spPr>
        <p:txBody>
          <a:bodyPr wrap="square" lIns="179285" tIns="143428" rIns="179285" bIns="143428" rtlCol="0">
            <a:spAutoFit/>
          </a:bodyPr>
          <a:lstStyle/>
          <a:p>
            <a:pPr>
              <a:lnSpc>
                <a:spcPct val="90000"/>
              </a:lnSpc>
            </a:pPr>
            <a:r>
              <a:rPr lang="en-GB" sz="1176" dirty="0">
                <a:gradFill>
                  <a:gsLst>
                    <a:gs pos="2917">
                      <a:schemeClr val="tx1"/>
                    </a:gs>
                    <a:gs pos="30000">
                      <a:schemeClr val="tx1"/>
                    </a:gs>
                  </a:gsLst>
                  <a:lin ang="5400000" scaled="0"/>
                </a:gradFill>
              </a:rPr>
              <a:t>r/w</a:t>
            </a:r>
          </a:p>
        </p:txBody>
      </p:sp>
      <p:cxnSp>
        <p:nvCxnSpPr>
          <p:cNvPr id="48" name="Straight Arrow Connector 47"/>
          <p:cNvCxnSpPr/>
          <p:nvPr/>
        </p:nvCxnSpPr>
        <p:spPr>
          <a:xfrm>
            <a:off x="7688127" y="2237937"/>
            <a:ext cx="390964" cy="5527"/>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3"/>
          <a:stretch>
            <a:fillRect/>
          </a:stretch>
        </p:blipFill>
        <p:spPr>
          <a:xfrm>
            <a:off x="10089090" y="1187620"/>
            <a:ext cx="1332795" cy="397448"/>
          </a:xfrm>
          <a:prstGeom prst="rect">
            <a:avLst/>
          </a:prstGeom>
        </p:spPr>
      </p:pic>
      <p:sp>
        <p:nvSpPr>
          <p:cNvPr id="52" name="Cloud 51"/>
          <p:cNvSpPr/>
          <p:nvPr/>
        </p:nvSpPr>
        <p:spPr>
          <a:xfrm>
            <a:off x="9883274" y="1003430"/>
            <a:ext cx="1589185" cy="1105437"/>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sz="1765">
              <a:solidFill>
                <a:prstClr val="white"/>
              </a:solidFill>
            </a:endParaRPr>
          </a:p>
        </p:txBody>
      </p:sp>
      <p:cxnSp>
        <p:nvCxnSpPr>
          <p:cNvPr id="53" name="Straight Arrow Connector 52"/>
          <p:cNvCxnSpPr/>
          <p:nvPr/>
        </p:nvCxnSpPr>
        <p:spPr>
          <a:xfrm>
            <a:off x="9414086" y="2305200"/>
            <a:ext cx="64699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Flowchart: Magnetic Disk 53"/>
          <p:cNvSpPr/>
          <p:nvPr/>
        </p:nvSpPr>
        <p:spPr bwMode="auto">
          <a:xfrm>
            <a:off x="2001679" y="1239458"/>
            <a:ext cx="1275601" cy="856836"/>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8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600" dirty="0">
                <a:solidFill>
                  <a:schemeClr val="accent4"/>
                </a:solidFill>
                <a:ea typeface="Segoe UI" pitchFamily="34" charset="0"/>
                <a:cs typeface="Segoe UI" pitchFamily="34" charset="0"/>
              </a:rPr>
              <a:t>Credential Locker</a:t>
            </a:r>
          </a:p>
        </p:txBody>
      </p:sp>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4525" y="1159078"/>
            <a:ext cx="1081417" cy="540709"/>
          </a:xfrm>
          <a:prstGeom prst="rect">
            <a:avLst/>
          </a:prstGeom>
        </p:spPr>
      </p:pic>
      <p:cxnSp>
        <p:nvCxnSpPr>
          <p:cNvPr id="56" name="Straight Arrow Connector 55"/>
          <p:cNvCxnSpPr/>
          <p:nvPr/>
        </p:nvCxnSpPr>
        <p:spPr>
          <a:xfrm flipH="1" flipV="1">
            <a:off x="2869118" y="2115148"/>
            <a:ext cx="1171568" cy="1670358"/>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427671" y="2737378"/>
            <a:ext cx="635332" cy="452590"/>
          </a:xfrm>
          <a:prstGeom prst="rect">
            <a:avLst/>
          </a:prstGeom>
          <a:noFill/>
        </p:spPr>
        <p:txBody>
          <a:bodyPr wrap="square" lIns="179285" tIns="143428" rIns="179285" bIns="143428" rtlCol="0">
            <a:spAutoFit/>
          </a:bodyPr>
          <a:lstStyle/>
          <a:p>
            <a:pPr>
              <a:lnSpc>
                <a:spcPct val="90000"/>
              </a:lnSpc>
            </a:pPr>
            <a:r>
              <a:rPr lang="en-GB" sz="1176" dirty="0">
                <a:gradFill>
                  <a:gsLst>
                    <a:gs pos="2917">
                      <a:schemeClr val="tx1"/>
                    </a:gs>
                    <a:gs pos="30000">
                      <a:schemeClr val="tx1"/>
                    </a:gs>
                  </a:gsLst>
                  <a:lin ang="5400000" scaled="0"/>
                </a:gradFill>
              </a:rPr>
              <a:t>r/w</a:t>
            </a:r>
          </a:p>
        </p:txBody>
      </p:sp>
      <p:cxnSp>
        <p:nvCxnSpPr>
          <p:cNvPr id="63" name="Straight Arrow Connector 62"/>
          <p:cNvCxnSpPr/>
          <p:nvPr/>
        </p:nvCxnSpPr>
        <p:spPr>
          <a:xfrm flipV="1">
            <a:off x="4980983" y="2313885"/>
            <a:ext cx="485" cy="1471622"/>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Rounded Rectangle 60"/>
          <p:cNvSpPr/>
          <p:nvPr/>
        </p:nvSpPr>
        <p:spPr bwMode="auto">
          <a:xfrm>
            <a:off x="4497767" y="2520384"/>
            <a:ext cx="1221313" cy="642877"/>
          </a:xfrm>
          <a:prstGeom prst="roundRect">
            <a:avLst/>
          </a:prstGeom>
          <a:solidFill>
            <a:schemeClr val="accent3">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zh-TW" altLang="en-US" sz="1372" dirty="0" smtClean="0">
                <a:gradFill>
                  <a:gsLst>
                    <a:gs pos="0">
                      <a:srgbClr val="FFFFFF"/>
                    </a:gs>
                    <a:gs pos="100000">
                      <a:srgbClr val="FFFFFF"/>
                    </a:gs>
                  </a:gsLst>
                  <a:lin ang="5400000" scaled="0"/>
                </a:gradFill>
                <a:ea typeface="Segoe UI" pitchFamily="34" charset="0"/>
                <a:cs typeface="Segoe UI" pitchFamily="34" charset="0"/>
              </a:rPr>
              <a:t>背景傳輸</a:t>
            </a:r>
            <a:endParaRPr lang="en-GB" sz="1961" dirty="0">
              <a:gradFill>
                <a:gsLst>
                  <a:gs pos="0">
                    <a:srgbClr val="FFFFFF"/>
                  </a:gs>
                  <a:gs pos="100000">
                    <a:srgbClr val="FFFFFF"/>
                  </a:gs>
                </a:gsLst>
                <a:lin ang="5400000" scaled="0"/>
              </a:gradFill>
              <a:ea typeface="Segoe UI" pitchFamily="34" charset="0"/>
              <a:cs typeface="Segoe UI" pitchFamily="34" charset="0"/>
            </a:endParaRPr>
          </a:p>
        </p:txBody>
      </p:sp>
      <p:sp>
        <p:nvSpPr>
          <p:cNvPr id="46" name="Flowchart: Magnetic Disk 45"/>
          <p:cNvSpPr/>
          <p:nvPr/>
        </p:nvSpPr>
        <p:spPr bwMode="auto">
          <a:xfrm>
            <a:off x="1533030" y="2297283"/>
            <a:ext cx="1275601" cy="856836"/>
          </a:xfrm>
          <a:prstGeom prst="flowChartMagneticDisk">
            <a:avLst/>
          </a:prstGeom>
          <a:solidFill>
            <a:schemeClr val="accent3">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400" dirty="0" smtClean="0">
                <a:solidFill>
                  <a:schemeClr val="bg1">
                    <a:lumMod val="95000"/>
                  </a:schemeClr>
                </a:solidFill>
                <a:ea typeface="Segoe UI" pitchFamily="34" charset="0"/>
                <a:cs typeface="Segoe UI" pitchFamily="34" charset="0"/>
              </a:rPr>
              <a:t>Publishers Shared Folder</a:t>
            </a:r>
            <a:endParaRPr lang="en-GB" sz="1400" dirty="0">
              <a:solidFill>
                <a:schemeClr val="bg1">
                  <a:lumMod val="95000"/>
                </a:schemeClr>
              </a:solidFill>
              <a:ea typeface="Segoe UI" pitchFamily="34" charset="0"/>
              <a:cs typeface="Segoe UI" pitchFamily="34" charset="0"/>
            </a:endParaRPr>
          </a:p>
        </p:txBody>
      </p:sp>
      <p:cxnSp>
        <p:nvCxnSpPr>
          <p:cNvPr id="49" name="Straight Arrow Connector 48"/>
          <p:cNvCxnSpPr/>
          <p:nvPr/>
        </p:nvCxnSpPr>
        <p:spPr>
          <a:xfrm flipH="1" flipV="1">
            <a:off x="2810525" y="3094245"/>
            <a:ext cx="1077761" cy="824611"/>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982171" y="3090340"/>
            <a:ext cx="635332" cy="452590"/>
          </a:xfrm>
          <a:prstGeom prst="rect">
            <a:avLst/>
          </a:prstGeom>
          <a:noFill/>
        </p:spPr>
        <p:txBody>
          <a:bodyPr wrap="square" lIns="179285" tIns="143428" rIns="179285" bIns="143428" rtlCol="0">
            <a:spAutoFit/>
          </a:bodyPr>
          <a:lstStyle/>
          <a:p>
            <a:pPr>
              <a:lnSpc>
                <a:spcPct val="90000"/>
              </a:lnSpc>
            </a:pPr>
            <a:r>
              <a:rPr lang="en-GB" sz="1176" dirty="0">
                <a:gradFill>
                  <a:gsLst>
                    <a:gs pos="2917">
                      <a:schemeClr val="tx1"/>
                    </a:gs>
                    <a:gs pos="30000">
                      <a:schemeClr val="tx1"/>
                    </a:gs>
                  </a:gsLst>
                  <a:lin ang="5400000" scaled="0"/>
                </a:gradFill>
              </a:rPr>
              <a:t>r/w</a:t>
            </a:r>
          </a:p>
        </p:txBody>
      </p:sp>
      <p:sp>
        <p:nvSpPr>
          <p:cNvPr id="57" name="Rounded Rectangle 56"/>
          <p:cNvSpPr/>
          <p:nvPr/>
        </p:nvSpPr>
        <p:spPr bwMode="auto">
          <a:xfrm>
            <a:off x="8089090" y="1501746"/>
            <a:ext cx="943177" cy="117490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App</a:t>
            </a:r>
            <a:endParaRPr lang="en-GB" sz="2353" dirty="0">
              <a:gradFill>
                <a:gsLst>
                  <a:gs pos="0">
                    <a:srgbClr val="FFFFFF"/>
                  </a:gs>
                  <a:gs pos="100000">
                    <a:srgbClr val="FFFFFF"/>
                  </a:gs>
                </a:gsLst>
                <a:lin ang="5400000" scaled="0"/>
              </a:gradFill>
              <a:ea typeface="Segoe UI" pitchFamily="34" charset="0"/>
              <a:cs typeface="Segoe UI" pitchFamily="34" charset="0"/>
            </a:endParaRPr>
          </a:p>
        </p:txBody>
      </p:sp>
      <p:sp>
        <p:nvSpPr>
          <p:cNvPr id="59" name="Rounded Rectangle 58"/>
          <p:cNvSpPr/>
          <p:nvPr/>
        </p:nvSpPr>
        <p:spPr bwMode="auto">
          <a:xfrm>
            <a:off x="8241490" y="1654146"/>
            <a:ext cx="943177" cy="1174908"/>
          </a:xfrm>
          <a:prstGeom prst="round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dirty="0">
                <a:gradFill>
                  <a:gsLst>
                    <a:gs pos="0">
                      <a:srgbClr val="FFFFFF"/>
                    </a:gs>
                    <a:gs pos="100000">
                      <a:srgbClr val="FFFFFF"/>
                    </a:gs>
                  </a:gsLst>
                  <a:lin ang="5400000" scaled="0"/>
                </a:gradFill>
                <a:ea typeface="Segoe UI" pitchFamily="34" charset="0"/>
                <a:cs typeface="Segoe UI" pitchFamily="34" charset="0"/>
              </a:rPr>
              <a:t>App</a:t>
            </a:r>
            <a:endParaRPr lang="en-GB" sz="2353" dirty="0">
              <a:gradFill>
                <a:gsLst>
                  <a:gs pos="0">
                    <a:srgbClr val="FFFFFF"/>
                  </a:gs>
                  <a:gs pos="100000">
                    <a:srgbClr val="FFFFFF"/>
                  </a:gs>
                </a:gsLst>
                <a:lin ang="5400000" scaled="0"/>
              </a:gradFill>
              <a:ea typeface="Segoe UI" pitchFamily="34" charset="0"/>
              <a:cs typeface="Segoe UI" pitchFamily="34" charset="0"/>
            </a:endParaRPr>
          </a:p>
        </p:txBody>
      </p:sp>
      <p:sp>
        <p:nvSpPr>
          <p:cNvPr id="60" name="Rounded Rectangle 59"/>
          <p:cNvSpPr/>
          <p:nvPr/>
        </p:nvSpPr>
        <p:spPr bwMode="auto">
          <a:xfrm>
            <a:off x="8393890" y="1806546"/>
            <a:ext cx="1020196" cy="1174908"/>
          </a:xfrm>
          <a:prstGeom prst="round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43428" rIns="108000"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400" dirty="0" smtClean="0">
                <a:solidFill>
                  <a:schemeClr val="tx2">
                    <a:lumMod val="65000"/>
                    <a:lumOff val="35000"/>
                  </a:schemeClr>
                </a:solidFill>
                <a:ea typeface="Segoe UI" pitchFamily="34" charset="0"/>
                <a:cs typeface="Segoe UI" pitchFamily="34" charset="0"/>
              </a:rPr>
              <a:t>Picker Provider apps</a:t>
            </a:r>
            <a:endParaRPr lang="en-GB" dirty="0">
              <a:solidFill>
                <a:schemeClr val="tx2">
                  <a:lumMod val="65000"/>
                  <a:lumOff val="35000"/>
                </a:schemeClr>
              </a:solidFill>
              <a:ea typeface="Segoe UI" pitchFamily="34" charset="0"/>
              <a:cs typeface="Segoe UI" pitchFamily="34" charset="0"/>
            </a:endParaRPr>
          </a:p>
        </p:txBody>
      </p:sp>
      <p:cxnSp>
        <p:nvCxnSpPr>
          <p:cNvPr id="62" name="Straight Arrow Connector 61"/>
          <p:cNvCxnSpPr/>
          <p:nvPr/>
        </p:nvCxnSpPr>
        <p:spPr>
          <a:xfrm flipV="1">
            <a:off x="9414086" y="1840554"/>
            <a:ext cx="558589" cy="26831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1212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par>
                                <p:cTn id="45" presetID="10" presetClass="entr" presetSubtype="0"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0"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fade">
                                      <p:cBhvr>
                                        <p:cTn id="66" dur="500"/>
                                        <p:tgtEl>
                                          <p:spTgt spid="5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fade">
                                      <p:cBhvr>
                                        <p:cTn id="72" dur="500"/>
                                        <p:tgtEl>
                                          <p:spTgt spid="54"/>
                                        </p:tgtEl>
                                      </p:cBhvr>
                                    </p:animEffect>
                                  </p:childTnLst>
                                </p:cTn>
                              </p:par>
                              <p:par>
                                <p:cTn id="73" presetID="10" presetClass="entr" presetSubtype="0"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fade">
                                      <p:cBhvr>
                                        <p:cTn id="75" dur="500"/>
                                        <p:tgtEl>
                                          <p:spTgt spid="5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fade">
                                      <p:cBhvr>
                                        <p:cTn id="80" dur="500"/>
                                        <p:tgtEl>
                                          <p:spTgt spid="4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500"/>
                                        <p:tgtEl>
                                          <p:spTgt spid="44"/>
                                        </p:tgtEl>
                                      </p:cBhvr>
                                    </p:animEffect>
                                  </p:childTnLst>
                                </p:cTn>
                              </p:par>
                              <p:par>
                                <p:cTn id="84" presetID="10" presetClass="entr" presetSubtype="0" fill="hold"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fade">
                                      <p:cBhvr>
                                        <p:cTn id="86" dur="500"/>
                                        <p:tgtEl>
                                          <p:spTgt spid="48"/>
                                        </p:tgtEl>
                                      </p:cBhvr>
                                    </p:animEffect>
                                  </p:childTnLst>
                                </p:cTn>
                              </p:par>
                              <p:par>
                                <p:cTn id="87" presetID="10" presetClass="entr" presetSubtype="0" fill="hold" nodeType="withEffect">
                                  <p:stCondLst>
                                    <p:cond delay="0"/>
                                  </p:stCondLst>
                                  <p:childTnLst>
                                    <p:set>
                                      <p:cBhvr>
                                        <p:cTn id="88" dur="1" fill="hold">
                                          <p:stCondLst>
                                            <p:cond delay="0"/>
                                          </p:stCondLst>
                                        </p:cTn>
                                        <p:tgtEl>
                                          <p:spTgt spid="51"/>
                                        </p:tgtEl>
                                        <p:attrNameLst>
                                          <p:attrName>style.visibility</p:attrName>
                                        </p:attrNameLst>
                                      </p:cBhvr>
                                      <p:to>
                                        <p:strVal val="visible"/>
                                      </p:to>
                                    </p:set>
                                    <p:animEffect transition="in" filter="fade">
                                      <p:cBhvr>
                                        <p:cTn id="89" dur="500"/>
                                        <p:tgtEl>
                                          <p:spTgt spid="5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2"/>
                                        </p:tgtEl>
                                        <p:attrNameLst>
                                          <p:attrName>style.visibility</p:attrName>
                                        </p:attrNameLst>
                                      </p:cBhvr>
                                      <p:to>
                                        <p:strVal val="visible"/>
                                      </p:to>
                                    </p:set>
                                    <p:animEffect transition="in" filter="fade">
                                      <p:cBhvr>
                                        <p:cTn id="92" dur="500"/>
                                        <p:tgtEl>
                                          <p:spTgt spid="52"/>
                                        </p:tgtEl>
                                      </p:cBhvr>
                                    </p:animEffect>
                                  </p:childTnLst>
                                </p:cTn>
                              </p:par>
                              <p:par>
                                <p:cTn id="93" presetID="10" presetClass="entr" presetSubtype="0" fill="hold" nodeType="withEffect">
                                  <p:stCondLst>
                                    <p:cond delay="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500"/>
                                        <p:tgtEl>
                                          <p:spTgt spid="5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7"/>
                                        </p:tgtEl>
                                        <p:attrNameLst>
                                          <p:attrName>style.visibility</p:attrName>
                                        </p:attrNameLst>
                                      </p:cBhvr>
                                      <p:to>
                                        <p:strVal val="visible"/>
                                      </p:to>
                                    </p:set>
                                    <p:animEffect transition="in" filter="fade">
                                      <p:cBhvr>
                                        <p:cTn id="98" dur="500"/>
                                        <p:tgtEl>
                                          <p:spTgt spid="5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fade">
                                      <p:cBhvr>
                                        <p:cTn id="101" dur="500"/>
                                        <p:tgtEl>
                                          <p:spTgt spid="59"/>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fade">
                                      <p:cBhvr>
                                        <p:cTn id="104" dur="500"/>
                                        <p:tgtEl>
                                          <p:spTgt spid="60"/>
                                        </p:tgtEl>
                                      </p:cBhvr>
                                    </p:animEffect>
                                  </p:childTnLst>
                                </p:cTn>
                              </p:par>
                              <p:par>
                                <p:cTn id="105" presetID="10" presetClass="entr" presetSubtype="0" fill="hold" nodeType="withEffect">
                                  <p:stCondLst>
                                    <p:cond delay="0"/>
                                  </p:stCondLst>
                                  <p:childTnLst>
                                    <p:set>
                                      <p:cBhvr>
                                        <p:cTn id="106" dur="1" fill="hold">
                                          <p:stCondLst>
                                            <p:cond delay="0"/>
                                          </p:stCondLst>
                                        </p:cTn>
                                        <p:tgtEl>
                                          <p:spTgt spid="62"/>
                                        </p:tgtEl>
                                        <p:attrNameLst>
                                          <p:attrName>style.visibility</p:attrName>
                                        </p:attrNameLst>
                                      </p:cBhvr>
                                      <p:to>
                                        <p:strVal val="visible"/>
                                      </p:to>
                                    </p:set>
                                    <p:animEffect transition="in" filter="fade">
                                      <p:cBhvr>
                                        <p:cTn id="107" dur="500"/>
                                        <p:tgtEl>
                                          <p:spTgt spid="6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47"/>
                                        </p:tgtEl>
                                        <p:attrNameLst>
                                          <p:attrName>style.visibility</p:attrName>
                                        </p:attrNameLst>
                                      </p:cBhvr>
                                      <p:to>
                                        <p:strVal val="visible"/>
                                      </p:to>
                                    </p:set>
                                    <p:animEffect transition="in" filter="fade">
                                      <p:cBhvr>
                                        <p:cTn id="110" dur="500"/>
                                        <p:tgtEl>
                                          <p:spTgt spid="47"/>
                                        </p:tgtEl>
                                      </p:cBhvr>
                                    </p:animEffect>
                                  </p:childTnLst>
                                </p:cTn>
                              </p:par>
                              <p:par>
                                <p:cTn id="111" presetID="10" presetClass="entr" presetSubtype="0" fill="hold" nodeType="withEffect">
                                  <p:stCondLst>
                                    <p:cond delay="0"/>
                                  </p:stCondLst>
                                  <p:childTnLst>
                                    <p:set>
                                      <p:cBhvr>
                                        <p:cTn id="112" dur="1" fill="hold">
                                          <p:stCondLst>
                                            <p:cond delay="0"/>
                                          </p:stCondLst>
                                        </p:cTn>
                                        <p:tgtEl>
                                          <p:spTgt spid="45"/>
                                        </p:tgtEl>
                                        <p:attrNameLst>
                                          <p:attrName>style.visibility</p:attrName>
                                        </p:attrNameLst>
                                      </p:cBhvr>
                                      <p:to>
                                        <p:strVal val="visible"/>
                                      </p:to>
                                    </p:set>
                                    <p:animEffect transition="in" filter="fade">
                                      <p:cBhvr>
                                        <p:cTn id="113" dur="500"/>
                                        <p:tgtEl>
                                          <p:spTgt spid="45"/>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27"/>
                                        </p:tgtEl>
                                        <p:attrNameLst>
                                          <p:attrName>style.visibility</p:attrName>
                                        </p:attrNameLst>
                                      </p:cBhvr>
                                      <p:to>
                                        <p:strVal val="visible"/>
                                      </p:to>
                                    </p:set>
                                    <p:animEffect transition="in" filter="fade">
                                      <p:cBhvr>
                                        <p:cTn id="118" dur="500"/>
                                        <p:tgtEl>
                                          <p:spTgt spid="27"/>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28"/>
                                        </p:tgtEl>
                                        <p:attrNameLst>
                                          <p:attrName>style.visibility</p:attrName>
                                        </p:attrNameLst>
                                      </p:cBhvr>
                                      <p:to>
                                        <p:strVal val="visible"/>
                                      </p:to>
                                    </p:set>
                                    <p:animEffect transition="in" filter="fade">
                                      <p:cBhvr>
                                        <p:cTn id="121" dur="500"/>
                                        <p:tgtEl>
                                          <p:spTgt spid="28"/>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29"/>
                                        </p:tgtEl>
                                        <p:attrNameLst>
                                          <p:attrName>style.visibility</p:attrName>
                                        </p:attrNameLst>
                                      </p:cBhvr>
                                      <p:to>
                                        <p:strVal val="visible"/>
                                      </p:to>
                                    </p:set>
                                    <p:animEffect transition="in" filter="fade">
                                      <p:cBhvr>
                                        <p:cTn id="124" dur="500"/>
                                        <p:tgtEl>
                                          <p:spTgt spid="29"/>
                                        </p:tgtEl>
                                      </p:cBhvr>
                                    </p:animEffect>
                                  </p:childTnLst>
                                </p:cTn>
                              </p:par>
                              <p:par>
                                <p:cTn id="125" presetID="10" presetClass="entr" presetSubtype="0" fill="hold" nodeType="withEffect">
                                  <p:stCondLst>
                                    <p:cond delay="0"/>
                                  </p:stCondLst>
                                  <p:childTnLst>
                                    <p:set>
                                      <p:cBhvr>
                                        <p:cTn id="126" dur="1" fill="hold">
                                          <p:stCondLst>
                                            <p:cond delay="0"/>
                                          </p:stCondLst>
                                        </p:cTn>
                                        <p:tgtEl>
                                          <p:spTgt spid="31"/>
                                        </p:tgtEl>
                                        <p:attrNameLst>
                                          <p:attrName>style.visibility</p:attrName>
                                        </p:attrNameLst>
                                      </p:cBhvr>
                                      <p:to>
                                        <p:strVal val="visible"/>
                                      </p:to>
                                    </p:set>
                                    <p:animEffect transition="in" filter="fade">
                                      <p:cBhvr>
                                        <p:cTn id="127" dur="500"/>
                                        <p:tgtEl>
                                          <p:spTgt spid="31"/>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fade">
                                      <p:cBhvr>
                                        <p:cTn id="130" dur="500"/>
                                        <p:tgtEl>
                                          <p:spTgt spid="33"/>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30"/>
                                        </p:tgtEl>
                                        <p:attrNameLst>
                                          <p:attrName>style.visibility</p:attrName>
                                        </p:attrNameLst>
                                      </p:cBhvr>
                                      <p:to>
                                        <p:strVal val="visible"/>
                                      </p:to>
                                    </p:set>
                                    <p:animEffect transition="in" filter="fade">
                                      <p:cBhvr>
                                        <p:cTn id="133" dur="500"/>
                                        <p:tgtEl>
                                          <p:spTgt spid="30"/>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34"/>
                                        </p:tgtEl>
                                        <p:attrNameLst>
                                          <p:attrName>style.visibility</p:attrName>
                                        </p:attrNameLst>
                                      </p:cBhvr>
                                      <p:to>
                                        <p:strVal val="visible"/>
                                      </p:to>
                                    </p:set>
                                    <p:animEffect transition="in" filter="fade">
                                      <p:cBhvr>
                                        <p:cTn id="138" dur="500"/>
                                        <p:tgtEl>
                                          <p:spTgt spid="34"/>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35"/>
                                        </p:tgtEl>
                                        <p:attrNameLst>
                                          <p:attrName>style.visibility</p:attrName>
                                        </p:attrNameLst>
                                      </p:cBhvr>
                                      <p:to>
                                        <p:strVal val="visible"/>
                                      </p:to>
                                    </p:set>
                                    <p:animEffect transition="in" filter="fade">
                                      <p:cBhvr>
                                        <p:cTn id="141" dur="500"/>
                                        <p:tgtEl>
                                          <p:spTgt spid="35"/>
                                        </p:tgtEl>
                                      </p:cBhvr>
                                    </p:animEffect>
                                  </p:childTnLst>
                                </p:cTn>
                              </p:par>
                              <p:par>
                                <p:cTn id="142" presetID="10" presetClass="entr" presetSubtype="0" fill="hold" nodeType="withEffect">
                                  <p:stCondLst>
                                    <p:cond delay="0"/>
                                  </p:stCondLst>
                                  <p:childTnLst>
                                    <p:set>
                                      <p:cBhvr>
                                        <p:cTn id="143" dur="1" fill="hold">
                                          <p:stCondLst>
                                            <p:cond delay="0"/>
                                          </p:stCondLst>
                                        </p:cTn>
                                        <p:tgtEl>
                                          <p:spTgt spid="36"/>
                                        </p:tgtEl>
                                        <p:attrNameLst>
                                          <p:attrName>style.visibility</p:attrName>
                                        </p:attrNameLst>
                                      </p:cBhvr>
                                      <p:to>
                                        <p:strVal val="visible"/>
                                      </p:to>
                                    </p:set>
                                    <p:animEffect transition="in" filter="fade">
                                      <p:cBhvr>
                                        <p:cTn id="144" dur="500"/>
                                        <p:tgtEl>
                                          <p:spTgt spid="36"/>
                                        </p:tgtEl>
                                      </p:cBhvr>
                                    </p:animEffect>
                                  </p:childTnLst>
                                </p:cTn>
                              </p:par>
                              <p:par>
                                <p:cTn id="145" presetID="10" presetClass="entr" presetSubtype="0" fill="hold" nodeType="withEffect">
                                  <p:stCondLst>
                                    <p:cond delay="0"/>
                                  </p:stCondLst>
                                  <p:childTnLst>
                                    <p:set>
                                      <p:cBhvr>
                                        <p:cTn id="146" dur="1" fill="hold">
                                          <p:stCondLst>
                                            <p:cond delay="0"/>
                                          </p:stCondLst>
                                        </p:cTn>
                                        <p:tgtEl>
                                          <p:spTgt spid="63"/>
                                        </p:tgtEl>
                                        <p:attrNameLst>
                                          <p:attrName>style.visibility</p:attrName>
                                        </p:attrNameLst>
                                      </p:cBhvr>
                                      <p:to>
                                        <p:strVal val="visible"/>
                                      </p:to>
                                    </p:set>
                                    <p:animEffect transition="in" filter="fade">
                                      <p:cBhvr>
                                        <p:cTn id="147" dur="500"/>
                                        <p:tgtEl>
                                          <p:spTgt spid="63"/>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61"/>
                                        </p:tgtEl>
                                        <p:attrNameLst>
                                          <p:attrName>style.visibility</p:attrName>
                                        </p:attrNameLst>
                                      </p:cBhvr>
                                      <p:to>
                                        <p:strVal val="visible"/>
                                      </p:to>
                                    </p:set>
                                    <p:animEffect transition="in" filter="fade">
                                      <p:cBhvr>
                                        <p:cTn id="15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3" grpId="0" animBg="1"/>
      <p:bldP spid="14" grpId="0"/>
      <p:bldP spid="17" grpId="0" animBg="1"/>
      <p:bldP spid="18" grpId="0" animBg="1"/>
      <p:bldP spid="20" grpId="0"/>
      <p:bldP spid="21" grpId="0"/>
      <p:bldP spid="22" grpId="0"/>
      <p:bldP spid="24" grpId="0" animBg="1"/>
      <p:bldP spid="25" grpId="0"/>
      <p:bldP spid="27" grpId="0" animBg="1"/>
      <p:bldP spid="28" grpId="0" animBg="1"/>
      <p:bldP spid="29" grpId="0" animBg="1"/>
      <p:bldP spid="30" grpId="0"/>
      <p:bldP spid="33" grpId="0"/>
      <p:bldP spid="34" grpId="0" animBg="1"/>
      <p:bldP spid="35" grpId="0"/>
      <p:bldP spid="43" grpId="0" animBg="1"/>
      <p:bldP spid="44" grpId="0" animBg="1"/>
      <p:bldP spid="47" grpId="0"/>
      <p:bldP spid="52" grpId="0" animBg="1"/>
      <p:bldP spid="54" grpId="0" animBg="1"/>
      <p:bldP spid="58" grpId="0"/>
      <p:bldP spid="61" grpId="0" animBg="1"/>
      <p:bldP spid="46" grpId="0" animBg="1"/>
      <p:bldP spid="50" grpId="0"/>
      <p:bldP spid="57" grpId="0" animBg="1"/>
      <p:bldP spid="59" grpId="0" animBg="1"/>
      <p:bldP spid="6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5487"/>
            <a:ext cx="11834777" cy="982133"/>
          </a:xfrm>
        </p:spPr>
        <p:txBody>
          <a:bodyPr/>
          <a:lstStyle/>
          <a:p>
            <a:r>
              <a:rPr lang="en-GB" sz="4400" dirty="0" err="1" smtClean="0"/>
              <a:t>FutureAccessList</a:t>
            </a:r>
            <a:r>
              <a:rPr lang="en-GB" sz="4400" dirty="0" smtClean="0"/>
              <a:t> </a:t>
            </a:r>
            <a:r>
              <a:rPr lang="zh-TW" altLang="en-US" sz="4400" dirty="0" smtClean="0"/>
              <a:t>以及</a:t>
            </a:r>
            <a:r>
              <a:rPr lang="en-GB" sz="4400" dirty="0" smtClean="0"/>
              <a:t> </a:t>
            </a:r>
            <a:r>
              <a:rPr lang="en-GB" sz="4400" dirty="0" err="1" smtClean="0"/>
              <a:t>MostRecentlyUsedList</a:t>
            </a:r>
            <a:endParaRPr lang="en-GB" sz="4400" dirty="0"/>
          </a:p>
        </p:txBody>
      </p:sp>
      <p:sp>
        <p:nvSpPr>
          <p:cNvPr id="3" name="Text Placeholder 2"/>
          <p:cNvSpPr>
            <a:spLocks noGrp="1"/>
          </p:cNvSpPr>
          <p:nvPr>
            <p:ph type="body" sz="quarter" idx="10"/>
          </p:nvPr>
        </p:nvSpPr>
        <p:spPr/>
        <p:txBody>
          <a:bodyPr/>
          <a:lstStyle/>
          <a:p>
            <a:r>
              <a:rPr lang="zh-TW" altLang="en-US" sz="3137" dirty="0" smtClean="0"/>
              <a:t>所有 </a:t>
            </a:r>
            <a:r>
              <a:rPr lang="en-US" altLang="zh-TW" sz="3137" dirty="0" smtClean="0"/>
              <a:t>app </a:t>
            </a:r>
            <a:r>
              <a:rPr lang="zh-TW" altLang="en-US" sz="3137" dirty="0" smtClean="0"/>
              <a:t>都會有</a:t>
            </a:r>
            <a:r>
              <a:rPr lang="en-GB" sz="3137" dirty="0" smtClean="0"/>
              <a:t> </a:t>
            </a:r>
            <a:r>
              <a:rPr lang="en-GB" sz="3137" dirty="0" err="1"/>
              <a:t>FutureAccessList</a:t>
            </a:r>
            <a:r>
              <a:rPr lang="en-GB" sz="3137" dirty="0"/>
              <a:t> </a:t>
            </a:r>
            <a:r>
              <a:rPr lang="zh-TW" altLang="en-US" sz="3137" dirty="0" smtClean="0"/>
              <a:t>以及</a:t>
            </a:r>
            <a:r>
              <a:rPr lang="en-GB" sz="3137" dirty="0" smtClean="0"/>
              <a:t> </a:t>
            </a:r>
            <a:r>
              <a:rPr lang="en-GB" sz="3137" dirty="0" err="1"/>
              <a:t>MostRecentlyUsedList</a:t>
            </a:r>
            <a:r>
              <a:rPr lang="en-GB" sz="3137" dirty="0"/>
              <a:t> (MRU)</a:t>
            </a:r>
          </a:p>
          <a:p>
            <a:r>
              <a:rPr lang="en-GB" sz="3137" dirty="0" smtClean="0"/>
              <a:t>MRU </a:t>
            </a:r>
            <a:r>
              <a:rPr lang="zh-TW" altLang="en-US" sz="3137" dirty="0" smtClean="0"/>
              <a:t>列表用來追蹤使用者經常開啟的檔案及目錄</a:t>
            </a:r>
            <a:endParaRPr lang="en-GB" sz="3137" dirty="0"/>
          </a:p>
          <a:p>
            <a:pPr lvl="1"/>
            <a:r>
              <a:rPr lang="zh-TW" altLang="en-US" dirty="0" smtClean="0"/>
              <a:t>上限 </a:t>
            </a:r>
            <a:r>
              <a:rPr lang="en-GB" dirty="0" smtClean="0"/>
              <a:t>25 </a:t>
            </a:r>
            <a:r>
              <a:rPr lang="zh-TW" altLang="en-US" dirty="0" smtClean="0"/>
              <a:t>個項目，系統會自動管理，所以最舊的項目就會被移掉</a:t>
            </a:r>
            <a:endParaRPr lang="en-GB" dirty="0" smtClean="0"/>
          </a:p>
          <a:p>
            <a:r>
              <a:rPr lang="en-GB" sz="3137" dirty="0" err="1" smtClean="0"/>
              <a:t>FutureAccessList</a:t>
            </a:r>
            <a:r>
              <a:rPr lang="en-GB" sz="3137" dirty="0" smtClean="0"/>
              <a:t> </a:t>
            </a:r>
            <a:r>
              <a:rPr lang="zh-TW" altLang="en-US" sz="3137" dirty="0" smtClean="0"/>
              <a:t>列表用來追蹤可以儲存的目錄</a:t>
            </a:r>
            <a:endParaRPr lang="en-GB" sz="3137" dirty="0"/>
          </a:p>
          <a:p>
            <a:pPr lvl="1"/>
            <a:r>
              <a:rPr lang="zh-TW" altLang="en-US" dirty="0" smtClean="0"/>
              <a:t>上限 </a:t>
            </a:r>
            <a:r>
              <a:rPr lang="en-GB" dirty="0" smtClean="0"/>
              <a:t>1000 </a:t>
            </a:r>
            <a:r>
              <a:rPr lang="zh-TW" altLang="en-US" dirty="0" smtClean="0"/>
              <a:t>個項目，但是並不是系統自動管理的，所以必須手動清除內容</a:t>
            </a:r>
            <a:endParaRPr lang="en-GB" dirty="0" smtClean="0"/>
          </a:p>
          <a:p>
            <a:pPr lvl="1"/>
            <a:r>
              <a:rPr lang="zh-TW" altLang="en-US" dirty="0" smtClean="0"/>
              <a:t>如果檔案或目錄位置改變成了</a:t>
            </a:r>
            <a:r>
              <a:rPr lang="zh-TW" altLang="en-US" dirty="0"/>
              <a:t>，</a:t>
            </a:r>
            <a:r>
              <a:rPr lang="en-GB" dirty="0" err="1" smtClean="0"/>
              <a:t>FutureAccessList</a:t>
            </a:r>
            <a:r>
              <a:rPr lang="en-GB" dirty="0" smtClean="0"/>
              <a:t> </a:t>
            </a:r>
            <a:r>
              <a:rPr lang="zh-TW" altLang="en-US" dirty="0" smtClean="0"/>
              <a:t>會自動更新</a:t>
            </a:r>
            <a:endParaRPr lang="en-GB" dirty="0" smtClean="0"/>
          </a:p>
          <a:p>
            <a:pPr lvl="1"/>
            <a:endParaRPr lang="en-GB" dirty="0"/>
          </a:p>
          <a:p>
            <a:r>
              <a:rPr lang="zh-TW" altLang="en-US" sz="3137" dirty="0" smtClean="0"/>
              <a:t>當用戶開啟一個檔案，您應該把該檔案或目錄加入</a:t>
            </a:r>
            <a:r>
              <a:rPr lang="en-GB" sz="3137" dirty="0" smtClean="0"/>
              <a:t> </a:t>
            </a:r>
            <a:r>
              <a:rPr lang="en-GB" sz="3137" dirty="0"/>
              <a:t>MRU </a:t>
            </a:r>
            <a:r>
              <a:rPr lang="zh-TW" altLang="en-US" sz="3137" dirty="0" smtClean="0"/>
              <a:t>以及</a:t>
            </a:r>
            <a:r>
              <a:rPr lang="en-GB" sz="3137" dirty="0" smtClean="0"/>
              <a:t> </a:t>
            </a:r>
            <a:r>
              <a:rPr lang="en-GB" sz="3137" dirty="0" err="1"/>
              <a:t>FutureAccessList</a:t>
            </a:r>
            <a:endParaRPr lang="en-GB" sz="3137"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30</a:t>
            </a:fld>
            <a:endParaRPr lang="en-US" dirty="0"/>
          </a:p>
        </p:txBody>
      </p:sp>
    </p:spTree>
    <p:extLst>
      <p:ext uri="{BB962C8B-B14F-4D97-AF65-F5344CB8AC3E}">
        <p14:creationId xmlns:p14="http://schemas.microsoft.com/office/powerpoint/2010/main" val="323858349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zh-TW" altLang="en-US" dirty="0" smtClean="0"/>
              <a:t>使用範例</a:t>
            </a:r>
            <a:r>
              <a:rPr lang="en-GB" dirty="0" smtClean="0"/>
              <a:t> </a:t>
            </a:r>
            <a:r>
              <a:rPr lang="en-GB" dirty="0" smtClean="0"/>
              <a:t>– Saving in the </a:t>
            </a:r>
            <a:r>
              <a:rPr lang="en-GB" dirty="0" err="1" smtClean="0"/>
              <a:t>AccessCache</a:t>
            </a:r>
            <a:endParaRPr lang="en-GB" dirty="0"/>
          </a:p>
        </p:txBody>
      </p:sp>
      <p:sp>
        <p:nvSpPr>
          <p:cNvPr id="8" name="Text Placeholder 7"/>
          <p:cNvSpPr>
            <a:spLocks noGrp="1"/>
          </p:cNvSpPr>
          <p:nvPr>
            <p:ph type="body" sz="quarter" idx="10"/>
          </p:nvPr>
        </p:nvSpPr>
        <p:spPr>
          <a:xfrm>
            <a:off x="257174" y="1204914"/>
            <a:ext cx="11934825" cy="5393850"/>
          </a:xfrm>
          <a:solidFill>
            <a:srgbClr val="F2F2F2"/>
          </a:solidFill>
        </p:spPr>
        <p:txBody>
          <a:bodyPr/>
          <a:lstStyle/>
          <a:p>
            <a:pPr lvl="0" defTabSz="914400">
              <a:lnSpc>
                <a:spcPct val="100000"/>
              </a:lnSpc>
              <a:spcBef>
                <a:spcPts val="0"/>
              </a:spcBef>
            </a:pPr>
            <a:r>
              <a:rPr lang="en-GB" sz="1600" b="0" dirty="0" smtClean="0">
                <a:solidFill>
                  <a:srgbClr val="000000"/>
                </a:solidFill>
                <a:highlight>
                  <a:srgbClr val="F2F2F2"/>
                </a:highlight>
                <a:latin typeface="Consolas" panose="020B0609020204030204" pitchFamily="49" charset="0"/>
              </a:rPr>
              <a:t/>
            </a:r>
            <a:br>
              <a:rPr lang="en-GB" sz="1600" b="0" dirty="0" smtClean="0">
                <a:solidFill>
                  <a:srgbClr val="000000"/>
                </a:solidFill>
                <a:highlight>
                  <a:srgbClr val="F2F2F2"/>
                </a:highlight>
                <a:latin typeface="Consolas" panose="020B0609020204030204" pitchFamily="49" charset="0"/>
              </a:rPr>
            </a:br>
            <a:r>
              <a:rPr lang="en-GB" sz="1600" b="0" dirty="0" smtClean="0">
                <a:solidFill>
                  <a:srgbClr val="000000"/>
                </a:solidFill>
                <a:highlight>
                  <a:srgbClr val="F2F2F2"/>
                </a:highlight>
                <a:latin typeface="Consolas" panose="020B0609020204030204" pitchFamily="49" charset="0"/>
              </a:rPr>
              <a:t>    </a:t>
            </a:r>
            <a:r>
              <a:rPr lang="en-GB" sz="1800" b="0" dirty="0">
                <a:solidFill>
                  <a:srgbClr val="008000"/>
                </a:solidFill>
                <a:highlight>
                  <a:srgbClr val="F2F2F2"/>
                </a:highlight>
                <a:latin typeface="Consolas" panose="020B0609020204030204" pitchFamily="49" charset="0"/>
              </a:rPr>
              <a:t>// Open the picker for the user to pick a file</a:t>
            </a:r>
            <a:br>
              <a:rPr lang="en-GB" sz="1800" b="0" dirty="0">
                <a:solidFill>
                  <a:srgbClr val="008000"/>
                </a:solidFill>
                <a:highlight>
                  <a:srgbClr val="F2F2F2"/>
                </a:highlight>
                <a:latin typeface="Consolas" panose="020B0609020204030204" pitchFamily="49" charset="0"/>
              </a:rPr>
            </a:br>
            <a:r>
              <a:rPr lang="en-GB" sz="1800" b="0" dirty="0" smtClean="0">
                <a:solidFill>
                  <a:srgbClr val="008000"/>
                </a:solidFill>
                <a:highlight>
                  <a:srgbClr val="F2F2F2"/>
                </a:highlight>
                <a:latin typeface="Consolas" panose="020B0609020204030204" pitchFamily="49" charset="0"/>
              </a:rPr>
              <a:t>    </a:t>
            </a:r>
            <a:r>
              <a:rPr lang="en-GB" sz="1800" b="0" dirty="0" err="1" smtClean="0">
                <a:solidFill>
                  <a:srgbClr val="2B91AF"/>
                </a:solidFill>
                <a:highlight>
                  <a:srgbClr val="F2F2F2"/>
                </a:highlight>
                <a:latin typeface="Consolas" panose="020B0609020204030204" pitchFamily="49" charset="0"/>
              </a:rPr>
              <a:t>StorageFile</a:t>
            </a:r>
            <a:r>
              <a:rPr lang="en-GB" sz="1800" b="0" dirty="0" smtClean="0">
                <a:solidFill>
                  <a:srgbClr val="000000"/>
                </a:solidFill>
                <a:highlight>
                  <a:srgbClr val="F2F2F2"/>
                </a:highlight>
                <a:latin typeface="Consolas" panose="020B0609020204030204" pitchFamily="49" charset="0"/>
              </a:rPr>
              <a:t> </a:t>
            </a:r>
            <a:r>
              <a:rPr lang="en-GB" sz="1800" b="0" dirty="0">
                <a:solidFill>
                  <a:srgbClr val="000000"/>
                </a:solidFill>
                <a:highlight>
                  <a:srgbClr val="F2F2F2"/>
                </a:highlight>
                <a:latin typeface="Consolas" panose="020B0609020204030204" pitchFamily="49" charset="0"/>
              </a:rPr>
              <a:t>file =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openPicker.PickSingleFileAsync</a:t>
            </a:r>
            <a:r>
              <a:rPr lang="en-GB" sz="1800" b="0" dirty="0">
                <a:solidFill>
                  <a:srgbClr val="000000"/>
                </a:solidFill>
                <a:highlight>
                  <a:srgbClr val="F2F2F2"/>
                </a:highlight>
                <a:latin typeface="Consolas" panose="020B0609020204030204" pitchFamily="49" charset="0"/>
              </a:rPr>
              <a:t>();</a:t>
            </a:r>
            <a:br>
              <a:rPr lang="en-GB" sz="1800" b="0" dirty="0">
                <a:solidFill>
                  <a:srgbClr val="000000"/>
                </a:solidFill>
                <a:highlight>
                  <a:srgbClr val="F2F2F2"/>
                </a:highlight>
                <a:latin typeface="Consolas" panose="020B0609020204030204" pitchFamily="49" charset="0"/>
              </a:rPr>
            </a:br>
            <a:r>
              <a:rPr lang="en-GB" sz="1800" b="0" dirty="0">
                <a:solidFill>
                  <a:srgbClr val="000000"/>
                </a:solidFill>
                <a:highlight>
                  <a:srgbClr val="F2F2F2"/>
                </a:highlight>
                <a:latin typeface="Consolas" panose="020B0609020204030204" pitchFamily="49" charset="0"/>
              </a:rPr>
              <a:t/>
            </a:r>
            <a:br>
              <a:rPr lang="en-GB" sz="1800" b="0" dirty="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smtClean="0">
                <a:solidFill>
                  <a:srgbClr val="0000FF"/>
                </a:solidFill>
                <a:highlight>
                  <a:srgbClr val="F2F2F2"/>
                </a:highlight>
                <a:latin typeface="Consolas" panose="020B0609020204030204" pitchFamily="49" charset="0"/>
              </a:rPr>
              <a:t>if</a:t>
            </a:r>
            <a:r>
              <a:rPr lang="en-GB" sz="1800" b="0" dirty="0" smtClean="0">
                <a:solidFill>
                  <a:srgbClr val="000000"/>
                </a:solidFill>
                <a:highlight>
                  <a:srgbClr val="F2F2F2"/>
                </a:highlight>
                <a:latin typeface="Consolas" panose="020B0609020204030204" pitchFamily="49" charset="0"/>
              </a:rPr>
              <a:t> </a:t>
            </a:r>
            <a:r>
              <a:rPr lang="en-GB" sz="1800" b="0" dirty="0">
                <a:solidFill>
                  <a:srgbClr val="000000"/>
                </a:solidFill>
                <a:highlight>
                  <a:srgbClr val="F2F2F2"/>
                </a:highlight>
                <a:latin typeface="Consolas" panose="020B0609020204030204" pitchFamily="49" charset="0"/>
              </a:rPr>
              <a:t>(file != </a:t>
            </a:r>
            <a:r>
              <a:rPr lang="en-GB" sz="1800" b="0" dirty="0">
                <a:solidFill>
                  <a:srgbClr val="0000FF"/>
                </a:solidFill>
                <a:highlight>
                  <a:srgbClr val="F2F2F2"/>
                </a:highlight>
                <a:latin typeface="Consolas" panose="020B0609020204030204" pitchFamily="49" charset="0"/>
              </a:rPr>
              <a:t>null</a:t>
            </a:r>
            <a:r>
              <a:rPr lang="en-GB" sz="1800" b="0" dirty="0">
                <a:solidFill>
                  <a:srgbClr val="000000"/>
                </a:solidFill>
                <a:highlight>
                  <a:srgbClr val="F2F2F2"/>
                </a:highlight>
                <a:latin typeface="Consolas" panose="020B0609020204030204" pitchFamily="49" charset="0"/>
              </a:rPr>
              <a:t>)</a:t>
            </a:r>
            <a:br>
              <a:rPr lang="en-GB" sz="1800" b="0" dirty="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00"/>
                </a:solidFill>
                <a:highlight>
                  <a:srgbClr val="F2F2F2"/>
                </a:highlight>
                <a:latin typeface="Consolas" panose="020B0609020204030204" pitchFamily="49" charset="0"/>
              </a:rPr>
              <a:t/>
            </a:r>
            <a:br>
              <a:rPr lang="en-GB" sz="1800" b="0" dirty="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600" b="0" dirty="0" smtClean="0">
                <a:solidFill>
                  <a:srgbClr val="008000"/>
                </a:solidFill>
                <a:highlight>
                  <a:srgbClr val="F2F2F2"/>
                </a:highlight>
                <a:latin typeface="Consolas" panose="020B0609020204030204" pitchFamily="49" charset="0"/>
              </a:rPr>
              <a:t>// Save the picked file in the </a:t>
            </a:r>
            <a:r>
              <a:rPr lang="en-GB" sz="1600" b="0" dirty="0" err="1" smtClean="0">
                <a:solidFill>
                  <a:srgbClr val="008000"/>
                </a:solidFill>
                <a:highlight>
                  <a:srgbClr val="F2F2F2"/>
                </a:highlight>
                <a:latin typeface="Consolas" panose="020B0609020204030204" pitchFamily="49" charset="0"/>
              </a:rPr>
              <a:t>AccessCache</a:t>
            </a:r>
            <a:r>
              <a:rPr lang="en-GB" sz="1600" b="0" dirty="0" smtClean="0">
                <a:solidFill>
                  <a:srgbClr val="008000"/>
                </a:solidFill>
                <a:highlight>
                  <a:srgbClr val="F2F2F2"/>
                </a:highlight>
                <a:latin typeface="Consolas" panose="020B0609020204030204" pitchFamily="49" charset="0"/>
              </a:rPr>
              <a:t/>
            </a:r>
            <a:br>
              <a:rPr lang="en-GB" sz="1600" b="0" dirty="0" smtClean="0">
                <a:solidFill>
                  <a:srgbClr val="008000"/>
                </a:solidFill>
                <a:highlight>
                  <a:srgbClr val="F2F2F2"/>
                </a:highlight>
                <a:latin typeface="Consolas" panose="020B0609020204030204" pitchFamily="49" charset="0"/>
              </a:rPr>
            </a:br>
            <a:r>
              <a:rPr lang="en-GB" sz="1600" b="0" dirty="0" smtClean="0">
                <a:solidFill>
                  <a:srgbClr val="008000"/>
                </a:solidFill>
                <a:highlight>
                  <a:srgbClr val="F2F2F2"/>
                </a:highlight>
                <a:latin typeface="Consolas" panose="020B0609020204030204" pitchFamily="49" charset="0"/>
              </a:rPr>
              <a:t>        // Add to MRU with metadata (For example, a string that represents the date)</a:t>
            </a:r>
            <a:br>
              <a:rPr lang="en-GB" sz="1600" b="0" dirty="0" smtClean="0">
                <a:solidFill>
                  <a:srgbClr val="008000"/>
                </a:solidFill>
                <a:highlight>
                  <a:srgbClr val="F2F2F2"/>
                </a:highlight>
                <a:latin typeface="Consolas" panose="020B0609020204030204" pitchFamily="49" charset="0"/>
              </a:rPr>
            </a:br>
            <a:r>
              <a:rPr lang="en-GB" sz="1600" b="0" dirty="0" smtClean="0">
                <a:solidFill>
                  <a:srgbClr val="000000"/>
                </a:solidFill>
                <a:highlight>
                  <a:srgbClr val="F2F2F2"/>
                </a:highlight>
                <a:latin typeface="Consolas" panose="020B0609020204030204" pitchFamily="49" charset="0"/>
              </a:rPr>
              <a:t>        </a:t>
            </a:r>
            <a:r>
              <a:rPr lang="en-GB" sz="1600" b="0" dirty="0" smtClean="0">
                <a:solidFill>
                  <a:srgbClr val="0000FF"/>
                </a:solidFill>
                <a:highlight>
                  <a:srgbClr val="F2F2F2"/>
                </a:highlight>
                <a:latin typeface="Consolas" panose="020B0609020204030204" pitchFamily="49" charset="0"/>
              </a:rPr>
              <a:t>string</a:t>
            </a:r>
            <a:r>
              <a:rPr lang="en-GB" sz="1600" b="0" dirty="0" smtClean="0">
                <a:solidFill>
                  <a:srgbClr val="000000"/>
                </a:solidFill>
                <a:highlight>
                  <a:srgbClr val="F2F2F2"/>
                </a:highlight>
                <a:latin typeface="Consolas" panose="020B0609020204030204" pitchFamily="49" charset="0"/>
              </a:rPr>
              <a:t> </a:t>
            </a:r>
            <a:r>
              <a:rPr lang="en-GB" sz="1600" b="0" dirty="0" err="1" smtClean="0">
                <a:solidFill>
                  <a:srgbClr val="000000"/>
                </a:solidFill>
                <a:highlight>
                  <a:srgbClr val="F2F2F2"/>
                </a:highlight>
                <a:latin typeface="Consolas" panose="020B0609020204030204" pitchFamily="49" charset="0"/>
              </a:rPr>
              <a:t>mruToken</a:t>
            </a:r>
            <a:r>
              <a:rPr lang="en-GB" sz="1600" b="0" dirty="0" smtClean="0">
                <a:solidFill>
                  <a:srgbClr val="000000"/>
                </a:solidFill>
                <a:highlight>
                  <a:srgbClr val="F2F2F2"/>
                </a:highlight>
                <a:latin typeface="Consolas" panose="020B0609020204030204" pitchFamily="49" charset="0"/>
              </a:rPr>
              <a:t> = </a:t>
            </a:r>
            <a:r>
              <a:rPr lang="en-GB" sz="1600" b="0" dirty="0" err="1" smtClean="0">
                <a:solidFill>
                  <a:srgbClr val="2B91AF"/>
                </a:solidFill>
                <a:highlight>
                  <a:srgbClr val="F2F2F2"/>
                </a:highlight>
                <a:latin typeface="Consolas" panose="020B0609020204030204" pitchFamily="49" charset="0"/>
              </a:rPr>
              <a:t>StorageApplicationPermissions</a:t>
            </a:r>
            <a:r>
              <a:rPr lang="en-GB" sz="1600" b="0" dirty="0" err="1" smtClean="0">
                <a:solidFill>
                  <a:srgbClr val="000000"/>
                </a:solidFill>
                <a:highlight>
                  <a:srgbClr val="F2F2F2"/>
                </a:highlight>
                <a:latin typeface="Consolas" panose="020B0609020204030204" pitchFamily="49" charset="0"/>
              </a:rPr>
              <a:t>.MostRecentlyUsedList.Add</a:t>
            </a:r>
            <a:r>
              <a:rPr lang="en-GB" sz="1600" b="0" dirty="0" smtClean="0">
                <a:solidFill>
                  <a:srgbClr val="000000"/>
                </a:solidFill>
                <a:highlight>
                  <a:srgbClr val="F2F2F2"/>
                </a:highlight>
                <a:latin typeface="Consolas" panose="020B0609020204030204" pitchFamily="49" charset="0"/>
              </a:rPr>
              <a:t>(file, </a:t>
            </a:r>
            <a:r>
              <a:rPr lang="en-GB" sz="1600" b="0" dirty="0" smtClean="0">
                <a:solidFill>
                  <a:srgbClr val="A31515"/>
                </a:solidFill>
                <a:highlight>
                  <a:srgbClr val="F2F2F2"/>
                </a:highlight>
                <a:latin typeface="Consolas" panose="020B0609020204030204" pitchFamily="49" charset="0"/>
              </a:rPr>
              <a:t>"20120716"</a:t>
            </a:r>
            <a:r>
              <a:rPr lang="en-GB" sz="1600" b="0" dirty="0" smtClean="0">
                <a:solidFill>
                  <a:srgbClr val="000000"/>
                </a:solidFill>
                <a:highlight>
                  <a:srgbClr val="F2F2F2"/>
                </a:highlight>
                <a:latin typeface="Consolas" panose="020B0609020204030204" pitchFamily="49" charset="0"/>
              </a:rPr>
              <a:t>);</a:t>
            </a:r>
            <a:br>
              <a:rPr lang="en-GB" sz="1600" b="0" dirty="0" smtClean="0">
                <a:solidFill>
                  <a:srgbClr val="000000"/>
                </a:solidFill>
                <a:highlight>
                  <a:srgbClr val="F2F2F2"/>
                </a:highlight>
                <a:latin typeface="Consolas" panose="020B0609020204030204" pitchFamily="49" charset="0"/>
              </a:rPr>
            </a:br>
            <a:r>
              <a:rPr lang="en-GB" sz="1600" b="0" dirty="0" smtClean="0">
                <a:solidFill>
                  <a:srgbClr val="000000"/>
                </a:solidFill>
                <a:highlight>
                  <a:srgbClr val="F2F2F2"/>
                </a:highlight>
                <a:latin typeface="Consolas" panose="020B0609020204030204" pitchFamily="49" charset="0"/>
              </a:rPr>
              <a:t/>
            </a:r>
            <a:br>
              <a:rPr lang="en-GB" sz="1600" b="0" dirty="0" smtClean="0">
                <a:solidFill>
                  <a:srgbClr val="000000"/>
                </a:solidFill>
                <a:highlight>
                  <a:srgbClr val="F2F2F2"/>
                </a:highlight>
                <a:latin typeface="Consolas" panose="020B0609020204030204" pitchFamily="49" charset="0"/>
              </a:rPr>
            </a:br>
            <a:r>
              <a:rPr lang="en-GB" sz="1600" b="0" dirty="0" smtClean="0">
                <a:solidFill>
                  <a:srgbClr val="000000"/>
                </a:solidFill>
                <a:highlight>
                  <a:srgbClr val="F2F2F2"/>
                </a:highlight>
                <a:latin typeface="Consolas" panose="020B0609020204030204" pitchFamily="49" charset="0"/>
              </a:rPr>
              <a:t>        </a:t>
            </a:r>
            <a:r>
              <a:rPr lang="en-GB" sz="1600" b="0" dirty="0" smtClean="0">
                <a:solidFill>
                  <a:srgbClr val="008000"/>
                </a:solidFill>
                <a:highlight>
                  <a:srgbClr val="F2F2F2"/>
                </a:highlight>
                <a:latin typeface="Consolas" panose="020B0609020204030204" pitchFamily="49" charset="0"/>
              </a:rPr>
              <a:t>// Add to FA without metadata</a:t>
            </a:r>
            <a:br>
              <a:rPr lang="en-GB" sz="1600" b="0" dirty="0" smtClean="0">
                <a:solidFill>
                  <a:srgbClr val="008000"/>
                </a:solidFill>
                <a:highlight>
                  <a:srgbClr val="F2F2F2"/>
                </a:highlight>
                <a:latin typeface="Consolas" panose="020B0609020204030204" pitchFamily="49" charset="0"/>
              </a:rPr>
            </a:br>
            <a:r>
              <a:rPr lang="en-GB" sz="1600" b="0" dirty="0" smtClean="0">
                <a:solidFill>
                  <a:srgbClr val="000000"/>
                </a:solidFill>
                <a:highlight>
                  <a:srgbClr val="F2F2F2"/>
                </a:highlight>
                <a:latin typeface="Consolas" panose="020B0609020204030204" pitchFamily="49" charset="0"/>
              </a:rPr>
              <a:t>        </a:t>
            </a:r>
            <a:r>
              <a:rPr lang="en-GB" sz="1600" b="0" dirty="0" smtClean="0">
                <a:solidFill>
                  <a:srgbClr val="0000FF"/>
                </a:solidFill>
                <a:highlight>
                  <a:srgbClr val="F2F2F2"/>
                </a:highlight>
                <a:latin typeface="Consolas" panose="020B0609020204030204" pitchFamily="49" charset="0"/>
              </a:rPr>
              <a:t>string</a:t>
            </a:r>
            <a:r>
              <a:rPr lang="en-GB" sz="1600" b="0" dirty="0" smtClean="0">
                <a:solidFill>
                  <a:srgbClr val="000000"/>
                </a:solidFill>
                <a:highlight>
                  <a:srgbClr val="F2F2F2"/>
                </a:highlight>
                <a:latin typeface="Consolas" panose="020B0609020204030204" pitchFamily="49" charset="0"/>
              </a:rPr>
              <a:t> </a:t>
            </a:r>
            <a:r>
              <a:rPr lang="en-GB" sz="1600" b="0" dirty="0" err="1" smtClean="0">
                <a:solidFill>
                  <a:srgbClr val="000000"/>
                </a:solidFill>
                <a:highlight>
                  <a:srgbClr val="F2F2F2"/>
                </a:highlight>
                <a:latin typeface="Consolas" panose="020B0609020204030204" pitchFamily="49" charset="0"/>
              </a:rPr>
              <a:t>faToken</a:t>
            </a:r>
            <a:r>
              <a:rPr lang="en-GB" sz="1600" b="0" dirty="0" smtClean="0">
                <a:solidFill>
                  <a:srgbClr val="000000"/>
                </a:solidFill>
                <a:highlight>
                  <a:srgbClr val="F2F2F2"/>
                </a:highlight>
                <a:latin typeface="Consolas" panose="020B0609020204030204" pitchFamily="49" charset="0"/>
              </a:rPr>
              <a:t> = </a:t>
            </a:r>
            <a:r>
              <a:rPr lang="en-GB" sz="1600" b="0" dirty="0" err="1" smtClean="0">
                <a:solidFill>
                  <a:srgbClr val="2B91AF"/>
                </a:solidFill>
                <a:highlight>
                  <a:srgbClr val="F2F2F2"/>
                </a:highlight>
                <a:latin typeface="Consolas" panose="020B0609020204030204" pitchFamily="49" charset="0"/>
              </a:rPr>
              <a:t>StorageApplicationPermissions</a:t>
            </a:r>
            <a:r>
              <a:rPr lang="en-GB" sz="1600" b="0" dirty="0" err="1" smtClean="0">
                <a:solidFill>
                  <a:srgbClr val="000000"/>
                </a:solidFill>
                <a:highlight>
                  <a:srgbClr val="F2F2F2"/>
                </a:highlight>
                <a:latin typeface="Consolas" panose="020B0609020204030204" pitchFamily="49" charset="0"/>
              </a:rPr>
              <a:t>.FutureAccessList.Add</a:t>
            </a:r>
            <a:r>
              <a:rPr lang="en-GB" sz="1600" b="0" dirty="0" smtClean="0">
                <a:solidFill>
                  <a:srgbClr val="000000"/>
                </a:solidFill>
                <a:highlight>
                  <a:srgbClr val="F2F2F2"/>
                </a:highlight>
                <a:latin typeface="Consolas" panose="020B0609020204030204" pitchFamily="49" charset="0"/>
              </a:rPr>
              <a:t>(file);</a:t>
            </a:r>
            <a:br>
              <a:rPr lang="en-GB" sz="1600" b="0" dirty="0" smtClean="0">
                <a:solidFill>
                  <a:srgbClr val="000000"/>
                </a:solidFill>
                <a:highlight>
                  <a:srgbClr val="F2F2F2"/>
                </a:highlight>
                <a:latin typeface="Consolas" panose="020B0609020204030204" pitchFamily="49" charset="0"/>
              </a:rPr>
            </a:br>
            <a:r>
              <a:rPr lang="en-GB" sz="1600" b="0" dirty="0" smtClean="0">
                <a:solidFill>
                  <a:srgbClr val="000000"/>
                </a:solidFill>
                <a:highlight>
                  <a:srgbClr val="F2F2F2"/>
                </a:highlight>
                <a:latin typeface="Consolas" panose="020B0609020204030204" pitchFamily="49" charset="0"/>
              </a:rPr>
              <a:t>    }</a:t>
            </a:r>
            <a:br>
              <a:rPr lang="en-GB" sz="1600" b="0" dirty="0" smtClean="0">
                <a:solidFill>
                  <a:srgbClr val="000000"/>
                </a:solidFill>
                <a:highlight>
                  <a:srgbClr val="F2F2F2"/>
                </a:highlight>
                <a:latin typeface="Consolas" panose="020B0609020204030204" pitchFamily="49" charset="0"/>
              </a:rPr>
            </a:br>
            <a:r>
              <a:rPr lang="en-GB" sz="1600" b="0" dirty="0" smtClean="0">
                <a:solidFill>
                  <a:srgbClr val="000000"/>
                </a:solidFill>
                <a:highlight>
                  <a:srgbClr val="F2F2F2"/>
                </a:highlight>
                <a:latin typeface="Consolas" panose="020B0609020204030204" pitchFamily="49" charset="0"/>
              </a:rPr>
              <a:t>    </a:t>
            </a:r>
            <a:r>
              <a:rPr lang="en-GB" sz="1600" b="0" dirty="0" smtClean="0">
                <a:solidFill>
                  <a:srgbClr val="0000FF"/>
                </a:solidFill>
                <a:highlight>
                  <a:srgbClr val="F2F2F2"/>
                </a:highlight>
                <a:latin typeface="Consolas" panose="020B0609020204030204" pitchFamily="49" charset="0"/>
              </a:rPr>
              <a:t>else</a:t>
            </a:r>
            <a:br>
              <a:rPr lang="en-GB" sz="1600" b="0" dirty="0" smtClean="0">
                <a:solidFill>
                  <a:srgbClr val="0000FF"/>
                </a:solidFill>
                <a:highlight>
                  <a:srgbClr val="F2F2F2"/>
                </a:highlight>
                <a:latin typeface="Consolas" panose="020B0609020204030204" pitchFamily="49" charset="0"/>
              </a:rPr>
            </a:br>
            <a:r>
              <a:rPr lang="en-GB" sz="1600" b="0" dirty="0" smtClean="0">
                <a:solidFill>
                  <a:srgbClr val="000000"/>
                </a:solidFill>
                <a:highlight>
                  <a:srgbClr val="F2F2F2"/>
                </a:highlight>
                <a:latin typeface="Consolas" panose="020B0609020204030204" pitchFamily="49" charset="0"/>
              </a:rPr>
              <a:t>    {</a:t>
            </a:r>
            <a:br>
              <a:rPr lang="en-GB" sz="1600" b="0" dirty="0" smtClean="0">
                <a:solidFill>
                  <a:srgbClr val="000000"/>
                </a:solidFill>
                <a:highlight>
                  <a:srgbClr val="F2F2F2"/>
                </a:highlight>
                <a:latin typeface="Consolas" panose="020B0609020204030204" pitchFamily="49" charset="0"/>
              </a:rPr>
            </a:br>
            <a:r>
              <a:rPr lang="en-GB" sz="1600" b="0" dirty="0" smtClean="0">
                <a:solidFill>
                  <a:srgbClr val="000000"/>
                </a:solidFill>
                <a:highlight>
                  <a:srgbClr val="F2F2F2"/>
                </a:highlight>
                <a:latin typeface="Consolas" panose="020B0609020204030204" pitchFamily="49" charset="0"/>
              </a:rPr>
              <a:t>        </a:t>
            </a:r>
            <a:r>
              <a:rPr lang="en-GB" sz="1600" b="0" dirty="0" smtClean="0">
                <a:solidFill>
                  <a:srgbClr val="008000"/>
                </a:solidFill>
                <a:highlight>
                  <a:srgbClr val="F2F2F2"/>
                </a:highlight>
                <a:latin typeface="Consolas" panose="020B0609020204030204" pitchFamily="49" charset="0"/>
              </a:rPr>
              <a:t>// The file picker was dismissed with no file selected to save</a:t>
            </a:r>
            <a:br>
              <a:rPr lang="en-GB" sz="1600" b="0" dirty="0" smtClean="0">
                <a:solidFill>
                  <a:srgbClr val="008000"/>
                </a:solidFill>
                <a:highlight>
                  <a:srgbClr val="F2F2F2"/>
                </a:highlight>
                <a:latin typeface="Consolas" panose="020B0609020204030204" pitchFamily="49" charset="0"/>
              </a:rPr>
            </a:br>
            <a:r>
              <a:rPr lang="en-GB" sz="1600" b="0" dirty="0" smtClean="0">
                <a:solidFill>
                  <a:srgbClr val="000000"/>
                </a:solidFill>
                <a:highlight>
                  <a:srgbClr val="F2F2F2"/>
                </a:highlight>
                <a:latin typeface="Consolas" panose="020B0609020204030204" pitchFamily="49" charset="0"/>
              </a:rPr>
              <a:t>    }</a:t>
            </a:r>
            <a:br>
              <a:rPr lang="en-GB" sz="1600" b="0" dirty="0" smtClean="0">
                <a:solidFill>
                  <a:srgbClr val="000000"/>
                </a:solidFill>
                <a:highlight>
                  <a:srgbClr val="F2F2F2"/>
                </a:highlight>
                <a:latin typeface="Consolas" panose="020B0609020204030204" pitchFamily="49" charset="0"/>
              </a:rPr>
            </a:br>
            <a:endParaRPr lang="en-GB" sz="1600" b="0"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31</a:t>
            </a:fld>
            <a:endParaRPr lang="en-US"/>
          </a:p>
        </p:txBody>
      </p:sp>
    </p:spTree>
    <p:extLst>
      <p:ext uri="{BB962C8B-B14F-4D97-AF65-F5344CB8AC3E}">
        <p14:creationId xmlns:p14="http://schemas.microsoft.com/office/powerpoint/2010/main" val="102400265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TW" altLang="en-US" dirty="0" smtClean="0"/>
              <a:t>從</a:t>
            </a:r>
            <a:r>
              <a:rPr lang="en-GB" dirty="0" smtClean="0"/>
              <a:t> </a:t>
            </a:r>
            <a:r>
              <a:rPr lang="en-GB" dirty="0" smtClean="0"/>
              <a:t>Access </a:t>
            </a:r>
            <a:r>
              <a:rPr lang="en-GB" dirty="0" smtClean="0"/>
              <a:t>Cache </a:t>
            </a:r>
            <a:r>
              <a:rPr lang="zh-TW" altLang="en-US" dirty="0" smtClean="0"/>
              <a:t>中讀取</a:t>
            </a:r>
            <a:endParaRPr lang="en-GB" dirty="0"/>
          </a:p>
        </p:txBody>
      </p:sp>
      <p:sp>
        <p:nvSpPr>
          <p:cNvPr id="6" name="Text Placeholder 5"/>
          <p:cNvSpPr>
            <a:spLocks noGrp="1"/>
          </p:cNvSpPr>
          <p:nvPr>
            <p:ph type="body" sz="quarter" idx="10"/>
          </p:nvPr>
        </p:nvSpPr>
        <p:spPr>
          <a:solidFill>
            <a:srgbClr val="F2F2F2"/>
          </a:solidFill>
        </p:spPr>
        <p:txBody>
          <a:bodyPr/>
          <a:lstStyle/>
          <a:p>
            <a:r>
              <a:rPr lang="en-GB" sz="1800" b="0" dirty="0">
                <a:solidFill>
                  <a:srgbClr val="008000"/>
                </a:solidFill>
                <a:highlight>
                  <a:srgbClr val="F2F2F2"/>
                </a:highlight>
                <a:latin typeface="Consolas" panose="020B0609020204030204" pitchFamily="49" charset="0"/>
              </a:rPr>
              <a:t>//  get the token for the first item in our MRU </a:t>
            </a:r>
            <a:r>
              <a:rPr lang="en-GB" sz="1800" b="0" dirty="0" smtClean="0">
                <a:solidFill>
                  <a:srgbClr val="008000"/>
                </a:solidFill>
                <a:highlight>
                  <a:srgbClr val="F2F2F2"/>
                </a:highlight>
                <a:latin typeface="Consolas" panose="020B0609020204030204" pitchFamily="49" charset="0"/>
              </a:rPr>
              <a:t/>
            </a:r>
            <a:br>
              <a:rPr lang="en-GB" sz="1800" b="0" dirty="0" smtClean="0">
                <a:solidFill>
                  <a:srgbClr val="008000"/>
                </a:solidFill>
                <a:highlight>
                  <a:srgbClr val="F2F2F2"/>
                </a:highlight>
                <a:latin typeface="Consolas" panose="020B0609020204030204" pitchFamily="49" charset="0"/>
              </a:rPr>
            </a:br>
            <a:r>
              <a:rPr lang="en-GB" sz="1800" b="0" dirty="0" smtClean="0">
                <a:solidFill>
                  <a:srgbClr val="008000"/>
                </a:solidFill>
                <a:highlight>
                  <a:srgbClr val="F2F2F2"/>
                </a:highlight>
                <a:latin typeface="Consolas" panose="020B0609020204030204" pitchFamily="49" charset="0"/>
              </a:rPr>
              <a:t>//  use it </a:t>
            </a:r>
            <a:r>
              <a:rPr lang="en-GB" sz="1800" b="0" dirty="0">
                <a:solidFill>
                  <a:srgbClr val="008000"/>
                </a:solidFill>
                <a:highlight>
                  <a:srgbClr val="F2F2F2"/>
                </a:highlight>
                <a:latin typeface="Consolas" panose="020B0609020204030204" pitchFamily="49" charset="0"/>
              </a:rPr>
              <a:t>to </a:t>
            </a:r>
            <a:r>
              <a:rPr lang="en-GB" sz="1800" b="0" dirty="0" smtClean="0">
                <a:solidFill>
                  <a:srgbClr val="008000"/>
                </a:solidFill>
                <a:highlight>
                  <a:srgbClr val="F2F2F2"/>
                </a:highlight>
                <a:latin typeface="Consolas" panose="020B0609020204030204" pitchFamily="49" charset="0"/>
              </a:rPr>
              <a:t>retrieve </a:t>
            </a:r>
            <a:r>
              <a:rPr lang="en-GB" sz="1800" b="0" dirty="0">
                <a:solidFill>
                  <a:srgbClr val="008000"/>
                </a:solidFill>
                <a:highlight>
                  <a:srgbClr val="F2F2F2"/>
                </a:highlight>
                <a:latin typeface="Consolas" panose="020B0609020204030204" pitchFamily="49" charset="0"/>
              </a:rPr>
              <a:t>a </a:t>
            </a:r>
            <a:r>
              <a:rPr lang="en-GB" sz="1800" b="0" dirty="0" err="1">
                <a:solidFill>
                  <a:srgbClr val="008000"/>
                </a:solidFill>
                <a:highlight>
                  <a:srgbClr val="F2F2F2"/>
                </a:highlight>
                <a:latin typeface="Consolas" panose="020B0609020204030204" pitchFamily="49" charset="0"/>
              </a:rPr>
              <a:t>StorageFile</a:t>
            </a:r>
            <a:r>
              <a:rPr lang="en-GB" sz="1800" b="0" dirty="0">
                <a:solidFill>
                  <a:srgbClr val="008000"/>
                </a:solidFill>
                <a:highlight>
                  <a:srgbClr val="F2F2F2"/>
                </a:highlight>
                <a:latin typeface="Consolas" panose="020B0609020204030204" pitchFamily="49" charset="0"/>
              </a:rPr>
              <a:t> </a:t>
            </a:r>
            <a:r>
              <a:rPr lang="en-GB" sz="1800" b="0" dirty="0" smtClean="0">
                <a:solidFill>
                  <a:srgbClr val="008000"/>
                </a:solidFill>
                <a:highlight>
                  <a:srgbClr val="F2F2F2"/>
                </a:highlight>
                <a:latin typeface="Consolas" panose="020B0609020204030204" pitchFamily="49" charset="0"/>
              </a:rPr>
              <a:t>for that file</a:t>
            </a:r>
            <a:br>
              <a:rPr lang="en-GB" sz="1800" b="0" dirty="0" smtClean="0">
                <a:solidFill>
                  <a:srgbClr val="008000"/>
                </a:solidFill>
                <a:highlight>
                  <a:srgbClr val="F2F2F2"/>
                </a:highlight>
                <a:latin typeface="Consolas" panose="020B0609020204030204" pitchFamily="49" charset="0"/>
              </a:rPr>
            </a:br>
            <a:r>
              <a:rPr lang="en-GB" sz="1800" b="0" dirty="0" smtClean="0">
                <a:solidFill>
                  <a:srgbClr val="2B91AF"/>
                </a:solidFill>
                <a:highlight>
                  <a:srgbClr val="F2F2F2"/>
                </a:highlight>
                <a:latin typeface="Consolas" panose="020B0609020204030204" pitchFamily="49" charset="0"/>
              </a:rPr>
              <a:t>String</a:t>
            </a:r>
            <a:r>
              <a:rPr lang="en-GB" sz="1800" b="0" dirty="0" smtClean="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mruFirstToken</a:t>
            </a:r>
            <a:r>
              <a:rPr lang="en-GB" sz="1800" b="0" dirty="0">
                <a:solidFill>
                  <a:srgbClr val="000000"/>
                </a:solidFill>
                <a:highlight>
                  <a:srgbClr val="F2F2F2"/>
                </a:highlight>
                <a:latin typeface="Consolas" panose="020B0609020204030204" pitchFamily="49" charset="0"/>
              </a:rPr>
              <a:t> = </a:t>
            </a: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smtClean="0">
                <a:solidFill>
                  <a:srgbClr val="2B91AF"/>
                </a:solidFill>
                <a:highlight>
                  <a:srgbClr val="F2F2F2"/>
                </a:highlight>
                <a:latin typeface="Consolas" panose="020B0609020204030204" pitchFamily="49" charset="0"/>
              </a:rPr>
              <a:t>StorageApplicationPermissions</a:t>
            </a:r>
            <a:r>
              <a:rPr lang="en-GB" sz="1800" b="0" dirty="0" smtClean="0">
                <a:solidFill>
                  <a:srgbClr val="000000"/>
                </a:solidFill>
                <a:highlight>
                  <a:srgbClr val="F2F2F2"/>
                </a:highlight>
                <a:latin typeface="Consolas" panose="020B0609020204030204" pitchFamily="49" charset="0"/>
              </a:rPr>
              <a:t>.MostRecentlyUsedList.Entries.First</a:t>
            </a:r>
            <a:r>
              <a:rPr lang="en-GB" sz="1800" b="0" dirty="0">
                <a:solidFill>
                  <a:srgbClr val="000000"/>
                </a:solidFill>
                <a:highlight>
                  <a:srgbClr val="F2F2F2"/>
                </a:highlight>
                <a:latin typeface="Consolas" panose="020B0609020204030204" pitchFamily="49" charset="0"/>
              </a:rPr>
              <a:t>().</a:t>
            </a:r>
            <a:r>
              <a:rPr lang="en-GB" sz="1800" b="0" dirty="0" smtClean="0">
                <a:solidFill>
                  <a:srgbClr val="000000"/>
                </a:solidFill>
                <a:highlight>
                  <a:srgbClr val="F2F2F2"/>
                </a:highlight>
                <a:latin typeface="Consolas" panose="020B0609020204030204" pitchFamily="49" charset="0"/>
              </a:rPr>
              <a:t>Token;</a:t>
            </a:r>
            <a:br>
              <a:rPr lang="en-GB" sz="1800" b="0" dirty="0" smtClean="0">
                <a:solidFill>
                  <a:srgbClr val="000000"/>
                </a:solidFill>
                <a:highlight>
                  <a:srgbClr val="F2F2F2"/>
                </a:highlight>
                <a:latin typeface="Consolas" panose="020B0609020204030204" pitchFamily="49" charset="0"/>
              </a:rPr>
            </a:br>
            <a:r>
              <a:rPr lang="en-GB" sz="1800" b="0" dirty="0" err="1" smtClean="0">
                <a:solidFill>
                  <a:srgbClr val="2B91AF"/>
                </a:solidFill>
                <a:highlight>
                  <a:srgbClr val="F2F2F2"/>
                </a:highlight>
                <a:latin typeface="Consolas" panose="020B0609020204030204" pitchFamily="49" charset="0"/>
              </a:rPr>
              <a:t>StorageFile</a:t>
            </a:r>
            <a:r>
              <a:rPr lang="en-GB" sz="1800" b="0" dirty="0" smtClean="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retrievedFile</a:t>
            </a:r>
            <a:r>
              <a:rPr lang="en-GB" sz="1800" b="0" dirty="0">
                <a:solidFill>
                  <a:srgbClr val="000000"/>
                </a:solidFill>
                <a:highlight>
                  <a:srgbClr val="F2F2F2"/>
                </a:highlight>
                <a:latin typeface="Consolas" panose="020B0609020204030204" pitchFamily="49" charset="0"/>
              </a:rPr>
              <a:t> =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smtClean="0">
                <a:solidFill>
                  <a:srgbClr val="2B91AF"/>
                </a:solidFill>
                <a:highlight>
                  <a:srgbClr val="F2F2F2"/>
                </a:highlight>
                <a:latin typeface="Consolas" panose="020B0609020204030204" pitchFamily="49" charset="0"/>
              </a:rPr>
              <a:t>StorageApplicationPermissions</a:t>
            </a:r>
            <a:r>
              <a:rPr lang="en-GB" sz="1800" b="0" dirty="0" err="1" smtClean="0">
                <a:solidFill>
                  <a:srgbClr val="000000"/>
                </a:solidFill>
                <a:highlight>
                  <a:srgbClr val="F2F2F2"/>
                </a:highlight>
                <a:latin typeface="Consolas" panose="020B0609020204030204" pitchFamily="49" charset="0"/>
              </a:rPr>
              <a:t>.MostRecentlyUsedList.GetFileAsync</a:t>
            </a:r>
            <a:r>
              <a:rPr lang="en-GB" sz="1800" b="0" dirty="0" smtClean="0">
                <a:solidFill>
                  <a:srgbClr val="000000"/>
                </a:solidFill>
                <a:highlight>
                  <a:srgbClr val="F2F2F2"/>
                </a:highlight>
                <a:latin typeface="Consolas" panose="020B0609020204030204" pitchFamily="49" charset="0"/>
              </a:rPr>
              <a:t>(</a:t>
            </a:r>
            <a:r>
              <a:rPr lang="en-GB" sz="1800" b="0" dirty="0" err="1" smtClean="0">
                <a:solidFill>
                  <a:srgbClr val="000000"/>
                </a:solidFill>
                <a:highlight>
                  <a:srgbClr val="F2F2F2"/>
                </a:highlight>
                <a:latin typeface="Consolas" panose="020B0609020204030204" pitchFamily="49" charset="0"/>
              </a:rPr>
              <a:t>mruFirstToken</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8000"/>
                </a:solidFill>
                <a:highlight>
                  <a:srgbClr val="F2F2F2"/>
                </a:highlight>
                <a:latin typeface="Consolas" panose="020B0609020204030204" pitchFamily="49" charset="0"/>
              </a:rPr>
              <a:t>// </a:t>
            </a:r>
            <a:r>
              <a:rPr lang="en-GB" sz="1800" b="0" dirty="0">
                <a:solidFill>
                  <a:srgbClr val="008000"/>
                </a:solidFill>
                <a:highlight>
                  <a:srgbClr val="F2F2F2"/>
                </a:highlight>
                <a:latin typeface="Consolas" panose="020B0609020204030204" pitchFamily="49" charset="0"/>
              </a:rPr>
              <a:t>Retrieve tokens for all items in the </a:t>
            </a:r>
            <a:r>
              <a:rPr lang="en-GB" sz="1800" b="0" dirty="0" smtClean="0">
                <a:solidFill>
                  <a:srgbClr val="008000"/>
                </a:solidFill>
                <a:highlight>
                  <a:srgbClr val="F2F2F2"/>
                </a:highlight>
                <a:latin typeface="Consolas" panose="020B0609020204030204" pitchFamily="49" charset="0"/>
              </a:rPr>
              <a:t>MRU</a:t>
            </a:r>
            <a:br>
              <a:rPr lang="en-GB" sz="1800" b="0" dirty="0" smtClean="0">
                <a:solidFill>
                  <a:srgbClr val="008000"/>
                </a:solidFill>
                <a:highlight>
                  <a:srgbClr val="F2F2F2"/>
                </a:highlight>
                <a:latin typeface="Consolas" panose="020B0609020204030204" pitchFamily="49" charset="0"/>
              </a:rPr>
            </a:br>
            <a:r>
              <a:rPr lang="en-GB" sz="1800" b="0" dirty="0" err="1" smtClean="0">
                <a:solidFill>
                  <a:srgbClr val="2B91AF"/>
                </a:solidFill>
                <a:highlight>
                  <a:srgbClr val="F2F2F2"/>
                </a:highlight>
                <a:latin typeface="Consolas" panose="020B0609020204030204" pitchFamily="49" charset="0"/>
              </a:rPr>
              <a:t>AccessListEntryView</a:t>
            </a:r>
            <a:r>
              <a:rPr lang="en-GB" sz="1800" b="0" dirty="0" smtClean="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mruEntries</a:t>
            </a:r>
            <a:r>
              <a:rPr lang="en-GB" sz="1800" b="0" dirty="0">
                <a:solidFill>
                  <a:srgbClr val="000000"/>
                </a:solidFill>
                <a:highlight>
                  <a:srgbClr val="F2F2F2"/>
                </a:highlight>
                <a:latin typeface="Consolas" panose="020B0609020204030204" pitchFamily="49" charset="0"/>
              </a:rPr>
              <a:t> = </a:t>
            </a:r>
            <a:r>
              <a:rPr lang="en-GB" sz="1800" b="0" dirty="0" err="1" smtClean="0">
                <a:solidFill>
                  <a:srgbClr val="2B91AF"/>
                </a:solidFill>
                <a:highlight>
                  <a:srgbClr val="F2F2F2"/>
                </a:highlight>
                <a:latin typeface="Consolas" panose="020B0609020204030204" pitchFamily="49" charset="0"/>
              </a:rPr>
              <a:t>StorageApplicationPermissions</a:t>
            </a:r>
            <a:r>
              <a:rPr lang="en-GB" sz="1800" b="0" dirty="0" err="1" smtClean="0">
                <a:solidFill>
                  <a:srgbClr val="000000"/>
                </a:solidFill>
                <a:highlight>
                  <a:srgbClr val="F2F2F2"/>
                </a:highlight>
                <a:latin typeface="Consolas" panose="020B0609020204030204" pitchFamily="49" charset="0"/>
              </a:rPr>
              <a:t>.MostRecentlyUsedList.Entries</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FF"/>
                </a:solidFill>
                <a:highlight>
                  <a:srgbClr val="F2F2F2"/>
                </a:highlight>
                <a:latin typeface="Consolas" panose="020B0609020204030204" pitchFamily="49" charset="0"/>
              </a:rPr>
              <a:t>if</a:t>
            </a:r>
            <a:r>
              <a:rPr lang="en-GB" sz="1800" b="0" dirty="0" smtClean="0">
                <a:solidFill>
                  <a:srgbClr val="000000"/>
                </a:solidFill>
                <a:highlight>
                  <a:srgbClr val="F2F2F2"/>
                </a:highlight>
                <a:latin typeface="Consolas" panose="020B0609020204030204" pitchFamily="49" charset="0"/>
              </a:rPr>
              <a:t> </a:t>
            </a:r>
            <a:r>
              <a:rPr lang="en-GB" sz="1800" b="0" dirty="0">
                <a:solidFill>
                  <a:srgbClr val="000000"/>
                </a:solidFill>
                <a:highlight>
                  <a:srgbClr val="F2F2F2"/>
                </a:highlight>
                <a:latin typeface="Consolas" panose="020B0609020204030204" pitchFamily="49" charset="0"/>
              </a:rPr>
              <a:t>(</a:t>
            </a:r>
            <a:r>
              <a:rPr lang="en-GB" sz="1800" b="0" dirty="0" err="1">
                <a:solidFill>
                  <a:srgbClr val="000000"/>
                </a:solidFill>
                <a:highlight>
                  <a:srgbClr val="F2F2F2"/>
                </a:highlight>
                <a:latin typeface="Consolas" panose="020B0609020204030204" pitchFamily="49" charset="0"/>
              </a:rPr>
              <a:t>mruEntries.Count</a:t>
            </a:r>
            <a:r>
              <a:rPr lang="en-GB" sz="1800" b="0" dirty="0">
                <a:solidFill>
                  <a:srgbClr val="000000"/>
                </a:solidFill>
                <a:highlight>
                  <a:srgbClr val="F2F2F2"/>
                </a:highlight>
                <a:latin typeface="Consolas" panose="020B0609020204030204" pitchFamily="49" charset="0"/>
              </a:rPr>
              <a:t> &gt; 0</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0000FF"/>
                </a:solidFill>
                <a:highlight>
                  <a:srgbClr val="F2F2F2"/>
                </a:highlight>
                <a:latin typeface="Consolas" panose="020B0609020204030204" pitchFamily="49" charset="0"/>
              </a:rPr>
              <a:t>foreach</a:t>
            </a:r>
            <a:r>
              <a:rPr lang="en-GB" sz="1800" b="0" dirty="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AccessListEntry</a:t>
            </a:r>
            <a:r>
              <a:rPr lang="en-GB" sz="1800" b="0" dirty="0">
                <a:solidFill>
                  <a:srgbClr val="000000"/>
                </a:solidFill>
                <a:highlight>
                  <a:srgbClr val="F2F2F2"/>
                </a:highlight>
                <a:latin typeface="Consolas" panose="020B0609020204030204" pitchFamily="49" charset="0"/>
              </a:rPr>
              <a:t> entry </a:t>
            </a:r>
            <a:r>
              <a:rPr lang="en-GB" sz="1800" b="0" dirty="0">
                <a:solidFill>
                  <a:srgbClr val="0000FF"/>
                </a:solidFill>
                <a:highlight>
                  <a:srgbClr val="F2F2F2"/>
                </a:highlight>
                <a:latin typeface="Consolas" panose="020B0609020204030204" pitchFamily="49" charset="0"/>
              </a:rPr>
              <a:t>in</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mruEntries</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2B91A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mruToken</a:t>
            </a:r>
            <a:r>
              <a:rPr lang="en-GB" sz="1800" b="0" dirty="0">
                <a:solidFill>
                  <a:srgbClr val="000000"/>
                </a:solidFill>
                <a:highlight>
                  <a:srgbClr val="F2F2F2"/>
                </a:highlight>
                <a:latin typeface="Consolas" panose="020B0609020204030204" pitchFamily="49" charset="0"/>
              </a:rPr>
              <a:t> = </a:t>
            </a:r>
            <a:r>
              <a:rPr lang="en-GB" sz="1800" b="0" dirty="0" err="1">
                <a:solidFill>
                  <a:srgbClr val="000000"/>
                </a:solidFill>
                <a:highlight>
                  <a:srgbClr val="F2F2F2"/>
                </a:highlight>
                <a:latin typeface="Consolas" panose="020B0609020204030204" pitchFamily="49" charset="0"/>
              </a:rPr>
              <a:t>entry.Token</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8000"/>
                </a:solidFill>
                <a:highlight>
                  <a:srgbClr val="F2F2F2"/>
                </a:highlight>
                <a:latin typeface="Consolas" panose="020B0609020204030204" pitchFamily="49" charset="0"/>
              </a:rPr>
              <a:t>// Continue processing the MRU </a:t>
            </a:r>
            <a:r>
              <a:rPr lang="en-GB" sz="1800" b="0" dirty="0" smtClean="0">
                <a:solidFill>
                  <a:srgbClr val="008000"/>
                </a:solidFill>
                <a:highlight>
                  <a:srgbClr val="F2F2F2"/>
                </a:highlight>
                <a:latin typeface="Consolas" panose="020B0609020204030204" pitchFamily="49" charset="0"/>
              </a:rPr>
              <a:t>entry</a:t>
            </a:r>
            <a:br>
              <a:rPr lang="en-GB" sz="1800" b="0" dirty="0" smtClean="0">
                <a:solidFill>
                  <a:srgbClr val="008000"/>
                </a:solidFill>
                <a:highlight>
                  <a:srgbClr val="F2F2F2"/>
                </a:highlight>
                <a:latin typeface="Consolas" panose="020B0609020204030204" pitchFamily="49" charset="0"/>
              </a:rPr>
            </a:br>
            <a:r>
              <a:rPr lang="en-GB" sz="1800" b="0" dirty="0" smtClean="0">
                <a:solidFill>
                  <a:srgbClr val="008000"/>
                </a:solidFill>
                <a:highlight>
                  <a:srgbClr val="F2F2F2"/>
                </a:highlight>
                <a:latin typeface="Consolas" panose="020B0609020204030204" pitchFamily="49" charset="0"/>
              </a:rPr>
              <a:t>        ...</a:t>
            </a:r>
            <a:br>
              <a:rPr lang="en-GB" sz="1800" b="0" dirty="0" smtClean="0">
                <a:solidFill>
                  <a:srgbClr val="008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endParaRPr lang="en-GB" sz="1800" b="0" dirty="0">
              <a:solidFill>
                <a:srgbClr val="000000"/>
              </a:solidFill>
              <a:highlight>
                <a:srgbClr val="F2F2F2"/>
              </a:highlight>
              <a:latin typeface="Consolas" panose="020B0609020204030204" pitchFamily="49" charset="0"/>
            </a:endParaRPr>
          </a:p>
        </p:txBody>
      </p:sp>
      <p:sp>
        <p:nvSpPr>
          <p:cNvPr id="4" name="Slide Number Placeholder 3"/>
          <p:cNvSpPr>
            <a:spLocks noGrp="1"/>
          </p:cNvSpPr>
          <p:nvPr>
            <p:ph type="sldNum" sz="quarter" idx="4294967295"/>
          </p:nvPr>
        </p:nvSpPr>
        <p:spPr/>
        <p:txBody>
          <a:bodyPr/>
          <a:lstStyle/>
          <a:p>
            <a:fld id="{2775DF8E-1151-4C45-8C93-3AB060627CA9}" type="slidenum">
              <a:rPr lang="en-US" smtClean="0"/>
              <a:pPr/>
              <a:t>32</a:t>
            </a:fld>
            <a:endParaRPr lang="en-US"/>
          </a:p>
        </p:txBody>
      </p:sp>
    </p:spTree>
    <p:extLst>
      <p:ext uri="{BB962C8B-B14F-4D97-AF65-F5344CB8AC3E}">
        <p14:creationId xmlns:p14="http://schemas.microsoft.com/office/powerpoint/2010/main" val="123567627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69239" y="2829445"/>
            <a:ext cx="11637012" cy="1199111"/>
          </a:xfrm>
        </p:spPr>
        <p:txBody>
          <a:bodyPr/>
          <a:lstStyle/>
          <a:p>
            <a:r>
              <a:rPr lang="en-GB" sz="7058" dirty="0" smtClean="0"/>
              <a:t>SQLite</a:t>
            </a:r>
            <a:endParaRPr lang="en-GB" sz="7058"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33</a:t>
            </a:fld>
            <a:endParaRPr lang="en-US"/>
          </a:p>
        </p:txBody>
      </p:sp>
    </p:spTree>
    <p:extLst>
      <p:ext uri="{BB962C8B-B14F-4D97-AF65-F5344CB8AC3E}">
        <p14:creationId xmlns:p14="http://schemas.microsoft.com/office/powerpoint/2010/main" val="405451318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SQLite?</a:t>
            </a:r>
            <a:endParaRPr lang="en-GB" dirty="0"/>
          </a:p>
        </p:txBody>
      </p:sp>
      <p:sp>
        <p:nvSpPr>
          <p:cNvPr id="3" name="Text Placeholder 2"/>
          <p:cNvSpPr>
            <a:spLocks noGrp="1"/>
          </p:cNvSpPr>
          <p:nvPr>
            <p:ph type="body" sz="quarter" idx="10"/>
          </p:nvPr>
        </p:nvSpPr>
        <p:spPr/>
        <p:txBody>
          <a:bodyPr/>
          <a:lstStyle/>
          <a:p>
            <a:r>
              <a:rPr lang="en-GB" dirty="0" smtClean="0"/>
              <a:t>Worlds’ most popular database</a:t>
            </a:r>
          </a:p>
          <a:p>
            <a:r>
              <a:rPr lang="en-GB" sz="1961" dirty="0">
                <a:gradFill>
                  <a:gsLst>
                    <a:gs pos="1250">
                      <a:schemeClr val="tx1"/>
                    </a:gs>
                    <a:gs pos="100000">
                      <a:schemeClr val="tx1"/>
                    </a:gs>
                  </a:gsLst>
                  <a:lin ang="5400000" scaled="0"/>
                </a:gradFill>
                <a:latin typeface="+mn-lt"/>
              </a:rPr>
              <a:t>Widely used on </a:t>
            </a:r>
            <a:r>
              <a:rPr lang="en-GB" sz="1961" dirty="0" err="1">
                <a:gradFill>
                  <a:gsLst>
                    <a:gs pos="1250">
                      <a:schemeClr val="tx1"/>
                    </a:gs>
                    <a:gs pos="100000">
                      <a:schemeClr val="tx1"/>
                    </a:gs>
                  </a:gsLst>
                  <a:lin ang="5400000" scaled="0"/>
                </a:gradFill>
                <a:latin typeface="+mn-lt"/>
              </a:rPr>
              <a:t>iOS</a:t>
            </a:r>
            <a:r>
              <a:rPr lang="en-GB" sz="1961" dirty="0">
                <a:gradFill>
                  <a:gsLst>
                    <a:gs pos="1250">
                      <a:schemeClr val="tx1"/>
                    </a:gs>
                    <a:gs pos="100000">
                      <a:schemeClr val="tx1"/>
                    </a:gs>
                  </a:gsLst>
                  <a:lin ang="5400000" scaled="0"/>
                </a:gradFill>
                <a:latin typeface="+mn-lt"/>
              </a:rPr>
              <a:t>, Android, Python, Mono etc…</a:t>
            </a:r>
          </a:p>
          <a:p>
            <a:r>
              <a:rPr lang="en-GB" sz="1961" dirty="0">
                <a:gradFill>
                  <a:gsLst>
                    <a:gs pos="1250">
                      <a:schemeClr val="tx1"/>
                    </a:gs>
                    <a:gs pos="100000">
                      <a:schemeClr val="tx1"/>
                    </a:gs>
                  </a:gsLst>
                  <a:lin ang="5400000" scaled="0"/>
                </a:gradFill>
                <a:latin typeface="+mn-lt"/>
              </a:rPr>
              <a:t>Public Domain</a:t>
            </a:r>
          </a:p>
          <a:p>
            <a:r>
              <a:rPr lang="en-GB" sz="1961" dirty="0">
                <a:gradFill>
                  <a:gsLst>
                    <a:gs pos="1250">
                      <a:schemeClr val="tx1"/>
                    </a:gs>
                    <a:gs pos="100000">
                      <a:schemeClr val="tx1"/>
                    </a:gs>
                  </a:gsLst>
                  <a:lin ang="5400000" scaled="0"/>
                </a:gradFill>
                <a:latin typeface="+mn-lt"/>
              </a:rPr>
              <a:t>Small, Fast, Reliable</a:t>
            </a:r>
          </a:p>
          <a:p>
            <a:r>
              <a:rPr lang="en-GB" dirty="0"/>
              <a:t>Rich</a:t>
            </a:r>
            <a:r>
              <a:rPr lang="en-GB" sz="1961" dirty="0">
                <a:gradFill>
                  <a:gsLst>
                    <a:gs pos="1250">
                      <a:schemeClr val="tx1"/>
                    </a:gs>
                    <a:gs pos="100000">
                      <a:schemeClr val="tx1"/>
                    </a:gs>
                  </a:gsLst>
                  <a:lin ang="5400000" scaled="0"/>
                </a:gradFill>
                <a:latin typeface="+mn-lt"/>
              </a:rPr>
              <a:t> </a:t>
            </a:r>
            <a:r>
              <a:rPr lang="en-GB" dirty="0" smtClean="0"/>
              <a:t>Features</a:t>
            </a:r>
          </a:p>
          <a:p>
            <a:r>
              <a:rPr lang="en-GB" sz="1961" dirty="0">
                <a:gradFill>
                  <a:gsLst>
                    <a:gs pos="1250">
                      <a:schemeClr val="tx1"/>
                    </a:gs>
                    <a:gs pos="100000">
                      <a:schemeClr val="tx1"/>
                    </a:gs>
                  </a:gsLst>
                  <a:lin ang="5400000" scaled="0"/>
                </a:gradFill>
                <a:latin typeface="+mn-lt"/>
              </a:rPr>
              <a:t>Embedded SQL in-process database engine</a:t>
            </a:r>
          </a:p>
          <a:p>
            <a:r>
              <a:rPr lang="en-GB" sz="1961" dirty="0">
                <a:gradFill>
                  <a:gsLst>
                    <a:gs pos="1250">
                      <a:schemeClr val="tx1"/>
                    </a:gs>
                    <a:gs pos="100000">
                      <a:schemeClr val="tx1"/>
                    </a:gs>
                  </a:gsLst>
                  <a:lin ang="5400000" scaled="0"/>
                </a:gradFill>
                <a:latin typeface="+mn-lt"/>
              </a:rPr>
              <a:t>Read/writes to ordinary disk files</a:t>
            </a:r>
          </a:p>
          <a:p>
            <a:r>
              <a:rPr lang="en-GB" sz="1961" dirty="0">
                <a:gradFill>
                  <a:gsLst>
                    <a:gs pos="1250">
                      <a:schemeClr val="tx1"/>
                    </a:gs>
                    <a:gs pos="100000">
                      <a:schemeClr val="tx1"/>
                    </a:gs>
                  </a:gsLst>
                  <a:lin ang="5400000" scaled="0"/>
                </a:gradFill>
                <a:latin typeface="+mn-lt"/>
              </a:rPr>
              <a:t>Supports multiple tables, indices, triggers and views</a:t>
            </a:r>
          </a:p>
          <a:p>
            <a:r>
              <a:rPr lang="en-GB" sz="1961" dirty="0">
                <a:gradFill>
                  <a:gsLst>
                    <a:gs pos="1250">
                      <a:schemeClr val="tx1"/>
                    </a:gs>
                    <a:gs pos="100000">
                      <a:schemeClr val="tx1"/>
                    </a:gs>
                  </a:gsLst>
                  <a:lin ang="5400000" scaled="0"/>
                </a:gradFill>
                <a:latin typeface="+mn-lt"/>
              </a:rPr>
              <a:t>Cross-platform – freely copy database files between 32-bit and 64-bit, or little endian and big endian</a:t>
            </a:r>
          </a:p>
          <a:p>
            <a:r>
              <a:rPr lang="en-GB" dirty="0" smtClean="0"/>
              <a:t>Reliable</a:t>
            </a:r>
          </a:p>
          <a:p>
            <a:r>
              <a:rPr lang="en-GB" sz="1961" dirty="0">
                <a:gradFill>
                  <a:gsLst>
                    <a:gs pos="1250">
                      <a:schemeClr val="tx1"/>
                    </a:gs>
                    <a:gs pos="100000">
                      <a:schemeClr val="tx1"/>
                    </a:gs>
                  </a:gsLst>
                  <a:lin ang="5400000" scaled="0"/>
                </a:gradFill>
                <a:latin typeface="+mn-lt"/>
              </a:rPr>
              <a:t>Reputation for being very reliable</a:t>
            </a:r>
          </a:p>
          <a:p>
            <a:r>
              <a:rPr lang="en-GB" sz="1961" dirty="0">
                <a:gradFill>
                  <a:gsLst>
                    <a:gs pos="1250">
                      <a:schemeClr val="tx1"/>
                    </a:gs>
                    <a:gs pos="100000">
                      <a:schemeClr val="tx1"/>
                    </a:gs>
                  </a:gsLst>
                  <a:lin ang="5400000" scaled="0"/>
                </a:gradFill>
                <a:latin typeface="+mn-lt"/>
              </a:rPr>
              <a:t>Large automated test suite</a:t>
            </a:r>
          </a:p>
          <a:p>
            <a:r>
              <a:rPr lang="en-GB" sz="1961" dirty="0">
                <a:gradFill>
                  <a:gsLst>
                    <a:gs pos="1250">
                      <a:schemeClr val="tx1"/>
                    </a:gs>
                    <a:gs pos="100000">
                      <a:schemeClr val="tx1"/>
                    </a:gs>
                  </a:gsLst>
                  <a:lin ang="5400000" scaled="0"/>
                </a:gradFill>
                <a:latin typeface="+mn-lt"/>
              </a:rPr>
              <a:t>All transactions are ACID even if interrupted by system crashes or power failures</a:t>
            </a:r>
          </a:p>
        </p:txBody>
      </p:sp>
    </p:spTree>
    <p:extLst>
      <p:ext uri="{BB962C8B-B14F-4D97-AF65-F5344CB8AC3E}">
        <p14:creationId xmlns:p14="http://schemas.microsoft.com/office/powerpoint/2010/main" val="203574809"/>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SQLite.org</a:t>
            </a:r>
            <a:endParaRPr lang="en-GB" dirty="0"/>
          </a:p>
        </p:txBody>
      </p:sp>
      <p:sp>
        <p:nvSpPr>
          <p:cNvPr id="3" name="Text Placeholder 2"/>
          <p:cNvSpPr>
            <a:spLocks noGrp="1"/>
          </p:cNvSpPr>
          <p:nvPr>
            <p:ph type="body" sz="quarter" idx="10"/>
          </p:nvPr>
        </p:nvSpPr>
        <p:spPr/>
        <p:txBody>
          <a:bodyPr/>
          <a:lstStyle/>
          <a:p>
            <a:r>
              <a:rPr lang="en-GB" sz="2745" dirty="0"/>
              <a:t>Documentation</a:t>
            </a:r>
          </a:p>
          <a:p>
            <a:endParaRPr lang="en-GB" sz="2745" dirty="0"/>
          </a:p>
          <a:p>
            <a:r>
              <a:rPr lang="en-GB" sz="3137" dirty="0"/>
              <a:t>SQL Syntax</a:t>
            </a:r>
          </a:p>
          <a:p>
            <a:endParaRPr lang="en-GB" sz="3137" dirty="0"/>
          </a:p>
          <a:p>
            <a:r>
              <a:rPr lang="en-GB" sz="3137" dirty="0"/>
              <a:t>C/C++ API Reference</a:t>
            </a:r>
          </a:p>
          <a:p>
            <a:endParaRPr lang="en-GB" sz="3137" dirty="0"/>
          </a:p>
          <a:p>
            <a:r>
              <a:rPr lang="en-GB" sz="3137" dirty="0"/>
              <a:t>Source and tools</a:t>
            </a:r>
            <a:br>
              <a:rPr lang="en-GB" sz="3137" dirty="0"/>
            </a:br>
            <a:r>
              <a:rPr lang="en-GB" sz="3137" dirty="0"/>
              <a:t>download</a:t>
            </a:r>
          </a:p>
        </p:txBody>
      </p:sp>
      <p:pic>
        <p:nvPicPr>
          <p:cNvPr id="5" name="Picture 4"/>
          <p:cNvPicPr>
            <a:picLocks noChangeAspect="1"/>
          </p:cNvPicPr>
          <p:nvPr/>
        </p:nvPicPr>
        <p:blipFill>
          <a:blip r:embed="rId2"/>
          <a:stretch>
            <a:fillRect/>
          </a:stretch>
        </p:blipFill>
        <p:spPr>
          <a:xfrm>
            <a:off x="4263207" y="1311923"/>
            <a:ext cx="7295133" cy="4633473"/>
          </a:xfrm>
          <a:prstGeom prst="rect">
            <a:avLst/>
          </a:prstGeom>
        </p:spPr>
      </p:pic>
    </p:spTree>
    <p:extLst>
      <p:ext uri="{BB962C8B-B14F-4D97-AF65-F5344CB8AC3E}">
        <p14:creationId xmlns:p14="http://schemas.microsoft.com/office/powerpoint/2010/main" val="238969630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Choice of .NET APIs</a:t>
            </a:r>
            <a:endParaRPr lang="en-GB" dirty="0"/>
          </a:p>
        </p:txBody>
      </p:sp>
      <p:sp>
        <p:nvSpPr>
          <p:cNvPr id="5" name="Text Placeholder 4"/>
          <p:cNvSpPr>
            <a:spLocks noGrp="1"/>
          </p:cNvSpPr>
          <p:nvPr>
            <p:ph type="body" sz="quarter" idx="10"/>
          </p:nvPr>
        </p:nvSpPr>
        <p:spPr/>
        <p:txBody>
          <a:bodyPr/>
          <a:lstStyle/>
          <a:p>
            <a:r>
              <a:rPr lang="en-GB" dirty="0" smtClean="0"/>
              <a:t>SQLite-NET</a:t>
            </a:r>
          </a:p>
          <a:p>
            <a:pPr lvl="1"/>
            <a:r>
              <a:rPr lang="en-GB" sz="1960" dirty="0" smtClean="0">
                <a:latin typeface="+mn-lt"/>
              </a:rPr>
              <a:t>LINQ syntax</a:t>
            </a:r>
            <a:r>
              <a:rPr lang="en-GB" sz="1600" dirty="0" smtClean="0">
                <a:latin typeface="+mn-lt"/>
              </a:rPr>
              <a:t/>
            </a:r>
            <a:br>
              <a:rPr lang="en-GB" sz="1600" dirty="0" smtClean="0">
                <a:latin typeface="+mn-lt"/>
              </a:rPr>
            </a:br>
            <a:r>
              <a:rPr lang="en-GB" sz="1961" dirty="0" smtClean="0">
                <a:latin typeface="+mn-lt"/>
              </a:rPr>
              <a:t>Lightweight ORM</a:t>
            </a:r>
            <a:br>
              <a:rPr lang="en-GB" sz="1961" dirty="0" smtClean="0">
                <a:latin typeface="+mn-lt"/>
              </a:rPr>
            </a:br>
            <a:endParaRPr lang="en-GB" sz="1961" dirty="0">
              <a:latin typeface="+mn-lt"/>
            </a:endParaRPr>
          </a:p>
        </p:txBody>
      </p:sp>
      <p:sp>
        <p:nvSpPr>
          <p:cNvPr id="6" name="Text Placeholder 5"/>
          <p:cNvSpPr>
            <a:spLocks noGrp="1"/>
          </p:cNvSpPr>
          <p:nvPr>
            <p:ph type="body" sz="quarter" idx="4294967295"/>
          </p:nvPr>
        </p:nvSpPr>
        <p:spPr>
          <a:xfrm>
            <a:off x="6813550" y="1187620"/>
            <a:ext cx="5378450" cy="1987550"/>
          </a:xfrm>
        </p:spPr>
        <p:txBody>
          <a:bodyPr/>
          <a:lstStyle/>
          <a:p>
            <a:pPr lvl="1"/>
            <a:r>
              <a:rPr lang="en-GB" sz="3733" b="1" dirty="0" err="1" smtClean="0">
                <a:latin typeface="+mj-lt"/>
              </a:rPr>
              <a:t>SQLitePCL</a:t>
            </a:r>
            <a:r>
              <a:rPr lang="en-GB" sz="3733" b="1" dirty="0" smtClean="0">
                <a:latin typeface="+mj-lt"/>
              </a:rPr>
              <a:t/>
            </a:r>
            <a:br>
              <a:rPr lang="en-GB" sz="3733" b="1" dirty="0" smtClean="0">
                <a:latin typeface="+mj-lt"/>
              </a:rPr>
            </a:br>
            <a:r>
              <a:rPr lang="en-GB" sz="1960" dirty="0">
                <a:solidFill>
                  <a:schemeClr val="accent1"/>
                </a:solidFill>
              </a:rPr>
              <a:t>SQL statements</a:t>
            </a:r>
            <a:br>
              <a:rPr lang="en-GB" sz="1960" dirty="0">
                <a:solidFill>
                  <a:schemeClr val="accent1"/>
                </a:solidFill>
              </a:rPr>
            </a:br>
            <a:r>
              <a:rPr lang="en-GB" sz="1960" dirty="0">
                <a:solidFill>
                  <a:schemeClr val="accent1"/>
                </a:solidFill>
              </a:rPr>
              <a:t>Thin wrapper around the SQLite C API</a:t>
            </a:r>
            <a:br>
              <a:rPr lang="en-GB" sz="1960" dirty="0">
                <a:solidFill>
                  <a:schemeClr val="accent1"/>
                </a:solidFill>
              </a:rPr>
            </a:br>
            <a:endParaRPr lang="en-GB" sz="1960" dirty="0">
              <a:solidFill>
                <a:schemeClr val="accent1"/>
              </a:solidFill>
            </a:endParaRPr>
          </a:p>
        </p:txBody>
      </p:sp>
      <p:sp>
        <p:nvSpPr>
          <p:cNvPr id="12" name="Rectangle 4"/>
          <p:cNvSpPr>
            <a:spLocks noChangeArrowheads="1"/>
          </p:cNvSpPr>
          <p:nvPr/>
        </p:nvSpPr>
        <p:spPr bwMode="auto">
          <a:xfrm>
            <a:off x="6174496" y="2467587"/>
            <a:ext cx="5827884" cy="3901241"/>
          </a:xfrm>
          <a:prstGeom prst="rect">
            <a:avLst/>
          </a:prstGeom>
          <a:solidFill>
            <a:srgbClr val="F2F2F2"/>
          </a:solidFill>
          <a:ln>
            <a:noFill/>
          </a:ln>
          <a:effectLst/>
          <a:extLst/>
        </p:spPr>
        <p:txBody>
          <a:bodyPr vert="horz" wrap="square" lIns="89642" tIns="44821" rIns="89642" bIns="44821" numCol="1" anchor="ctr" anchorCtr="0" compatLnSpc="1">
            <a:prstTxWarp prst="textNoShape">
              <a:avLst/>
            </a:prstTxWarp>
            <a:spAutoFit/>
          </a:bodyPr>
          <a:lstStyle/>
          <a:p>
            <a:pPr marL="114290" lvl="0" indent="-114290" defTabSz="932742">
              <a:lnSpc>
                <a:spcPct val="110000"/>
              </a:lnSpc>
              <a:spcBef>
                <a:spcPct val="20000"/>
              </a:spcBef>
              <a:buSzPct val="90000"/>
              <a:buFont typeface="Lucida Grande"/>
              <a:buChar char=" "/>
            </a:pPr>
            <a:r>
              <a:rPr lang="en-US" sz="1400" dirty="0">
                <a:solidFill>
                  <a:srgbClr val="0000FF"/>
                </a:solidFill>
                <a:latin typeface="Consolas" panose="020B0609020204030204" pitchFamily="49" charset="0"/>
                <a:cs typeface="Consolas" panose="020B0609020204030204" pitchFamily="49" charset="0"/>
              </a:rPr>
              <a:t>using</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FF"/>
                </a:solidFill>
                <a:latin typeface="Consolas" panose="020B0609020204030204" pitchFamily="49" charset="0"/>
                <a:cs typeface="Consolas" panose="020B0609020204030204" pitchFamily="49" charset="0"/>
              </a:rPr>
              <a:t>var</a:t>
            </a:r>
            <a:r>
              <a:rPr lang="en-US" sz="1400" dirty="0">
                <a:solidFill>
                  <a:srgbClr val="000000"/>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conn</a:t>
            </a:r>
            <a:r>
              <a:rPr lang="en-US" sz="1400" dirty="0">
                <a:solidFill>
                  <a:srgbClr val="000000"/>
                </a:solidFill>
                <a:latin typeface="Consolas" panose="020B0609020204030204" pitchFamily="49" charset="0"/>
                <a:cs typeface="Consolas" panose="020B0609020204030204" pitchFamily="49" charset="0"/>
              </a:rPr>
              <a:t> = </a:t>
            </a:r>
            <a:r>
              <a:rPr lang="en-US" sz="1400" dirty="0">
                <a:solidFill>
                  <a:srgbClr val="0000FF"/>
                </a:solidFill>
                <a:latin typeface="Consolas" panose="020B0609020204030204" pitchFamily="49" charset="0"/>
                <a:cs typeface="Consolas" panose="020B0609020204030204" pitchFamily="49" charset="0"/>
              </a:rPr>
              <a:t>new</a:t>
            </a:r>
            <a:r>
              <a:rPr lang="en-US" sz="1400" dirty="0">
                <a:solidFill>
                  <a:srgbClr val="000000"/>
                </a:solidFill>
                <a:latin typeface="Consolas" panose="020B0609020204030204" pitchFamily="49" charset="0"/>
                <a:cs typeface="Consolas" panose="020B0609020204030204" pitchFamily="49" charset="0"/>
              </a:rPr>
              <a:t> </a:t>
            </a:r>
            <a:r>
              <a:rPr lang="en-US" sz="1400" dirty="0" err="1" smtClean="0">
                <a:solidFill>
                  <a:srgbClr val="2B91AF"/>
                </a:solidFill>
                <a:latin typeface="Consolas" panose="020B0609020204030204" pitchFamily="49" charset="0"/>
                <a:cs typeface="Consolas" panose="020B0609020204030204" pitchFamily="49" charset="0"/>
              </a:rPr>
              <a:t>SQLiteConnection</a:t>
            </a:r>
            <a:r>
              <a:rPr lang="en-US" sz="1400" dirty="0" smtClean="0">
                <a:solidFill>
                  <a:srgbClr val="000000"/>
                </a:solidFill>
                <a:latin typeface="Consolas" panose="020B0609020204030204" pitchFamily="49" charset="0"/>
                <a:cs typeface="Consolas" panose="020B0609020204030204" pitchFamily="49" charset="0"/>
              </a:rPr>
              <a:t>(</a:t>
            </a:r>
            <a:r>
              <a:rPr lang="en-US" sz="1400" dirty="0">
                <a:solidFill>
                  <a:srgbClr val="A31515"/>
                </a:solidFill>
                <a:latin typeface="Consolas" panose="020B0609020204030204" pitchFamily="49" charset="0"/>
                <a:cs typeface="Consolas" panose="020B0609020204030204" pitchFamily="49" charset="0"/>
              </a:rPr>
              <a:t>"</a:t>
            </a:r>
            <a:r>
              <a:rPr lang="en-US" sz="1400" dirty="0" err="1">
                <a:solidFill>
                  <a:srgbClr val="A31515"/>
                </a:solidFill>
                <a:latin typeface="Consolas" panose="020B0609020204030204" pitchFamily="49" charset="0"/>
                <a:cs typeface="Consolas" panose="020B0609020204030204" pitchFamily="49" charset="0"/>
              </a:rPr>
              <a:t>demo.db</a:t>
            </a:r>
            <a:r>
              <a:rPr lang="en-US" sz="1400" dirty="0">
                <a:solidFill>
                  <a:srgbClr val="A31515"/>
                </a:solidFill>
                <a:latin typeface="Consolas" panose="020B0609020204030204" pitchFamily="49" charset="0"/>
                <a:cs typeface="Consolas" panose="020B0609020204030204" pitchFamily="49" charset="0"/>
              </a:rPr>
              <a:t>"</a:t>
            </a:r>
            <a:r>
              <a:rPr lang="en-US" sz="1400" dirty="0">
                <a:solidFill>
                  <a:srgbClr val="000000"/>
                </a:solidFill>
                <a:latin typeface="Consolas" panose="020B0609020204030204" pitchFamily="49" charset="0"/>
                <a:cs typeface="Consolas" panose="020B0609020204030204" pitchFamily="49" charset="0"/>
              </a:rPr>
              <a:t>))</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568" dirty="0">
                <a:solidFill>
                  <a:srgbClr val="000000"/>
                </a:solidFill>
                <a:latin typeface="Consolas" panose="020B0609020204030204" pitchFamily="49" charset="0"/>
                <a:cs typeface="Consolas" panose="020B0609020204030204" pitchFamily="49" charset="0"/>
              </a:rPr>
              <a:t>    </a:t>
            </a:r>
            <a:br>
              <a:rPr lang="en-US" sz="1568" dirty="0">
                <a:solidFill>
                  <a:srgbClr val="000000"/>
                </a:solidFill>
                <a:latin typeface="Consolas" panose="020B0609020204030204" pitchFamily="49" charset="0"/>
                <a:cs typeface="Consolas" panose="020B0609020204030204" pitchFamily="49" charset="0"/>
              </a:rPr>
            </a:br>
            <a:r>
              <a:rPr lang="en-GB" sz="1400" dirty="0">
                <a:solidFill>
                  <a:srgbClr val="2B91AF"/>
                </a:solidFill>
                <a:highlight>
                  <a:srgbClr val="F2F2F2"/>
                </a:highlight>
                <a:latin typeface="Consolas" panose="020B0609020204030204" pitchFamily="49" charset="0"/>
                <a:cs typeface="Consolas"/>
              </a:rPr>
              <a:t> </a:t>
            </a:r>
            <a:r>
              <a:rPr lang="en-GB" sz="1400" dirty="0" smtClean="0">
                <a:solidFill>
                  <a:srgbClr val="2B91AF"/>
                </a:solidFill>
                <a:highlight>
                  <a:srgbClr val="F2F2F2"/>
                </a:highlight>
                <a:latin typeface="Consolas" panose="020B0609020204030204" pitchFamily="49" charset="0"/>
                <a:cs typeface="Consolas"/>
              </a:rPr>
              <a:t>   Customer</a:t>
            </a:r>
            <a:r>
              <a:rPr lang="en-GB" sz="1400" dirty="0" smtClean="0">
                <a:solidFill>
                  <a:srgbClr val="000000"/>
                </a:solidFill>
                <a:highlight>
                  <a:srgbClr val="F2F2F2"/>
                </a:highlight>
                <a:latin typeface="Consolas" panose="020B0609020204030204" pitchFamily="49" charset="0"/>
                <a:cs typeface="Consolas"/>
              </a:rPr>
              <a:t> </a:t>
            </a:r>
            <a:r>
              <a:rPr lang="en-GB" sz="1400" dirty="0" err="1">
                <a:solidFill>
                  <a:srgbClr val="000000"/>
                </a:solidFill>
                <a:highlight>
                  <a:srgbClr val="F2F2F2"/>
                </a:highlight>
                <a:latin typeface="Consolas" panose="020B0609020204030204" pitchFamily="49" charset="0"/>
                <a:cs typeface="Consolas"/>
              </a:rPr>
              <a:t>customer</a:t>
            </a:r>
            <a:r>
              <a:rPr lang="en-GB" sz="1400" dirty="0">
                <a:solidFill>
                  <a:srgbClr val="000000"/>
                </a:solidFill>
                <a:highlight>
                  <a:srgbClr val="F2F2F2"/>
                </a:highlight>
                <a:latin typeface="Consolas" panose="020B0609020204030204" pitchFamily="49" charset="0"/>
                <a:cs typeface="Consolas"/>
              </a:rPr>
              <a:t> = </a:t>
            </a:r>
            <a:r>
              <a:rPr lang="en-GB" sz="1400" dirty="0">
                <a:solidFill>
                  <a:srgbClr val="0000FF"/>
                </a:solidFill>
                <a:highlight>
                  <a:srgbClr val="F2F2F2"/>
                </a:highlight>
                <a:latin typeface="Consolas" panose="020B0609020204030204" pitchFamily="49" charset="0"/>
                <a:cs typeface="Consolas"/>
              </a:rPr>
              <a:t>null</a:t>
            </a:r>
            <a:r>
              <a:rPr lang="en-GB" sz="1400" dirty="0">
                <a:solidFill>
                  <a:srgbClr val="000000"/>
                </a:solidFill>
                <a:highlight>
                  <a:srgbClr val="F2F2F2"/>
                </a:highlight>
                <a:latin typeface="Consolas" panose="020B0609020204030204" pitchFamily="49" charset="0"/>
                <a:cs typeface="Consolas"/>
              </a:rPr>
              <a:t>;</a:t>
            </a: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a:t>
            </a:r>
            <a:r>
              <a:rPr lang="en-GB" sz="1400" dirty="0">
                <a:solidFill>
                  <a:srgbClr val="0000FF"/>
                </a:solidFill>
                <a:highlight>
                  <a:srgbClr val="F2F2F2"/>
                </a:highlight>
                <a:latin typeface="Consolas" panose="020B0609020204030204" pitchFamily="49" charset="0"/>
                <a:cs typeface="Consolas"/>
              </a:rPr>
              <a:t>using</a:t>
            </a:r>
            <a:r>
              <a:rPr lang="en-GB" sz="1400" dirty="0">
                <a:solidFill>
                  <a:srgbClr val="000000"/>
                </a:solidFill>
                <a:highlight>
                  <a:srgbClr val="F2F2F2"/>
                </a:highlight>
                <a:latin typeface="Consolas" panose="020B0609020204030204" pitchFamily="49" charset="0"/>
                <a:cs typeface="Consolas"/>
              </a:rPr>
              <a:t> (</a:t>
            </a:r>
            <a:r>
              <a:rPr lang="en-GB" sz="1400" dirty="0" err="1">
                <a:solidFill>
                  <a:srgbClr val="0000FF"/>
                </a:solidFill>
                <a:highlight>
                  <a:srgbClr val="F2F2F2"/>
                </a:highlight>
                <a:latin typeface="Consolas" panose="020B0609020204030204" pitchFamily="49" charset="0"/>
                <a:cs typeface="Consolas"/>
              </a:rPr>
              <a:t>var</a:t>
            </a:r>
            <a:r>
              <a:rPr lang="en-GB" sz="1400" dirty="0">
                <a:solidFill>
                  <a:srgbClr val="000000"/>
                </a:solidFill>
                <a:highlight>
                  <a:srgbClr val="F2F2F2"/>
                </a:highlight>
                <a:latin typeface="Consolas" panose="020B0609020204030204" pitchFamily="49" charset="0"/>
                <a:cs typeface="Consolas"/>
              </a:rPr>
              <a:t> statement = </a:t>
            </a:r>
            <a:r>
              <a:rPr lang="en-GB" sz="1400" dirty="0" err="1" smtClean="0">
                <a:solidFill>
                  <a:srgbClr val="000000"/>
                </a:solidFill>
                <a:highlight>
                  <a:srgbClr val="F2F2F2"/>
                </a:highlight>
                <a:latin typeface="Consolas" panose="020B0609020204030204" pitchFamily="49" charset="0"/>
                <a:cs typeface="Consolas"/>
              </a:rPr>
              <a:t>conn.Prepare</a:t>
            </a:r>
            <a:r>
              <a:rPr lang="en-GB" sz="1400" dirty="0" smtClean="0">
                <a:solidFill>
                  <a:srgbClr val="000000"/>
                </a:solidFill>
                <a:highlight>
                  <a:srgbClr val="F2F2F2"/>
                </a:highlight>
                <a:latin typeface="Consolas" panose="020B0609020204030204" pitchFamily="49" charset="0"/>
                <a:cs typeface="Consolas"/>
              </a:rPr>
              <a:t>(</a:t>
            </a:r>
            <a:br>
              <a:rPr lang="en-GB" sz="1400" dirty="0" smtClean="0">
                <a:solidFill>
                  <a:srgbClr val="000000"/>
                </a:solidFill>
                <a:highlight>
                  <a:srgbClr val="F2F2F2"/>
                </a:highlight>
                <a:latin typeface="Consolas" panose="020B0609020204030204" pitchFamily="49" charset="0"/>
                <a:cs typeface="Consolas"/>
              </a:rPr>
            </a:br>
            <a:r>
              <a:rPr lang="en-GB" sz="1400" dirty="0" smtClean="0">
                <a:solidFill>
                  <a:srgbClr val="000000"/>
                </a:solidFill>
                <a:highlight>
                  <a:srgbClr val="F2F2F2"/>
                </a:highlight>
                <a:latin typeface="Consolas" panose="020B0609020204030204" pitchFamily="49" charset="0"/>
                <a:cs typeface="Consolas"/>
              </a:rPr>
              <a:t>        </a:t>
            </a:r>
            <a:r>
              <a:rPr lang="en-GB" sz="1400" dirty="0" smtClean="0">
                <a:solidFill>
                  <a:srgbClr val="A31515"/>
                </a:solidFill>
                <a:highlight>
                  <a:srgbClr val="F2F2F2"/>
                </a:highlight>
                <a:latin typeface="Consolas" panose="020B0609020204030204" pitchFamily="49" charset="0"/>
                <a:cs typeface="Consolas"/>
              </a:rPr>
              <a:t>"</a:t>
            </a:r>
            <a:r>
              <a:rPr lang="en-GB" sz="1400" dirty="0">
                <a:solidFill>
                  <a:srgbClr val="A31515"/>
                </a:solidFill>
                <a:highlight>
                  <a:srgbClr val="F2F2F2"/>
                </a:highlight>
                <a:latin typeface="Consolas" panose="020B0609020204030204" pitchFamily="49" charset="0"/>
                <a:cs typeface="Consolas"/>
              </a:rPr>
              <a:t>SELECT Id, </a:t>
            </a:r>
            <a:r>
              <a:rPr lang="en-GB" sz="1400" dirty="0" smtClean="0">
                <a:solidFill>
                  <a:srgbClr val="A31515"/>
                </a:solidFill>
                <a:highlight>
                  <a:srgbClr val="F2F2F2"/>
                </a:highlight>
                <a:latin typeface="Consolas" panose="020B0609020204030204" pitchFamily="49" charset="0"/>
                <a:cs typeface="Consolas"/>
              </a:rPr>
              <a:t>Name FROM </a:t>
            </a:r>
            <a:r>
              <a:rPr lang="en-GB" sz="1400" dirty="0">
                <a:solidFill>
                  <a:srgbClr val="A31515"/>
                </a:solidFill>
                <a:highlight>
                  <a:srgbClr val="F2F2F2"/>
                </a:highlight>
                <a:latin typeface="Consolas" panose="020B0609020204030204" pitchFamily="49" charset="0"/>
                <a:cs typeface="Consolas"/>
              </a:rPr>
              <a:t>Customer WHERE Id = ?"</a:t>
            </a:r>
            <a:r>
              <a:rPr lang="en-GB" sz="1400" dirty="0">
                <a:solidFill>
                  <a:srgbClr val="000000"/>
                </a:solidFill>
                <a:highlight>
                  <a:srgbClr val="F2F2F2"/>
                </a:highlight>
                <a:latin typeface="Consolas" panose="020B0609020204030204" pitchFamily="49" charset="0"/>
                <a:cs typeface="Consolas"/>
              </a:rPr>
              <a:t>))</a:t>
            </a: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a:t>
            </a: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a:t>
            </a:r>
            <a:r>
              <a:rPr lang="en-GB" sz="1400" dirty="0" err="1">
                <a:solidFill>
                  <a:srgbClr val="000000"/>
                </a:solidFill>
                <a:highlight>
                  <a:srgbClr val="F2F2F2"/>
                </a:highlight>
                <a:latin typeface="Consolas" panose="020B0609020204030204" pitchFamily="49" charset="0"/>
                <a:cs typeface="Consolas"/>
              </a:rPr>
              <a:t>statement.Bind</a:t>
            </a:r>
            <a:r>
              <a:rPr lang="en-GB" sz="1400" dirty="0">
                <a:solidFill>
                  <a:srgbClr val="000000"/>
                </a:solidFill>
                <a:highlight>
                  <a:srgbClr val="F2F2F2"/>
                </a:highlight>
                <a:latin typeface="Consolas" panose="020B0609020204030204" pitchFamily="49" charset="0"/>
                <a:cs typeface="Consolas"/>
              </a:rPr>
              <a:t>(1, </a:t>
            </a:r>
            <a:r>
              <a:rPr lang="en-GB" sz="1400" dirty="0" err="1">
                <a:solidFill>
                  <a:srgbClr val="000000"/>
                </a:solidFill>
                <a:highlight>
                  <a:srgbClr val="F2F2F2"/>
                </a:highlight>
                <a:latin typeface="Consolas" panose="020B0609020204030204" pitchFamily="49" charset="0"/>
                <a:cs typeface="Consolas"/>
              </a:rPr>
              <a:t>customerId</a:t>
            </a:r>
            <a:r>
              <a:rPr lang="en-GB" sz="1400" dirty="0">
                <a:solidFill>
                  <a:srgbClr val="000000"/>
                </a:solidFill>
                <a:highlight>
                  <a:srgbClr val="F2F2F2"/>
                </a:highlight>
                <a:latin typeface="Consolas" panose="020B0609020204030204" pitchFamily="49" charset="0"/>
                <a:cs typeface="Consolas"/>
              </a:rPr>
              <a:t>);</a:t>
            </a: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a:t>
            </a:r>
            <a:r>
              <a:rPr lang="en-GB" sz="1400" dirty="0">
                <a:solidFill>
                  <a:srgbClr val="0000FF"/>
                </a:solidFill>
                <a:highlight>
                  <a:srgbClr val="F2F2F2"/>
                </a:highlight>
                <a:latin typeface="Consolas" panose="020B0609020204030204" pitchFamily="49" charset="0"/>
                <a:cs typeface="Consolas"/>
              </a:rPr>
              <a:t>if</a:t>
            </a:r>
            <a:r>
              <a:rPr lang="en-GB" sz="1400" dirty="0">
                <a:solidFill>
                  <a:srgbClr val="000000"/>
                </a:solidFill>
                <a:highlight>
                  <a:srgbClr val="F2F2F2"/>
                </a:highlight>
                <a:latin typeface="Consolas" panose="020B0609020204030204" pitchFamily="49" charset="0"/>
                <a:cs typeface="Consolas"/>
              </a:rPr>
              <a:t> (</a:t>
            </a:r>
            <a:r>
              <a:rPr lang="en-GB" sz="1400" dirty="0" err="1">
                <a:solidFill>
                  <a:srgbClr val="2B91AF"/>
                </a:solidFill>
                <a:highlight>
                  <a:srgbClr val="F2F2F2"/>
                </a:highlight>
                <a:latin typeface="Consolas" panose="020B0609020204030204" pitchFamily="49" charset="0"/>
                <a:cs typeface="Consolas"/>
              </a:rPr>
              <a:t>SQLiteResult</a:t>
            </a:r>
            <a:r>
              <a:rPr lang="en-GB" sz="1400" dirty="0" err="1">
                <a:solidFill>
                  <a:srgbClr val="000000"/>
                </a:solidFill>
                <a:highlight>
                  <a:srgbClr val="F2F2F2"/>
                </a:highlight>
                <a:latin typeface="Consolas" panose="020B0609020204030204" pitchFamily="49" charset="0"/>
                <a:cs typeface="Consolas"/>
              </a:rPr>
              <a:t>.DONE</a:t>
            </a:r>
            <a:r>
              <a:rPr lang="en-GB" sz="1400" dirty="0">
                <a:solidFill>
                  <a:srgbClr val="000000"/>
                </a:solidFill>
                <a:highlight>
                  <a:srgbClr val="F2F2F2"/>
                </a:highlight>
                <a:latin typeface="Consolas" panose="020B0609020204030204" pitchFamily="49" charset="0"/>
                <a:cs typeface="Consolas"/>
              </a:rPr>
              <a:t> == </a:t>
            </a:r>
            <a:r>
              <a:rPr lang="en-GB" sz="1400" dirty="0" err="1">
                <a:solidFill>
                  <a:srgbClr val="000000"/>
                </a:solidFill>
                <a:highlight>
                  <a:srgbClr val="F2F2F2"/>
                </a:highlight>
                <a:latin typeface="Consolas" panose="020B0609020204030204" pitchFamily="49" charset="0"/>
                <a:cs typeface="Consolas"/>
              </a:rPr>
              <a:t>statement.Step</a:t>
            </a:r>
            <a:r>
              <a:rPr lang="en-GB" sz="1400" dirty="0" smtClean="0">
                <a:solidFill>
                  <a:srgbClr val="000000"/>
                </a:solidFill>
                <a:highlight>
                  <a:srgbClr val="F2F2F2"/>
                </a:highlight>
                <a:latin typeface="Consolas" panose="020B0609020204030204" pitchFamily="49" charset="0"/>
                <a:cs typeface="Consolas"/>
              </a:rPr>
              <a:t>()) {</a:t>
            </a:r>
            <a:endParaRPr lang="en-GB" sz="1400" dirty="0">
              <a:solidFill>
                <a:srgbClr val="000000"/>
              </a:solidFill>
              <a:highlight>
                <a:srgbClr val="F2F2F2"/>
              </a:highlight>
              <a:latin typeface="Consolas" panose="020B0609020204030204" pitchFamily="49" charset="0"/>
              <a:cs typeface="Consolas"/>
            </a:endParaRP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customer = </a:t>
            </a:r>
            <a:r>
              <a:rPr lang="en-GB" sz="1400" dirty="0">
                <a:solidFill>
                  <a:srgbClr val="0000FF"/>
                </a:solidFill>
                <a:highlight>
                  <a:srgbClr val="F2F2F2"/>
                </a:highlight>
                <a:latin typeface="Consolas" panose="020B0609020204030204" pitchFamily="49" charset="0"/>
                <a:cs typeface="Consolas"/>
              </a:rPr>
              <a:t>new</a:t>
            </a:r>
            <a:r>
              <a:rPr lang="en-GB" sz="1400" dirty="0">
                <a:solidFill>
                  <a:srgbClr val="000000"/>
                </a:solidFill>
                <a:highlight>
                  <a:srgbClr val="F2F2F2"/>
                </a:highlight>
                <a:latin typeface="Consolas" panose="020B0609020204030204" pitchFamily="49" charset="0"/>
                <a:cs typeface="Consolas"/>
              </a:rPr>
              <a:t> </a:t>
            </a:r>
            <a:r>
              <a:rPr lang="en-GB" sz="1400" dirty="0">
                <a:solidFill>
                  <a:srgbClr val="2B91AF"/>
                </a:solidFill>
                <a:highlight>
                  <a:srgbClr val="F2F2F2"/>
                </a:highlight>
                <a:latin typeface="Consolas" panose="020B0609020204030204" pitchFamily="49" charset="0"/>
                <a:cs typeface="Consolas"/>
              </a:rPr>
              <a:t>Customer</a:t>
            </a:r>
            <a:r>
              <a:rPr lang="en-GB" sz="1400" dirty="0" smtClean="0">
                <a:solidFill>
                  <a:srgbClr val="000000"/>
                </a:solidFill>
                <a:highlight>
                  <a:srgbClr val="F2F2F2"/>
                </a:highlight>
                <a:latin typeface="Consolas" panose="020B0609020204030204" pitchFamily="49" charset="0"/>
                <a:cs typeface="Consolas"/>
              </a:rPr>
              <a:t>() {</a:t>
            </a:r>
            <a:endParaRPr lang="en-GB" sz="1400" dirty="0">
              <a:solidFill>
                <a:srgbClr val="000000"/>
              </a:solidFill>
              <a:highlight>
                <a:srgbClr val="F2F2F2"/>
              </a:highlight>
              <a:latin typeface="Consolas" panose="020B0609020204030204" pitchFamily="49" charset="0"/>
              <a:cs typeface="Consolas"/>
            </a:endParaRP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Id = (</a:t>
            </a:r>
            <a:r>
              <a:rPr lang="en-GB" sz="1400" dirty="0">
                <a:solidFill>
                  <a:srgbClr val="0000FF"/>
                </a:solidFill>
                <a:highlight>
                  <a:srgbClr val="F2F2F2"/>
                </a:highlight>
                <a:latin typeface="Consolas" panose="020B0609020204030204" pitchFamily="49" charset="0"/>
                <a:cs typeface="Consolas"/>
              </a:rPr>
              <a:t>long</a:t>
            </a:r>
            <a:r>
              <a:rPr lang="en-GB" sz="1400" dirty="0">
                <a:solidFill>
                  <a:srgbClr val="000000"/>
                </a:solidFill>
                <a:highlight>
                  <a:srgbClr val="F2F2F2"/>
                </a:highlight>
                <a:latin typeface="Consolas" panose="020B0609020204030204" pitchFamily="49" charset="0"/>
                <a:cs typeface="Consolas"/>
              </a:rPr>
              <a:t>)statement[0],</a:t>
            </a: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Name = (</a:t>
            </a:r>
            <a:r>
              <a:rPr lang="en-GB" sz="1400" dirty="0">
                <a:solidFill>
                  <a:srgbClr val="0000FF"/>
                </a:solidFill>
                <a:highlight>
                  <a:srgbClr val="F2F2F2"/>
                </a:highlight>
                <a:latin typeface="Consolas" panose="020B0609020204030204" pitchFamily="49" charset="0"/>
                <a:cs typeface="Consolas"/>
              </a:rPr>
              <a:t>string</a:t>
            </a:r>
            <a:r>
              <a:rPr lang="en-GB" sz="1400" dirty="0">
                <a:solidFill>
                  <a:srgbClr val="000000"/>
                </a:solidFill>
                <a:highlight>
                  <a:srgbClr val="F2F2F2"/>
                </a:highlight>
                <a:latin typeface="Consolas" panose="020B0609020204030204" pitchFamily="49" charset="0"/>
                <a:cs typeface="Consolas"/>
              </a:rPr>
              <a:t>)statement[1</a:t>
            </a:r>
            <a:r>
              <a:rPr lang="en-GB" sz="1400" dirty="0" smtClean="0">
                <a:solidFill>
                  <a:srgbClr val="000000"/>
                </a:solidFill>
                <a:highlight>
                  <a:srgbClr val="F2F2F2"/>
                </a:highlight>
                <a:latin typeface="Consolas" panose="020B0609020204030204" pitchFamily="49" charset="0"/>
                <a:cs typeface="Consolas"/>
              </a:rPr>
              <a:t>] };</a:t>
            </a:r>
            <a:endParaRPr lang="en-GB" sz="1400" dirty="0">
              <a:solidFill>
                <a:srgbClr val="000000"/>
              </a:solidFill>
              <a:highlight>
                <a:srgbClr val="F2F2F2"/>
              </a:highlight>
              <a:latin typeface="Consolas" panose="020B0609020204030204" pitchFamily="49" charset="0"/>
              <a:cs typeface="Consolas"/>
            </a:endParaRP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a:t>
            </a:r>
            <a:r>
              <a:rPr lang="en-GB" sz="1400" dirty="0" smtClean="0">
                <a:solidFill>
                  <a:srgbClr val="000000"/>
                </a:solidFill>
                <a:highlight>
                  <a:srgbClr val="F2F2F2"/>
                </a:highlight>
                <a:latin typeface="Consolas" panose="020B0609020204030204" pitchFamily="49" charset="0"/>
                <a:cs typeface="Consolas"/>
              </a:rPr>
              <a:t>}  </a:t>
            </a:r>
            <a:endParaRPr lang="en-GB" sz="1400" dirty="0">
              <a:solidFill>
                <a:srgbClr val="000000"/>
              </a:solidFill>
              <a:highlight>
                <a:srgbClr val="F2F2F2"/>
              </a:highlight>
              <a:latin typeface="Consolas" panose="020B0609020204030204" pitchFamily="49" charset="0"/>
              <a:cs typeface="Consolas"/>
            </a:endParaRPr>
          </a:p>
          <a:p>
            <a:pPr marL="114290" lvl="0" indent="-114290" defTabSz="932742">
              <a:lnSpc>
                <a:spcPct val="110000"/>
              </a:lnSpc>
              <a:spcBef>
                <a:spcPct val="20000"/>
              </a:spcBef>
              <a:buSzPct val="90000"/>
              <a:buFont typeface="Lucida Grande"/>
              <a:buChar char=" "/>
            </a:pPr>
            <a:r>
              <a:rPr lang="en-GB" sz="1400" dirty="0">
                <a:solidFill>
                  <a:srgbClr val="000000"/>
                </a:solidFill>
                <a:highlight>
                  <a:srgbClr val="F2F2F2"/>
                </a:highlight>
                <a:latin typeface="Consolas" panose="020B0609020204030204" pitchFamily="49" charset="0"/>
                <a:cs typeface="Consolas"/>
              </a:rPr>
              <a:t>    </a:t>
            </a:r>
            <a:r>
              <a:rPr lang="en-GB" sz="1400" dirty="0" smtClean="0">
                <a:solidFill>
                  <a:srgbClr val="000000"/>
                </a:solidFill>
                <a:highlight>
                  <a:srgbClr val="F2F2F2"/>
                </a:highlight>
                <a:latin typeface="Consolas" panose="020B0609020204030204" pitchFamily="49" charset="0"/>
                <a:cs typeface="Consolas"/>
              </a:rPr>
              <a:t>}</a:t>
            </a:r>
          </a:p>
          <a:p>
            <a:pPr marL="114290" indent="-114290" defTabSz="932742">
              <a:lnSpc>
                <a:spcPct val="110000"/>
              </a:lnSpc>
              <a:spcBef>
                <a:spcPct val="20000"/>
              </a:spcBef>
              <a:buSzPct val="90000"/>
              <a:buFont typeface="Lucida Grande"/>
              <a:buChar char=" "/>
            </a:pPr>
            <a:r>
              <a:rPr lang="en-US" sz="1400" dirty="0">
                <a:solidFill>
                  <a:srgbClr val="000000"/>
                </a:solidFill>
                <a:highlight>
                  <a:srgbClr val="F2F2F2"/>
                </a:highlight>
                <a:latin typeface="Consolas" panose="020B0609020204030204" pitchFamily="49" charset="0"/>
                <a:cs typeface="Consolas"/>
              </a:rPr>
              <a:t>}</a:t>
            </a:r>
          </a:p>
        </p:txBody>
      </p:sp>
      <p:sp>
        <p:nvSpPr>
          <p:cNvPr id="14" name="Rectangle 6"/>
          <p:cNvSpPr>
            <a:spLocks noChangeArrowheads="1"/>
          </p:cNvSpPr>
          <p:nvPr/>
        </p:nvSpPr>
        <p:spPr bwMode="auto">
          <a:xfrm>
            <a:off x="311154" y="2499903"/>
            <a:ext cx="5673724" cy="3856420"/>
          </a:xfrm>
          <a:prstGeom prst="rect">
            <a:avLst/>
          </a:prstGeom>
          <a:solidFill>
            <a:srgbClr val="F2F2F2"/>
          </a:solidFill>
          <a:ln>
            <a:noFill/>
          </a:ln>
          <a:effectLst/>
          <a:extLst/>
        </p:spPr>
        <p:txBody>
          <a:bodyPr vert="horz" wrap="square" lIns="89642" tIns="44821" rIns="89642" bIns="44821" numCol="1" anchor="ctr" anchorCtr="0" compatLnSpc="1">
            <a:prstTxWarp prst="textNoShape">
              <a:avLst/>
            </a:prstTxWarp>
            <a:spAutoFit/>
          </a:bodyPr>
          <a:lstStyle/>
          <a:p>
            <a:pPr defTabSz="896386" eaLnBrk="0" fontAlgn="base" hangingPunct="0">
              <a:spcBef>
                <a:spcPct val="0"/>
              </a:spcBef>
              <a:spcAft>
                <a:spcPct val="0"/>
              </a:spcAft>
            </a:pPr>
            <a:r>
              <a:rPr lang="en-US" sz="1400" dirty="0" err="1">
                <a:solidFill>
                  <a:srgbClr val="0000FF"/>
                </a:solidFill>
                <a:latin typeface="Consolas" panose="020B0609020204030204" pitchFamily="49" charset="0"/>
                <a:cs typeface="Consolas" panose="020B0609020204030204" pitchFamily="49" charset="0"/>
              </a:rPr>
              <a:t>var</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db</a:t>
            </a:r>
            <a:r>
              <a:rPr lang="en-US" sz="1400" dirty="0">
                <a:solidFill>
                  <a:srgbClr val="000000"/>
                </a:solidFill>
                <a:latin typeface="Consolas" panose="020B0609020204030204" pitchFamily="49" charset="0"/>
                <a:cs typeface="Consolas" panose="020B0609020204030204" pitchFamily="49" charset="0"/>
              </a:rPr>
              <a:t> =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new</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SQLite.</a:t>
            </a:r>
            <a:r>
              <a:rPr lang="en-US" sz="1400" dirty="0" err="1">
                <a:solidFill>
                  <a:srgbClr val="2B91AF"/>
                </a:solidFill>
                <a:latin typeface="Consolas" panose="020B0609020204030204" pitchFamily="49" charset="0"/>
                <a:cs typeface="Consolas" panose="020B0609020204030204" pitchFamily="49" charset="0"/>
              </a:rPr>
              <a:t>SQLiteAsyncConnection</a:t>
            </a:r>
            <a:r>
              <a:rPr lang="en-US" sz="1400" dirty="0">
                <a:solidFill>
                  <a:srgbClr val="000000"/>
                </a:solidFill>
                <a:latin typeface="Consolas" panose="020B0609020204030204" pitchFamily="49" charset="0"/>
                <a:cs typeface="Consolas" panose="020B0609020204030204" pitchFamily="49" charset="0"/>
              </a:rPr>
              <a:t>(</a:t>
            </a:r>
            <a:r>
              <a:rPr lang="en-US" sz="1400" dirty="0" err="1">
                <a:solidFill>
                  <a:srgbClr val="2B91AF"/>
                </a:solidFill>
                <a:latin typeface="Consolas" panose="020B0609020204030204" pitchFamily="49" charset="0"/>
                <a:cs typeface="Consolas" panose="020B0609020204030204" pitchFamily="49" charset="0"/>
              </a:rPr>
              <a:t>App</a:t>
            </a:r>
            <a:r>
              <a:rPr lang="en-US" sz="1400" dirty="0" err="1">
                <a:solidFill>
                  <a:srgbClr val="000000"/>
                </a:solidFill>
                <a:latin typeface="Consolas" panose="020B0609020204030204" pitchFamily="49" charset="0"/>
                <a:cs typeface="Consolas" panose="020B0609020204030204" pitchFamily="49" charset="0"/>
              </a:rPr>
              <a:t>.DBPath</a:t>
            </a:r>
            <a:r>
              <a:rPr lang="en-US" sz="1400" dirty="0">
                <a:solidFill>
                  <a:srgbClr val="000000"/>
                </a:solidFill>
                <a:latin typeface="Consolas" panose="020B0609020204030204" pitchFamily="49" charset="0"/>
                <a:cs typeface="Consolas" panose="020B0609020204030204" pitchFamily="49" charset="0"/>
              </a:rPr>
              <a:t>); </a:t>
            </a:r>
            <a:endParaRPr lang="en-US" sz="1400" dirty="0" smtClean="0">
              <a:solidFill>
                <a:srgbClr val="000000"/>
              </a:solidFill>
              <a:latin typeface="Consolas" panose="020B0609020204030204" pitchFamily="49" charset="0"/>
              <a:cs typeface="Consolas" panose="020B0609020204030204" pitchFamily="49" charset="0"/>
            </a:endParaRPr>
          </a:p>
          <a:p>
            <a:pPr defTabSz="896386" eaLnBrk="0" fontAlgn="base" hangingPunct="0">
              <a:spcBef>
                <a:spcPct val="0"/>
              </a:spcBef>
              <a:spcAft>
                <a:spcPct val="0"/>
              </a:spcAft>
            </a:pPr>
            <a:r>
              <a:rPr lang="en-US" sz="1400" dirty="0">
                <a:solidFill>
                  <a:srgbClr val="000000"/>
                </a:solidFill>
                <a:latin typeface="Consolas" panose="020B0609020204030204" pitchFamily="49" charset="0"/>
                <a:cs typeface="Consolas" panose="020B0609020204030204" pitchFamily="49" charset="0"/>
              </a:rPr>
              <a:t/>
            </a:r>
            <a:br>
              <a:rPr lang="en-US" sz="1400" dirty="0">
                <a:solidFill>
                  <a:srgbClr val="000000"/>
                </a:solidFill>
                <a:latin typeface="Consolas" panose="020B0609020204030204" pitchFamily="49" charset="0"/>
                <a:cs typeface="Consolas" panose="020B0609020204030204" pitchFamily="49" charset="0"/>
              </a:rPr>
            </a:br>
            <a:r>
              <a:rPr lang="en-US" sz="1400" dirty="0" err="1">
                <a:solidFill>
                  <a:srgbClr val="0000FF"/>
                </a:solidFill>
                <a:latin typeface="Consolas" panose="020B0609020204030204" pitchFamily="49" charset="0"/>
                <a:cs typeface="Consolas" panose="020B0609020204030204" pitchFamily="49" charset="0"/>
              </a:rPr>
              <a:t>var</a:t>
            </a:r>
            <a:r>
              <a:rPr lang="en-US" sz="1400" dirty="0">
                <a:solidFill>
                  <a:srgbClr val="000000"/>
                </a:solidFill>
                <a:latin typeface="Consolas" panose="020B0609020204030204" pitchFamily="49" charset="0"/>
                <a:cs typeface="Consolas" panose="020B0609020204030204" pitchFamily="49" charset="0"/>
              </a:rPr>
              <a:t> _customer = </a:t>
            </a:r>
            <a:r>
              <a:rPr lang="en-US" sz="1400" dirty="0">
                <a:solidFill>
                  <a:srgbClr val="0000FF"/>
                </a:solidFill>
                <a:latin typeface="Consolas" panose="020B0609020204030204" pitchFamily="49" charset="0"/>
                <a:cs typeface="Consolas" panose="020B0609020204030204" pitchFamily="49" charset="0"/>
              </a:rPr>
              <a:t>await</a:t>
            </a: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from</a:t>
            </a:r>
            <a:r>
              <a:rPr lang="en-US" sz="1400" dirty="0">
                <a:solidFill>
                  <a:srgbClr val="000000"/>
                </a:solidFill>
                <a:latin typeface="Consolas" panose="020B0609020204030204" pitchFamily="49" charset="0"/>
                <a:cs typeface="Consolas" panose="020B0609020204030204" pitchFamily="49" charset="0"/>
              </a:rPr>
              <a:t> c </a:t>
            </a:r>
            <a:r>
              <a:rPr lang="en-US" sz="1400" dirty="0">
                <a:solidFill>
                  <a:srgbClr val="0000FF"/>
                </a:solidFill>
                <a:latin typeface="Consolas" panose="020B0609020204030204" pitchFamily="49" charset="0"/>
                <a:cs typeface="Consolas" panose="020B0609020204030204" pitchFamily="49" charset="0"/>
              </a:rPr>
              <a:t>in</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db.Table</a:t>
            </a:r>
            <a:r>
              <a:rPr lang="en-US" sz="1400" dirty="0">
                <a:solidFill>
                  <a:srgbClr val="000000"/>
                </a:solidFill>
                <a:latin typeface="Consolas" panose="020B0609020204030204" pitchFamily="49" charset="0"/>
                <a:cs typeface="Consolas" panose="020B0609020204030204" pitchFamily="49" charset="0"/>
              </a:rPr>
              <a:t>&lt;</a:t>
            </a:r>
            <a:r>
              <a:rPr lang="en-US" sz="1400" dirty="0">
                <a:solidFill>
                  <a:srgbClr val="2B91AF"/>
                </a:solidFill>
                <a:latin typeface="Consolas" panose="020B0609020204030204" pitchFamily="49" charset="0"/>
                <a:cs typeface="Consolas" panose="020B0609020204030204" pitchFamily="49" charset="0"/>
              </a:rPr>
              <a:t>Customer</a:t>
            </a:r>
            <a:r>
              <a:rPr lang="en-US" sz="1400" dirty="0">
                <a:solidFill>
                  <a:srgbClr val="000000"/>
                </a:solidFill>
                <a:latin typeface="Consolas" panose="020B0609020204030204" pitchFamily="49" charset="0"/>
                <a:cs typeface="Consolas" panose="020B0609020204030204" pitchFamily="49" charset="0"/>
              </a:rPr>
              <a:t>&gt;()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where</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c.Id</a:t>
            </a:r>
            <a:r>
              <a:rPr lang="en-US" sz="1400" dirty="0">
                <a:solidFill>
                  <a:srgbClr val="000000"/>
                </a:solidFill>
                <a:latin typeface="Consolas" panose="020B0609020204030204" pitchFamily="49" charset="0"/>
                <a:cs typeface="Consolas" panose="020B0609020204030204" pitchFamily="49" charset="0"/>
              </a:rPr>
              <a:t> == </a:t>
            </a:r>
            <a:r>
              <a:rPr lang="en-US" sz="1400" dirty="0" err="1">
                <a:solidFill>
                  <a:srgbClr val="000000"/>
                </a:solidFill>
                <a:latin typeface="Consolas" panose="020B0609020204030204" pitchFamily="49" charset="0"/>
                <a:cs typeface="Consolas" panose="020B0609020204030204" pitchFamily="49" charset="0"/>
              </a:rPr>
              <a:t>customerId</a:t>
            </a: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select</a:t>
            </a:r>
            <a:r>
              <a:rPr lang="en-US" sz="1400" dirty="0">
                <a:solidFill>
                  <a:srgbClr val="000000"/>
                </a:solidFill>
                <a:latin typeface="Consolas" panose="020B0609020204030204" pitchFamily="49" charset="0"/>
                <a:cs typeface="Consolas" panose="020B0609020204030204" pitchFamily="49" charset="0"/>
              </a:rPr>
              <a:t> c).</a:t>
            </a:r>
            <a:r>
              <a:rPr lang="en-US" sz="1400" dirty="0" err="1">
                <a:solidFill>
                  <a:srgbClr val="000000"/>
                </a:solidFill>
                <a:latin typeface="Consolas" panose="020B0609020204030204" pitchFamily="49" charset="0"/>
                <a:cs typeface="Consolas" panose="020B0609020204030204" pitchFamily="49" charset="0"/>
              </a:rPr>
              <a:t>FirstOrDefaultAsync</a:t>
            </a: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FF"/>
                </a:solidFill>
                <a:latin typeface="Consolas" panose="020B0609020204030204" pitchFamily="49" charset="0"/>
                <a:cs typeface="Consolas" panose="020B0609020204030204" pitchFamily="49" charset="0"/>
              </a:rPr>
              <a:t>if</a:t>
            </a:r>
            <a:r>
              <a:rPr lang="en-US" sz="1400" dirty="0">
                <a:solidFill>
                  <a:srgbClr val="000000"/>
                </a:solidFill>
                <a:latin typeface="Consolas" panose="020B0609020204030204" pitchFamily="49" charset="0"/>
                <a:cs typeface="Consolas" panose="020B0609020204030204" pitchFamily="49" charset="0"/>
              </a:rPr>
              <a:t> (customer != </a:t>
            </a:r>
            <a:r>
              <a:rPr lang="en-US" sz="1400" dirty="0">
                <a:solidFill>
                  <a:srgbClr val="0000FF"/>
                </a:solidFill>
                <a:latin typeface="Consolas" panose="020B0609020204030204" pitchFamily="49" charset="0"/>
                <a:cs typeface="Consolas" panose="020B0609020204030204" pitchFamily="49" charset="0"/>
              </a:rPr>
              <a:t>null</a:t>
            </a: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FF"/>
                </a:solidFill>
                <a:latin typeface="Consolas" panose="020B0609020204030204" pitchFamily="49" charset="0"/>
                <a:cs typeface="Consolas" panose="020B0609020204030204" pitchFamily="49" charset="0"/>
              </a:rPr>
              <a:t>var</a:t>
            </a:r>
            <a:r>
              <a:rPr lang="en-US" sz="1400" dirty="0">
                <a:solidFill>
                  <a:srgbClr val="0000FF"/>
                </a:solidFill>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Id = _</a:t>
            </a:r>
            <a:r>
              <a:rPr lang="en-US" sz="1400" dirty="0" err="1">
                <a:solidFill>
                  <a:srgbClr val="000000"/>
                </a:solidFill>
                <a:latin typeface="Consolas" panose="020B0609020204030204" pitchFamily="49" charset="0"/>
                <a:cs typeface="Consolas" panose="020B0609020204030204" pitchFamily="49" charset="0"/>
              </a:rPr>
              <a:t>customer.Id</a:t>
            </a: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FF"/>
                </a:solidFill>
                <a:latin typeface="Consolas" panose="020B0609020204030204" pitchFamily="49" charset="0"/>
                <a:cs typeface="Consolas" panose="020B0609020204030204" pitchFamily="49" charset="0"/>
              </a:rPr>
              <a:t>var</a:t>
            </a:r>
            <a:r>
              <a:rPr lang="en-US" sz="1400" dirty="0">
                <a:solidFill>
                  <a:srgbClr val="0000FF"/>
                </a:solidFill>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Name = _</a:t>
            </a:r>
            <a:r>
              <a:rPr lang="en-US" sz="1400" dirty="0" err="1">
                <a:solidFill>
                  <a:srgbClr val="000000"/>
                </a:solidFill>
                <a:latin typeface="Consolas" panose="020B0609020204030204" pitchFamily="49" charset="0"/>
                <a:cs typeface="Consolas" panose="020B0609020204030204" pitchFamily="49" charset="0"/>
              </a:rPr>
              <a:t>customer.Name</a:t>
            </a:r>
            <a:r>
              <a:rPr lang="en-US" sz="1400" dirty="0">
                <a:solidFill>
                  <a:srgbClr val="000000"/>
                </a:solidFill>
                <a:latin typeface="Consolas" panose="020B0609020204030204" pitchFamily="49" charset="0"/>
                <a:cs typeface="Consolas" panose="020B0609020204030204" pitchFamily="49" charset="0"/>
              </a:rPr>
              <a:t>;     </a:t>
            </a:r>
            <a:br>
              <a:rPr lang="en-US" sz="1400" dirty="0">
                <a:solidFill>
                  <a:srgbClr val="000000"/>
                </a:solidFill>
                <a:latin typeface="Consolas" panose="020B0609020204030204" pitchFamily="49" charset="0"/>
                <a:cs typeface="Consolas" panose="020B0609020204030204" pitchFamily="49" charset="0"/>
              </a:rPr>
            </a:br>
            <a:r>
              <a:rPr lang="en-US" sz="1400" dirty="0">
                <a:solidFill>
                  <a:srgbClr val="000000"/>
                </a:solidFill>
                <a:latin typeface="Consolas" panose="020B0609020204030204" pitchFamily="49" charset="0"/>
                <a:cs typeface="Consolas" panose="020B0609020204030204" pitchFamily="49" charset="0"/>
              </a:rPr>
              <a:t>}</a:t>
            </a:r>
            <a:r>
              <a:rPr lang="en-US" sz="1568" dirty="0">
                <a:solidFill>
                  <a:srgbClr val="000000"/>
                </a:solidFill>
                <a:latin typeface="Consolas" panose="020B0609020204030204" pitchFamily="49" charset="0"/>
                <a:cs typeface="Consolas" panose="020B0609020204030204" pitchFamily="49" charset="0"/>
              </a:rPr>
              <a:t/>
            </a:r>
            <a:br>
              <a:rPr lang="en-US" sz="1568" dirty="0">
                <a:solidFill>
                  <a:srgbClr val="000000"/>
                </a:solidFill>
                <a:latin typeface="Consolas" panose="020B0609020204030204" pitchFamily="49" charset="0"/>
                <a:cs typeface="Consolas" panose="020B0609020204030204" pitchFamily="49" charset="0"/>
              </a:rPr>
            </a:br>
            <a:r>
              <a:rPr lang="en-US" sz="1568" dirty="0">
                <a:solidFill>
                  <a:srgbClr val="000000"/>
                </a:solidFill>
                <a:latin typeface="Consolas" panose="020B0609020204030204" pitchFamily="49" charset="0"/>
                <a:cs typeface="Consolas" panose="020B0609020204030204" pitchFamily="49" charset="0"/>
              </a:rPr>
              <a:t/>
            </a:r>
            <a:br>
              <a:rPr lang="en-US" sz="1568" dirty="0">
                <a:solidFill>
                  <a:srgbClr val="000000"/>
                </a:solidFill>
                <a:latin typeface="Consolas" panose="020B0609020204030204" pitchFamily="49" charset="0"/>
                <a:cs typeface="Consolas" panose="020B0609020204030204" pitchFamily="49" charset="0"/>
              </a:rPr>
            </a:br>
            <a:endParaRPr lang="en-US" sz="1568" dirty="0" smtClean="0">
              <a:solidFill>
                <a:srgbClr val="000000"/>
              </a:solidFill>
              <a:latin typeface="Consolas" panose="020B0609020204030204" pitchFamily="49" charset="0"/>
              <a:cs typeface="Consolas" panose="020B0609020204030204" pitchFamily="49" charset="0"/>
            </a:endParaRPr>
          </a:p>
          <a:p>
            <a:pPr defTabSz="896386" eaLnBrk="0" fontAlgn="base" hangingPunct="0">
              <a:spcBef>
                <a:spcPct val="0"/>
              </a:spcBef>
              <a:spcAft>
                <a:spcPct val="0"/>
              </a:spcAft>
            </a:pPr>
            <a:endParaRPr lang="en-US" sz="1568" dirty="0">
              <a:solidFill>
                <a:srgbClr val="000000"/>
              </a:solidFill>
              <a:latin typeface="Consolas" panose="020B0609020204030204" pitchFamily="49" charset="0"/>
              <a:cs typeface="Consolas" panose="020B0609020204030204" pitchFamily="49" charset="0"/>
            </a:endParaRPr>
          </a:p>
          <a:p>
            <a:pPr defTabSz="896386" eaLnBrk="0" fontAlgn="base" hangingPunct="0">
              <a:spcBef>
                <a:spcPct val="0"/>
              </a:spcBef>
              <a:spcAft>
                <a:spcPct val="0"/>
              </a:spcAft>
            </a:pPr>
            <a:endParaRPr lang="en-US" sz="1568" dirty="0">
              <a:latin typeface="Arial" panose="020B0604020202020204" pitchFamily="34" charset="0"/>
            </a:endParaRPr>
          </a:p>
        </p:txBody>
      </p:sp>
      <p:sp>
        <p:nvSpPr>
          <p:cNvPr id="2" name="TextBox 1"/>
          <p:cNvSpPr txBox="1"/>
          <p:nvPr/>
        </p:nvSpPr>
        <p:spPr>
          <a:xfrm>
            <a:off x="5047167" y="6344960"/>
            <a:ext cx="4694549" cy="609398"/>
          </a:xfrm>
          <a:prstGeom prst="rect">
            <a:avLst/>
          </a:prstGeom>
          <a:noFill/>
        </p:spPr>
        <p:txBody>
          <a:bodyPr wrap="square" lIns="137160" tIns="109728" rIns="137160" bIns="109728" rtlCol="0">
            <a:spAutoFit/>
          </a:bodyPr>
          <a:lstStyle/>
          <a:p>
            <a:pPr>
              <a:lnSpc>
                <a:spcPct val="90000"/>
              </a:lnSpc>
              <a:spcBef>
                <a:spcPts val="600"/>
              </a:spcBef>
            </a:pPr>
            <a:r>
              <a:rPr lang="en-GB" sz="2800" b="1" dirty="0" smtClean="0"/>
              <a:t>…and others!</a:t>
            </a:r>
          </a:p>
        </p:txBody>
      </p:sp>
    </p:spTree>
    <p:extLst>
      <p:ext uri="{BB962C8B-B14F-4D97-AF65-F5344CB8AC3E}">
        <p14:creationId xmlns:p14="http://schemas.microsoft.com/office/powerpoint/2010/main" val="2625723774"/>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Installing the SQLite Library</a:t>
            </a:r>
            <a:endParaRPr lang="en-GB" dirty="0"/>
          </a:p>
        </p:txBody>
      </p:sp>
      <p:sp>
        <p:nvSpPr>
          <p:cNvPr id="3" name="Text Placeholder 2"/>
          <p:cNvSpPr>
            <a:spLocks noGrp="1"/>
          </p:cNvSpPr>
          <p:nvPr>
            <p:ph type="body" sz="quarter" idx="10"/>
          </p:nvPr>
        </p:nvSpPr>
        <p:spPr>
          <a:xfrm>
            <a:off x="257175" y="1204913"/>
            <a:ext cx="5367338" cy="5653087"/>
          </a:xfrm>
        </p:spPr>
        <p:txBody>
          <a:bodyPr/>
          <a:lstStyle/>
          <a:p>
            <a:r>
              <a:rPr lang="en-GB" sz="3137" dirty="0" smtClean="0"/>
              <a:t>Visual Studio Extension (.</a:t>
            </a:r>
            <a:r>
              <a:rPr lang="en-GB" sz="3137" dirty="0" err="1" smtClean="0"/>
              <a:t>vsix</a:t>
            </a:r>
            <a:r>
              <a:rPr lang="en-GB" sz="3137" dirty="0" smtClean="0"/>
              <a:t>)</a:t>
            </a:r>
            <a:endParaRPr lang="en-GB" sz="3137" dirty="0"/>
          </a:p>
          <a:p>
            <a:r>
              <a:rPr lang="en-GB" sz="3137" dirty="0"/>
              <a:t>Install from Visual Studio</a:t>
            </a:r>
          </a:p>
          <a:p>
            <a:pPr lvl="1"/>
            <a:r>
              <a:rPr lang="en-GB" sz="1765" dirty="0"/>
              <a:t>Tools – Extensions and Updates</a:t>
            </a:r>
            <a:r>
              <a:rPr lang="en-GB" sz="1765" dirty="0" smtClean="0"/>
              <a:t>…</a:t>
            </a:r>
          </a:p>
          <a:p>
            <a:r>
              <a:rPr lang="en-GB" sz="3098" dirty="0" smtClean="0"/>
              <a:t>Or download from SQLite.org</a:t>
            </a:r>
            <a:endParaRPr lang="en-GB" sz="3098" dirty="0"/>
          </a:p>
          <a:p>
            <a:pPr lvl="1"/>
            <a:r>
              <a:rPr lang="en-GB" sz="1568" dirty="0"/>
              <a:t/>
            </a:r>
            <a:br>
              <a:rPr lang="en-GB" sz="1568" dirty="0"/>
            </a:br>
            <a:r>
              <a:rPr lang="en-GB" sz="1176" dirty="0"/>
              <a:t/>
            </a:r>
            <a:br>
              <a:rPr lang="en-GB" sz="1176" dirty="0"/>
            </a:br>
            <a:endParaRPr lang="en-GB" sz="1176"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5253" y="1417547"/>
            <a:ext cx="6340819" cy="3906121"/>
          </a:xfrm>
          <a:prstGeom prst="rect">
            <a:avLst/>
          </a:prstGeom>
        </p:spPr>
      </p:pic>
    </p:spTree>
    <p:extLst>
      <p:ext uri="{BB962C8B-B14F-4D97-AF65-F5344CB8AC3E}">
        <p14:creationId xmlns:p14="http://schemas.microsoft.com/office/powerpoint/2010/main" val="129476338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Installing </a:t>
            </a:r>
            <a:r>
              <a:rPr lang="en-GB" dirty="0" err="1" smtClean="0"/>
              <a:t>SQLitePCL</a:t>
            </a:r>
            <a:r>
              <a:rPr lang="en-GB" dirty="0" smtClean="0"/>
              <a:t> </a:t>
            </a:r>
            <a:r>
              <a:rPr lang="en-GB" dirty="0"/>
              <a:t>to your Solution</a:t>
            </a:r>
          </a:p>
        </p:txBody>
      </p:sp>
      <p:sp>
        <p:nvSpPr>
          <p:cNvPr id="3" name="Text Placeholder 2"/>
          <p:cNvSpPr>
            <a:spLocks noGrp="1"/>
          </p:cNvSpPr>
          <p:nvPr>
            <p:ph type="body" sz="quarter" idx="10"/>
          </p:nvPr>
        </p:nvSpPr>
        <p:spPr/>
        <p:txBody>
          <a:bodyPr/>
          <a:lstStyle/>
          <a:p>
            <a:r>
              <a:rPr lang="en-GB" dirty="0" smtClean="0"/>
              <a:t>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056" y="1335232"/>
            <a:ext cx="8335888" cy="5126629"/>
          </a:xfrm>
          <a:prstGeom prst="rect">
            <a:avLst/>
          </a:prstGeom>
        </p:spPr>
      </p:pic>
    </p:spTree>
    <p:extLst>
      <p:ext uri="{BB962C8B-B14F-4D97-AF65-F5344CB8AC3E}">
        <p14:creationId xmlns:p14="http://schemas.microsoft.com/office/powerpoint/2010/main" val="139872619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460146"/>
            <a:ext cx="11637012" cy="1937710"/>
          </a:xfrm>
        </p:spPr>
        <p:txBody>
          <a:bodyPr/>
          <a:lstStyle/>
          <a:p>
            <a:r>
              <a:rPr lang="en-US" dirty="0" err="1" smtClean="0"/>
              <a:t>SQLitePCL</a:t>
            </a:r>
            <a:r>
              <a:rPr lang="en-US" dirty="0" smtClean="0"/>
              <a:t/>
            </a:r>
            <a:br>
              <a:rPr lang="en-US" dirty="0" smtClean="0"/>
            </a:br>
            <a:r>
              <a:rPr lang="en-US" sz="7058" dirty="0"/>
              <a:t>The basics</a:t>
            </a:r>
          </a:p>
        </p:txBody>
      </p:sp>
    </p:spTree>
    <p:extLst>
      <p:ext uri="{BB962C8B-B14F-4D97-AF65-F5344CB8AC3E}">
        <p14:creationId xmlns:p14="http://schemas.microsoft.com/office/powerpoint/2010/main" val="83756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
          <p:cNvSpPr>
            <a:spLocks noGrp="1" noChangeAspect="1"/>
          </p:cNvSpPr>
          <p:nvPr>
            <p:ph type="title"/>
          </p:nvPr>
        </p:nvSpPr>
        <p:spPr/>
        <p:txBody>
          <a:bodyPr/>
          <a:lstStyle/>
          <a:p>
            <a:r>
              <a:rPr lang="en-US" dirty="0" smtClean="0"/>
              <a:t>App </a:t>
            </a:r>
            <a:r>
              <a:rPr lang="zh-TW" altLang="en-US" dirty="0" smtClean="0"/>
              <a:t>套件目錄及 </a:t>
            </a:r>
            <a:r>
              <a:rPr lang="en-US" altLang="zh-TW" dirty="0" err="1" smtClean="0"/>
              <a:t>AppData</a:t>
            </a:r>
            <a:r>
              <a:rPr lang="en-US" altLang="zh-TW" dirty="0" smtClean="0"/>
              <a:t> </a:t>
            </a:r>
            <a:r>
              <a:rPr lang="zh-TW" altLang="en-US" dirty="0" smtClean="0"/>
              <a:t>目錄</a:t>
            </a:r>
            <a:endParaRPr lang="en-US" dirty="0"/>
          </a:p>
        </p:txBody>
      </p:sp>
      <p:sp>
        <p:nvSpPr>
          <p:cNvPr id="2" name="Content Placeholder 1"/>
          <p:cNvSpPr>
            <a:spLocks noGrp="1"/>
          </p:cNvSpPr>
          <p:nvPr>
            <p:ph type="body" sz="quarter" idx="10"/>
          </p:nvPr>
        </p:nvSpPr>
        <p:spPr>
          <a:xfrm>
            <a:off x="257174" y="1204913"/>
            <a:ext cx="3125700" cy="5653087"/>
          </a:xfrm>
          <a:prstGeom prst="rect">
            <a:avLst/>
          </a:prstGeom>
        </p:spPr>
        <p:txBody>
          <a:bodyPr/>
          <a:lstStyle/>
          <a:p>
            <a:pPr>
              <a:lnSpc>
                <a:spcPct val="100000"/>
              </a:lnSpc>
            </a:pPr>
            <a:r>
              <a:rPr lang="zh-TW" altLang="en-US" sz="1600" dirty="0" smtClean="0"/>
              <a:t>套件管理員會在安裝 </a:t>
            </a:r>
            <a:r>
              <a:rPr lang="en-US" altLang="zh-TW" sz="1600" dirty="0" smtClean="0"/>
              <a:t>app </a:t>
            </a:r>
            <a:r>
              <a:rPr lang="zh-TW" altLang="en-US" sz="1600" dirty="0" smtClean="0"/>
              <a:t>時把 </a:t>
            </a:r>
            <a:r>
              <a:rPr lang="en-US" altLang="zh-TW" sz="1600" dirty="0" smtClean="0"/>
              <a:t>app </a:t>
            </a:r>
            <a:r>
              <a:rPr lang="zh-TW" altLang="en-US" sz="1600" dirty="0" smtClean="0"/>
              <a:t>的內容放在</a:t>
            </a:r>
            <a:r>
              <a:rPr lang="en-US" altLang="zh-TW" sz="1600" dirty="0"/>
              <a:t> </a:t>
            </a:r>
            <a:r>
              <a:rPr lang="en-US" altLang="zh-TW" sz="1600" dirty="0" smtClean="0"/>
              <a:t>App </a:t>
            </a:r>
            <a:r>
              <a:rPr lang="zh-TW" altLang="en-US" sz="1600" dirty="0" smtClean="0"/>
              <a:t>套件目錄裡</a:t>
            </a:r>
            <a:endParaRPr lang="en-US" sz="1600" dirty="0"/>
          </a:p>
          <a:p>
            <a:pPr>
              <a:lnSpc>
                <a:spcPct val="100000"/>
              </a:lnSpc>
            </a:pPr>
            <a:r>
              <a:rPr lang="zh-TW" altLang="en-US" sz="1600" dirty="0" smtClean="0"/>
              <a:t>這個目錄下的內容是唯讀的</a:t>
            </a:r>
            <a:endParaRPr lang="en-US" sz="1600" dirty="0"/>
          </a:p>
          <a:p>
            <a:pPr>
              <a:lnSpc>
                <a:spcPct val="100000"/>
              </a:lnSpc>
            </a:pPr>
            <a:endParaRPr lang="en-US" sz="1600" dirty="0" smtClean="0"/>
          </a:p>
          <a:p>
            <a:pPr>
              <a:lnSpc>
                <a:spcPct val="100000"/>
              </a:lnSpc>
            </a:pPr>
            <a:endParaRPr lang="en-US" sz="1600" dirty="0"/>
          </a:p>
          <a:p>
            <a:pPr>
              <a:lnSpc>
                <a:spcPct val="100000"/>
              </a:lnSpc>
            </a:pPr>
            <a:r>
              <a:rPr lang="en-US" sz="1600" dirty="0" smtClean="0"/>
              <a:t>App </a:t>
            </a:r>
            <a:r>
              <a:rPr lang="zh-TW" altLang="en-US" sz="1600" dirty="0" smtClean="0"/>
              <a:t>可以將資料儲存在 </a:t>
            </a:r>
            <a:r>
              <a:rPr lang="en-US" altLang="zh-TW" sz="1600" dirty="0" err="1" smtClean="0"/>
              <a:t>AppData</a:t>
            </a:r>
            <a:r>
              <a:rPr lang="en-US" altLang="zh-TW" sz="1600" dirty="0" smtClean="0"/>
              <a:t> </a:t>
            </a:r>
            <a:r>
              <a:rPr lang="zh-TW" altLang="en-US" sz="1600" dirty="0" smtClean="0"/>
              <a:t>目錄</a:t>
            </a:r>
            <a:endParaRPr lang="en-US" sz="1600" dirty="0"/>
          </a:p>
          <a:p>
            <a:pPr>
              <a:lnSpc>
                <a:spcPct val="100000"/>
              </a:lnSpc>
            </a:pPr>
            <a:r>
              <a:rPr lang="zh-TW" altLang="en-US" sz="1600" dirty="0" smtClean="0"/>
              <a:t>設定及屬性值會儲存在 </a:t>
            </a:r>
            <a:r>
              <a:rPr lang="en-US" altLang="zh-TW" sz="1600" dirty="0" smtClean="0"/>
              <a:t>app settings dictionary </a:t>
            </a:r>
            <a:r>
              <a:rPr lang="zh-TW" altLang="en-US" sz="1600" dirty="0" smtClean="0"/>
              <a:t>中</a:t>
            </a:r>
            <a:endParaRPr lang="en-US" sz="1600" dirty="0"/>
          </a:p>
          <a:p>
            <a:pPr>
              <a:lnSpc>
                <a:spcPct val="100000"/>
              </a:lnSpc>
            </a:pPr>
            <a:r>
              <a:rPr lang="zh-TW" altLang="en-US" sz="1600" dirty="0" smtClean="0"/>
              <a:t>資料以檔案的形式儲存</a:t>
            </a:r>
            <a:endParaRPr lang="en-US" sz="1600" dirty="0"/>
          </a:p>
          <a:p>
            <a:pPr>
              <a:lnSpc>
                <a:spcPct val="100000"/>
              </a:lnSpc>
            </a:pPr>
            <a:r>
              <a:rPr lang="zh-TW" altLang="en-US" sz="1600" dirty="0" smtClean="0"/>
              <a:t>結構化資料使用資料庫儲存</a:t>
            </a:r>
            <a:endParaRPr lang="en-US" sz="1600" dirty="0"/>
          </a:p>
        </p:txBody>
      </p:sp>
      <p:sp>
        <p:nvSpPr>
          <p:cNvPr id="41" name="Rectangle 40"/>
          <p:cNvSpPr>
            <a:spLocks noChangeAspect="1"/>
          </p:cNvSpPr>
          <p:nvPr/>
        </p:nvSpPr>
        <p:spPr bwMode="auto">
          <a:xfrm>
            <a:off x="3371030" y="1238772"/>
            <a:ext cx="8210592" cy="2638245"/>
          </a:xfrm>
          <a:prstGeom prst="rect">
            <a:avLst/>
          </a:prstGeom>
          <a:solidFill>
            <a:schemeClr val="accent3"/>
          </a:solidFill>
          <a:ln w="12700">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09441" tIns="102360" rIns="511799" bIns="102360" numCol="1" rtlCol="0" anchor="ctr" anchorCtr="0" compatLnSpc="1">
            <a:prstTxWarp prst="textNoShape">
              <a:avLst/>
            </a:prstTxWarp>
          </a:bodyPr>
          <a:lstStyle/>
          <a:p>
            <a:pPr marL="259447" indent="-259447" fontAlgn="base">
              <a:lnSpc>
                <a:spcPct val="120000"/>
              </a:lnSpc>
              <a:spcBef>
                <a:spcPts val="672"/>
              </a:spcBef>
              <a:spcAft>
                <a:spcPct val="0"/>
              </a:spcAft>
              <a:buFont typeface="Arial" pitchFamily="34" charset="0"/>
              <a:buChar char="•"/>
              <a:defRPr/>
            </a:pPr>
            <a:endParaRPr lang="en-US" dirty="0">
              <a:solidFill>
                <a:schemeClr val="bg1"/>
              </a:solidFill>
              <a:ea typeface="Times New Roman"/>
            </a:endParaRPr>
          </a:p>
        </p:txBody>
      </p:sp>
      <p:sp>
        <p:nvSpPr>
          <p:cNvPr id="46" name="Rounded Rectangle 45"/>
          <p:cNvSpPr>
            <a:spLocks noChangeAspect="1"/>
          </p:cNvSpPr>
          <p:nvPr/>
        </p:nvSpPr>
        <p:spPr bwMode="auto">
          <a:xfrm>
            <a:off x="401323" y="1375246"/>
            <a:ext cx="3230278" cy="1250370"/>
          </a:xfrm>
          <a:prstGeom prst="roundRect">
            <a:avLst>
              <a:gd name="adj" fmla="val 21540"/>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t" anchorCtr="0" compatLnSpc="1">
            <a:prstTxWarp prst="textNoShape">
              <a:avLst/>
            </a:prstTxWarp>
          </a:bodyPr>
          <a:lstStyle/>
          <a:p>
            <a:pPr>
              <a:lnSpc>
                <a:spcPct val="90000"/>
              </a:lnSpc>
              <a:spcBef>
                <a:spcPts val="672"/>
              </a:spcBef>
              <a:buClr>
                <a:schemeClr val="accent3"/>
              </a:buClr>
              <a:buSzPct val="80000"/>
            </a:pPr>
            <a:endParaRPr lang="en-US" sz="1866" spc="-130" dirty="0">
              <a:gradFill>
                <a:gsLst>
                  <a:gs pos="0">
                    <a:schemeClr val="tx2">
                      <a:lumMod val="85000"/>
                      <a:lumOff val="15000"/>
                    </a:schemeClr>
                  </a:gs>
                  <a:gs pos="100000">
                    <a:schemeClr val="tx2">
                      <a:lumMod val="85000"/>
                      <a:lumOff val="15000"/>
                    </a:schemeClr>
                  </a:gs>
                </a:gsLst>
                <a:lin ang="10800000" scaled="1"/>
              </a:gradFill>
            </a:endParaRPr>
          </a:p>
        </p:txBody>
      </p:sp>
      <p:sp>
        <p:nvSpPr>
          <p:cNvPr id="51" name="Rectangle 50"/>
          <p:cNvSpPr>
            <a:spLocks noChangeAspect="1"/>
          </p:cNvSpPr>
          <p:nvPr/>
        </p:nvSpPr>
        <p:spPr bwMode="auto">
          <a:xfrm>
            <a:off x="3371030" y="3941735"/>
            <a:ext cx="8210592" cy="2763865"/>
          </a:xfrm>
          <a:prstGeom prst="rect">
            <a:avLst/>
          </a:prstGeom>
          <a:solidFill>
            <a:schemeClr val="accent2">
              <a:lumMod val="40000"/>
              <a:lumOff val="60000"/>
            </a:schemeClr>
          </a:solidFill>
          <a:ln w="12700">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09441" tIns="102360" rIns="511799" bIns="102360" numCol="1" rtlCol="0" anchor="ctr" anchorCtr="0" compatLnSpc="1">
            <a:prstTxWarp prst="textNoShape">
              <a:avLst/>
            </a:prstTxWarp>
          </a:bodyPr>
          <a:lstStyle/>
          <a:p>
            <a:pPr marL="259447" indent="-259447" fontAlgn="base">
              <a:lnSpc>
                <a:spcPct val="120000"/>
              </a:lnSpc>
              <a:spcBef>
                <a:spcPts val="672"/>
              </a:spcBef>
              <a:spcAft>
                <a:spcPct val="0"/>
              </a:spcAft>
              <a:buFont typeface="Arial" pitchFamily="34" charset="0"/>
              <a:buChar char="•"/>
              <a:defRPr/>
            </a:pPr>
            <a:endParaRPr lang="en-US" dirty="0">
              <a:solidFill>
                <a:prstClr val="black">
                  <a:lumMod val="65000"/>
                  <a:lumOff val="35000"/>
                </a:prstClr>
              </a:solidFill>
              <a:ea typeface="Times New Roman"/>
            </a:endParaRPr>
          </a:p>
        </p:txBody>
      </p:sp>
      <p:sp>
        <p:nvSpPr>
          <p:cNvPr id="58" name="TextBox 57"/>
          <p:cNvSpPr txBox="1">
            <a:spLocks noChangeAspect="1"/>
          </p:cNvSpPr>
          <p:nvPr/>
        </p:nvSpPr>
        <p:spPr>
          <a:xfrm>
            <a:off x="6324567" y="5377412"/>
            <a:ext cx="1219027" cy="703419"/>
          </a:xfrm>
          <a:prstGeom prst="rect">
            <a:avLst/>
          </a:prstGeom>
          <a:noFill/>
        </p:spPr>
        <p:txBody>
          <a:bodyPr wrap="square" lIns="102360" tIns="51181" rIns="102360" bIns="51181">
            <a:spAutoFit/>
          </a:bodyPr>
          <a:lstStyle/>
          <a:p>
            <a:pPr algn="ctr" fontAlgn="base">
              <a:spcBef>
                <a:spcPct val="0"/>
              </a:spcBef>
            </a:pPr>
            <a:r>
              <a:rPr lang="en-US" sz="1300" dirty="0">
                <a:solidFill>
                  <a:prstClr val="black">
                    <a:lumMod val="65000"/>
                    <a:lumOff val="35000"/>
                  </a:prstClr>
                </a:solidFill>
              </a:rPr>
              <a:t>Local or Roaming</a:t>
            </a:r>
          </a:p>
          <a:p>
            <a:pPr algn="ctr" fontAlgn="base">
              <a:spcBef>
                <a:spcPct val="0"/>
              </a:spcBef>
            </a:pPr>
            <a:r>
              <a:rPr lang="en-US" sz="1300" dirty="0">
                <a:solidFill>
                  <a:prstClr val="black">
                    <a:lumMod val="65000"/>
                    <a:lumOff val="35000"/>
                  </a:prstClr>
                </a:solidFill>
              </a:rPr>
              <a:t>Settings File</a:t>
            </a:r>
          </a:p>
        </p:txBody>
      </p:sp>
      <p:sp>
        <p:nvSpPr>
          <p:cNvPr id="60" name="AutoShape 4"/>
          <p:cNvSpPr>
            <a:spLocks noChangeAspect="1" noChangeArrowheads="1"/>
          </p:cNvSpPr>
          <p:nvPr/>
        </p:nvSpPr>
        <p:spPr bwMode="auto">
          <a:xfrm>
            <a:off x="3478284" y="4272232"/>
            <a:ext cx="1752352" cy="1246732"/>
          </a:xfrm>
          <a:prstGeom prst="rect">
            <a:avLst/>
          </a:prstGeom>
          <a:ln w="12700">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02357" tIns="71652" rIns="102357" bIns="51178" numCol="1" rtlCol="0" anchor="t" anchorCtr="0" compatLnSpc="1">
            <a:prstTxWarp prst="textNoShape">
              <a:avLst/>
            </a:prstTxWarp>
          </a:bodyPr>
          <a:lstStyle/>
          <a:p>
            <a:pPr indent="-383839" algn="ctr" defTabSz="895626" fontAlgn="base">
              <a:lnSpc>
                <a:spcPct val="90000"/>
              </a:lnSpc>
              <a:spcBef>
                <a:spcPct val="0"/>
              </a:spcBef>
              <a:spcAft>
                <a:spcPct val="35000"/>
              </a:spcAft>
              <a:defRPr/>
            </a:pPr>
            <a:r>
              <a:rPr lang="en-US" b="1" dirty="0">
                <a:solidFill>
                  <a:prstClr val="white"/>
                </a:solidFill>
              </a:rPr>
              <a:t>App</a:t>
            </a:r>
          </a:p>
        </p:txBody>
      </p:sp>
      <p:sp>
        <p:nvSpPr>
          <p:cNvPr id="62" name="Rectangle 61"/>
          <p:cNvSpPr>
            <a:spLocks noChangeAspect="1"/>
          </p:cNvSpPr>
          <p:nvPr/>
        </p:nvSpPr>
        <p:spPr>
          <a:xfrm>
            <a:off x="5347613" y="4319256"/>
            <a:ext cx="1752352" cy="53420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102360" tIns="51181" rIns="102360" bIns="51181">
            <a:spAutoFit/>
          </a:bodyPr>
          <a:lstStyle/>
          <a:p>
            <a:pPr algn="ctr"/>
            <a:r>
              <a:rPr lang="en-US" sz="1400" b="1" dirty="0">
                <a:solidFill>
                  <a:schemeClr val="accent4"/>
                </a:solidFill>
              </a:rPr>
              <a:t>Creates/Manages</a:t>
            </a:r>
          </a:p>
          <a:p>
            <a:pPr algn="ctr"/>
            <a:r>
              <a:rPr lang="en-US" sz="1400" b="1" dirty="0">
                <a:solidFill>
                  <a:schemeClr val="accent4"/>
                </a:solidFill>
              </a:rPr>
              <a:t>files and settings</a:t>
            </a:r>
          </a:p>
        </p:txBody>
      </p:sp>
      <p:sp>
        <p:nvSpPr>
          <p:cNvPr id="63" name="Rectangle 62"/>
          <p:cNvSpPr>
            <a:spLocks noChangeAspect="1"/>
          </p:cNvSpPr>
          <p:nvPr/>
        </p:nvSpPr>
        <p:spPr>
          <a:xfrm>
            <a:off x="10362596" y="5377414"/>
            <a:ext cx="990458" cy="472724"/>
          </a:xfrm>
          <a:prstGeom prst="rect">
            <a:avLst/>
          </a:prstGeom>
          <a:noFill/>
        </p:spPr>
        <p:txBody>
          <a:bodyPr wrap="square" lIns="102360" tIns="51181" rIns="102360" bIns="51181">
            <a:spAutoFit/>
          </a:bodyPr>
          <a:lstStyle/>
          <a:p>
            <a:pPr fontAlgn="base">
              <a:spcBef>
                <a:spcPct val="0"/>
              </a:spcBef>
            </a:pPr>
            <a:r>
              <a:rPr lang="en-US" sz="1200" dirty="0">
                <a:solidFill>
                  <a:prstClr val="black">
                    <a:lumMod val="65000"/>
                    <a:lumOff val="35000"/>
                  </a:prstClr>
                </a:solidFill>
              </a:rPr>
              <a:t>Application</a:t>
            </a:r>
          </a:p>
          <a:p>
            <a:pPr fontAlgn="base">
              <a:spcBef>
                <a:spcPct val="0"/>
              </a:spcBef>
            </a:pPr>
            <a:r>
              <a:rPr lang="en-US" sz="1200" dirty="0">
                <a:solidFill>
                  <a:prstClr val="black">
                    <a:lumMod val="65000"/>
                    <a:lumOff val="35000"/>
                  </a:prstClr>
                </a:solidFill>
              </a:rPr>
              <a:t>Files</a:t>
            </a:r>
          </a:p>
        </p:txBody>
      </p:sp>
      <p:sp>
        <p:nvSpPr>
          <p:cNvPr id="64" name="TextBox 63"/>
          <p:cNvSpPr txBox="1">
            <a:spLocks noChangeAspect="1"/>
          </p:cNvSpPr>
          <p:nvPr/>
        </p:nvSpPr>
        <p:spPr>
          <a:xfrm>
            <a:off x="9821006" y="3948994"/>
            <a:ext cx="1725346" cy="677899"/>
          </a:xfrm>
          <a:prstGeom prst="rect">
            <a:avLst/>
          </a:prstGeom>
          <a:noFill/>
        </p:spPr>
        <p:txBody>
          <a:bodyPr wrap="square" lIns="102360" tIns="51181" rIns="102360" bIns="51181">
            <a:spAutoFit/>
          </a:bodyPr>
          <a:lstStyle/>
          <a:p>
            <a:pPr algn="ctr"/>
            <a:r>
              <a:rPr lang="en-US" sz="1866" b="1" dirty="0">
                <a:solidFill>
                  <a:schemeClr val="accent4"/>
                </a:solidFill>
              </a:rPr>
              <a:t>App Data Folder</a:t>
            </a:r>
          </a:p>
        </p:txBody>
      </p:sp>
      <p:sp>
        <p:nvSpPr>
          <p:cNvPr id="65" name="Rectangle 64"/>
          <p:cNvSpPr>
            <a:spLocks noChangeAspect="1"/>
          </p:cNvSpPr>
          <p:nvPr/>
        </p:nvSpPr>
        <p:spPr>
          <a:xfrm>
            <a:off x="5268731" y="2168528"/>
            <a:ext cx="1828541" cy="534201"/>
          </a:xfrm>
          <a:prstGeom prst="rect">
            <a:avLst/>
          </a:prstGeom>
          <a:noFill/>
        </p:spPr>
        <p:txBody>
          <a:bodyPr wrap="square" lIns="102360" tIns="51181" rIns="102360" bIns="51181">
            <a:spAutoFit/>
          </a:bodyPr>
          <a:lstStyle/>
          <a:p>
            <a:pPr algn="ctr"/>
            <a:r>
              <a:rPr lang="en-US" sz="1400" b="1" dirty="0">
                <a:solidFill>
                  <a:schemeClr val="bg2"/>
                </a:solidFill>
              </a:rPr>
              <a:t>Creates root folder</a:t>
            </a:r>
          </a:p>
          <a:p>
            <a:pPr algn="ctr"/>
            <a:r>
              <a:rPr lang="en-US" sz="1400" b="1" dirty="0">
                <a:solidFill>
                  <a:schemeClr val="bg2"/>
                </a:solidFill>
              </a:rPr>
              <a:t>sandboxed to App</a:t>
            </a:r>
          </a:p>
        </p:txBody>
      </p:sp>
      <p:sp>
        <p:nvSpPr>
          <p:cNvPr id="66" name="Rectangle 65"/>
          <p:cNvSpPr>
            <a:spLocks noChangeAspect="1"/>
          </p:cNvSpPr>
          <p:nvPr/>
        </p:nvSpPr>
        <p:spPr>
          <a:xfrm>
            <a:off x="3478285" y="2127506"/>
            <a:ext cx="1676162" cy="1066648"/>
          </a:xfrm>
          <a:prstGeom prst="rect">
            <a:avLst/>
          </a:prstGeom>
          <a:ln w="12700">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2357" tIns="51178" rIns="102357" bIns="51178" numCol="1" rtlCol="0" anchor="ctr" anchorCtr="0" compatLnSpc="1">
            <a:prstTxWarp prst="textNoShape">
              <a:avLst/>
            </a:prstTxWarp>
          </a:bodyPr>
          <a:lstStyle/>
          <a:p>
            <a:pPr indent="-383839" algn="ctr" defTabSz="895626" fontAlgn="base">
              <a:lnSpc>
                <a:spcPct val="90000"/>
              </a:lnSpc>
              <a:spcBef>
                <a:spcPct val="0"/>
              </a:spcBef>
              <a:spcAft>
                <a:spcPct val="35000"/>
              </a:spcAft>
              <a:defRPr/>
            </a:pPr>
            <a:r>
              <a:rPr lang="en-US" b="1" dirty="0">
                <a:solidFill>
                  <a:prstClr val="white"/>
                </a:solidFill>
              </a:rPr>
              <a:t>Package Manager</a:t>
            </a:r>
          </a:p>
        </p:txBody>
      </p:sp>
      <p:sp>
        <p:nvSpPr>
          <p:cNvPr id="67" name="TextBox 66"/>
          <p:cNvSpPr txBox="1">
            <a:spLocks noChangeAspect="1"/>
          </p:cNvSpPr>
          <p:nvPr/>
        </p:nvSpPr>
        <p:spPr>
          <a:xfrm>
            <a:off x="9354322" y="1222743"/>
            <a:ext cx="2227299" cy="390630"/>
          </a:xfrm>
          <a:prstGeom prst="rect">
            <a:avLst/>
          </a:prstGeom>
          <a:noFill/>
        </p:spPr>
        <p:txBody>
          <a:bodyPr wrap="square" lIns="102360" tIns="51181" rIns="102360" bIns="51181">
            <a:spAutoFit/>
          </a:bodyPr>
          <a:lstStyle/>
          <a:p>
            <a:pPr algn="ctr"/>
            <a:r>
              <a:rPr lang="en-US" sz="1866" b="1" dirty="0" smtClean="0">
                <a:solidFill>
                  <a:schemeClr val="bg1"/>
                </a:solidFill>
              </a:rPr>
              <a:t>App Package Folder</a:t>
            </a:r>
            <a:endParaRPr lang="en-US" sz="1866" b="1" dirty="0">
              <a:solidFill>
                <a:schemeClr val="bg1"/>
              </a:solidFill>
            </a:endParaRPr>
          </a:p>
        </p:txBody>
      </p:sp>
      <p:sp>
        <p:nvSpPr>
          <p:cNvPr id="68" name="Rectangle 67"/>
          <p:cNvSpPr>
            <a:spLocks noChangeAspect="1"/>
          </p:cNvSpPr>
          <p:nvPr/>
        </p:nvSpPr>
        <p:spPr bwMode="auto">
          <a:xfrm>
            <a:off x="3631603" y="4616524"/>
            <a:ext cx="1411911" cy="850935"/>
          </a:xfrm>
          <a:prstGeom prst="rect">
            <a:avLst/>
          </a:prstGeom>
          <a:solidFill>
            <a:schemeClr val="accent2">
              <a:lumMod val="40000"/>
              <a:lumOff val="60000"/>
              <a:alpha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a:r>
              <a:rPr lang="en-US" sz="1333" dirty="0" err="1">
                <a:solidFill>
                  <a:prstClr val="white"/>
                </a:solidFill>
              </a:rPr>
              <a:t>WinRT</a:t>
            </a:r>
            <a:r>
              <a:rPr lang="en-US" sz="1333" dirty="0">
                <a:solidFill>
                  <a:prstClr val="white"/>
                </a:solidFill>
              </a:rPr>
              <a:t> Storage APIs</a:t>
            </a:r>
            <a:br>
              <a:rPr lang="en-US" sz="1333" dirty="0">
                <a:solidFill>
                  <a:prstClr val="white"/>
                </a:solidFill>
              </a:rPr>
            </a:br>
            <a:endParaRPr lang="en-US" sz="1333" dirty="0">
              <a:solidFill>
                <a:prstClr val="white"/>
              </a:solidFill>
            </a:endParaRPr>
          </a:p>
        </p:txBody>
      </p:sp>
      <p:sp>
        <p:nvSpPr>
          <p:cNvPr id="69" name="Right Arrow 68"/>
          <p:cNvSpPr>
            <a:spLocks noChangeAspect="1"/>
          </p:cNvSpPr>
          <p:nvPr/>
        </p:nvSpPr>
        <p:spPr bwMode="black">
          <a:xfrm>
            <a:off x="5184405" y="2790566"/>
            <a:ext cx="2359190" cy="379088"/>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sp>
        <p:nvSpPr>
          <p:cNvPr id="70" name="Right Arrow 69"/>
          <p:cNvSpPr>
            <a:spLocks noChangeAspect="1"/>
          </p:cNvSpPr>
          <p:nvPr/>
        </p:nvSpPr>
        <p:spPr bwMode="black">
          <a:xfrm>
            <a:off x="5321261" y="4968515"/>
            <a:ext cx="2222335" cy="379088"/>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pic>
        <p:nvPicPr>
          <p:cNvPr id="71" name="Picture 5" descr="C:\Documents and Settings\Pennie\My Documents\ACERDATA (D)\Pennie's documents\MS Image\Shapes and Graphics\MSN Illustration Icon\document folder icon.png"/>
          <p:cNvPicPr>
            <a:picLocks noChangeAspect="1" noChangeArrowheads="1"/>
          </p:cNvPicPr>
          <p:nvPr/>
        </p:nvPicPr>
        <p:blipFill>
          <a:blip r:embed="rId3" cstate="print"/>
          <a:srcRect/>
          <a:stretch>
            <a:fillRect/>
          </a:stretch>
        </p:blipFill>
        <p:spPr bwMode="auto">
          <a:xfrm>
            <a:off x="8027739" y="1675893"/>
            <a:ext cx="1187233" cy="925079"/>
          </a:xfrm>
          <a:prstGeom prst="rect">
            <a:avLst/>
          </a:prstGeom>
          <a:noFill/>
        </p:spPr>
      </p:pic>
      <p:pic>
        <p:nvPicPr>
          <p:cNvPr id="72" name="Picture 5" descr="C:\Documents and Settings\Pennie\My Documents\ACERDATA (D)\Pennie's documents\MS Image\Shapes and Graphics\MSN Illustration Icon\document folder icon.png"/>
          <p:cNvPicPr>
            <a:picLocks noChangeAspect="1" noChangeArrowheads="1"/>
          </p:cNvPicPr>
          <p:nvPr/>
        </p:nvPicPr>
        <p:blipFill>
          <a:blip r:embed="rId3" cstate="print"/>
          <a:srcRect/>
          <a:stretch>
            <a:fillRect/>
          </a:stretch>
        </p:blipFill>
        <p:spPr bwMode="auto">
          <a:xfrm>
            <a:off x="8039764" y="3941736"/>
            <a:ext cx="1187233" cy="925079"/>
          </a:xfrm>
          <a:prstGeom prst="rect">
            <a:avLst/>
          </a:prstGeom>
          <a:noFill/>
        </p:spPr>
      </p:pic>
      <p:pic>
        <p:nvPicPr>
          <p:cNvPr id="73"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4" cstate="print"/>
          <a:srcRect/>
          <a:stretch>
            <a:fillRect/>
          </a:stretch>
        </p:blipFill>
        <p:spPr bwMode="auto">
          <a:xfrm>
            <a:off x="9370710" y="5381875"/>
            <a:ext cx="306180" cy="394810"/>
          </a:xfrm>
          <a:prstGeom prst="rect">
            <a:avLst/>
          </a:prstGeom>
          <a:noFill/>
        </p:spPr>
      </p:pic>
      <p:pic>
        <p:nvPicPr>
          <p:cNvPr id="74" name="Picture 4" descr="C:\Documents and Settings\Pennie\My Documents\ACERDATA (D)\Pennie's documents\MS Image\Shapes and Graphics\Windows_Vista_Icons_ for_Marketing_use\Vista Icons off the web\imageres.dll_I0043_0409.png"/>
          <p:cNvPicPr>
            <a:picLocks noChangeAspect="1" noChangeArrowheads="1"/>
          </p:cNvPicPr>
          <p:nvPr/>
        </p:nvPicPr>
        <p:blipFill>
          <a:blip r:embed="rId5" cstate="print"/>
          <a:srcRect/>
          <a:stretch>
            <a:fillRect/>
          </a:stretch>
        </p:blipFill>
        <p:spPr bwMode="auto">
          <a:xfrm>
            <a:off x="7467409" y="5267594"/>
            <a:ext cx="636519" cy="636519"/>
          </a:xfrm>
          <a:prstGeom prst="rect">
            <a:avLst/>
          </a:prstGeom>
          <a:noFill/>
        </p:spPr>
      </p:pic>
      <p:sp>
        <p:nvSpPr>
          <p:cNvPr id="75" name="Right Arrow 74"/>
          <p:cNvSpPr>
            <a:spLocks noChangeAspect="1"/>
          </p:cNvSpPr>
          <p:nvPr/>
        </p:nvSpPr>
        <p:spPr bwMode="black">
          <a:xfrm rot="5400000">
            <a:off x="7968891" y="3175160"/>
            <a:ext cx="1328974" cy="256784"/>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sp>
        <p:nvSpPr>
          <p:cNvPr id="77" name="Right Arrow 76"/>
          <p:cNvSpPr>
            <a:spLocks noChangeAspect="1"/>
          </p:cNvSpPr>
          <p:nvPr/>
        </p:nvSpPr>
        <p:spPr bwMode="black">
          <a:xfrm rot="5400000">
            <a:off x="8389379" y="4819617"/>
            <a:ext cx="488002" cy="266181"/>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sp>
        <p:nvSpPr>
          <p:cNvPr id="78" name="Right Arrow 77"/>
          <p:cNvSpPr>
            <a:spLocks noChangeAspect="1"/>
          </p:cNvSpPr>
          <p:nvPr/>
        </p:nvSpPr>
        <p:spPr bwMode="black">
          <a:xfrm rot="8560660">
            <a:off x="7925025" y="4925708"/>
            <a:ext cx="488002" cy="266181"/>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sp>
        <p:nvSpPr>
          <p:cNvPr id="80" name="Right Arrow 79"/>
          <p:cNvSpPr>
            <a:spLocks noChangeAspect="1"/>
          </p:cNvSpPr>
          <p:nvPr/>
        </p:nvSpPr>
        <p:spPr bwMode="black">
          <a:xfrm rot="12064995" flipH="1">
            <a:off x="8851030" y="4850868"/>
            <a:ext cx="750324" cy="291524"/>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pic>
        <p:nvPicPr>
          <p:cNvPr id="81" name="Picture 5" descr="C:\Documents and Settings\Pennie\My Documents\ACERDATA (D)\Pennie's documents\MS Image\Shapes and Graphics\MSN Illustration Icon\document folder icon.png"/>
          <p:cNvPicPr>
            <a:picLocks noChangeAspect="1" noChangeArrowheads="1"/>
          </p:cNvPicPr>
          <p:nvPr/>
        </p:nvPicPr>
        <p:blipFill>
          <a:blip r:embed="rId6" cstate="print"/>
          <a:srcRect/>
          <a:stretch>
            <a:fillRect/>
          </a:stretch>
        </p:blipFill>
        <p:spPr bwMode="auto">
          <a:xfrm>
            <a:off x="9600705" y="2258115"/>
            <a:ext cx="616294" cy="480211"/>
          </a:xfrm>
          <a:prstGeom prst="rect">
            <a:avLst/>
          </a:prstGeom>
          <a:noFill/>
        </p:spPr>
      </p:pic>
      <p:sp>
        <p:nvSpPr>
          <p:cNvPr id="82" name="Right Arrow 81"/>
          <p:cNvSpPr>
            <a:spLocks noChangeAspect="1"/>
          </p:cNvSpPr>
          <p:nvPr/>
        </p:nvSpPr>
        <p:spPr bwMode="black">
          <a:xfrm rot="5400000">
            <a:off x="9778450" y="2711972"/>
            <a:ext cx="292437" cy="190156"/>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pic>
        <p:nvPicPr>
          <p:cNvPr id="83" name="Picture 5" descr="C:\Documents and Settings\Pennie\My Documents\ACERDATA (D)\Pennie's documents\MS Image\Shapes and Graphics\MSN Illustration Icon\document folder icon.png"/>
          <p:cNvPicPr>
            <a:picLocks noChangeAspect="1" noChangeArrowheads="1"/>
          </p:cNvPicPr>
          <p:nvPr/>
        </p:nvPicPr>
        <p:blipFill>
          <a:blip r:embed="rId6" cstate="print"/>
          <a:srcRect/>
          <a:stretch>
            <a:fillRect/>
          </a:stretch>
        </p:blipFill>
        <p:spPr bwMode="auto">
          <a:xfrm>
            <a:off x="9753084" y="4860868"/>
            <a:ext cx="616294" cy="480211"/>
          </a:xfrm>
          <a:prstGeom prst="rect">
            <a:avLst/>
          </a:prstGeom>
          <a:noFill/>
        </p:spPr>
      </p:pic>
      <p:sp>
        <p:nvSpPr>
          <p:cNvPr id="84" name="Right Arrow 83"/>
          <p:cNvSpPr>
            <a:spLocks noChangeAspect="1"/>
          </p:cNvSpPr>
          <p:nvPr/>
        </p:nvSpPr>
        <p:spPr bwMode="black">
          <a:xfrm rot="5400000">
            <a:off x="9929959" y="5369146"/>
            <a:ext cx="292437" cy="190156"/>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pic>
        <p:nvPicPr>
          <p:cNvPr id="85"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7" cstate="print"/>
          <a:srcRect/>
          <a:stretch>
            <a:fillRect/>
          </a:stretch>
        </p:blipFill>
        <p:spPr bwMode="auto">
          <a:xfrm>
            <a:off x="9905459" y="5645407"/>
            <a:ext cx="327398" cy="422171"/>
          </a:xfrm>
          <a:prstGeom prst="rect">
            <a:avLst/>
          </a:prstGeom>
          <a:noFill/>
        </p:spPr>
      </p:pic>
      <p:sp>
        <p:nvSpPr>
          <p:cNvPr id="86" name="Rectangle 85"/>
          <p:cNvSpPr>
            <a:spLocks noChangeAspect="1"/>
          </p:cNvSpPr>
          <p:nvPr/>
        </p:nvSpPr>
        <p:spPr>
          <a:xfrm>
            <a:off x="10331280" y="2296213"/>
            <a:ext cx="723797" cy="303381"/>
          </a:xfrm>
          <a:prstGeom prst="rect">
            <a:avLst/>
          </a:prstGeom>
          <a:noFill/>
        </p:spPr>
        <p:txBody>
          <a:bodyPr wrap="square" lIns="102360" tIns="51181" rIns="102360" bIns="51181">
            <a:spAutoFit/>
          </a:bodyPr>
          <a:lstStyle/>
          <a:p>
            <a:pPr fontAlgn="base">
              <a:spcBef>
                <a:spcPct val="0"/>
              </a:spcBef>
              <a:spcAft>
                <a:spcPts val="1119"/>
              </a:spcAft>
            </a:pPr>
            <a:r>
              <a:rPr lang="en-US" sz="1300" dirty="0">
                <a:solidFill>
                  <a:schemeClr val="bg1"/>
                </a:solidFill>
              </a:rPr>
              <a:t>Install</a:t>
            </a:r>
          </a:p>
        </p:txBody>
      </p:sp>
      <p:sp>
        <p:nvSpPr>
          <p:cNvPr id="88" name="Flowchart: Magnetic Disk 87"/>
          <p:cNvSpPr>
            <a:spLocks noChangeAspect="1"/>
          </p:cNvSpPr>
          <p:nvPr/>
        </p:nvSpPr>
        <p:spPr bwMode="auto">
          <a:xfrm>
            <a:off x="8381675" y="5305684"/>
            <a:ext cx="533325" cy="550808"/>
          </a:xfrm>
          <a:prstGeom prst="flowChartMagneticDisk">
            <a:avLst/>
          </a:prstGeom>
          <a:solidFill>
            <a:schemeClr val="accent1">
              <a:alpha val="49000"/>
            </a:schemeClr>
          </a:solidFill>
          <a:ln w="12700">
            <a:solidFill>
              <a:schemeClr val="accent1">
                <a:lumMod val="75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r>
              <a:rPr lang="en-US" sz="1500" dirty="0">
                <a:solidFill>
                  <a:schemeClr val="accent1">
                    <a:lumMod val="75000"/>
                  </a:schemeClr>
                </a:solidFill>
              </a:rPr>
              <a:t>DB</a:t>
            </a:r>
          </a:p>
        </p:txBody>
      </p:sp>
      <p:sp>
        <p:nvSpPr>
          <p:cNvPr id="89" name="TextBox 88"/>
          <p:cNvSpPr txBox="1">
            <a:spLocks noChangeAspect="1"/>
          </p:cNvSpPr>
          <p:nvPr/>
        </p:nvSpPr>
        <p:spPr>
          <a:xfrm>
            <a:off x="8076918" y="5866808"/>
            <a:ext cx="1219027" cy="303381"/>
          </a:xfrm>
          <a:prstGeom prst="rect">
            <a:avLst/>
          </a:prstGeom>
          <a:noFill/>
        </p:spPr>
        <p:txBody>
          <a:bodyPr wrap="square" lIns="102360" tIns="51181" rIns="102360" bIns="51181">
            <a:spAutoFit/>
          </a:bodyPr>
          <a:lstStyle/>
          <a:p>
            <a:pPr algn="ctr" fontAlgn="base">
              <a:spcBef>
                <a:spcPct val="0"/>
              </a:spcBef>
              <a:spcAft>
                <a:spcPts val="1119"/>
              </a:spcAft>
            </a:pPr>
            <a:r>
              <a:rPr lang="en-US" sz="1300" dirty="0">
                <a:solidFill>
                  <a:prstClr val="black">
                    <a:lumMod val="65000"/>
                    <a:lumOff val="35000"/>
                  </a:prstClr>
                </a:solidFill>
              </a:rPr>
              <a:t>Database file</a:t>
            </a:r>
          </a:p>
        </p:txBody>
      </p:sp>
      <p:sp>
        <p:nvSpPr>
          <p:cNvPr id="90" name="Right Arrow 89"/>
          <p:cNvSpPr>
            <a:spLocks noChangeAspect="1"/>
          </p:cNvSpPr>
          <p:nvPr/>
        </p:nvSpPr>
        <p:spPr bwMode="black">
          <a:xfrm rot="1238838">
            <a:off x="8905761" y="2427469"/>
            <a:ext cx="494469" cy="207263"/>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700" dirty="0">
              <a:gradFill>
                <a:gsLst>
                  <a:gs pos="0">
                    <a:srgbClr val="FFFFFF"/>
                  </a:gs>
                  <a:gs pos="100000">
                    <a:srgbClr val="FFFFFF"/>
                  </a:gs>
                </a:gsLst>
                <a:lin ang="5400000" scaled="0"/>
              </a:gradFill>
            </a:endParaRPr>
          </a:p>
        </p:txBody>
      </p:sp>
      <p:sp>
        <p:nvSpPr>
          <p:cNvPr id="91" name="Flowchart: Magnetic Disk 90"/>
          <p:cNvSpPr>
            <a:spLocks noChangeAspect="1"/>
          </p:cNvSpPr>
          <p:nvPr/>
        </p:nvSpPr>
        <p:spPr bwMode="auto">
          <a:xfrm>
            <a:off x="9912749" y="3031231"/>
            <a:ext cx="533325" cy="550808"/>
          </a:xfrm>
          <a:prstGeom prst="flowChartMagneticDisk">
            <a:avLst/>
          </a:prstGeom>
          <a:solidFill>
            <a:schemeClr val="accent1">
              <a:alpha val="49000"/>
            </a:schemeClr>
          </a:solidFill>
          <a:ln w="12700">
            <a:solidFill>
              <a:schemeClr val="accent1">
                <a:lumMod val="75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r>
              <a:rPr lang="en-US" sz="1500" dirty="0">
                <a:solidFill>
                  <a:schemeClr val="bg1"/>
                </a:solidFill>
              </a:rPr>
              <a:t>DB</a:t>
            </a:r>
          </a:p>
        </p:txBody>
      </p:sp>
      <p:sp>
        <p:nvSpPr>
          <p:cNvPr id="92" name="TextBox 91"/>
          <p:cNvSpPr txBox="1">
            <a:spLocks noChangeAspect="1"/>
          </p:cNvSpPr>
          <p:nvPr/>
        </p:nvSpPr>
        <p:spPr>
          <a:xfrm>
            <a:off x="10591677" y="3119956"/>
            <a:ext cx="1225803" cy="303381"/>
          </a:xfrm>
          <a:prstGeom prst="rect">
            <a:avLst/>
          </a:prstGeom>
          <a:noFill/>
        </p:spPr>
        <p:txBody>
          <a:bodyPr wrap="square" lIns="102360" tIns="51181" rIns="102360" bIns="51181">
            <a:spAutoFit/>
          </a:bodyPr>
          <a:lstStyle/>
          <a:p>
            <a:pPr fontAlgn="base">
              <a:spcBef>
                <a:spcPct val="0"/>
              </a:spcBef>
            </a:pPr>
            <a:r>
              <a:rPr lang="en-US" sz="1300" dirty="0">
                <a:solidFill>
                  <a:schemeClr val="bg1"/>
                </a:solidFill>
              </a:rPr>
              <a:t>Files (r/o)</a:t>
            </a:r>
          </a:p>
        </p:txBody>
      </p:sp>
      <p:pic>
        <p:nvPicPr>
          <p:cNvPr id="37"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7" cstate="print"/>
          <a:srcRect/>
          <a:stretch>
            <a:fillRect/>
          </a:stretch>
        </p:blipFill>
        <p:spPr bwMode="auto">
          <a:xfrm>
            <a:off x="9467254" y="3103687"/>
            <a:ext cx="327398" cy="422171"/>
          </a:xfrm>
          <a:prstGeom prst="rect">
            <a:avLst/>
          </a:prstGeom>
          <a:noFill/>
        </p:spPr>
      </p:pic>
    </p:spTree>
    <p:extLst>
      <p:ext uri="{BB962C8B-B14F-4D97-AF65-F5344CB8AC3E}">
        <p14:creationId xmlns:p14="http://schemas.microsoft.com/office/powerpoint/2010/main" val="368469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Defining tables</a:t>
            </a:r>
            <a:endParaRPr lang="en-GB" sz="3529" dirty="0">
              <a:latin typeface="Segoe UI Semibold" panose="020B0702040204020203" pitchFamily="34" charset="0"/>
              <a:cs typeface="Segoe UI Semibold" panose="020B0702040204020203" pitchFamily="34" charset="0"/>
            </a:endParaRPr>
          </a:p>
        </p:txBody>
      </p:sp>
      <p:sp>
        <p:nvSpPr>
          <p:cNvPr id="4" name="Text Placeholder 3"/>
          <p:cNvSpPr>
            <a:spLocks noGrp="1"/>
          </p:cNvSpPr>
          <p:nvPr>
            <p:ph type="body" sz="quarter" idx="10"/>
          </p:nvPr>
        </p:nvSpPr>
        <p:spPr/>
        <p:txBody>
          <a:bodyPr/>
          <a:lstStyle/>
          <a:p>
            <a:r>
              <a:rPr lang="en-GB" dirty="0" err="1" smtClean="0"/>
              <a:t>SQLitePCL</a:t>
            </a:r>
            <a:r>
              <a:rPr lang="en-GB" dirty="0" smtClean="0"/>
              <a:t> is really a thin wrapper around the SQLite ‘C’ API</a:t>
            </a:r>
          </a:p>
          <a:p>
            <a:r>
              <a:rPr lang="en-GB" dirty="0" smtClean="0"/>
              <a:t>Interact with the database using</a:t>
            </a:r>
          </a:p>
          <a:p>
            <a:pPr lvl="1"/>
            <a:r>
              <a:rPr lang="en-GB" sz="2353" dirty="0"/>
              <a:t>SQL statements</a:t>
            </a:r>
          </a:p>
          <a:p>
            <a:pPr lvl="1"/>
            <a:r>
              <a:rPr lang="en-GB" sz="2353" dirty="0"/>
              <a:t>Parameterized queries and statements</a:t>
            </a:r>
          </a:p>
        </p:txBody>
      </p:sp>
    </p:spTree>
    <p:extLst>
      <p:ext uri="{BB962C8B-B14F-4D97-AF65-F5344CB8AC3E}">
        <p14:creationId xmlns:p14="http://schemas.microsoft.com/office/powerpoint/2010/main" val="2274895181"/>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Create database and tables</a:t>
            </a:r>
            <a:endParaRPr lang="en-GB" dirty="0"/>
          </a:p>
        </p:txBody>
      </p:sp>
      <p:sp>
        <p:nvSpPr>
          <p:cNvPr id="3" name="Rectangle 2"/>
          <p:cNvSpPr/>
          <p:nvPr/>
        </p:nvSpPr>
        <p:spPr>
          <a:xfrm>
            <a:off x="269239" y="1546150"/>
            <a:ext cx="11653523" cy="4998804"/>
          </a:xfrm>
          <a:prstGeom prst="rect">
            <a:avLst/>
          </a:prstGeom>
        </p:spPr>
        <p:txBody>
          <a:bodyPr wrap="square">
            <a:spAutoFit/>
          </a:bodyPr>
          <a:lstStyle/>
          <a:p>
            <a:pPr>
              <a:lnSpc>
                <a:spcPct val="107000"/>
              </a:lnSpc>
              <a:spcAft>
                <a:spcPts val="800"/>
              </a:spcAft>
            </a:pPr>
            <a:r>
              <a:rPr lang="en-GB" dirty="0">
                <a:solidFill>
                  <a:srgbClr val="0000FF"/>
                </a:solidFill>
                <a:highlight>
                  <a:srgbClr val="FFFFFF"/>
                </a:highlight>
                <a:latin typeface="Consolas" panose="020B0609020204030204" pitchFamily="49" charset="0"/>
                <a:cs typeface="Times New Roman" panose="02020603050405020304" pitchFamily="18" charset="0"/>
              </a:rPr>
              <a:t>private</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solidFill>
                  <a:srgbClr val="0000FF"/>
                </a:solidFill>
                <a:highlight>
                  <a:srgbClr val="FFFFFF"/>
                </a:highlight>
                <a:latin typeface="Consolas" panose="020B0609020204030204" pitchFamily="49" charset="0"/>
                <a:cs typeface="Times New Roman" panose="02020603050405020304" pitchFamily="18" charset="0"/>
              </a:rPr>
              <a:t>void</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LoadDatabase</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solidFill>
                  <a:srgbClr val="008000"/>
                </a:solidFill>
                <a:highlight>
                  <a:srgbClr val="FFFFFF"/>
                </a:highlight>
                <a:latin typeface="Consolas" panose="020B0609020204030204" pitchFamily="49" charset="0"/>
                <a:cs typeface="Times New Roman" panose="02020603050405020304" pitchFamily="18" charset="0"/>
              </a:rPr>
              <a:t>// Get a reference to the SQLite database</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conn = </a:t>
            </a:r>
            <a:r>
              <a:rPr lang="en-GB" dirty="0">
                <a:solidFill>
                  <a:srgbClr val="0000FF"/>
                </a:solidFill>
                <a:highlight>
                  <a:srgbClr val="FFFFFF"/>
                </a:highlight>
                <a:latin typeface="Consolas" panose="020B0609020204030204" pitchFamily="49" charset="0"/>
                <a:cs typeface="Times New Roman" panose="02020603050405020304" pitchFamily="18" charset="0"/>
              </a:rPr>
              <a:t>new</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2B91AF"/>
                </a:solidFill>
                <a:highlight>
                  <a:srgbClr val="FFFFFF"/>
                </a:highlight>
                <a:latin typeface="Consolas" panose="020B0609020204030204" pitchFamily="49" charset="0"/>
                <a:cs typeface="Times New Roman" panose="02020603050405020304" pitchFamily="18" charset="0"/>
              </a:rPr>
              <a:t>SQLiteConnection</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solidFill>
                  <a:srgbClr val="A31515"/>
                </a:solidFill>
                <a:highlight>
                  <a:srgbClr val="FFFFFF"/>
                </a:highlight>
                <a:latin typeface="Consolas" panose="020B0609020204030204" pitchFamily="49" charset="0"/>
                <a:cs typeface="Times New Roman" panose="02020603050405020304" pitchFamily="18" charset="0"/>
              </a:rPr>
              <a:t>"</a:t>
            </a:r>
            <a:r>
              <a:rPr lang="en-GB" dirty="0" err="1">
                <a:solidFill>
                  <a:srgbClr val="A31515"/>
                </a:solidFill>
                <a:highlight>
                  <a:srgbClr val="FFFFFF"/>
                </a:highlight>
                <a:latin typeface="Consolas" panose="020B0609020204030204" pitchFamily="49" charset="0"/>
                <a:cs typeface="Times New Roman" panose="02020603050405020304" pitchFamily="18" charset="0"/>
              </a:rPr>
              <a:t>sqlitepcldemo.db</a:t>
            </a:r>
            <a:r>
              <a:rPr lang="en-GB" dirty="0">
                <a:solidFill>
                  <a:srgbClr val="A31515"/>
                </a:solidFill>
                <a:highlight>
                  <a:srgbClr val="FFFFFF"/>
                </a:highlight>
                <a:latin typeface="Consolas" panose="020B0609020204030204" pitchFamily="49" charset="0"/>
                <a:cs typeface="Times New Roman" panose="02020603050405020304" pitchFamily="18" charset="0"/>
              </a:rPr>
              <a:t>"</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solidFill>
                  <a:srgbClr val="0000FF"/>
                </a:solidFill>
                <a:highlight>
                  <a:srgbClr val="FFFFFF"/>
                </a:highlight>
                <a:latin typeface="Consolas" panose="020B0609020204030204" pitchFamily="49" charset="0"/>
                <a:cs typeface="Times New Roman" panose="02020603050405020304" pitchFamily="18" charset="0"/>
              </a:rPr>
              <a:t>string</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sql</a:t>
            </a:r>
            <a:r>
              <a:rPr lang="en-GB" dirty="0">
                <a:solidFill>
                  <a:srgbClr val="000000"/>
                </a:solidFill>
                <a:highlight>
                  <a:srgbClr val="FFFFFF"/>
                </a:highlight>
                <a:latin typeface="Consolas" panose="020B0609020204030204" pitchFamily="49" charset="0"/>
                <a:cs typeface="Times New Roman" panose="02020603050405020304" pitchFamily="18" charset="0"/>
              </a:rPr>
              <a:t> = </a:t>
            </a:r>
            <a:r>
              <a:rPr lang="en-GB" dirty="0">
                <a:solidFill>
                  <a:srgbClr val="A31515"/>
                </a:solidFill>
                <a:highlight>
                  <a:srgbClr val="FFFFFF"/>
                </a:highlight>
                <a:latin typeface="Consolas" panose="020B0609020204030204" pitchFamily="49" charset="0"/>
                <a:cs typeface="Times New Roman" panose="02020603050405020304" pitchFamily="18" charset="0"/>
              </a:rPr>
              <a:t>@"CREATE TABLE IF NOT EXISTS</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A31515"/>
                </a:solidFill>
                <a:highlight>
                  <a:srgbClr val="FFFFFF"/>
                </a:highlight>
                <a:latin typeface="Consolas" panose="020B0609020204030204" pitchFamily="49" charset="0"/>
                <a:cs typeface="Times New Roman" panose="02020603050405020304" pitchFamily="18" charset="0"/>
              </a:rPr>
              <a:t>                          Customer (Id      INTEGER PRIMARY KEY AUTOINCREMENT NOT NULL,</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A31515"/>
                </a:solidFill>
                <a:highlight>
                  <a:srgbClr val="FFFFFF"/>
                </a:highlight>
                <a:latin typeface="Consolas" panose="020B0609020204030204" pitchFamily="49" charset="0"/>
                <a:cs typeface="Times New Roman" panose="02020603050405020304" pitchFamily="18" charset="0"/>
              </a:rPr>
              <a:t>                                    Name    VARCHAR( 140 ),</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A31515"/>
                </a:solidFill>
                <a:highlight>
                  <a:srgbClr val="FFFFFF"/>
                </a:highlight>
                <a:latin typeface="Consolas" panose="020B0609020204030204" pitchFamily="49" charset="0"/>
                <a:cs typeface="Times New Roman" panose="02020603050405020304" pitchFamily="18" charset="0"/>
              </a:rPr>
              <a:t>                                    City    VARCHAR( 140 ),</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A31515"/>
                </a:solidFill>
                <a:highlight>
                  <a:srgbClr val="FFFFFF"/>
                </a:highlight>
                <a:latin typeface="Consolas" panose="020B0609020204030204" pitchFamily="49" charset="0"/>
                <a:cs typeface="Times New Roman" panose="02020603050405020304" pitchFamily="18" charset="0"/>
              </a:rPr>
              <a:t>                                    Contact VARCHAR( 140 ) </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A31515"/>
                </a:solidFill>
                <a:highlight>
                  <a:srgbClr val="FFFFFF"/>
                </a:highlight>
                <a:latin typeface="Consolas" panose="020B0609020204030204" pitchFamily="49" charset="0"/>
                <a:cs typeface="Times New Roman" panose="02020603050405020304" pitchFamily="18" charset="0"/>
              </a:rPr>
              <a:t>                    );"</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solidFill>
                  <a:srgbClr val="0000FF"/>
                </a:solidFill>
                <a:highlight>
                  <a:srgbClr val="FFFFFF"/>
                </a:highlight>
                <a:latin typeface="Consolas" panose="020B0609020204030204" pitchFamily="49" charset="0"/>
                <a:cs typeface="Times New Roman" panose="02020603050405020304" pitchFamily="18" charset="0"/>
              </a:rPr>
              <a:t>using</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dirty="0">
                <a:solidFill>
                  <a:srgbClr val="000000"/>
                </a:solidFill>
                <a:highlight>
                  <a:srgbClr val="FFFFFF"/>
                </a:highlight>
                <a:latin typeface="Consolas" panose="020B0609020204030204" pitchFamily="49" charset="0"/>
                <a:cs typeface="Times New Roman" panose="02020603050405020304" pitchFamily="18" charset="0"/>
              </a:rPr>
              <a:t> statement = </a:t>
            </a:r>
            <a:r>
              <a:rPr lang="en-GB" dirty="0" err="1">
                <a:solidFill>
                  <a:srgbClr val="000000"/>
                </a:solidFill>
                <a:highlight>
                  <a:srgbClr val="FFFFFF"/>
                </a:highlight>
                <a:latin typeface="Consolas" panose="020B0609020204030204" pitchFamily="49" charset="0"/>
                <a:cs typeface="Times New Roman" panose="02020603050405020304" pitchFamily="18" charset="0"/>
              </a:rPr>
              <a:t>conn.Prepare</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err="1">
                <a:solidFill>
                  <a:srgbClr val="000000"/>
                </a:solidFill>
                <a:highlight>
                  <a:srgbClr val="FFFFFF"/>
                </a:highlight>
                <a:latin typeface="Consolas" panose="020B0609020204030204" pitchFamily="49" charset="0"/>
                <a:cs typeface="Times New Roman" panose="02020603050405020304" pitchFamily="18" charset="0"/>
              </a:rPr>
              <a:t>sql</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statement.Step</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r>
              <a:rPr lang="en-GB" sz="1400" dirty="0">
                <a:latin typeface="Calibri" panose="020F0502020204030204" pitchFamily="34" charset="0"/>
                <a:ea typeface="Calibri" panose="020F0502020204030204" pitchFamily="34" charset="0"/>
                <a:cs typeface="Times New Roman" panose="02020603050405020304" pitchFamily="18" charset="0"/>
              </a:rPr>
              <a:t/>
            </a:r>
            <a:br>
              <a:rPr lang="en-GB" sz="1400" dirty="0">
                <a:latin typeface="Calibri" panose="020F0502020204030204" pitchFamily="34" charset="0"/>
                <a:ea typeface="Calibri" panose="020F0502020204030204" pitchFamily="34" charset="0"/>
                <a:cs typeface="Times New Roman" panose="02020603050405020304" pitchFamily="18" charset="0"/>
              </a:rPr>
            </a:b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0830032"/>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I</a:t>
            </a:r>
            <a:r>
              <a:rPr lang="en-GB" dirty="0" smtClean="0"/>
              <a:t>nsert</a:t>
            </a:r>
            <a:endParaRPr lang="en-GB" dirty="0"/>
          </a:p>
        </p:txBody>
      </p:sp>
      <p:sp>
        <p:nvSpPr>
          <p:cNvPr id="3" name="Rectangle 2"/>
          <p:cNvSpPr/>
          <p:nvPr/>
        </p:nvSpPr>
        <p:spPr>
          <a:xfrm>
            <a:off x="269238" y="1505740"/>
            <a:ext cx="11653523" cy="4752455"/>
          </a:xfrm>
          <a:prstGeom prst="rect">
            <a:avLst/>
          </a:prstGeom>
        </p:spPr>
        <p:txBody>
          <a:bodyPr wrap="square">
            <a:spAutoFit/>
          </a:bodyPr>
          <a:lstStyle/>
          <a:p>
            <a:pPr>
              <a:lnSpc>
                <a:spcPct val="107000"/>
              </a:lnSpc>
              <a:spcAft>
                <a:spcPts val="800"/>
              </a:spcAft>
            </a:pPr>
            <a:r>
              <a:rPr lang="en-GB" sz="1600" b="1" dirty="0">
                <a:solidFill>
                  <a:srgbClr val="008000"/>
                </a:solidFill>
                <a:highlight>
                  <a:srgbClr val="FFFFFF"/>
                </a:highlight>
                <a:latin typeface="Consolas" panose="020B0609020204030204" pitchFamily="49" charset="0"/>
              </a:rPr>
              <a:t>// </a:t>
            </a:r>
            <a:r>
              <a:rPr lang="en-GB" sz="1600" b="1" dirty="0" err="1">
                <a:solidFill>
                  <a:srgbClr val="008000"/>
                </a:solidFill>
                <a:highlight>
                  <a:srgbClr val="FFFFFF"/>
                </a:highlight>
                <a:latin typeface="Consolas" panose="020B0609020204030204" pitchFamily="49" charset="0"/>
              </a:rPr>
              <a:t>SqlConnection</a:t>
            </a:r>
            <a:r>
              <a:rPr lang="en-GB" sz="1600" b="1" dirty="0">
                <a:solidFill>
                  <a:srgbClr val="008000"/>
                </a:solidFill>
                <a:highlight>
                  <a:srgbClr val="FFFFFF"/>
                </a:highlight>
                <a:latin typeface="Consolas" panose="020B0609020204030204" pitchFamily="49" charset="0"/>
              </a:rPr>
              <a:t> was opened in </a:t>
            </a:r>
            <a:r>
              <a:rPr lang="en-GB" sz="1600" b="1" dirty="0" err="1">
                <a:solidFill>
                  <a:srgbClr val="008000"/>
                </a:solidFill>
                <a:highlight>
                  <a:srgbClr val="FFFFFF"/>
                </a:highlight>
                <a:latin typeface="Consolas" panose="020B0609020204030204" pitchFamily="49" charset="0"/>
              </a:rPr>
              <a:t>App.xaml.cs</a:t>
            </a:r>
            <a:r>
              <a:rPr lang="en-GB" sz="1600" b="1" dirty="0">
                <a:solidFill>
                  <a:srgbClr val="008000"/>
                </a:solidFill>
                <a:highlight>
                  <a:srgbClr val="FFFFFF"/>
                </a:highlight>
                <a:latin typeface="Consolas" panose="020B0609020204030204" pitchFamily="49" charset="0"/>
              </a:rPr>
              <a:t> and exposed through property conn</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err="1">
                <a:solidFill>
                  <a:srgbClr val="0000FF"/>
                </a:solidFill>
                <a:highlight>
                  <a:srgbClr val="FFFFFF"/>
                </a:highlight>
                <a:latin typeface="Consolas" panose="020B0609020204030204" pitchFamily="49" charset="0"/>
              </a:rPr>
              <a:t>var</a:t>
            </a:r>
            <a:r>
              <a:rPr lang="en-GB" sz="1600" b="1"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db</a:t>
            </a:r>
            <a:r>
              <a:rPr lang="en-GB" sz="1600" b="1" dirty="0">
                <a:solidFill>
                  <a:srgbClr val="000000"/>
                </a:solidFill>
                <a:highlight>
                  <a:srgbClr val="FFFFFF"/>
                </a:highlight>
                <a:latin typeface="Consolas" panose="020B0609020204030204" pitchFamily="49" charset="0"/>
              </a:rPr>
              <a:t> = </a:t>
            </a:r>
            <a:r>
              <a:rPr lang="en-GB" sz="1600" b="1" dirty="0" err="1">
                <a:solidFill>
                  <a:srgbClr val="2B91AF"/>
                </a:solidFill>
                <a:highlight>
                  <a:srgbClr val="FFFFFF"/>
                </a:highlight>
                <a:latin typeface="Consolas" panose="020B0609020204030204" pitchFamily="49" charset="0"/>
              </a:rPr>
              <a:t>App</a:t>
            </a:r>
            <a:r>
              <a:rPr lang="en-GB" sz="1600" b="1" dirty="0" err="1">
                <a:solidFill>
                  <a:srgbClr val="000000"/>
                </a:solidFill>
                <a:highlight>
                  <a:srgbClr val="FFFFFF"/>
                </a:highlight>
                <a:latin typeface="Consolas" panose="020B0609020204030204" pitchFamily="49" charset="0"/>
              </a:rPr>
              <a:t>.conn</a:t>
            </a: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FF"/>
                </a:solidFill>
                <a:highlight>
                  <a:srgbClr val="FFFFFF"/>
                </a:highlight>
                <a:latin typeface="Consolas" panose="020B0609020204030204" pitchFamily="49" charset="0"/>
              </a:rPr>
              <a:t>try</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FF"/>
                </a:solidFill>
                <a:highlight>
                  <a:srgbClr val="FFFFFF"/>
                </a:highlight>
                <a:latin typeface="Consolas" panose="020B0609020204030204" pitchFamily="49" charset="0"/>
              </a:rPr>
              <a:t>    using</a:t>
            </a:r>
            <a:r>
              <a:rPr lang="en-GB" sz="1600" b="1" dirty="0">
                <a:solidFill>
                  <a:srgbClr val="000000"/>
                </a:solidFill>
                <a:highlight>
                  <a:srgbClr val="FFFFFF"/>
                </a:highlight>
                <a:latin typeface="Consolas" panose="020B0609020204030204" pitchFamily="49" charset="0"/>
              </a:rPr>
              <a:t> (</a:t>
            </a:r>
            <a:r>
              <a:rPr lang="en-GB" sz="1600" b="1" dirty="0" err="1">
                <a:solidFill>
                  <a:srgbClr val="0000FF"/>
                </a:solidFill>
                <a:highlight>
                  <a:srgbClr val="FFFFFF"/>
                </a:highlight>
                <a:latin typeface="Consolas" panose="020B0609020204030204" pitchFamily="49" charset="0"/>
              </a:rPr>
              <a:t>var</a:t>
            </a:r>
            <a:r>
              <a:rPr lang="en-GB" sz="1600" b="1"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custstmt</a:t>
            </a:r>
            <a:r>
              <a:rPr lang="en-GB" sz="1600" b="1" dirty="0">
                <a:solidFill>
                  <a:srgbClr val="000000"/>
                </a:solidFill>
                <a:highlight>
                  <a:srgbClr val="FFFFFF"/>
                </a:highlight>
                <a:latin typeface="Consolas" panose="020B0609020204030204" pitchFamily="49" charset="0"/>
              </a:rPr>
              <a:t> = </a:t>
            </a:r>
            <a:r>
              <a:rPr lang="en-GB" sz="1600" b="1" dirty="0" err="1">
                <a:solidFill>
                  <a:srgbClr val="000000"/>
                </a:solidFill>
                <a:highlight>
                  <a:srgbClr val="FFFFFF"/>
                </a:highlight>
                <a:latin typeface="Consolas" panose="020B0609020204030204" pitchFamily="49" charset="0"/>
              </a:rPr>
              <a:t>db.Prepare</a:t>
            </a:r>
            <a:r>
              <a:rPr lang="en-GB" sz="1600" b="1" dirty="0">
                <a:solidFill>
                  <a:srgbClr val="000000"/>
                </a:solidFill>
                <a:highlight>
                  <a:srgbClr val="FFFFFF"/>
                </a:highlight>
                <a:latin typeface="Consolas" panose="020B0609020204030204" pitchFamily="49" charset="0"/>
              </a:rPr>
              <a:t>(</a:t>
            </a:r>
            <a:r>
              <a:rPr lang="en-GB" sz="1600" b="1" dirty="0">
                <a:solidFill>
                  <a:srgbClr val="A31515"/>
                </a:solidFill>
                <a:highlight>
                  <a:srgbClr val="FFFFFF"/>
                </a:highlight>
                <a:latin typeface="Consolas" panose="020B0609020204030204" pitchFamily="49" charset="0"/>
              </a:rPr>
              <a:t>"INSERT INTO Customer (Name, City, Contact) VALUES (?, ?, ?)"</a:t>
            </a: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custstmt.Bind</a:t>
            </a:r>
            <a:r>
              <a:rPr lang="en-GB" sz="1600" b="1" dirty="0">
                <a:solidFill>
                  <a:srgbClr val="000000"/>
                </a:solidFill>
                <a:highlight>
                  <a:srgbClr val="FFFFFF"/>
                </a:highlight>
                <a:latin typeface="Consolas" panose="020B0609020204030204" pitchFamily="49" charset="0"/>
              </a:rPr>
              <a:t>(1, </a:t>
            </a:r>
            <a:r>
              <a:rPr lang="en-GB" sz="1600" b="1" dirty="0" err="1">
                <a:solidFill>
                  <a:srgbClr val="000000"/>
                </a:solidFill>
                <a:highlight>
                  <a:srgbClr val="FFFFFF"/>
                </a:highlight>
                <a:latin typeface="Consolas" panose="020B0609020204030204" pitchFamily="49" charset="0"/>
              </a:rPr>
              <a:t>customerName</a:t>
            </a: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custstmt.Bind</a:t>
            </a:r>
            <a:r>
              <a:rPr lang="en-GB" sz="1600" b="1" dirty="0">
                <a:solidFill>
                  <a:srgbClr val="000000"/>
                </a:solidFill>
                <a:highlight>
                  <a:srgbClr val="FFFFFF"/>
                </a:highlight>
                <a:latin typeface="Consolas" panose="020B0609020204030204" pitchFamily="49" charset="0"/>
              </a:rPr>
              <a:t>(2, </a:t>
            </a:r>
            <a:r>
              <a:rPr lang="en-GB" sz="1600" b="1" dirty="0" err="1">
                <a:solidFill>
                  <a:srgbClr val="000000"/>
                </a:solidFill>
                <a:highlight>
                  <a:srgbClr val="FFFFFF"/>
                </a:highlight>
                <a:latin typeface="Consolas" panose="020B0609020204030204" pitchFamily="49" charset="0"/>
              </a:rPr>
              <a:t>customerCity</a:t>
            </a: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custstmt.Bind</a:t>
            </a:r>
            <a:r>
              <a:rPr lang="en-GB" sz="1600" b="1" dirty="0">
                <a:solidFill>
                  <a:srgbClr val="000000"/>
                </a:solidFill>
                <a:highlight>
                  <a:srgbClr val="FFFFFF"/>
                </a:highlight>
                <a:latin typeface="Consolas" panose="020B0609020204030204" pitchFamily="49" charset="0"/>
              </a:rPr>
              <a:t>(3, </a:t>
            </a:r>
            <a:r>
              <a:rPr lang="en-GB" sz="1600" b="1" dirty="0" err="1">
                <a:solidFill>
                  <a:srgbClr val="000000"/>
                </a:solidFill>
                <a:highlight>
                  <a:srgbClr val="FFFFFF"/>
                </a:highlight>
                <a:latin typeface="Consolas" panose="020B0609020204030204" pitchFamily="49" charset="0"/>
              </a:rPr>
              <a:t>customerContact</a:t>
            </a: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b="1" dirty="0" err="1">
                <a:solidFill>
                  <a:srgbClr val="000000"/>
                </a:solidFill>
                <a:highlight>
                  <a:srgbClr val="FFFFFF"/>
                </a:highlight>
                <a:latin typeface="Consolas" panose="020B0609020204030204" pitchFamily="49" charset="0"/>
              </a:rPr>
              <a:t>custstmt.Step</a:t>
            </a: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FF"/>
                </a:solidFill>
                <a:highlight>
                  <a:srgbClr val="FFFFFF"/>
                </a:highlight>
                <a:latin typeface="Consolas" panose="020B0609020204030204" pitchFamily="49" charset="0"/>
              </a:rPr>
              <a:t>catch</a:t>
            </a:r>
            <a:r>
              <a:rPr lang="en-GB" sz="1600" b="1" dirty="0">
                <a:solidFill>
                  <a:srgbClr val="000000"/>
                </a:solidFill>
                <a:highlight>
                  <a:srgbClr val="FFFFFF"/>
                </a:highlight>
                <a:latin typeface="Consolas" panose="020B0609020204030204" pitchFamily="49" charset="0"/>
              </a:rPr>
              <a:t> (</a:t>
            </a:r>
            <a:r>
              <a:rPr lang="en-GB" sz="1600" b="1" dirty="0">
                <a:solidFill>
                  <a:srgbClr val="2B91AF"/>
                </a:solidFill>
                <a:highlight>
                  <a:srgbClr val="FFFFFF"/>
                </a:highlight>
                <a:latin typeface="Consolas" panose="020B0609020204030204" pitchFamily="49" charset="0"/>
              </a:rPr>
              <a:t>Exception</a:t>
            </a:r>
            <a:r>
              <a:rPr lang="en-GB" sz="1600" b="1" dirty="0">
                <a:solidFill>
                  <a:srgbClr val="000000"/>
                </a:solidFill>
                <a:highlight>
                  <a:srgbClr val="FFFFFF"/>
                </a:highlight>
                <a:latin typeface="Consolas" panose="020B0609020204030204" pitchFamily="49" charset="0"/>
              </a:rPr>
              <a:t> ex)</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    </a:t>
            </a:r>
            <a:r>
              <a:rPr lang="en-GB" sz="1600" b="1" dirty="0">
                <a:solidFill>
                  <a:srgbClr val="008000"/>
                </a:solidFill>
                <a:highlight>
                  <a:srgbClr val="FFFFFF"/>
                </a:highlight>
                <a:latin typeface="Consolas" panose="020B0609020204030204" pitchFamily="49" charset="0"/>
              </a:rPr>
              <a:t>// TODO: Handle error</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b="1" dirty="0">
                <a:solidFill>
                  <a:srgbClr val="000000"/>
                </a:solidFill>
                <a:highlight>
                  <a:srgbClr val="FFFFFF"/>
                </a:highlight>
                <a:latin typeface="Consolas" panose="020B0609020204030204" pitchFamily="49" charset="0"/>
              </a:rPr>
              <a:t>}</a:t>
            </a: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r>
              <a:rPr lang="en-GB" sz="1600" dirty="0">
                <a:latin typeface="Calibri" panose="020F0502020204030204" pitchFamily="34" charset="0"/>
                <a:ea typeface="Calibri" panose="020F0502020204030204" pitchFamily="34" charset="0"/>
                <a:cs typeface="Times New Roman" panose="02020603050405020304" pitchFamily="18" charset="0"/>
              </a:rPr>
              <a:t/>
            </a:r>
            <a:br>
              <a:rPr lang="en-GB" sz="1600" dirty="0">
                <a:latin typeface="Calibri" panose="020F0502020204030204" pitchFamily="34" charset="0"/>
                <a:ea typeface="Calibri" panose="020F0502020204030204" pitchFamily="34" charset="0"/>
                <a:cs typeface="Times New Roman" panose="02020603050405020304" pitchFamily="18" charset="0"/>
              </a:rPr>
            </a:b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7246416"/>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a:t>
            </a:r>
            <a:r>
              <a:rPr lang="en-GB" dirty="0" smtClean="0"/>
              <a:t>elect</a:t>
            </a:r>
            <a:endParaRPr lang="en-GB" dirty="0"/>
          </a:p>
        </p:txBody>
      </p:sp>
      <p:sp>
        <p:nvSpPr>
          <p:cNvPr id="5" name="Rectangle 4"/>
          <p:cNvSpPr/>
          <p:nvPr/>
        </p:nvSpPr>
        <p:spPr>
          <a:xfrm>
            <a:off x="269238" y="1393430"/>
            <a:ext cx="11653523" cy="5460534"/>
          </a:xfrm>
          <a:prstGeom prst="rect">
            <a:avLst/>
          </a:prstGeom>
        </p:spPr>
        <p:txBody>
          <a:bodyPr wrap="square">
            <a:spAutoFit/>
          </a:bodyPr>
          <a:lstStyle/>
          <a:p>
            <a:pPr>
              <a:lnSpc>
                <a:spcPct val="107000"/>
              </a:lnSpc>
              <a:spcAft>
                <a:spcPts val="800"/>
              </a:spcAft>
            </a:pPr>
            <a:r>
              <a:rPr lang="en-GB" sz="1600" dirty="0">
                <a:solidFill>
                  <a:srgbClr val="0000FF"/>
                </a:solidFill>
                <a:highlight>
                  <a:srgbClr val="FFFFFF"/>
                </a:highlight>
                <a:latin typeface="Consolas" panose="020B0609020204030204" pitchFamily="49" charset="0"/>
                <a:cs typeface="Times New Roman" panose="02020603050405020304" pitchFamily="18" charset="0"/>
              </a:rPr>
              <a:t>public</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2B91AF"/>
                </a:solidFill>
                <a:highlight>
                  <a:srgbClr val="FFFFFF"/>
                </a:highlight>
                <a:latin typeface="Consolas" panose="020B0609020204030204" pitchFamily="49" charset="0"/>
                <a:cs typeface="Times New Roman" panose="02020603050405020304" pitchFamily="18" charset="0"/>
              </a:rPr>
              <a:t>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GetCustomer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int</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customerId</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2B91AF"/>
                </a:solidFill>
                <a:highlight>
                  <a:srgbClr val="FFFFFF"/>
                </a:highlight>
                <a:latin typeface="Consolas" panose="020B0609020204030204" pitchFamily="49" charset="0"/>
                <a:cs typeface="Times New Roman" panose="02020603050405020304" pitchFamily="18" charset="0"/>
              </a:rPr>
              <a:t>    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null</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0000FF"/>
                </a:solidFill>
                <a:highlight>
                  <a:srgbClr val="FFFFFF"/>
                </a:highlight>
                <a:latin typeface="Consolas" panose="020B0609020204030204" pitchFamily="49" charset="0"/>
                <a:cs typeface="Times New Roman" panose="02020603050405020304" pitchFamily="18" charset="0"/>
              </a:rPr>
              <a:t>using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statement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solidFill>
                  <a:srgbClr val="A31515"/>
                </a:solidFill>
                <a:highlight>
                  <a:srgbClr val="FFFFFF"/>
                </a:highlight>
                <a:latin typeface="Consolas" panose="020B0609020204030204" pitchFamily="49" charset="0"/>
                <a:cs typeface="Times New Roman" panose="02020603050405020304" pitchFamily="18" charset="0"/>
              </a:rPr>
              <a:t>"SELECT Id, Name, City, Contact FROM Customer WHERE Id = ?"</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statement.Bind</a:t>
            </a:r>
            <a:r>
              <a:rPr lang="en-GB" sz="1600" dirty="0">
                <a:solidFill>
                  <a:srgbClr val="000000"/>
                </a:solidFill>
                <a:highlight>
                  <a:srgbClr val="FFFFFF"/>
                </a:highlight>
                <a:latin typeface="Consolas" panose="020B0609020204030204" pitchFamily="49" charset="0"/>
                <a:cs typeface="Times New Roman" panose="02020603050405020304" pitchFamily="18" charset="0"/>
              </a:rPr>
              <a:t>(1,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customerId</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0000FF"/>
                </a:solidFill>
                <a:highlight>
                  <a:srgbClr val="FFFFFF"/>
                </a:highlight>
                <a:latin typeface="Consolas" panose="020B0609020204030204" pitchFamily="49" charset="0"/>
                <a:cs typeface="Times New Roman" panose="02020603050405020304" pitchFamily="18" charset="0"/>
              </a:rPr>
              <a:t>if</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2B91AF"/>
                </a:solidFill>
                <a:highlight>
                  <a:srgbClr val="FFFFFF"/>
                </a:highlight>
                <a:latin typeface="Consolas" panose="020B0609020204030204" pitchFamily="49" charset="0"/>
                <a:cs typeface="Times New Roman" panose="02020603050405020304" pitchFamily="18" charset="0"/>
              </a:rPr>
              <a:t>SQLiteResult</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.DONE</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statement.Step</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customer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new</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2B91AF"/>
                </a:solidFill>
                <a:highlight>
                  <a:srgbClr val="FFFFFF"/>
                </a:highlight>
                <a:latin typeface="Consolas" panose="020B0609020204030204" pitchFamily="49" charset="0"/>
                <a:cs typeface="Times New Roman" panose="02020603050405020304" pitchFamily="18" charset="0"/>
              </a:rPr>
              <a:t>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Id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long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)statement[0],</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Name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string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)statement[1],</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City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string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)statement[2],</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Contact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string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)statement[3]</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0000FF"/>
                </a:solidFill>
                <a:highlight>
                  <a:srgbClr val="FFFFFF"/>
                </a:highlight>
                <a:latin typeface="Consolas" panose="020B0609020204030204" pitchFamily="49" charset="0"/>
                <a:cs typeface="Times New Roman" panose="02020603050405020304" pitchFamily="18" charset="0"/>
              </a:rPr>
              <a:t>return</a:t>
            </a:r>
            <a:r>
              <a:rPr lang="en-GB" sz="1600" dirty="0">
                <a:solidFill>
                  <a:srgbClr val="000000"/>
                </a:solidFill>
                <a:highlight>
                  <a:srgbClr val="FFFFFF"/>
                </a:highlight>
                <a:latin typeface="Consolas" panose="020B0609020204030204" pitchFamily="49" charset="0"/>
                <a:cs typeface="Times New Roman" panose="02020603050405020304" pitchFamily="18" charset="0"/>
              </a:rPr>
              <a:t> customer;</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350" dirty="0">
                <a:latin typeface="Times New Roman" panose="02020603050405020304" pitchFamily="18" charset="0"/>
                <a:ea typeface="Times New Roman" panose="02020603050405020304" pitchFamily="18" charset="0"/>
                <a:cs typeface="Times New Roman" panose="02020603050405020304" pitchFamily="18" charset="0"/>
              </a:rPr>
              <a:t/>
            </a:r>
            <a:br>
              <a:rPr lang="en-GB" sz="1350" dirty="0">
                <a:latin typeface="Times New Roman" panose="02020603050405020304" pitchFamily="18" charset="0"/>
                <a:ea typeface="Times New Roman" panose="02020603050405020304" pitchFamily="18" charset="0"/>
                <a:cs typeface="Times New Roman" panose="02020603050405020304" pitchFamily="18" charset="0"/>
              </a:rPr>
            </a:br>
            <a:r>
              <a:rPr lang="en-GB" sz="1100" dirty="0">
                <a:latin typeface="Calibri" panose="020F0502020204030204" pitchFamily="34" charset="0"/>
                <a:ea typeface="Calibri" panose="020F0502020204030204" pitchFamily="34" charset="0"/>
                <a:cs typeface="Times New Roman" panose="02020603050405020304" pitchFamily="18" charset="0"/>
              </a:rPr>
              <a:t/>
            </a:r>
            <a:br>
              <a:rPr lang="en-GB" sz="1100" dirty="0">
                <a:latin typeface="Calibri" panose="020F0502020204030204" pitchFamily="34" charset="0"/>
                <a:ea typeface="Calibri" panose="020F0502020204030204" pitchFamily="34" charset="0"/>
                <a:cs typeface="Times New Roman" panose="02020603050405020304" pitchFamily="18" charset="0"/>
              </a:rPr>
            </a:b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4650734"/>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a:t>
            </a:r>
            <a:r>
              <a:rPr lang="en-GB" dirty="0" smtClean="0"/>
              <a:t>pdate</a:t>
            </a:r>
            <a:endParaRPr lang="en-GB" dirty="0"/>
          </a:p>
        </p:txBody>
      </p:sp>
      <p:sp>
        <p:nvSpPr>
          <p:cNvPr id="3" name="Rectangle 2"/>
          <p:cNvSpPr/>
          <p:nvPr/>
        </p:nvSpPr>
        <p:spPr>
          <a:xfrm>
            <a:off x="269239" y="1698605"/>
            <a:ext cx="11653523" cy="4406656"/>
          </a:xfrm>
          <a:prstGeom prst="rect">
            <a:avLst/>
          </a:prstGeom>
        </p:spPr>
        <p:txBody>
          <a:bodyPr wrap="square">
            <a:spAutoFit/>
          </a:bodyPr>
          <a:lstStyle/>
          <a:p>
            <a:pPr>
              <a:lnSpc>
                <a:spcPct val="107000"/>
              </a:lnSpc>
              <a:spcAft>
                <a:spcPts val="800"/>
              </a:spcAft>
            </a:pPr>
            <a:r>
              <a:rPr lang="en-GB" sz="1600" dirty="0">
                <a:solidFill>
                  <a:srgbClr val="008000"/>
                </a:solidFill>
                <a:highlight>
                  <a:srgbClr val="FFFFFF"/>
                </a:highlight>
                <a:latin typeface="Consolas" panose="020B0609020204030204" pitchFamily="49" charset="0"/>
                <a:cs typeface="Times New Roman" panose="02020603050405020304" pitchFamily="18" charset="0"/>
              </a:rPr>
              <a:t>// See if the customer already exists</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existingCustomer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GetCustomer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customer.Id</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FF"/>
                </a:solidFill>
                <a:highlight>
                  <a:srgbClr val="FFFFFF"/>
                </a:highlight>
                <a:latin typeface="Consolas" panose="020B0609020204030204" pitchFamily="49" charset="0"/>
                <a:cs typeface="Times New Roman" panose="02020603050405020304" pitchFamily="18" charset="0"/>
              </a:rPr>
              <a:t>if</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existingCustomer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a:solidFill>
                  <a:srgbClr val="0000FF"/>
                </a:solidFill>
                <a:highlight>
                  <a:srgbClr val="FFFFFF"/>
                </a:highlight>
                <a:latin typeface="Consolas" panose="020B0609020204030204" pitchFamily="49" charset="0"/>
                <a:cs typeface="Times New Roman" panose="02020603050405020304" pitchFamily="18" charset="0"/>
              </a:rPr>
              <a:t>null</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0000FF"/>
                </a:solidFill>
                <a:highlight>
                  <a:srgbClr val="FFFFFF"/>
                </a:highlight>
                <a:latin typeface="Consolas" panose="020B0609020204030204" pitchFamily="49" charset="0"/>
                <a:cs typeface="Times New Roman" panose="02020603050405020304" pitchFamily="18" charset="0"/>
              </a:rPr>
              <a:t>using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solidFill>
                  <a:srgbClr val="A31515"/>
                </a:solidFill>
                <a:highlight>
                  <a:srgbClr val="FFFFFF"/>
                </a:highlight>
                <a:latin typeface="Consolas" panose="020B0609020204030204" pitchFamily="49" charset="0"/>
                <a:cs typeface="Times New Roman" panose="02020603050405020304" pitchFamily="18" charset="0"/>
              </a:rPr>
              <a:t>"UPDATE Customer SET Name = ?, City = ?, Contact = ? WHERE Id=?"</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solidFill>
                  <a:srgbClr val="008000"/>
                </a:solidFill>
                <a:highlight>
                  <a:srgbClr val="FFFFFF"/>
                </a:highlight>
                <a:latin typeface="Consolas" panose="020B0609020204030204" pitchFamily="49" charset="0"/>
                <a:cs typeface="Times New Roman" panose="02020603050405020304" pitchFamily="18" charset="0"/>
              </a:rPr>
              <a:t>// NOTE when using anonymous parameters the first has an index of 1, not 0.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custstmt.Bind</a:t>
            </a:r>
            <a:r>
              <a:rPr lang="en-GB" sz="1600" dirty="0">
                <a:solidFill>
                  <a:srgbClr val="000000"/>
                </a:solidFill>
                <a:highlight>
                  <a:srgbClr val="FFFFFF"/>
                </a:highlight>
                <a:latin typeface="Consolas" panose="020B0609020204030204" pitchFamily="49" charset="0"/>
                <a:cs typeface="Times New Roman" panose="02020603050405020304" pitchFamily="18" charset="0"/>
              </a:rPr>
              <a:t>(1,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customer.Name</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custstmt.Bind</a:t>
            </a:r>
            <a:r>
              <a:rPr lang="en-GB" sz="1600" dirty="0">
                <a:solidFill>
                  <a:srgbClr val="000000"/>
                </a:solidFill>
                <a:highlight>
                  <a:srgbClr val="FFFFFF"/>
                </a:highlight>
                <a:latin typeface="Consolas" panose="020B0609020204030204" pitchFamily="49" charset="0"/>
                <a:cs typeface="Times New Roman" panose="02020603050405020304" pitchFamily="18" charset="0"/>
              </a:rPr>
              <a:t>(2,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customer.City</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custstmt.Bind</a:t>
            </a:r>
            <a:r>
              <a:rPr lang="en-GB" sz="1600" dirty="0">
                <a:solidFill>
                  <a:srgbClr val="000000"/>
                </a:solidFill>
                <a:highlight>
                  <a:srgbClr val="FFFFFF"/>
                </a:highlight>
                <a:latin typeface="Consolas" panose="020B0609020204030204" pitchFamily="49" charset="0"/>
                <a:cs typeface="Times New Roman" panose="02020603050405020304" pitchFamily="18" charset="0"/>
              </a:rPr>
              <a:t>(3,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customer.Contact</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custstmt.Bind</a:t>
            </a:r>
            <a:r>
              <a:rPr lang="en-GB" sz="1600" dirty="0">
                <a:solidFill>
                  <a:srgbClr val="000000"/>
                </a:solidFill>
                <a:highlight>
                  <a:srgbClr val="FFFFFF"/>
                </a:highlight>
                <a:latin typeface="Consolas" panose="020B0609020204030204" pitchFamily="49" charset="0"/>
                <a:cs typeface="Times New Roman" panose="02020603050405020304" pitchFamily="18" charset="0"/>
              </a:rPr>
              <a:t>(4,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customer.Id</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custstmt.Step</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350" dirty="0">
                <a:latin typeface="Times New Roman" panose="02020603050405020304" pitchFamily="18" charset="0"/>
                <a:ea typeface="Times New Roman" panose="02020603050405020304" pitchFamily="18" charset="0"/>
                <a:cs typeface="Times New Roman" panose="02020603050405020304" pitchFamily="18" charset="0"/>
              </a:rPr>
              <a:t/>
            </a:r>
            <a:br>
              <a:rPr lang="en-GB" sz="1350" dirty="0">
                <a:latin typeface="Times New Roman" panose="02020603050405020304" pitchFamily="18" charset="0"/>
                <a:ea typeface="Times New Roman" panose="02020603050405020304" pitchFamily="18" charset="0"/>
                <a:cs typeface="Times New Roman" panose="02020603050405020304" pitchFamily="18" charset="0"/>
              </a:rPr>
            </a:br>
            <a:r>
              <a:rPr lang="en-GB" sz="1100" dirty="0">
                <a:latin typeface="Calibri" panose="020F0502020204030204" pitchFamily="34" charset="0"/>
                <a:ea typeface="Calibri" panose="020F0502020204030204" pitchFamily="34" charset="0"/>
                <a:cs typeface="Times New Roman" panose="02020603050405020304" pitchFamily="18" charset="0"/>
              </a:rPr>
              <a:t/>
            </a:r>
            <a:br>
              <a:rPr lang="en-GB" sz="1100" dirty="0">
                <a:latin typeface="Calibri" panose="020F0502020204030204" pitchFamily="34" charset="0"/>
                <a:ea typeface="Calibri" panose="020F0502020204030204" pitchFamily="34" charset="0"/>
                <a:cs typeface="Times New Roman" panose="02020603050405020304" pitchFamily="18" charset="0"/>
              </a:rPr>
            </a:b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205445"/>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a:t>
            </a:r>
            <a:r>
              <a:rPr lang="en-GB" dirty="0" smtClean="0"/>
              <a:t>elete</a:t>
            </a:r>
            <a:endParaRPr lang="en-GB" dirty="0"/>
          </a:p>
        </p:txBody>
      </p:sp>
      <p:sp>
        <p:nvSpPr>
          <p:cNvPr id="2" name="Rectangle 1"/>
          <p:cNvSpPr/>
          <p:nvPr/>
        </p:nvSpPr>
        <p:spPr>
          <a:xfrm>
            <a:off x="269239" y="1896749"/>
            <a:ext cx="11653523" cy="2924262"/>
          </a:xfrm>
          <a:prstGeom prst="rect">
            <a:avLst/>
          </a:prstGeom>
        </p:spPr>
        <p:txBody>
          <a:bodyPr wrap="square">
            <a:spAutoFit/>
          </a:bodyPr>
          <a:lstStyle/>
          <a:p>
            <a:pPr>
              <a:lnSpc>
                <a:spcPct val="107000"/>
              </a:lnSpc>
              <a:spcAft>
                <a:spcPts val="800"/>
              </a:spcAft>
            </a:pPr>
            <a:r>
              <a:rPr lang="en-GB" dirty="0">
                <a:solidFill>
                  <a:srgbClr val="0000FF"/>
                </a:solidFill>
                <a:highlight>
                  <a:srgbClr val="FFFFFF"/>
                </a:highlight>
                <a:latin typeface="Consolas" panose="020B0609020204030204" pitchFamily="49" charset="0"/>
                <a:cs typeface="Times New Roman" panose="02020603050405020304" pitchFamily="18" charset="0"/>
              </a:rPr>
              <a:t>public</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solidFill>
                  <a:srgbClr val="0000FF"/>
                </a:solidFill>
                <a:highlight>
                  <a:srgbClr val="FFFFFF"/>
                </a:highlight>
                <a:latin typeface="Consolas" panose="020B0609020204030204" pitchFamily="49" charset="0"/>
                <a:cs typeface="Times New Roman" panose="02020603050405020304" pitchFamily="18" charset="0"/>
              </a:rPr>
              <a:t>void</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DeleteCustomer</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err="1">
                <a:solidFill>
                  <a:srgbClr val="0000FF"/>
                </a:solidFill>
                <a:highlight>
                  <a:srgbClr val="FFFFFF"/>
                </a:highlight>
                <a:latin typeface="Consolas" panose="020B0609020204030204" pitchFamily="49" charset="0"/>
                <a:cs typeface="Times New Roman" panose="02020603050405020304" pitchFamily="18" charset="0"/>
              </a:rPr>
              <a:t>int</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customerId</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Times New Roman" panose="02020603050405020304" pitchFamily="18" charset="0"/>
                <a:ea typeface="Times New Roman" panose="02020603050405020304" pitchFamily="18" charset="0"/>
                <a:cs typeface="Times New Roman" panose="02020603050405020304" pitchFamily="18" charset="0"/>
              </a:rPr>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Times New Roman" panose="02020603050405020304" pitchFamily="18" charset="0"/>
                <a:ea typeface="Times New Roman" panose="02020603050405020304" pitchFamily="18" charset="0"/>
                <a:cs typeface="Times New Roman" panose="02020603050405020304" pitchFamily="18" charset="0"/>
              </a:rPr>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solidFill>
                  <a:srgbClr val="0000FF"/>
                </a:solidFill>
                <a:highlight>
                  <a:srgbClr val="FFFFFF"/>
                </a:highlight>
                <a:latin typeface="Consolas" panose="020B0609020204030204" pitchFamily="49" charset="0"/>
                <a:cs typeface="Times New Roman" panose="02020603050405020304" pitchFamily="18" charset="0"/>
              </a:rPr>
              <a:t>using</a:t>
            </a: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dirty="0">
                <a:solidFill>
                  <a:srgbClr val="000000"/>
                </a:solidFill>
                <a:highlight>
                  <a:srgbClr val="FFFFFF"/>
                </a:highlight>
                <a:latin typeface="Consolas" panose="020B0609020204030204" pitchFamily="49" charset="0"/>
                <a:cs typeface="Times New Roman" panose="02020603050405020304" pitchFamily="18" charset="0"/>
              </a:rPr>
              <a:t> statement = </a:t>
            </a:r>
            <a:r>
              <a:rPr lang="en-GB"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solidFill>
                  <a:srgbClr val="A31515"/>
                </a:solidFill>
                <a:highlight>
                  <a:srgbClr val="FFFFFF"/>
                </a:highlight>
                <a:latin typeface="Consolas" panose="020B0609020204030204" pitchFamily="49" charset="0"/>
                <a:cs typeface="Times New Roman" panose="02020603050405020304" pitchFamily="18" charset="0"/>
              </a:rPr>
              <a:t>"DELETE FROM Customer WHERE Id = ?"</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Times New Roman" panose="02020603050405020304" pitchFamily="18" charset="0"/>
                <a:ea typeface="Times New Roman" panose="02020603050405020304" pitchFamily="18" charset="0"/>
                <a:cs typeface="Times New Roman" panose="02020603050405020304" pitchFamily="18" charset="0"/>
              </a:rPr>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latin typeface="Times New Roman" panose="02020603050405020304" pitchFamily="18" charset="0"/>
                <a:ea typeface="Times New Roman" panose="02020603050405020304" pitchFamily="18" charset="0"/>
                <a:cs typeface="Times New Roman" panose="02020603050405020304" pitchFamily="18" charset="0"/>
              </a:rPr>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statement.Bind</a:t>
            </a:r>
            <a:r>
              <a:rPr lang="en-GB" dirty="0">
                <a:solidFill>
                  <a:srgbClr val="000000"/>
                </a:solidFill>
                <a:highlight>
                  <a:srgbClr val="FFFFFF"/>
                </a:highlight>
                <a:latin typeface="Consolas" panose="020B0609020204030204" pitchFamily="49" charset="0"/>
                <a:cs typeface="Times New Roman" panose="02020603050405020304" pitchFamily="18" charset="0"/>
              </a:rPr>
              <a:t>(1, </a:t>
            </a:r>
            <a:r>
              <a:rPr lang="en-GB" dirty="0" err="1">
                <a:solidFill>
                  <a:srgbClr val="000000"/>
                </a:solidFill>
                <a:highlight>
                  <a:srgbClr val="FFFFFF"/>
                </a:highlight>
                <a:latin typeface="Consolas" panose="020B0609020204030204" pitchFamily="49" charset="0"/>
                <a:cs typeface="Times New Roman" panose="02020603050405020304" pitchFamily="18" charset="0"/>
              </a:rPr>
              <a:t>customerId</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Times New Roman" panose="02020603050405020304" pitchFamily="18" charset="0"/>
                <a:ea typeface="Times New Roman" panose="02020603050405020304" pitchFamily="18" charset="0"/>
                <a:cs typeface="Times New Roman" panose="02020603050405020304" pitchFamily="18" charset="0"/>
              </a:rPr>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err="1">
                <a:solidFill>
                  <a:srgbClr val="000000"/>
                </a:solidFill>
                <a:highlight>
                  <a:srgbClr val="FFFFFF"/>
                </a:highlight>
                <a:latin typeface="Consolas" panose="020B0609020204030204" pitchFamily="49" charset="0"/>
                <a:cs typeface="Times New Roman" panose="02020603050405020304" pitchFamily="18" charset="0"/>
              </a:rPr>
              <a:t>statement.Step</a:t>
            </a: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Times New Roman" panose="02020603050405020304" pitchFamily="18" charset="0"/>
                <a:ea typeface="Times New Roman" panose="02020603050405020304" pitchFamily="18" charset="0"/>
                <a:cs typeface="Times New Roman" panose="02020603050405020304" pitchFamily="18" charset="0"/>
              </a:rPr>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    }</a:t>
            </a:r>
            <a:r>
              <a:rPr lang="en-GB" dirty="0">
                <a:latin typeface="Times New Roman" panose="02020603050405020304" pitchFamily="18" charset="0"/>
                <a:ea typeface="Times New Roman" panose="02020603050405020304" pitchFamily="18" charset="0"/>
                <a:cs typeface="Times New Roman" panose="02020603050405020304" pitchFamily="18" charset="0"/>
              </a:rPr>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dirty="0">
                <a:solidFill>
                  <a:srgbClr val="000000"/>
                </a:solidFill>
                <a:highlight>
                  <a:srgbClr val="FFFFFF"/>
                </a:highlight>
                <a:latin typeface="Consolas" panose="020B0609020204030204" pitchFamily="49" charset="0"/>
                <a:cs typeface="Times New Roman" panose="02020603050405020304" pitchFamily="18" charset="0"/>
              </a:rPr>
              <a:t>}</a:t>
            </a:r>
            <a:r>
              <a:rPr lang="en-GB" dirty="0">
                <a:latin typeface="Times New Roman" panose="02020603050405020304" pitchFamily="18" charset="0"/>
                <a:ea typeface="Times New Roman" panose="02020603050405020304" pitchFamily="18" charset="0"/>
                <a:cs typeface="Times New Roman" panose="02020603050405020304" pitchFamily="18" charset="0"/>
              </a:rPr>
              <a:t/>
            </a:r>
            <a:br>
              <a:rPr lang="en-GB" dirty="0">
                <a:latin typeface="Times New Roman" panose="02020603050405020304" pitchFamily="18" charset="0"/>
                <a:ea typeface="Times New Roman" panose="02020603050405020304" pitchFamily="18" charset="0"/>
                <a:cs typeface="Times New Roman" panose="02020603050405020304" pitchFamily="18" charset="0"/>
              </a:rPr>
            </a:br>
            <a:r>
              <a:rPr lang="en-GB" sz="1400" dirty="0">
                <a:latin typeface="Calibri" panose="020F0502020204030204" pitchFamily="34" charset="0"/>
                <a:ea typeface="Calibri" panose="020F0502020204030204" pitchFamily="34" charset="0"/>
                <a:cs typeface="Times New Roman" panose="02020603050405020304" pitchFamily="18" charset="0"/>
              </a:rPr>
              <a:t/>
            </a:r>
            <a:br>
              <a:rPr lang="en-GB" sz="1400" dirty="0">
                <a:latin typeface="Calibri" panose="020F0502020204030204" pitchFamily="34" charset="0"/>
                <a:ea typeface="Calibri" panose="020F0502020204030204" pitchFamily="34" charset="0"/>
                <a:cs typeface="Times New Roman" panose="02020603050405020304" pitchFamily="18" charset="0"/>
              </a:rPr>
            </a:b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7079956"/>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SQLite using </a:t>
            </a:r>
            <a:r>
              <a:rPr lang="en-US" dirty="0" err="1" smtClean="0"/>
              <a:t>SQLitePCL</a:t>
            </a:r>
            <a:endParaRPr lang="en-US" dirty="0"/>
          </a:p>
        </p:txBody>
      </p:sp>
      <p:sp>
        <p:nvSpPr>
          <p:cNvPr id="2" name="Content Placeholder 1"/>
          <p:cNvSpPr>
            <a:spLocks noGrp="1"/>
          </p:cNvSpPr>
          <p:nvPr>
            <p:ph sz="quarter" idx="10"/>
          </p:nvPr>
        </p:nvSpPr>
        <p:spPr/>
        <p:txBody>
          <a:bodyPr/>
          <a:lstStyle/>
          <a:p>
            <a:endParaRPr lang="en-GB"/>
          </a:p>
        </p:txBody>
      </p:sp>
    </p:spTree>
    <p:extLst>
      <p:ext uri="{BB962C8B-B14F-4D97-AF65-F5344CB8AC3E}">
        <p14:creationId xmlns:p14="http://schemas.microsoft.com/office/powerpoint/2010/main" val="2478106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Transactions, relations and other constraints</a:t>
            </a:r>
            <a:endParaRPr lang="en-US" dirty="0"/>
          </a:p>
        </p:txBody>
      </p:sp>
    </p:spTree>
    <p:extLst>
      <p:ext uri="{BB962C8B-B14F-4D97-AF65-F5344CB8AC3E}">
        <p14:creationId xmlns:p14="http://schemas.microsoft.com/office/powerpoint/2010/main" val="196612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a:t>
            </a:r>
            <a:r>
              <a:rPr lang="en-GB" dirty="0" smtClean="0"/>
              <a:t>ransactions</a:t>
            </a:r>
            <a:endParaRPr lang="en-GB" dirty="0"/>
          </a:p>
        </p:txBody>
      </p:sp>
      <p:sp>
        <p:nvSpPr>
          <p:cNvPr id="4" name="Text Placeholder 3"/>
          <p:cNvSpPr>
            <a:spLocks noGrp="1"/>
          </p:cNvSpPr>
          <p:nvPr>
            <p:ph type="body" sz="quarter" idx="10"/>
          </p:nvPr>
        </p:nvSpPr>
        <p:spPr/>
        <p:txBody>
          <a:bodyPr/>
          <a:lstStyle/>
          <a:p>
            <a:r>
              <a:rPr lang="en-GB" dirty="0" smtClean="0"/>
              <a:t>No changes can be made to the database except within a transaction</a:t>
            </a:r>
          </a:p>
          <a:p>
            <a:pPr lvl="1"/>
            <a:r>
              <a:rPr lang="en-GB" dirty="0" smtClean="0"/>
              <a:t>Any command that changes the database will automatically execute within a transaction if one is not already in effect</a:t>
            </a:r>
          </a:p>
          <a:p>
            <a:r>
              <a:rPr lang="en-GB" dirty="0" smtClean="0"/>
              <a:t>Transactions can be started manually using the BEGIN TRANSACTION statement</a:t>
            </a:r>
          </a:p>
          <a:p>
            <a:pPr lvl="1"/>
            <a:r>
              <a:rPr lang="en-GB" dirty="0" smtClean="0"/>
              <a:t>Such transactions persist until the next </a:t>
            </a:r>
            <a:r>
              <a:rPr lang="en-GB" b="1" dirty="0" smtClean="0">
                <a:solidFill>
                  <a:schemeClr val="bg2">
                    <a:lumMod val="25000"/>
                  </a:schemeClr>
                </a:solidFill>
              </a:rPr>
              <a:t>COMMIT TRANSACTION </a:t>
            </a:r>
            <a:r>
              <a:rPr lang="en-GB" dirty="0" smtClean="0"/>
              <a:t>or </a:t>
            </a:r>
            <a:r>
              <a:rPr lang="en-GB" b="1" dirty="0" smtClean="0">
                <a:solidFill>
                  <a:schemeClr val="bg2">
                    <a:lumMod val="25000"/>
                  </a:schemeClr>
                </a:solidFill>
              </a:rPr>
              <a:t>ROLLBACK TRANSACTION</a:t>
            </a:r>
          </a:p>
          <a:p>
            <a:pPr lvl="1"/>
            <a:r>
              <a:rPr lang="en-GB" dirty="0" smtClean="0"/>
              <a:t>Transaction will also rollback if the database is closed</a:t>
            </a:r>
            <a:endParaRPr lang="en-GB" dirty="0"/>
          </a:p>
        </p:txBody>
      </p:sp>
    </p:spTree>
    <p:extLst>
      <p:ext uri="{BB962C8B-B14F-4D97-AF65-F5344CB8AC3E}">
        <p14:creationId xmlns:p14="http://schemas.microsoft.com/office/powerpoint/2010/main" val="1594863878"/>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Manual transaction </a:t>
            </a:r>
            <a:r>
              <a:rPr lang="en-GB" dirty="0" smtClean="0"/>
              <a:t>– </a:t>
            </a:r>
            <a:r>
              <a:rPr lang="en-GB" dirty="0" err="1" smtClean="0"/>
              <a:t>SQLitePCL</a:t>
            </a:r>
            <a:endParaRPr lang="en-GB" dirty="0"/>
          </a:p>
        </p:txBody>
      </p:sp>
      <p:sp>
        <p:nvSpPr>
          <p:cNvPr id="2" name="Text Placeholder 1"/>
          <p:cNvSpPr>
            <a:spLocks noGrp="1" noChangeArrowheads="1"/>
          </p:cNvSpPr>
          <p:nvPr>
            <p:ph type="body" sz="quarter" idx="10"/>
          </p:nvPr>
        </p:nvSpPr>
        <p:spPr bwMode="auto">
          <a:xfrm>
            <a:off x="269239" y="1187620"/>
            <a:ext cx="9382272" cy="55575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9642" tIns="44821" rIns="89642" bIns="44821" numCol="1" rtlCol="0" anchor="ctr" anchorCtr="0" compatLnSpc="1">
            <a:prstTxWarp prst="textNoShape">
              <a:avLst/>
            </a:prstTxWarp>
            <a:spAutoFit/>
          </a:bodyPr>
          <a:lstStyle/>
          <a:p>
            <a:pPr>
              <a:lnSpc>
                <a:spcPct val="107000"/>
              </a:lnSpc>
              <a:spcAft>
                <a:spcPts val="800"/>
              </a:spcAft>
            </a:pPr>
            <a:r>
              <a:rPr lang="en-GB" sz="1600" dirty="0">
                <a:solidFill>
                  <a:srgbClr val="0000FF"/>
                </a:solidFill>
                <a:highlight>
                  <a:srgbClr val="FFFFFF"/>
                </a:highlight>
                <a:latin typeface="Consolas" panose="020B0609020204030204" pitchFamily="49" charset="0"/>
                <a:cs typeface="Times New Roman" panose="02020603050405020304" pitchFamily="18" charset="0"/>
              </a:rPr>
              <a:t>using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statement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solidFill>
                  <a:srgbClr val="A31515"/>
                </a:solidFill>
                <a:highlight>
                  <a:srgbClr val="FFFFFF"/>
                </a:highlight>
                <a:latin typeface="Consolas" panose="020B0609020204030204" pitchFamily="49" charset="0"/>
                <a:cs typeface="Times New Roman" panose="02020603050405020304" pitchFamily="18" charset="0"/>
              </a:rPr>
              <a:t>"BEGIN TRANSACTION"</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statement.Step</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8000"/>
                </a:solidFill>
                <a:highlight>
                  <a:srgbClr val="FFFFFF"/>
                </a:highlight>
                <a:latin typeface="Consolas" panose="020B0609020204030204" pitchFamily="49" charset="0"/>
                <a:cs typeface="Times New Roman" panose="02020603050405020304" pitchFamily="18" charset="0"/>
              </a:rPr>
              <a:t>// Execute one or more statements…</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FF"/>
                </a:solidFill>
                <a:highlight>
                  <a:srgbClr val="FFFFFF"/>
                </a:highlight>
                <a:latin typeface="Consolas" panose="020B0609020204030204" pitchFamily="49" charset="0"/>
                <a:cs typeface="Times New Roman" panose="02020603050405020304" pitchFamily="18" charset="0"/>
              </a:rPr>
              <a:t>using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custstmt</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sz="1600" dirty="0" smtClean="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smtClean="0">
                <a:solidFill>
                  <a:srgbClr val="000000"/>
                </a:solidFill>
                <a:highlight>
                  <a:srgbClr val="FFFFFF"/>
                </a:highlight>
                <a:latin typeface="Consolas" panose="020B0609020204030204" pitchFamily="49" charset="0"/>
                <a:cs typeface="Times New Roman" panose="02020603050405020304" pitchFamily="18" charset="0"/>
              </a:rPr>
            </a:br>
            <a:r>
              <a:rPr lang="en-GB" sz="1600" dirty="0" smtClean="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smtClean="0">
                <a:solidFill>
                  <a:srgbClr val="A31515"/>
                </a:solidFill>
                <a:highlight>
                  <a:srgbClr val="FFFFFF"/>
                </a:highlight>
                <a:latin typeface="Consolas" panose="020B0609020204030204" pitchFamily="49" charset="0"/>
                <a:cs typeface="Times New Roman" panose="02020603050405020304" pitchFamily="18" charset="0"/>
              </a:rPr>
              <a:t>"</a:t>
            </a:r>
            <a:r>
              <a:rPr lang="en-GB" sz="1600" dirty="0">
                <a:solidFill>
                  <a:srgbClr val="A31515"/>
                </a:solidFill>
                <a:highlight>
                  <a:srgbClr val="FFFFFF"/>
                </a:highlight>
                <a:latin typeface="Consolas" panose="020B0609020204030204" pitchFamily="49" charset="0"/>
                <a:cs typeface="Times New Roman" panose="02020603050405020304" pitchFamily="18" charset="0"/>
              </a:rPr>
              <a:t>INSERT INTO Customer (Name, City, Contact) VALUES (?, ?, ?)"</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FF"/>
                </a:solidFill>
                <a:highlight>
                  <a:srgbClr val="FFFFFF"/>
                </a:highlight>
                <a:latin typeface="Consolas" panose="020B0609020204030204" pitchFamily="49" charset="0"/>
                <a:cs typeface="Times New Roman" panose="02020603050405020304" pitchFamily="18" charset="0"/>
              </a:rPr>
              <a:t>using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projstmt</a:t>
            </a:r>
            <a:r>
              <a:rPr lang="en-GB" sz="1600" dirty="0">
                <a:solidFill>
                  <a:srgbClr val="000000"/>
                </a:solidFill>
                <a:highlight>
                  <a:srgbClr val="FFFFFF"/>
                </a:highlight>
                <a:latin typeface="Consolas" panose="020B0609020204030204" pitchFamily="49" charset="0"/>
                <a:cs typeface="Times New Roman" panose="02020603050405020304" pitchFamily="18" charset="0"/>
              </a:rPr>
              <a: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sz="1600" dirty="0" smtClean="0">
                <a:solidFill>
                  <a:srgbClr val="000000"/>
                </a:solidFill>
                <a:highlight>
                  <a:srgbClr val="FFFFFF"/>
                </a:highlight>
                <a:latin typeface="Consolas" panose="020B0609020204030204" pitchFamily="49" charset="0"/>
                <a:cs typeface="Times New Roman" panose="02020603050405020304" pitchFamily="18" charset="0"/>
              </a:rPr>
              <a:t>(</a:t>
            </a:r>
            <a:br>
              <a:rPr lang="en-GB" sz="1600" dirty="0" smtClean="0">
                <a:solidFill>
                  <a:srgbClr val="000000"/>
                </a:solidFill>
                <a:highlight>
                  <a:srgbClr val="FFFFFF"/>
                </a:highlight>
                <a:latin typeface="Consolas" panose="020B0609020204030204" pitchFamily="49" charset="0"/>
                <a:cs typeface="Times New Roman" panose="02020603050405020304" pitchFamily="18" charset="0"/>
              </a:rPr>
            </a:br>
            <a:r>
              <a:rPr lang="en-GB" sz="1600" dirty="0" smtClean="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smtClean="0">
                <a:solidFill>
                  <a:srgbClr val="A31515"/>
                </a:solidFill>
                <a:highlight>
                  <a:srgbClr val="FFFFFF"/>
                </a:highlight>
                <a:latin typeface="Consolas" panose="020B0609020204030204" pitchFamily="49" charset="0"/>
                <a:cs typeface="Times New Roman" panose="02020603050405020304" pitchFamily="18" charset="0"/>
              </a:rPr>
              <a:t>"</a:t>
            </a:r>
            <a:r>
              <a:rPr lang="en-GB" sz="1600" dirty="0">
                <a:solidFill>
                  <a:srgbClr val="A31515"/>
                </a:solidFill>
                <a:highlight>
                  <a:srgbClr val="FFFFFF"/>
                </a:highlight>
                <a:latin typeface="Consolas" panose="020B0609020204030204" pitchFamily="49" charset="0"/>
                <a:cs typeface="Times New Roman" panose="02020603050405020304" pitchFamily="18" charset="0"/>
              </a:rPr>
              <a:t>INSERT INTO Project (Name, Title, </a:t>
            </a:r>
            <a:r>
              <a:rPr lang="en-GB" sz="1600" dirty="0" err="1">
                <a:solidFill>
                  <a:srgbClr val="A31515"/>
                </a:solidFill>
                <a:highlight>
                  <a:srgbClr val="FFFFFF"/>
                </a:highlight>
                <a:latin typeface="Consolas" panose="020B0609020204030204" pitchFamily="49" charset="0"/>
                <a:cs typeface="Times New Roman" panose="02020603050405020304" pitchFamily="18" charset="0"/>
              </a:rPr>
              <a:t>DueDate</a:t>
            </a:r>
            <a:r>
              <a:rPr lang="en-GB" sz="1600" dirty="0">
                <a:solidFill>
                  <a:srgbClr val="A31515"/>
                </a:solidFill>
                <a:highlight>
                  <a:srgbClr val="FFFFFF"/>
                </a:highlight>
                <a:latin typeface="Consolas" panose="020B0609020204030204" pitchFamily="49" charset="0"/>
                <a:cs typeface="Times New Roman" panose="02020603050405020304" pitchFamily="18" charset="0"/>
              </a:rPr>
              <a:t>, </a:t>
            </a:r>
            <a:r>
              <a:rPr lang="en-GB" sz="1600" dirty="0" err="1">
                <a:solidFill>
                  <a:srgbClr val="A31515"/>
                </a:solidFill>
                <a:highlight>
                  <a:srgbClr val="FFFFFF"/>
                </a:highlight>
                <a:latin typeface="Consolas" panose="020B0609020204030204" pitchFamily="49" charset="0"/>
                <a:cs typeface="Times New Roman" panose="02020603050405020304" pitchFamily="18" charset="0"/>
              </a:rPr>
              <a:t>CustomerId</a:t>
            </a:r>
            <a:r>
              <a:rPr lang="en-GB" sz="1600" dirty="0">
                <a:solidFill>
                  <a:srgbClr val="A31515"/>
                </a:solidFill>
                <a:highlight>
                  <a:srgbClr val="FFFFFF"/>
                </a:highlight>
                <a:latin typeface="Consolas" panose="020B0609020204030204" pitchFamily="49" charset="0"/>
                <a:cs typeface="Times New Roman" panose="02020603050405020304" pitchFamily="18" charset="0"/>
              </a:rPr>
              <a:t>) VALUES (?, ?, ?, ?)"</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8000"/>
                </a:solidFill>
                <a:highlight>
                  <a:srgbClr val="FFFFFF"/>
                </a:highlight>
                <a:latin typeface="Consolas" panose="020B0609020204030204" pitchFamily="49" charset="0"/>
                <a:cs typeface="Times New Roman" panose="02020603050405020304" pitchFamily="18" charset="0"/>
              </a:rPr>
              <a:t>// COMMIT to accept all changes or ROLLBACK TRANSACTION to discard pending changes</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FF"/>
                </a:solidFill>
                <a:highlight>
                  <a:srgbClr val="FFFFFF"/>
                </a:highlight>
                <a:latin typeface="Consolas" panose="020B0609020204030204" pitchFamily="49" charset="0"/>
                <a:cs typeface="Times New Roman" panose="02020603050405020304" pitchFamily="18" charset="0"/>
              </a:rPr>
              <a:t>using</a:t>
            </a: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FF"/>
                </a:solidFill>
                <a:highlight>
                  <a:srgbClr val="FFFFFF"/>
                </a:highlight>
                <a:latin typeface="Consolas" panose="020B0609020204030204" pitchFamily="49" charset="0"/>
                <a:cs typeface="Times New Roman" panose="02020603050405020304" pitchFamily="18" charset="0"/>
              </a:rPr>
              <a:t>var</a:t>
            </a:r>
            <a:r>
              <a:rPr lang="en-GB" sz="1600" dirty="0">
                <a:solidFill>
                  <a:srgbClr val="000000"/>
                </a:solidFill>
                <a:highlight>
                  <a:srgbClr val="FFFFFF"/>
                </a:highlight>
                <a:latin typeface="Consolas" panose="020B0609020204030204" pitchFamily="49" charset="0"/>
                <a:cs typeface="Times New Roman" panose="02020603050405020304" pitchFamily="18" charset="0"/>
              </a:rPr>
              <a:t> statement =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dbconn.Prepare</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solidFill>
                  <a:srgbClr val="A31515"/>
                </a:solidFill>
                <a:highlight>
                  <a:srgbClr val="FFFFFF"/>
                </a:highlight>
                <a:latin typeface="Consolas" panose="020B0609020204030204" pitchFamily="49" charset="0"/>
                <a:cs typeface="Times New Roman" panose="02020603050405020304" pitchFamily="18" charset="0"/>
              </a:rPr>
              <a:t>“COMMIT TRANSACTION"</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    </a:t>
            </a:r>
            <a:r>
              <a:rPr lang="en-GB" sz="1600" dirty="0" err="1">
                <a:solidFill>
                  <a:srgbClr val="000000"/>
                </a:solidFill>
                <a:highlight>
                  <a:srgbClr val="FFFFFF"/>
                </a:highlight>
                <a:latin typeface="Consolas" panose="020B0609020204030204" pitchFamily="49" charset="0"/>
                <a:cs typeface="Times New Roman" panose="02020603050405020304" pitchFamily="18" charset="0"/>
              </a:rPr>
              <a:t>statement.Step</a:t>
            </a: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r>
              <a:rPr lang="en-GB" sz="1600" dirty="0">
                <a:solidFill>
                  <a:srgbClr val="000000"/>
                </a:solidFill>
                <a:highlight>
                  <a:srgbClr val="FFFFFF"/>
                </a:highlight>
                <a:latin typeface="Consolas" panose="020B0609020204030204" pitchFamily="49" charset="0"/>
                <a:cs typeface="Times New Roman" panose="02020603050405020304" pitchFamily="18" charset="0"/>
              </a:rPr>
              <a:t>}</a:t>
            </a:r>
            <a:r>
              <a:rPr lang="en-GB" sz="1600" dirty="0">
                <a:latin typeface="Times New Roman" panose="02020603050405020304" pitchFamily="18" charset="0"/>
                <a:ea typeface="Times New Roman" panose="02020603050405020304" pitchFamily="18" charset="0"/>
                <a:cs typeface="Times New Roman" panose="02020603050405020304" pitchFamily="18" charset="0"/>
              </a:rPr>
              <a:t/>
            </a:r>
            <a:br>
              <a:rPr lang="en-GB" sz="1600" dirty="0">
                <a:latin typeface="Times New Roman" panose="02020603050405020304" pitchFamily="18" charset="0"/>
                <a:ea typeface="Times New Roman" panose="02020603050405020304" pitchFamily="18" charset="0"/>
                <a:cs typeface="Times New Roman" panose="02020603050405020304" pitchFamily="18" charset="0"/>
              </a:rPr>
            </a:br>
            <a:endParaRPr lang="en-GB"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9877274" y="125794"/>
            <a:ext cx="2149760" cy="615522"/>
          </a:xfrm>
          <a:prstGeom prst="rect">
            <a:avLst/>
          </a:prstGeom>
          <a:noFill/>
        </p:spPr>
        <p:txBody>
          <a:bodyPr wrap="square" lIns="179285" tIns="143428" rIns="179285" bIns="143428" rtlCol="0">
            <a:spAutoFit/>
          </a:bodyPr>
          <a:lstStyle/>
          <a:p>
            <a:pPr algn="r">
              <a:lnSpc>
                <a:spcPct val="90000"/>
              </a:lnSpc>
              <a:spcAft>
                <a:spcPts val="588"/>
              </a:spcAft>
            </a:pPr>
            <a:r>
              <a:rPr lang="en-GB" sz="2353" dirty="0">
                <a:solidFill>
                  <a:srgbClr val="FFFFFF"/>
                </a:solidFill>
                <a:latin typeface="Segoe UI Semibold" panose="020B0702040204020203" pitchFamily="34" charset="0"/>
                <a:cs typeface="Segoe UI Semibold" panose="020B0702040204020203" pitchFamily="34" charset="0"/>
              </a:rPr>
              <a:t>SQLite-NET</a:t>
            </a:r>
            <a:endParaRPr lang="en-GB" sz="2353"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84245552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存取資料的方式</a:t>
            </a:r>
            <a:endParaRPr lang="en-US" dirty="0"/>
          </a:p>
        </p:txBody>
      </p:sp>
      <p:graphicFrame>
        <p:nvGraphicFramePr>
          <p:cNvPr id="4" name="Table Placeholder 7"/>
          <p:cNvGraphicFramePr>
            <a:graphicFrameLocks/>
          </p:cNvGraphicFramePr>
          <p:nvPr>
            <p:extLst>
              <p:ext uri="{D42A27DB-BD31-4B8C-83A1-F6EECF244321}">
                <p14:modId xmlns:p14="http://schemas.microsoft.com/office/powerpoint/2010/main" val="744788601"/>
              </p:ext>
            </p:extLst>
          </p:nvPr>
        </p:nvGraphicFramePr>
        <p:xfrm>
          <a:off x="169566" y="1847653"/>
          <a:ext cx="11925023" cy="4282184"/>
        </p:xfrm>
        <a:graphic>
          <a:graphicData uri="http://schemas.openxmlformats.org/drawingml/2006/table">
            <a:tbl>
              <a:tblPr bandRow="1"/>
              <a:tblGrid>
                <a:gridCol w="1772356">
                  <a:extLst>
                    <a:ext uri="{9D8B030D-6E8A-4147-A177-3AD203B41FA5}">
                      <a16:colId xmlns:a16="http://schemas.microsoft.com/office/drawing/2014/main" val="20000"/>
                    </a:ext>
                  </a:extLst>
                </a:gridCol>
                <a:gridCol w="2073897">
                  <a:extLst>
                    <a:ext uri="{9D8B030D-6E8A-4147-A177-3AD203B41FA5}">
                      <a16:colId xmlns:a16="http://schemas.microsoft.com/office/drawing/2014/main" val="20001"/>
                    </a:ext>
                  </a:extLst>
                </a:gridCol>
                <a:gridCol w="2564090">
                  <a:extLst>
                    <a:ext uri="{9D8B030D-6E8A-4147-A177-3AD203B41FA5}">
                      <a16:colId xmlns:a16="http://schemas.microsoft.com/office/drawing/2014/main" val="20002"/>
                    </a:ext>
                  </a:extLst>
                </a:gridCol>
                <a:gridCol w="5514680">
                  <a:extLst>
                    <a:ext uri="{9D8B030D-6E8A-4147-A177-3AD203B41FA5}">
                      <a16:colId xmlns:a16="http://schemas.microsoft.com/office/drawing/2014/main" val="20003"/>
                    </a:ext>
                  </a:extLst>
                </a:gridCol>
              </a:tblGrid>
              <a:tr h="581338">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en-US" sz="1900" b="0" dirty="0" smtClean="0">
                          <a:solidFill>
                            <a:schemeClr val="bg1"/>
                          </a:solidFill>
                        </a:rPr>
                        <a:t>File Type/ API</a:t>
                      </a:r>
                      <a:endParaRPr lang="en-US" sz="19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zh-TW" altLang="en-US" sz="1900" b="0" dirty="0" smtClean="0">
                          <a:solidFill>
                            <a:schemeClr val="bg1"/>
                          </a:solidFill>
                        </a:rPr>
                        <a:t>安裝目錄</a:t>
                      </a:r>
                      <a:endParaRPr lang="en-US" sz="19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en-US" sz="1900" b="0" dirty="0" smtClean="0">
                          <a:solidFill>
                            <a:schemeClr val="bg1"/>
                          </a:solidFill>
                        </a:rPr>
                        <a:t>App data </a:t>
                      </a:r>
                      <a:r>
                        <a:rPr lang="zh-TW" altLang="en-US" sz="1900" b="0" dirty="0" smtClean="0">
                          <a:solidFill>
                            <a:schemeClr val="bg1"/>
                          </a:solidFill>
                        </a:rPr>
                        <a:t>目錄</a:t>
                      </a:r>
                      <a:endParaRPr lang="en-US" sz="19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zh-TW" altLang="en-US" sz="1900" b="0" dirty="0" smtClean="0">
                          <a:solidFill>
                            <a:schemeClr val="bg1"/>
                          </a:solidFill>
                        </a:rPr>
                        <a:t>範例</a:t>
                      </a:r>
                      <a:endParaRPr lang="en-US" sz="19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extLst>
                  <a:ext uri="{0D108BD9-81ED-4DB2-BD59-A6C34878D82A}">
                    <a16:rowId xmlns:a16="http://schemas.microsoft.com/office/drawing/2014/main" val="10000"/>
                  </a:ext>
                </a:extLst>
              </a:tr>
              <a:tr h="1386168">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zh-TW" altLang="en-US" sz="1400" dirty="0" smtClean="0">
                          <a:solidFill>
                            <a:schemeClr val="accent4"/>
                          </a:solidFill>
                        </a:rPr>
                        <a:t>透過 </a:t>
                      </a:r>
                      <a:r>
                        <a:rPr lang="en-US" altLang="zh-TW" sz="1400" dirty="0" smtClean="0">
                          <a:solidFill>
                            <a:schemeClr val="accent4"/>
                          </a:solidFill>
                        </a:rPr>
                        <a:t>URIs </a:t>
                      </a:r>
                      <a:r>
                        <a:rPr lang="zh-TW" altLang="en-US" sz="1400" dirty="0" smtClean="0">
                          <a:solidFill>
                            <a:schemeClr val="accent4"/>
                          </a:solidFill>
                        </a:rPr>
                        <a:t>使用 </a:t>
                      </a:r>
                      <a:r>
                        <a:rPr lang="en-US" sz="1400" dirty="0" err="1" smtClean="0">
                          <a:solidFill>
                            <a:schemeClr val="accent4"/>
                          </a:solidFill>
                        </a:rPr>
                        <a:t>Windows.Storage</a:t>
                      </a:r>
                      <a:r>
                        <a:rPr lang="en-US" sz="1400" dirty="0" smtClean="0">
                          <a:solidFill>
                            <a:schemeClr val="accent4"/>
                          </a:solidFill>
                        </a:rPr>
                        <a:t> </a:t>
                      </a:r>
                      <a:r>
                        <a:rPr lang="en-US" sz="1400" dirty="0" smtClean="0">
                          <a:solidFill>
                            <a:schemeClr val="accent4"/>
                          </a:solidFill>
                        </a:rPr>
                        <a:t/>
                      </a:r>
                      <a:br>
                        <a:rPr lang="en-US" sz="1400" dirty="0" smtClean="0">
                          <a:solidFill>
                            <a:schemeClr val="accent4"/>
                          </a:solidFill>
                        </a:rPr>
                      </a:br>
                      <a:r>
                        <a:rPr lang="en-US" sz="1400" dirty="0" smtClean="0">
                          <a:solidFill>
                            <a:schemeClr val="accent4"/>
                          </a:solidFill>
                        </a:rPr>
                        <a:t>API </a:t>
                      </a:r>
                      <a:r>
                        <a:rPr lang="zh-TW" altLang="en-US" sz="1400" dirty="0" smtClean="0">
                          <a:solidFill>
                            <a:schemeClr val="accent4"/>
                          </a:solidFill>
                        </a:rPr>
                        <a:t>存取檔案</a:t>
                      </a:r>
                      <a:endParaRPr lang="en-US" sz="1400" dirty="0">
                        <a:solidFill>
                          <a:schemeClr val="accent4"/>
                        </a:solidFill>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algn="l" defTabSz="914377" rtl="0" eaLnBrk="1" latinLnBrk="0" hangingPunct="1"/>
                      <a:r>
                        <a:rPr lang="en-GB" sz="14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ms-appx</a:t>
                      </a:r>
                      <a: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endParaRPr lang="en-US" sz="1400" kern="1200" dirty="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marR="0" indent="0" algn="l" defTabSz="914377" rtl="0" eaLnBrk="1" fontAlgn="auto" latinLnBrk="0" hangingPunct="1">
                        <a:lnSpc>
                          <a:spcPct val="100000"/>
                        </a:lnSpc>
                        <a:spcBef>
                          <a:spcPts val="0"/>
                        </a:spcBef>
                        <a:spcAft>
                          <a:spcPts val="0"/>
                        </a:spcAft>
                        <a:buClrTx/>
                        <a:buSzTx/>
                        <a:buFontTx/>
                        <a:buNone/>
                        <a:tabLst/>
                        <a:defRPr/>
                      </a:pPr>
                      <a:r>
                        <a:rPr lang="en-GB" sz="14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ms-appdata</a:t>
                      </a:r>
                      <a: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t>:///local/</a:t>
                      </a:r>
                      <a:b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14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ms-appdata</a:t>
                      </a:r>
                      <a: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t>:///roaming/</a:t>
                      </a:r>
                      <a:b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14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ms-appdata</a:t>
                      </a:r>
                      <a: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t>:///temp/</a:t>
                      </a:r>
                      <a:endParaRPr lang="en-US" sz="1400" kern="1200" dirty="0" smtClean="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1400" kern="1200" dirty="0" smtClean="0">
                          <a:solidFill>
                            <a:srgbClr val="2B91AF"/>
                          </a:solidFill>
                          <a:latin typeface="Consolas"/>
                          <a:ea typeface="+mn-ea"/>
                          <a:cs typeface="+mn-cs"/>
                        </a:rPr>
                        <a:t>var</a:t>
                      </a:r>
                      <a:r>
                        <a:rPr lang="en-GB" sz="1400" kern="1200" dirty="0" smtClean="0">
                          <a:solidFill>
                            <a:prstClr val="black"/>
                          </a:solidFill>
                          <a:latin typeface="Consolas"/>
                          <a:ea typeface="+mn-ea"/>
                          <a:cs typeface="+mn-cs"/>
                        </a:rPr>
                        <a:t> file = </a:t>
                      </a:r>
                      <a:r>
                        <a:rPr lang="en-GB" sz="1400" kern="1200" dirty="0" smtClean="0">
                          <a:solidFill>
                            <a:srgbClr val="0000FF"/>
                          </a:solidFill>
                          <a:highlight>
                            <a:srgbClr val="FFFFFF"/>
                          </a:highlight>
                          <a:latin typeface="Consolas" panose="020B0609020204030204" pitchFamily="49" charset="0"/>
                          <a:ea typeface="+mn-ea"/>
                          <a:cs typeface="+mn-cs"/>
                        </a:rPr>
                        <a:t>await</a:t>
                      </a:r>
                      <a:r>
                        <a:rPr lang="en-GB" sz="1400" kern="1200" dirty="0" smtClean="0">
                          <a:solidFill>
                            <a:prstClr val="black"/>
                          </a:solidFill>
                          <a:latin typeface="Consolas"/>
                          <a:ea typeface="+mn-ea"/>
                          <a:cs typeface="+mn-cs"/>
                        </a:rPr>
                        <a:t>  </a:t>
                      </a:r>
                      <a:br>
                        <a:rPr lang="en-GB" sz="1400" kern="1200" dirty="0" smtClean="0">
                          <a:solidFill>
                            <a:prstClr val="black"/>
                          </a:solidFill>
                          <a:latin typeface="Consolas"/>
                          <a:ea typeface="+mn-ea"/>
                          <a:cs typeface="+mn-cs"/>
                        </a:rPr>
                      </a:br>
                      <a:r>
                        <a:rPr lang="en-GB" sz="1400" kern="1200" dirty="0" smtClean="0">
                          <a:solidFill>
                            <a:prstClr val="black"/>
                          </a:solidFill>
                          <a:latin typeface="Consolas"/>
                          <a:ea typeface="+mn-ea"/>
                          <a:cs typeface="+mn-cs"/>
                        </a:rPr>
                        <a:t> </a:t>
                      </a:r>
                      <a:r>
                        <a:rPr lang="en-GB" sz="1400" kern="1200" dirty="0" err="1" smtClean="0">
                          <a:solidFill>
                            <a:srgbClr val="2B91AF"/>
                          </a:solidFill>
                          <a:latin typeface="Consolas"/>
                          <a:ea typeface="+mn-ea"/>
                          <a:cs typeface="+mn-cs"/>
                        </a:rPr>
                        <a:t>Windows.StorageFile.GetFileFromApplicationUriAsync</a:t>
                      </a:r>
                      <a:r>
                        <a:rPr lang="en-GB" sz="1400" kern="1200" dirty="0" smtClean="0">
                          <a:solidFill>
                            <a:schemeClr val="tx2"/>
                          </a:solidFill>
                          <a:latin typeface="Consolas"/>
                          <a:ea typeface="+mn-ea"/>
                          <a:cs typeface="+mn-cs"/>
                        </a:rPr>
                        <a:t>(</a:t>
                      </a:r>
                      <a:br>
                        <a:rPr lang="en-GB" sz="1400" kern="1200" dirty="0" smtClean="0">
                          <a:solidFill>
                            <a:schemeClr val="tx2"/>
                          </a:solidFill>
                          <a:latin typeface="Consolas"/>
                          <a:ea typeface="+mn-ea"/>
                          <a:cs typeface="+mn-cs"/>
                        </a:rPr>
                      </a:br>
                      <a:r>
                        <a:rPr lang="en-GB" sz="1400" kern="1200" dirty="0" smtClean="0">
                          <a:solidFill>
                            <a:srgbClr val="0000FF"/>
                          </a:solidFill>
                          <a:highlight>
                            <a:srgbClr val="FFFFFF"/>
                          </a:highlight>
                          <a:latin typeface="Consolas" panose="020B0609020204030204" pitchFamily="49" charset="0"/>
                          <a:ea typeface="+mn-ea"/>
                          <a:cs typeface="+mn-cs"/>
                        </a:rPr>
                        <a:t>new</a:t>
                      </a:r>
                      <a:r>
                        <a:rPr lang="en-GB" sz="1400" kern="1200" dirty="0" smtClean="0">
                          <a:solidFill>
                            <a:prstClr val="black"/>
                          </a:solidFill>
                          <a:latin typeface="Consolas"/>
                          <a:ea typeface="+mn-ea"/>
                          <a:cs typeface="+mn-cs"/>
                        </a:rPr>
                        <a:t> </a:t>
                      </a:r>
                      <a:r>
                        <a:rPr lang="en-GB" sz="1400" kern="1200" dirty="0" smtClean="0">
                          <a:solidFill>
                            <a:srgbClr val="2B91AF"/>
                          </a:solidFill>
                          <a:latin typeface="Consolas"/>
                          <a:ea typeface="+mn-ea"/>
                          <a:cs typeface="+mn-cs"/>
                        </a:rPr>
                        <a:t>Uri</a:t>
                      </a:r>
                      <a:r>
                        <a:rPr lang="en-GB" sz="1400" kern="1200" dirty="0" smtClean="0">
                          <a:solidFill>
                            <a:prstClr val="black"/>
                          </a:solidFill>
                          <a:latin typeface="Consolas"/>
                          <a:ea typeface="+mn-ea"/>
                          <a:cs typeface="+mn-cs"/>
                        </a:rPr>
                        <a:t>(</a:t>
                      </a:r>
                      <a:r>
                        <a:rPr lang="en-GB" sz="1400" kern="1200" dirty="0" smtClean="0">
                          <a:solidFill>
                            <a:srgbClr val="A31515"/>
                          </a:solidFill>
                          <a:highlight>
                            <a:srgbClr val="FFFFFF"/>
                          </a:highlight>
                          <a:latin typeface="Consolas" panose="020B0609020204030204" pitchFamily="49" charset="0"/>
                          <a:ea typeface="+mn-ea"/>
                          <a:cs typeface="+mn-cs"/>
                        </a:rPr>
                        <a:t>"</a:t>
                      </a:r>
                      <a:r>
                        <a:rPr lang="en-GB" sz="1400" kern="1200" dirty="0" err="1" smtClean="0">
                          <a:solidFill>
                            <a:srgbClr val="A31515"/>
                          </a:solidFill>
                          <a:highlight>
                            <a:srgbClr val="FFFFFF"/>
                          </a:highlight>
                          <a:latin typeface="Consolas" panose="020B0609020204030204" pitchFamily="49" charset="0"/>
                          <a:ea typeface="+mn-ea"/>
                          <a:cs typeface="+mn-cs"/>
                        </a:rPr>
                        <a:t>ms-appdata</a:t>
                      </a:r>
                      <a:r>
                        <a:rPr lang="en-GB" sz="1400" kern="1200" dirty="0" smtClean="0">
                          <a:solidFill>
                            <a:srgbClr val="A31515"/>
                          </a:solidFill>
                          <a:highlight>
                            <a:srgbClr val="FFFFFF"/>
                          </a:highlight>
                          <a:latin typeface="Consolas" panose="020B0609020204030204" pitchFamily="49" charset="0"/>
                          <a:ea typeface="+mn-ea"/>
                          <a:cs typeface="+mn-cs"/>
                        </a:rPr>
                        <a:t>:///local/AppConfig.xml"</a:t>
                      </a:r>
                      <a:r>
                        <a:rPr lang="en-GB" sz="1400" kern="1200" dirty="0" smtClean="0">
                          <a:solidFill>
                            <a:prstClr val="black"/>
                          </a:solidFill>
                          <a:latin typeface="Consolas"/>
                          <a:ea typeface="+mn-ea"/>
                          <a:cs typeface="+mn-cs"/>
                        </a:rPr>
                        <a:t>));</a:t>
                      </a:r>
                      <a:endParaRPr lang="en-US" sz="1400" kern="1200" dirty="0">
                        <a:solidFill>
                          <a:prstClr val="black"/>
                        </a:solidFill>
                        <a:latin typeface="Consolas"/>
                        <a:ea typeface="+mn-ea"/>
                        <a:cs typeface="+mn-cs"/>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130375">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zh-TW" altLang="en-US" sz="1400" dirty="0" smtClean="0">
                          <a:solidFill>
                            <a:schemeClr val="accent4"/>
                          </a:solidFill>
                        </a:rPr>
                        <a:t>透過 </a:t>
                      </a:r>
                      <a:r>
                        <a:rPr lang="en-US" altLang="zh-TW" sz="1400" dirty="0" err="1" smtClean="0">
                          <a:solidFill>
                            <a:schemeClr val="accent4"/>
                          </a:solidFill>
                        </a:rPr>
                        <a:t>StorageFolder</a:t>
                      </a:r>
                      <a:r>
                        <a:rPr lang="en-US" altLang="zh-TW" sz="1400" dirty="0" smtClean="0">
                          <a:solidFill>
                            <a:schemeClr val="accent4"/>
                          </a:solidFill>
                        </a:rPr>
                        <a:t> </a:t>
                      </a:r>
                      <a:r>
                        <a:rPr lang="zh-TW" altLang="en-US" sz="1400" dirty="0" smtClean="0">
                          <a:solidFill>
                            <a:schemeClr val="accent4"/>
                          </a:solidFill>
                        </a:rPr>
                        <a:t>參考呼叫 </a:t>
                      </a:r>
                      <a:r>
                        <a:rPr lang="en-US" sz="1400" dirty="0" err="1" smtClean="0">
                          <a:solidFill>
                            <a:schemeClr val="accent4"/>
                          </a:solidFill>
                        </a:rPr>
                        <a:t>Windows.Storage</a:t>
                      </a:r>
                      <a:r>
                        <a:rPr lang="en-US" sz="1400" dirty="0" smtClean="0">
                          <a:solidFill>
                            <a:schemeClr val="accent4"/>
                          </a:solidFill>
                        </a:rPr>
                        <a:t> API</a:t>
                      </a:r>
                      <a:endParaRPr lang="en-US" sz="1400" dirty="0">
                        <a:solidFill>
                          <a:schemeClr val="accent4"/>
                        </a:solidFill>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1400" dirty="0" smtClean="0">
                          <a:solidFill>
                            <a:schemeClr val="tx1">
                              <a:lumMod val="50000"/>
                            </a:schemeClr>
                          </a:solidFill>
                          <a:effectLst/>
                          <a:latin typeface="Consolas" panose="020B0609020204030204" pitchFamily="49" charset="0"/>
                          <a:cs typeface="Consolas" panose="020B0609020204030204" pitchFamily="49" charset="0"/>
                        </a:rPr>
                        <a:t>Windows.</a:t>
                      </a:r>
                      <a:br>
                        <a:rPr lang="en-GB" sz="1400" dirty="0" smtClean="0">
                          <a:solidFill>
                            <a:schemeClr val="tx1">
                              <a:lumMod val="50000"/>
                            </a:schemeClr>
                          </a:solidFill>
                          <a:effectLst/>
                          <a:latin typeface="Consolas" panose="020B0609020204030204" pitchFamily="49" charset="0"/>
                          <a:cs typeface="Consolas" panose="020B0609020204030204" pitchFamily="49" charset="0"/>
                        </a:rPr>
                      </a:br>
                      <a:r>
                        <a:rPr lang="en-GB" sz="1400" dirty="0" err="1" smtClean="0">
                          <a:solidFill>
                            <a:schemeClr val="tx1">
                              <a:lumMod val="50000"/>
                            </a:schemeClr>
                          </a:solidFill>
                          <a:effectLst/>
                          <a:latin typeface="Consolas" panose="020B0609020204030204" pitchFamily="49" charset="0"/>
                          <a:cs typeface="Consolas" panose="020B0609020204030204" pitchFamily="49" charset="0"/>
                        </a:rPr>
                        <a:t>ApplicationModel.Package.Current</a:t>
                      </a:r>
                      <a:r>
                        <a:rPr lang="en-GB" sz="1400" dirty="0" smtClean="0">
                          <a:solidFill>
                            <a:schemeClr val="tx1">
                              <a:lumMod val="50000"/>
                            </a:schemeClr>
                          </a:solidFill>
                          <a:effectLst/>
                          <a:latin typeface="Consolas" panose="020B0609020204030204" pitchFamily="49" charset="0"/>
                          <a:cs typeface="Consolas" panose="020B0609020204030204" pitchFamily="49" charset="0"/>
                        </a:rPr>
                        <a:t>.</a:t>
                      </a:r>
                      <a:br>
                        <a:rPr lang="en-GB" sz="1400" dirty="0" smtClean="0">
                          <a:solidFill>
                            <a:schemeClr val="tx1">
                              <a:lumMod val="50000"/>
                            </a:schemeClr>
                          </a:solidFill>
                          <a:effectLst/>
                          <a:latin typeface="Consolas" panose="020B0609020204030204" pitchFamily="49" charset="0"/>
                          <a:cs typeface="Consolas" panose="020B0609020204030204" pitchFamily="49" charset="0"/>
                        </a:rPr>
                      </a:br>
                      <a:r>
                        <a:rPr lang="en-GB" sz="1400" dirty="0" err="1" smtClean="0">
                          <a:solidFill>
                            <a:schemeClr val="tx1">
                              <a:lumMod val="50000"/>
                            </a:schemeClr>
                          </a:solidFill>
                          <a:effectLst/>
                          <a:latin typeface="Consolas" panose="020B0609020204030204" pitchFamily="49" charset="0"/>
                          <a:cs typeface="Consolas" panose="020B0609020204030204" pitchFamily="49" charset="0"/>
                        </a:rPr>
                        <a:t>InstalledLocation</a:t>
                      </a:r>
                      <a:r>
                        <a:rPr lang="en-GB" sz="1200" dirty="0" smtClean="0">
                          <a:solidFill>
                            <a:schemeClr val="tx1">
                              <a:lumMod val="50000"/>
                            </a:schemeClr>
                          </a:solidFill>
                          <a:effectLst/>
                          <a:latin typeface="Consolas" panose="020B0609020204030204" pitchFamily="49" charset="0"/>
                          <a:cs typeface="Consolas" panose="020B0609020204030204" pitchFamily="49" charset="0"/>
                        </a:rPr>
                        <a:t> </a:t>
                      </a:r>
                      <a:endParaRPr lang="en-GB" sz="1200" dirty="0">
                        <a:solidFill>
                          <a:schemeClr val="tx1">
                            <a:lumMod val="50000"/>
                          </a:schemeClr>
                        </a:solidFill>
                        <a:effectLst/>
                        <a:latin typeface="Consolas" panose="020B0609020204030204" pitchFamily="49" charset="0"/>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algn="l" defTabSz="914377" rtl="0" eaLnBrk="1" latinLnBrk="0" hangingPunct="1"/>
                      <a:r>
                        <a:rPr lang="en-GB" sz="14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Windows.Storage</a:t>
                      </a:r>
                      <a: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b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14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ApplicationData</a:t>
                      </a:r>
                      <a: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b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t>Current</a:t>
                      </a:r>
                      <a:b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14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LocalFolder</a:t>
                      </a:r>
                      <a: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t> /</a:t>
                      </a:r>
                      <a:b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14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RoamingFolder</a:t>
                      </a:r>
                      <a: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t> /</a:t>
                      </a:r>
                      <a:b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14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14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TempFolder</a:t>
                      </a:r>
                      <a:endParaRPr lang="en-GB" sz="1400" kern="1200" dirty="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1400" kern="1200" dirty="0" err="1" smtClean="0">
                          <a:solidFill>
                            <a:srgbClr val="2B91AF"/>
                          </a:solidFill>
                          <a:latin typeface="Consolas"/>
                          <a:ea typeface="+mn-ea"/>
                          <a:cs typeface="+mn-cs"/>
                        </a:rPr>
                        <a:t>var</a:t>
                      </a:r>
                      <a:r>
                        <a:rPr lang="en-GB" sz="1400" kern="1200" dirty="0" smtClean="0">
                          <a:solidFill>
                            <a:srgbClr val="2B91AF"/>
                          </a:solidFill>
                          <a:latin typeface="Consolas"/>
                          <a:ea typeface="+mn-ea"/>
                          <a:cs typeface="+mn-cs"/>
                        </a:rPr>
                        <a:t> </a:t>
                      </a:r>
                      <a:r>
                        <a:rPr lang="en-GB" sz="1400" kern="1200" dirty="0" err="1" smtClean="0">
                          <a:solidFill>
                            <a:prstClr val="black"/>
                          </a:solidFill>
                          <a:latin typeface="Consolas"/>
                          <a:ea typeface="+mn-ea"/>
                          <a:cs typeface="+mn-cs"/>
                        </a:rPr>
                        <a:t>localFolder</a:t>
                      </a:r>
                      <a:r>
                        <a:rPr lang="en-GB" sz="1400" kern="1200" dirty="0" smtClean="0">
                          <a:solidFill>
                            <a:prstClr val="black"/>
                          </a:solidFill>
                          <a:latin typeface="Consolas"/>
                          <a:ea typeface="+mn-ea"/>
                          <a:cs typeface="+mn-cs"/>
                        </a:rPr>
                        <a:t> =    </a:t>
                      </a:r>
                      <a:r>
                        <a:rPr lang="en-GB" sz="1400" kern="1200" dirty="0" err="1" smtClean="0">
                          <a:solidFill>
                            <a:prstClr val="black"/>
                          </a:solidFill>
                          <a:latin typeface="Consolas"/>
                          <a:ea typeface="+mn-ea"/>
                          <a:cs typeface="+mn-cs"/>
                        </a:rPr>
                        <a:t>Windows.Storage.</a:t>
                      </a:r>
                      <a:r>
                        <a:rPr lang="en-GB" sz="1400" kern="1200" dirty="0" err="1" smtClean="0">
                          <a:solidFill>
                            <a:srgbClr val="2B91AF"/>
                          </a:solidFill>
                          <a:latin typeface="Consolas"/>
                          <a:ea typeface="+mn-ea"/>
                          <a:cs typeface="+mn-cs"/>
                        </a:rPr>
                        <a:t>ApplicationData</a:t>
                      </a:r>
                      <a:r>
                        <a:rPr lang="en-GB" sz="1400" kern="1200" dirty="0" err="1" smtClean="0">
                          <a:solidFill>
                            <a:prstClr val="black"/>
                          </a:solidFill>
                          <a:latin typeface="Consolas"/>
                          <a:ea typeface="+mn-ea"/>
                          <a:cs typeface="+mn-cs"/>
                        </a:rPr>
                        <a:t>.Current.LocalFolder</a:t>
                      </a:r>
                      <a:r>
                        <a:rPr lang="en-GB" sz="1400" kern="1200" dirty="0" smtClean="0">
                          <a:solidFill>
                            <a:prstClr val="black"/>
                          </a:solidFill>
                          <a:latin typeface="Consolas"/>
                          <a:ea typeface="+mn-ea"/>
                          <a:cs typeface="+mn-cs"/>
                        </a:rPr>
                        <a:t>;</a:t>
                      </a:r>
                    </a:p>
                    <a:p>
                      <a:endParaRPr lang="en-GB" sz="1400" dirty="0" smtClean="0">
                        <a:solidFill>
                          <a:srgbClr val="000000"/>
                        </a:solidFill>
                        <a:highlight>
                          <a:srgbClr val="FFFFFF"/>
                        </a:highlight>
                        <a:latin typeface="Consolas" panose="020B0609020204030204" pitchFamily="49" charset="0"/>
                      </a:endParaRPr>
                    </a:p>
                    <a:p>
                      <a:r>
                        <a:rPr lang="en-GB" sz="1400" kern="1200" dirty="0" err="1" smtClean="0">
                          <a:solidFill>
                            <a:prstClr val="black"/>
                          </a:solidFill>
                          <a:latin typeface="Consolas"/>
                          <a:ea typeface="+mn-ea"/>
                          <a:cs typeface="+mn-cs"/>
                        </a:rPr>
                        <a:t>Windows.Storage.</a:t>
                      </a:r>
                      <a:r>
                        <a:rPr lang="en-GB" sz="1400" kern="1200" dirty="0" err="1" smtClean="0">
                          <a:solidFill>
                            <a:srgbClr val="2B91AF"/>
                          </a:solidFill>
                          <a:latin typeface="Consolas"/>
                          <a:ea typeface="+mn-ea"/>
                          <a:cs typeface="+mn-cs"/>
                        </a:rPr>
                        <a:t>StorageFile</a:t>
                      </a:r>
                      <a:r>
                        <a:rPr lang="en-GB" sz="1400" kern="1200" dirty="0" smtClean="0">
                          <a:solidFill>
                            <a:srgbClr val="2B91AF"/>
                          </a:solidFill>
                          <a:latin typeface="Consolas"/>
                          <a:ea typeface="+mn-ea"/>
                          <a:cs typeface="+mn-cs"/>
                        </a:rPr>
                        <a:t> </a:t>
                      </a:r>
                      <a:r>
                        <a:rPr lang="en-GB" sz="1400" kern="1200" dirty="0" err="1" smtClean="0">
                          <a:solidFill>
                            <a:prstClr val="black"/>
                          </a:solidFill>
                          <a:latin typeface="Consolas"/>
                          <a:ea typeface="+mn-ea"/>
                          <a:cs typeface="+mn-cs"/>
                        </a:rPr>
                        <a:t>storageFile</a:t>
                      </a:r>
                      <a:r>
                        <a:rPr lang="en-GB" sz="1400" kern="1200" dirty="0" smtClean="0">
                          <a:solidFill>
                            <a:prstClr val="black"/>
                          </a:solidFill>
                          <a:latin typeface="Consolas"/>
                          <a:ea typeface="+mn-ea"/>
                          <a:cs typeface="+mn-cs"/>
                        </a:rPr>
                        <a:t> = </a:t>
                      </a:r>
                      <a:r>
                        <a:rPr lang="en-GB" sz="1400" dirty="0" smtClean="0">
                          <a:solidFill>
                            <a:srgbClr val="000000"/>
                          </a:solidFill>
                          <a:highlight>
                            <a:srgbClr val="FFFFFF"/>
                          </a:highlight>
                          <a:latin typeface="Consolas" panose="020B0609020204030204" pitchFamily="49" charset="0"/>
                        </a:rPr>
                        <a:t>                </a:t>
                      </a:r>
                      <a:br>
                        <a:rPr lang="en-GB" sz="1400" dirty="0" smtClean="0">
                          <a:solidFill>
                            <a:srgbClr val="000000"/>
                          </a:solidFill>
                          <a:highlight>
                            <a:srgbClr val="FFFFFF"/>
                          </a:highlight>
                          <a:latin typeface="Consolas" panose="020B0609020204030204" pitchFamily="49" charset="0"/>
                        </a:rPr>
                      </a:br>
                      <a:r>
                        <a:rPr lang="en-GB" sz="1400" kern="1200" dirty="0" smtClean="0">
                          <a:solidFill>
                            <a:srgbClr val="0070C0"/>
                          </a:solidFill>
                          <a:latin typeface="Consolas"/>
                          <a:ea typeface="+mn-ea"/>
                          <a:cs typeface="+mn-cs"/>
                        </a:rPr>
                        <a:t>await </a:t>
                      </a:r>
                      <a:r>
                        <a:rPr lang="en-GB" sz="1400" kern="1200" dirty="0" err="1" smtClean="0">
                          <a:solidFill>
                            <a:prstClr val="black"/>
                          </a:solidFill>
                          <a:latin typeface="Consolas"/>
                          <a:ea typeface="+mn-ea"/>
                          <a:cs typeface="+mn-cs"/>
                        </a:rPr>
                        <a:t>localFolder.GetFileAsync</a:t>
                      </a:r>
                      <a:r>
                        <a:rPr lang="en-GB" sz="1400" kern="1200" dirty="0" smtClean="0">
                          <a:solidFill>
                            <a:prstClr val="black"/>
                          </a:solidFill>
                          <a:latin typeface="Consolas"/>
                          <a:ea typeface="+mn-ea"/>
                          <a:cs typeface="+mn-cs"/>
                        </a:rPr>
                        <a:t>(</a:t>
                      </a:r>
                      <a:r>
                        <a:rPr lang="en-GB" sz="1400" kern="1200" dirty="0" smtClean="0">
                          <a:solidFill>
                            <a:srgbClr val="C00000"/>
                          </a:solidFill>
                          <a:latin typeface="Consolas"/>
                          <a:ea typeface="+mn-ea"/>
                          <a:cs typeface="+mn-cs"/>
                        </a:rPr>
                        <a:t>"</a:t>
                      </a:r>
                      <a:r>
                        <a:rPr lang="en-GB" sz="1400" kern="1200" dirty="0" err="1" smtClean="0">
                          <a:solidFill>
                            <a:srgbClr val="C00000"/>
                          </a:solidFill>
                          <a:latin typeface="Consolas"/>
                          <a:ea typeface="+mn-ea"/>
                          <a:cs typeface="+mn-cs"/>
                        </a:rPr>
                        <a:t>CaptainsLog.store</a:t>
                      </a:r>
                      <a:r>
                        <a:rPr lang="en-GB" sz="1400" kern="1200" dirty="0" smtClean="0">
                          <a:solidFill>
                            <a:srgbClr val="C00000"/>
                          </a:solidFill>
                          <a:latin typeface="Consolas"/>
                          <a:ea typeface="+mn-ea"/>
                          <a:cs typeface="+mn-cs"/>
                        </a:rPr>
                        <a:t>"</a:t>
                      </a:r>
                      <a:r>
                        <a:rPr lang="en-GB" sz="1400" kern="1200" dirty="0" smtClean="0">
                          <a:solidFill>
                            <a:prstClr val="black"/>
                          </a:solidFill>
                          <a:latin typeface="Consolas"/>
                          <a:ea typeface="+mn-ea"/>
                          <a:cs typeface="+mn-cs"/>
                        </a:rPr>
                        <a:t>);</a:t>
                      </a:r>
                      <a:endParaRPr lang="en-US" sz="1400" kern="1200" dirty="0">
                        <a:solidFill>
                          <a:prstClr val="black"/>
                        </a:solidFill>
                        <a:latin typeface="Consolas"/>
                        <a:ea typeface="+mn-ea"/>
                        <a:cs typeface="+mn-cs"/>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02016891"/>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Relations</a:t>
            </a:r>
            <a:endParaRPr lang="en-GB" dirty="0"/>
          </a:p>
        </p:txBody>
      </p:sp>
      <p:sp>
        <p:nvSpPr>
          <p:cNvPr id="2" name="Text Placeholder 1"/>
          <p:cNvSpPr>
            <a:spLocks noGrp="1"/>
          </p:cNvSpPr>
          <p:nvPr>
            <p:ph type="body" sz="quarter" idx="10"/>
          </p:nvPr>
        </p:nvSpPr>
        <p:spPr/>
        <p:txBody>
          <a:bodyPr/>
          <a:lstStyle/>
          <a:p>
            <a:endParaRPr lang="en-GB"/>
          </a:p>
        </p:txBody>
      </p:sp>
      <p:sp>
        <p:nvSpPr>
          <p:cNvPr id="7" name="Text Placeholder 5"/>
          <p:cNvSpPr txBox="1">
            <a:spLocks noChangeAspect="1"/>
          </p:cNvSpPr>
          <p:nvPr/>
        </p:nvSpPr>
        <p:spPr>
          <a:xfrm>
            <a:off x="510249" y="1905218"/>
            <a:ext cx="6237838" cy="4089156"/>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700" dirty="0"/>
              <a:t>Parent – Child relationship between records in one table and those in another</a:t>
            </a:r>
          </a:p>
          <a:p>
            <a:pPr marL="0" indent="0">
              <a:buNone/>
            </a:pPr>
            <a:r>
              <a:rPr lang="en-US" sz="2700" dirty="0"/>
              <a:t>Example: </a:t>
            </a:r>
          </a:p>
          <a:p>
            <a:pPr marL="236546" lvl="1" indent="0">
              <a:buNone/>
            </a:pPr>
            <a:r>
              <a:rPr lang="en-US" sz="2353" dirty="0"/>
              <a:t>Each Customer has a collection of one or more Projects</a:t>
            </a:r>
          </a:p>
          <a:p>
            <a:pPr marL="236546" lvl="1" indent="0">
              <a:buNone/>
            </a:pPr>
            <a:endParaRPr lang="en-US" sz="2353" dirty="0"/>
          </a:p>
          <a:p>
            <a:pPr marL="0" lvl="1" indent="0">
              <a:buNone/>
            </a:pPr>
            <a:r>
              <a:rPr lang="en-US" sz="1961" dirty="0">
                <a:latin typeface="+mj-lt"/>
              </a:rPr>
              <a:t>Relationship represented in the database by a column in the child object which stores the ID of the parent</a:t>
            </a:r>
          </a:p>
          <a:p>
            <a:pPr marL="0" lvl="1" indent="0">
              <a:buNone/>
            </a:pPr>
            <a:r>
              <a:rPr lang="en-US" sz="1961" dirty="0">
                <a:latin typeface="+mj-lt"/>
              </a:rPr>
              <a:t>Foreign key constraints enforce the relationship and maintain </a:t>
            </a:r>
            <a:r>
              <a:rPr lang="en-US" sz="1961" dirty="0" err="1">
                <a:latin typeface="+mj-lt"/>
              </a:rPr>
              <a:t>db</a:t>
            </a:r>
            <a:r>
              <a:rPr lang="en-US" sz="1961" dirty="0">
                <a:latin typeface="+mj-lt"/>
              </a:rPr>
              <a:t> </a:t>
            </a:r>
            <a:r>
              <a:rPr lang="en-US" sz="1961" dirty="0" smtClean="0">
                <a:latin typeface="+mj-lt"/>
              </a:rPr>
              <a:t>integrity</a:t>
            </a:r>
            <a:endParaRPr lang="en-US" sz="1765" dirty="0"/>
          </a:p>
        </p:txBody>
      </p:sp>
      <p:graphicFrame>
        <p:nvGraphicFramePr>
          <p:cNvPr id="8" name="Object 7"/>
          <p:cNvGraphicFramePr>
            <a:graphicFrameLocks noChangeAspect="1"/>
          </p:cNvGraphicFramePr>
          <p:nvPr>
            <p:extLst/>
          </p:nvPr>
        </p:nvGraphicFramePr>
        <p:xfrm>
          <a:off x="6828426" y="1191085"/>
          <a:ext cx="5096342" cy="4806199"/>
        </p:xfrm>
        <a:graphic>
          <a:graphicData uri="http://schemas.openxmlformats.org/presentationml/2006/ole">
            <mc:AlternateContent xmlns:mc="http://schemas.openxmlformats.org/markup-compatibility/2006">
              <mc:Choice xmlns:v="urn:schemas-microsoft-com:vml" Requires="v">
                <p:oleObj spid="_x0000_s1078" name="Visio" r:id="rId3" imgW="3466974" imgH="3170129" progId="Visio.Drawing.11">
                  <p:embed/>
                </p:oleObj>
              </mc:Choice>
              <mc:Fallback>
                <p:oleObj name="Visio" r:id="rId3" imgW="3466974" imgH="3170129" progId="Visio.Drawing.11">
                  <p:embed/>
                  <p:pic>
                    <p:nvPicPr>
                      <p:cNvPr id="8" name="Object 7"/>
                      <p:cNvPicPr>
                        <a:picLocks noChangeAspect="1" noChangeArrowheads="1"/>
                      </p:cNvPicPr>
                      <p:nvPr/>
                    </p:nvPicPr>
                    <p:blipFill>
                      <a:blip r:embed="rId4"/>
                      <a:srcRect/>
                      <a:stretch>
                        <a:fillRect/>
                      </a:stretch>
                    </p:blipFill>
                    <p:spPr bwMode="auto">
                      <a:xfrm>
                        <a:off x="6828426" y="1191085"/>
                        <a:ext cx="5096342" cy="4806199"/>
                      </a:xfrm>
                      <a:prstGeom prst="rect">
                        <a:avLst/>
                      </a:prstGeom>
                      <a:noFill/>
                      <a:extLst/>
                    </p:spPr>
                  </p:pic>
                </p:oleObj>
              </mc:Fallback>
            </mc:AlternateContent>
          </a:graphicData>
        </a:graphic>
      </p:graphicFrame>
      <p:cxnSp>
        <p:nvCxnSpPr>
          <p:cNvPr id="10" name="Straight Connector 9"/>
          <p:cNvCxnSpPr/>
          <p:nvPr/>
        </p:nvCxnSpPr>
        <p:spPr>
          <a:xfrm>
            <a:off x="7741452" y="3141639"/>
            <a:ext cx="0" cy="581015"/>
          </a:xfrm>
          <a:prstGeom prst="line">
            <a:avLst/>
          </a:prstGeom>
          <a:ln w="190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716552" y="908878"/>
            <a:ext cx="0" cy="581015"/>
          </a:xfrm>
          <a:prstGeom prst="line">
            <a:avLst/>
          </a:prstGeom>
          <a:ln w="190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749753" y="5324600"/>
            <a:ext cx="0" cy="581015"/>
          </a:xfrm>
          <a:prstGeom prst="line">
            <a:avLst/>
          </a:prstGeom>
          <a:ln w="190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118681"/>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foreign key constraints</a:t>
            </a:r>
            <a:endParaRPr lang="en-GB" dirty="0"/>
          </a:p>
        </p:txBody>
      </p:sp>
      <p:sp>
        <p:nvSpPr>
          <p:cNvPr id="6" name="Text Placeholder 5"/>
          <p:cNvSpPr>
            <a:spLocks noGrp="1"/>
          </p:cNvSpPr>
          <p:nvPr>
            <p:ph type="body" sz="quarter" idx="10"/>
          </p:nvPr>
        </p:nvSpPr>
        <p:spPr/>
        <p:txBody>
          <a:bodyPr/>
          <a:lstStyle/>
          <a:p>
            <a:r>
              <a:rPr lang="en-GB" dirty="0"/>
              <a:t>With </a:t>
            </a:r>
            <a:r>
              <a:rPr lang="en-GB" dirty="0" err="1"/>
              <a:t>SQLiteWinRT</a:t>
            </a:r>
            <a:r>
              <a:rPr lang="en-GB" dirty="0"/>
              <a:t>, FK constraint is defined in the CREATE TABLE statement</a:t>
            </a:r>
          </a:p>
          <a:p>
            <a:endParaRPr lang="en-GB" dirty="0"/>
          </a:p>
        </p:txBody>
      </p:sp>
      <p:sp>
        <p:nvSpPr>
          <p:cNvPr id="5" name="Rectangle 1"/>
          <p:cNvSpPr>
            <a:spLocks noChangeArrowheads="1"/>
          </p:cNvSpPr>
          <p:nvPr/>
        </p:nvSpPr>
        <p:spPr bwMode="auto">
          <a:xfrm>
            <a:off x="598722" y="2649851"/>
            <a:ext cx="8755067" cy="25043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9630" tIns="44815" rIns="89630" bIns="44815" numCol="1" anchor="ctr" anchorCtr="0" compatLnSpc="1">
            <a:prstTxWarp prst="textNoShape">
              <a:avLst/>
            </a:prstTxWarp>
            <a:spAutoFit/>
          </a:bodyPr>
          <a:lstStyle/>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CREATE TABLE IF NOT EXISTS Project </a:t>
            </a:r>
          </a:p>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      (Id          INTEGER PRIMARY KEY AUTOINCREMENT NOT NULL,</a:t>
            </a:r>
          </a:p>
          <a:p>
            <a:pPr defTabSz="896328" eaLnBrk="0" fontAlgn="base" hangingPunct="0">
              <a:spcBef>
                <a:spcPct val="0"/>
              </a:spcBef>
              <a:spcAft>
                <a:spcPct val="0"/>
              </a:spcAft>
            </a:pPr>
            <a:r>
              <a:rPr lang="en-US" sz="1961" dirty="0">
                <a:solidFill>
                  <a:srgbClr val="000000"/>
                </a:solidFill>
                <a:latin typeface="Consolas" panose="020B0609020204030204" pitchFamily="49" charset="0"/>
                <a:cs typeface="Consolas" panose="020B0609020204030204" pitchFamily="49" charset="0"/>
              </a:rPr>
              <a:t> </a:t>
            </a:r>
            <a:r>
              <a:rPr lang="en-US" sz="1961" dirty="0">
                <a:solidFill>
                  <a:srgbClr val="A31515"/>
                </a:solidFill>
                <a:latin typeface="Consolas" panose="020B0609020204030204" pitchFamily="49" charset="0"/>
                <a:cs typeface="Consolas" panose="020B0609020204030204" pitchFamily="49" charset="0"/>
              </a:rPr>
              <a:t>      </a:t>
            </a:r>
            <a:r>
              <a:rPr lang="en-US" sz="1961" b="1" dirty="0" err="1">
                <a:solidFill>
                  <a:srgbClr val="A31515"/>
                </a:solidFill>
                <a:latin typeface="Consolas" panose="020B0609020204030204" pitchFamily="49" charset="0"/>
                <a:cs typeface="Consolas" panose="020B0609020204030204" pitchFamily="49" charset="0"/>
              </a:rPr>
              <a:t>CustomerId</a:t>
            </a:r>
            <a:r>
              <a:rPr lang="en-US" sz="1961" b="1" dirty="0">
                <a:solidFill>
                  <a:srgbClr val="A31515"/>
                </a:solidFill>
                <a:latin typeface="Consolas" panose="020B0609020204030204" pitchFamily="49" charset="0"/>
                <a:cs typeface="Consolas" panose="020B0609020204030204" pitchFamily="49" charset="0"/>
              </a:rPr>
              <a:t>  INTEGER</a:t>
            </a:r>
            <a:r>
              <a:rPr lang="en-US" sz="1961" dirty="0">
                <a:solidFill>
                  <a:srgbClr val="A31515"/>
                </a:solidFill>
                <a:latin typeface="Consolas" panose="020B0609020204030204" pitchFamily="49" charset="0"/>
                <a:cs typeface="Consolas" panose="020B0609020204030204" pitchFamily="49" charset="0"/>
              </a:rPr>
              <a:t>,</a:t>
            </a:r>
            <a:r>
              <a:rPr lang="en-US" sz="1961" dirty="0">
                <a:solidFill>
                  <a:srgbClr val="000000"/>
                </a:solidFill>
                <a:latin typeface="Consolas" panose="020B0609020204030204" pitchFamily="49" charset="0"/>
                <a:cs typeface="Consolas" panose="020B0609020204030204" pitchFamily="49" charset="0"/>
              </a:rPr>
              <a:t> </a:t>
            </a:r>
            <a:r>
              <a:rPr lang="en-US" sz="1961" dirty="0">
                <a:solidFill>
                  <a:srgbClr val="A31515"/>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       Name        VARCHAR( 140 ),</a:t>
            </a:r>
            <a:r>
              <a:rPr lang="en-US" sz="1961" dirty="0">
                <a:solidFill>
                  <a:srgbClr val="000000"/>
                </a:solidFill>
                <a:latin typeface="Consolas" panose="020B0609020204030204" pitchFamily="49" charset="0"/>
                <a:cs typeface="Consolas" panose="020B0609020204030204" pitchFamily="49" charset="0"/>
              </a:rPr>
              <a:t> </a:t>
            </a:r>
            <a:r>
              <a:rPr lang="en-US" sz="1961" dirty="0">
                <a:solidFill>
                  <a:srgbClr val="A31515"/>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       Description VARCHAR( 140 ),</a:t>
            </a:r>
            <a:r>
              <a:rPr lang="en-US" sz="1961" dirty="0">
                <a:solidFill>
                  <a:srgbClr val="000000"/>
                </a:solidFill>
                <a:latin typeface="Consolas" panose="020B0609020204030204" pitchFamily="49" charset="0"/>
                <a:cs typeface="Consolas" panose="020B0609020204030204" pitchFamily="49" charset="0"/>
              </a:rPr>
              <a:t> </a:t>
            </a:r>
            <a:r>
              <a:rPr lang="en-US" sz="1961" dirty="0">
                <a:solidFill>
                  <a:srgbClr val="A31515"/>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       </a:t>
            </a:r>
            <a:r>
              <a:rPr lang="en-US" sz="1961" dirty="0" err="1">
                <a:solidFill>
                  <a:srgbClr val="A31515"/>
                </a:solidFill>
                <a:latin typeface="Consolas" panose="020B0609020204030204" pitchFamily="49" charset="0"/>
                <a:cs typeface="Consolas" panose="020B0609020204030204" pitchFamily="49" charset="0"/>
              </a:rPr>
              <a:t>DueDate</a:t>
            </a:r>
            <a:r>
              <a:rPr lang="en-US" sz="1961" dirty="0">
                <a:solidFill>
                  <a:srgbClr val="A31515"/>
                </a:solidFill>
                <a:latin typeface="Consolas" panose="020B0609020204030204" pitchFamily="49" charset="0"/>
                <a:cs typeface="Consolas" panose="020B0609020204030204" pitchFamily="49" charset="0"/>
              </a:rPr>
              <a:t>     DATETIME,</a:t>
            </a:r>
            <a:r>
              <a:rPr lang="en-US" sz="1961" dirty="0">
                <a:solidFill>
                  <a:srgbClr val="000000"/>
                </a:solidFill>
                <a:latin typeface="Consolas" panose="020B0609020204030204" pitchFamily="49" charset="0"/>
                <a:cs typeface="Consolas" panose="020B0609020204030204" pitchFamily="49" charset="0"/>
              </a:rPr>
              <a:t> </a:t>
            </a:r>
            <a:r>
              <a:rPr lang="en-US" sz="1961" dirty="0">
                <a:solidFill>
                  <a:srgbClr val="A31515"/>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       </a:t>
            </a:r>
            <a:r>
              <a:rPr lang="en-US" sz="1961" b="1" dirty="0">
                <a:solidFill>
                  <a:srgbClr val="A31515"/>
                </a:solidFill>
                <a:latin typeface="Consolas" panose="020B0609020204030204" pitchFamily="49" charset="0"/>
                <a:cs typeface="Consolas" panose="020B0609020204030204" pitchFamily="49" charset="0"/>
              </a:rPr>
              <a:t>FOREIGN KEY(</a:t>
            </a:r>
            <a:r>
              <a:rPr lang="en-US" sz="1961" b="1" dirty="0" err="1">
                <a:solidFill>
                  <a:srgbClr val="A31515"/>
                </a:solidFill>
                <a:latin typeface="Consolas" panose="020B0609020204030204" pitchFamily="49" charset="0"/>
                <a:cs typeface="Consolas" panose="020B0609020204030204" pitchFamily="49" charset="0"/>
              </a:rPr>
              <a:t>CustomerId</a:t>
            </a:r>
            <a:r>
              <a:rPr lang="en-US" sz="1961" b="1" dirty="0">
                <a:solidFill>
                  <a:srgbClr val="A31515"/>
                </a:solidFill>
                <a:latin typeface="Consolas" panose="020B0609020204030204" pitchFamily="49" charset="0"/>
                <a:cs typeface="Consolas" panose="020B0609020204030204" pitchFamily="49" charset="0"/>
              </a:rPr>
              <a:t>) REFERENCES Customer(Id)</a:t>
            </a:r>
            <a:r>
              <a:rPr lang="en-US" sz="1961" dirty="0">
                <a:solidFill>
                  <a:srgbClr val="A31515"/>
                </a:solidFill>
                <a:latin typeface="Consolas" panose="020B0609020204030204" pitchFamily="49" charset="0"/>
                <a:cs typeface="Consolas" panose="020B0609020204030204" pitchFamily="49" charset="0"/>
              </a:rPr>
              <a:t> </a:t>
            </a:r>
            <a:r>
              <a:rPr lang="en-US" sz="1961" dirty="0">
                <a:solidFill>
                  <a:srgbClr val="000000"/>
                </a:solidFill>
                <a:latin typeface="Consolas" panose="020B0609020204030204" pitchFamily="49" charset="0"/>
                <a:cs typeface="Consolas" panose="020B0609020204030204" pitchFamily="49" charset="0"/>
              </a:rPr>
              <a:t> </a:t>
            </a:r>
            <a:r>
              <a:rPr lang="en-US" sz="1961" dirty="0">
                <a:solidFill>
                  <a:srgbClr val="A31515"/>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961" dirty="0">
                <a:solidFill>
                  <a:srgbClr val="A31515"/>
                </a:solidFill>
                <a:latin typeface="Consolas" panose="020B0609020204030204" pitchFamily="49" charset="0"/>
                <a:cs typeface="Consolas" panose="020B0609020204030204" pitchFamily="49" charset="0"/>
              </a:rPr>
              <a:t>      );</a:t>
            </a:r>
            <a:endParaRPr lang="en-US" sz="1961" dirty="0">
              <a:latin typeface="Arial" panose="020B0604020202020204" pitchFamily="34" charset="0"/>
            </a:endParaRPr>
          </a:p>
        </p:txBody>
      </p:sp>
    </p:spTree>
    <p:extLst>
      <p:ext uri="{BB962C8B-B14F-4D97-AF65-F5344CB8AC3E}">
        <p14:creationId xmlns:p14="http://schemas.microsoft.com/office/powerpoint/2010/main" val="3792542047"/>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Enforcing foreign key constraints</a:t>
            </a:r>
            <a:endParaRPr lang="en-GB" dirty="0"/>
          </a:p>
        </p:txBody>
      </p:sp>
      <p:sp>
        <p:nvSpPr>
          <p:cNvPr id="3" name="Text Placeholder 2"/>
          <p:cNvSpPr>
            <a:spLocks noGrp="1"/>
          </p:cNvSpPr>
          <p:nvPr>
            <p:ph type="body" sz="quarter" idx="10"/>
          </p:nvPr>
        </p:nvSpPr>
        <p:spPr/>
        <p:txBody>
          <a:bodyPr/>
          <a:lstStyle/>
          <a:p>
            <a:r>
              <a:rPr lang="en-GB" sz="2666" dirty="0"/>
              <a:t>Defining a foreign key constraint on the table is not enough!</a:t>
            </a:r>
          </a:p>
          <a:p>
            <a:r>
              <a:rPr lang="en-GB" sz="2666" dirty="0"/>
              <a:t>Foreign key constraints are disabled by default (for backwards compatibility)</a:t>
            </a:r>
          </a:p>
          <a:p>
            <a:r>
              <a:rPr lang="en-GB" sz="2666" dirty="0"/>
              <a:t>Must be enabled at runtime using a PRAGMA</a:t>
            </a:r>
          </a:p>
        </p:txBody>
      </p:sp>
      <p:sp>
        <p:nvSpPr>
          <p:cNvPr id="5" name="Rectangle 1"/>
          <p:cNvSpPr>
            <a:spLocks noChangeArrowheads="1"/>
          </p:cNvSpPr>
          <p:nvPr/>
        </p:nvSpPr>
        <p:spPr bwMode="auto">
          <a:xfrm>
            <a:off x="395926" y="3765215"/>
            <a:ext cx="11331018" cy="2293108"/>
          </a:xfrm>
          <a:prstGeom prst="rect">
            <a:avLst/>
          </a:prstGeom>
          <a:solidFill>
            <a:schemeClr val="bg1">
              <a:lumMod val="95000"/>
            </a:schemeClr>
          </a:solidFill>
          <a:ln>
            <a:noFill/>
          </a:ln>
          <a:effectLst/>
          <a:extLst/>
        </p:spPr>
        <p:txBody>
          <a:bodyPr vert="horz" wrap="square" lIns="89630" tIns="44815" rIns="89630" bIns="44815" numCol="1" anchor="ctr" anchorCtr="0" compatLnSpc="1">
            <a:prstTxWarp prst="textNoShape">
              <a:avLst/>
            </a:prstTxWarp>
            <a:spAutoFit/>
          </a:bodyPr>
          <a:lstStyle/>
          <a:p>
            <a:pPr defTabSz="896328" eaLnBrk="0" fontAlgn="base" hangingPunct="0">
              <a:spcBef>
                <a:spcPct val="0"/>
              </a:spcBef>
              <a:spcAft>
                <a:spcPct val="0"/>
              </a:spcAft>
            </a:pPr>
            <a:r>
              <a:rPr lang="en-US" sz="1765" dirty="0">
                <a:solidFill>
                  <a:srgbClr val="008000"/>
                </a:solidFill>
                <a:latin typeface="Consolas" panose="020B0609020204030204" pitchFamily="49" charset="0"/>
                <a:cs typeface="Consolas" panose="020B0609020204030204" pitchFamily="49" charset="0"/>
              </a:rPr>
              <a:t>// Turn on Foreign Key constraints</a:t>
            </a:r>
            <a:r>
              <a:rPr lang="en-US" sz="1765" dirty="0">
                <a:solidFill>
                  <a:srgbClr val="000000"/>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765" dirty="0" err="1">
                <a:solidFill>
                  <a:srgbClr val="000000"/>
                </a:solidFill>
                <a:latin typeface="Consolas" panose="020B0609020204030204" pitchFamily="49" charset="0"/>
                <a:cs typeface="Consolas" panose="020B0609020204030204" pitchFamily="49" charset="0"/>
              </a:rPr>
              <a:t>sql</a:t>
            </a:r>
            <a:r>
              <a:rPr lang="en-US" sz="1765" dirty="0">
                <a:solidFill>
                  <a:srgbClr val="000000"/>
                </a:solidFill>
                <a:latin typeface="Consolas" panose="020B0609020204030204" pitchFamily="49" charset="0"/>
                <a:cs typeface="Consolas" panose="020B0609020204030204" pitchFamily="49" charset="0"/>
              </a:rPr>
              <a:t> = </a:t>
            </a:r>
            <a:r>
              <a:rPr lang="en-US" sz="1765" dirty="0">
                <a:solidFill>
                  <a:srgbClr val="A31515"/>
                </a:solidFill>
                <a:latin typeface="Consolas" panose="020B0609020204030204" pitchFamily="49" charset="0"/>
                <a:cs typeface="Consolas" panose="020B0609020204030204" pitchFamily="49" charset="0"/>
              </a:rPr>
              <a:t>@"PRAGMA </a:t>
            </a:r>
            <a:r>
              <a:rPr lang="en-US" sz="1765" dirty="0" err="1">
                <a:solidFill>
                  <a:srgbClr val="A31515"/>
                </a:solidFill>
                <a:latin typeface="Consolas" panose="020B0609020204030204" pitchFamily="49" charset="0"/>
                <a:cs typeface="Consolas" panose="020B0609020204030204" pitchFamily="49" charset="0"/>
              </a:rPr>
              <a:t>foreign_keys</a:t>
            </a:r>
            <a:r>
              <a:rPr lang="en-US" sz="1765" dirty="0">
                <a:solidFill>
                  <a:srgbClr val="A31515"/>
                </a:solidFill>
                <a:latin typeface="Consolas" panose="020B0609020204030204" pitchFamily="49" charset="0"/>
                <a:cs typeface="Consolas" panose="020B0609020204030204" pitchFamily="49" charset="0"/>
              </a:rPr>
              <a:t> = ON"</a:t>
            </a:r>
            <a:r>
              <a:rPr lang="en-US" sz="1765" dirty="0">
                <a:solidFill>
                  <a:srgbClr val="000000"/>
                </a:solidFill>
                <a:latin typeface="Consolas" panose="020B0609020204030204" pitchFamily="49" charset="0"/>
                <a:cs typeface="Consolas" panose="020B0609020204030204" pitchFamily="49" charset="0"/>
              </a:rPr>
              <a:t>;</a:t>
            </a:r>
          </a:p>
          <a:p>
            <a:endParaRPr lang="en-GB" sz="1765" dirty="0">
              <a:solidFill>
                <a:srgbClr val="0000FF"/>
              </a:solidFill>
              <a:highlight>
                <a:srgbClr val="F2F2F2"/>
              </a:highlight>
              <a:latin typeface="Consolas" panose="020B0609020204030204" pitchFamily="49" charset="0"/>
            </a:endParaRPr>
          </a:p>
          <a:p>
            <a:r>
              <a:rPr lang="en-GB" sz="1765" dirty="0">
                <a:solidFill>
                  <a:srgbClr val="0000FF"/>
                </a:solidFill>
                <a:highlight>
                  <a:srgbClr val="F2F2F2"/>
                </a:highlight>
                <a:latin typeface="Consolas" panose="020B0609020204030204" pitchFamily="49" charset="0"/>
              </a:rPr>
              <a:t>using</a:t>
            </a:r>
            <a:r>
              <a:rPr lang="en-GB" sz="1765" dirty="0">
                <a:solidFill>
                  <a:srgbClr val="000000"/>
                </a:solidFill>
                <a:highlight>
                  <a:srgbClr val="F2F2F2"/>
                </a:highlight>
                <a:latin typeface="Consolas" panose="020B0609020204030204" pitchFamily="49" charset="0"/>
              </a:rPr>
              <a:t> (</a:t>
            </a:r>
            <a:r>
              <a:rPr lang="en-GB" sz="1765" dirty="0" err="1">
                <a:solidFill>
                  <a:srgbClr val="0000FF"/>
                </a:solidFill>
                <a:highlight>
                  <a:srgbClr val="F2F2F2"/>
                </a:highlight>
                <a:latin typeface="Consolas" panose="020B0609020204030204" pitchFamily="49" charset="0"/>
              </a:rPr>
              <a:t>var</a:t>
            </a:r>
            <a:r>
              <a:rPr lang="en-GB" sz="1765" dirty="0">
                <a:solidFill>
                  <a:srgbClr val="000000"/>
                </a:solidFill>
                <a:highlight>
                  <a:srgbClr val="F2F2F2"/>
                </a:highlight>
                <a:latin typeface="Consolas" panose="020B0609020204030204" pitchFamily="49" charset="0"/>
              </a:rPr>
              <a:t> statement = </a:t>
            </a:r>
            <a:r>
              <a:rPr lang="en-GB" sz="1765" dirty="0" err="1">
                <a:solidFill>
                  <a:srgbClr val="000000"/>
                </a:solidFill>
                <a:latin typeface="Consolas" panose="020B0609020204030204" pitchFamily="49" charset="0"/>
                <a:cs typeface="Consolas" panose="020B0609020204030204" pitchFamily="49" charset="0"/>
              </a:rPr>
              <a:t>dbconn.Prepare</a:t>
            </a:r>
            <a:r>
              <a:rPr lang="en-GB" sz="1765" dirty="0">
                <a:solidFill>
                  <a:srgbClr val="000000"/>
                </a:solidFill>
                <a:latin typeface="Consolas" panose="020B0609020204030204" pitchFamily="49" charset="0"/>
                <a:cs typeface="Consolas" panose="020B0609020204030204" pitchFamily="49" charset="0"/>
              </a:rPr>
              <a:t>(</a:t>
            </a:r>
            <a:r>
              <a:rPr lang="en-GB" sz="1765" dirty="0" err="1">
                <a:solidFill>
                  <a:srgbClr val="000000"/>
                </a:solidFill>
                <a:latin typeface="Consolas" panose="020B0609020204030204" pitchFamily="49" charset="0"/>
                <a:cs typeface="Consolas" panose="020B0609020204030204" pitchFamily="49" charset="0"/>
              </a:rPr>
              <a:t>sql</a:t>
            </a:r>
            <a:r>
              <a:rPr lang="en-GB" sz="1765" dirty="0">
                <a:solidFill>
                  <a:srgbClr val="000000"/>
                </a:solidFill>
                <a:highlight>
                  <a:srgbClr val="F2F2F2"/>
                </a:highlight>
                <a:latin typeface="Consolas" panose="020B0609020204030204" pitchFamily="49" charset="0"/>
              </a:rPr>
              <a:t>))</a:t>
            </a:r>
          </a:p>
          <a:p>
            <a:r>
              <a:rPr lang="en-GB" sz="1765" dirty="0">
                <a:solidFill>
                  <a:srgbClr val="000000"/>
                </a:solidFill>
                <a:highlight>
                  <a:srgbClr val="F2F2F2"/>
                </a:highlight>
                <a:latin typeface="Consolas" panose="020B0609020204030204" pitchFamily="49" charset="0"/>
              </a:rPr>
              <a:t>{</a:t>
            </a:r>
          </a:p>
          <a:p>
            <a:r>
              <a:rPr lang="en-GB" sz="1765" dirty="0">
                <a:solidFill>
                  <a:srgbClr val="000000"/>
                </a:solidFill>
                <a:highlight>
                  <a:srgbClr val="F2F2F2"/>
                </a:highlight>
                <a:latin typeface="Consolas" panose="020B0609020204030204" pitchFamily="49" charset="0"/>
              </a:rPr>
              <a:t>    </a:t>
            </a:r>
            <a:r>
              <a:rPr lang="en-GB" sz="1765" dirty="0" err="1">
                <a:solidFill>
                  <a:srgbClr val="000000"/>
                </a:solidFill>
                <a:highlight>
                  <a:srgbClr val="F2F2F2"/>
                </a:highlight>
                <a:latin typeface="Consolas" panose="020B0609020204030204" pitchFamily="49" charset="0"/>
              </a:rPr>
              <a:t>statement.Step</a:t>
            </a:r>
            <a:r>
              <a:rPr lang="en-GB" sz="1765" dirty="0">
                <a:solidFill>
                  <a:srgbClr val="000000"/>
                </a:solidFill>
                <a:highlight>
                  <a:srgbClr val="F2F2F2"/>
                </a:highlight>
                <a:latin typeface="Consolas" panose="020B0609020204030204" pitchFamily="49" charset="0"/>
              </a:rPr>
              <a:t>();</a:t>
            </a:r>
          </a:p>
          <a:p>
            <a:r>
              <a:rPr lang="en-GB" sz="1765" dirty="0">
                <a:solidFill>
                  <a:srgbClr val="000000"/>
                </a:solidFill>
                <a:highlight>
                  <a:srgbClr val="F2F2F2"/>
                </a:highlight>
                <a:latin typeface="Consolas" panose="020B0609020204030204" pitchFamily="49" charset="0"/>
              </a:rPr>
              <a:t>}</a:t>
            </a:r>
          </a:p>
          <a:p>
            <a:pPr defTabSz="896328" eaLnBrk="0" fontAlgn="base" hangingPunct="0">
              <a:spcBef>
                <a:spcPct val="0"/>
              </a:spcBef>
              <a:spcAft>
                <a:spcPct val="0"/>
              </a:spcAft>
            </a:pPr>
            <a:endParaRPr lang="en-US" sz="1961" dirty="0">
              <a:latin typeface="Arial" panose="020B0604020202020204" pitchFamily="34" charset="0"/>
            </a:endParaRPr>
          </a:p>
        </p:txBody>
      </p:sp>
    </p:spTree>
    <p:extLst>
      <p:ext uri="{BB962C8B-B14F-4D97-AF65-F5344CB8AC3E}">
        <p14:creationId xmlns:p14="http://schemas.microsoft.com/office/powerpoint/2010/main" val="1128091211"/>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constraints</a:t>
            </a:r>
            <a:endParaRPr lang="en-GB" dirty="0"/>
          </a:p>
        </p:txBody>
      </p:sp>
      <p:graphicFrame>
        <p:nvGraphicFramePr>
          <p:cNvPr id="4" name="Table 3"/>
          <p:cNvGraphicFramePr>
            <a:graphicFrameLocks noGrp="1"/>
          </p:cNvGraphicFramePr>
          <p:nvPr>
            <p:extLst/>
          </p:nvPr>
        </p:nvGraphicFramePr>
        <p:xfrm>
          <a:off x="452202" y="1511856"/>
          <a:ext cx="11133339" cy="4074563"/>
        </p:xfrm>
        <a:graphic>
          <a:graphicData uri="http://schemas.openxmlformats.org/drawingml/2006/table">
            <a:tbl>
              <a:tblPr firstRow="1" bandRow="1">
                <a:tableStyleId>{5C22544A-7EE6-4342-B048-85BDC9FD1C3A}</a:tableStyleId>
              </a:tblPr>
              <a:tblGrid>
                <a:gridCol w="2571356">
                  <a:extLst>
                    <a:ext uri="{9D8B030D-6E8A-4147-A177-3AD203B41FA5}">
                      <a16:colId xmlns:a16="http://schemas.microsoft.com/office/drawing/2014/main" val="20000"/>
                    </a:ext>
                  </a:extLst>
                </a:gridCol>
                <a:gridCol w="5805216">
                  <a:extLst>
                    <a:ext uri="{9D8B030D-6E8A-4147-A177-3AD203B41FA5}">
                      <a16:colId xmlns:a16="http://schemas.microsoft.com/office/drawing/2014/main" val="20001"/>
                    </a:ext>
                  </a:extLst>
                </a:gridCol>
                <a:gridCol w="2756767">
                  <a:extLst>
                    <a:ext uri="{9D8B030D-6E8A-4147-A177-3AD203B41FA5}">
                      <a16:colId xmlns:a16="http://schemas.microsoft.com/office/drawing/2014/main" val="20002"/>
                    </a:ext>
                  </a:extLst>
                </a:gridCol>
              </a:tblGrid>
              <a:tr h="368593">
                <a:tc>
                  <a:txBody>
                    <a:bodyPr/>
                    <a:lstStyle/>
                    <a:p>
                      <a:r>
                        <a:rPr lang="en-GB" sz="1800" dirty="0" smtClean="0"/>
                        <a:t>Type</a:t>
                      </a:r>
                      <a:endParaRPr lang="en-GB" sz="1800" dirty="0"/>
                    </a:p>
                  </a:txBody>
                  <a:tcPr marL="89642" marR="89642" marT="44821" marB="44821"/>
                </a:tc>
                <a:tc>
                  <a:txBody>
                    <a:bodyPr/>
                    <a:lstStyle/>
                    <a:p>
                      <a:r>
                        <a:rPr lang="en-GB" sz="1800" dirty="0" smtClean="0"/>
                        <a:t>Description</a:t>
                      </a:r>
                      <a:endParaRPr lang="en-GB" sz="1800" dirty="0"/>
                    </a:p>
                  </a:txBody>
                  <a:tcPr marL="89642" marR="89642" marT="44821" marB="44821"/>
                </a:tc>
                <a:tc>
                  <a:txBody>
                    <a:bodyPr/>
                    <a:lstStyle/>
                    <a:p>
                      <a:r>
                        <a:rPr lang="en-GB" sz="1800" dirty="0" smtClean="0"/>
                        <a:t>SQLite-NET</a:t>
                      </a:r>
                      <a:endParaRPr lang="en-GB" sz="1800" dirty="0"/>
                    </a:p>
                  </a:txBody>
                  <a:tcPr marL="89642" marR="89642" marT="44821" marB="44821"/>
                </a:tc>
                <a:extLst>
                  <a:ext uri="{0D108BD9-81ED-4DB2-BD59-A6C34878D82A}">
                    <a16:rowId xmlns:a16="http://schemas.microsoft.com/office/drawing/2014/main" val="10000"/>
                  </a:ext>
                </a:extLst>
              </a:tr>
              <a:tr h="1484393">
                <a:tc>
                  <a:txBody>
                    <a:bodyPr/>
                    <a:lstStyle/>
                    <a:p>
                      <a:r>
                        <a:rPr lang="en-GB" sz="1800" dirty="0" smtClean="0"/>
                        <a:t>PRIMARY KEY</a:t>
                      </a:r>
                      <a:endParaRPr lang="en-GB" sz="1800" dirty="0"/>
                    </a:p>
                  </a:txBody>
                  <a:tcPr marL="89642" marR="89642" marT="44821" marB="44821"/>
                </a:tc>
                <a:tc>
                  <a:txBody>
                    <a:bodyPr/>
                    <a:lstStyle/>
                    <a:p>
                      <a:r>
                        <a:rPr lang="en-GB" sz="1800" dirty="0" smtClean="0"/>
                        <a:t>Defines the column(s) of the primary</a:t>
                      </a:r>
                      <a:r>
                        <a:rPr lang="en-GB" sz="1800" baseline="0" dirty="0" smtClean="0"/>
                        <a:t> key</a:t>
                      </a:r>
                    </a:p>
                    <a:p>
                      <a:r>
                        <a:rPr lang="en-GB" sz="1800" baseline="0" dirty="0" smtClean="0"/>
                        <a:t>- 1 per table max</a:t>
                      </a:r>
                      <a:endParaRPr lang="en-GB" sz="1800" dirty="0"/>
                    </a:p>
                  </a:txBody>
                  <a:tcPr marL="89642" marR="89642" marT="44821" marB="44821"/>
                </a:tc>
                <a:tc>
                  <a:txBody>
                    <a:bodyPr/>
                    <a:lstStyle/>
                    <a:p>
                      <a:r>
                        <a:rPr lang="en-GB" sz="1800" dirty="0" smtClean="0"/>
                        <a:t>Declare by using</a:t>
                      </a:r>
                      <a:br>
                        <a:rPr lang="en-GB" sz="1800" dirty="0" smtClean="0"/>
                      </a:br>
                      <a:r>
                        <a:rPr lang="en-GB" sz="1800" dirty="0" smtClean="0">
                          <a:latin typeface="Consolas" panose="020B0609020204030204" pitchFamily="49" charset="0"/>
                          <a:cs typeface="Consolas" panose="020B0609020204030204" pitchFamily="49" charset="0"/>
                        </a:rPr>
                        <a:t>[</a:t>
                      </a:r>
                      <a:r>
                        <a:rPr lang="en-GB" sz="1800" dirty="0" err="1" smtClean="0">
                          <a:latin typeface="Consolas" panose="020B0609020204030204" pitchFamily="49" charset="0"/>
                          <a:cs typeface="Consolas" panose="020B0609020204030204" pitchFamily="49" charset="0"/>
                        </a:rPr>
                        <a:t>PrimaryKey</a:t>
                      </a:r>
                      <a:r>
                        <a:rPr lang="en-GB" sz="1800" dirty="0" smtClean="0">
                          <a:latin typeface="Consolas" panose="020B0609020204030204" pitchFamily="49" charset="0"/>
                          <a:cs typeface="Consolas" panose="020B0609020204030204" pitchFamily="49" charset="0"/>
                        </a:rPr>
                        <a:t>] </a:t>
                      </a:r>
                      <a:r>
                        <a:rPr lang="en-GB" sz="1800" dirty="0" smtClean="0"/>
                        <a:t>attribute</a:t>
                      </a:r>
                      <a:endParaRPr lang="en-GB" sz="1800" dirty="0"/>
                    </a:p>
                  </a:txBody>
                  <a:tcPr marL="89642" marR="89642" marT="44821" marB="44821"/>
                </a:tc>
                <a:extLst>
                  <a:ext uri="{0D108BD9-81ED-4DB2-BD59-A6C34878D82A}">
                    <a16:rowId xmlns:a16="http://schemas.microsoft.com/office/drawing/2014/main" val="10001"/>
                  </a:ext>
                </a:extLst>
              </a:tr>
              <a:tr h="647542">
                <a:tc>
                  <a:txBody>
                    <a:bodyPr/>
                    <a:lstStyle/>
                    <a:p>
                      <a:r>
                        <a:rPr lang="en-GB" sz="1800" dirty="0" smtClean="0"/>
                        <a:t>UNIQUE</a:t>
                      </a:r>
                      <a:endParaRPr lang="en-GB" sz="1800" dirty="0"/>
                    </a:p>
                  </a:txBody>
                  <a:tcPr marL="89642" marR="89642" marT="44821" marB="44821"/>
                </a:tc>
                <a:tc>
                  <a:txBody>
                    <a:bodyPr/>
                    <a:lstStyle/>
                    <a:p>
                      <a:r>
                        <a:rPr lang="en-GB" sz="1800" dirty="0" smtClean="0"/>
                        <a:t>Column constraint enforces unique values in that</a:t>
                      </a:r>
                      <a:r>
                        <a:rPr lang="en-GB" sz="1800" baseline="0" dirty="0" smtClean="0"/>
                        <a:t> </a:t>
                      </a:r>
                      <a:r>
                        <a:rPr lang="en-GB" sz="1800" dirty="0" smtClean="0"/>
                        <a:t>column</a:t>
                      </a:r>
                      <a:endParaRPr lang="en-GB" sz="1800" dirty="0"/>
                    </a:p>
                  </a:txBody>
                  <a:tcPr marL="89642" marR="89642" marT="44821" marB="44821"/>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GB" sz="1800" dirty="0" smtClean="0"/>
                        <a:t>Declare by using</a:t>
                      </a:r>
                      <a:br>
                        <a:rPr lang="en-GB" sz="1800" dirty="0" smtClean="0"/>
                      </a:br>
                      <a:r>
                        <a:rPr lang="en-GB" sz="1800" kern="1200" dirty="0" smtClean="0">
                          <a:solidFill>
                            <a:schemeClr val="dk1"/>
                          </a:solidFill>
                          <a:latin typeface="Consolas" panose="020B0609020204030204" pitchFamily="49" charset="0"/>
                          <a:ea typeface="+mn-ea"/>
                          <a:cs typeface="Consolas" panose="020B0609020204030204" pitchFamily="49" charset="0"/>
                        </a:rPr>
                        <a:t>[Unique] </a:t>
                      </a:r>
                      <a:r>
                        <a:rPr lang="en-GB" sz="1800" dirty="0" smtClean="0"/>
                        <a:t>attribute</a:t>
                      </a:r>
                    </a:p>
                  </a:txBody>
                  <a:tcPr marL="89642" marR="89642" marT="44821" marB="44821"/>
                </a:tc>
                <a:extLst>
                  <a:ext uri="{0D108BD9-81ED-4DB2-BD59-A6C34878D82A}">
                    <a16:rowId xmlns:a16="http://schemas.microsoft.com/office/drawing/2014/main" val="10002"/>
                  </a:ext>
                </a:extLst>
              </a:tr>
              <a:tr h="647542">
                <a:tc>
                  <a:txBody>
                    <a:bodyPr/>
                    <a:lstStyle/>
                    <a:p>
                      <a:r>
                        <a:rPr lang="en-GB" sz="1800" dirty="0" smtClean="0"/>
                        <a:t>NOT NULL</a:t>
                      </a:r>
                      <a:endParaRPr lang="en-GB" sz="1800" dirty="0"/>
                    </a:p>
                  </a:txBody>
                  <a:tcPr marL="89642" marR="89642" marT="44821" marB="44821"/>
                </a:tc>
                <a:tc>
                  <a:txBody>
                    <a:bodyPr/>
                    <a:lstStyle/>
                    <a:p>
                      <a:r>
                        <a:rPr lang="en-GB" sz="1800" dirty="0" smtClean="0"/>
                        <a:t>Column constraint prevents</a:t>
                      </a:r>
                      <a:r>
                        <a:rPr lang="en-GB" sz="1800" baseline="0" dirty="0" smtClean="0"/>
                        <a:t> null values</a:t>
                      </a:r>
                      <a:endParaRPr lang="en-GB" sz="1800" dirty="0"/>
                    </a:p>
                  </a:txBody>
                  <a:tcPr marL="89642" marR="89642" marT="44821" marB="44821"/>
                </a:tc>
                <a:tc>
                  <a:txBody>
                    <a:bodyPr/>
                    <a:lstStyle/>
                    <a:p>
                      <a:r>
                        <a:rPr lang="en-GB" sz="1800" dirty="0" smtClean="0"/>
                        <a:t>No way of declaring with SQLite.NET</a:t>
                      </a:r>
                      <a:endParaRPr lang="en-GB" sz="1800" dirty="0"/>
                    </a:p>
                  </a:txBody>
                  <a:tcPr marL="89642" marR="89642" marT="44821" marB="44821"/>
                </a:tc>
                <a:extLst>
                  <a:ext uri="{0D108BD9-81ED-4DB2-BD59-A6C34878D82A}">
                    <a16:rowId xmlns:a16="http://schemas.microsoft.com/office/drawing/2014/main" val="10003"/>
                  </a:ext>
                </a:extLst>
              </a:tr>
              <a:tr h="926493">
                <a:tc>
                  <a:txBody>
                    <a:bodyPr/>
                    <a:lstStyle/>
                    <a:p>
                      <a:r>
                        <a:rPr lang="en-GB" sz="1800" dirty="0" smtClean="0"/>
                        <a:t>CHECK</a:t>
                      </a:r>
                      <a:endParaRPr lang="en-GB" sz="1800" dirty="0"/>
                    </a:p>
                  </a:txBody>
                  <a:tcPr marL="89642" marR="89642" marT="44821" marB="44821"/>
                </a:tc>
                <a:tc>
                  <a:txBody>
                    <a:bodyPr/>
                    <a:lstStyle/>
                    <a:p>
                      <a:r>
                        <a:rPr lang="en-GB" sz="1800" dirty="0" smtClean="0"/>
                        <a:t>Column or Table constraint: constraint expression is evaluated</a:t>
                      </a:r>
                      <a:r>
                        <a:rPr lang="en-GB" sz="1800" baseline="0" dirty="0" smtClean="0"/>
                        <a:t> on every insert or update, and if ‘0’ returned, constraint fails</a:t>
                      </a:r>
                      <a:endParaRPr lang="en-GB" sz="1800" dirty="0"/>
                    </a:p>
                  </a:txBody>
                  <a:tcPr marL="89642" marR="89642" marT="44821" marB="44821"/>
                </a:tc>
                <a:tc>
                  <a:txBody>
                    <a:bodyPr/>
                    <a:lstStyle/>
                    <a:p>
                      <a:r>
                        <a:rPr lang="en-GB" sz="1800" dirty="0" smtClean="0"/>
                        <a:t>No way of declaring with SQLite.NET</a:t>
                      </a:r>
                      <a:endParaRPr lang="en-GB" sz="1800" dirty="0"/>
                    </a:p>
                  </a:txBody>
                  <a:tcPr marL="89642" marR="89642" marT="44821" marB="44821"/>
                </a:tc>
                <a:extLst>
                  <a:ext uri="{0D108BD9-81ED-4DB2-BD59-A6C34878D82A}">
                    <a16:rowId xmlns:a16="http://schemas.microsoft.com/office/drawing/2014/main" val="10004"/>
                  </a:ext>
                </a:extLst>
              </a:tr>
            </a:tbl>
          </a:graphicData>
        </a:graphic>
      </p:graphicFrame>
      <p:sp>
        <p:nvSpPr>
          <p:cNvPr id="5" name="TextBox 4"/>
          <p:cNvSpPr txBox="1"/>
          <p:nvPr/>
        </p:nvSpPr>
        <p:spPr>
          <a:xfrm>
            <a:off x="268928" y="5879365"/>
            <a:ext cx="10267191" cy="615522"/>
          </a:xfrm>
          <a:prstGeom prst="rect">
            <a:avLst/>
          </a:prstGeom>
          <a:noFill/>
        </p:spPr>
        <p:txBody>
          <a:bodyPr wrap="square" lIns="179285" tIns="143428" rIns="179285" bIns="143428" rtlCol="0">
            <a:spAutoFit/>
          </a:bodyPr>
          <a:lstStyle/>
          <a:p>
            <a:pPr>
              <a:lnSpc>
                <a:spcPct val="90000"/>
              </a:lnSpc>
              <a:spcAft>
                <a:spcPts val="588"/>
              </a:spcAft>
            </a:pPr>
            <a:r>
              <a:rPr lang="en-GB" sz="2353" dirty="0">
                <a:gradFill>
                  <a:gsLst>
                    <a:gs pos="2917">
                      <a:schemeClr val="tx1"/>
                    </a:gs>
                    <a:gs pos="30000">
                      <a:schemeClr val="tx1"/>
                    </a:gs>
                  </a:gsLst>
                  <a:lin ang="5400000" scaled="0"/>
                </a:gradFill>
              </a:rPr>
              <a:t>See </a:t>
            </a:r>
            <a:r>
              <a:rPr lang="en-GB" sz="2353" dirty="0">
                <a:solidFill>
                  <a:schemeClr val="bg2">
                    <a:lumMod val="25000"/>
                  </a:schemeClr>
                </a:solidFill>
              </a:rPr>
              <a:t>http://sqlite.org/lang_createtable.html </a:t>
            </a:r>
            <a:r>
              <a:rPr lang="en-GB" sz="2353" dirty="0">
                <a:gradFill>
                  <a:gsLst>
                    <a:gs pos="2917">
                      <a:schemeClr val="tx1"/>
                    </a:gs>
                    <a:gs pos="30000">
                      <a:schemeClr val="tx1"/>
                    </a:gs>
                  </a:gsLst>
                  <a:lin ang="5400000" scaled="0"/>
                </a:gradFill>
              </a:rPr>
              <a:t>for more information</a:t>
            </a:r>
          </a:p>
        </p:txBody>
      </p:sp>
    </p:spTree>
    <p:extLst>
      <p:ext uri="{BB962C8B-B14F-4D97-AF65-F5344CB8AC3E}">
        <p14:creationId xmlns:p14="http://schemas.microsoft.com/office/powerpoint/2010/main" val="1040917293"/>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Indexes</a:t>
            </a:r>
            <a:endParaRPr lang="en-GB" dirty="0"/>
          </a:p>
        </p:txBody>
      </p:sp>
      <p:sp>
        <p:nvSpPr>
          <p:cNvPr id="3" name="Text Placeholder 2"/>
          <p:cNvSpPr>
            <a:spLocks noGrp="1"/>
          </p:cNvSpPr>
          <p:nvPr>
            <p:ph type="body" sz="quarter" idx="10"/>
          </p:nvPr>
        </p:nvSpPr>
        <p:spPr/>
        <p:txBody>
          <a:bodyPr/>
          <a:lstStyle/>
          <a:p>
            <a:r>
              <a:rPr lang="en-GB" sz="2666" dirty="0"/>
              <a:t>Index is created automatically for PRIMARY KEY columns</a:t>
            </a:r>
          </a:p>
          <a:p>
            <a:r>
              <a:rPr lang="en-GB" sz="2666" dirty="0"/>
              <a:t>Important to create indices on foreign key columns or columns used to select records from large tables</a:t>
            </a:r>
            <a:r>
              <a:rPr lang="en-GB" dirty="0"/>
              <a:t/>
            </a:r>
            <a:br>
              <a:rPr lang="en-GB" dirty="0"/>
            </a:br>
            <a:endParaRPr lang="en-GB" dirty="0"/>
          </a:p>
          <a:p>
            <a:r>
              <a:rPr lang="en-GB" dirty="0"/>
              <a:t>				</a:t>
            </a:r>
          </a:p>
        </p:txBody>
      </p:sp>
      <p:sp>
        <p:nvSpPr>
          <p:cNvPr id="5" name="Rectangle 1"/>
          <p:cNvSpPr>
            <a:spLocks noChangeArrowheads="1"/>
          </p:cNvSpPr>
          <p:nvPr/>
        </p:nvSpPr>
        <p:spPr bwMode="auto">
          <a:xfrm>
            <a:off x="448602" y="2934853"/>
            <a:ext cx="11153611" cy="2534489"/>
          </a:xfrm>
          <a:prstGeom prst="rect">
            <a:avLst/>
          </a:prstGeom>
          <a:solidFill>
            <a:schemeClr val="bg1">
              <a:lumMod val="95000"/>
            </a:schemeClr>
          </a:solidFill>
          <a:ln>
            <a:noFill/>
          </a:ln>
          <a:effectLst/>
          <a:extLst/>
        </p:spPr>
        <p:txBody>
          <a:bodyPr vert="horz" wrap="square" lIns="89630" tIns="44815" rIns="89630" bIns="44815" numCol="1" anchor="ctr" anchorCtr="0" compatLnSpc="1">
            <a:prstTxWarp prst="textNoShape">
              <a:avLst/>
            </a:prstTxWarp>
            <a:spAutoFit/>
          </a:bodyPr>
          <a:lstStyle/>
          <a:p>
            <a:pPr defTabSz="896328" eaLnBrk="0" fontAlgn="base" hangingPunct="0">
              <a:spcBef>
                <a:spcPct val="0"/>
              </a:spcBef>
              <a:spcAft>
                <a:spcPct val="0"/>
              </a:spcAft>
            </a:pPr>
            <a:r>
              <a:rPr lang="en-US" sz="1765" dirty="0">
                <a:solidFill>
                  <a:srgbClr val="008000"/>
                </a:solidFill>
                <a:latin typeface="Consolas" panose="020B0609020204030204" pitchFamily="49" charset="0"/>
                <a:cs typeface="Consolas" panose="020B0609020204030204" pitchFamily="49" charset="0"/>
              </a:rPr>
              <a:t>// Create index on Foreign Key column</a:t>
            </a:r>
            <a:r>
              <a:rPr lang="en-US" sz="1765" dirty="0">
                <a:solidFill>
                  <a:srgbClr val="000000"/>
                </a:solidFill>
                <a:latin typeface="Consolas" panose="020B0609020204030204" pitchFamily="49" charset="0"/>
                <a:cs typeface="Consolas" panose="020B0609020204030204" pitchFamily="49" charset="0"/>
              </a:rPr>
              <a:t>  </a:t>
            </a:r>
          </a:p>
          <a:p>
            <a:pPr defTabSz="896328" eaLnBrk="0" fontAlgn="base" hangingPunct="0">
              <a:spcBef>
                <a:spcPct val="0"/>
              </a:spcBef>
              <a:spcAft>
                <a:spcPct val="0"/>
              </a:spcAft>
            </a:pPr>
            <a:r>
              <a:rPr lang="en-US" sz="1765" dirty="0" err="1">
                <a:solidFill>
                  <a:srgbClr val="000000"/>
                </a:solidFill>
                <a:latin typeface="Consolas" panose="020B0609020204030204" pitchFamily="49" charset="0"/>
                <a:cs typeface="Consolas" panose="020B0609020204030204" pitchFamily="49" charset="0"/>
              </a:rPr>
              <a:t>sql</a:t>
            </a:r>
            <a:r>
              <a:rPr lang="en-US" sz="1765" dirty="0">
                <a:solidFill>
                  <a:srgbClr val="000000"/>
                </a:solidFill>
                <a:latin typeface="Consolas" panose="020B0609020204030204" pitchFamily="49" charset="0"/>
                <a:cs typeface="Consolas" panose="020B0609020204030204" pitchFamily="49" charset="0"/>
              </a:rPr>
              <a:t> = </a:t>
            </a:r>
            <a:r>
              <a:rPr lang="en-US" sz="1765" dirty="0">
                <a:solidFill>
                  <a:srgbClr val="A31515"/>
                </a:solidFill>
                <a:latin typeface="Consolas" panose="020B0609020204030204" pitchFamily="49" charset="0"/>
                <a:cs typeface="Consolas" panose="020B0609020204030204" pitchFamily="49" charset="0"/>
              </a:rPr>
              <a:t>@"CREATE INDEX IF NOT EXISTS </a:t>
            </a:r>
            <a:br>
              <a:rPr lang="en-US" sz="1765" dirty="0">
                <a:solidFill>
                  <a:srgbClr val="A31515"/>
                </a:solidFill>
                <a:latin typeface="Consolas" panose="020B0609020204030204" pitchFamily="49" charset="0"/>
                <a:cs typeface="Consolas" panose="020B0609020204030204" pitchFamily="49" charset="0"/>
              </a:rPr>
            </a:br>
            <a:r>
              <a:rPr lang="en-US" sz="1765" dirty="0">
                <a:solidFill>
                  <a:srgbClr val="A31515"/>
                </a:solidFill>
                <a:latin typeface="Consolas" panose="020B0609020204030204" pitchFamily="49" charset="0"/>
                <a:cs typeface="Consolas" panose="020B0609020204030204" pitchFamily="49" charset="0"/>
              </a:rPr>
              <a:t>        </a:t>
            </a:r>
            <a:r>
              <a:rPr lang="en-US" sz="1765" dirty="0" err="1">
                <a:solidFill>
                  <a:srgbClr val="A31515"/>
                </a:solidFill>
                <a:latin typeface="Consolas" panose="020B0609020204030204" pitchFamily="49" charset="0"/>
                <a:cs typeface="Consolas" panose="020B0609020204030204" pitchFamily="49" charset="0"/>
              </a:rPr>
              <a:t>fk_customer_project_idx</a:t>
            </a:r>
            <a:endParaRPr lang="en-US" sz="1765" dirty="0">
              <a:solidFill>
                <a:srgbClr val="A31515"/>
              </a:solidFill>
              <a:latin typeface="Consolas" panose="020B0609020204030204" pitchFamily="49" charset="0"/>
              <a:cs typeface="Consolas" panose="020B0609020204030204" pitchFamily="49" charset="0"/>
            </a:endParaRPr>
          </a:p>
          <a:p>
            <a:pPr defTabSz="896328" eaLnBrk="0" fontAlgn="base" hangingPunct="0">
              <a:spcBef>
                <a:spcPct val="0"/>
              </a:spcBef>
              <a:spcAft>
                <a:spcPct val="0"/>
              </a:spcAft>
            </a:pPr>
            <a:r>
              <a:rPr lang="en-US" sz="1765" dirty="0">
                <a:solidFill>
                  <a:srgbClr val="A31515"/>
                </a:solidFill>
                <a:latin typeface="Consolas" panose="020B0609020204030204" pitchFamily="49" charset="0"/>
                <a:cs typeface="Consolas" panose="020B0609020204030204" pitchFamily="49" charset="0"/>
              </a:rPr>
              <a:t>        ON project (</a:t>
            </a:r>
            <a:r>
              <a:rPr lang="en-US" sz="1765" dirty="0" err="1">
                <a:solidFill>
                  <a:srgbClr val="A31515"/>
                </a:solidFill>
                <a:latin typeface="Consolas" panose="020B0609020204030204" pitchFamily="49" charset="0"/>
                <a:cs typeface="Consolas" panose="020B0609020204030204" pitchFamily="49" charset="0"/>
              </a:rPr>
              <a:t>customerId</a:t>
            </a:r>
            <a:r>
              <a:rPr lang="en-US" sz="1765" dirty="0">
                <a:solidFill>
                  <a:srgbClr val="A31515"/>
                </a:solidFill>
                <a:latin typeface="Consolas" panose="020B0609020204030204" pitchFamily="49" charset="0"/>
                <a:cs typeface="Consolas" panose="020B0609020204030204" pitchFamily="49" charset="0"/>
              </a:rPr>
              <a:t>) ASC"</a:t>
            </a:r>
            <a:r>
              <a:rPr lang="en-US" sz="1765" dirty="0">
                <a:solidFill>
                  <a:srgbClr val="000000"/>
                </a:solidFill>
                <a:latin typeface="Consolas" panose="020B0609020204030204" pitchFamily="49" charset="0"/>
                <a:cs typeface="Consolas" panose="020B0609020204030204" pitchFamily="49" charset="0"/>
              </a:rPr>
              <a:t>;</a:t>
            </a:r>
          </a:p>
          <a:p>
            <a:endParaRPr lang="en-GB" sz="1765" dirty="0">
              <a:solidFill>
                <a:srgbClr val="0000FF"/>
              </a:solidFill>
              <a:highlight>
                <a:srgbClr val="F2F2F2"/>
              </a:highlight>
              <a:latin typeface="Consolas" panose="020B0609020204030204" pitchFamily="49" charset="0"/>
            </a:endParaRPr>
          </a:p>
          <a:p>
            <a:r>
              <a:rPr lang="en-GB" sz="1765" dirty="0">
                <a:solidFill>
                  <a:srgbClr val="0000FF"/>
                </a:solidFill>
                <a:highlight>
                  <a:srgbClr val="F2F2F2"/>
                </a:highlight>
                <a:latin typeface="Consolas" panose="020B0609020204030204" pitchFamily="49" charset="0"/>
              </a:rPr>
              <a:t>using</a:t>
            </a:r>
            <a:r>
              <a:rPr lang="en-GB" sz="1765" dirty="0">
                <a:solidFill>
                  <a:srgbClr val="000000"/>
                </a:solidFill>
                <a:highlight>
                  <a:srgbClr val="F2F2F2"/>
                </a:highlight>
                <a:latin typeface="Consolas" panose="020B0609020204030204" pitchFamily="49" charset="0"/>
              </a:rPr>
              <a:t> (</a:t>
            </a:r>
            <a:r>
              <a:rPr lang="en-GB" sz="1765" dirty="0" err="1">
                <a:solidFill>
                  <a:srgbClr val="0000FF"/>
                </a:solidFill>
                <a:highlight>
                  <a:srgbClr val="F2F2F2"/>
                </a:highlight>
                <a:latin typeface="Consolas" panose="020B0609020204030204" pitchFamily="49" charset="0"/>
              </a:rPr>
              <a:t>var</a:t>
            </a:r>
            <a:r>
              <a:rPr lang="en-GB" sz="1765" dirty="0">
                <a:solidFill>
                  <a:srgbClr val="000000"/>
                </a:solidFill>
                <a:highlight>
                  <a:srgbClr val="F2F2F2"/>
                </a:highlight>
                <a:latin typeface="Consolas" panose="020B0609020204030204" pitchFamily="49" charset="0"/>
              </a:rPr>
              <a:t> statement = </a:t>
            </a:r>
            <a:r>
              <a:rPr lang="en-GB" sz="1765" dirty="0" err="1">
                <a:solidFill>
                  <a:srgbClr val="000000"/>
                </a:solidFill>
                <a:latin typeface="Consolas" panose="020B0609020204030204" pitchFamily="49" charset="0"/>
                <a:cs typeface="Consolas" panose="020B0609020204030204" pitchFamily="49" charset="0"/>
              </a:rPr>
              <a:t>dbconn.Prepare</a:t>
            </a:r>
            <a:r>
              <a:rPr lang="en-GB" sz="1765" dirty="0">
                <a:solidFill>
                  <a:srgbClr val="000000"/>
                </a:solidFill>
                <a:latin typeface="Consolas" panose="020B0609020204030204" pitchFamily="49" charset="0"/>
                <a:cs typeface="Consolas" panose="020B0609020204030204" pitchFamily="49" charset="0"/>
              </a:rPr>
              <a:t>(</a:t>
            </a:r>
            <a:r>
              <a:rPr lang="en-GB" sz="1765" dirty="0" err="1">
                <a:solidFill>
                  <a:srgbClr val="000000"/>
                </a:solidFill>
                <a:latin typeface="Consolas" panose="020B0609020204030204" pitchFamily="49" charset="0"/>
                <a:cs typeface="Consolas" panose="020B0609020204030204" pitchFamily="49" charset="0"/>
              </a:rPr>
              <a:t>sql</a:t>
            </a:r>
            <a:r>
              <a:rPr lang="en-GB" sz="1765" dirty="0">
                <a:solidFill>
                  <a:srgbClr val="000000"/>
                </a:solidFill>
                <a:highlight>
                  <a:srgbClr val="F2F2F2"/>
                </a:highlight>
                <a:latin typeface="Consolas" panose="020B0609020204030204" pitchFamily="49" charset="0"/>
              </a:rPr>
              <a:t>))</a:t>
            </a:r>
          </a:p>
          <a:p>
            <a:r>
              <a:rPr lang="en-GB" sz="1765" dirty="0">
                <a:solidFill>
                  <a:srgbClr val="000000"/>
                </a:solidFill>
                <a:highlight>
                  <a:srgbClr val="F2F2F2"/>
                </a:highlight>
                <a:latin typeface="Consolas" panose="020B0609020204030204" pitchFamily="49" charset="0"/>
              </a:rPr>
              <a:t>{</a:t>
            </a:r>
          </a:p>
          <a:p>
            <a:r>
              <a:rPr lang="en-GB" sz="1765" dirty="0">
                <a:solidFill>
                  <a:srgbClr val="000000"/>
                </a:solidFill>
                <a:highlight>
                  <a:srgbClr val="F2F2F2"/>
                </a:highlight>
                <a:latin typeface="Consolas" panose="020B0609020204030204" pitchFamily="49" charset="0"/>
              </a:rPr>
              <a:t>    </a:t>
            </a:r>
            <a:r>
              <a:rPr lang="en-GB" sz="1765" dirty="0" err="1">
                <a:solidFill>
                  <a:srgbClr val="000000"/>
                </a:solidFill>
                <a:highlight>
                  <a:srgbClr val="F2F2F2"/>
                </a:highlight>
                <a:latin typeface="Consolas" panose="020B0609020204030204" pitchFamily="49" charset="0"/>
              </a:rPr>
              <a:t>statement.Step</a:t>
            </a:r>
            <a:r>
              <a:rPr lang="en-GB" sz="1765" dirty="0">
                <a:solidFill>
                  <a:srgbClr val="000000"/>
                </a:solidFill>
                <a:highlight>
                  <a:srgbClr val="F2F2F2"/>
                </a:highlight>
                <a:latin typeface="Consolas" panose="020B0609020204030204" pitchFamily="49" charset="0"/>
              </a:rPr>
              <a:t>();</a:t>
            </a:r>
          </a:p>
          <a:p>
            <a:r>
              <a:rPr lang="en-GB" sz="1765" dirty="0">
                <a:solidFill>
                  <a:srgbClr val="000000"/>
                </a:solidFill>
                <a:highlight>
                  <a:srgbClr val="F2F2F2"/>
                </a:highlight>
                <a:latin typeface="Consolas" panose="020B0609020204030204" pitchFamily="49" charset="0"/>
              </a:rPr>
              <a:t>}</a:t>
            </a:r>
          </a:p>
        </p:txBody>
      </p:sp>
    </p:spTree>
    <p:extLst>
      <p:ext uri="{BB962C8B-B14F-4D97-AF65-F5344CB8AC3E}">
        <p14:creationId xmlns:p14="http://schemas.microsoft.com/office/powerpoint/2010/main" val="406104230"/>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Transferring databases to desktop</a:t>
            </a:r>
            <a:endParaRPr lang="en-GB" dirty="0"/>
          </a:p>
        </p:txBody>
      </p:sp>
      <p:sp>
        <p:nvSpPr>
          <p:cNvPr id="3" name="Text Placeholder 2"/>
          <p:cNvSpPr>
            <a:spLocks noGrp="1"/>
          </p:cNvSpPr>
          <p:nvPr>
            <p:ph type="body" sz="quarter" idx="10"/>
          </p:nvPr>
        </p:nvSpPr>
        <p:spPr>
          <a:xfrm>
            <a:off x="257175" y="1204913"/>
            <a:ext cx="10202442" cy="5653087"/>
          </a:xfrm>
        </p:spPr>
        <p:txBody>
          <a:bodyPr/>
          <a:lstStyle/>
          <a:p>
            <a:r>
              <a:rPr lang="en-GB" sz="2745" dirty="0" smtClean="0"/>
              <a:t>For Desktop: go </a:t>
            </a:r>
            <a:r>
              <a:rPr lang="en-GB" sz="2745" dirty="0"/>
              <a:t>to %USERPROFILE%\</a:t>
            </a:r>
            <a:r>
              <a:rPr lang="en-GB" sz="2745" dirty="0" err="1"/>
              <a:t>AppData</a:t>
            </a:r>
            <a:r>
              <a:rPr lang="en-GB" sz="2745" dirty="0"/>
              <a:t>\Local\Packages\{</a:t>
            </a:r>
            <a:r>
              <a:rPr lang="en-GB" sz="2745" dirty="0" err="1"/>
              <a:t>PackageId</a:t>
            </a:r>
            <a:r>
              <a:rPr lang="en-GB" sz="2745" dirty="0"/>
              <a:t>} </a:t>
            </a:r>
            <a:endParaRPr lang="en-GB" sz="2745" dirty="0" smtClean="0"/>
          </a:p>
          <a:p>
            <a:endParaRPr lang="en-GB" sz="2745" b="1" dirty="0" smtClean="0"/>
          </a:p>
          <a:p>
            <a:r>
              <a:rPr lang="en-GB" sz="2745" b="1" dirty="0" smtClean="0"/>
              <a:t>For Mobile: </a:t>
            </a:r>
            <a:br>
              <a:rPr lang="en-GB" sz="2745" b="1" dirty="0" smtClean="0"/>
            </a:br>
            <a:r>
              <a:rPr lang="en-GB" sz="2745" b="1" dirty="0" smtClean="0"/>
              <a:t>Windows Phone Power Tools for WP8.1 – </a:t>
            </a:r>
            <a:r>
              <a:rPr lang="en-GB" sz="2745" b="1" dirty="0" smtClean="0">
                <a:hlinkClick r:id="rId2"/>
              </a:rPr>
              <a:t>https://wptools.codeplex.com</a:t>
            </a:r>
            <a:r>
              <a:rPr lang="en-GB" sz="2745" b="1" dirty="0" smtClean="0"/>
              <a:t> </a:t>
            </a:r>
            <a:br>
              <a:rPr lang="en-GB" sz="2745" b="1" dirty="0" smtClean="0"/>
            </a:br>
            <a:r>
              <a:rPr lang="en-GB" sz="2745" b="1" dirty="0" smtClean="0"/>
              <a:t>Still works with Windows 10 devices</a:t>
            </a:r>
            <a:br>
              <a:rPr lang="en-GB" sz="2745" b="1" dirty="0" smtClean="0"/>
            </a:br>
            <a:r>
              <a:rPr lang="en-GB" sz="2000" dirty="0" smtClean="0">
                <a:latin typeface="+mn-lt"/>
              </a:rPr>
              <a:t>Although you must install the VS2013 – Windows Phone 8.0 SDK </a:t>
            </a:r>
            <a:br>
              <a:rPr lang="en-GB" sz="2000" dirty="0" smtClean="0">
                <a:latin typeface="+mn-lt"/>
              </a:rPr>
            </a:br>
            <a:r>
              <a:rPr lang="en-GB" sz="2000" dirty="0" smtClean="0">
                <a:latin typeface="+mn-lt"/>
              </a:rPr>
              <a:t>to install a device connectivity DLL dependency.</a:t>
            </a:r>
            <a:endParaRPr lang="en-GB" sz="1600" b="1" dirty="0">
              <a:latin typeface="+mn-lt"/>
            </a:endParaRPr>
          </a:p>
          <a:p>
            <a:endParaRPr lang="en-GB" sz="1176" dirty="0"/>
          </a:p>
          <a:p>
            <a:r>
              <a:rPr lang="en-GB" sz="588" dirty="0" smtClean="0"/>
              <a:t> </a:t>
            </a:r>
            <a:endParaRPr lang="en-GB" sz="588" dirty="0"/>
          </a:p>
          <a:p>
            <a:pPr lvl="1"/>
            <a:endParaRPr lang="en-GB" dirty="0"/>
          </a:p>
        </p:txBody>
      </p:sp>
      <p:pic>
        <p:nvPicPr>
          <p:cNvPr id="6" name="Picture 5"/>
          <p:cNvPicPr>
            <a:picLocks noChangeAspect="1"/>
          </p:cNvPicPr>
          <p:nvPr/>
        </p:nvPicPr>
        <p:blipFill>
          <a:blip r:embed="rId3"/>
          <a:stretch>
            <a:fillRect/>
          </a:stretch>
        </p:blipFill>
        <p:spPr>
          <a:xfrm>
            <a:off x="7632441" y="2769032"/>
            <a:ext cx="4290321" cy="3183870"/>
          </a:xfrm>
          <a:prstGeom prst="rect">
            <a:avLst/>
          </a:prstGeom>
        </p:spPr>
      </p:pic>
    </p:spTree>
    <p:extLst>
      <p:ext uri="{BB962C8B-B14F-4D97-AF65-F5344CB8AC3E}">
        <p14:creationId xmlns:p14="http://schemas.microsoft.com/office/powerpoint/2010/main" val="2577561806"/>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File</a:t>
            </a:r>
          </a:p>
          <a:p>
            <a:r>
              <a:rPr lang="en-US" dirty="0" smtClean="0"/>
              <a:t>SQLite</a:t>
            </a:r>
            <a:endParaRPr lang="en-US" dirty="0" smtClean="0"/>
          </a:p>
        </p:txBody>
      </p:sp>
    </p:spTree>
    <p:extLst>
      <p:ext uri="{BB962C8B-B14F-4D97-AF65-F5344CB8AC3E}">
        <p14:creationId xmlns:p14="http://schemas.microsoft.com/office/powerpoint/2010/main" val="3942565393"/>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043522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870162"/>
            <a:ext cx="11637012" cy="1117678"/>
          </a:xfrm>
        </p:spPr>
        <p:txBody>
          <a:bodyPr/>
          <a:lstStyle/>
          <a:p>
            <a:r>
              <a:rPr lang="zh-TW" altLang="en-US" sz="6470" dirty="0" smtClean="0"/>
              <a:t>資料儲存基本觀念</a:t>
            </a:r>
            <a:endParaRPr lang="en-US" sz="6470" dirty="0"/>
          </a:p>
        </p:txBody>
      </p:sp>
      <p:sp>
        <p:nvSpPr>
          <p:cNvPr id="5" name="Slide Number Placeholder 4"/>
          <p:cNvSpPr>
            <a:spLocks noGrp="1"/>
          </p:cNvSpPr>
          <p:nvPr>
            <p:ph type="sldNum" sz="quarter" idx="4294967295"/>
          </p:nvPr>
        </p:nvSpPr>
        <p:spPr/>
        <p:txBody>
          <a:bodyPr/>
          <a:lstStyle/>
          <a:p>
            <a:fld id="{2775DF8E-1151-4C45-8C93-3AB060627CA9}" type="slidenum">
              <a:rPr lang="en-US" smtClean="0"/>
              <a:pPr/>
              <a:t>6</a:t>
            </a:fld>
            <a:endParaRPr lang="en-US"/>
          </a:p>
        </p:txBody>
      </p:sp>
    </p:spTree>
    <p:extLst>
      <p:ext uri="{BB962C8B-B14F-4D97-AF65-F5344CB8AC3E}">
        <p14:creationId xmlns:p14="http://schemas.microsoft.com/office/powerpoint/2010/main" val="2413918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9239" y="2903456"/>
            <a:ext cx="11585542" cy="306371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
        <p:nvSpPr>
          <p:cNvPr id="9" name="Text Placeholder 8"/>
          <p:cNvSpPr>
            <a:spLocks noGrp="1"/>
          </p:cNvSpPr>
          <p:nvPr>
            <p:ph type="body" sz="quarter" idx="10"/>
          </p:nvPr>
        </p:nvSpPr>
        <p:spPr/>
        <p:txBody>
          <a:bodyPr/>
          <a:lstStyle/>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r>
              <a:rPr lang="en-GB" sz="1800" b="0" dirty="0">
                <a:solidFill>
                  <a:srgbClr val="0000FF"/>
                </a:solidFill>
                <a:highlight>
                  <a:srgbClr val="F2F2F2"/>
                </a:highlight>
                <a:latin typeface="Consolas" panose="020B0609020204030204" pitchFamily="49" charset="0"/>
              </a:rPr>
              <a:t>private</a:t>
            </a:r>
            <a:r>
              <a:rPr lang="en-GB" sz="1800" b="0" dirty="0">
                <a:solidFill>
                  <a:srgbClr val="000000"/>
                </a:solidFill>
                <a:highlight>
                  <a:srgbClr val="F2F2F2"/>
                </a:highlight>
                <a:latin typeface="Consolas" panose="020B0609020204030204" pitchFamily="49" charset="0"/>
              </a:rPr>
              <a:t> </a:t>
            </a:r>
            <a:r>
              <a:rPr lang="en-GB" sz="1800" b="0" dirty="0" err="1">
                <a:solidFill>
                  <a:srgbClr val="0000FF"/>
                </a:solidFill>
                <a:highlight>
                  <a:srgbClr val="F2F2F2"/>
                </a:highlight>
                <a:latin typeface="Consolas" panose="020B0609020204030204" pitchFamily="49" charset="0"/>
              </a:rPr>
              <a:t>async</a:t>
            </a:r>
            <a:r>
              <a:rPr lang="en-GB" sz="1800" b="0" dirty="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void</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writeTextToLocalStorageFile</a:t>
            </a:r>
            <a:r>
              <a:rPr lang="en-GB" sz="1800" b="0" dirty="0">
                <a:solidFill>
                  <a:srgbClr val="000000"/>
                </a:solidFill>
                <a:highlight>
                  <a:srgbClr val="F2F2F2"/>
                </a:highlight>
                <a:latin typeface="Consolas" panose="020B0609020204030204" pitchFamily="49" charset="0"/>
              </a:rPr>
              <a: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filename, </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text</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StorageFolder</a:t>
            </a:r>
            <a:r>
              <a:rPr lang="en-GB" sz="1800" b="0" dirty="0">
                <a:solidFill>
                  <a:srgbClr val="000000"/>
                </a:solidFill>
                <a:highlight>
                  <a:srgbClr val="F2F2F2"/>
                </a:highlight>
                <a:latin typeface="Consolas" panose="020B0609020204030204" pitchFamily="49" charset="0"/>
              </a:rPr>
              <a:t> fold = </a:t>
            </a:r>
            <a:r>
              <a:rPr lang="en-GB" sz="1800" b="0" dirty="0" err="1">
                <a:solidFill>
                  <a:srgbClr val="000000"/>
                </a:solidFill>
                <a:highlight>
                  <a:srgbClr val="F2F2F2"/>
                </a:highlight>
                <a:latin typeface="Consolas" panose="020B0609020204030204" pitchFamily="49" charset="0"/>
              </a:rPr>
              <a:t>Windows.Storage.</a:t>
            </a:r>
            <a:r>
              <a:rPr lang="en-GB" sz="1800" b="0" dirty="0" err="1">
                <a:solidFill>
                  <a:srgbClr val="2B91AF"/>
                </a:solidFill>
                <a:highlight>
                  <a:srgbClr val="F2F2F2"/>
                </a:highlight>
                <a:latin typeface="Consolas" panose="020B0609020204030204" pitchFamily="49" charset="0"/>
              </a:rPr>
              <a:t>ApplicationData</a:t>
            </a:r>
            <a:r>
              <a:rPr lang="en-GB" sz="1800" b="0" dirty="0" err="1">
                <a:solidFill>
                  <a:srgbClr val="000000"/>
                </a:solidFill>
                <a:highlight>
                  <a:srgbClr val="F2F2F2"/>
                </a:highlight>
                <a:latin typeface="Consolas" panose="020B0609020204030204" pitchFamily="49" charset="0"/>
              </a:rPr>
              <a:t>.Current.LocalFolder</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StorageFile</a:t>
            </a:r>
            <a:r>
              <a:rPr lang="en-GB" sz="1800" b="0" dirty="0">
                <a:solidFill>
                  <a:srgbClr val="000000"/>
                </a:solidFill>
                <a:highlight>
                  <a:srgbClr val="F2F2F2"/>
                </a:highlight>
                <a:latin typeface="Consolas" panose="020B0609020204030204" pitchFamily="49" charset="0"/>
              </a:rPr>
              <a:t> file = </a:t>
            </a: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fold.CreateFileAsync</a:t>
            </a:r>
            <a:r>
              <a:rPr lang="en-GB" sz="1800" b="0" dirty="0">
                <a:solidFill>
                  <a:srgbClr val="000000"/>
                </a:solidFill>
                <a:highlight>
                  <a:srgbClr val="F2F2F2"/>
                </a:highlight>
                <a:latin typeface="Consolas" panose="020B0609020204030204" pitchFamily="49" charset="0"/>
              </a:rPr>
              <a:t>(filename, </a:t>
            </a:r>
            <a:r>
              <a:rPr lang="en-GB" sz="1800" b="0" dirty="0" err="1">
                <a:solidFill>
                  <a:srgbClr val="2B91AF"/>
                </a:solidFill>
                <a:highlight>
                  <a:srgbClr val="F2F2F2"/>
                </a:highlight>
                <a:latin typeface="Consolas" panose="020B0609020204030204" pitchFamily="49" charset="0"/>
              </a:rPr>
              <a:t>CreationCollisionOption</a:t>
            </a:r>
            <a:r>
              <a:rPr lang="en-GB" sz="1800" b="0" dirty="0" err="1">
                <a:solidFill>
                  <a:srgbClr val="000000"/>
                </a:solidFill>
                <a:highlight>
                  <a:srgbClr val="F2F2F2"/>
                </a:highlight>
                <a:latin typeface="Consolas" panose="020B0609020204030204" pitchFamily="49" charset="0"/>
              </a:rPr>
              <a:t>.ReplaceExisting</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FileIO</a:t>
            </a:r>
            <a:r>
              <a:rPr lang="en-GB" sz="1800" b="0" dirty="0" err="1">
                <a:solidFill>
                  <a:srgbClr val="000000"/>
                </a:solidFill>
                <a:highlight>
                  <a:srgbClr val="F2F2F2"/>
                </a:highlight>
                <a:latin typeface="Consolas" panose="020B0609020204030204" pitchFamily="49" charset="0"/>
              </a:rPr>
              <a:t>.WriteTextAsync</a:t>
            </a:r>
            <a:r>
              <a:rPr lang="en-GB" sz="1800" b="0" dirty="0">
                <a:solidFill>
                  <a:srgbClr val="000000"/>
                </a:solidFill>
                <a:highlight>
                  <a:srgbClr val="F2F2F2"/>
                </a:highlight>
                <a:latin typeface="Consolas" panose="020B0609020204030204" pitchFamily="49" charset="0"/>
              </a:rPr>
              <a:t>(file, text</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endParaRPr lang="en-GB" sz="1800" b="0" dirty="0">
              <a:solidFill>
                <a:srgbClr val="000000"/>
              </a:solidFill>
              <a:highlight>
                <a:srgbClr val="F2F2F2"/>
              </a:highlight>
              <a:latin typeface="Consolas" panose="020B0609020204030204" pitchFamily="49" charset="0"/>
            </a:endParaRPr>
          </a:p>
        </p:txBody>
      </p:sp>
      <p:sp>
        <p:nvSpPr>
          <p:cNvPr id="3" name="Title 2"/>
          <p:cNvSpPr>
            <a:spLocks noGrp="1"/>
          </p:cNvSpPr>
          <p:nvPr>
            <p:ph type="title"/>
          </p:nvPr>
        </p:nvSpPr>
        <p:spPr/>
        <p:txBody>
          <a:bodyPr/>
          <a:lstStyle/>
          <a:p>
            <a:r>
              <a:rPr lang="zh-TW" altLang="en-US" dirty="0" smtClean="0"/>
              <a:t>檔案寫入</a:t>
            </a:r>
            <a:endParaRPr lang="en-US" dirty="0"/>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7</a:t>
            </a:fld>
            <a:endParaRPr lang="en-US"/>
          </a:p>
        </p:txBody>
      </p:sp>
      <p:sp>
        <p:nvSpPr>
          <p:cNvPr id="2" name="TextBox 1"/>
          <p:cNvSpPr txBox="1"/>
          <p:nvPr/>
        </p:nvSpPr>
        <p:spPr>
          <a:xfrm>
            <a:off x="269240" y="1168510"/>
            <a:ext cx="11653522" cy="1104304"/>
          </a:xfrm>
          <a:prstGeom prst="rect">
            <a:avLst/>
          </a:prstGeom>
          <a:solidFill>
            <a:schemeClr val="bg1"/>
          </a:solidFill>
        </p:spPr>
        <p:txBody>
          <a:bodyPr wrap="square" lIns="179285" tIns="143428" rIns="179285" bIns="143428" rtlCol="0">
            <a:spAutoFit/>
          </a:bodyPr>
          <a:lstStyle/>
          <a:p>
            <a:pPr>
              <a:lnSpc>
                <a:spcPct val="90000"/>
              </a:lnSpc>
            </a:pPr>
            <a:endParaRPr lang="en-GB" sz="2353" dirty="0">
              <a:gradFill>
                <a:gsLst>
                  <a:gs pos="2917">
                    <a:schemeClr val="tx1"/>
                  </a:gs>
                  <a:gs pos="30000">
                    <a:schemeClr val="tx1"/>
                  </a:gs>
                </a:gsLst>
                <a:lin ang="5400000" scaled="0"/>
              </a:gradFill>
            </a:endParaRPr>
          </a:p>
          <a:p>
            <a:pPr>
              <a:lnSpc>
                <a:spcPct val="90000"/>
              </a:lnSpc>
            </a:pPr>
            <a:r>
              <a:rPr lang="en-GB" sz="3529" dirty="0">
                <a:gradFill>
                  <a:gsLst>
                    <a:gs pos="1250">
                      <a:schemeClr val="tx2"/>
                    </a:gs>
                    <a:gs pos="99000">
                      <a:schemeClr val="tx2"/>
                    </a:gs>
                  </a:gsLst>
                  <a:lin ang="5400000" scaled="0"/>
                </a:gradFill>
                <a:latin typeface="+mj-lt"/>
              </a:rPr>
              <a:t>This method will </a:t>
            </a:r>
            <a:r>
              <a:rPr lang="en-GB" sz="3529" dirty="0" smtClean="0">
                <a:gradFill>
                  <a:gsLst>
                    <a:gs pos="1250">
                      <a:schemeClr val="tx2"/>
                    </a:gs>
                    <a:gs pos="99000">
                      <a:schemeClr val="tx2"/>
                    </a:gs>
                  </a:gsLst>
                  <a:lin ang="5400000" scaled="0"/>
                </a:gradFill>
                <a:latin typeface="+mj-lt"/>
              </a:rPr>
              <a:t>write text to </a:t>
            </a:r>
            <a:r>
              <a:rPr lang="en-GB" sz="3529" dirty="0">
                <a:gradFill>
                  <a:gsLst>
                    <a:gs pos="1250">
                      <a:schemeClr val="tx2"/>
                    </a:gs>
                    <a:gs pos="99000">
                      <a:schemeClr val="tx2"/>
                    </a:gs>
                  </a:gsLst>
                  <a:lin ang="5400000" scaled="0"/>
                </a:gradFill>
                <a:latin typeface="+mj-lt"/>
              </a:rPr>
              <a:t>a file </a:t>
            </a:r>
          </a:p>
        </p:txBody>
      </p:sp>
      <p:sp>
        <p:nvSpPr>
          <p:cNvPr id="8" name="Rectangular Callout 7"/>
          <p:cNvSpPr/>
          <p:nvPr/>
        </p:nvSpPr>
        <p:spPr bwMode="auto">
          <a:xfrm>
            <a:off x="9469946" y="1946557"/>
            <a:ext cx="1976589" cy="1256549"/>
          </a:xfrm>
          <a:prstGeom prst="wedgeRectCallout">
            <a:avLst>
              <a:gd name="adj1" fmla="val -52702"/>
              <a:gd name="adj2" fmla="val 10164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2353" dirty="0">
                <a:gradFill>
                  <a:gsLst>
                    <a:gs pos="0">
                      <a:srgbClr val="FFFFFF"/>
                    </a:gs>
                    <a:gs pos="100000">
                      <a:srgbClr val="FFFFFF"/>
                    </a:gs>
                  </a:gsLst>
                  <a:lin ang="5400000" scaled="0"/>
                </a:gradFill>
                <a:ea typeface="Segoe UI" pitchFamily="34" charset="0"/>
                <a:cs typeface="Segoe UI" pitchFamily="34" charset="0"/>
              </a:rPr>
              <a:t>Sets the target folder</a:t>
            </a:r>
          </a:p>
        </p:txBody>
      </p:sp>
      <p:sp>
        <p:nvSpPr>
          <p:cNvPr id="10" name="Rectangular Callout 9"/>
          <p:cNvSpPr/>
          <p:nvPr/>
        </p:nvSpPr>
        <p:spPr bwMode="auto">
          <a:xfrm>
            <a:off x="6872517" y="5338892"/>
            <a:ext cx="2117774" cy="1256549"/>
          </a:xfrm>
          <a:prstGeom prst="wedgeRectCallout">
            <a:avLst>
              <a:gd name="adj1" fmla="val 39841"/>
              <a:gd name="adj2" fmla="val -7767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2353" dirty="0">
                <a:gradFill>
                  <a:gsLst>
                    <a:gs pos="0">
                      <a:srgbClr val="FFFFFF"/>
                    </a:gs>
                    <a:gs pos="100000">
                      <a:srgbClr val="FFFFFF"/>
                    </a:gs>
                  </a:gsLst>
                  <a:lin ang="5400000" scaled="0"/>
                </a:gradFill>
                <a:ea typeface="Segoe UI" pitchFamily="34" charset="0"/>
                <a:cs typeface="Segoe UI" pitchFamily="34" charset="0"/>
              </a:rPr>
              <a:t>Sets action if file already exists</a:t>
            </a:r>
          </a:p>
        </p:txBody>
      </p:sp>
    </p:spTree>
    <p:extLst>
      <p:ext uri="{BB962C8B-B14F-4D97-AF65-F5344CB8AC3E}">
        <p14:creationId xmlns:p14="http://schemas.microsoft.com/office/powerpoint/2010/main" val="5783112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9239" y="2903456"/>
            <a:ext cx="11585542" cy="352562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
        <p:nvSpPr>
          <p:cNvPr id="3" name="Title 2"/>
          <p:cNvSpPr>
            <a:spLocks noGrp="1"/>
          </p:cNvSpPr>
          <p:nvPr>
            <p:ph type="title"/>
          </p:nvPr>
        </p:nvSpPr>
        <p:spPr/>
        <p:txBody>
          <a:bodyPr/>
          <a:lstStyle/>
          <a:p>
            <a:r>
              <a:rPr lang="zh-TW" altLang="en-US" dirty="0" smtClean="0"/>
              <a:t>讀取檔案內容</a:t>
            </a:r>
            <a:endParaRPr lang="en-US" dirty="0"/>
          </a:p>
        </p:txBody>
      </p:sp>
      <p:sp>
        <p:nvSpPr>
          <p:cNvPr id="9" name="Text Placeholder 8"/>
          <p:cNvSpPr>
            <a:spLocks noGrp="1"/>
          </p:cNvSpPr>
          <p:nvPr>
            <p:ph type="body" sz="quarter" idx="10"/>
          </p:nvPr>
        </p:nvSpPr>
        <p:spPr>
          <a:xfrm>
            <a:off x="257175" y="1204913"/>
            <a:ext cx="11413210" cy="5653087"/>
          </a:xfrm>
        </p:spPr>
        <p:txBody>
          <a:bodyPr/>
          <a:lstStyle/>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r>
              <a:rPr lang="en-GB" sz="1800" b="0" dirty="0">
                <a:solidFill>
                  <a:srgbClr val="0000FF"/>
                </a:solidFill>
                <a:highlight>
                  <a:srgbClr val="F2F2F2"/>
                </a:highlight>
                <a:latin typeface="Consolas" panose="020B0609020204030204" pitchFamily="49" charset="0"/>
              </a:rPr>
              <a:t>private</a:t>
            </a:r>
            <a:r>
              <a:rPr lang="en-GB" sz="1800" b="0" dirty="0">
                <a:solidFill>
                  <a:srgbClr val="000000"/>
                </a:solidFill>
                <a:highlight>
                  <a:srgbClr val="F2F2F2"/>
                </a:highlight>
                <a:latin typeface="Consolas" panose="020B0609020204030204" pitchFamily="49" charset="0"/>
              </a:rPr>
              <a:t> </a:t>
            </a:r>
            <a:r>
              <a:rPr lang="en-GB" sz="1800" b="0" dirty="0" err="1">
                <a:solidFill>
                  <a:srgbClr val="0000FF"/>
                </a:solidFill>
                <a:highlight>
                  <a:srgbClr val="F2F2F2"/>
                </a:highlight>
                <a:latin typeface="Consolas" panose="020B0609020204030204" pitchFamily="49" charset="0"/>
              </a:rPr>
              <a:t>async</a:t>
            </a:r>
            <a:r>
              <a:rPr lang="en-GB" sz="1800" b="0" dirty="0">
                <a:solidFill>
                  <a:srgbClr val="000000"/>
                </a:solidFill>
                <a:highlight>
                  <a:srgbClr val="F2F2F2"/>
                </a:highlight>
                <a:latin typeface="Consolas" panose="020B0609020204030204" pitchFamily="49" charset="0"/>
              </a:rPr>
              <a:t> </a:t>
            </a:r>
            <a:r>
              <a:rPr lang="en-GB" sz="1800" b="0" dirty="0">
                <a:solidFill>
                  <a:srgbClr val="2B91AF"/>
                </a:solidFill>
                <a:highlight>
                  <a:srgbClr val="F2F2F2"/>
                </a:highlight>
                <a:latin typeface="Consolas" panose="020B0609020204030204" pitchFamily="49" charset="0"/>
              </a:rPr>
              <a:t>Task</a:t>
            </a:r>
            <a:r>
              <a:rPr lang="en-GB" sz="1800" b="0" dirty="0">
                <a:solidFill>
                  <a:srgbClr val="000000"/>
                </a:solidFill>
                <a:highlight>
                  <a:srgbClr val="F2F2F2"/>
                </a:highlight>
                <a:latin typeface="Consolas" panose="020B0609020204030204" pitchFamily="49" charset="0"/>
              </a:rPr>
              <a:t>&lt;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&gt; </a:t>
            </a:r>
            <a:r>
              <a:rPr lang="en-GB" sz="1800" b="0" dirty="0" err="1">
                <a:solidFill>
                  <a:srgbClr val="000000"/>
                </a:solidFill>
                <a:highlight>
                  <a:srgbClr val="F2F2F2"/>
                </a:highlight>
                <a:latin typeface="Consolas" panose="020B0609020204030204" pitchFamily="49" charset="0"/>
              </a:rPr>
              <a:t>readTextFromLocalStorage</a:t>
            </a:r>
            <a:r>
              <a:rPr lang="en-GB" sz="1800" b="0" dirty="0">
                <a:solidFill>
                  <a:srgbClr val="000000"/>
                </a:solidFill>
                <a:highlight>
                  <a:srgbClr val="F2F2F2"/>
                </a:highlight>
                <a:latin typeface="Consolas" panose="020B0609020204030204" pitchFamily="49" charset="0"/>
              </a:rPr>
              <a: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filename</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var</a:t>
            </a:r>
            <a:r>
              <a:rPr lang="en-GB" sz="1800" b="0" dirty="0">
                <a:solidFill>
                  <a:srgbClr val="000000"/>
                </a:solidFill>
                <a:highlight>
                  <a:srgbClr val="F2F2F2"/>
                </a:highlight>
                <a:latin typeface="Consolas" panose="020B0609020204030204" pitchFamily="49" charset="0"/>
              </a:rPr>
              <a:t> fold = </a:t>
            </a:r>
            <a:r>
              <a:rPr lang="en-GB" sz="1800" b="0" dirty="0" err="1">
                <a:solidFill>
                  <a:srgbClr val="000000"/>
                </a:solidFill>
                <a:highlight>
                  <a:srgbClr val="F2F2F2"/>
                </a:highlight>
                <a:latin typeface="Consolas" panose="020B0609020204030204" pitchFamily="49" charset="0"/>
              </a:rPr>
              <a:t>Windows.Storage.</a:t>
            </a:r>
            <a:r>
              <a:rPr lang="en-GB" sz="1800" b="0" dirty="0" err="1">
                <a:solidFill>
                  <a:srgbClr val="2B91AF"/>
                </a:solidFill>
                <a:highlight>
                  <a:srgbClr val="F2F2F2"/>
                </a:highlight>
                <a:latin typeface="Consolas" panose="020B0609020204030204" pitchFamily="49" charset="0"/>
              </a:rPr>
              <a:t>ApplicationData</a:t>
            </a:r>
            <a:r>
              <a:rPr lang="en-GB" sz="1800" b="0" dirty="0" err="1">
                <a:solidFill>
                  <a:srgbClr val="000000"/>
                </a:solidFill>
                <a:highlight>
                  <a:srgbClr val="F2F2F2"/>
                </a:highlight>
                <a:latin typeface="Consolas" panose="020B0609020204030204" pitchFamily="49" charset="0"/>
              </a:rPr>
              <a:t>.Current.LocalFolder</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StorageFile</a:t>
            </a:r>
            <a:r>
              <a:rPr lang="en-GB" sz="1800" b="0" dirty="0">
                <a:solidFill>
                  <a:srgbClr val="000000"/>
                </a:solidFill>
                <a:highlight>
                  <a:srgbClr val="F2F2F2"/>
                </a:highlight>
                <a:latin typeface="Consolas" panose="020B0609020204030204" pitchFamily="49" charset="0"/>
              </a:rPr>
              <a:t> file =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fold.GetFileAsync</a:t>
            </a:r>
            <a:r>
              <a:rPr lang="en-GB" sz="1800" b="0" dirty="0">
                <a:solidFill>
                  <a:srgbClr val="000000"/>
                </a:solidFill>
                <a:highlight>
                  <a:srgbClr val="F2F2F2"/>
                </a:highlight>
                <a:latin typeface="Consolas" panose="020B0609020204030204" pitchFamily="49" charset="0"/>
              </a:rPr>
              <a:t>(filename</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result =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FileIO</a:t>
            </a:r>
            <a:r>
              <a:rPr lang="en-GB" sz="1800" b="0" dirty="0" err="1">
                <a:solidFill>
                  <a:srgbClr val="000000"/>
                </a:solidFill>
                <a:highlight>
                  <a:srgbClr val="F2F2F2"/>
                </a:highlight>
                <a:latin typeface="Consolas" panose="020B0609020204030204" pitchFamily="49" charset="0"/>
              </a:rPr>
              <a:t>.ReadTextAsync</a:t>
            </a:r>
            <a:r>
              <a:rPr lang="en-GB" sz="1800" b="0" dirty="0">
                <a:solidFill>
                  <a:srgbClr val="000000"/>
                </a:solidFill>
                <a:highlight>
                  <a:srgbClr val="F2F2F2"/>
                </a:highlight>
                <a:latin typeface="Consolas" panose="020B0609020204030204" pitchFamily="49" charset="0"/>
              </a:rPr>
              <a:t>(file</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return</a:t>
            </a:r>
            <a:r>
              <a:rPr lang="en-GB" sz="1800" b="0" dirty="0">
                <a:solidFill>
                  <a:srgbClr val="000000"/>
                </a:solidFill>
                <a:highlight>
                  <a:srgbClr val="F2F2F2"/>
                </a:highlight>
                <a:latin typeface="Consolas" panose="020B0609020204030204" pitchFamily="49" charset="0"/>
              </a:rPr>
              <a:t> result</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endParaRPr lang="en-GB" sz="1800" b="0" dirty="0">
              <a:solidFill>
                <a:srgbClr val="000000"/>
              </a:solidFill>
              <a:highlight>
                <a:srgbClr val="F2F2F2"/>
              </a:highlight>
              <a:latin typeface="Consolas" panose="020B0609020204030204" pitchFamily="49" charset="0"/>
            </a:endParaRPr>
          </a:p>
        </p:txBody>
      </p:sp>
      <p:sp>
        <p:nvSpPr>
          <p:cNvPr id="6" name="Slide Number Placeholder 5"/>
          <p:cNvSpPr>
            <a:spLocks noGrp="1"/>
          </p:cNvSpPr>
          <p:nvPr>
            <p:ph type="sldNum" sz="quarter" idx="4294967295"/>
          </p:nvPr>
        </p:nvSpPr>
        <p:spPr/>
        <p:txBody>
          <a:bodyPr/>
          <a:lstStyle/>
          <a:p>
            <a:fld id="{2775DF8E-1151-4C45-8C93-3AB060627CA9}" type="slidenum">
              <a:rPr lang="en-US" smtClean="0"/>
              <a:pPr/>
              <a:t>8</a:t>
            </a:fld>
            <a:endParaRPr lang="en-US"/>
          </a:p>
        </p:txBody>
      </p:sp>
      <p:sp>
        <p:nvSpPr>
          <p:cNvPr id="2" name="TextBox 1"/>
          <p:cNvSpPr txBox="1"/>
          <p:nvPr/>
        </p:nvSpPr>
        <p:spPr>
          <a:xfrm>
            <a:off x="269240" y="1168510"/>
            <a:ext cx="11653522" cy="1593115"/>
          </a:xfrm>
          <a:prstGeom prst="rect">
            <a:avLst/>
          </a:prstGeom>
          <a:solidFill>
            <a:schemeClr val="bg1"/>
          </a:solidFill>
        </p:spPr>
        <p:txBody>
          <a:bodyPr wrap="square" lIns="179285" tIns="143428" rIns="179285" bIns="143428" rtlCol="0">
            <a:spAutoFit/>
          </a:bodyPr>
          <a:lstStyle/>
          <a:p>
            <a:pPr>
              <a:lnSpc>
                <a:spcPct val="90000"/>
              </a:lnSpc>
            </a:pPr>
            <a:endParaRPr lang="en-GB" sz="2353" dirty="0">
              <a:gradFill>
                <a:gsLst>
                  <a:gs pos="2917">
                    <a:schemeClr val="tx1"/>
                  </a:gs>
                  <a:gs pos="30000">
                    <a:schemeClr val="tx1"/>
                  </a:gs>
                </a:gsLst>
                <a:lin ang="5400000" scaled="0"/>
              </a:gradFill>
            </a:endParaRPr>
          </a:p>
          <a:p>
            <a:pPr>
              <a:lnSpc>
                <a:spcPct val="90000"/>
              </a:lnSpc>
            </a:pPr>
            <a:r>
              <a:rPr lang="en-GB" sz="3529" dirty="0">
                <a:gradFill>
                  <a:gsLst>
                    <a:gs pos="1250">
                      <a:schemeClr val="tx2"/>
                    </a:gs>
                    <a:gs pos="99000">
                      <a:schemeClr val="tx2"/>
                    </a:gs>
                  </a:gsLst>
                  <a:lin ang="5400000" scaled="0"/>
                </a:gradFill>
                <a:latin typeface="+mj-lt"/>
              </a:rPr>
              <a:t>This method will read </a:t>
            </a:r>
            <a:r>
              <a:rPr lang="en-GB" sz="3529" dirty="0" smtClean="0">
                <a:gradFill>
                  <a:gsLst>
                    <a:gs pos="1250">
                      <a:schemeClr val="tx2"/>
                    </a:gs>
                    <a:gs pos="99000">
                      <a:schemeClr val="tx2"/>
                    </a:gs>
                  </a:gsLst>
                  <a:lin ang="5400000" scaled="0"/>
                </a:gradFill>
                <a:latin typeface="+mj-lt"/>
              </a:rPr>
              <a:t>contents of a </a:t>
            </a:r>
            <a:r>
              <a:rPr lang="en-GB" sz="3529" dirty="0">
                <a:gradFill>
                  <a:gsLst>
                    <a:gs pos="1250">
                      <a:schemeClr val="tx2"/>
                    </a:gs>
                    <a:gs pos="99000">
                      <a:schemeClr val="tx2"/>
                    </a:gs>
                  </a:gsLst>
                  <a:lin ang="5400000" scaled="0"/>
                </a:gradFill>
                <a:latin typeface="+mj-lt"/>
              </a:rPr>
              <a:t>file into a string</a:t>
            </a:r>
          </a:p>
          <a:p>
            <a:pPr>
              <a:lnSpc>
                <a:spcPct val="90000"/>
              </a:lnSpc>
            </a:pPr>
            <a:endParaRPr lang="en-GB" sz="3529" dirty="0">
              <a:gradFill>
                <a:gsLst>
                  <a:gs pos="1250">
                    <a:schemeClr val="tx2"/>
                  </a:gs>
                  <a:gs pos="99000">
                    <a:schemeClr val="tx2"/>
                  </a:gs>
                </a:gsLst>
                <a:lin ang="5400000" scaled="0"/>
              </a:gradFill>
              <a:latin typeface="+mj-lt"/>
            </a:endParaRPr>
          </a:p>
        </p:txBody>
      </p:sp>
    </p:spTree>
    <p:extLst>
      <p:ext uri="{BB962C8B-B14F-4D97-AF65-F5344CB8AC3E}">
        <p14:creationId xmlns:p14="http://schemas.microsoft.com/office/powerpoint/2010/main" val="192701811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dirty="0" smtClean="0"/>
              <a:t>本地設定值</a:t>
            </a:r>
            <a:endParaRPr lang="en-GB" dirty="0"/>
          </a:p>
        </p:txBody>
      </p:sp>
      <p:sp>
        <p:nvSpPr>
          <p:cNvPr id="5" name="Slide Number Placeholder 4"/>
          <p:cNvSpPr>
            <a:spLocks noGrp="1"/>
          </p:cNvSpPr>
          <p:nvPr>
            <p:ph type="sldNum" sz="quarter" idx="4294967295"/>
          </p:nvPr>
        </p:nvSpPr>
        <p:spPr/>
        <p:txBody>
          <a:bodyPr/>
          <a:lstStyle/>
          <a:p>
            <a:fld id="{2775DF8E-1151-4C45-8C93-3AB060627CA9}" type="slidenum">
              <a:rPr lang="en-US" smtClean="0"/>
              <a:pPr/>
              <a:t>9</a:t>
            </a:fld>
            <a:endParaRPr lang="en-US"/>
          </a:p>
        </p:txBody>
      </p:sp>
      <p:sp>
        <p:nvSpPr>
          <p:cNvPr id="2" name="Text Placeholder 1"/>
          <p:cNvSpPr>
            <a:spLocks noGrp="1"/>
          </p:cNvSpPr>
          <p:nvPr>
            <p:ph type="body" sz="quarter" idx="10"/>
          </p:nvPr>
        </p:nvSpPr>
        <p:spPr/>
        <p:txBody>
          <a:bodyPr/>
          <a:lstStyle/>
          <a:p>
            <a:pPr>
              <a:lnSpc>
                <a:spcPct val="107000"/>
              </a:lnSpc>
              <a:spcAft>
                <a:spcPts val="0"/>
              </a:spcAft>
            </a:pPr>
            <a:r>
              <a:rPr lang="en-GB" sz="1600" b="0" dirty="0" err="1">
                <a:solidFill>
                  <a:srgbClr val="000000"/>
                </a:solidFill>
                <a:highlight>
                  <a:srgbClr val="FFFFFF"/>
                </a:highlight>
                <a:latin typeface="Consolas" panose="020B0609020204030204" pitchFamily="49" charset="0"/>
              </a:rPr>
              <a:t>Windows.Storage.</a:t>
            </a:r>
            <a:r>
              <a:rPr lang="en-GB" sz="1600" b="0" dirty="0" err="1">
                <a:solidFill>
                  <a:srgbClr val="2B91AF"/>
                </a:solidFill>
                <a:highlight>
                  <a:srgbClr val="FFFFFF"/>
                </a:highlight>
                <a:latin typeface="Consolas" panose="020B0609020204030204" pitchFamily="49" charset="0"/>
              </a:rPr>
              <a:t>ApplicationDataContainer</a:t>
            </a:r>
            <a:r>
              <a:rPr lang="en-GB" sz="1600" b="0" dirty="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localSettings</a:t>
            </a:r>
            <a:r>
              <a:rPr lang="en-GB" sz="1600" b="0" dirty="0" smtClean="0">
                <a:solidFill>
                  <a:srgbClr val="000000"/>
                </a:solidFill>
                <a:highlight>
                  <a:srgbClr val="FFFFFF"/>
                </a:highlight>
                <a:latin typeface="Consolas" panose="020B0609020204030204" pitchFamily="49" charset="0"/>
              </a:rPr>
              <a:t> </a:t>
            </a:r>
            <a:r>
              <a:rPr lang="en-GB" sz="1600" b="0" dirty="0">
                <a:solidFill>
                  <a:srgbClr val="000000"/>
                </a:solidFill>
                <a:highlight>
                  <a:srgbClr val="FFFFFF"/>
                </a:highlight>
                <a:latin typeface="Consolas" panose="020B0609020204030204" pitchFamily="49" charset="0"/>
              </a:rPr>
              <a:t>= </a:t>
            </a: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Windows.Storage.</a:t>
            </a:r>
            <a:r>
              <a:rPr lang="en-GB" sz="1600" b="0" dirty="0" err="1" smtClean="0">
                <a:solidFill>
                  <a:srgbClr val="2B91AF"/>
                </a:solidFill>
                <a:highlight>
                  <a:srgbClr val="FFFFFF"/>
                </a:highlight>
                <a:latin typeface="Consolas" panose="020B0609020204030204" pitchFamily="49" charset="0"/>
              </a:rPr>
              <a:t>ApplicationData</a:t>
            </a:r>
            <a:r>
              <a:rPr lang="en-GB" sz="1600" b="0" dirty="0" err="1" smtClean="0">
                <a:solidFill>
                  <a:srgbClr val="000000"/>
                </a:solidFill>
                <a:highlight>
                  <a:srgbClr val="FFFFFF"/>
                </a:highlight>
                <a:latin typeface="Consolas" panose="020B0609020204030204" pitchFamily="49" charset="0"/>
              </a:rPr>
              <a:t>.Current.LocalSettings</a:t>
            </a:r>
            <a:r>
              <a:rPr lang="en-GB" sz="1600" b="0" dirty="0" smtClean="0">
                <a:solidFill>
                  <a:srgbClr val="000000"/>
                </a:solidFill>
                <a:highlight>
                  <a:srgbClr val="FFFFFF"/>
                </a:highlight>
                <a:latin typeface="Consolas" panose="020B0609020204030204" pitchFamily="49" charset="0"/>
              </a:rPr>
              <a:t>;</a:t>
            </a:r>
          </a:p>
          <a:p>
            <a:r>
              <a:rPr lang="en-GB" sz="1600" b="0" dirty="0" smtClean="0">
                <a:solidFill>
                  <a:srgbClr val="008000"/>
                </a:solidFill>
                <a:highlight>
                  <a:srgbClr val="FFFFFF"/>
                </a:highlight>
                <a:latin typeface="Consolas" panose="020B0609020204030204" pitchFamily="49" charset="0"/>
              </a:rPr>
              <a:t>// Create a simple setting</a:t>
            </a:r>
            <a: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t/>
            </a:r>
            <a:b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br>
            <a:r>
              <a:rPr lang="en-GB" sz="1600" b="0" dirty="0" err="1" smtClean="0">
                <a:solidFill>
                  <a:srgbClr val="000000"/>
                </a:solidFill>
                <a:highlight>
                  <a:srgbClr val="FFFFFF"/>
                </a:highlight>
                <a:latin typeface="Consolas" panose="020B0609020204030204" pitchFamily="49" charset="0"/>
              </a:rPr>
              <a:t>localSettings.Values</a:t>
            </a:r>
            <a:r>
              <a:rPr lang="en-GB" sz="1600" b="0" dirty="0" smtClean="0">
                <a:solidFill>
                  <a:srgbClr val="000000"/>
                </a:solidFill>
                <a:highlight>
                  <a:srgbClr val="FFFFFF"/>
                </a:highlight>
                <a:latin typeface="Consolas" panose="020B0609020204030204" pitchFamily="49" charset="0"/>
              </a:rPr>
              <a:t>[</a:t>
            </a:r>
            <a:r>
              <a:rPr lang="en-GB" sz="1600" b="0" dirty="0" smtClean="0">
                <a:solidFill>
                  <a:srgbClr val="A31515"/>
                </a:solidFill>
                <a:highlight>
                  <a:srgbClr val="FFFFFF"/>
                </a:highlight>
                <a:latin typeface="Consolas" panose="020B0609020204030204" pitchFamily="49" charset="0"/>
              </a:rPr>
              <a:t>"</a:t>
            </a:r>
            <a:r>
              <a:rPr lang="en-GB" sz="1600" b="0" dirty="0" err="1" smtClean="0">
                <a:solidFill>
                  <a:srgbClr val="A31515"/>
                </a:solidFill>
                <a:highlight>
                  <a:srgbClr val="FFFFFF"/>
                </a:highlight>
                <a:latin typeface="Consolas" panose="020B0609020204030204" pitchFamily="49" charset="0"/>
              </a:rPr>
              <a:t>exampleSetting</a:t>
            </a:r>
            <a:r>
              <a:rPr lang="en-GB" sz="1600" b="0" dirty="0" smtClean="0">
                <a:solidFill>
                  <a:srgbClr val="A31515"/>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 = </a:t>
            </a:r>
            <a:r>
              <a:rPr lang="en-GB" sz="1600" b="0" dirty="0" smtClean="0">
                <a:solidFill>
                  <a:srgbClr val="A31515"/>
                </a:solidFill>
                <a:highlight>
                  <a:srgbClr val="FFFFFF"/>
                </a:highlight>
                <a:latin typeface="Consolas" panose="020B0609020204030204" pitchFamily="49" charset="0"/>
              </a:rPr>
              <a:t>"Hello Windows"</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t/>
            </a:r>
            <a:b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br>
            <a:r>
              <a:rPr lang="en-GB" sz="1600" b="0" dirty="0" smtClean="0">
                <a:solidFill>
                  <a:srgbClr val="008000"/>
                </a:solidFill>
                <a:highlight>
                  <a:srgbClr val="FFFFFF"/>
                </a:highlight>
                <a:latin typeface="Consolas" panose="020B0609020204030204" pitchFamily="49" charset="0"/>
              </a:rPr>
              <a:t>// Read data from a simple setting</a:t>
            </a:r>
            <a:br>
              <a:rPr lang="en-GB" sz="1600" b="0" dirty="0" smtClean="0">
                <a:solidFill>
                  <a:srgbClr val="008000"/>
                </a:solidFill>
                <a:highlight>
                  <a:srgbClr val="FFFFFF"/>
                </a:highlight>
                <a:latin typeface="Consolas" panose="020B0609020204030204" pitchFamily="49" charset="0"/>
              </a:rPr>
            </a:br>
            <a:r>
              <a:rPr lang="en-GB" sz="1600" b="0" dirty="0">
                <a:solidFill>
                  <a:srgbClr val="000000"/>
                </a:solidFill>
                <a:highlight>
                  <a:srgbClr val="FFFFFF"/>
                </a:highlight>
                <a:latin typeface="Consolas" panose="020B0609020204030204" pitchFamily="49" charset="0"/>
              </a:rPr>
              <a:t>if (</a:t>
            </a:r>
            <a:r>
              <a:rPr lang="en-GB" sz="1600" b="0" dirty="0" err="1">
                <a:solidFill>
                  <a:srgbClr val="000000"/>
                </a:solidFill>
                <a:highlight>
                  <a:srgbClr val="FFFFFF"/>
                </a:highlight>
                <a:latin typeface="Consolas" panose="020B0609020204030204" pitchFamily="49" charset="0"/>
              </a:rPr>
              <a:t>localSettings.ContainsKey</a:t>
            </a:r>
            <a:r>
              <a:rPr lang="en-GB" sz="1600" b="0" dirty="0" smtClean="0">
                <a:solidFill>
                  <a:srgbClr val="000000"/>
                </a:solidFill>
                <a:highlight>
                  <a:srgbClr val="FFFFFF"/>
                </a:highlight>
                <a:latin typeface="Consolas" panose="020B0609020204030204" pitchFamily="49" charset="0"/>
              </a:rPr>
              <a:t>(</a:t>
            </a:r>
            <a:r>
              <a:rPr lang="en-GB" sz="1600" b="0" dirty="0">
                <a:solidFill>
                  <a:srgbClr val="A31515"/>
                </a:solidFill>
                <a:highlight>
                  <a:srgbClr val="FFFFFF"/>
                </a:highlight>
                <a:latin typeface="Consolas" panose="020B0609020204030204" pitchFamily="49" charset="0"/>
              </a:rPr>
              <a:t>"</a:t>
            </a:r>
            <a:r>
              <a:rPr lang="en-GB" sz="1600" b="0" dirty="0" err="1">
                <a:solidFill>
                  <a:srgbClr val="A31515"/>
                </a:solidFill>
                <a:highlight>
                  <a:srgbClr val="FFFFFF"/>
                </a:highlight>
                <a:latin typeface="Consolas" panose="020B0609020204030204" pitchFamily="49" charset="0"/>
              </a:rPr>
              <a:t>exampleSetting</a:t>
            </a:r>
            <a:r>
              <a:rPr lang="en-GB" sz="1600" b="0" dirty="0" smtClean="0">
                <a:solidFill>
                  <a:srgbClr val="A31515"/>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a:t>
            </a:r>
            <a: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t/>
            </a:r>
            <a:b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br>
            <a:r>
              <a:rPr lang="en-GB" sz="1600" b="0" dirty="0" smtClean="0">
                <a:solidFill>
                  <a:srgbClr val="000000"/>
                </a:solidFill>
                <a:highlight>
                  <a:srgbClr val="FFFFFF"/>
                </a:highlight>
                <a:latin typeface="Consolas" panose="020B0609020204030204" pitchFamily="49" charset="0"/>
              </a:rPr>
              <a:t>{</a:t>
            </a:r>
            <a: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t/>
            </a:r>
            <a:b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8000"/>
                </a:solidFill>
                <a:highlight>
                  <a:srgbClr val="FFFFFF"/>
                </a:highlight>
                <a:latin typeface="Consolas" panose="020B0609020204030204" pitchFamily="49" charset="0"/>
              </a:rPr>
              <a:t>// Access data in value</a:t>
            </a:r>
            <a:br>
              <a:rPr lang="en-GB" sz="1600" b="0" dirty="0" smtClean="0">
                <a:solidFill>
                  <a:srgbClr val="008000"/>
                </a:solidFill>
                <a:highlight>
                  <a:srgbClr val="FFFFFF"/>
                </a:highlight>
                <a:latin typeface="Consolas" panose="020B0609020204030204" pitchFamily="49" charset="0"/>
              </a:rPr>
            </a:br>
            <a:r>
              <a:rPr lang="en-GB" sz="1600" b="0" dirty="0" smtClean="0">
                <a:solidFill>
                  <a:srgbClr val="008000"/>
                </a:solidFill>
                <a:highlight>
                  <a:srgbClr val="FFFFFF"/>
                </a:highlight>
                <a:latin typeface="Consolas" panose="020B0609020204030204" pitchFamily="49" charset="0"/>
              </a:rPr>
              <a:t>    </a:t>
            </a:r>
            <a:r>
              <a:rPr lang="en-GB" sz="1600" b="0" dirty="0">
                <a:solidFill>
                  <a:srgbClr val="2B91AF"/>
                </a:solidFill>
                <a:highlight>
                  <a:srgbClr val="FFFFFF"/>
                </a:highlight>
                <a:latin typeface="Consolas" panose="020B0609020204030204" pitchFamily="49" charset="0"/>
              </a:rPr>
              <a:t>string</a:t>
            </a:r>
            <a:r>
              <a:rPr lang="en-GB" sz="1600" b="0" dirty="0">
                <a:solidFill>
                  <a:srgbClr val="000000"/>
                </a:solidFill>
                <a:highlight>
                  <a:srgbClr val="FFFFFF"/>
                </a:highlight>
                <a:latin typeface="Consolas" panose="020B0609020204030204" pitchFamily="49" charset="0"/>
              </a:rPr>
              <a:t> data = </a:t>
            </a:r>
            <a:r>
              <a:rPr lang="en-GB" sz="1600" b="0" dirty="0" err="1">
                <a:solidFill>
                  <a:srgbClr val="000000"/>
                </a:solidFill>
                <a:highlight>
                  <a:srgbClr val="FFFFFF"/>
                </a:highlight>
                <a:latin typeface="Consolas" panose="020B0609020204030204" pitchFamily="49" charset="0"/>
              </a:rPr>
              <a:t>localSettings.Values</a:t>
            </a:r>
            <a:r>
              <a:rPr lang="en-GB" sz="1600" b="0" dirty="0">
                <a:solidFill>
                  <a:srgbClr val="000000"/>
                </a:solidFill>
                <a:highlight>
                  <a:srgbClr val="FFFFFF"/>
                </a:highlight>
                <a:latin typeface="Consolas" panose="020B0609020204030204" pitchFamily="49" charset="0"/>
              </a:rPr>
              <a:t>[ </a:t>
            </a:r>
            <a:r>
              <a:rPr lang="en-GB" sz="1600" b="0" dirty="0">
                <a:solidFill>
                  <a:srgbClr val="A31515"/>
                </a:solidFill>
                <a:highlight>
                  <a:srgbClr val="FFFFFF"/>
                </a:highlight>
                <a:latin typeface="Consolas" panose="020B0609020204030204" pitchFamily="49" charset="0"/>
              </a:rPr>
              <a:t>"</a:t>
            </a:r>
            <a:r>
              <a:rPr lang="en-GB" sz="1600" b="0" dirty="0" err="1">
                <a:solidFill>
                  <a:srgbClr val="A31515"/>
                </a:solidFill>
                <a:highlight>
                  <a:srgbClr val="FFFFFF"/>
                </a:highlight>
                <a:latin typeface="Consolas" panose="020B0609020204030204" pitchFamily="49" charset="0"/>
              </a:rPr>
              <a:t>exampleSetting</a:t>
            </a:r>
            <a:r>
              <a:rPr lang="en-GB" sz="1600" b="0" dirty="0">
                <a:solidFill>
                  <a:srgbClr val="A31515"/>
                </a:solidFill>
                <a:highlight>
                  <a:srgbClr val="FFFFFF"/>
                </a:highlight>
                <a:latin typeface="Consolas" panose="020B0609020204030204" pitchFamily="49" charset="0"/>
              </a:rPr>
              <a:t>" </a:t>
            </a:r>
            <a:r>
              <a:rPr lang="en-GB" sz="1600" b="0" dirty="0" smtClean="0">
                <a:solidFill>
                  <a:srgbClr val="000000"/>
                </a:solidFill>
                <a:highlight>
                  <a:srgbClr val="FFFFFF"/>
                </a:highlight>
                <a:latin typeface="Consolas" panose="020B0609020204030204" pitchFamily="49" charset="0"/>
              </a:rPr>
              <a:t>].</a:t>
            </a:r>
            <a:r>
              <a:rPr lang="en-GB" sz="1600" b="0" dirty="0" err="1" smtClean="0">
                <a:solidFill>
                  <a:srgbClr val="000000"/>
                </a:solidFill>
                <a:highlight>
                  <a:srgbClr val="FFFFFF"/>
                </a:highlight>
                <a:latin typeface="Consolas" panose="020B0609020204030204" pitchFamily="49" charset="0"/>
              </a:rPr>
              <a:t>ToString</a:t>
            </a:r>
            <a:r>
              <a:rPr lang="en-GB" sz="1600" b="0" dirty="0" smtClean="0">
                <a:solidFill>
                  <a:srgbClr val="000000"/>
                </a:solidFill>
                <a:highlight>
                  <a:srgbClr val="FFFFFF"/>
                </a:highlight>
                <a:latin typeface="Consolas" panose="020B0609020204030204" pitchFamily="49" charset="0"/>
              </a:rPr>
              <a:t>();</a:t>
            </a:r>
            <a: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t/>
            </a:r>
            <a:b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b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t/>
            </a:r>
            <a:b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br>
            <a:r>
              <a:rPr lang="en-GB" sz="1600" b="0" dirty="0" smtClean="0">
                <a:solidFill>
                  <a:srgbClr val="008000"/>
                </a:solidFill>
                <a:highlight>
                  <a:srgbClr val="FFFFFF"/>
                </a:highlight>
                <a:latin typeface="Consolas" panose="020B0609020204030204" pitchFamily="49" charset="0"/>
              </a:rPr>
              <a:t>// Delete a simple setting</a:t>
            </a:r>
            <a: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t/>
            </a:r>
            <a:br>
              <a:rPr lang="en-GB" sz="1600" b="0" dirty="0" smtClean="0">
                <a:solidFill>
                  <a:srgbClr val="737373"/>
                </a:solidFill>
                <a:latin typeface="Calibri" panose="020F0502020204030204" pitchFamily="34" charset="0"/>
                <a:ea typeface="Calibri" panose="020F0502020204030204" pitchFamily="34" charset="0"/>
                <a:cs typeface="Times New Roman" panose="02020603050405020304" pitchFamily="18" charset="0"/>
              </a:rPr>
            </a:br>
            <a:r>
              <a:rPr lang="en-GB" sz="1600" b="0" dirty="0" err="1" smtClean="0">
                <a:solidFill>
                  <a:srgbClr val="000000"/>
                </a:solidFill>
                <a:highlight>
                  <a:srgbClr val="FFFFFF"/>
                </a:highlight>
                <a:latin typeface="Consolas" panose="020B0609020204030204" pitchFamily="49" charset="0"/>
              </a:rPr>
              <a:t>localSettings.Values.Remove</a:t>
            </a:r>
            <a:r>
              <a:rPr lang="en-GB" sz="1600" b="0" dirty="0" smtClean="0">
                <a:solidFill>
                  <a:srgbClr val="000000"/>
                </a:solidFill>
                <a:highlight>
                  <a:srgbClr val="FFFFFF"/>
                </a:highlight>
                <a:latin typeface="Consolas" panose="020B0609020204030204" pitchFamily="49" charset="0"/>
              </a:rPr>
              <a:t>(</a:t>
            </a:r>
            <a:r>
              <a:rPr lang="en-GB" sz="1600" b="0" dirty="0" smtClean="0">
                <a:solidFill>
                  <a:srgbClr val="A31515"/>
                </a:solidFill>
                <a:highlight>
                  <a:srgbClr val="FFFFFF"/>
                </a:highlight>
                <a:latin typeface="Consolas" panose="020B0609020204030204" pitchFamily="49" charset="0"/>
              </a:rPr>
              <a:t>"</a:t>
            </a:r>
            <a:r>
              <a:rPr lang="en-GB" sz="1600" b="0" dirty="0" err="1" smtClean="0">
                <a:solidFill>
                  <a:srgbClr val="A31515"/>
                </a:solidFill>
                <a:highlight>
                  <a:srgbClr val="FFFFFF"/>
                </a:highlight>
                <a:latin typeface="Consolas" panose="020B0609020204030204" pitchFamily="49" charset="0"/>
              </a:rPr>
              <a:t>exampleSetting</a:t>
            </a:r>
            <a:r>
              <a:rPr lang="en-GB" sz="1600" b="0" dirty="0" smtClean="0">
                <a:solidFill>
                  <a:srgbClr val="A31515"/>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a:solidFill>
                  <a:srgbClr val="008000"/>
                </a:solidFill>
                <a:latin typeface="Consolas" panose="020B0609020204030204" pitchFamily="49" charset="0"/>
                <a:cs typeface="Consolas" panose="020B0609020204030204" pitchFamily="49" charset="0"/>
              </a:rPr>
              <a:t>// Composite setting</a:t>
            </a:r>
            <a:r>
              <a:rPr lang="en-GB" sz="1600" b="0" dirty="0">
                <a:solidFill>
                  <a:srgbClr val="000000"/>
                </a:solidFill>
                <a:latin typeface="Consolas" panose="020B0609020204030204" pitchFamily="49" charset="0"/>
                <a:cs typeface="Consolas" panose="020B0609020204030204" pitchFamily="49" charset="0"/>
              </a:rPr>
              <a:t> </a:t>
            </a:r>
            <a:r>
              <a:rPr lang="en-GB" sz="1600" b="0" dirty="0" smtClean="0">
                <a:solidFill>
                  <a:srgbClr val="000000"/>
                </a:solidFill>
                <a:latin typeface="Consolas" panose="020B0609020204030204" pitchFamily="49" charset="0"/>
                <a:cs typeface="Consolas" panose="020B0609020204030204" pitchFamily="49" charset="0"/>
              </a:rPr>
              <a:t/>
            </a:r>
            <a:br>
              <a:rPr lang="en-GB" sz="1600" b="0" dirty="0" smtClean="0">
                <a:solidFill>
                  <a:srgbClr val="000000"/>
                </a:solidFill>
                <a:latin typeface="Consolas" panose="020B0609020204030204" pitchFamily="49" charset="0"/>
                <a:cs typeface="Consolas" panose="020B0609020204030204" pitchFamily="49" charset="0"/>
              </a:rPr>
            </a:br>
            <a:r>
              <a:rPr lang="en-GB" sz="1600" b="0" dirty="0" err="1" smtClean="0">
                <a:solidFill>
                  <a:srgbClr val="000000"/>
                </a:solidFill>
                <a:latin typeface="Consolas" panose="020B0609020204030204" pitchFamily="49" charset="0"/>
                <a:cs typeface="Consolas" panose="020B0609020204030204" pitchFamily="49" charset="0"/>
              </a:rPr>
              <a:t>Windows.Storage.ApplicationDataCompositeValue</a:t>
            </a:r>
            <a:r>
              <a:rPr lang="en-GB" sz="1600" b="0" dirty="0" smtClean="0">
                <a:solidFill>
                  <a:srgbClr val="000000"/>
                </a:solidFill>
                <a:latin typeface="Consolas" panose="020B0609020204030204" pitchFamily="49" charset="0"/>
                <a:cs typeface="Consolas" panose="020B0609020204030204" pitchFamily="49" charset="0"/>
              </a:rPr>
              <a:t> </a:t>
            </a:r>
            <a:r>
              <a:rPr lang="en-GB" sz="1600" b="0" dirty="0">
                <a:solidFill>
                  <a:srgbClr val="000000"/>
                </a:solidFill>
                <a:latin typeface="Consolas" panose="020B0609020204030204" pitchFamily="49" charset="0"/>
                <a:cs typeface="Consolas" panose="020B0609020204030204" pitchFamily="49" charset="0"/>
              </a:rPr>
              <a:t>composite = </a:t>
            </a:r>
            <a:r>
              <a:rPr lang="en-GB" sz="1600" b="0" dirty="0" smtClean="0">
                <a:solidFill>
                  <a:srgbClr val="000000"/>
                </a:solidFill>
                <a:latin typeface="Consolas" panose="020B0609020204030204" pitchFamily="49" charset="0"/>
                <a:cs typeface="Consolas" panose="020B0609020204030204" pitchFamily="49" charset="0"/>
              </a:rPr>
              <a:t/>
            </a:r>
            <a:br>
              <a:rPr lang="en-GB" sz="1600" b="0" dirty="0" smtClean="0">
                <a:solidFill>
                  <a:srgbClr val="000000"/>
                </a:solidFill>
                <a:latin typeface="Consolas" panose="020B0609020204030204" pitchFamily="49" charset="0"/>
                <a:cs typeface="Consolas" panose="020B0609020204030204" pitchFamily="49" charset="0"/>
              </a:rPr>
            </a:br>
            <a:r>
              <a:rPr lang="en-GB" sz="1600" b="0" dirty="0" smtClean="0">
                <a:solidFill>
                  <a:srgbClr val="000000"/>
                </a:solidFill>
                <a:latin typeface="Consolas" panose="020B0609020204030204" pitchFamily="49" charset="0"/>
                <a:cs typeface="Consolas" panose="020B0609020204030204" pitchFamily="49" charset="0"/>
              </a:rPr>
              <a:t>    </a:t>
            </a:r>
            <a:r>
              <a:rPr lang="en-GB" sz="1600" b="0" dirty="0" smtClean="0">
                <a:solidFill>
                  <a:srgbClr val="0000FF"/>
                </a:solidFill>
                <a:latin typeface="Consolas" panose="020B0609020204030204" pitchFamily="49" charset="0"/>
                <a:cs typeface="Consolas" panose="020B0609020204030204" pitchFamily="49" charset="0"/>
              </a:rPr>
              <a:t>new</a:t>
            </a:r>
            <a:r>
              <a:rPr lang="en-GB" sz="1600" b="0" dirty="0" smtClean="0">
                <a:solidFill>
                  <a:srgbClr val="000000"/>
                </a:solidFill>
                <a:latin typeface="Consolas" panose="020B0609020204030204" pitchFamily="49" charset="0"/>
                <a:cs typeface="Consolas" panose="020B0609020204030204" pitchFamily="49" charset="0"/>
              </a:rPr>
              <a:t> </a:t>
            </a:r>
            <a:r>
              <a:rPr lang="en-GB" sz="1600" b="0" dirty="0" err="1">
                <a:solidFill>
                  <a:srgbClr val="000000"/>
                </a:solidFill>
                <a:latin typeface="Consolas" panose="020B0609020204030204" pitchFamily="49" charset="0"/>
                <a:cs typeface="Consolas" panose="020B0609020204030204" pitchFamily="49" charset="0"/>
              </a:rPr>
              <a:t>Windows.Storage.ApplicationDataCompositeValue</a:t>
            </a:r>
            <a:r>
              <a:rPr lang="en-GB" sz="1600" b="0" dirty="0">
                <a:solidFill>
                  <a:srgbClr val="000000"/>
                </a:solidFill>
                <a:latin typeface="Consolas" panose="020B0609020204030204" pitchFamily="49" charset="0"/>
                <a:cs typeface="Consolas" panose="020B0609020204030204" pitchFamily="49" charset="0"/>
              </a:rPr>
              <a:t>(); </a:t>
            </a:r>
            <a:r>
              <a:rPr lang="en-GB" sz="1600" b="0" dirty="0" smtClean="0">
                <a:solidFill>
                  <a:srgbClr val="000000"/>
                </a:solidFill>
                <a:latin typeface="Consolas" panose="020B0609020204030204" pitchFamily="49" charset="0"/>
                <a:cs typeface="Consolas" panose="020B0609020204030204" pitchFamily="49" charset="0"/>
              </a:rPr>
              <a:t/>
            </a:r>
            <a:br>
              <a:rPr lang="en-GB" sz="1600" b="0" dirty="0" smtClean="0">
                <a:solidFill>
                  <a:srgbClr val="000000"/>
                </a:solidFill>
                <a:latin typeface="Consolas" panose="020B0609020204030204" pitchFamily="49" charset="0"/>
                <a:cs typeface="Consolas" panose="020B0609020204030204" pitchFamily="49" charset="0"/>
              </a:rPr>
            </a:br>
            <a:r>
              <a:rPr lang="en-GB" sz="1600" b="0" dirty="0" smtClean="0">
                <a:solidFill>
                  <a:srgbClr val="000000"/>
                </a:solidFill>
                <a:latin typeface="Consolas" panose="020B0609020204030204" pitchFamily="49" charset="0"/>
                <a:cs typeface="Consolas" panose="020B0609020204030204" pitchFamily="49" charset="0"/>
              </a:rPr>
              <a:t>composite</a:t>
            </a:r>
            <a:r>
              <a:rPr lang="en-GB" sz="1600" b="0" dirty="0">
                <a:solidFill>
                  <a:srgbClr val="000000"/>
                </a:solidFill>
                <a:latin typeface="Consolas" panose="020B0609020204030204" pitchFamily="49" charset="0"/>
                <a:cs typeface="Consolas" panose="020B0609020204030204" pitchFamily="49" charset="0"/>
              </a:rPr>
              <a:t>[</a:t>
            </a:r>
            <a:r>
              <a:rPr lang="en-GB" sz="1600" b="0" dirty="0">
                <a:solidFill>
                  <a:srgbClr val="A31515"/>
                </a:solidFill>
                <a:latin typeface="Consolas" panose="020B0609020204030204" pitchFamily="49" charset="0"/>
                <a:cs typeface="Consolas" panose="020B0609020204030204" pitchFamily="49" charset="0"/>
              </a:rPr>
              <a:t>"</a:t>
            </a:r>
            <a:r>
              <a:rPr lang="en-GB" sz="1600" b="0" dirty="0" err="1">
                <a:solidFill>
                  <a:srgbClr val="A31515"/>
                </a:solidFill>
                <a:latin typeface="Consolas" panose="020B0609020204030204" pitchFamily="49" charset="0"/>
                <a:cs typeface="Consolas" panose="020B0609020204030204" pitchFamily="49" charset="0"/>
              </a:rPr>
              <a:t>intVal</a:t>
            </a:r>
            <a:r>
              <a:rPr lang="en-GB" sz="1600" b="0" dirty="0">
                <a:solidFill>
                  <a:srgbClr val="A31515"/>
                </a:solidFill>
                <a:latin typeface="Consolas" panose="020B0609020204030204" pitchFamily="49" charset="0"/>
                <a:cs typeface="Consolas" panose="020B0609020204030204" pitchFamily="49" charset="0"/>
              </a:rPr>
              <a:t>"</a:t>
            </a:r>
            <a:r>
              <a:rPr lang="en-GB" sz="1600" b="0" dirty="0">
                <a:solidFill>
                  <a:srgbClr val="000000"/>
                </a:solidFill>
                <a:latin typeface="Consolas" panose="020B0609020204030204" pitchFamily="49" charset="0"/>
                <a:cs typeface="Consolas" panose="020B0609020204030204" pitchFamily="49" charset="0"/>
              </a:rPr>
              <a:t>] = 1; </a:t>
            </a:r>
            <a:r>
              <a:rPr lang="en-GB" sz="1600" b="0" dirty="0" smtClean="0">
                <a:solidFill>
                  <a:srgbClr val="000000"/>
                </a:solidFill>
                <a:latin typeface="Consolas" panose="020B0609020204030204" pitchFamily="49" charset="0"/>
                <a:cs typeface="Consolas" panose="020B0609020204030204" pitchFamily="49" charset="0"/>
              </a:rPr>
              <a:t/>
            </a:r>
            <a:br>
              <a:rPr lang="en-GB" sz="1600" b="0" dirty="0" smtClean="0">
                <a:solidFill>
                  <a:srgbClr val="000000"/>
                </a:solidFill>
                <a:latin typeface="Consolas" panose="020B0609020204030204" pitchFamily="49" charset="0"/>
                <a:cs typeface="Consolas" panose="020B0609020204030204" pitchFamily="49" charset="0"/>
              </a:rPr>
            </a:br>
            <a:r>
              <a:rPr lang="en-GB" sz="1600" b="0" dirty="0" smtClean="0">
                <a:solidFill>
                  <a:srgbClr val="000000"/>
                </a:solidFill>
                <a:latin typeface="Consolas" panose="020B0609020204030204" pitchFamily="49" charset="0"/>
                <a:cs typeface="Consolas" panose="020B0609020204030204" pitchFamily="49" charset="0"/>
              </a:rPr>
              <a:t>composite</a:t>
            </a:r>
            <a:r>
              <a:rPr lang="en-GB" sz="1600" b="0" dirty="0">
                <a:solidFill>
                  <a:srgbClr val="000000"/>
                </a:solidFill>
                <a:latin typeface="Consolas" panose="020B0609020204030204" pitchFamily="49" charset="0"/>
                <a:cs typeface="Consolas" panose="020B0609020204030204" pitchFamily="49" charset="0"/>
              </a:rPr>
              <a:t>[</a:t>
            </a:r>
            <a:r>
              <a:rPr lang="en-GB" sz="1600" b="0" dirty="0">
                <a:solidFill>
                  <a:srgbClr val="A31515"/>
                </a:solidFill>
                <a:latin typeface="Consolas" panose="020B0609020204030204" pitchFamily="49" charset="0"/>
                <a:cs typeface="Consolas" panose="020B0609020204030204" pitchFamily="49" charset="0"/>
              </a:rPr>
              <a:t>"</a:t>
            </a:r>
            <a:r>
              <a:rPr lang="en-GB" sz="1600" b="0" dirty="0" err="1">
                <a:solidFill>
                  <a:srgbClr val="A31515"/>
                </a:solidFill>
                <a:latin typeface="Consolas" panose="020B0609020204030204" pitchFamily="49" charset="0"/>
                <a:cs typeface="Consolas" panose="020B0609020204030204" pitchFamily="49" charset="0"/>
              </a:rPr>
              <a:t>strVal</a:t>
            </a:r>
            <a:r>
              <a:rPr lang="en-GB" sz="1600" b="0" dirty="0">
                <a:solidFill>
                  <a:srgbClr val="A31515"/>
                </a:solidFill>
                <a:latin typeface="Consolas" panose="020B0609020204030204" pitchFamily="49" charset="0"/>
                <a:cs typeface="Consolas" panose="020B0609020204030204" pitchFamily="49" charset="0"/>
              </a:rPr>
              <a:t>"</a:t>
            </a:r>
            <a:r>
              <a:rPr lang="en-GB" sz="1600" b="0" dirty="0">
                <a:solidFill>
                  <a:srgbClr val="000000"/>
                </a:solidFill>
                <a:latin typeface="Consolas" panose="020B0609020204030204" pitchFamily="49" charset="0"/>
                <a:cs typeface="Consolas" panose="020B0609020204030204" pitchFamily="49" charset="0"/>
              </a:rPr>
              <a:t>] = </a:t>
            </a:r>
            <a:r>
              <a:rPr lang="en-GB" sz="1600" b="0" dirty="0">
                <a:solidFill>
                  <a:srgbClr val="A31515"/>
                </a:solidFill>
                <a:latin typeface="Consolas" panose="020B0609020204030204" pitchFamily="49" charset="0"/>
                <a:cs typeface="Consolas" panose="020B0609020204030204" pitchFamily="49" charset="0"/>
              </a:rPr>
              <a:t>"string"</a:t>
            </a:r>
            <a:r>
              <a:rPr lang="en-GB" sz="1600" b="0" dirty="0">
                <a:solidFill>
                  <a:srgbClr val="000000"/>
                </a:solidFill>
                <a:latin typeface="Consolas" panose="020B0609020204030204" pitchFamily="49" charset="0"/>
                <a:cs typeface="Consolas" panose="020B0609020204030204" pitchFamily="49" charset="0"/>
              </a:rPr>
              <a:t>; </a:t>
            </a:r>
            <a:r>
              <a:rPr lang="en-GB" sz="1600" b="0" dirty="0" smtClean="0">
                <a:solidFill>
                  <a:srgbClr val="000000"/>
                </a:solidFill>
                <a:latin typeface="Consolas" panose="020B0609020204030204" pitchFamily="49" charset="0"/>
                <a:cs typeface="Consolas" panose="020B0609020204030204" pitchFamily="49" charset="0"/>
              </a:rPr>
              <a:t/>
            </a:r>
            <a:br>
              <a:rPr lang="en-GB" sz="1600" b="0" dirty="0" smtClean="0">
                <a:solidFill>
                  <a:srgbClr val="000000"/>
                </a:solidFill>
                <a:latin typeface="Consolas" panose="020B0609020204030204" pitchFamily="49" charset="0"/>
                <a:cs typeface="Consolas" panose="020B0609020204030204" pitchFamily="49" charset="0"/>
              </a:rPr>
            </a:br>
            <a:r>
              <a:rPr lang="en-GB" sz="1600" b="0" dirty="0" err="1" smtClean="0">
                <a:solidFill>
                  <a:srgbClr val="000000"/>
                </a:solidFill>
                <a:latin typeface="Consolas" panose="020B0609020204030204" pitchFamily="49" charset="0"/>
                <a:cs typeface="Consolas" panose="020B0609020204030204" pitchFamily="49" charset="0"/>
              </a:rPr>
              <a:t>localSettings.Values</a:t>
            </a:r>
            <a:r>
              <a:rPr lang="en-GB" sz="1600" b="0" dirty="0">
                <a:solidFill>
                  <a:srgbClr val="000000"/>
                </a:solidFill>
                <a:latin typeface="Consolas" panose="020B0609020204030204" pitchFamily="49" charset="0"/>
                <a:cs typeface="Consolas" panose="020B0609020204030204" pitchFamily="49" charset="0"/>
              </a:rPr>
              <a:t>[</a:t>
            </a:r>
            <a:r>
              <a:rPr lang="en-GB" sz="1600" b="0" dirty="0">
                <a:solidFill>
                  <a:srgbClr val="A31515"/>
                </a:solidFill>
                <a:latin typeface="Consolas" panose="020B0609020204030204" pitchFamily="49" charset="0"/>
                <a:cs typeface="Consolas" panose="020B0609020204030204" pitchFamily="49" charset="0"/>
              </a:rPr>
              <a:t>"</a:t>
            </a:r>
            <a:r>
              <a:rPr lang="en-GB" sz="1600" b="0" dirty="0" err="1">
                <a:solidFill>
                  <a:srgbClr val="A31515"/>
                </a:solidFill>
                <a:latin typeface="Consolas" panose="020B0609020204030204" pitchFamily="49" charset="0"/>
                <a:cs typeface="Consolas" panose="020B0609020204030204" pitchFamily="49" charset="0"/>
              </a:rPr>
              <a:t>exampleCompositeSetting</a:t>
            </a:r>
            <a:r>
              <a:rPr lang="en-GB" sz="1600" b="0" dirty="0">
                <a:solidFill>
                  <a:srgbClr val="A31515"/>
                </a:solidFill>
                <a:latin typeface="Consolas" panose="020B0609020204030204" pitchFamily="49" charset="0"/>
                <a:cs typeface="Consolas" panose="020B0609020204030204" pitchFamily="49" charset="0"/>
              </a:rPr>
              <a:t>"</a:t>
            </a:r>
            <a:r>
              <a:rPr lang="en-GB" sz="1600" b="0" dirty="0">
                <a:solidFill>
                  <a:srgbClr val="000000"/>
                </a:solidFill>
                <a:latin typeface="Consolas" panose="020B0609020204030204" pitchFamily="49" charset="0"/>
                <a:cs typeface="Consolas" panose="020B0609020204030204" pitchFamily="49" charset="0"/>
              </a:rPr>
              <a:t>] = composite;</a:t>
            </a:r>
            <a:endParaRPr lang="en-GB" sz="1600" b="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7311273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PT%20Theme">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Segoe">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extLst>
    <a:ext uri="{05A4C25C-085E-4340-85A3-A5531E510DB2}">
      <thm15:themeFamily xmlns:thm15="http://schemas.microsoft.com/office/thememl/2012/main" name="PPT%20Theme" id="{82616841-7427-4827-869A-BD59E6CB2CB3}" vid="{68DEB26C-E886-4233-AE85-B4E59D32E7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6A088034EC76843A7AE3BBBE7EF7297" ma:contentTypeVersion="" ma:contentTypeDescription="Create a new document." ma:contentTypeScope="" ma:versionID="e54831d9404b02f599604081d12c8bdb">
  <xsd:schema xmlns:xsd="http://www.w3.org/2001/XMLSchema" xmlns:xs="http://www.w3.org/2001/XMLSchema" xmlns:p="http://schemas.microsoft.com/office/2006/metadata/properties" xmlns:ns2="05FD27EB-CB97-4E61-B9E7-0CFF7914CBAF" xmlns:ns3="27aa9422-7f1f-4c84-9cdf-302b1a67e513" targetNamespace="http://schemas.microsoft.com/office/2006/metadata/properties" ma:root="true" ma:fieldsID="e6742b8942f84682e748d892bf49e120" ns2:_="" ns3:_="">
    <xsd:import namespace="05FD27EB-CB97-4E61-B9E7-0CFF7914CBAF"/>
    <xsd:import namespace="27aa9422-7f1f-4c84-9cdf-302b1a67e513"/>
    <xsd:element name="properties">
      <xsd:complexType>
        <xsd:sequence>
          <xsd:element name="documentManagement">
            <xsd:complexType>
              <xsd:all>
                <xsd:element ref="ns2:Content_x0020_Type"/>
                <xsd:element ref="ns2:Module" minOccurs="0"/>
                <xsd:element ref="ns2:Statu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FD27EB-CB97-4E61-B9E7-0CFF7914CBAF"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05FD27EB-CB97-4E61-B9E7-0CFF7914CBAF">Final</Status>
    <Module xmlns="05FD27EB-CB97-4E61-B9E7-0CFF7914CBAF" xsi:nil="true"/>
    <Content_x0020_Type xmlns="05FD27EB-CB97-4E61-B9E7-0CFF7914CBAF">Slide Presentation</Content_x0020_Type>
  </documentManagement>
</p:properties>
</file>

<file path=customXml/itemProps1.xml><?xml version="1.0" encoding="utf-8"?>
<ds:datastoreItem xmlns:ds="http://schemas.openxmlformats.org/officeDocument/2006/customXml" ds:itemID="{5710D549-EA4D-4024-A579-661036F1AD03}">
  <ds:schemaRefs>
    <ds:schemaRef ds:uri="http://schemas.microsoft.com/sharepoint/v3/contenttype/forms"/>
  </ds:schemaRefs>
</ds:datastoreItem>
</file>

<file path=customXml/itemProps2.xml><?xml version="1.0" encoding="utf-8"?>
<ds:datastoreItem xmlns:ds="http://schemas.openxmlformats.org/officeDocument/2006/customXml" ds:itemID="{7247A2F5-8D30-45F2-9B4C-1DA68F4DF5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FD27EB-CB97-4E61-B9E7-0CFF7914CBAF"/>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233D6B-31D3-4164-BD8B-033E34C46371}">
  <ds:schemaRefs>
    <ds:schemaRef ds:uri="http://schemas.openxmlformats.org/package/2006/metadata/core-properties"/>
    <ds:schemaRef ds:uri="http://purl.org/dc/elements/1.1/"/>
    <ds:schemaRef ds:uri="http://schemas.microsoft.com/office/infopath/2007/PartnerControls"/>
    <ds:schemaRef ds:uri="27aa9422-7f1f-4c84-9cdf-302b1a67e513"/>
    <ds:schemaRef ds:uri="http://schemas.microsoft.com/office/2006/metadata/properties"/>
    <ds:schemaRef ds:uri="http://purl.org/dc/terms/"/>
    <ds:schemaRef ds:uri="http://schemas.microsoft.com/office/2006/documentManagement/types"/>
    <ds:schemaRef ds:uri="05FD27EB-CB97-4E61-B9E7-0CFF7914CBA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PPT%20Theme</Template>
  <TotalTime>0</TotalTime>
  <Words>3315</Words>
  <Application>Microsoft Office PowerPoint</Application>
  <PresentationFormat>寬螢幕</PresentationFormat>
  <Paragraphs>420</Paragraphs>
  <Slides>57</Slides>
  <Notes>19</Notes>
  <HiddenSlides>0</HiddenSlides>
  <MMClips>0</MMClips>
  <ScaleCrop>false</ScaleCrop>
  <HeadingPairs>
    <vt:vector size="8" baseType="variant">
      <vt:variant>
        <vt:lpstr>使用字型</vt:lpstr>
      </vt:variant>
      <vt:variant>
        <vt:i4>9</vt:i4>
      </vt:variant>
      <vt:variant>
        <vt:lpstr>佈景主題</vt:lpstr>
      </vt:variant>
      <vt:variant>
        <vt:i4>1</vt:i4>
      </vt:variant>
      <vt:variant>
        <vt:lpstr>內嵌 OLE 伺服程式</vt:lpstr>
      </vt:variant>
      <vt:variant>
        <vt:i4>1</vt:i4>
      </vt:variant>
      <vt:variant>
        <vt:lpstr>投影片標題</vt:lpstr>
      </vt:variant>
      <vt:variant>
        <vt:i4>57</vt:i4>
      </vt:variant>
    </vt:vector>
  </HeadingPairs>
  <TitlesOfParts>
    <vt:vector size="68" baseType="lpstr">
      <vt:lpstr>Lucida Grande</vt:lpstr>
      <vt:lpstr>Arial</vt:lpstr>
      <vt:lpstr>Calibri</vt:lpstr>
      <vt:lpstr>Consolas</vt:lpstr>
      <vt:lpstr>Segoe UI</vt:lpstr>
      <vt:lpstr>Segoe UI Light</vt:lpstr>
      <vt:lpstr>Segoe UI Semibold</vt:lpstr>
      <vt:lpstr>Times New Roman</vt:lpstr>
      <vt:lpstr>Wingdings</vt:lpstr>
      <vt:lpstr>PPT%20Theme</vt:lpstr>
      <vt:lpstr>Visio</vt:lpstr>
      <vt:lpstr>檔案處理及 SQLite 資料庫</vt:lpstr>
      <vt:lpstr>PowerPoint 簡報</vt:lpstr>
      <vt:lpstr>App 可以存取的檔案來源</vt:lpstr>
      <vt:lpstr>App 套件目錄及 AppData 目錄</vt:lpstr>
      <vt:lpstr>存取資料的方式</vt:lpstr>
      <vt:lpstr>資料儲存基本觀念</vt:lpstr>
      <vt:lpstr>檔案寫入</vt:lpstr>
      <vt:lpstr>讀取檔案內容</vt:lpstr>
      <vt:lpstr>本地設定值</vt:lpstr>
      <vt:lpstr>漫遊設定及漫遊目錄</vt:lpstr>
      <vt:lpstr>File Handling</vt:lpstr>
      <vt:lpstr>同樣發佈者的 Apps 可以共享檔案內容及設定值</vt:lpstr>
      <vt:lpstr>發行者的共享目錄</vt:lpstr>
      <vt:lpstr>存取發行者的共享目錄</vt:lpstr>
      <vt:lpstr>常用目錄</vt:lpstr>
      <vt:lpstr>常用目錄</vt:lpstr>
      <vt:lpstr>常用目錄</vt:lpstr>
      <vt:lpstr>存取用戶資料</vt:lpstr>
      <vt:lpstr>透過 KnownFolders 可以直接存取用戶資料  (不過要先在 app manifest 中宣告)</vt:lpstr>
      <vt:lpstr>File Open/Save Pickers</vt:lpstr>
      <vt:lpstr>FileOpenPicker/FileSavePicker 操作畫面</vt:lpstr>
      <vt:lpstr>使用 Picker</vt:lpstr>
      <vt:lpstr>讀取檔案</vt:lpstr>
      <vt:lpstr>儲存檔案</vt:lpstr>
      <vt:lpstr>使用 File Open/Save pickers</vt:lpstr>
      <vt:lpstr>File Picker Provider apps</vt:lpstr>
      <vt:lpstr>File Pickers 讓使用者可以選擇存取檔案系統或是 File Picker Provider 上的檔案</vt:lpstr>
      <vt:lpstr>AccessCache</vt:lpstr>
      <vt:lpstr>什麼是 AccessCache?</vt:lpstr>
      <vt:lpstr>FutureAccessList 以及 MostRecentlyUsedList</vt:lpstr>
      <vt:lpstr>使用範例 – Saving in the AccessCache</vt:lpstr>
      <vt:lpstr>從 Access Cache 中讀取</vt:lpstr>
      <vt:lpstr>SQLite</vt:lpstr>
      <vt:lpstr>Why SQLite?</vt:lpstr>
      <vt:lpstr>SQLite.org</vt:lpstr>
      <vt:lpstr>Choice of .NET APIs</vt:lpstr>
      <vt:lpstr>Installing the SQLite Library</vt:lpstr>
      <vt:lpstr>Installing SQLitePCL to your Solution</vt:lpstr>
      <vt:lpstr>SQLitePCL The basics</vt:lpstr>
      <vt:lpstr>Defining tables</vt:lpstr>
      <vt:lpstr>Create database and tables</vt:lpstr>
      <vt:lpstr>Insert</vt:lpstr>
      <vt:lpstr>Select</vt:lpstr>
      <vt:lpstr>Update</vt:lpstr>
      <vt:lpstr>Delete</vt:lpstr>
      <vt:lpstr>SQLite using SQLitePCL</vt:lpstr>
      <vt:lpstr>Transactions, relations and other constraints</vt:lpstr>
      <vt:lpstr>Transactions</vt:lpstr>
      <vt:lpstr>Manual transaction – SQLitePCL</vt:lpstr>
      <vt:lpstr>Relations</vt:lpstr>
      <vt:lpstr>Creating foreign key constraints</vt:lpstr>
      <vt:lpstr>Enforcing foreign key constraints</vt:lpstr>
      <vt:lpstr>Other constraints</vt:lpstr>
      <vt:lpstr>Indexes</vt:lpstr>
      <vt:lpstr>Transferring databases to desktop</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2015-05-18T18:58:19Z</dcterms:created>
  <dcterms:modified xsi:type="dcterms:W3CDTF">2015-08-01T07:10:27Z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0x01010016A088034EC76843A7AE3BBBE7EF7297</vt:lpwstr>
  </property>
</Properties>
</file>