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1" r:id="rId2"/>
    <p:sldId id="270" r:id="rId3"/>
    <p:sldId id="272" r:id="rId4"/>
    <p:sldId id="269" r:id="rId5"/>
    <p:sldId id="268" r:id="rId6"/>
    <p:sldId id="27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DC0"/>
    <a:srgbClr val="63AAFF"/>
    <a:srgbClr val="003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EE8BC1-B93F-4D98-A31E-2A427D9347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CC203-E7EA-45D0-AD69-AEDE52F53F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F250C-CA17-4FB0-822E-D060E46AEF5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D1F95-4370-4DA4-BA0E-729A7DE44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619AC-C192-4F8F-9061-C3465CAA79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4B498-F427-4000-BECD-AF26F7CD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62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C559D-5824-4C47-BDEF-1B7323B0CCE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7A4A6-BA33-4F50-B043-E943ACCA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700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3987" y="2946421"/>
            <a:ext cx="9148257" cy="789960"/>
          </a:xfrm>
          <a:prstGeom prst="rect">
            <a:avLst/>
          </a:prstGeom>
        </p:spPr>
        <p:txBody>
          <a:bodyPr vert="horz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4000">
                <a:solidFill>
                  <a:srgbClr val="00356B"/>
                </a:solidFill>
                <a:latin typeface="YaleNew" panose="02000602050000020003" pitchFamily="50" charset="0"/>
              </a:defRPr>
            </a:lvl1pPr>
          </a:lstStyle>
          <a:p>
            <a:pPr lvl="0"/>
            <a:r>
              <a:rPr lang="en-US" dirty="0"/>
              <a:t>Title of the 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54A04-8EEA-45E8-9CEA-30B69D11E8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14" r="-614"/>
          <a:stretch/>
        </p:blipFill>
        <p:spPr>
          <a:xfrm>
            <a:off x="57150" y="436983"/>
            <a:ext cx="1036865" cy="4627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185E44-1DE7-4F86-B23E-B433F71E2D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3563" y="247679"/>
            <a:ext cx="801287" cy="841351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87C613-AC5F-4F49-B560-9AE22DDE88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737346"/>
            <a:ext cx="12192000" cy="487313"/>
          </a:xfrm>
          <a:prstGeom prst="rect">
            <a:avLst/>
          </a:prstGeom>
          <a:solidFill>
            <a:srgbClr val="00356B"/>
          </a:solidFill>
        </p:spPr>
        <p:txBody>
          <a:bodyPr vert="horz" wrap="square">
            <a:sp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YaleNew" panose="02000602050000020003" pitchFamily="50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63E28599-4BE2-4600-8E3D-22BFB499BB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1871" y="3691449"/>
            <a:ext cx="9148257" cy="650434"/>
          </a:xfrm>
          <a:prstGeom prst="rect">
            <a:avLst/>
          </a:prstGeom>
        </p:spPr>
        <p:txBody>
          <a:bodyPr vert="horz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3200">
                <a:solidFill>
                  <a:srgbClr val="286DC0"/>
                </a:solidFill>
                <a:latin typeface="YaleNew" panose="02000602050000020003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ACC926-EA15-46B0-93F6-60CD60C3B7B0}"/>
              </a:ext>
            </a:extLst>
          </p:cNvPr>
          <p:cNvSpPr/>
          <p:nvPr userDrawn="1"/>
        </p:nvSpPr>
        <p:spPr>
          <a:xfrm>
            <a:off x="0" y="6226815"/>
            <a:ext cx="12192000" cy="459279"/>
          </a:xfrm>
          <a:prstGeom prst="rect">
            <a:avLst/>
          </a:prstGeom>
          <a:solidFill>
            <a:srgbClr val="286D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YaleNew" panose="02000602050000020003" pitchFamily="50" charset="0"/>
              </a:rPr>
              <a:t>         COMPUTER ARCHITECTURE AND SECURITY LAB - YALE UNIVERSITY</a:t>
            </a:r>
          </a:p>
        </p:txBody>
      </p:sp>
      <p:pic>
        <p:nvPicPr>
          <p:cNvPr id="16" name="Picture 15" descr="Two cubes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0A057C39-B328-49F8-B9C0-F346528E6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4" t="24554" r="54969" b="49690"/>
          <a:stretch/>
        </p:blipFill>
        <p:spPr>
          <a:xfrm>
            <a:off x="62154" y="6254849"/>
            <a:ext cx="476250" cy="45927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0328353" y="6198781"/>
            <a:ext cx="2020428" cy="40005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40000"/>
              </a:lnSpc>
              <a:spcBef>
                <a:spcPts val="0"/>
              </a:spcBef>
              <a:buFontTx/>
              <a:buNone/>
              <a:defRPr sz="1800" b="0" i="0" baseline="0">
                <a:solidFill>
                  <a:schemeClr val="bg1"/>
                </a:solidFill>
                <a:latin typeface="YaleNew" panose="02000602050000020003" pitchFamily="50" charset="0"/>
              </a:defRPr>
            </a:lvl1pPr>
          </a:lstStyle>
          <a:p>
            <a:pPr lvl="0"/>
            <a:r>
              <a:rPr lang="en-US" dirty="0"/>
              <a:t>00 Month 0000</a:t>
            </a:r>
          </a:p>
        </p:txBody>
      </p:sp>
    </p:spTree>
    <p:extLst>
      <p:ext uri="{BB962C8B-B14F-4D97-AF65-F5344CB8AC3E}">
        <p14:creationId xmlns:p14="http://schemas.microsoft.com/office/powerpoint/2010/main" val="287196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alkin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523987" y="2946421"/>
            <a:ext cx="9148257" cy="789960"/>
          </a:xfrm>
          <a:prstGeom prst="rect">
            <a:avLst/>
          </a:prstGeom>
        </p:spPr>
        <p:txBody>
          <a:bodyPr vert="horz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4000" baseline="0">
                <a:solidFill>
                  <a:srgbClr val="286DC0"/>
                </a:solidFill>
                <a:latin typeface="YaleNew" panose="02000602050000020003" pitchFamily="50" charset="0"/>
              </a:defRPr>
            </a:lvl1pPr>
          </a:lstStyle>
          <a:p>
            <a:pPr lvl="0"/>
            <a:r>
              <a:rPr lang="en-US" dirty="0"/>
              <a:t>Single talking point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D39305-9CDA-44B8-BCC8-3950E6B907AD}"/>
              </a:ext>
            </a:extLst>
          </p:cNvPr>
          <p:cNvSpPr/>
          <p:nvPr userDrawn="1"/>
        </p:nvSpPr>
        <p:spPr>
          <a:xfrm>
            <a:off x="-1" y="6518246"/>
            <a:ext cx="12191999" cy="329321"/>
          </a:xfrm>
          <a:prstGeom prst="rect">
            <a:avLst/>
          </a:prstGeom>
          <a:solidFill>
            <a:srgbClr val="0035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YaleNew" panose="02000602050000020003" pitchFamily="50" charset="0"/>
              </a:rPr>
              <a:t>Yale</a:t>
            </a:r>
          </a:p>
        </p:txBody>
      </p:sp>
    </p:spTree>
    <p:extLst>
      <p:ext uri="{BB962C8B-B14F-4D97-AF65-F5344CB8AC3E}">
        <p14:creationId xmlns:p14="http://schemas.microsoft.com/office/powerpoint/2010/main" val="150267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12192000" cy="697883"/>
          </a:xfrm>
          <a:prstGeom prst="rect">
            <a:avLst/>
          </a:prstGeom>
          <a:solidFill>
            <a:srgbClr val="286DC0"/>
          </a:solidFill>
          <a:ln>
            <a:solidFill>
              <a:srgbClr val="286DC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vert="horz"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unbulleted List: Heading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068790" y="1509964"/>
            <a:ext cx="10075437" cy="4389120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Begin list items here</a:t>
            </a:r>
          </a:p>
          <a:p>
            <a:pPr lvl="0"/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C1B25B0-A3F5-40F7-B696-8AABC6AD75E2}"/>
              </a:ext>
            </a:extLst>
          </p:cNvPr>
          <p:cNvSpPr txBox="1">
            <a:spLocks/>
          </p:cNvSpPr>
          <p:nvPr userDrawn="1"/>
        </p:nvSpPr>
        <p:spPr>
          <a:xfrm>
            <a:off x="11769754" y="6518246"/>
            <a:ext cx="422246" cy="353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7DA08F-F49F-4E92-8BE7-8F388C76D7E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584D91A1-CABB-4C64-B9D3-A62E5CF352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8281" y="813587"/>
            <a:ext cx="10075437" cy="580672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800">
                <a:solidFill>
                  <a:srgbClr val="286DC0"/>
                </a:solidFill>
                <a:latin typeface="YaleNew" panose="02000602050000020003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9C9300-8816-4D82-A8E5-23A27D674A3B}"/>
              </a:ext>
            </a:extLst>
          </p:cNvPr>
          <p:cNvSpPr/>
          <p:nvPr userDrawn="1"/>
        </p:nvSpPr>
        <p:spPr>
          <a:xfrm>
            <a:off x="-1" y="6518246"/>
            <a:ext cx="12191999" cy="329321"/>
          </a:xfrm>
          <a:prstGeom prst="rect">
            <a:avLst/>
          </a:prstGeom>
          <a:solidFill>
            <a:srgbClr val="0035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YaleNew" panose="02000602050000020003" pitchFamily="50" charset="0"/>
              </a:rPr>
              <a:t>Yale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962E37A-5F95-4D4A-8483-4AEC24CA2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062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A08F-F49F-4E92-8BE7-8F388C76D7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7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16601" y="1509963"/>
            <a:ext cx="10315616" cy="4389120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228600" indent="-219456" algn="l">
              <a:lnSpc>
                <a:spcPct val="140000"/>
              </a:lnSpc>
              <a:spcBef>
                <a:spcPts val="0"/>
              </a:spcBef>
              <a:buSzPct val="90000"/>
              <a:buFont typeface="Arial"/>
              <a:buChar char="•"/>
              <a:defRPr sz="2000" baseline="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dirty="0"/>
              <a:t>Begin list items here</a:t>
            </a:r>
          </a:p>
          <a:p>
            <a:pPr lvl="1"/>
            <a:endParaRPr lang="en-US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4A7D3247-695F-4A45-9DC7-F0514C9643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12192000" cy="697883"/>
          </a:xfrm>
          <a:prstGeom prst="rect">
            <a:avLst/>
          </a:prstGeom>
          <a:solidFill>
            <a:srgbClr val="286DC0"/>
          </a:solidFill>
          <a:ln>
            <a:solidFill>
              <a:srgbClr val="286DC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vert="horz"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Bulleted List: Heading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9B4B9E-3305-42BC-9B6A-4933496C93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6601" y="813587"/>
            <a:ext cx="10317117" cy="580672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800">
                <a:solidFill>
                  <a:srgbClr val="286DC0"/>
                </a:solidFill>
                <a:latin typeface="YaleNew" panose="02000602050000020003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3E458-611F-4266-98C5-7E16F1C4C1C1}"/>
              </a:ext>
            </a:extLst>
          </p:cNvPr>
          <p:cNvSpPr/>
          <p:nvPr userDrawn="1"/>
        </p:nvSpPr>
        <p:spPr>
          <a:xfrm>
            <a:off x="-1" y="6518246"/>
            <a:ext cx="12191999" cy="329321"/>
          </a:xfrm>
          <a:prstGeom prst="rect">
            <a:avLst/>
          </a:prstGeom>
          <a:solidFill>
            <a:srgbClr val="0035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YaleNew" panose="02000602050000020003" pitchFamily="50" charset="0"/>
              </a:rPr>
              <a:t>Yale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2DB72D28-452E-42D7-A445-4B8804F26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062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A08F-F49F-4E92-8BE7-8F388C76D7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2673EC9-26E1-4462-8FDA-A8E4053D3CA1}"/>
              </a:ext>
            </a:extLst>
          </p:cNvPr>
          <p:cNvSpPr txBox="1">
            <a:spLocks/>
          </p:cNvSpPr>
          <p:nvPr userDrawn="1"/>
        </p:nvSpPr>
        <p:spPr>
          <a:xfrm>
            <a:off x="11769754" y="6518246"/>
            <a:ext cx="422246" cy="353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7DA08F-F49F-4E92-8BE7-8F388C76D7E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4A7D3247-695F-4A45-9DC7-F0514C9643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12192000" cy="697883"/>
          </a:xfrm>
          <a:prstGeom prst="rect">
            <a:avLst/>
          </a:prstGeom>
          <a:solidFill>
            <a:srgbClr val="286DC0"/>
          </a:solidFill>
          <a:ln>
            <a:solidFill>
              <a:srgbClr val="286DC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vert="horz"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Table: Heading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9B4B9E-3305-42BC-9B6A-4933496C93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6601" y="813587"/>
            <a:ext cx="10317117" cy="580672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800">
                <a:solidFill>
                  <a:srgbClr val="286DC0"/>
                </a:solidFill>
                <a:latin typeface="YaleNew" panose="02000602050000020003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AA4E9B6-6FBE-413D-A90F-68949389428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7900364"/>
              </p:ext>
            </p:extLst>
          </p:nvPr>
        </p:nvGraphicFramePr>
        <p:xfrm>
          <a:off x="1911159" y="2184184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60987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53571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13823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797036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9278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286D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286D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286D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286D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286D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73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1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6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0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0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356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37372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31E5055-E291-4551-9D37-1904E00547BA}"/>
              </a:ext>
            </a:extLst>
          </p:cNvPr>
          <p:cNvSpPr/>
          <p:nvPr userDrawn="1"/>
        </p:nvSpPr>
        <p:spPr>
          <a:xfrm>
            <a:off x="-1" y="6518246"/>
            <a:ext cx="12191999" cy="329321"/>
          </a:xfrm>
          <a:prstGeom prst="rect">
            <a:avLst/>
          </a:prstGeom>
          <a:solidFill>
            <a:srgbClr val="0035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YaleNew" panose="02000602050000020003" pitchFamily="50" charset="0"/>
              </a:rPr>
              <a:t>Yale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F199E052-E753-4404-8741-17674C539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062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A08F-F49F-4E92-8BE7-8F388C76D7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7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Colo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16601" y="1509963"/>
            <a:ext cx="10315616" cy="4389120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228600" indent="-219456" algn="l">
              <a:lnSpc>
                <a:spcPct val="140000"/>
              </a:lnSpc>
              <a:spcBef>
                <a:spcPts val="0"/>
              </a:spcBef>
              <a:buSzPct val="90000"/>
              <a:buFont typeface="Arial"/>
              <a:buChar char="•"/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Begin list items here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E1C6BBFB-C2E1-4515-8E6A-13E500720B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12192000" cy="697883"/>
          </a:xfrm>
          <a:prstGeom prst="rect">
            <a:avLst/>
          </a:prstGeom>
          <a:solidFill>
            <a:srgbClr val="286DC0"/>
          </a:solidFill>
          <a:ln>
            <a:solidFill>
              <a:srgbClr val="286DC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vert="horz"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unbulleted List: Heading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E17298A-F43F-4C7A-8320-C0E0D3BD53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6601" y="813587"/>
            <a:ext cx="10317117" cy="580672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2800">
                <a:solidFill>
                  <a:srgbClr val="286DC0"/>
                </a:solidFill>
                <a:latin typeface="YaleNew" panose="02000602050000020003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915594-1857-420A-B892-B91A14507C3B}"/>
              </a:ext>
            </a:extLst>
          </p:cNvPr>
          <p:cNvSpPr/>
          <p:nvPr userDrawn="1"/>
        </p:nvSpPr>
        <p:spPr>
          <a:xfrm>
            <a:off x="-1" y="6518246"/>
            <a:ext cx="12191999" cy="329321"/>
          </a:xfrm>
          <a:prstGeom prst="rect">
            <a:avLst/>
          </a:prstGeom>
          <a:solidFill>
            <a:srgbClr val="0035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YaleNew" panose="02000602050000020003" pitchFamily="50" charset="0"/>
              </a:rPr>
              <a:t>Yale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31519C69-361A-450A-BFFA-4E8A13131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062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A08F-F49F-4E92-8BE7-8F388C76D7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191029" y="808323"/>
            <a:ext cx="5561396" cy="553046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6602" y="808324"/>
            <a:ext cx="4951317" cy="59689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000" baseline="0">
                <a:solidFill>
                  <a:srgbClr val="286DC0"/>
                </a:solidFill>
              </a:defRPr>
            </a:lvl1pPr>
          </a:lstStyle>
          <a:p>
            <a:pPr lvl="0"/>
            <a:r>
              <a:rPr lang="en-US" dirty="0"/>
              <a:t>List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16602" y="1509963"/>
            <a:ext cx="4951316" cy="4389120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228600" indent="-219456" algn="l">
              <a:lnSpc>
                <a:spcPct val="140000"/>
              </a:lnSpc>
              <a:spcBef>
                <a:spcPts val="0"/>
              </a:spcBef>
              <a:buSzPct val="90000"/>
              <a:buFont typeface="Arial"/>
              <a:buChar char="•"/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Begin list items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0B057F-D52D-4E25-A6D7-40BFCD4DAE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0"/>
            <a:ext cx="12192000" cy="697883"/>
          </a:xfrm>
          <a:prstGeom prst="rect">
            <a:avLst/>
          </a:prstGeom>
          <a:solidFill>
            <a:srgbClr val="286DC0"/>
          </a:solidFill>
          <a:ln>
            <a:solidFill>
              <a:srgbClr val="286DC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vert="horz"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B656A5-B375-4CB3-AD4F-D742C3A47483}"/>
              </a:ext>
            </a:extLst>
          </p:cNvPr>
          <p:cNvSpPr/>
          <p:nvPr userDrawn="1"/>
        </p:nvSpPr>
        <p:spPr>
          <a:xfrm>
            <a:off x="-1" y="6518246"/>
            <a:ext cx="12191999" cy="329321"/>
          </a:xfrm>
          <a:prstGeom prst="rect">
            <a:avLst/>
          </a:prstGeom>
          <a:solidFill>
            <a:srgbClr val="0035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YaleNew" panose="02000602050000020003" pitchFamily="50" charset="0"/>
              </a:rPr>
              <a:t>Yale</a:t>
            </a: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1403115D-3A5D-44A3-A7D1-562884ED4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062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A08F-F49F-4E92-8BE7-8F388C76D7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9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45DAF5-B983-486E-B673-EC723DBD4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9754" y="6518246"/>
            <a:ext cx="422246" cy="353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A08F-F49F-4E92-8BE7-8F388C76D7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0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72" r:id="rId5"/>
    <p:sldLayoutId id="2147483668" r:id="rId6"/>
    <p:sldLayoutId id="214748367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43DFED-F8B5-4A8F-9048-C90D1124DB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23987" y="2946421"/>
            <a:ext cx="9148257" cy="789960"/>
          </a:xfrm>
        </p:spPr>
        <p:txBody>
          <a:bodyPr/>
          <a:lstStyle/>
          <a:p>
            <a:r>
              <a:rPr lang="en-US" sz="4000" dirty="0"/>
              <a:t>QC-A</a:t>
            </a:r>
            <a:r>
              <a:rPr lang="en-US" altLang="zh-CN" sz="4000" dirty="0"/>
              <a:t>ntivirus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F4DFC-5D6A-46F3-A130-9EC5276633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5737346"/>
            <a:ext cx="12192000" cy="48731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huanqi Xu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40F668-9ADC-4467-96D0-D70BE44736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BA2B21-4361-41E8-A46E-A82F71EB3E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21871" y="3691449"/>
            <a:ext cx="9148257" cy="650434"/>
          </a:xfrm>
        </p:spPr>
        <p:txBody>
          <a:bodyPr/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646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79390-74BD-4E78-AA12-FB68677D4F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6603" y="808324"/>
            <a:ext cx="10568574" cy="596895"/>
          </a:xfrm>
        </p:spPr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FA493-7628-41E1-9784-2B3478D5B54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Quantum Circuit Pattern Matching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97848-6227-447D-8BA8-23BDD5BD4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7DA08F-F49F-4E92-8BE7-8F388C76D7ED}" type="slidenum">
              <a:rPr lang="en-US" smtClean="0"/>
              <a:t>2</a:t>
            </a:fld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CEDE5BA-2812-42AB-ACE3-BB3B1D2F1B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6602" y="1509963"/>
            <a:ext cx="4951316" cy="4389120"/>
          </a:xfrm>
        </p:spPr>
        <p:txBody>
          <a:bodyPr/>
          <a:lstStyle/>
          <a:p>
            <a:r>
              <a:rPr lang="en-US" sz="1800" dirty="0"/>
              <a:t>Compared with string matching, quantum circuit matching has specified qubits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685206-1171-4D9D-9A1F-597BDE09CA4E}"/>
              </a:ext>
            </a:extLst>
          </p:cNvPr>
          <p:cNvSpPr txBox="1"/>
          <p:nvPr/>
        </p:nvSpPr>
        <p:spPr>
          <a:xfrm>
            <a:off x="1306671" y="2494412"/>
            <a:ext cx="2492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String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286DC0"/>
                </a:solidFill>
              </a:rPr>
              <a:t>…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cx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cx</a:t>
            </a:r>
          </a:p>
          <a:p>
            <a:r>
              <a:rPr lang="en-US" altLang="zh-CN" dirty="0">
                <a:solidFill>
                  <a:srgbClr val="286DC0"/>
                </a:solidFill>
              </a:rPr>
              <a:t>…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4AC46FF-BFCD-44AA-8203-8B243E133349}"/>
              </a:ext>
            </a:extLst>
          </p:cNvPr>
          <p:cNvSpPr txBox="1"/>
          <p:nvPr/>
        </p:nvSpPr>
        <p:spPr>
          <a:xfrm>
            <a:off x="3271709" y="5625527"/>
            <a:ext cx="234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Not Adjacent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999C530-E0A9-43E5-AD1E-0F0E00D8D126}"/>
              </a:ext>
            </a:extLst>
          </p:cNvPr>
          <p:cNvSpPr txBox="1"/>
          <p:nvPr/>
        </p:nvSpPr>
        <p:spPr>
          <a:xfrm>
            <a:off x="5862849" y="5634495"/>
            <a:ext cx="2492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Multiple Matchings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5EDC59B-B82A-4C79-8717-9A2EC7F528B8}"/>
              </a:ext>
            </a:extLst>
          </p:cNvPr>
          <p:cNvSpPr txBox="1"/>
          <p:nvPr/>
        </p:nvSpPr>
        <p:spPr>
          <a:xfrm>
            <a:off x="8949696" y="5633733"/>
            <a:ext cx="2492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Pattern Crossing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0E6B8F5-9C90-4137-B79D-101E9D0802D0}"/>
              </a:ext>
            </a:extLst>
          </p:cNvPr>
          <p:cNvSpPr txBox="1"/>
          <p:nvPr/>
        </p:nvSpPr>
        <p:spPr>
          <a:xfrm>
            <a:off x="3271709" y="2494412"/>
            <a:ext cx="24921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Quantum Circuit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…    q[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][, q[j]];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cx   q[0], q[1];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…    q[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][, q[j]];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cx   q[0], q[1];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…    q[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][, q[j]];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6AF531-1D26-4A90-ABB4-09EA8DA3E549}"/>
              </a:ext>
            </a:extLst>
          </p:cNvPr>
          <p:cNvSpPr txBox="1"/>
          <p:nvPr/>
        </p:nvSpPr>
        <p:spPr>
          <a:xfrm>
            <a:off x="6096000" y="2494411"/>
            <a:ext cx="24921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Quantum Circuit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…    q[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][, q[j]];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cx   q[0], q[1];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…    q[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][, q[j]];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cx   q[0], q[1];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…    q[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][, q[j]];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cx   q[2], q[3];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…    q[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][, q[j]];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cx   q[2], q[3];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…    q[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][, q[j]];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49EC3FD-13B2-4EB4-95E3-45B5233EB2FB}"/>
              </a:ext>
            </a:extLst>
          </p:cNvPr>
          <p:cNvSpPr txBox="1"/>
          <p:nvPr/>
        </p:nvSpPr>
        <p:spPr>
          <a:xfrm>
            <a:off x="9044627" y="2494410"/>
            <a:ext cx="24921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Quantum Circuit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…    q[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][, q[j]];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cx   q[0], q[1];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…    q[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][, q[j]];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cx   q[2], q[3];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…    q[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][, q[j]];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cx   q[0], q[1];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…    q[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][, q[j]];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cx   q[2], q[3];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…    q[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][, q[j]];</a:t>
            </a:r>
          </a:p>
        </p:txBody>
      </p:sp>
    </p:spTree>
    <p:extLst>
      <p:ext uri="{BB962C8B-B14F-4D97-AF65-F5344CB8AC3E}">
        <p14:creationId xmlns:p14="http://schemas.microsoft.com/office/powerpoint/2010/main" val="422031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79390-74BD-4E78-AA12-FB68677D4F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6603" y="808324"/>
            <a:ext cx="10568574" cy="596895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FA493-7628-41E1-9784-2B3478D5B54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Quantum Circuit Pattern Matching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97848-6227-447D-8BA8-23BDD5BD4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7DA08F-F49F-4E92-8BE7-8F388C76D7ED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Placeholder 3">
                <a:extLst>
                  <a:ext uri="{FF2B5EF4-FFF2-40B4-BE49-F238E27FC236}">
                    <a16:creationId xmlns:a16="http://schemas.microsoft.com/office/drawing/2014/main" id="{AC801D66-5170-4815-9EEE-7C7DC85BDFC9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816602" y="1509963"/>
                <a:ext cx="4951316" cy="4389120"/>
              </a:xfrm>
            </p:spPr>
            <p:txBody>
              <a:bodyPr/>
              <a:lstStyle/>
              <a:p>
                <a:r>
                  <a:rPr lang="en-US" sz="1800" dirty="0"/>
                  <a:t>Specify qubit mapping</a:t>
                </a:r>
              </a:p>
              <a:p>
                <a:pPr lvl="1"/>
                <a:r>
                  <a:rPr lang="en-US" sz="1800" dirty="0"/>
                  <a:t>Ex, [2, 1]</a:t>
                </a:r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r>
                  <a:rPr lang="en-US" dirty="0"/>
                  <a:t>For whole circuit</a:t>
                </a:r>
              </a:p>
              <a:p>
                <a:pPr lvl="1"/>
                <a:r>
                  <a:rPr lang="en-US" sz="1800" dirty="0"/>
                  <a:t>Loop through all permutations of qubit mapping</a:t>
                </a:r>
              </a:p>
              <a:p>
                <a:pPr lvl="1"/>
                <a:r>
                  <a:rPr lang="en-US" sz="1800" dirty="0"/>
                  <a:t>If there are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qubits in the quantum circuit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qubits in the pattern, the searching loops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1800" dirty="0"/>
                  <a:t> times, which is not efficient</a:t>
                </a:r>
              </a:p>
            </p:txBody>
          </p:sp>
        </mc:Choice>
        <mc:Fallback>
          <p:sp>
            <p:nvSpPr>
              <p:cNvPr id="20" name="Text Placeholder 3">
                <a:extLst>
                  <a:ext uri="{FF2B5EF4-FFF2-40B4-BE49-F238E27FC236}">
                    <a16:creationId xmlns:a16="http://schemas.microsoft.com/office/drawing/2014/main" id="{AC801D66-5170-4815-9EEE-7C7DC85BDF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816602" y="1509963"/>
                <a:ext cx="4951316" cy="4389120"/>
              </a:xfrm>
              <a:blipFill>
                <a:blip r:embed="rId2"/>
                <a:stretch>
                  <a:fillRect l="-739" r="-616" b="-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2F9A04F-06AC-4331-A39F-C8B4F59DD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85" y="2442940"/>
            <a:ext cx="1333333" cy="8571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0D73D91-E86B-4FCC-BFFA-712D7D430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978" y="2524613"/>
            <a:ext cx="1352381" cy="590476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62FED656-040B-4157-94BB-5BE948147673}"/>
              </a:ext>
            </a:extLst>
          </p:cNvPr>
          <p:cNvSpPr/>
          <p:nvPr/>
        </p:nvSpPr>
        <p:spPr>
          <a:xfrm>
            <a:off x="3062772" y="2733790"/>
            <a:ext cx="355600" cy="275444"/>
          </a:xfrm>
          <a:prstGeom prst="rightArrow">
            <a:avLst/>
          </a:prstGeom>
          <a:solidFill>
            <a:srgbClr val="63AA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02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79390-74BD-4E78-AA12-FB68677D4F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6603" y="808324"/>
            <a:ext cx="10568574" cy="596895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FA493-7628-41E1-9784-2B3478D5B54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Quantum Circuit Pattern Matching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97848-6227-447D-8BA8-23BDD5BD4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7DA08F-F49F-4E92-8BE7-8F388C76D7ED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72C53B-4701-4CE3-9A6D-7A937BB2992A}"/>
              </a:ext>
            </a:extLst>
          </p:cNvPr>
          <p:cNvSpPr txBox="1"/>
          <p:nvPr/>
        </p:nvSpPr>
        <p:spPr>
          <a:xfrm>
            <a:off x="1302872" y="3688434"/>
            <a:ext cx="24921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Initial circuit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…    q[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][, q[j]];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cx   q[0], q[1];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…    q[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][, q[j]];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cx   q[0], q[1];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…    q[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][, q[j]];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65A5C8E-25B2-4198-A9A0-39BAFEBE2275}"/>
              </a:ext>
            </a:extLst>
          </p:cNvPr>
          <p:cNvSpPr/>
          <p:nvPr/>
        </p:nvSpPr>
        <p:spPr>
          <a:xfrm>
            <a:off x="4129741" y="3304595"/>
            <a:ext cx="711200" cy="596895"/>
          </a:xfrm>
          <a:prstGeom prst="rightArrow">
            <a:avLst/>
          </a:prstGeom>
          <a:solidFill>
            <a:srgbClr val="63AA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05F03C8-F8CC-4CF4-AD75-90A010A05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40" y="2135423"/>
            <a:ext cx="2857143" cy="146666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F014174-B0C4-4F0B-B07C-1E28330B5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899" y="2135423"/>
            <a:ext cx="2466667" cy="146666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D44A5D8-8BC9-4FD8-94B4-FE0C276E8871}"/>
              </a:ext>
            </a:extLst>
          </p:cNvPr>
          <p:cNvSpPr txBox="1"/>
          <p:nvPr/>
        </p:nvSpPr>
        <p:spPr>
          <a:xfrm>
            <a:off x="5136584" y="3688434"/>
            <a:ext cx="24921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Reduced circuit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286DC0"/>
                </a:solidFill>
              </a:rPr>
              <a:t>… (with q[0] or q[1])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cx   q[0], q[1];</a:t>
            </a:r>
          </a:p>
          <a:p>
            <a:r>
              <a:rPr lang="en-US" altLang="zh-CN" dirty="0">
                <a:solidFill>
                  <a:srgbClr val="286DC0"/>
                </a:solidFill>
              </a:rPr>
              <a:t>… (with q[0] or q[1])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cx   q[0], q[1];</a:t>
            </a:r>
          </a:p>
          <a:p>
            <a:r>
              <a:rPr lang="en-US" altLang="zh-CN" dirty="0">
                <a:solidFill>
                  <a:srgbClr val="286DC0"/>
                </a:solidFill>
              </a:rPr>
              <a:t>… (with q[0] or q[1])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3E421C16-CF26-4808-A8D9-6B5AFEC62CF2}"/>
              </a:ext>
            </a:extLst>
          </p:cNvPr>
          <p:cNvSpPr/>
          <p:nvPr/>
        </p:nvSpPr>
        <p:spPr>
          <a:xfrm>
            <a:off x="7924415" y="3303642"/>
            <a:ext cx="711200" cy="596895"/>
          </a:xfrm>
          <a:prstGeom prst="rightArrow">
            <a:avLst/>
          </a:prstGeom>
          <a:solidFill>
            <a:srgbClr val="63AA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AC04186-0BCD-4700-9C45-91957A4CDD98}"/>
              </a:ext>
            </a:extLst>
          </p:cNvPr>
          <p:cNvSpPr/>
          <p:nvPr/>
        </p:nvSpPr>
        <p:spPr>
          <a:xfrm>
            <a:off x="1858683" y="2199341"/>
            <a:ext cx="818776" cy="5623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61414270-5959-4AF7-A53A-8A2C154FB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464" y="2146215"/>
            <a:ext cx="2466667" cy="1466667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FC70F60A-6E61-426C-ACDC-A802B8B69462}"/>
              </a:ext>
            </a:extLst>
          </p:cNvPr>
          <p:cNvSpPr txBox="1"/>
          <p:nvPr/>
        </p:nvSpPr>
        <p:spPr>
          <a:xfrm>
            <a:off x="9179667" y="3688434"/>
            <a:ext cx="2492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Pattern found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286DC0"/>
                </a:solidFill>
              </a:rPr>
              <a:t>… (with q[0] or q[1])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cx   q[0], q[1];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cx   q[0], q[1];</a:t>
            </a:r>
          </a:p>
          <a:p>
            <a:r>
              <a:rPr lang="en-US" altLang="zh-CN" dirty="0">
                <a:solidFill>
                  <a:srgbClr val="286DC0"/>
                </a:solidFill>
              </a:rPr>
              <a:t>… (with q[0] or q[1])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E431F9E-39F2-4039-9735-1630BCA56328}"/>
              </a:ext>
            </a:extLst>
          </p:cNvPr>
          <p:cNvSpPr txBox="1"/>
          <p:nvPr/>
        </p:nvSpPr>
        <p:spPr>
          <a:xfrm>
            <a:off x="1714402" y="1824613"/>
            <a:ext cx="1107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Pattern</a:t>
            </a:r>
            <a:endParaRPr lang="zh-CN" altLang="en-US" b="1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3B39196-BF34-4779-B4F6-99FD7D1EEA76}"/>
              </a:ext>
            </a:extLst>
          </p:cNvPr>
          <p:cNvSpPr/>
          <p:nvPr/>
        </p:nvSpPr>
        <p:spPr>
          <a:xfrm>
            <a:off x="1858683" y="2767106"/>
            <a:ext cx="1220625" cy="840380"/>
          </a:xfrm>
          <a:prstGeom prst="roundRect">
            <a:avLst/>
          </a:prstGeom>
          <a:noFill/>
          <a:ln w="28575">
            <a:solidFill>
              <a:srgbClr val="63AA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B22BAA0-A4F3-4944-B3A2-09F44BEC52CC}"/>
              </a:ext>
            </a:extLst>
          </p:cNvPr>
          <p:cNvSpPr/>
          <p:nvPr/>
        </p:nvSpPr>
        <p:spPr>
          <a:xfrm>
            <a:off x="5877860" y="2199341"/>
            <a:ext cx="818776" cy="5623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DDC4D84-59B6-4D5E-A338-D32D93602F3B}"/>
              </a:ext>
            </a:extLst>
          </p:cNvPr>
          <p:cNvSpPr txBox="1"/>
          <p:nvPr/>
        </p:nvSpPr>
        <p:spPr>
          <a:xfrm>
            <a:off x="5733579" y="1824613"/>
            <a:ext cx="1107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Pattern</a:t>
            </a:r>
            <a:endParaRPr lang="zh-CN" altLang="en-US" b="1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8999A75A-6FE5-4C7C-A775-A063B618E661}"/>
              </a:ext>
            </a:extLst>
          </p:cNvPr>
          <p:cNvSpPr/>
          <p:nvPr/>
        </p:nvSpPr>
        <p:spPr>
          <a:xfrm>
            <a:off x="9834283" y="2199341"/>
            <a:ext cx="818776" cy="5623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F677E5D-BD57-4086-8E1A-BA9B088F9974}"/>
              </a:ext>
            </a:extLst>
          </p:cNvPr>
          <p:cNvSpPr txBox="1"/>
          <p:nvPr/>
        </p:nvSpPr>
        <p:spPr>
          <a:xfrm>
            <a:off x="9690002" y="1824613"/>
            <a:ext cx="1107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Pattern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851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79390-74BD-4E78-AA12-FB68677D4F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6603" y="808324"/>
            <a:ext cx="10568574" cy="596895"/>
          </a:xfrm>
        </p:spPr>
        <p:txBody>
          <a:bodyPr/>
          <a:lstStyle/>
          <a:p>
            <a:r>
              <a:rPr lang="en-US" dirty="0"/>
              <a:t>Flaws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F33DF-0E6E-45B0-898A-EC732BAE25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Strict </a:t>
            </a:r>
            <a:r>
              <a:rPr lang="en-US" altLang="zh-CN" dirty="0"/>
              <a:t>pattern matching</a:t>
            </a:r>
          </a:p>
          <a:p>
            <a:pPr lvl="1"/>
            <a:r>
              <a:rPr lang="en-US" sz="1800" dirty="0"/>
              <a:t>Only search the same pattern, even though it has no difference if other gates are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FA493-7628-41E1-9784-2B3478D5B54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Quantum Circuit Pattern Matching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97848-6227-447D-8BA8-23BDD5BD4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7DA08F-F49F-4E92-8BE7-8F388C76D7ED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9ED138-1EC1-4460-8CC7-5B2F5E07C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999" y="3197936"/>
            <a:ext cx="1352381" cy="8380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FDC2B4C-F4C7-46A2-BB2B-498DDB052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939" y="3171854"/>
            <a:ext cx="1642490" cy="9042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03ACF34-2B44-44C6-8CCE-B139B0F94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080" y="3197936"/>
            <a:ext cx="1685714" cy="85714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53FE5A1-9593-4DA4-8B74-011252E30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2000" y="3179450"/>
            <a:ext cx="1647619" cy="866667"/>
          </a:xfrm>
          <a:prstGeom prst="rect">
            <a:avLst/>
          </a:prstGeom>
        </p:spPr>
      </p:pic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35B7405-B4A8-46F6-B5A3-513C3D04F9CF}"/>
              </a:ext>
            </a:extLst>
          </p:cNvPr>
          <p:cNvSpPr txBox="1">
            <a:spLocks/>
          </p:cNvSpPr>
          <p:nvPr/>
        </p:nvSpPr>
        <p:spPr>
          <a:xfrm>
            <a:off x="6424082" y="1509963"/>
            <a:ext cx="4951316" cy="4389120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228600" indent="-219456" algn="l" defTabSz="457200" rtl="0" eaLnBrk="1" latinLnBrk="0" hangingPunct="1">
              <a:lnSpc>
                <a:spcPct val="140000"/>
              </a:lnSpc>
              <a:spcBef>
                <a:spcPts val="0"/>
              </a:spcBef>
              <a:buSzPct val="90000"/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Order plays a role</a:t>
            </a:r>
            <a:endParaRPr lang="en-US" altLang="zh-CN" dirty="0"/>
          </a:p>
          <a:p>
            <a:pPr lvl="1"/>
            <a:r>
              <a:rPr lang="en-US" sz="1800" dirty="0"/>
              <a:t>For one-qubit gate before or after the pattern, it can lead to different results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C61C0B-A174-442A-8FCF-E95DDE4103C3}"/>
              </a:ext>
            </a:extLst>
          </p:cNvPr>
          <p:cNvSpPr txBox="1"/>
          <p:nvPr/>
        </p:nvSpPr>
        <p:spPr>
          <a:xfrm>
            <a:off x="8506711" y="4203774"/>
            <a:ext cx="1560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QC 1</a:t>
            </a: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h    q[0]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h    q[1]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cx   q[0], q[1];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cx   q[0], q[1];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B351A5-4167-4C8C-918F-1FE8AB577FD8}"/>
              </a:ext>
            </a:extLst>
          </p:cNvPr>
          <p:cNvSpPr txBox="1"/>
          <p:nvPr/>
        </p:nvSpPr>
        <p:spPr>
          <a:xfrm>
            <a:off x="10067364" y="4203774"/>
            <a:ext cx="1560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QC 2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    q[1]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h    q[0]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cx   q[0], q[1];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cx   q[0], q[1];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53566D-F569-4EBF-B548-F02AF4D81A8D}"/>
              </a:ext>
            </a:extLst>
          </p:cNvPr>
          <p:cNvSpPr txBox="1"/>
          <p:nvPr/>
        </p:nvSpPr>
        <p:spPr>
          <a:xfrm>
            <a:off x="6946058" y="4166755"/>
            <a:ext cx="1560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pattern</a:t>
            </a: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h    q[0]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h    q[1]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cx   q[0], q[1];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cx   q[0], q[1];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235937E-B690-4496-AAB9-599EDF61C948}"/>
              </a:ext>
            </a:extLst>
          </p:cNvPr>
          <p:cNvSpPr txBox="1"/>
          <p:nvPr/>
        </p:nvSpPr>
        <p:spPr>
          <a:xfrm>
            <a:off x="1540360" y="4201780"/>
            <a:ext cx="156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cx   q[0], q[1];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cx   q[0], q[1];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45C0EA3-1681-46B7-869C-60E55DB17077}"/>
              </a:ext>
            </a:extLst>
          </p:cNvPr>
          <p:cNvSpPr txBox="1"/>
          <p:nvPr/>
        </p:nvSpPr>
        <p:spPr>
          <a:xfrm>
            <a:off x="3364148" y="4226841"/>
            <a:ext cx="156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cx   q[0], q[1];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cx   q[1], q[2];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cx   q[0], q[1];</a:t>
            </a:r>
          </a:p>
        </p:txBody>
      </p:sp>
    </p:spTree>
    <p:extLst>
      <p:ext uri="{BB962C8B-B14F-4D97-AF65-F5344CB8AC3E}">
        <p14:creationId xmlns:p14="http://schemas.microsoft.com/office/powerpoint/2010/main" val="200953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79390-74BD-4E78-AA12-FB68677D4F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6603" y="808324"/>
            <a:ext cx="10568574" cy="596895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FA493-7628-41E1-9784-2B3478D5B54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Quantum Circuit Histogram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97848-6227-447D-8BA8-23BDD5BD4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7DA08F-F49F-4E92-8BE7-8F388C76D7ED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6889D6-FBBB-4066-B669-A80FF49C3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143" y="2577448"/>
            <a:ext cx="2485714" cy="1523810"/>
          </a:xfrm>
          <a:prstGeom prst="rect">
            <a:avLst/>
          </a:prstGeom>
        </p:spPr>
      </p:pic>
      <p:sp>
        <p:nvSpPr>
          <p:cNvPr id="22" name="箭头: 右 21">
            <a:extLst>
              <a:ext uri="{FF2B5EF4-FFF2-40B4-BE49-F238E27FC236}">
                <a16:creationId xmlns:a16="http://schemas.microsoft.com/office/drawing/2014/main" id="{E5123813-5FB5-44A8-89DC-9FED54AECF75}"/>
              </a:ext>
            </a:extLst>
          </p:cNvPr>
          <p:cNvSpPr/>
          <p:nvPr/>
        </p:nvSpPr>
        <p:spPr>
          <a:xfrm>
            <a:off x="5659717" y="3040905"/>
            <a:ext cx="711200" cy="596895"/>
          </a:xfrm>
          <a:prstGeom prst="rightArrow">
            <a:avLst/>
          </a:prstGeom>
          <a:solidFill>
            <a:srgbClr val="63AA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4F52E97-7C3B-409E-A4CC-0CD32B3BC5EA}"/>
              </a:ext>
            </a:extLst>
          </p:cNvPr>
          <p:cNvSpPr txBox="1"/>
          <p:nvPr/>
        </p:nvSpPr>
        <p:spPr>
          <a:xfrm>
            <a:off x="7288842" y="3124449"/>
            <a:ext cx="860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{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1: 3,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2: 2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74675F6-1A23-41E0-AD05-608DF879C0C8}"/>
              </a:ext>
            </a:extLst>
          </p:cNvPr>
          <p:cNvSpPr txBox="1"/>
          <p:nvPr/>
        </p:nvSpPr>
        <p:spPr>
          <a:xfrm>
            <a:off x="8860902" y="3258710"/>
            <a:ext cx="860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{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1: 2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BBE635-9BA9-4985-8D3C-60F6D6645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893" y="2607663"/>
            <a:ext cx="1352381" cy="5904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087F22D-39EB-44E1-BAB3-9A6BA5F0B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777" y="2607663"/>
            <a:ext cx="866667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2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FC4EA0-AC3D-44C7-9059-AF29060035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43095602"/>
      </p:ext>
    </p:extLst>
  </p:cSld>
  <p:clrMapOvr>
    <a:masterClrMapping/>
  </p:clrMapOvr>
</p:sld>
</file>

<file path=ppt/theme/theme1.xml><?xml version="1.0" encoding="utf-8"?>
<a:theme xmlns:a="http://schemas.openxmlformats.org/drawingml/2006/main" name="YUL_PPT_Template_White-with-Georg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II_Progress_Report_2021-09-07.pptx" id="{CF8789CB-447B-42B9-BC33-D2C1B9D7CABA}" vid="{861D4FD7-F607-4CD1-9626-EDC1C36D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yale-caslab-template</Template>
  <TotalTime>207</TotalTime>
  <Words>653</Words>
  <Application>Microsoft Office PowerPoint</Application>
  <PresentationFormat>宽屏</PresentationFormat>
  <Paragraphs>123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YaleNew</vt:lpstr>
      <vt:lpstr>Arial</vt:lpstr>
      <vt:lpstr>Calibri</vt:lpstr>
      <vt:lpstr>Cambria Math</vt:lpstr>
      <vt:lpstr>Georgia</vt:lpstr>
      <vt:lpstr>YUL_PPT_Template_White-with-Georgia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传奇</dc:creator>
  <cp:lastModifiedBy>许 传奇</cp:lastModifiedBy>
  <cp:revision>16</cp:revision>
  <dcterms:created xsi:type="dcterms:W3CDTF">2021-11-29T01:12:02Z</dcterms:created>
  <dcterms:modified xsi:type="dcterms:W3CDTF">2021-12-02T14:44:13Z</dcterms:modified>
</cp:coreProperties>
</file>