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2310" y="1623247"/>
            <a:ext cx="12224127" cy="11788200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Fig 5 full ranges"/>
          <p:cNvSpPr txBox="1"/>
          <p:nvPr/>
        </p:nvSpPr>
        <p:spPr>
          <a:xfrm>
            <a:off x="736391" y="109270"/>
            <a:ext cx="7320789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000000"/>
                </a:solidFill>
              </a:defRPr>
            </a:lvl1pPr>
          </a:lstStyle>
          <a:p>
            <a:pPr/>
            <a:r>
              <a:t>Fig 5 full ranges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2310" y="1623247"/>
            <a:ext cx="12224127" cy="117882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Fig 5 full ranges"/>
          <p:cNvSpPr txBox="1"/>
          <p:nvPr/>
        </p:nvSpPr>
        <p:spPr>
          <a:xfrm>
            <a:off x="736391" y="109270"/>
            <a:ext cx="7320789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000000"/>
                </a:solidFill>
              </a:defRPr>
            </a:lvl1pPr>
          </a:lstStyle>
          <a:p>
            <a:pPr/>
            <a:r>
              <a:t>Fig 5 full ranges</a:t>
            </a:r>
          </a:p>
        </p:txBody>
      </p:sp>
      <p:sp>
        <p:nvSpPr>
          <p:cNvPr id="156" name="Rounded Rectangle"/>
          <p:cNvSpPr/>
          <p:nvPr/>
        </p:nvSpPr>
        <p:spPr>
          <a:xfrm>
            <a:off x="7325311" y="1641322"/>
            <a:ext cx="5982179" cy="1650316"/>
          </a:xfrm>
          <a:prstGeom prst="roundRect">
            <a:avLst>
              <a:gd name="adj" fmla="val 13389"/>
            </a:avLst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7" name="High-conductance regions cause voltage-divider effects.…"/>
          <p:cNvSpPr txBox="1"/>
          <p:nvPr/>
        </p:nvSpPr>
        <p:spPr>
          <a:xfrm>
            <a:off x="14101045" y="1315047"/>
            <a:ext cx="9011327" cy="2302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t>High-conductance regions cause voltage-divider effects.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t>We opted to simply present raw data, but only deep in the tunneling regime where divider effects are small.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t>Corrections can also be made in post-processing, but we chose not to do this for simplicity, and to avoid any concerns about not showing “raw” data.</a:t>
            </a:r>
          </a:p>
        </p:txBody>
      </p:sp>
      <p:sp>
        <p:nvSpPr>
          <p:cNvPr id="158" name="Rounded Rectangle"/>
          <p:cNvSpPr/>
          <p:nvPr/>
        </p:nvSpPr>
        <p:spPr>
          <a:xfrm>
            <a:off x="7134139" y="5554569"/>
            <a:ext cx="5982179" cy="1650316"/>
          </a:xfrm>
          <a:prstGeom prst="roundRect">
            <a:avLst>
              <a:gd name="adj" fmla="val 13389"/>
            </a:avLst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9" name="Rounded Rectangle"/>
          <p:cNvSpPr/>
          <p:nvPr/>
        </p:nvSpPr>
        <p:spPr>
          <a:xfrm>
            <a:off x="7325311" y="9467816"/>
            <a:ext cx="5982179" cy="1650316"/>
          </a:xfrm>
          <a:prstGeom prst="roundRect">
            <a:avLst>
              <a:gd name="adj" fmla="val 13389"/>
            </a:avLst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2310" y="1623247"/>
            <a:ext cx="12224127" cy="11788200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Fig 5/6 full ranges"/>
          <p:cNvSpPr txBox="1"/>
          <p:nvPr/>
        </p:nvSpPr>
        <p:spPr>
          <a:xfrm>
            <a:off x="284779" y="109270"/>
            <a:ext cx="8224013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000000"/>
                </a:solidFill>
              </a:defRPr>
            </a:lvl1pPr>
          </a:lstStyle>
          <a:p>
            <a:pPr/>
            <a:r>
              <a:t>Fig 5/6 full ranges</a:t>
            </a:r>
          </a:p>
        </p:txBody>
      </p:sp>
      <p:pic>
        <p:nvPicPr>
          <p:cNvPr id="16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87858" y="1877987"/>
            <a:ext cx="10752121" cy="111205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