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56" r:id="rId5"/>
    <p:sldId id="257" r:id="rId6"/>
    <p:sldId id="260" r:id="rId7"/>
    <p:sldId id="280" r:id="rId8"/>
    <p:sldId id="261" r:id="rId9"/>
    <p:sldId id="262" r:id="rId10"/>
    <p:sldId id="263" r:id="rId11"/>
    <p:sldId id="258" r:id="rId12"/>
    <p:sldId id="264" r:id="rId13"/>
    <p:sldId id="278" r:id="rId14"/>
    <p:sldId id="279" r:id="rId15"/>
    <p:sldId id="267" r:id="rId16"/>
    <p:sldId id="268" r:id="rId17"/>
    <p:sldId id="269" r:id="rId18"/>
    <p:sldId id="270" r:id="rId19"/>
    <p:sldId id="272" r:id="rId20"/>
    <p:sldId id="273" r:id="rId21"/>
    <p:sldId id="274" r:id="rId22"/>
    <p:sldId id="275" r:id="rId23"/>
    <p:sldId id="276" r:id="rId24"/>
    <p:sldId id="277"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35" autoAdjust="0"/>
    <p:restoredTop sz="93969" autoAdjust="0"/>
  </p:normalViewPr>
  <p:slideViewPr>
    <p:cSldViewPr snapToGrid="0" snapToObjects="1" showGuides="1">
      <p:cViewPr varScale="1">
        <p:scale>
          <a:sx n="64" d="100"/>
          <a:sy n="64" d="100"/>
        </p:scale>
        <p:origin x="702"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17631-0BFA-DF62-D702-1CBFC4D04D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BCE453-2C35-0DFE-FC53-812444AFC6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D97966-9BC1-FBF0-591E-DDB4F02F0C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AA0EB5-8C14-2D1D-DE45-ED372E3C3079}"/>
              </a:ext>
            </a:extLst>
          </p:cNvPr>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3738131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casmith101/Capstone/blob/main/Dashboard.pdf"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181600" cy="1325563"/>
          </a:xfrm>
        </p:spPr>
        <p:txBody>
          <a:bodyPr anchor="ctr">
            <a:normAutofit fontScale="90000"/>
          </a:bodyPr>
          <a:lstStyle/>
          <a:p>
            <a:r>
              <a:rPr lang="en-GB" dirty="0">
                <a:solidFill>
                  <a:srgbClr val="0E659B"/>
                </a:solidFill>
              </a:rPr>
              <a:t>I</a:t>
            </a:r>
            <a:r>
              <a:rPr lang="en-US" dirty="0">
                <a:solidFill>
                  <a:srgbClr val="0E659B"/>
                </a:solidFill>
              </a:rPr>
              <a:t>BM Data Analytics Capstone Project</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Carrissa Smith</a:t>
            </a:r>
          </a:p>
          <a:p>
            <a:pPr marL="0" indent="0">
              <a:buNone/>
            </a:pPr>
            <a:r>
              <a:rPr lang="en-US" dirty="0"/>
              <a:t>October 14,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next year goes here.&gt;</a:t>
            </a:r>
          </a:p>
        </p:txBody>
      </p:sp>
      <p:pic>
        <p:nvPicPr>
          <p:cNvPr id="12" name="Picture 11" descr="A graph of data with numbers and text&#10;&#10;Description automatically generated with medium confidence">
            <a:extLst>
              <a:ext uri="{FF2B5EF4-FFF2-40B4-BE49-F238E27FC236}">
                <a16:creationId xmlns:a16="http://schemas.microsoft.com/office/drawing/2014/main" id="{00FAE17A-3053-982F-302E-EFC04826E7F4}"/>
              </a:ext>
            </a:extLst>
          </p:cNvPr>
          <p:cNvPicPr>
            <a:picLocks noChangeAspect="1"/>
          </p:cNvPicPr>
          <p:nvPr/>
        </p:nvPicPr>
        <p:blipFill>
          <a:blip r:embed="rId2"/>
          <a:stretch>
            <a:fillRect/>
          </a:stretch>
        </p:blipFill>
        <p:spPr>
          <a:xfrm>
            <a:off x="351270" y="2156851"/>
            <a:ext cx="5382376" cy="4020111"/>
          </a:xfrm>
          <a:prstGeom prst="rect">
            <a:avLst/>
          </a:prstGeom>
        </p:spPr>
      </p:pic>
      <p:pic>
        <p:nvPicPr>
          <p:cNvPr id="14" name="Picture 13" descr="A graph of data on a white background&#10;&#10;Description automatically generated">
            <a:extLst>
              <a:ext uri="{FF2B5EF4-FFF2-40B4-BE49-F238E27FC236}">
                <a16:creationId xmlns:a16="http://schemas.microsoft.com/office/drawing/2014/main" id="{57163969-BACB-9B98-82FB-1F8D593DEFC0}"/>
              </a:ext>
            </a:extLst>
          </p:cNvPr>
          <p:cNvPicPr>
            <a:picLocks noChangeAspect="1"/>
          </p:cNvPicPr>
          <p:nvPr/>
        </p:nvPicPr>
        <p:blipFill>
          <a:blip r:embed="rId3"/>
          <a:stretch>
            <a:fillRect/>
          </a:stretch>
        </p:blipFill>
        <p:spPr>
          <a:xfrm>
            <a:off x="5859933" y="2185430"/>
            <a:ext cx="5239481" cy="3991532"/>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85000" lnSpcReduction="10000"/>
          </a:bodyPr>
          <a:lstStyle/>
          <a:p>
            <a:pPr marL="0" indent="0">
              <a:buNone/>
            </a:pPr>
            <a:r>
              <a:rPr lang="en-US" dirty="0"/>
              <a:t>Findings</a:t>
            </a:r>
          </a:p>
          <a:p>
            <a:pPr marL="0" indent="0">
              <a:buNone/>
            </a:pPr>
            <a:endParaRPr lang="en-US" dirty="0"/>
          </a:p>
          <a:p>
            <a:r>
              <a:rPr lang="en-US" dirty="0"/>
              <a:t>MySQL is the database currently used the most but is the 4</a:t>
            </a:r>
            <a:r>
              <a:rPr lang="en-US" baseline="30000" dirty="0"/>
              <a:t>th</a:t>
            </a:r>
            <a:r>
              <a:rPr lang="en-US" dirty="0"/>
              <a:t> most desired database to work with next year.</a:t>
            </a:r>
          </a:p>
          <a:p>
            <a:r>
              <a:rPr lang="en-US" dirty="0"/>
              <a:t>PostgreSQL is currently the 3</a:t>
            </a:r>
            <a:r>
              <a:rPr lang="en-US" baseline="30000" dirty="0"/>
              <a:t>rd</a:t>
            </a:r>
            <a:r>
              <a:rPr lang="en-US" dirty="0"/>
              <a:t> most used database and the most desired database to work with next year.</a:t>
            </a:r>
          </a:p>
          <a:p>
            <a:r>
              <a:rPr lang="en-US" dirty="0"/>
              <a:t>Microsoft SQL Server is currently the 2</a:t>
            </a:r>
            <a:r>
              <a:rPr lang="en-US" baseline="30000" dirty="0"/>
              <a:t>nd</a:t>
            </a:r>
            <a:r>
              <a:rPr lang="en-US" dirty="0"/>
              <a:t> most used database but is the 6</a:t>
            </a:r>
            <a:r>
              <a:rPr lang="en-US" baseline="30000" dirty="0"/>
              <a:t>th</a:t>
            </a:r>
            <a:r>
              <a:rPr lang="en-US" dirty="0"/>
              <a:t> most desired database to work with next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85000" lnSpcReduction="10000"/>
          </a:bodyPr>
          <a:lstStyle/>
          <a:p>
            <a:pPr marL="0" indent="0">
              <a:buNone/>
            </a:pPr>
            <a:r>
              <a:rPr lang="en-US" dirty="0"/>
              <a:t>Implications</a:t>
            </a:r>
          </a:p>
          <a:p>
            <a:pPr marL="0" indent="0">
              <a:buNone/>
            </a:pPr>
            <a:endParaRPr lang="en-US" dirty="0"/>
          </a:p>
          <a:p>
            <a:r>
              <a:rPr lang="en-US" dirty="0"/>
              <a:t>MySQL may not be the top database most used in the incoming year.</a:t>
            </a:r>
          </a:p>
          <a:p>
            <a:r>
              <a:rPr lang="en-US" dirty="0"/>
              <a:t>PostgreSQL will have a significant growth in users in the incoming year.</a:t>
            </a:r>
          </a:p>
          <a:p>
            <a:r>
              <a:rPr lang="en-US" dirty="0"/>
              <a:t>Microsoft SQL Server may not be in the top 3 databases most used in the incoming year.</a:t>
            </a:r>
          </a:p>
        </p:txBody>
      </p:sp>
    </p:spTree>
    <p:extLst>
      <p:ext uri="{BB962C8B-B14F-4D97-AF65-F5344CB8AC3E}">
        <p14:creationId xmlns:p14="http://schemas.microsoft.com/office/powerpoint/2010/main" val="265960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GB" sz="1600" dirty="0">
                <a:hlinkClick r:id="rId2"/>
              </a:rPr>
              <a:t>Capstone/Dashboard.pdf at main · casmith101/Capstone (github.com)</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1 goes here</a:t>
            </a:r>
          </a:p>
        </p:txBody>
      </p:sp>
      <p:pic>
        <p:nvPicPr>
          <p:cNvPr id="4" name="Picture 3" descr="A collage of different colored graphs&#10;&#10;Description automatically generated">
            <a:extLst>
              <a:ext uri="{FF2B5EF4-FFF2-40B4-BE49-F238E27FC236}">
                <a16:creationId xmlns:a16="http://schemas.microsoft.com/office/drawing/2014/main" id="{57023858-DA38-C4C4-19CF-FA823E8AA7DB}"/>
              </a:ext>
            </a:extLst>
          </p:cNvPr>
          <p:cNvPicPr>
            <a:picLocks noChangeAspect="1"/>
          </p:cNvPicPr>
          <p:nvPr/>
        </p:nvPicPr>
        <p:blipFill>
          <a:blip r:embed="rId2"/>
          <a:stretch>
            <a:fillRect/>
          </a:stretch>
        </p:blipFill>
        <p:spPr>
          <a:xfrm>
            <a:off x="838200" y="1475248"/>
            <a:ext cx="6354062" cy="4782217"/>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4" name="Picture 3" descr="A screenshot of a computer screen&#10;&#10;Description automatically generated">
            <a:extLst>
              <a:ext uri="{FF2B5EF4-FFF2-40B4-BE49-F238E27FC236}">
                <a16:creationId xmlns:a16="http://schemas.microsoft.com/office/drawing/2014/main" id="{7CFF1E47-762D-847E-DD9A-9DB6560EA43C}"/>
              </a:ext>
            </a:extLst>
          </p:cNvPr>
          <p:cNvPicPr>
            <a:picLocks noChangeAspect="1"/>
          </p:cNvPicPr>
          <p:nvPr/>
        </p:nvPicPr>
        <p:blipFill>
          <a:blip r:embed="rId2"/>
          <a:stretch>
            <a:fillRect/>
          </a:stretch>
        </p:blipFill>
        <p:spPr>
          <a:xfrm>
            <a:off x="838200" y="585390"/>
            <a:ext cx="6335009" cy="5687219"/>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pic>
        <p:nvPicPr>
          <p:cNvPr id="4" name="Picture 3" descr="A close-up of a graph&#10;&#10;Description automatically generated">
            <a:extLst>
              <a:ext uri="{FF2B5EF4-FFF2-40B4-BE49-F238E27FC236}">
                <a16:creationId xmlns:a16="http://schemas.microsoft.com/office/drawing/2014/main" id="{8C53C1D5-0D07-D0B8-4C64-36DFCB4230C4}"/>
              </a:ext>
            </a:extLst>
          </p:cNvPr>
          <p:cNvPicPr>
            <a:picLocks noChangeAspect="1"/>
          </p:cNvPicPr>
          <p:nvPr/>
        </p:nvPicPr>
        <p:blipFill>
          <a:blip r:embed="rId2"/>
          <a:stretch>
            <a:fillRect/>
          </a:stretch>
        </p:blipFill>
        <p:spPr>
          <a:xfrm>
            <a:off x="838200" y="1475249"/>
            <a:ext cx="6392167" cy="4782217"/>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lnSpcReduction="10000"/>
          </a:bodyPr>
          <a:lstStyle/>
          <a:p>
            <a:pPr marL="0" indent="0">
              <a:buNone/>
            </a:pPr>
            <a:r>
              <a:rPr lang="en-GB" dirty="0"/>
              <a:t>The company would need to ensure that JavaScript and HTML/CSS skill requirements are emphasized for the upcoming year as these languages will remain top languages in the field. Python is a growing language and so the company would need to ensure that persons learn Python. As it relates to the usage of databases, PostgreSQl is likely to be the top database in the coming year. </a:t>
            </a:r>
            <a:endParaRPr lang="en-US" dirty="0"/>
          </a:p>
        </p:txBody>
      </p:sp>
    </p:spTree>
    <p:extLst>
      <p:ext uri="{BB962C8B-B14F-4D97-AF65-F5344CB8AC3E}">
        <p14:creationId xmlns:p14="http://schemas.microsoft.com/office/powerpoint/2010/main" val="216113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77500" lnSpcReduction="20000"/>
          </a:bodyPr>
          <a:lstStyle/>
          <a:p>
            <a:pPr marL="0" indent="0">
              <a:buNone/>
            </a:pPr>
            <a:r>
              <a:rPr lang="en-US" dirty="0"/>
              <a:t>Findings</a:t>
            </a:r>
          </a:p>
          <a:p>
            <a:pPr marL="0" indent="0">
              <a:buNone/>
            </a:pPr>
            <a:endParaRPr lang="en-US" dirty="0"/>
          </a:p>
          <a:p>
            <a:r>
              <a:rPr lang="en-US" dirty="0"/>
              <a:t>JavaScript and HTML/CSS are the languages currently used the most and desired the most to be worked with in the coming year. The Python Language is currently the 5</a:t>
            </a:r>
            <a:r>
              <a:rPr lang="en-US" baseline="30000" dirty="0"/>
              <a:t>th</a:t>
            </a:r>
            <a:r>
              <a:rPr lang="en-US" dirty="0"/>
              <a:t> most used language but 3</a:t>
            </a:r>
            <a:r>
              <a:rPr lang="en-US" baseline="30000" dirty="0"/>
              <a:t>rd</a:t>
            </a:r>
            <a:r>
              <a:rPr lang="en-US" dirty="0"/>
              <a:t> most desired language to work with next year.</a:t>
            </a:r>
          </a:p>
          <a:p>
            <a:r>
              <a:rPr lang="en-US" dirty="0"/>
              <a:t>PostgreSQL is currently the 3</a:t>
            </a:r>
            <a:r>
              <a:rPr lang="en-US" baseline="30000" dirty="0"/>
              <a:t>rd</a:t>
            </a:r>
            <a:r>
              <a:rPr lang="en-US" dirty="0"/>
              <a:t> most used database and the most desired database to work with next year.</a:t>
            </a:r>
          </a:p>
          <a:p>
            <a:r>
              <a:rPr lang="en-US" dirty="0"/>
              <a:t>Microsoft SQL Server is currently the 2</a:t>
            </a:r>
            <a:r>
              <a:rPr lang="en-US" baseline="30000" dirty="0"/>
              <a:t>nd</a:t>
            </a:r>
            <a:r>
              <a:rPr lang="en-US" dirty="0"/>
              <a:t> most used database but is the 6</a:t>
            </a:r>
            <a:r>
              <a:rPr lang="en-US" baseline="30000" dirty="0"/>
              <a:t>th</a:t>
            </a:r>
            <a:r>
              <a:rPr lang="en-US" dirty="0"/>
              <a:t> most desired database to work with next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77500" lnSpcReduction="20000"/>
          </a:bodyPr>
          <a:lstStyle/>
          <a:p>
            <a:pPr marL="0" indent="0">
              <a:buNone/>
            </a:pPr>
            <a:r>
              <a:rPr lang="en-US" dirty="0"/>
              <a:t>Implications</a:t>
            </a:r>
          </a:p>
          <a:p>
            <a:pPr marL="0" indent="0">
              <a:buNone/>
            </a:pPr>
            <a:endParaRPr lang="en-US" dirty="0"/>
          </a:p>
          <a:p>
            <a:r>
              <a:rPr lang="en-US" dirty="0"/>
              <a:t>JavaScript and HTML/CSS will continue to be top languages possibly because of many job listings for JavaScript as shown in the Job Postings bar chart in the appendix. Python is also a growing language. </a:t>
            </a:r>
          </a:p>
          <a:p>
            <a:r>
              <a:rPr lang="en-US" dirty="0"/>
              <a:t>PostgreSQL will have a significant growth in users in the incoming year.</a:t>
            </a:r>
          </a:p>
          <a:p>
            <a:r>
              <a:rPr lang="en-US" dirty="0"/>
              <a:t>Microsoft SQL Server is not as popular and will more than likely not be in the top 5 databases most used for the incoming year.</a:t>
            </a:r>
          </a:p>
        </p:txBody>
      </p:sp>
    </p:spTree>
    <p:extLst>
      <p:ext uri="{BB962C8B-B14F-4D97-AF65-F5344CB8AC3E}">
        <p14:creationId xmlns:p14="http://schemas.microsoft.com/office/powerpoint/2010/main" val="647271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JavaScript and HTML/CSS should be considered if they are not already in use as they will remain top languages.</a:t>
            </a:r>
          </a:p>
          <a:p>
            <a:r>
              <a:rPr lang="en-US" dirty="0"/>
              <a:t>Python programming language usage is growing.</a:t>
            </a:r>
          </a:p>
          <a:p>
            <a:r>
              <a:rPr lang="en-US" dirty="0"/>
              <a:t>PostgreSQL database usage is growing.</a:t>
            </a:r>
          </a:p>
          <a:p>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additional charts, or tables that you may have created during the analysis phase.</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5" name="Picture 4" descr="A graph with blue bars&#10;&#10;Description automatically generated">
            <a:extLst>
              <a:ext uri="{FF2B5EF4-FFF2-40B4-BE49-F238E27FC236}">
                <a16:creationId xmlns:a16="http://schemas.microsoft.com/office/drawing/2014/main" id="{F61F6540-ACCD-E97F-26CB-2BBEF0FAA3F3}"/>
              </a:ext>
            </a:extLst>
          </p:cNvPr>
          <p:cNvPicPr>
            <a:picLocks noChangeAspect="1"/>
          </p:cNvPicPr>
          <p:nvPr/>
        </p:nvPicPr>
        <p:blipFill>
          <a:blip r:embed="rId2"/>
          <a:srcRect l="6795" b="3165"/>
          <a:stretch/>
        </p:blipFill>
        <p:spPr>
          <a:xfrm>
            <a:off x="1484026" y="1539289"/>
            <a:ext cx="7813544" cy="4501747"/>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7" name="Content Placeholder 6" descr="A graph of a number of jobs&#10;&#10;Description automatically generated">
            <a:extLst>
              <a:ext uri="{FF2B5EF4-FFF2-40B4-BE49-F238E27FC236}">
                <a16:creationId xmlns:a16="http://schemas.microsoft.com/office/drawing/2014/main" id="{F3B0E965-3866-6747-D6D2-625E7F52E078}"/>
              </a:ext>
            </a:extLst>
          </p:cNvPr>
          <p:cNvPicPr>
            <a:picLocks noGrp="1" noChangeAspect="1"/>
          </p:cNvPicPr>
          <p:nvPr>
            <p:ph sz="half" idx="2"/>
          </p:nvPr>
        </p:nvPicPr>
        <p:blipFill>
          <a:blip r:embed="rId2"/>
          <a:srcRect l="5165" b="4682"/>
          <a:stretch/>
        </p:blipFill>
        <p:spPr>
          <a:xfrm>
            <a:off x="1424066" y="1582119"/>
            <a:ext cx="7959776" cy="4368976"/>
          </a:xfr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747670"/>
            <a:ext cx="7068725" cy="2524821"/>
          </a:xfrm>
        </p:spPr>
        <p:txBody>
          <a:bodyPr>
            <a:normAutofit/>
          </a:bodyPr>
          <a:lstStyle/>
          <a:p>
            <a:pPr marL="0" indent="0">
              <a:buNone/>
            </a:pPr>
            <a:r>
              <a:rPr lang="en-US" sz="2200" dirty="0"/>
              <a:t>Project Scenario: I </a:t>
            </a:r>
            <a:r>
              <a:rPr lang="en-GB" sz="2200" dirty="0"/>
              <a:t>have recently been hired as a Data Analyst by a global IT and business consulting services firm that is known for their expertise in IT solutions and their team of highly experienced IT consultants. In order to keep pace with changing technologies and remain competitive, my organization regularly </a:t>
            </a:r>
            <a:r>
              <a:rPr lang="en-GB" sz="2200" dirty="0" err="1"/>
              <a:t>analyzes</a:t>
            </a:r>
            <a:r>
              <a:rPr lang="en-GB" sz="2200" dirty="0"/>
              <a:t> data to help identify future skill requirements. </a:t>
            </a: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C3068-4F54-192C-1845-C554664C88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FF6D9E-753A-DA74-EC62-FDCD1C236631}"/>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FA5707E4-6CD1-3E0B-B855-F6476A5CAF65}"/>
              </a:ext>
            </a:extLst>
          </p:cNvPr>
          <p:cNvSpPr>
            <a:spLocks noGrp="1"/>
          </p:cNvSpPr>
          <p:nvPr>
            <p:ph sz="half" idx="2"/>
          </p:nvPr>
        </p:nvSpPr>
        <p:spPr>
          <a:xfrm>
            <a:off x="4285075" y="1825624"/>
            <a:ext cx="7068725" cy="4465447"/>
          </a:xfrm>
        </p:spPr>
        <p:txBody>
          <a:bodyPr>
            <a:normAutofit fontScale="92500" lnSpcReduction="10000"/>
          </a:bodyPr>
          <a:lstStyle/>
          <a:p>
            <a:r>
              <a:rPr lang="en-GB" sz="2200" dirty="0"/>
              <a:t>Data Collection was done to gather the top programming skills that are most in demand from</a:t>
            </a:r>
            <a:r>
              <a:rPr lang="en-US" sz="1800" dirty="0"/>
              <a:t>:</a:t>
            </a:r>
          </a:p>
          <a:p>
            <a:pPr lvl="1"/>
            <a:r>
              <a:rPr lang="en-GB" sz="1800" dirty="0"/>
              <a:t>Job postings</a:t>
            </a:r>
          </a:p>
          <a:p>
            <a:pPr lvl="1"/>
            <a:r>
              <a:rPr lang="en-GB" sz="1800" dirty="0"/>
              <a:t>Training portals</a:t>
            </a:r>
          </a:p>
          <a:p>
            <a:pPr lvl="1"/>
            <a:r>
              <a:rPr lang="en-GB" sz="1800" dirty="0"/>
              <a:t>Surveys</a:t>
            </a:r>
            <a:endParaRPr lang="en-US" sz="2200" dirty="0"/>
          </a:p>
          <a:p>
            <a:r>
              <a:rPr lang="en-GB" sz="2200" dirty="0"/>
              <a:t>Data Wrangling was done by cleaning up the data set and ensuring it is ready for data analysis.</a:t>
            </a:r>
          </a:p>
          <a:p>
            <a:r>
              <a:rPr lang="en-GB" sz="2200" dirty="0"/>
              <a:t>Exploratory Data Analysis was done to understand the dataset.</a:t>
            </a:r>
          </a:p>
          <a:p>
            <a:r>
              <a:rPr lang="en-GB" sz="2200" dirty="0"/>
              <a:t>Visualizations using Python to highlight the distribution of data, relationships between data, the composition of data, and comparison of data  </a:t>
            </a:r>
          </a:p>
          <a:p>
            <a:r>
              <a:rPr lang="en-GB" sz="2200" dirty="0"/>
              <a:t>Dashboards using Google Looker Studios was done to showcase current technology usage, future technology trends and demographics. </a:t>
            </a:r>
            <a:endParaRPr lang="en-US" sz="2200" dirty="0"/>
          </a:p>
        </p:txBody>
      </p:sp>
      <p:pic>
        <p:nvPicPr>
          <p:cNvPr id="5" name="Picture 4">
            <a:extLst>
              <a:ext uri="{FF2B5EF4-FFF2-40B4-BE49-F238E27FC236}">
                <a16:creationId xmlns:a16="http://schemas.microsoft.com/office/drawing/2014/main" id="{D2D68C41-BF5F-4C90-6196-7A0E5BE03DB4}"/>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62383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Problem Statement: To </a:t>
            </a:r>
            <a:r>
              <a:rPr lang="en-GB" sz="2200" dirty="0"/>
              <a:t>collect data from various sources and identify trends for this year's report on emerging skills. </a:t>
            </a:r>
            <a:endParaRPr lang="en-US" sz="2200" dirty="0"/>
          </a:p>
          <a:p>
            <a:r>
              <a:rPr lang="en-GB" sz="2200" dirty="0"/>
              <a:t>The nature of the analysis is primarily data-driven, consisting of</a:t>
            </a:r>
            <a:r>
              <a:rPr lang="en-US" sz="2200" dirty="0"/>
              <a:t> </a:t>
            </a:r>
            <a:r>
              <a:rPr lang="en-GB" sz="2200" dirty="0"/>
              <a:t>data collection, wrangling, exploratory data analysis, visualization and dashboarding. </a:t>
            </a:r>
            <a:endParaRPr lang="en-US" sz="2200" dirty="0"/>
          </a:p>
          <a:p>
            <a:r>
              <a:rPr lang="en-US" sz="2200" dirty="0"/>
              <a:t>Questions for analysis:</a:t>
            </a:r>
          </a:p>
          <a:p>
            <a:pPr lvl="1"/>
            <a:r>
              <a:rPr lang="en-GB" sz="1800" dirty="0"/>
              <a:t>What are the top programming languages in demand?</a:t>
            </a:r>
          </a:p>
          <a:p>
            <a:pPr lvl="1"/>
            <a:r>
              <a:rPr lang="en-GB" sz="1800" dirty="0"/>
              <a:t>What are the top database skills in demand?</a:t>
            </a:r>
          </a:p>
          <a:p>
            <a:pPr lvl="1"/>
            <a:r>
              <a:rPr lang="en-GB" sz="1800" dirty="0"/>
              <a:t>What are the popular IDEs?</a:t>
            </a:r>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Data sources: Website and Github API</a:t>
            </a:r>
          </a:p>
          <a:p>
            <a:r>
              <a:rPr lang="en-US" sz="2200" dirty="0"/>
              <a:t>Method 1: Some data was collected using Github Jobs API in Python and stored in an excel spreadsheet. </a:t>
            </a:r>
          </a:p>
          <a:p>
            <a:r>
              <a:rPr lang="en-US" sz="2200" dirty="0"/>
              <a:t>Method 2: Some data was web scraped from a given website using Beautiful Soup in Python and stored in a csv file.</a:t>
            </a:r>
          </a:p>
          <a:p>
            <a:r>
              <a:rPr lang="en-US" sz="2200" dirty="0"/>
              <a:t>Plan: Collected data used to gather insights on top programming languages and databases through the processes of:</a:t>
            </a:r>
          </a:p>
          <a:p>
            <a:pPr lvl="1"/>
            <a:r>
              <a:rPr lang="en-US" sz="1800" dirty="0"/>
              <a:t>Cleaning</a:t>
            </a:r>
          </a:p>
          <a:p>
            <a:pPr lvl="1"/>
            <a:r>
              <a:rPr lang="en-US" sz="1800" dirty="0"/>
              <a:t>Analyzing</a:t>
            </a:r>
          </a:p>
          <a:p>
            <a:pPr lvl="1"/>
            <a:r>
              <a:rPr lang="en-US" sz="1800" dirty="0"/>
              <a:t>Visualizing</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ctrTitle"/>
          </p:nvPr>
        </p:nvSpPr>
        <p:spPr>
          <a:xfrm>
            <a:off x="2880360" y="1168401"/>
            <a:ext cx="6431280" cy="2387600"/>
          </a:xfrm>
        </p:spPr>
        <p:txBody>
          <a:bodyPr anchor="b">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type="subTitle" idx="1"/>
          </p:nvPr>
        </p:nvSpPr>
        <p:spPr>
          <a:xfrm>
            <a:off x="2880360" y="3731247"/>
            <a:ext cx="6431280" cy="1655762"/>
          </a:xfrm>
        </p:spPr>
        <p:txBody>
          <a:bodyPr>
            <a:normAutofit/>
          </a:bodyPr>
          <a:lstStyle/>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146466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&lt;Bar chart of top 10 programming languages for the current year goes here.&gt;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programming languages for the next year goes here.&gt;</a:t>
            </a:r>
          </a:p>
        </p:txBody>
      </p:sp>
      <p:pic>
        <p:nvPicPr>
          <p:cNvPr id="6" name="Picture 5" descr="A graph of different languages&#10;&#10;Description automatically generated">
            <a:extLst>
              <a:ext uri="{FF2B5EF4-FFF2-40B4-BE49-F238E27FC236}">
                <a16:creationId xmlns:a16="http://schemas.microsoft.com/office/drawing/2014/main" id="{01202AE5-ADBB-DEAA-5CCB-9BC07487708C}"/>
              </a:ext>
            </a:extLst>
          </p:cNvPr>
          <p:cNvPicPr>
            <a:picLocks noChangeAspect="1"/>
          </p:cNvPicPr>
          <p:nvPr/>
        </p:nvPicPr>
        <p:blipFill>
          <a:blip r:embed="rId3"/>
          <a:stretch>
            <a:fillRect/>
          </a:stretch>
        </p:blipFill>
        <p:spPr>
          <a:xfrm>
            <a:off x="425906" y="2327564"/>
            <a:ext cx="5439534" cy="3924848"/>
          </a:xfrm>
          <a:prstGeom prst="rect">
            <a:avLst/>
          </a:prstGeom>
        </p:spPr>
      </p:pic>
      <p:pic>
        <p:nvPicPr>
          <p:cNvPr id="9" name="Picture 8" descr="A graph of different colored bars&#10;&#10;Description automatically generated with medium confidence">
            <a:extLst>
              <a:ext uri="{FF2B5EF4-FFF2-40B4-BE49-F238E27FC236}">
                <a16:creationId xmlns:a16="http://schemas.microsoft.com/office/drawing/2014/main" id="{19525CAF-8BB5-A36F-35D4-7619F03291D4}"/>
              </a:ext>
            </a:extLst>
          </p:cNvPr>
          <p:cNvPicPr>
            <a:picLocks noChangeAspect="1"/>
          </p:cNvPicPr>
          <p:nvPr/>
        </p:nvPicPr>
        <p:blipFill>
          <a:blip r:embed="rId4"/>
          <a:stretch>
            <a:fillRect/>
          </a:stretch>
        </p:blipFill>
        <p:spPr>
          <a:xfrm>
            <a:off x="5453148" y="2327564"/>
            <a:ext cx="5344271" cy="3829584"/>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77500" lnSpcReduction="20000"/>
          </a:bodyPr>
          <a:lstStyle/>
          <a:p>
            <a:pPr marL="0" indent="0">
              <a:buNone/>
            </a:pPr>
            <a:r>
              <a:rPr lang="en-US" dirty="0"/>
              <a:t>Findings</a:t>
            </a:r>
          </a:p>
          <a:p>
            <a:pPr marL="0" indent="0">
              <a:buNone/>
            </a:pPr>
            <a:endParaRPr lang="en-US" dirty="0"/>
          </a:p>
          <a:p>
            <a:r>
              <a:rPr lang="en-US" dirty="0"/>
              <a:t>JavaScript and HTML/CSS are the languages currently used the most and desired the most to be worked with in the coming year.</a:t>
            </a:r>
          </a:p>
          <a:p>
            <a:r>
              <a:rPr lang="en-US" dirty="0"/>
              <a:t>The Python Language is currently the 5</a:t>
            </a:r>
            <a:r>
              <a:rPr lang="en-US" baseline="30000" dirty="0"/>
              <a:t>th</a:t>
            </a:r>
            <a:r>
              <a:rPr lang="en-US" dirty="0"/>
              <a:t> most used language but 3</a:t>
            </a:r>
            <a:r>
              <a:rPr lang="en-US" baseline="30000" dirty="0"/>
              <a:t>rd</a:t>
            </a:r>
            <a:r>
              <a:rPr lang="en-US" dirty="0"/>
              <a:t> most desired language to work with next year.</a:t>
            </a:r>
          </a:p>
          <a:p>
            <a:r>
              <a:rPr lang="en-US" dirty="0"/>
              <a:t>PHP and C++ are in the top 10 currently used programming languages but are not in the top 10 languages desired to work with next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77500" lnSpcReduction="20000"/>
          </a:bodyPr>
          <a:lstStyle/>
          <a:p>
            <a:pPr marL="0" indent="0">
              <a:buNone/>
            </a:pPr>
            <a:r>
              <a:rPr lang="en-US" dirty="0"/>
              <a:t>Implications</a:t>
            </a:r>
          </a:p>
          <a:p>
            <a:pPr marL="0" indent="0">
              <a:buNone/>
            </a:pPr>
            <a:endParaRPr lang="en-US" dirty="0"/>
          </a:p>
          <a:p>
            <a:r>
              <a:rPr lang="en-US" dirty="0"/>
              <a:t>JavaScript and HTML/CSS will remain top and relevant programming languages in the incoming year.</a:t>
            </a:r>
          </a:p>
          <a:p>
            <a:r>
              <a:rPr lang="en-US" dirty="0"/>
              <a:t>Python is likely to be in the top 3 programming languages for the incoming year.</a:t>
            </a:r>
          </a:p>
          <a:p>
            <a:r>
              <a:rPr lang="en-US" dirty="0"/>
              <a:t>Kotlin and Go will potentially replace PHP and C++ in top 10 programming languages used in the incoming year.</a:t>
            </a:r>
          </a:p>
        </p:txBody>
      </p:sp>
    </p:spTree>
    <p:extLst>
      <p:ext uri="{BB962C8B-B14F-4D97-AF65-F5344CB8AC3E}">
        <p14:creationId xmlns:p14="http://schemas.microsoft.com/office/powerpoint/2010/main" val="545569246"/>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1128</TotalTime>
  <Words>1014</Words>
  <Application>Microsoft Office PowerPoint</Application>
  <PresentationFormat>Widescreen</PresentationFormat>
  <Paragraphs>113</Paragraphs>
  <Slides>21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Helv</vt:lpstr>
      <vt:lpstr>IBM Plex Mono SemiBold</vt:lpstr>
      <vt:lpstr>IBM Plex Mono Text</vt:lpstr>
      <vt:lpstr>SLIDE_TEMPLATE_skill_network</vt:lpstr>
      <vt:lpstr>IBM Data Analytics Capstone Project</vt:lpstr>
      <vt:lpstr>OUTLINE</vt:lpstr>
      <vt:lpstr>EXECUTIVE SUMMARY</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Carrissa Smith</cp:lastModifiedBy>
  <cp:revision>22</cp:revision>
  <dcterms:created xsi:type="dcterms:W3CDTF">2020-10-28T18:29:43Z</dcterms:created>
  <dcterms:modified xsi:type="dcterms:W3CDTF">2024-10-14T23:05:35Z</dcterms:modified>
</cp:coreProperties>
</file>