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8" r:id="rId8"/>
    <p:sldId id="259" r:id="rId9"/>
    <p:sldId id="272" r:id="rId10"/>
    <p:sldId id="264" r:id="rId11"/>
    <p:sldId id="261" r:id="rId12"/>
    <p:sldId id="270" r:id="rId13"/>
    <p:sldId id="266" r:id="rId14"/>
    <p:sldId id="267" r:id="rId15"/>
    <p:sldId id="265" r:id="rId16"/>
    <p:sldId id="26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stfir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26" name="Picture 2" descr="C:\Users\mabank\Downloads\bouncer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400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8663" y="4800600"/>
            <a:ext cx="47017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Internet and you.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2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– Injecting client-side script into a site.</a:t>
            </a:r>
          </a:p>
          <a:p>
            <a:r>
              <a:rPr lang="en-US" dirty="0" smtClean="0"/>
              <a:t>Why is it dangerous? 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://testfire.net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(see </a:t>
            </a:r>
            <a:r>
              <a:rPr lang="en-US" smtClean="0"/>
              <a:t>XSS/Attacks.txt)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27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SQL into a vulnerable site.</a:t>
            </a:r>
          </a:p>
          <a:p>
            <a:r>
              <a:rPr lang="en-US" dirty="0" smtClean="0"/>
              <a:t>Let’s hack </a:t>
            </a:r>
            <a:r>
              <a:rPr lang="en-US" dirty="0"/>
              <a:t>something… </a:t>
            </a:r>
            <a:r>
              <a:rPr lang="en-US" dirty="0" smtClean="0"/>
              <a:t>[Demo</a:t>
            </a:r>
            <a:r>
              <a:rPr lang="en-US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27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defend against Injection?</a:t>
            </a:r>
            <a:endParaRPr lang="en-US" dirty="0"/>
          </a:p>
        </p:txBody>
      </p:sp>
      <p:pic>
        <p:nvPicPr>
          <p:cNvPr id="1026" name="Picture 2" descr="C:\Users\mabank\Downloads\walking-stick_defence_barton-wright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856163" cy="370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5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/>
              <a:t>program causes a user's Web browser to perform an unwanted action on a trusted </a:t>
            </a:r>
            <a:r>
              <a:rPr lang="en-US" b="1" dirty="0"/>
              <a:t>site</a:t>
            </a:r>
            <a:r>
              <a:rPr lang="en-US" dirty="0"/>
              <a:t> for which the user is currently authenticated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CAPTCHA</a:t>
            </a:r>
          </a:p>
          <a:p>
            <a:r>
              <a:rPr lang="en-US" dirty="0" smtClean="0"/>
              <a:t>Re-Authentication (Like amazon.com)</a:t>
            </a:r>
          </a:p>
        </p:txBody>
      </p:sp>
    </p:spTree>
    <p:extLst>
      <p:ext uri="{BB962C8B-B14F-4D97-AF65-F5344CB8AC3E}">
        <p14:creationId xmlns:p14="http://schemas.microsoft.com/office/powerpoint/2010/main" val="187420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malicious practice of manipulating a website user's activity by concealing hyperlinks beneath legitimate clickable content, thereby causing the user to perform actions of which they are </a:t>
            </a:r>
            <a:r>
              <a:rPr lang="en-US" dirty="0" smtClean="0"/>
              <a:t>unaware.</a:t>
            </a:r>
          </a:p>
          <a:p>
            <a:r>
              <a:rPr lang="en-US" dirty="0" smtClean="0"/>
              <a:t>Lets see it!</a:t>
            </a:r>
          </a:p>
          <a:p>
            <a:r>
              <a:rPr lang="en-US" dirty="0" smtClean="0"/>
              <a:t>Lets prevent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give away information - “Your password is invalid” or “username not found”</a:t>
            </a:r>
          </a:p>
          <a:p>
            <a:r>
              <a:rPr lang="en-US" dirty="0" smtClean="0"/>
              <a:t>Don’t be predictable - admin/admin</a:t>
            </a:r>
          </a:p>
          <a:p>
            <a:r>
              <a:rPr lang="en-US" dirty="0" smtClean="0"/>
              <a:t>Always change default creds – </a:t>
            </a:r>
            <a:r>
              <a:rPr lang="en-US" dirty="0" err="1" smtClean="0"/>
              <a:t>sa</a:t>
            </a:r>
            <a:r>
              <a:rPr lang="en-US" dirty="0" smtClean="0"/>
              <a:t>/””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Guideline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mitigate against: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Request Forgery</a:t>
            </a:r>
          </a:p>
          <a:p>
            <a:pPr lvl="1"/>
            <a:r>
              <a:rPr lang="en-US" dirty="0"/>
              <a:t>Cross Site Scripting</a:t>
            </a:r>
          </a:p>
          <a:p>
            <a:pPr lvl="1"/>
            <a:r>
              <a:rPr lang="en-US" dirty="0"/>
              <a:t>Clickjacking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account lockout, password history/expiration, etc.</a:t>
            </a:r>
          </a:p>
          <a:p>
            <a:pPr lvl="1"/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What is the correct way of storing passwords?</a:t>
            </a:r>
          </a:p>
          <a:p>
            <a:pPr lvl="1"/>
            <a:r>
              <a:rPr lang="en-US" dirty="0"/>
              <a:t>Why should passwords be salted?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PII/PHI (e.g. masking certain data in the UI)</a:t>
            </a:r>
          </a:p>
          <a:p>
            <a:r>
              <a:rPr lang="en-US" dirty="0"/>
              <a:t>What is OWASP?</a:t>
            </a:r>
          </a:p>
          <a:p>
            <a:r>
              <a:rPr lang="en-US" dirty="0"/>
              <a:t>How it relates to Javascript/.NET</a:t>
            </a:r>
          </a:p>
        </p:txBody>
      </p:sp>
    </p:spTree>
    <p:extLst>
      <p:ext uri="{BB962C8B-B14F-4D97-AF65-F5344CB8AC3E}">
        <p14:creationId xmlns:p14="http://schemas.microsoft.com/office/powerpoint/2010/main" val="11891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pic>
        <p:nvPicPr>
          <p:cNvPr id="2050" name="Picture 2" descr="C:\Users\mabank\Downloads\5-29-13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" y="1164771"/>
            <a:ext cx="8262185" cy="52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$6 Billion Annually in healthcare alone</a:t>
            </a:r>
          </a:p>
          <a:p>
            <a:r>
              <a:rPr lang="en-US" sz="2800" b="1" dirty="0" smtClean="0"/>
              <a:t>Attacks agains</a:t>
            </a:r>
            <a:r>
              <a:rPr lang="en-US" sz="2800" b="1" dirty="0" smtClean="0"/>
              <a:t>t healthcare doubled in 5 years</a:t>
            </a:r>
          </a:p>
          <a:p>
            <a:r>
              <a:rPr lang="en-US" sz="2800" b="1" dirty="0" smtClean="0"/>
              <a:t>90% of providers hit with data breaches in past 2 years (source: </a:t>
            </a:r>
            <a:r>
              <a:rPr lang="en-US" sz="2800" b="1" dirty="0" err="1" smtClean="0"/>
              <a:t>bloomberg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2014 – FBI Warns healthcare is “lax” compared to other sectors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112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hackers hack?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005045" cy="3200400"/>
          </a:xfrm>
        </p:spPr>
        <p:txBody>
          <a:bodyPr/>
          <a:lstStyle/>
          <a:p>
            <a:r>
              <a:rPr lang="en-US" dirty="0" smtClean="0"/>
              <a:t>PII - </a:t>
            </a:r>
            <a:r>
              <a:rPr lang="en-US" dirty="0"/>
              <a:t>Personally </a:t>
            </a:r>
            <a:r>
              <a:rPr lang="en-US" dirty="0" smtClean="0"/>
              <a:t>Identifiable Information</a:t>
            </a:r>
          </a:p>
          <a:p>
            <a:r>
              <a:rPr lang="en-US" dirty="0" smtClean="0"/>
              <a:t>PHI - Protected Health Information</a:t>
            </a:r>
          </a:p>
          <a:p>
            <a:r>
              <a:rPr lang="en-US" dirty="0" smtClean="0"/>
              <a:t>Cause disruptions to the business</a:t>
            </a:r>
          </a:p>
          <a:p>
            <a:r>
              <a:rPr lang="en-US" b="1" dirty="0" smtClean="0"/>
              <a:t>Kevin </a:t>
            </a:r>
            <a:r>
              <a:rPr lang="en-US" b="1" dirty="0" err="1" smtClean="0"/>
              <a:t>Mitnick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  <a:r>
              <a:rPr lang="en-US" dirty="0" smtClean="0"/>
              <a:t>for the pursuit of knowledge and adventure”</a:t>
            </a:r>
            <a:endParaRPr lang="en-US" dirty="0"/>
          </a:p>
        </p:txBody>
      </p:sp>
      <p:pic>
        <p:nvPicPr>
          <p:cNvPr id="3074" name="Picture 2" descr="C:\Users\mabank\Downloads\kevin_mit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55" y="3810000"/>
            <a:ext cx="396644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PII - Information </a:t>
            </a:r>
            <a:r>
              <a:rPr lang="en-US" sz="2800" dirty="0"/>
              <a:t>that can be used on its own or with other information to identify, contact, or locate a single person, or to identify an individual in context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Examples: </a:t>
            </a:r>
            <a:r>
              <a:rPr lang="en-US" sz="2000" dirty="0"/>
              <a:t>Full name, Home address, Email address, National identification number, Passport number, Credit card numbers, Date of birth, Login name</a:t>
            </a:r>
          </a:p>
          <a:p>
            <a:r>
              <a:rPr lang="en-US" sz="2800" dirty="0" smtClean="0"/>
              <a:t>Black market credit card value: $0.50 - $1.00 each.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3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PHI - Any information about health status, provision of health care, or payment for health care that can be linked to a specific </a:t>
            </a:r>
            <a:r>
              <a:rPr lang="en-US" sz="2800" dirty="0" smtClean="0"/>
              <a:t>individual</a:t>
            </a:r>
          </a:p>
          <a:p>
            <a:r>
              <a:rPr lang="en-US" sz="2000" dirty="0" smtClean="0"/>
              <a:t>Physical </a:t>
            </a:r>
            <a:r>
              <a:rPr lang="en-US" sz="2000" dirty="0"/>
              <a:t>or mental health or </a:t>
            </a:r>
            <a:r>
              <a:rPr lang="en-US" sz="2000" dirty="0" smtClean="0"/>
              <a:t>condition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provision of health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Payment information for health care</a:t>
            </a:r>
          </a:p>
          <a:p>
            <a:r>
              <a:rPr lang="en-US" sz="2000" dirty="0" smtClean="0"/>
              <a:t>PII that can link to above information</a:t>
            </a:r>
          </a:p>
          <a:p>
            <a:r>
              <a:rPr lang="en-US" sz="2800" dirty="0" smtClean="0"/>
              <a:t>Black Market Value $</a:t>
            </a:r>
            <a:r>
              <a:rPr lang="en-US" sz="2800" dirty="0" smtClean="0"/>
              <a:t>10.00 - $20.00: 20-40 </a:t>
            </a:r>
            <a:r>
              <a:rPr lang="en-US" sz="2800" dirty="0" smtClean="0"/>
              <a:t>times that of PII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Fullz</a:t>
            </a:r>
            <a:r>
              <a:rPr lang="en-US" sz="2800" dirty="0" smtClean="0"/>
              <a:t> or Kitz PHI with fake documents $1,000+</a:t>
            </a:r>
            <a:endParaRPr lang="en-US" sz="2800" dirty="0" smtClean="0"/>
          </a:p>
          <a:p>
            <a:r>
              <a:rPr lang="en-US" sz="2800" dirty="0" smtClean="0"/>
              <a:t>Why?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2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Web Application Security </a:t>
            </a:r>
            <a:r>
              <a:rPr lang="en-US" dirty="0" smtClean="0"/>
              <a:t>Project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Core Purpose - </a:t>
            </a:r>
            <a:r>
              <a:rPr lang="en-US" dirty="0"/>
              <a:t>Be the thriving global community that drives visibility and evolution in the safety and security of the world’s software.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mabank\Downloads\Owasp_logo_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3662"/>
            <a:ext cx="1582737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2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 smtClean="0"/>
              <a:t>Injection 1*</a:t>
            </a:r>
            <a:endParaRPr lang="en-US" dirty="0" smtClean="0"/>
          </a:p>
          <a:p>
            <a:r>
              <a:rPr lang="en-US" dirty="0" smtClean="0"/>
              <a:t>Cross Site </a:t>
            </a:r>
            <a:r>
              <a:rPr lang="en-US" dirty="0" smtClean="0"/>
              <a:t>Scripting 3*</a:t>
            </a:r>
            <a:endParaRPr lang="en-US" dirty="0" smtClean="0"/>
          </a:p>
          <a:p>
            <a:r>
              <a:rPr lang="en-US" dirty="0" smtClean="0"/>
              <a:t>Cross Site Request </a:t>
            </a:r>
            <a:r>
              <a:rPr lang="en-US" dirty="0" smtClean="0"/>
              <a:t>Forgery 8*</a:t>
            </a:r>
            <a:endParaRPr lang="en-US" dirty="0" smtClean="0"/>
          </a:p>
          <a:p>
            <a:r>
              <a:rPr lang="en-US" dirty="0" smtClean="0"/>
              <a:t>Clickjacking</a:t>
            </a:r>
          </a:p>
          <a:p>
            <a:r>
              <a:rPr lang="en-US" dirty="0" smtClean="0"/>
              <a:t>Social </a:t>
            </a:r>
            <a:r>
              <a:rPr lang="en-US" dirty="0" smtClean="0"/>
              <a:t>Engineering</a:t>
            </a:r>
          </a:p>
          <a:p>
            <a:endParaRPr lang="en-US" dirty="0"/>
          </a:p>
          <a:p>
            <a:r>
              <a:rPr lang="en-US" sz="2000" dirty="0"/>
              <a:t>https://www.owasp.org/index.php/Top_10_2013-Top_10</a:t>
            </a:r>
            <a:endParaRPr lang="en-US" sz="2000" dirty="0" smtClean="0"/>
          </a:p>
          <a:p>
            <a:r>
              <a:rPr lang="en-US" sz="2000" dirty="0" smtClean="0"/>
              <a:t>*OWASP ranking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5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weakest link in the Information Security Chain.</a:t>
            </a:r>
          </a:p>
          <a:p>
            <a:r>
              <a:rPr lang="en-US" dirty="0"/>
              <a:t>Obviously, never give out confidential information.</a:t>
            </a:r>
          </a:p>
          <a:p>
            <a:r>
              <a:rPr lang="en-US" dirty="0"/>
              <a:t>Safeguard even inconsequential information about yourself.</a:t>
            </a:r>
          </a:p>
          <a:p>
            <a:r>
              <a:rPr lang="en-US" dirty="0"/>
              <a:t>Lie to security questions, and remember your lies.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2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549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Security</vt:lpstr>
      <vt:lpstr>Why should I care?</vt:lpstr>
      <vt:lpstr>Cyberattacks</vt:lpstr>
      <vt:lpstr>Why do hackers hack?</vt:lpstr>
      <vt:lpstr>What is PII?</vt:lpstr>
      <vt:lpstr>What is PHI?</vt:lpstr>
      <vt:lpstr>OWASP</vt:lpstr>
      <vt:lpstr>Common attacks</vt:lpstr>
      <vt:lpstr>Social Engineering</vt:lpstr>
      <vt:lpstr>Cross Site Scripting (XSS)</vt:lpstr>
      <vt:lpstr>SQL Injection</vt:lpstr>
      <vt:lpstr>Defense!</vt:lpstr>
      <vt:lpstr>Cross Site Request Forgery</vt:lpstr>
      <vt:lpstr>Clickjacking</vt:lpstr>
      <vt:lpstr>General Best Practices</vt:lpstr>
      <vt:lpstr>Authentication</vt:lpstr>
      <vt:lpstr>Presentation Guideline 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Mason Banks</dc:creator>
  <cp:lastModifiedBy>Mason Banks</cp:lastModifiedBy>
  <cp:revision>37</cp:revision>
  <dcterms:created xsi:type="dcterms:W3CDTF">2015-06-15T23:25:42Z</dcterms:created>
  <dcterms:modified xsi:type="dcterms:W3CDTF">2015-06-30T15:23:16Z</dcterms:modified>
</cp:coreProperties>
</file>