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0" r:id="rId5"/>
    <p:sldId id="262" r:id="rId6"/>
    <p:sldId id="263" r:id="rId7"/>
    <p:sldId id="268" r:id="rId8"/>
    <p:sldId id="259" r:id="rId9"/>
    <p:sldId id="272" r:id="rId10"/>
    <p:sldId id="261" r:id="rId11"/>
    <p:sldId id="264" r:id="rId12"/>
    <p:sldId id="270" r:id="rId13"/>
    <p:sldId id="266" r:id="rId14"/>
    <p:sldId id="267" r:id="rId15"/>
    <p:sldId id="269" r:id="rId16"/>
    <p:sldId id="265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1" autoAdjust="0"/>
    <p:restoredTop sz="94660"/>
  </p:normalViewPr>
  <p:slideViewPr>
    <p:cSldViewPr>
      <p:cViewPr varScale="1">
        <p:scale>
          <a:sx n="79" d="100"/>
          <a:sy n="79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68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08674-6E4C-4AB3-8A7E-BC3E5AC876B8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B9BD-FC81-4A9E-AD97-D1724FE0B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6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1B9BD-FC81-4A9E-AD97-D1724FE0BF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4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B02B-97BC-49AD-89C1-137F41ABB076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stfir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stfire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26" name="Picture 2" descr="C:\Users\mabank\Downloads\bouncer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400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8663" y="4800600"/>
            <a:ext cx="47017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Internet and you.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SQL into a vulnerable site.</a:t>
            </a:r>
          </a:p>
          <a:p>
            <a:r>
              <a:rPr lang="en-US" dirty="0" smtClean="0"/>
              <a:t>Let’s hack </a:t>
            </a:r>
            <a:r>
              <a:rPr lang="en-US" dirty="0"/>
              <a:t>something… </a:t>
            </a:r>
            <a:r>
              <a:rPr lang="en-US" dirty="0" smtClean="0"/>
              <a:t>[Demo]</a:t>
            </a:r>
          </a:p>
          <a:p>
            <a:r>
              <a:rPr lang="en-US" dirty="0">
                <a:hlinkClick r:id="rId2"/>
              </a:rPr>
              <a:t>http://testfire.net/</a:t>
            </a: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'AND </a:t>
            </a:r>
            <a:r>
              <a:rPr lang="en-US" sz="2000" dirty="0"/>
              <a:t>1=(SELECT COUNT(*) FROM probe</a:t>
            </a:r>
            <a:r>
              <a:rPr lang="en-US" sz="2000" dirty="0" smtClean="0"/>
              <a:t>);--</a:t>
            </a:r>
          </a:p>
          <a:p>
            <a:r>
              <a:rPr lang="en-US" sz="2000" dirty="0" smtClean="0"/>
              <a:t>' </a:t>
            </a:r>
            <a:r>
              <a:rPr lang="en-US" sz="2000" dirty="0"/>
              <a:t>OR 1=1;--</a:t>
            </a:r>
          </a:p>
          <a:p>
            <a:r>
              <a:rPr lang="en-US" sz="2000" dirty="0" smtClean="0"/>
              <a:t>'; </a:t>
            </a:r>
            <a:r>
              <a:rPr lang="en-US" sz="2000" dirty="0"/>
              <a:t>DROP TABLE </a:t>
            </a:r>
            <a:r>
              <a:rPr lang="en-US" sz="2000" dirty="0" err="1"/>
              <a:t>probeResult</a:t>
            </a:r>
            <a:r>
              <a:rPr lang="en-US" sz="2000" dirty="0"/>
              <a:t>;--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92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– Injecting client-side script into a site.</a:t>
            </a:r>
          </a:p>
          <a:p>
            <a:pPr lvl="1"/>
            <a:r>
              <a:rPr lang="en-US" dirty="0" smtClean="0"/>
              <a:t>Reflected [Demo]</a:t>
            </a:r>
            <a:endParaRPr lang="en-US" dirty="0"/>
          </a:p>
          <a:p>
            <a:pPr lvl="1"/>
            <a:r>
              <a:rPr lang="en-US" dirty="0" smtClean="0"/>
              <a:t>Persisted</a:t>
            </a:r>
          </a:p>
          <a:p>
            <a:r>
              <a:rPr lang="en-US" dirty="0" smtClean="0"/>
              <a:t>Why is it dangerous? 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://testfire.net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(see XSS/Attacks.txt)</a:t>
            </a:r>
          </a:p>
        </p:txBody>
      </p:sp>
    </p:spTree>
    <p:extLst>
      <p:ext uri="{BB962C8B-B14F-4D97-AF65-F5344CB8AC3E}">
        <p14:creationId xmlns:p14="http://schemas.microsoft.com/office/powerpoint/2010/main" val="8862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defend against Injection?</a:t>
            </a:r>
            <a:endParaRPr lang="en-US" dirty="0"/>
          </a:p>
        </p:txBody>
      </p:sp>
      <p:pic>
        <p:nvPicPr>
          <p:cNvPr id="1026" name="Picture 2" descr="C:\Users\mabank\Downloads\walking-stick_defence_barton-wright_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7" y="2391441"/>
            <a:ext cx="4856163" cy="370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/>
              <a:t>program causes a user's Web browser to perform an unwanted action on a trusted site for which the user is currently authenticated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referer</a:t>
            </a:r>
            <a:endParaRPr lang="en-US" dirty="0" smtClean="0"/>
          </a:p>
          <a:p>
            <a:r>
              <a:rPr lang="en-US" dirty="0" smtClean="0"/>
              <a:t>CAPTCHA - Anti-Pattern, bad for disabled users</a:t>
            </a:r>
          </a:p>
          <a:p>
            <a:r>
              <a:rPr lang="en-US" dirty="0" smtClean="0"/>
              <a:t>Re-Authentication (Like amazon.com)</a:t>
            </a:r>
          </a:p>
          <a:p>
            <a:r>
              <a:rPr lang="en-US" dirty="0" smtClean="0"/>
              <a:t>Anti-</a:t>
            </a:r>
            <a:r>
              <a:rPr lang="en-US" dirty="0" err="1" smtClean="0"/>
              <a:t>Xsrf</a:t>
            </a:r>
            <a:r>
              <a:rPr lang="en-US" dirty="0" smtClean="0"/>
              <a:t> </a:t>
            </a:r>
            <a:r>
              <a:rPr lang="en-US" dirty="0" smtClean="0"/>
              <a:t>Token (</a:t>
            </a:r>
            <a:r>
              <a:rPr lang="en-US" dirty="0" err="1" smtClean="0"/>
              <a:t>site.master.cs</a:t>
            </a:r>
            <a:r>
              <a:rPr lang="en-US" dirty="0" smtClean="0"/>
              <a:t>) (See-Surf)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2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malicious practice of manipulating a website user's activity by concealing hyperlinks beneath legitimate clickable content, thereby causing the user to perform actions of which they are </a:t>
            </a:r>
            <a:r>
              <a:rPr lang="en-US" dirty="0" smtClean="0"/>
              <a:t>unaware.</a:t>
            </a:r>
          </a:p>
          <a:p>
            <a:r>
              <a:rPr lang="en-US" dirty="0" smtClean="0"/>
              <a:t>Lets see it!</a:t>
            </a:r>
          </a:p>
          <a:p>
            <a:r>
              <a:rPr lang="en-US" dirty="0" smtClean="0"/>
              <a:t>Lets prevent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account </a:t>
            </a:r>
            <a:r>
              <a:rPr lang="en-US" dirty="0"/>
              <a:t>lockout, password history/expiration, etc.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Multi-factor </a:t>
            </a:r>
            <a:r>
              <a:rPr lang="en-US" dirty="0" smtClean="0"/>
              <a:t>authentication(bio, phone, flash drive)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Storing passwords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Password Salt… Yum!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makes a good password and why do I need one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a rainbow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Don’t give away information - “Your password is invalid” or “username not found”</a:t>
            </a:r>
          </a:p>
          <a:p>
            <a:r>
              <a:rPr lang="en-US" dirty="0" smtClean="0"/>
              <a:t>Don’t be predictable - admin/admin</a:t>
            </a:r>
          </a:p>
          <a:p>
            <a:r>
              <a:rPr lang="en-US" dirty="0" smtClean="0"/>
              <a:t>Always change default creds – </a:t>
            </a:r>
            <a:r>
              <a:rPr lang="en-US" dirty="0" err="1" smtClean="0"/>
              <a:t>sa</a:t>
            </a:r>
            <a:r>
              <a:rPr lang="en-US" dirty="0" smtClean="0"/>
              <a:t>/””</a:t>
            </a:r>
          </a:p>
          <a:p>
            <a:r>
              <a:rPr lang="en-US" dirty="0"/>
              <a:t> &lt;deployment retail="</a:t>
            </a:r>
            <a:r>
              <a:rPr lang="en-US" dirty="0" smtClean="0"/>
              <a:t>true“ /&gt; </a:t>
            </a:r>
            <a:endParaRPr lang="en-US" dirty="0"/>
          </a:p>
          <a:p>
            <a:pPr lvl="1"/>
            <a:r>
              <a:rPr lang="en-US" dirty="0" smtClean="0"/>
              <a:t>Turn off tracing/use custom errors</a:t>
            </a:r>
          </a:p>
          <a:p>
            <a:r>
              <a:rPr lang="en-US" dirty="0" smtClean="0"/>
              <a:t>Force </a:t>
            </a:r>
            <a:r>
              <a:rPr lang="en-US" dirty="0" smtClean="0"/>
              <a:t>SSL</a:t>
            </a:r>
            <a:endParaRPr lang="en-US" dirty="0"/>
          </a:p>
          <a:p>
            <a:r>
              <a:rPr lang="en-US" dirty="0" smtClean="0"/>
              <a:t>Encrypt </a:t>
            </a:r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C:\Windows\Microsoft.NET\Framework\v4.0.30319&gt;aspnet_regiis -</a:t>
            </a:r>
            <a:r>
              <a:rPr lang="en-US" dirty="0" err="1"/>
              <a:t>pef</a:t>
            </a:r>
            <a:r>
              <a:rPr lang="en-US" dirty="0"/>
              <a:t> "</a:t>
            </a:r>
            <a:r>
              <a:rPr lang="en-US" dirty="0" err="1" smtClean="0"/>
              <a:t>connectionStrings</a:t>
            </a:r>
            <a:r>
              <a:rPr lang="en-US" dirty="0"/>
              <a:t>" </a:t>
            </a:r>
            <a:r>
              <a:rPr lang="en-US" dirty="0" smtClean="0"/>
              <a:t>"C</a:t>
            </a:r>
            <a:r>
              <a:rPr lang="en-US" dirty="0"/>
              <a:t>:\Users\mabank\Home\Sandbox\Learning\Security"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9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Guideline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</a:t>
            </a:r>
            <a:r>
              <a:rPr lang="en-US" dirty="0"/>
              <a:t>to mitigate against: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Request Forgery</a:t>
            </a:r>
          </a:p>
          <a:p>
            <a:pPr lvl="1"/>
            <a:r>
              <a:rPr lang="en-US" dirty="0"/>
              <a:t>Cross Site Scripting</a:t>
            </a:r>
          </a:p>
          <a:p>
            <a:pPr lvl="1"/>
            <a:r>
              <a:rPr lang="en-US" dirty="0"/>
              <a:t>Clickjacking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account lockout, password history/expiration, etc.</a:t>
            </a:r>
          </a:p>
          <a:p>
            <a:pPr lvl="1"/>
            <a:r>
              <a:rPr lang="en-US" dirty="0"/>
              <a:t>Multi-factor authentication</a:t>
            </a:r>
          </a:p>
          <a:p>
            <a:pPr lvl="1"/>
            <a:r>
              <a:rPr lang="en-US" dirty="0"/>
              <a:t>What is the correct way of storing passwords?</a:t>
            </a:r>
          </a:p>
          <a:p>
            <a:pPr lvl="1"/>
            <a:r>
              <a:rPr lang="en-US" dirty="0"/>
              <a:t>Why should passwords be salted?</a:t>
            </a:r>
          </a:p>
          <a:p>
            <a:r>
              <a:rPr lang="en-US" dirty="0"/>
              <a:t>Input validation</a:t>
            </a:r>
          </a:p>
          <a:p>
            <a:r>
              <a:rPr lang="en-US" dirty="0"/>
              <a:t>PII/PHI (e.g. masking certain data in the UI)</a:t>
            </a:r>
          </a:p>
          <a:p>
            <a:r>
              <a:rPr lang="en-US" dirty="0"/>
              <a:t>What is OWASP?</a:t>
            </a:r>
          </a:p>
          <a:p>
            <a:r>
              <a:rPr lang="en-US" dirty="0"/>
              <a:t>How it relates to Javascript/.NET</a:t>
            </a:r>
          </a:p>
        </p:txBody>
      </p:sp>
    </p:spTree>
    <p:extLst>
      <p:ext uri="{BB962C8B-B14F-4D97-AF65-F5344CB8AC3E}">
        <p14:creationId xmlns:p14="http://schemas.microsoft.com/office/powerpoint/2010/main" val="11891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pic>
        <p:nvPicPr>
          <p:cNvPr id="2050" name="Picture 2" descr="C:\Users\mabank\Downloads\5-29-13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" y="1164771"/>
            <a:ext cx="8262185" cy="52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$6 Billion </a:t>
            </a:r>
            <a:r>
              <a:rPr lang="en-US" sz="2800" dirty="0" smtClean="0"/>
              <a:t>Annual cost </a:t>
            </a:r>
            <a:r>
              <a:rPr lang="en-US" sz="2800" dirty="0" smtClean="0"/>
              <a:t>in healthcare alone</a:t>
            </a:r>
          </a:p>
          <a:p>
            <a:r>
              <a:rPr lang="en-US" sz="2800" dirty="0" smtClean="0"/>
              <a:t>Attacks against healthcare doubled in 5 years</a:t>
            </a:r>
          </a:p>
          <a:p>
            <a:r>
              <a:rPr lang="en-US" sz="2800" dirty="0" smtClean="0"/>
              <a:t>Nearly </a:t>
            </a:r>
            <a:r>
              <a:rPr lang="en-US" sz="2800" dirty="0" smtClean="0"/>
              <a:t>90</a:t>
            </a:r>
            <a:r>
              <a:rPr lang="en-US" sz="2800" dirty="0" smtClean="0"/>
              <a:t>% of </a:t>
            </a:r>
            <a:r>
              <a:rPr lang="en-US" sz="2800" dirty="0" smtClean="0"/>
              <a:t>heath-care providers </a:t>
            </a:r>
            <a:r>
              <a:rPr lang="en-US" sz="2800" dirty="0" smtClean="0"/>
              <a:t>hit with data breaches in past 2 years (source: </a:t>
            </a:r>
            <a:r>
              <a:rPr lang="en-US" sz="2800" dirty="0" err="1" smtClean="0"/>
              <a:t>bloomberg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2014 – FBI Warns healthcare is “lax” compared to other sectors</a:t>
            </a:r>
          </a:p>
        </p:txBody>
      </p:sp>
    </p:spTree>
    <p:extLst>
      <p:ext uri="{BB962C8B-B14F-4D97-AF65-F5344CB8AC3E}">
        <p14:creationId xmlns:p14="http://schemas.microsoft.com/office/powerpoint/2010/main" val="8112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hackers hack?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005045" cy="3200400"/>
          </a:xfrm>
        </p:spPr>
        <p:txBody>
          <a:bodyPr/>
          <a:lstStyle/>
          <a:p>
            <a:r>
              <a:rPr lang="en-US" dirty="0" smtClean="0"/>
              <a:t>PII - </a:t>
            </a:r>
            <a:r>
              <a:rPr lang="en-US" dirty="0"/>
              <a:t>Personally </a:t>
            </a:r>
            <a:r>
              <a:rPr lang="en-US" dirty="0" smtClean="0"/>
              <a:t>Identifiable Information</a:t>
            </a:r>
          </a:p>
          <a:p>
            <a:r>
              <a:rPr lang="en-US" dirty="0" smtClean="0"/>
              <a:t>PHI - Protected Health Information</a:t>
            </a:r>
          </a:p>
          <a:p>
            <a:r>
              <a:rPr lang="en-US" dirty="0" smtClean="0"/>
              <a:t>Cause disruptions to the business</a:t>
            </a:r>
          </a:p>
          <a:p>
            <a:r>
              <a:rPr lang="en-US" b="1" dirty="0" smtClean="0"/>
              <a:t>Kevin </a:t>
            </a:r>
            <a:r>
              <a:rPr lang="en-US" b="1" dirty="0" err="1" smtClean="0"/>
              <a:t>Mitnick</a:t>
            </a:r>
            <a:r>
              <a:rPr lang="en-US" b="1" dirty="0"/>
              <a:t> </a:t>
            </a:r>
            <a:r>
              <a:rPr lang="en-US" b="1" dirty="0" smtClean="0"/>
              <a:t>“</a:t>
            </a:r>
            <a:r>
              <a:rPr lang="en-US" dirty="0" smtClean="0"/>
              <a:t>for the pursuit of knowledge and adventure”</a:t>
            </a:r>
            <a:endParaRPr lang="en-US" dirty="0"/>
          </a:p>
        </p:txBody>
      </p:sp>
      <p:pic>
        <p:nvPicPr>
          <p:cNvPr id="3074" name="Picture 2" descr="C:\Users\mabank\Downloads\kevin_mitn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55" y="3810000"/>
            <a:ext cx="3966445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PII - Information </a:t>
            </a:r>
            <a:r>
              <a:rPr lang="en-US" sz="2800" dirty="0"/>
              <a:t>that can be used on its own or with other information to identify, contact, or locate a single person, or to identify an individual in context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Examples: </a:t>
            </a:r>
            <a:r>
              <a:rPr lang="en-US" sz="2000" dirty="0"/>
              <a:t>Full name, Home address, Email address, National identification number, Passport number, Credit card numbers, Date of birth, Login name</a:t>
            </a:r>
          </a:p>
          <a:p>
            <a:r>
              <a:rPr lang="en-US" sz="2800" dirty="0" smtClean="0"/>
              <a:t>Black market credit card value: $0.50 - $1.00 each.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3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PHI - Any information about health status, provision of health care, or payment for health care that can be linked to a specific </a:t>
            </a:r>
            <a:r>
              <a:rPr lang="en-US" sz="2800" dirty="0" smtClean="0"/>
              <a:t>individual</a:t>
            </a:r>
          </a:p>
          <a:p>
            <a:r>
              <a:rPr lang="en-US" sz="2000" dirty="0" smtClean="0"/>
              <a:t>Physical </a:t>
            </a:r>
            <a:r>
              <a:rPr lang="en-US" sz="2000" dirty="0"/>
              <a:t>or mental health or </a:t>
            </a:r>
            <a:r>
              <a:rPr lang="en-US" sz="2000" dirty="0" smtClean="0"/>
              <a:t>condition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provision of health </a:t>
            </a:r>
            <a:r>
              <a:rPr lang="en-US" sz="2000" dirty="0" smtClean="0"/>
              <a:t>care</a:t>
            </a:r>
          </a:p>
          <a:p>
            <a:r>
              <a:rPr lang="en-US" sz="2000" dirty="0" smtClean="0"/>
              <a:t>Payment information for health care</a:t>
            </a:r>
          </a:p>
          <a:p>
            <a:r>
              <a:rPr lang="en-US" sz="2000" dirty="0" smtClean="0"/>
              <a:t>PII that can link to above information</a:t>
            </a:r>
          </a:p>
          <a:p>
            <a:r>
              <a:rPr lang="en-US" sz="2800" dirty="0" smtClean="0"/>
              <a:t>Black Market Value $10.00 - $20.00: 20-40 times that of PII.</a:t>
            </a:r>
          </a:p>
          <a:p>
            <a:r>
              <a:rPr lang="en-US" sz="2800" dirty="0" err="1" smtClean="0"/>
              <a:t>Fullz</a:t>
            </a:r>
            <a:r>
              <a:rPr lang="en-US" sz="2800" dirty="0" smtClean="0"/>
              <a:t> or Kitz PHI with fake documents $1,000+</a:t>
            </a:r>
          </a:p>
          <a:p>
            <a:r>
              <a:rPr lang="en-US" sz="2800" dirty="0" smtClean="0"/>
              <a:t>Why?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2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 Web Application Security </a:t>
            </a:r>
            <a:r>
              <a:rPr lang="en-US" dirty="0" smtClean="0"/>
              <a:t>Project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Core Purpose - </a:t>
            </a:r>
            <a:r>
              <a:rPr lang="en-US" dirty="0"/>
              <a:t>Be the thriving global community that drives visibility and evolution in the safety and security of the world’s software.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mabank\Downloads\Owasp_logo_norm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3662"/>
            <a:ext cx="1582737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</a:t>
            </a:r>
            <a:r>
              <a:rPr lang="en-US" dirty="0" smtClean="0"/>
              <a:t>Engineering</a:t>
            </a:r>
          </a:p>
          <a:p>
            <a:r>
              <a:rPr lang="en-US" dirty="0" smtClean="0"/>
              <a:t>SQL Injection 1*</a:t>
            </a:r>
          </a:p>
          <a:p>
            <a:r>
              <a:rPr lang="en-US" dirty="0" smtClean="0"/>
              <a:t>Cross Site Scripting 3*</a:t>
            </a:r>
          </a:p>
          <a:p>
            <a:r>
              <a:rPr lang="en-US" dirty="0" smtClean="0"/>
              <a:t>Cross Site Request Forgery 8*</a:t>
            </a:r>
          </a:p>
          <a:p>
            <a:r>
              <a:rPr lang="en-US" dirty="0" smtClean="0"/>
              <a:t>Clickjacking</a:t>
            </a:r>
          </a:p>
          <a:p>
            <a:endParaRPr lang="en-US" dirty="0"/>
          </a:p>
          <a:p>
            <a:r>
              <a:rPr lang="en-US" sz="2000" dirty="0"/>
              <a:t>https://www.owasp.org/index.php/Top_10_2013-Top_10</a:t>
            </a:r>
            <a:endParaRPr lang="en-US" sz="2000" dirty="0" smtClean="0"/>
          </a:p>
          <a:p>
            <a:r>
              <a:rPr lang="en-US" sz="2000" dirty="0" smtClean="0"/>
              <a:t>*OWASP ranking 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5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weakest link in the Information Security Chain.</a:t>
            </a:r>
          </a:p>
          <a:p>
            <a:r>
              <a:rPr lang="en-US" dirty="0" smtClean="0"/>
              <a:t>Never give </a:t>
            </a:r>
            <a:r>
              <a:rPr lang="en-US" dirty="0"/>
              <a:t>out confidential information.</a:t>
            </a:r>
          </a:p>
          <a:p>
            <a:r>
              <a:rPr lang="en-US" dirty="0"/>
              <a:t>Safeguard even inconsequential information about yourself.</a:t>
            </a:r>
          </a:p>
          <a:p>
            <a:r>
              <a:rPr lang="en-US" dirty="0"/>
              <a:t>Lie to security questions, and remember your lies.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7651</TotalTime>
  <Words>647</Words>
  <Application>Microsoft Office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Security</vt:lpstr>
      <vt:lpstr>Why should I care?</vt:lpstr>
      <vt:lpstr>Cyberattacks</vt:lpstr>
      <vt:lpstr>Why do hackers hack?</vt:lpstr>
      <vt:lpstr>What is PII?</vt:lpstr>
      <vt:lpstr>What is PHI?</vt:lpstr>
      <vt:lpstr>OWASP</vt:lpstr>
      <vt:lpstr>Common attacks</vt:lpstr>
      <vt:lpstr>Social Engineering</vt:lpstr>
      <vt:lpstr>SQL Injection</vt:lpstr>
      <vt:lpstr>Cross Site Scripting (XSS)</vt:lpstr>
      <vt:lpstr>Defense!</vt:lpstr>
      <vt:lpstr>Cross Site Request Forgery</vt:lpstr>
      <vt:lpstr>Clickjacking</vt:lpstr>
      <vt:lpstr>Authentication</vt:lpstr>
      <vt:lpstr>General Best Practices</vt:lpstr>
      <vt:lpstr>Presentation Guideline 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Mason Banks</dc:creator>
  <cp:lastModifiedBy>Mason Banks</cp:lastModifiedBy>
  <cp:revision>57</cp:revision>
  <dcterms:created xsi:type="dcterms:W3CDTF">2015-06-15T23:25:42Z</dcterms:created>
  <dcterms:modified xsi:type="dcterms:W3CDTF">2015-07-09T18:14:01Z</dcterms:modified>
</cp:coreProperties>
</file>