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2" r:id="rId6"/>
    <p:sldId id="263" r:id="rId7"/>
    <p:sldId id="268" r:id="rId8"/>
    <p:sldId id="259" r:id="rId9"/>
    <p:sldId id="272" r:id="rId10"/>
    <p:sldId id="261" r:id="rId11"/>
    <p:sldId id="264" r:id="rId12"/>
    <p:sldId id="270" r:id="rId13"/>
    <p:sldId id="266" r:id="rId14"/>
    <p:sldId id="267" r:id="rId15"/>
    <p:sldId id="269" r:id="rId16"/>
    <p:sldId id="265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1" autoAdjust="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6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08674-6E4C-4AB3-8A7E-BC3E5AC876B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B9BD-FC81-4A9E-AD97-D1724FE0B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1B9BD-FC81-4A9E-AD97-D1724FE0B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stfir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fir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  <p:pic>
        <p:nvPicPr>
          <p:cNvPr id="3" name="Picture 2" descr="C:\Users\mabank\Downloads\anonymo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81000"/>
            <a:ext cx="7315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  <a:p>
            <a:r>
              <a:rPr lang="en-US" dirty="0">
                <a:hlinkClick r:id="rId2"/>
              </a:rPr>
              <a:t>http://testfire.net/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'AND </a:t>
            </a:r>
            <a:r>
              <a:rPr lang="en-US" sz="2000" dirty="0"/>
              <a:t>1=(SELECT COUNT(*) FROM probe</a:t>
            </a:r>
            <a:r>
              <a:rPr lang="en-US" sz="2000" dirty="0" smtClean="0"/>
              <a:t>);--</a:t>
            </a:r>
          </a:p>
          <a:p>
            <a:r>
              <a:rPr lang="en-US" sz="2000" dirty="0" smtClean="0"/>
              <a:t>' </a:t>
            </a:r>
            <a:r>
              <a:rPr lang="en-US" sz="2000" dirty="0"/>
              <a:t>OR 1=1;--</a:t>
            </a:r>
          </a:p>
          <a:p>
            <a:r>
              <a:rPr lang="en-US" sz="2000" dirty="0" smtClean="0"/>
              <a:t>'; </a:t>
            </a:r>
            <a:r>
              <a:rPr lang="en-US" sz="2000" dirty="0"/>
              <a:t>DROP TABLE </a:t>
            </a:r>
            <a:r>
              <a:rPr lang="en-US" sz="2000" dirty="0" err="1"/>
              <a:t>probeResult</a:t>
            </a:r>
            <a:r>
              <a:rPr lang="en-US" sz="2000" dirty="0"/>
              <a:t>;--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pPr lvl="1"/>
            <a:r>
              <a:rPr lang="en-US" dirty="0" smtClean="0"/>
              <a:t>Reflected [Demo]</a:t>
            </a:r>
            <a:endParaRPr lang="en-US" dirty="0"/>
          </a:p>
          <a:p>
            <a:pPr lvl="1"/>
            <a:r>
              <a:rPr lang="en-US" dirty="0" smtClean="0"/>
              <a:t>Persisted</a:t>
            </a:r>
          </a:p>
          <a:p>
            <a:r>
              <a:rPr lang="en-US" dirty="0" smtClean="0"/>
              <a:t>Why is it dangerous? 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://testfire.net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(see XSS/Attacks.txt)</a:t>
            </a:r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defend against Injection?</a:t>
            </a:r>
            <a:endParaRPr lang="en-US" dirty="0"/>
          </a:p>
        </p:txBody>
      </p:sp>
      <p:pic>
        <p:nvPicPr>
          <p:cNvPr id="1026" name="Picture 2" descr="C:\Users\mabank\Downloads\walking-stick_defence_barton-wright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7" y="2391441"/>
            <a:ext cx="4856163" cy="37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site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 - Anti-Pattern, bad for disabled users</a:t>
            </a:r>
          </a:p>
          <a:p>
            <a:r>
              <a:rPr lang="en-US" dirty="0" smtClean="0"/>
              <a:t>Re-Authentication (Like amazon.com)</a:t>
            </a:r>
          </a:p>
          <a:p>
            <a:r>
              <a:rPr lang="en-US" dirty="0" smtClean="0"/>
              <a:t>Anti-</a:t>
            </a:r>
            <a:r>
              <a:rPr lang="en-US" dirty="0" err="1" smtClean="0"/>
              <a:t>Xsrf</a:t>
            </a:r>
            <a:r>
              <a:rPr lang="en-US" dirty="0" smtClean="0"/>
              <a:t> </a:t>
            </a:r>
            <a:r>
              <a:rPr lang="en-US" dirty="0" smtClean="0"/>
              <a:t>Token (</a:t>
            </a:r>
            <a:r>
              <a:rPr lang="en-US" dirty="0" err="1" smtClean="0"/>
              <a:t>site.master.cs</a:t>
            </a:r>
            <a:r>
              <a:rPr lang="en-US" dirty="0" smtClean="0"/>
              <a:t>) (See-Surf)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account </a:t>
            </a:r>
            <a:r>
              <a:rPr lang="en-US" dirty="0"/>
              <a:t>lockout, password history/expiration,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Multi-factor </a:t>
            </a:r>
            <a:r>
              <a:rPr lang="en-US" dirty="0" smtClean="0"/>
              <a:t>authentication(bio, phone, flash drive)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Storing passwords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Password Salt… Yum!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makes a good password and why do I need one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a rainbow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r>
              <a:rPr lang="en-US" dirty="0"/>
              <a:t> &lt;deployment retail="</a:t>
            </a:r>
            <a:r>
              <a:rPr lang="en-US" dirty="0" smtClean="0"/>
              <a:t>true“ /&gt; </a:t>
            </a:r>
            <a:endParaRPr lang="en-US" dirty="0"/>
          </a:p>
          <a:p>
            <a:pPr lvl="1"/>
            <a:r>
              <a:rPr lang="en-US" dirty="0" smtClean="0"/>
              <a:t>Turn off tracing/use custom errors</a:t>
            </a:r>
          </a:p>
          <a:p>
            <a:r>
              <a:rPr lang="en-US" dirty="0" smtClean="0"/>
              <a:t>Force </a:t>
            </a:r>
            <a:r>
              <a:rPr lang="en-US" dirty="0" smtClean="0"/>
              <a:t>SSL</a:t>
            </a:r>
            <a:endParaRPr lang="en-US" dirty="0"/>
          </a:p>
          <a:p>
            <a:r>
              <a:rPr lang="en-US" dirty="0" smtClean="0"/>
              <a:t>Encrypt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C:\Windows\Microsoft.NET\Framework\v4.0.30319&gt;aspnet_regiis -</a:t>
            </a:r>
            <a:r>
              <a:rPr lang="en-US" dirty="0" err="1"/>
              <a:t>pef</a:t>
            </a:r>
            <a:r>
              <a:rPr lang="en-US" dirty="0"/>
              <a:t> "</a:t>
            </a:r>
            <a:r>
              <a:rPr lang="en-US" dirty="0" err="1" smtClean="0"/>
              <a:t>connectionStrings</a:t>
            </a:r>
            <a:r>
              <a:rPr lang="en-US" dirty="0"/>
              <a:t>" </a:t>
            </a:r>
            <a:r>
              <a:rPr lang="en-US" dirty="0" smtClean="0"/>
              <a:t>"C</a:t>
            </a:r>
            <a:r>
              <a:rPr lang="en-US" dirty="0"/>
              <a:t>:\Users\mabank\Home\Sandbox\Learning\Security"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- Was my site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were some vulnerabilities you saw in my site during the demo?</a:t>
            </a:r>
          </a:p>
          <a:p>
            <a:r>
              <a:rPr lang="en-US" dirty="0" smtClean="0"/>
              <a:t>Are OUR sites secure?  Look for vulnerabilities where it matters.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Guideline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mitigate against: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Request Forgery</a:t>
            </a:r>
          </a:p>
          <a:p>
            <a:pPr lvl="1"/>
            <a:r>
              <a:rPr lang="en-US" dirty="0"/>
              <a:t>Cross Site Scripting</a:t>
            </a:r>
          </a:p>
          <a:p>
            <a:pPr lvl="1"/>
            <a:r>
              <a:rPr lang="en-US" dirty="0"/>
              <a:t>Clickjacking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account lockout, password history/expiration, etc.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What is the correct way of storing passwords?</a:t>
            </a:r>
          </a:p>
          <a:p>
            <a:pPr lvl="1"/>
            <a:r>
              <a:rPr lang="en-US" dirty="0"/>
              <a:t>Why should passwords be salted?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PII/PHI (e.g. masking certain data in the UI)</a:t>
            </a:r>
          </a:p>
          <a:p>
            <a:r>
              <a:rPr lang="en-US" dirty="0"/>
              <a:t>What is OWASP?</a:t>
            </a:r>
          </a:p>
          <a:p>
            <a:r>
              <a:rPr lang="en-US" dirty="0"/>
              <a:t>How it relates to Javascript/.NET</a:t>
            </a:r>
          </a:p>
        </p:txBody>
      </p:sp>
    </p:spTree>
    <p:extLst>
      <p:ext uri="{BB962C8B-B14F-4D97-AF65-F5344CB8AC3E}">
        <p14:creationId xmlns:p14="http://schemas.microsoft.com/office/powerpoint/2010/main" val="11891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$6 Billion </a:t>
            </a:r>
            <a:r>
              <a:rPr lang="en-US" sz="2800" dirty="0" smtClean="0"/>
              <a:t>Annual cost </a:t>
            </a:r>
            <a:r>
              <a:rPr lang="en-US" sz="2800" dirty="0" smtClean="0"/>
              <a:t>in healthcare alone</a:t>
            </a:r>
          </a:p>
          <a:p>
            <a:r>
              <a:rPr lang="en-US" sz="2800" dirty="0" smtClean="0"/>
              <a:t>Attacks against healthcare doubled in 5 years</a:t>
            </a:r>
          </a:p>
          <a:p>
            <a:r>
              <a:rPr lang="en-US" sz="2800" dirty="0" smtClean="0"/>
              <a:t>Nearly </a:t>
            </a:r>
            <a:r>
              <a:rPr lang="en-US" sz="2800" dirty="0" smtClean="0"/>
              <a:t>90</a:t>
            </a:r>
            <a:r>
              <a:rPr lang="en-US" sz="2800" dirty="0" smtClean="0"/>
              <a:t>% of </a:t>
            </a:r>
            <a:r>
              <a:rPr lang="en-US" sz="2800" dirty="0" smtClean="0"/>
              <a:t>heath-care providers </a:t>
            </a:r>
            <a:r>
              <a:rPr lang="en-US" sz="2800" dirty="0" smtClean="0"/>
              <a:t>hit with data breaches in past 2 years (source: </a:t>
            </a:r>
            <a:r>
              <a:rPr lang="en-US" sz="2800" dirty="0" err="1" smtClean="0"/>
              <a:t>bloomberg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2014 – FBI Warns healthcare is “lax” compared to other sectors</a:t>
            </a:r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$10.00 - $20.00: 20-40 times that of PII.</a:t>
            </a:r>
          </a:p>
          <a:p>
            <a:r>
              <a:rPr lang="en-US" sz="2800" dirty="0" err="1" smtClean="0"/>
              <a:t>Fullz</a:t>
            </a:r>
            <a:r>
              <a:rPr lang="en-US" sz="2800" dirty="0" smtClean="0"/>
              <a:t> or Kitz PHI with fake documents $1,000+</a:t>
            </a:r>
          </a:p>
          <a:p>
            <a:r>
              <a:rPr lang="en-US" sz="2800" dirty="0" smtClean="0"/>
              <a:t>Why?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</a:t>
            </a:r>
            <a:r>
              <a:rPr lang="en-US" dirty="0" smtClean="0"/>
              <a:t>Project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Core Purpose - </a:t>
            </a:r>
            <a:r>
              <a:rPr lang="en-US" dirty="0"/>
              <a:t>Be the thriving global community that drives visibility and evolution in the safety and security of the world’s software.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mabank\Downloads\Owasp_logo_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3662"/>
            <a:ext cx="15827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SQL Injection 1*</a:t>
            </a:r>
          </a:p>
          <a:p>
            <a:r>
              <a:rPr lang="en-US" dirty="0" smtClean="0"/>
              <a:t>Cross Site Scripting 3*</a:t>
            </a:r>
          </a:p>
          <a:p>
            <a:r>
              <a:rPr lang="en-US" dirty="0" smtClean="0"/>
              <a:t>Cross Site Request Forgery 8*</a:t>
            </a:r>
          </a:p>
          <a:p>
            <a:r>
              <a:rPr lang="en-US" dirty="0" smtClean="0"/>
              <a:t>Clickjacking</a:t>
            </a:r>
          </a:p>
          <a:p>
            <a:endParaRPr lang="en-US" dirty="0"/>
          </a:p>
          <a:p>
            <a:r>
              <a:rPr lang="en-US" sz="2000" dirty="0"/>
              <a:t>https://www.owasp.org/index.php/Top_10_2013-Top_10</a:t>
            </a:r>
            <a:endParaRPr lang="en-US" sz="2000" dirty="0" smtClean="0"/>
          </a:p>
          <a:p>
            <a:r>
              <a:rPr lang="en-US" sz="2000" dirty="0" smtClean="0"/>
              <a:t>*OWASP ranking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weakest link in the Information Security Chain.</a:t>
            </a:r>
          </a:p>
          <a:p>
            <a:r>
              <a:rPr lang="en-US" dirty="0" smtClean="0"/>
              <a:t>Never give </a:t>
            </a:r>
            <a:r>
              <a:rPr lang="en-US" dirty="0"/>
              <a:t>out confidential information.</a:t>
            </a:r>
          </a:p>
          <a:p>
            <a:r>
              <a:rPr lang="en-US" dirty="0"/>
              <a:t>Safeguard even inconsequential information about yourself.</a:t>
            </a:r>
          </a:p>
          <a:p>
            <a:r>
              <a:rPr lang="en-US" dirty="0"/>
              <a:t>Lie to security questions, and remember your lies.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680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Security</vt:lpstr>
      <vt:lpstr>Why should I care?</vt:lpstr>
      <vt:lpstr>Cyberattacks</vt:lpstr>
      <vt:lpstr>Why do hackers hack?</vt:lpstr>
      <vt:lpstr>What is PII?</vt:lpstr>
      <vt:lpstr>What is PHI?</vt:lpstr>
      <vt:lpstr>OWASP</vt:lpstr>
      <vt:lpstr>Common attacks</vt:lpstr>
      <vt:lpstr>Social Engineering</vt:lpstr>
      <vt:lpstr>SQL Injection</vt:lpstr>
      <vt:lpstr>Cross Site Scripting (XSS)</vt:lpstr>
      <vt:lpstr>Defense!</vt:lpstr>
      <vt:lpstr>Cross Site Request Forgery</vt:lpstr>
      <vt:lpstr>Clickjacking</vt:lpstr>
      <vt:lpstr>Authentication</vt:lpstr>
      <vt:lpstr>General Best Practices</vt:lpstr>
      <vt:lpstr>Extra Credit - Was my site secure?</vt:lpstr>
      <vt:lpstr>Presentation Guideline 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60</cp:revision>
  <dcterms:created xsi:type="dcterms:W3CDTF">2015-06-15T23:25:42Z</dcterms:created>
  <dcterms:modified xsi:type="dcterms:W3CDTF">2015-07-10T13:52:12Z</dcterms:modified>
</cp:coreProperties>
</file>