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Light"/>
      <p:regular r:id="rId30"/>
      <p:bold r:id="rId31"/>
      <p:italic r:id="rId32"/>
      <p:boldItalic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2C51E1-8BBE-4727-8D48-0BE43B05461B}">
  <a:tblStyle styleId="{042C51E1-8BBE-4727-8D48-0BE43B0546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bold.fntdata"/><Relationship Id="rId30" Type="http://schemas.openxmlformats.org/officeDocument/2006/relationships/font" Target="fonts/MontserratLigh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italic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95ffa59a3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95ffa59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95ffa59a3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95ffa59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95ffa59a3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d95ffa59a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95ffa59a3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95ffa59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95ffa59a3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95ffa59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95ffa59a3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d95ffa59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4072" y="-3213"/>
            <a:ext cx="4779928" cy="2524130"/>
            <a:chOff x="4364072" y="-3213"/>
            <a:chExt cx="4779928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4072" y="396118"/>
              <a:ext cx="4381556" cy="520699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444" y="-3213"/>
              <a:ext cx="4381556" cy="520699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10" Type="http://schemas.openxmlformats.org/officeDocument/2006/relationships/image" Target="../media/image5.png"/><Relationship Id="rId9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ccomponentes.com/dell-poweredge-t140-intel-xeon-e-2224g-16gb-1tb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137" y="2433775"/>
            <a:ext cx="3829676" cy="20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2"/>
          <p:cNvSpPr txBox="1"/>
          <p:nvPr/>
        </p:nvSpPr>
        <p:spPr>
          <a:xfrm>
            <a:off x="791250" y="1263450"/>
            <a:ext cx="7561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Creación de un espacio de almacenamiento </a:t>
            </a:r>
            <a:endParaRPr b="1" sz="48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con</a:t>
            </a:r>
            <a:endParaRPr b="1" sz="48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21"/>
          <p:cNvSpPr txBox="1"/>
          <p:nvPr>
            <p:ph idx="4294967295" type="title"/>
          </p:nvPr>
        </p:nvSpPr>
        <p:spPr>
          <a:xfrm>
            <a:off x="0" y="0"/>
            <a:ext cx="3793200" cy="105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Propuestas de mejora</a:t>
            </a:r>
            <a:endParaRPr b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 txBox="1"/>
          <p:nvPr/>
        </p:nvSpPr>
        <p:spPr>
          <a:xfrm>
            <a:off x="668250" y="919250"/>
            <a:ext cx="4635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Autenticación de doble Factor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Conexión con LDAP o una Base de datos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Instalación y configuración de un servidor VPN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Cifrado de archivos de servidor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Utilización de HTTPS o certificados SSL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22"/>
          <p:cNvSpPr txBox="1"/>
          <p:nvPr>
            <p:ph idx="4294967295" type="title"/>
          </p:nvPr>
        </p:nvSpPr>
        <p:spPr>
          <a:xfrm>
            <a:off x="0" y="0"/>
            <a:ext cx="3793200" cy="105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Valoración Personal</a:t>
            </a:r>
            <a:endParaRPr b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 txBox="1"/>
          <p:nvPr/>
        </p:nvSpPr>
        <p:spPr>
          <a:xfrm>
            <a:off x="711375" y="971450"/>
            <a:ext cx="604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¿Te ha gustado el proyecto?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¿Has seguido la planificación?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Qué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problemas han ido surgiendo y 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cómo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los has solucionado?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¿Conclusion final?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23"/>
          <p:cNvSpPr txBox="1"/>
          <p:nvPr/>
        </p:nvSpPr>
        <p:spPr>
          <a:xfrm>
            <a:off x="0" y="174930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Impact"/>
                <a:ea typeface="Impact"/>
                <a:cs typeface="Impact"/>
                <a:sym typeface="Impact"/>
              </a:rPr>
              <a:t>FIN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1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44000">
                <a:schemeClr val="lt2"/>
              </a:gs>
              <a:gs pos="72000">
                <a:schemeClr val="lt2"/>
              </a:gs>
              <a:gs pos="100000">
                <a:srgbClr val="D0D8E5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Descripción del caso técnico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Análisis y diseño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mplementación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Instalación.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Administración de Owncloud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Sincronización de dispositivos con Owncloud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Almacenamiento externo con Google Drive.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Plugins de Owncloud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Plugins de la tienda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Collabora Online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Propuestas de mejora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Valoración personal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Fuentes consultadas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3"/>
          <p:cNvSpPr txBox="1"/>
          <p:nvPr>
            <p:ph type="title"/>
          </p:nvPr>
        </p:nvSpPr>
        <p:spPr>
          <a:xfrm>
            <a:off x="0" y="0"/>
            <a:ext cx="3793200" cy="105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Índice de contenido</a:t>
            </a:r>
            <a:endParaRPr b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3"/>
          <p:cNvPicPr preferRelativeResize="0"/>
          <p:nvPr/>
        </p:nvPicPr>
        <p:blipFill rotWithShape="1">
          <a:blip r:embed="rId3">
            <a:alphaModFix/>
          </a:blip>
          <a:srcRect b="0" l="0" r="1127" t="0"/>
          <a:stretch/>
        </p:blipFill>
        <p:spPr>
          <a:xfrm>
            <a:off x="5013850" y="0"/>
            <a:ext cx="4130151" cy="25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14"/>
          <p:cNvSpPr txBox="1"/>
          <p:nvPr>
            <p:ph idx="4294967295" type="title"/>
          </p:nvPr>
        </p:nvSpPr>
        <p:spPr>
          <a:xfrm>
            <a:off x="0" y="0"/>
            <a:ext cx="3793200" cy="105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</a:t>
            </a:r>
            <a:r>
              <a:rPr b="0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Descripción del caso técnico</a:t>
            </a:r>
            <a:endParaRPr b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300" y="368050"/>
            <a:ext cx="3432699" cy="16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">
            <a:off x="6298523" y="3444547"/>
            <a:ext cx="2782881" cy="9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97672">
            <a:off x="190011" y="3311150"/>
            <a:ext cx="1788899" cy="1395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55322">
            <a:off x="1996398" y="4028877"/>
            <a:ext cx="2828827" cy="8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4"/>
          <p:cNvSpPr txBox="1"/>
          <p:nvPr/>
        </p:nvSpPr>
        <p:spPr>
          <a:xfrm>
            <a:off x="378425" y="835825"/>
            <a:ext cx="450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Funcionalidades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Clientes de sincronización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Almacenamiento Externo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Autenticación contra LDAP o Base de Datos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WebDAV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Instalación de Plugins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70175" y="2790125"/>
            <a:ext cx="611226" cy="6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9221" y="2957825"/>
            <a:ext cx="1087238" cy="6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662384">
            <a:off x="3934425" y="2737375"/>
            <a:ext cx="1776872" cy="6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202177">
            <a:off x="1697225" y="2868732"/>
            <a:ext cx="1391498" cy="7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/>
          <p:nvPr>
            <p:ph idx="4294967295" type="title"/>
          </p:nvPr>
        </p:nvSpPr>
        <p:spPr>
          <a:xfrm>
            <a:off x="0" y="0"/>
            <a:ext cx="3793200" cy="105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Análisis y diseño </a:t>
            </a:r>
            <a:endParaRPr b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1" name="Google Shape;341;p15"/>
          <p:cNvGraphicFramePr/>
          <p:nvPr/>
        </p:nvGraphicFramePr>
        <p:xfrm>
          <a:off x="357188" y="1459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{042C51E1-8BBE-4727-8D48-0BE43B05461B}</a:tableStyleId>
              </a:tblPr>
              <a:tblGrid>
                <a:gridCol w="2809875"/>
                <a:gridCol w="2809875"/>
                <a:gridCol w="2809875"/>
              </a:tblGrid>
              <a:tr h="66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Hardware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Equipo usado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Posible servidor de empresa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Dell PowerEdge T140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AMD ryzen 5 1600 AF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 Xeon E-2224G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16GB DDR4 3000MHz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16GB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DDR4 2666 MHz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Almacenamiento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1TB HDD y  256GB SSD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1TB + Sistema Raid 6 de 8TB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Placa Base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MSI b450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Chipset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 C246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GPU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AMD RX580 8GB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Gráficos integrados Intel® P630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PSU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Nox Urano 750W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Bronze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365W Gold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2" name="Google Shape;342;p15"/>
          <p:cNvSpPr txBox="1"/>
          <p:nvPr/>
        </p:nvSpPr>
        <p:spPr>
          <a:xfrm>
            <a:off x="357175" y="754300"/>
            <a:ext cx="20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Sistema operativo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5"/>
          <p:cNvSpPr txBox="1"/>
          <p:nvPr/>
        </p:nvSpPr>
        <p:spPr>
          <a:xfrm>
            <a:off x="357175" y="1059300"/>
            <a:ext cx="77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Centos 7 minimal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" name="Google Shape;3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23334">
            <a:off x="7472750" y="71600"/>
            <a:ext cx="1242475" cy="12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 b="46081" l="0" r="0" t="6480"/>
          <a:stretch/>
        </p:blipFill>
        <p:spPr>
          <a:xfrm>
            <a:off x="1303588" y="684450"/>
            <a:ext cx="6642474" cy="44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6"/>
          <p:cNvSpPr txBox="1"/>
          <p:nvPr>
            <p:ph type="title"/>
          </p:nvPr>
        </p:nvSpPr>
        <p:spPr>
          <a:xfrm>
            <a:off x="0" y="0"/>
            <a:ext cx="5689200" cy="105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Mapa conceptual de la infraestructura</a:t>
            </a:r>
            <a:endParaRPr b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57" name="Google Shape;357;p17"/>
          <p:cNvSpPr txBox="1"/>
          <p:nvPr>
            <p:ph idx="4294967295" type="title"/>
          </p:nvPr>
        </p:nvSpPr>
        <p:spPr>
          <a:xfrm>
            <a:off x="0" y="0"/>
            <a:ext cx="3793200" cy="105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Implementación</a:t>
            </a:r>
            <a:endParaRPr b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7"/>
          <p:cNvSpPr txBox="1"/>
          <p:nvPr/>
        </p:nvSpPr>
        <p:spPr>
          <a:xfrm>
            <a:off x="1391300" y="1059300"/>
            <a:ext cx="4502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Preparativos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Instalaciones Previas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PHP y dependencias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Apache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MariaDB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Instalación Owncloud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Errores comunes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9" name="Google Shape;3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038" y="4136509"/>
            <a:ext cx="1697901" cy="829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7803" y="1549497"/>
            <a:ext cx="1941975" cy="10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7675" y="3582998"/>
            <a:ext cx="2850400" cy="8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00" y="3607400"/>
            <a:ext cx="1697889" cy="15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7"/>
          <p:cNvSpPr txBox="1"/>
          <p:nvPr/>
        </p:nvSpPr>
        <p:spPr>
          <a:xfrm>
            <a:off x="762950" y="616350"/>
            <a:ext cx="49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3.1 Instalación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7267800" y="2476900"/>
            <a:ext cx="169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php-mysqlnd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php-gd php-intl php-mbstring php-pecl-apcu php-pecl-zip php-process php-xml php-imap php-opcache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18"/>
          <p:cNvSpPr txBox="1"/>
          <p:nvPr/>
        </p:nvSpPr>
        <p:spPr>
          <a:xfrm>
            <a:off x="762950" y="616350"/>
            <a:ext cx="49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3.2 Administración de Owncloud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1" name="Google Shape;371;p18"/>
          <p:cNvPicPr preferRelativeResize="0"/>
          <p:nvPr/>
        </p:nvPicPr>
        <p:blipFill rotWithShape="1">
          <a:blip r:embed="rId3">
            <a:alphaModFix/>
          </a:blip>
          <a:srcRect b="2489" l="0" r="0" t="-2490"/>
          <a:stretch/>
        </p:blipFill>
        <p:spPr>
          <a:xfrm>
            <a:off x="79475" y="3083525"/>
            <a:ext cx="2335500" cy="23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8"/>
          <p:cNvSpPr txBox="1"/>
          <p:nvPr/>
        </p:nvSpPr>
        <p:spPr>
          <a:xfrm>
            <a:off x="1380300" y="1052575"/>
            <a:ext cx="5265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Usuarios y Grupos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Ficheros, archivos y carpetas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Subida y descarga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Compartir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Sincronización de Dispositivos con Owncloud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Windows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Android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Almacenamiento externo con Google Drive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3" name="Google Shape;3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500" y="1228825"/>
            <a:ext cx="1854700" cy="18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025" y="2781050"/>
            <a:ext cx="611226" cy="6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8300" y="343537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96375"/>
            <a:ext cx="2157800" cy="21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9"/>
          <p:cNvSpPr txBox="1"/>
          <p:nvPr>
            <p:ph idx="4294967295" type="title"/>
          </p:nvPr>
        </p:nvSpPr>
        <p:spPr>
          <a:xfrm>
            <a:off x="0" y="0"/>
            <a:ext cx="3793200" cy="105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3.5 Plugins de Owncloud</a:t>
            </a:r>
            <a:endParaRPr b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 txBox="1"/>
          <p:nvPr/>
        </p:nvSpPr>
        <p:spPr>
          <a:xfrm>
            <a:off x="1380300" y="1052575"/>
            <a:ext cx="771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3.5.1 Plugins de la tienda: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Visor de PDF, Calendario y Agenda, Política de contraseñas, 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Galería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Online, Diagramas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20"/>
          <p:cNvSpPr txBox="1"/>
          <p:nvPr/>
        </p:nvSpPr>
        <p:spPr>
          <a:xfrm>
            <a:off x="686400" y="855775"/>
            <a:ext cx="585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Instalación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Errores que han surgido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Demostración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0" name="Google Shape;3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0250"/>
            <a:ext cx="88392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0"/>
          <p:cNvSpPr txBox="1"/>
          <p:nvPr>
            <p:ph idx="4294967295" type="title"/>
          </p:nvPr>
        </p:nvSpPr>
        <p:spPr>
          <a:xfrm>
            <a:off x="0" y="0"/>
            <a:ext cx="3793200" cy="105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3.5.2 Collabora Online</a:t>
            </a:r>
            <a:endParaRPr b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