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737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21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38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6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3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30CC-26BE-4E4E-AAF9-44514601679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A9DFDE-9DA9-428D-B22F-54876DD5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389128603004250" TargetMode="External"/><Relationship Id="rId2" Type="http://schemas.openxmlformats.org/officeDocument/2006/relationships/hyperlink" Target="https://doi.org/10.1016/j.comnet.2003.10.0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1BBE-EA09-4645-8F29-95E608EFD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DDoS Attacks: Detection and Mitigation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C4771-553F-4D8C-97E0-D14E17002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Griffith</a:t>
            </a:r>
          </a:p>
        </p:txBody>
      </p:sp>
    </p:spTree>
    <p:extLst>
      <p:ext uri="{BB962C8B-B14F-4D97-AF65-F5344CB8AC3E}">
        <p14:creationId xmlns:p14="http://schemas.microsoft.com/office/powerpoint/2010/main" val="56524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69B34-1F00-45C8-8113-0CF0164307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3" y="1724359"/>
            <a:ext cx="3341057" cy="388143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3C2D3B-5796-4B2B-8E65-548CE26ED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138" y="1838788"/>
            <a:ext cx="4184650" cy="3652580"/>
          </a:xfrm>
        </p:spPr>
      </p:pic>
    </p:spTree>
    <p:extLst>
      <p:ext uri="{BB962C8B-B14F-4D97-AF65-F5344CB8AC3E}">
        <p14:creationId xmlns:p14="http://schemas.microsoft.com/office/powerpoint/2010/main" val="121170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0584-F7F9-49AE-8CB4-9249469D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4DA84-6DF7-4F9C-8004-CE5B8C082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deal with an attack?</a:t>
            </a:r>
          </a:p>
        </p:txBody>
      </p:sp>
    </p:spTree>
    <p:extLst>
      <p:ext uri="{BB962C8B-B14F-4D97-AF65-F5344CB8AC3E}">
        <p14:creationId xmlns:p14="http://schemas.microsoft.com/office/powerpoint/2010/main" val="385921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27127-2FDC-43EC-BF9D-109415D21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67" y="502154"/>
            <a:ext cx="6385154" cy="5853691"/>
          </a:xfrm>
        </p:spPr>
      </p:pic>
    </p:spTree>
    <p:extLst>
      <p:ext uri="{BB962C8B-B14F-4D97-AF65-F5344CB8AC3E}">
        <p14:creationId xmlns:p14="http://schemas.microsoft.com/office/powerpoint/2010/main" val="46731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3631-4FAA-495D-9C87-8E4532D5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78D2-FFEA-4F75-88A7-12EDA9A9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 efforts are based on increasing the victims chance to respond to an attack</a:t>
            </a:r>
          </a:p>
          <a:p>
            <a:r>
              <a:rPr lang="en-US" dirty="0"/>
              <a:t>The main response is to be able to block the attack traffic and decrease any damage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Tracing back to identify the attacker is another response to attacks besides blocking traffic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2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7464-9960-4FE9-809C-2CFEC511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5C9DD-9DE7-48A8-8228-3FAC45D9A2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06" y="2160588"/>
            <a:ext cx="3511776" cy="38814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126C4-8011-432D-B169-C8B767FBA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Proposed Algorithm for Stealthy DDoS via IoT Networks</a:t>
            </a:r>
          </a:p>
        </p:txBody>
      </p:sp>
    </p:spTree>
    <p:extLst>
      <p:ext uri="{BB962C8B-B14F-4D97-AF65-F5344CB8AC3E}">
        <p14:creationId xmlns:p14="http://schemas.microsoft.com/office/powerpoint/2010/main" val="119161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A775-BD74-4961-867F-85B49124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B7BB-8211-4C7E-BEBE-2E21E32D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DDoS attackers have an advantage over defenders</a:t>
            </a:r>
          </a:p>
          <a:p>
            <a:r>
              <a:rPr lang="en-US" dirty="0"/>
              <a:t>No method is perfect and research and proposals are continuing and are more important than ever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3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2167-C2D5-478F-A2D9-52152D00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B2CB-62A8-4DCE-8A81-DA88315C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Christos </a:t>
            </a:r>
            <a:r>
              <a:rPr lang="en-US" sz="1200" dirty="0" err="1"/>
              <a:t>Douligeris</a:t>
            </a:r>
            <a:r>
              <a:rPr lang="en-US" sz="1200" dirty="0"/>
              <a:t>, </a:t>
            </a:r>
            <a:r>
              <a:rPr lang="en-US" sz="1200" dirty="0" err="1"/>
              <a:t>Aikaterini</a:t>
            </a:r>
            <a:r>
              <a:rPr lang="en-US" sz="1200" dirty="0"/>
              <a:t> </a:t>
            </a:r>
            <a:r>
              <a:rPr lang="en-US" sz="1200" dirty="0" err="1"/>
              <a:t>Mitrokotsa</a:t>
            </a:r>
            <a:r>
              <a:rPr lang="en-US" sz="1200" dirty="0"/>
              <a:t>, DDoS attacks and defense mechanisms: classification and state-of-the-art, 	Computer Networks, Volume 44, Issue 5, 2004, Pages 643-666, ISSN 1389-1286, 	</a:t>
            </a:r>
            <a:r>
              <a:rPr lang="en-US" sz="1200" dirty="0">
                <a:hlinkClick r:id="rId2"/>
              </a:rPr>
              <a:t>https://doi.org/10.1016/j.comnet.2003.10.003</a:t>
            </a:r>
            <a:r>
              <a:rPr lang="en-US" sz="1200" dirty="0"/>
              <a:t>. 	(</a:t>
            </a:r>
            <a:r>
              <a:rPr lang="en-US" sz="1200" dirty="0">
                <a:hlinkClick r:id="rId3"/>
              </a:rPr>
              <a:t>https://www.sciencedirect.com/science/article/pii/S1389128603004250</a:t>
            </a:r>
            <a:r>
              <a:rPr lang="en-US" sz="1200" dirty="0"/>
              <a:t>)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K. Doshi, Y. Yilmaz and S.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Uludag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"Timely Detection and Mitigation of Stealthy DDoS Attacks Via IoT Networks," 	in 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Transactions on Dependable and Secure Computing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18, no. 5, pp. 2164-2176, 1 Sept.-Oct. 2021,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	10.1109/TDSC.2021.3049942.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M. E. Ahmed, S. Ullah and H. Kim, "Statistical Application Fingerprinting for DDoS Attack Mitigation," in 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	Transactions on Information Forensics and Security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14, no. 6, pp. 1471-1484, June 2019,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	10.1109/TIFS.2018.2879616.</a:t>
            </a:r>
          </a:p>
          <a:p>
            <a:r>
              <a:rPr lang="en-US" sz="1200" dirty="0">
                <a:effectLst/>
              </a:rPr>
              <a:t>Nicholson, Paul. “Five Most Famous </a:t>
            </a:r>
            <a:r>
              <a:rPr lang="en-US" sz="1200" dirty="0" err="1">
                <a:effectLst/>
              </a:rPr>
              <a:t>Ddos</a:t>
            </a:r>
            <a:r>
              <a:rPr lang="en-US" sz="1200" dirty="0">
                <a:effectLst/>
              </a:rPr>
              <a:t> Attacks and Then Some.” </a:t>
            </a:r>
            <a:r>
              <a:rPr lang="en-US" sz="1200" i="1" dirty="0">
                <a:effectLst/>
              </a:rPr>
              <a:t>A10 Networks</a:t>
            </a:r>
            <a:r>
              <a:rPr lang="en-US" sz="1200" dirty="0">
                <a:effectLst/>
              </a:rPr>
              <a:t>, 20 Feb. </a:t>
            </a:r>
            <a:r>
              <a:rPr lang="en-US" sz="1200">
                <a:effectLst/>
              </a:rPr>
              <a:t>2021, 	https://www.a10networks.com/blog/5-most-famous-ddos-attacks/.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848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772BE-2C9B-4E9F-ADFB-31879F1F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support Freedom of Expression. No matter whose. So I oppose DDoS attacks regardless of their target…they’re the poison gas of cyberspace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8ABE74-37DB-4E35-AF2B-54211A11D4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John Perry Barlow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2378A-AA13-4CC1-B63D-A7AFF64C2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F6D8C-9759-4025-ABCD-18B80749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FC65-C9CF-42F4-A3C2-023ADCA2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DDoS attacks?</a:t>
            </a:r>
          </a:p>
        </p:txBody>
      </p:sp>
    </p:spTree>
    <p:extLst>
      <p:ext uri="{BB962C8B-B14F-4D97-AF65-F5344CB8AC3E}">
        <p14:creationId xmlns:p14="http://schemas.microsoft.com/office/powerpoint/2010/main" val="4668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6F2B7C-4936-4BB6-8C66-747E5ABC1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39" y="1746235"/>
            <a:ext cx="4343400" cy="31813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8E996-E4E4-4BDD-9718-7FD34444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6999" y="2455877"/>
            <a:ext cx="4343399" cy="19462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Many-to-one dimension of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Exploits open resource access model of the Internet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Sends target a continuous stream of attack packets from coordinated internet hosts for the purpose of denying service to legitimate clients </a:t>
            </a:r>
          </a:p>
        </p:txBody>
      </p:sp>
    </p:spTree>
    <p:extLst>
      <p:ext uri="{BB962C8B-B14F-4D97-AF65-F5344CB8AC3E}">
        <p14:creationId xmlns:p14="http://schemas.microsoft.com/office/powerpoint/2010/main" val="408447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C01E-0200-4EB5-AF47-E36DD15B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1418-DFB1-48F2-9688-2ACC114A90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</a:t>
            </a:r>
            <a:r>
              <a:rPr lang="en-US" dirty="0" err="1"/>
              <a:t>Dyn</a:t>
            </a:r>
            <a:r>
              <a:rPr lang="en-US" dirty="0"/>
              <a:t> DDoS attack</a:t>
            </a:r>
          </a:p>
          <a:p>
            <a:pPr lvl="1"/>
            <a:r>
              <a:rPr lang="en-US" dirty="0"/>
              <a:t>October 21, 2016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Tbps</a:t>
            </a:r>
            <a:r>
              <a:rPr lang="en-US" dirty="0"/>
              <a:t> attack flood, a record</a:t>
            </a:r>
          </a:p>
          <a:p>
            <a:pPr lvl="2"/>
            <a:r>
              <a:rPr lang="en-US" dirty="0"/>
              <a:t>Some data even suggests 1.5 </a:t>
            </a:r>
            <a:r>
              <a:rPr lang="en-US" dirty="0" err="1"/>
              <a:t>Tbps</a:t>
            </a:r>
            <a:endParaRPr lang="en-US" dirty="0"/>
          </a:p>
          <a:p>
            <a:pPr lvl="1"/>
            <a:r>
              <a:rPr lang="en-US" dirty="0"/>
              <a:t>Shutdown many websites including GitHub, HBO, Twitter, Reddit, </a:t>
            </a:r>
            <a:r>
              <a:rPr lang="en-US" dirty="0" err="1"/>
              <a:t>Paypal</a:t>
            </a:r>
            <a:r>
              <a:rPr lang="en-US" dirty="0"/>
              <a:t>, and Netflix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193E4-65A3-4BAC-819D-C68D83495F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Google Attack</a:t>
            </a:r>
          </a:p>
          <a:p>
            <a:pPr lvl="1"/>
            <a:r>
              <a:rPr lang="en-US" dirty="0"/>
              <a:t>Six month period of 2020</a:t>
            </a:r>
          </a:p>
          <a:p>
            <a:pPr lvl="1"/>
            <a:r>
              <a:rPr lang="en-US" dirty="0"/>
              <a:t>Attack flood peaked at 2.5 </a:t>
            </a:r>
            <a:r>
              <a:rPr lang="en-US" dirty="0" err="1"/>
              <a:t>Tbps</a:t>
            </a:r>
            <a:endParaRPr lang="en-US" dirty="0"/>
          </a:p>
          <a:p>
            <a:pPr lvl="1"/>
            <a:r>
              <a:rPr lang="en-US" dirty="0"/>
              <a:t>Perpetrated by 3 Chinese ISPs during the U.S. Presidential Election campaign</a:t>
            </a:r>
          </a:p>
          <a:p>
            <a:pPr lvl="1"/>
            <a:r>
              <a:rPr lang="en-US" dirty="0"/>
              <a:t>While Google was affected they did not report major shutdowns </a:t>
            </a:r>
          </a:p>
        </p:txBody>
      </p:sp>
    </p:spTree>
    <p:extLst>
      <p:ext uri="{BB962C8B-B14F-4D97-AF65-F5344CB8AC3E}">
        <p14:creationId xmlns:p14="http://schemas.microsoft.com/office/powerpoint/2010/main" val="93706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C16B-BF02-4272-B2E1-A6EC95C5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719EB-C242-4C9C-8F1F-C476205F1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possible?</a:t>
            </a:r>
          </a:p>
        </p:txBody>
      </p:sp>
    </p:spTree>
    <p:extLst>
      <p:ext uri="{BB962C8B-B14F-4D97-AF65-F5344CB8AC3E}">
        <p14:creationId xmlns:p14="http://schemas.microsoft.com/office/powerpoint/2010/main" val="371869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2CB9-565B-4A49-BD41-2CE6C213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DDoS Attack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3D63E-0957-4C2E-9F7E-1B0028A78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1" y="2160588"/>
            <a:ext cx="8489116" cy="3881437"/>
          </a:xfrm>
        </p:spPr>
      </p:pic>
    </p:spTree>
    <p:extLst>
      <p:ext uri="{BB962C8B-B14F-4D97-AF65-F5344CB8AC3E}">
        <p14:creationId xmlns:p14="http://schemas.microsoft.com/office/powerpoint/2010/main" val="82484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2726-C4F8-4E24-BB92-A9756A1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they detected?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3004-6893-406C-8387-18EA7152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proposed ideas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Most involve the use of statistical analysis of traffic to develop traffic profiles for normal traffic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Packet-level feature inspection is often used and certain features are used for application fingerprinting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Packet length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Packet Inter-arrival time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Time-to-live (TTL)</a:t>
            </a:r>
          </a:p>
        </p:txBody>
      </p:sp>
    </p:spTree>
    <p:extLst>
      <p:ext uri="{BB962C8B-B14F-4D97-AF65-F5344CB8AC3E}">
        <p14:creationId xmlns:p14="http://schemas.microsoft.com/office/powerpoint/2010/main" val="429133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938C-38B7-4AC8-BE17-065E638D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Algorithms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B75A8A-2FFA-4CAC-A0E5-328E5F81FF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34553"/>
            <a:ext cx="4183062" cy="293350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DB76EE-8A5F-4317-B108-14B56556C1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709644"/>
            <a:ext cx="4740864" cy="2491064"/>
          </a:xfrm>
        </p:spPr>
      </p:pic>
    </p:spTree>
    <p:extLst>
      <p:ext uri="{BB962C8B-B14F-4D97-AF65-F5344CB8AC3E}">
        <p14:creationId xmlns:p14="http://schemas.microsoft.com/office/powerpoint/2010/main" val="3358664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522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DDoS Attacks: Detection and Mitigation Techniques</vt:lpstr>
      <vt:lpstr>I support Freedom of Expression. No matter whose. So I oppose DDoS attacks regardless of their target…they’re the poison gas of cyberspace</vt:lpstr>
      <vt:lpstr>Definition</vt:lpstr>
      <vt:lpstr>PowerPoint Presentation</vt:lpstr>
      <vt:lpstr>Examples</vt:lpstr>
      <vt:lpstr>Detection</vt:lpstr>
      <vt:lpstr>Classifying DDoS Attack</vt:lpstr>
      <vt:lpstr>How are they detected?</vt:lpstr>
      <vt:lpstr>Example Algorithms</vt:lpstr>
      <vt:lpstr>PowerPoint Presentation</vt:lpstr>
      <vt:lpstr>Mitigation</vt:lpstr>
      <vt:lpstr>PowerPoint Presentation</vt:lpstr>
      <vt:lpstr>Goals</vt:lpstr>
      <vt:lpstr>Example</vt:lpstr>
      <vt:lpstr>Conclusion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Attacks: Detection and Mitigation Techniques</dc:title>
  <dc:creator>Michael Griffith</dc:creator>
  <cp:lastModifiedBy>Michael Griffith</cp:lastModifiedBy>
  <cp:revision>1</cp:revision>
  <dcterms:created xsi:type="dcterms:W3CDTF">2021-12-06T11:13:23Z</dcterms:created>
  <dcterms:modified xsi:type="dcterms:W3CDTF">2021-12-06T14:40:44Z</dcterms:modified>
</cp:coreProperties>
</file>