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sldIdLst>
    <p:sldId id="257" r:id="rId2"/>
    <p:sldId id="259" r:id="rId3"/>
    <p:sldId id="260" r:id="rId4"/>
    <p:sldId id="283" r:id="rId5"/>
    <p:sldId id="267" r:id="rId6"/>
    <p:sldId id="284" r:id="rId7"/>
    <p:sldId id="261" r:id="rId8"/>
    <p:sldId id="285" r:id="rId9"/>
    <p:sldId id="280" r:id="rId10"/>
    <p:sldId id="279" r:id="rId11"/>
    <p:sldId id="286" r:id="rId12"/>
    <p:sldId id="278" r:id="rId13"/>
    <p:sldId id="281" r:id="rId14"/>
    <p:sldId id="282" r:id="rId15"/>
    <p:sldId id="287" r:id="rId16"/>
    <p:sldId id="264" r:id="rId17"/>
    <p:sldId id="288" r:id="rId18"/>
    <p:sldId id="262"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25211-0BFD-4D21-9859-349B048C2F1A}" v="49" dt="2021-11-13T23:38:26.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395" autoAdjust="0"/>
  </p:normalViewPr>
  <p:slideViewPr>
    <p:cSldViewPr snapToGrid="0">
      <p:cViewPr varScale="1">
        <p:scale>
          <a:sx n="69" d="100"/>
          <a:sy n="69" d="100"/>
        </p:scale>
        <p:origin x="12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8551B-521A-4991-B398-7966136FC3AA}" type="datetimeFigureOut">
              <a:rPr lang="en-US" smtClean="0"/>
              <a:t>14-Nov-21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93DF1-653B-49AB-B01C-FA82E3C33D60}" type="slidenum">
              <a:rPr lang="en-US" smtClean="0"/>
              <a:t>‹#›</a:t>
            </a:fld>
            <a:endParaRPr lang="en-US"/>
          </a:p>
        </p:txBody>
      </p:sp>
    </p:spTree>
    <p:extLst>
      <p:ext uri="{BB962C8B-B14F-4D97-AF65-F5344CB8AC3E}">
        <p14:creationId xmlns:p14="http://schemas.microsoft.com/office/powerpoint/2010/main" val="180588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93DF1-653B-49AB-B01C-FA82E3C33D60}" type="slidenum">
              <a:rPr lang="en-US" smtClean="0"/>
              <a:t>3</a:t>
            </a:fld>
            <a:endParaRPr lang="en-US"/>
          </a:p>
        </p:txBody>
      </p:sp>
    </p:spTree>
    <p:extLst>
      <p:ext uri="{BB962C8B-B14F-4D97-AF65-F5344CB8AC3E}">
        <p14:creationId xmlns:p14="http://schemas.microsoft.com/office/powerpoint/2010/main" val="3712149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ED93DF1-653B-49AB-B01C-FA82E3C33D60}" type="slidenum">
              <a:rPr lang="en-US" smtClean="0"/>
              <a:t>18</a:t>
            </a:fld>
            <a:endParaRPr lang="en-US"/>
          </a:p>
        </p:txBody>
      </p:sp>
    </p:spTree>
    <p:extLst>
      <p:ext uri="{BB962C8B-B14F-4D97-AF65-F5344CB8AC3E}">
        <p14:creationId xmlns:p14="http://schemas.microsoft.com/office/powerpoint/2010/main" val="412266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93DF1-653B-49AB-B01C-FA82E3C33D60}" type="slidenum">
              <a:rPr lang="en-US" smtClean="0"/>
              <a:t>5</a:t>
            </a:fld>
            <a:endParaRPr lang="en-US"/>
          </a:p>
        </p:txBody>
      </p:sp>
    </p:spTree>
    <p:extLst>
      <p:ext uri="{BB962C8B-B14F-4D97-AF65-F5344CB8AC3E}">
        <p14:creationId xmlns:p14="http://schemas.microsoft.com/office/powerpoint/2010/main" val="227819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Arial" panose="020B0604020202020204" pitchFamily="34" charset="0"/>
              <a:buNone/>
            </a:pP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ED93DF1-653B-49AB-B01C-FA82E3C33D60}" type="slidenum">
              <a:rPr lang="en-US" smtClean="0"/>
              <a:t>7</a:t>
            </a:fld>
            <a:endParaRPr lang="en-US"/>
          </a:p>
        </p:txBody>
      </p:sp>
    </p:spTree>
    <p:extLst>
      <p:ext uri="{BB962C8B-B14F-4D97-AF65-F5344CB8AC3E}">
        <p14:creationId xmlns:p14="http://schemas.microsoft.com/office/powerpoint/2010/main" val="40370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93DF1-653B-49AB-B01C-FA82E3C33D60}" type="slidenum">
              <a:rPr lang="en-US" smtClean="0"/>
              <a:t>9</a:t>
            </a:fld>
            <a:endParaRPr lang="en-US"/>
          </a:p>
        </p:txBody>
      </p:sp>
    </p:spTree>
    <p:extLst>
      <p:ext uri="{BB962C8B-B14F-4D97-AF65-F5344CB8AC3E}">
        <p14:creationId xmlns:p14="http://schemas.microsoft.com/office/powerpoint/2010/main" val="350500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&gt; Options</a:t>
            </a:r>
          </a:p>
        </p:txBody>
      </p:sp>
      <p:sp>
        <p:nvSpPr>
          <p:cNvPr id="4" name="Slide Number Placeholder 3"/>
          <p:cNvSpPr>
            <a:spLocks noGrp="1"/>
          </p:cNvSpPr>
          <p:nvPr>
            <p:ph type="sldNum" sz="quarter" idx="5"/>
          </p:nvPr>
        </p:nvSpPr>
        <p:spPr/>
        <p:txBody>
          <a:bodyPr/>
          <a:lstStyle/>
          <a:p>
            <a:fld id="{9ED93DF1-653B-49AB-B01C-FA82E3C33D60}" type="slidenum">
              <a:rPr lang="en-US" smtClean="0"/>
              <a:t>10</a:t>
            </a:fld>
            <a:endParaRPr lang="en-US"/>
          </a:p>
        </p:txBody>
      </p:sp>
    </p:spTree>
    <p:extLst>
      <p:ext uri="{BB962C8B-B14F-4D97-AF65-F5344CB8AC3E}">
        <p14:creationId xmlns:p14="http://schemas.microsoft.com/office/powerpoint/2010/main" val="2580520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93DF1-653B-49AB-B01C-FA82E3C33D60}" type="slidenum">
              <a:rPr lang="en-US" smtClean="0"/>
              <a:t>12</a:t>
            </a:fld>
            <a:endParaRPr lang="en-US"/>
          </a:p>
        </p:txBody>
      </p:sp>
    </p:spTree>
    <p:extLst>
      <p:ext uri="{BB962C8B-B14F-4D97-AF65-F5344CB8AC3E}">
        <p14:creationId xmlns:p14="http://schemas.microsoft.com/office/powerpoint/2010/main" val="3968072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93DF1-653B-49AB-B01C-FA82E3C33D60}" type="slidenum">
              <a:rPr lang="en-US" smtClean="0"/>
              <a:t>13</a:t>
            </a:fld>
            <a:endParaRPr lang="en-US"/>
          </a:p>
        </p:txBody>
      </p:sp>
    </p:spTree>
    <p:extLst>
      <p:ext uri="{BB962C8B-B14F-4D97-AF65-F5344CB8AC3E}">
        <p14:creationId xmlns:p14="http://schemas.microsoft.com/office/powerpoint/2010/main" val="371851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93DF1-653B-49AB-B01C-FA82E3C33D60}" type="slidenum">
              <a:rPr lang="en-US" smtClean="0"/>
              <a:t>14</a:t>
            </a:fld>
            <a:endParaRPr lang="en-US"/>
          </a:p>
        </p:txBody>
      </p:sp>
    </p:spTree>
    <p:extLst>
      <p:ext uri="{BB962C8B-B14F-4D97-AF65-F5344CB8AC3E}">
        <p14:creationId xmlns:p14="http://schemas.microsoft.com/office/powerpoint/2010/main" val="1916525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93DF1-653B-49AB-B01C-FA82E3C33D60}" type="slidenum">
              <a:rPr lang="en-US" smtClean="0"/>
              <a:t>16</a:t>
            </a:fld>
            <a:endParaRPr lang="en-US"/>
          </a:p>
        </p:txBody>
      </p:sp>
    </p:spTree>
    <p:extLst>
      <p:ext uri="{BB962C8B-B14F-4D97-AF65-F5344CB8AC3E}">
        <p14:creationId xmlns:p14="http://schemas.microsoft.com/office/powerpoint/2010/main" val="381773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14-Nov-21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14-Nov-21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14-Nov-21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14-Nov-21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14-Nov-21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14-Nov-21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14-Nov-21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14-Nov-21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14-Nov-21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14-Nov-21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14-Nov-21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14-Nov-21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proofpoint.com/us/threat-reference/email-gateway" TargetMode="External"/><Relationship Id="rId2" Type="http://schemas.openxmlformats.org/officeDocument/2006/relationships/hyperlink" Target="https://doi.org/10.1007/978-3-319-21344-6" TargetMode="External"/><Relationship Id="rId1" Type="http://schemas.openxmlformats.org/officeDocument/2006/relationships/slideLayout" Target="../slideLayouts/slideLayout2.xml"/><Relationship Id="rId6" Type="http://schemas.openxmlformats.org/officeDocument/2006/relationships/hyperlink" Target="https://support.microsoft.com/en-us/office/encrypt-email-messages-373339cb-bf1a-4509-b296-802a39d801dc" TargetMode="External"/><Relationship Id="rId5" Type="http://schemas.openxmlformats.org/officeDocument/2006/relationships/hyperlink" Target="https://support.google.com/a/answer/6374496?hl=en#zippy=" TargetMode="External"/><Relationship Id="rId4" Type="http://schemas.openxmlformats.org/officeDocument/2006/relationships/hyperlink" Target="https://docs.rackspace.com/support/how-to/set-up-spf-and-dkim-recor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solidFill>
                  <a:srgbClr val="222222"/>
                </a:solidFill>
                <a:latin typeface="Arial" panose="020B0604020202020204" pitchFamily="34" charset="0"/>
              </a:rPr>
              <a:t>Email</a:t>
            </a:r>
            <a:br>
              <a:rPr lang="en-US" sz="7200" b="0" i="0" dirty="0">
                <a:solidFill>
                  <a:srgbClr val="222222"/>
                </a:solidFill>
                <a:effectLst/>
                <a:latin typeface="Arial" panose="020B0604020202020204" pitchFamily="34" charset="0"/>
              </a:rPr>
            </a:br>
            <a:r>
              <a:rPr lang="en-US" sz="7200" dirty="0">
                <a:solidFill>
                  <a:srgbClr val="222222"/>
                </a:solidFill>
                <a:latin typeface="Arial" panose="020B0604020202020204" pitchFamily="34" charset="0"/>
              </a:rPr>
              <a:t>Security</a:t>
            </a:r>
            <a:endParaRPr lang="en-US" sz="72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000" dirty="0">
                <a:solidFill>
                  <a:schemeClr val="tx1">
                    <a:lumMod val="85000"/>
                    <a:lumOff val="15000"/>
                  </a:schemeClr>
                </a:solidFill>
              </a:rPr>
              <a:t>Carl Williams</a:t>
            </a:r>
          </a:p>
          <a:p>
            <a:r>
              <a:rPr lang="en-US" sz="2000" dirty="0">
                <a:solidFill>
                  <a:schemeClr val="tx1">
                    <a:lumMod val="85000"/>
                    <a:lumOff val="15000"/>
                  </a:schemeClr>
                </a:solidFill>
              </a:rPr>
              <a:t>CSC335-Fall2021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Outlook</a:t>
            </a:r>
            <a:endParaRPr lang="en-US" sz="3600" dirty="0"/>
          </a:p>
        </p:txBody>
      </p:sp>
      <p:pic>
        <p:nvPicPr>
          <p:cNvPr id="9" name="Content Placeholder 8">
            <a:extLst>
              <a:ext uri="{FF2B5EF4-FFF2-40B4-BE49-F238E27FC236}">
                <a16:creationId xmlns:a16="http://schemas.microsoft.com/office/drawing/2014/main" id="{509EA9F4-7A8A-47CD-9E51-5E64C968D681}"/>
              </a:ext>
            </a:extLst>
          </p:cNvPr>
          <p:cNvPicPr>
            <a:picLocks noGrp="1" noChangeAspect="1"/>
          </p:cNvPicPr>
          <p:nvPr>
            <p:ph idx="1"/>
          </p:nvPr>
        </p:nvPicPr>
        <p:blipFill>
          <a:blip r:embed="rId3"/>
          <a:stretch>
            <a:fillRect/>
          </a:stretch>
        </p:blipFill>
        <p:spPr>
          <a:xfrm>
            <a:off x="2840224" y="1926733"/>
            <a:ext cx="6511552" cy="4474067"/>
          </a:xfrm>
        </p:spPr>
      </p:pic>
    </p:spTree>
    <p:extLst>
      <p:ext uri="{BB962C8B-B14F-4D97-AF65-F5344CB8AC3E}">
        <p14:creationId xmlns:p14="http://schemas.microsoft.com/office/powerpoint/2010/main" val="200835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Overview</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p:txBody>
          <a:bodyPr/>
          <a:lstStyle/>
          <a:p>
            <a:pPr>
              <a:buFont typeface="Arial" panose="020B0604020202020204" pitchFamily="34" charset="0"/>
              <a:buChar char="•"/>
            </a:pPr>
            <a:r>
              <a:rPr lang="en-US" sz="1600" dirty="0"/>
              <a:t>How They Work</a:t>
            </a:r>
          </a:p>
          <a:p>
            <a:pPr>
              <a:buFont typeface="Arial" panose="020B0604020202020204" pitchFamily="34" charset="0"/>
              <a:buChar char="•"/>
            </a:pPr>
            <a:r>
              <a:rPr lang="en-US" sz="1600" dirty="0"/>
              <a:t>Types of Encryption</a:t>
            </a:r>
          </a:p>
          <a:p>
            <a:pPr>
              <a:buFont typeface="Arial" panose="020B0604020202020204" pitchFamily="34" charset="0"/>
              <a:buChar char="•"/>
            </a:pPr>
            <a:r>
              <a:rPr lang="en-US" sz="1600" dirty="0"/>
              <a:t>What Makes Encrypted Emails Secure?</a:t>
            </a:r>
          </a:p>
          <a:p>
            <a:pPr>
              <a:buFont typeface="Arial" panose="020B0604020202020204" pitchFamily="34" charset="0"/>
              <a:buChar char="•"/>
            </a:pPr>
            <a:r>
              <a:rPr lang="en-US" sz="1600" dirty="0"/>
              <a:t>Outlook</a:t>
            </a:r>
          </a:p>
          <a:p>
            <a:pPr>
              <a:buFont typeface="Arial" panose="020B0604020202020204" pitchFamily="34" charset="0"/>
              <a:buChar char="•"/>
            </a:pPr>
            <a:r>
              <a:rPr lang="en-US" sz="1600" dirty="0">
                <a:solidFill>
                  <a:srgbClr val="FF0000"/>
                </a:solidFill>
              </a:rPr>
              <a:t>Google</a:t>
            </a:r>
          </a:p>
          <a:p>
            <a:pPr>
              <a:buFont typeface="Arial" panose="020B0604020202020204" pitchFamily="34" charset="0"/>
              <a:buChar char="•"/>
            </a:pPr>
            <a:r>
              <a:rPr lang="en-US" sz="1600" dirty="0"/>
              <a:t>Email Security Solutions</a:t>
            </a:r>
          </a:p>
          <a:p>
            <a:pPr>
              <a:buFont typeface="Arial" panose="020B0604020202020204" pitchFamily="34" charset="0"/>
              <a:buChar char="•"/>
            </a:pPr>
            <a:r>
              <a:rPr lang="en-US" sz="1600" dirty="0"/>
              <a:t>Issues</a:t>
            </a:r>
          </a:p>
          <a:p>
            <a:endParaRPr lang="en-US" dirty="0"/>
          </a:p>
          <a:p>
            <a:endParaRPr lang="en-US" dirty="0"/>
          </a:p>
          <a:p>
            <a:endParaRPr lang="en-US" dirty="0"/>
          </a:p>
        </p:txBody>
      </p:sp>
    </p:spTree>
    <p:extLst>
      <p:ext uri="{BB962C8B-B14F-4D97-AF65-F5344CB8AC3E}">
        <p14:creationId xmlns:p14="http://schemas.microsoft.com/office/powerpoint/2010/main" val="264572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Google</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a:xfrm>
            <a:off x="1097280" y="2108201"/>
            <a:ext cx="4998720" cy="3760891"/>
          </a:xfrm>
        </p:spPr>
        <p:txBody>
          <a:bodyPr>
            <a:normAutofit/>
          </a:bodyPr>
          <a:lstStyle/>
          <a:p>
            <a:pPr>
              <a:buFont typeface="Arial" panose="020B0604020202020204" pitchFamily="34" charset="0"/>
              <a:buChar char="•"/>
            </a:pPr>
            <a:r>
              <a:rPr lang="en-US" sz="1800" dirty="0">
                <a:solidFill>
                  <a:schemeClr val="tx1"/>
                </a:solidFill>
                <a:latin typeface="Franklin Gothic Book" panose="020B0503020102020204" pitchFamily="34" charset="0"/>
                <a:cs typeface="Arial" panose="020B0604020202020204" pitchFamily="34" charset="0"/>
              </a:rPr>
              <a:t>Google uses Gmail for emails. Most emails include standard encryption </a:t>
            </a:r>
            <a:r>
              <a:rPr lang="en-US" sz="1800" i="0" dirty="0">
                <a:solidFill>
                  <a:schemeClr val="tx1"/>
                </a:solidFill>
                <a:effectLst/>
                <a:latin typeface="Franklin Gothic Book" panose="020B0503020102020204" pitchFamily="34" charset="0"/>
                <a:cs typeface="Arial" panose="020B0604020202020204" pitchFamily="34" charset="0"/>
              </a:rPr>
              <a:t>but only when the other email provider supports TLS encryption.</a:t>
            </a:r>
          </a:p>
          <a:p>
            <a:pPr lvl="1">
              <a:buFont typeface="Arial" panose="020B0604020202020204" pitchFamily="34" charset="0"/>
              <a:buChar char="•"/>
            </a:pPr>
            <a:r>
              <a:rPr lang="en-US" sz="1800" i="0" dirty="0">
                <a:solidFill>
                  <a:schemeClr val="tx1"/>
                </a:solidFill>
                <a:effectLst/>
                <a:latin typeface="Franklin Gothic Book" panose="020B0503020102020204" pitchFamily="34" charset="0"/>
                <a:cs typeface="Arial" panose="020B0604020202020204" pitchFamily="34" charset="0"/>
              </a:rPr>
              <a:t>This works for most messages. Transport Layer Security (TLS) is used for messages exchanged with other email services who don't support S/MIME.</a:t>
            </a:r>
          </a:p>
          <a:p>
            <a:pPr lvl="1">
              <a:buFont typeface="Arial" panose="020B0604020202020204" pitchFamily="34" charset="0"/>
              <a:buChar char="•"/>
            </a:pPr>
            <a:r>
              <a:rPr lang="en-US" sz="1800" i="0" dirty="0">
                <a:solidFill>
                  <a:schemeClr val="tx1"/>
                </a:solidFill>
                <a:effectLst/>
                <a:latin typeface="Franklin Gothic Book" panose="020B0503020102020204" pitchFamily="34" charset="0"/>
                <a:cs typeface="Arial" panose="020B0604020202020204" pitchFamily="34" charset="0"/>
              </a:rPr>
              <a:t>TLS protects a lot of the data that gets transmitted online but not all of it. It’s well-know for securing the data that travels between a web browser and website via HTTPS.</a:t>
            </a:r>
            <a:br>
              <a:rPr lang="en-US" sz="1600" dirty="0"/>
            </a:br>
            <a:endParaRPr lang="en-US" sz="1600" b="0" i="0" dirty="0">
              <a:solidFill>
                <a:srgbClr val="171717"/>
              </a:solidFill>
              <a:effectLst/>
              <a:latin typeface="Segoe UI" panose="020B0502040204020203" pitchFamily="34" charset="0"/>
            </a:endParaRPr>
          </a:p>
        </p:txBody>
      </p:sp>
      <p:pic>
        <p:nvPicPr>
          <p:cNvPr id="11" name="Picture 10">
            <a:extLst>
              <a:ext uri="{FF2B5EF4-FFF2-40B4-BE49-F238E27FC236}">
                <a16:creationId xmlns:a16="http://schemas.microsoft.com/office/drawing/2014/main" id="{8CDCB1CE-165F-456F-AB78-E4D18CC73BE2}"/>
              </a:ext>
            </a:extLst>
          </p:cNvPr>
          <p:cNvPicPr>
            <a:picLocks noChangeAspect="1"/>
          </p:cNvPicPr>
          <p:nvPr/>
        </p:nvPicPr>
        <p:blipFill>
          <a:blip r:embed="rId3"/>
          <a:stretch>
            <a:fillRect/>
          </a:stretch>
        </p:blipFill>
        <p:spPr>
          <a:xfrm>
            <a:off x="6316561" y="3174357"/>
            <a:ext cx="4839119" cy="2194750"/>
          </a:xfrm>
          <a:prstGeom prst="rect">
            <a:avLst/>
          </a:prstGeom>
        </p:spPr>
      </p:pic>
      <p:pic>
        <p:nvPicPr>
          <p:cNvPr id="15" name="Picture 14">
            <a:extLst>
              <a:ext uri="{FF2B5EF4-FFF2-40B4-BE49-F238E27FC236}">
                <a16:creationId xmlns:a16="http://schemas.microsoft.com/office/drawing/2014/main" id="{7DFCC8DE-7760-4BAF-8A18-436640C4A1D5}"/>
              </a:ext>
            </a:extLst>
          </p:cNvPr>
          <p:cNvPicPr>
            <a:picLocks noChangeAspect="1"/>
          </p:cNvPicPr>
          <p:nvPr/>
        </p:nvPicPr>
        <p:blipFill>
          <a:blip r:embed="rId4"/>
          <a:stretch>
            <a:fillRect/>
          </a:stretch>
        </p:blipFill>
        <p:spPr>
          <a:xfrm>
            <a:off x="6575663" y="2270733"/>
            <a:ext cx="4320914" cy="624894"/>
          </a:xfrm>
          <a:prstGeom prst="rect">
            <a:avLst/>
          </a:prstGeom>
        </p:spPr>
      </p:pic>
    </p:spTree>
    <p:extLst>
      <p:ext uri="{BB962C8B-B14F-4D97-AF65-F5344CB8AC3E}">
        <p14:creationId xmlns:p14="http://schemas.microsoft.com/office/powerpoint/2010/main" val="391383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Google</a:t>
            </a:r>
            <a:endParaRPr lang="en-US" sz="3600" dirty="0"/>
          </a:p>
        </p:txBody>
      </p:sp>
      <p:pic>
        <p:nvPicPr>
          <p:cNvPr id="5" name="Picture 4">
            <a:extLst>
              <a:ext uri="{FF2B5EF4-FFF2-40B4-BE49-F238E27FC236}">
                <a16:creationId xmlns:a16="http://schemas.microsoft.com/office/drawing/2014/main" id="{ACBCA6DC-C932-411E-B2F3-9F11D516468A}"/>
              </a:ext>
            </a:extLst>
          </p:cNvPr>
          <p:cNvPicPr>
            <a:picLocks noChangeAspect="1"/>
          </p:cNvPicPr>
          <p:nvPr/>
        </p:nvPicPr>
        <p:blipFill>
          <a:blip r:embed="rId3"/>
          <a:stretch>
            <a:fillRect/>
          </a:stretch>
        </p:blipFill>
        <p:spPr>
          <a:xfrm>
            <a:off x="2292640" y="2247097"/>
            <a:ext cx="3351882" cy="3408028"/>
          </a:xfrm>
          <a:prstGeom prst="rect">
            <a:avLst/>
          </a:prstGeom>
        </p:spPr>
      </p:pic>
      <p:pic>
        <p:nvPicPr>
          <p:cNvPr id="7" name="Picture 6">
            <a:extLst>
              <a:ext uri="{FF2B5EF4-FFF2-40B4-BE49-F238E27FC236}">
                <a16:creationId xmlns:a16="http://schemas.microsoft.com/office/drawing/2014/main" id="{23069B82-7A61-42CE-A148-2147CD8BB079}"/>
              </a:ext>
            </a:extLst>
          </p:cNvPr>
          <p:cNvPicPr>
            <a:picLocks noChangeAspect="1"/>
          </p:cNvPicPr>
          <p:nvPr/>
        </p:nvPicPr>
        <p:blipFill>
          <a:blip r:embed="rId4"/>
          <a:stretch>
            <a:fillRect/>
          </a:stretch>
        </p:blipFill>
        <p:spPr>
          <a:xfrm>
            <a:off x="6373728" y="2690215"/>
            <a:ext cx="3144521" cy="2430426"/>
          </a:xfrm>
          <a:prstGeom prst="rect">
            <a:avLst/>
          </a:prstGeom>
        </p:spPr>
      </p:pic>
    </p:spTree>
    <p:extLst>
      <p:ext uri="{BB962C8B-B14F-4D97-AF65-F5344CB8AC3E}">
        <p14:creationId xmlns:p14="http://schemas.microsoft.com/office/powerpoint/2010/main" val="323724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Google</a:t>
            </a:r>
            <a:endParaRPr lang="en-US" sz="3600" dirty="0"/>
          </a:p>
        </p:txBody>
      </p:sp>
      <p:pic>
        <p:nvPicPr>
          <p:cNvPr id="5" name="Picture 4">
            <a:extLst>
              <a:ext uri="{FF2B5EF4-FFF2-40B4-BE49-F238E27FC236}">
                <a16:creationId xmlns:a16="http://schemas.microsoft.com/office/drawing/2014/main" id="{84C314DC-F90C-420D-831B-E48D93BC1C20}"/>
              </a:ext>
            </a:extLst>
          </p:cNvPr>
          <p:cNvPicPr>
            <a:picLocks noChangeAspect="1"/>
          </p:cNvPicPr>
          <p:nvPr/>
        </p:nvPicPr>
        <p:blipFill>
          <a:blip r:embed="rId3"/>
          <a:stretch>
            <a:fillRect/>
          </a:stretch>
        </p:blipFill>
        <p:spPr>
          <a:xfrm>
            <a:off x="1180954" y="2134540"/>
            <a:ext cx="3349031" cy="3819802"/>
          </a:xfrm>
          <a:prstGeom prst="rect">
            <a:avLst/>
          </a:prstGeom>
        </p:spPr>
      </p:pic>
      <p:pic>
        <p:nvPicPr>
          <p:cNvPr id="9" name="Picture 8">
            <a:extLst>
              <a:ext uri="{FF2B5EF4-FFF2-40B4-BE49-F238E27FC236}">
                <a16:creationId xmlns:a16="http://schemas.microsoft.com/office/drawing/2014/main" id="{FBDB4EDE-5800-4C32-AF20-D868EEDE1581}"/>
              </a:ext>
            </a:extLst>
          </p:cNvPr>
          <p:cNvPicPr>
            <a:picLocks noChangeAspect="1"/>
          </p:cNvPicPr>
          <p:nvPr/>
        </p:nvPicPr>
        <p:blipFill>
          <a:blip r:embed="rId4"/>
          <a:stretch>
            <a:fillRect/>
          </a:stretch>
        </p:blipFill>
        <p:spPr>
          <a:xfrm>
            <a:off x="5691667" y="286603"/>
            <a:ext cx="5464013" cy="5845047"/>
          </a:xfrm>
          <a:prstGeom prst="rect">
            <a:avLst/>
          </a:prstGeom>
        </p:spPr>
      </p:pic>
    </p:spTree>
    <p:extLst>
      <p:ext uri="{BB962C8B-B14F-4D97-AF65-F5344CB8AC3E}">
        <p14:creationId xmlns:p14="http://schemas.microsoft.com/office/powerpoint/2010/main" val="102048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Overview</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p:txBody>
          <a:bodyPr/>
          <a:lstStyle/>
          <a:p>
            <a:pPr>
              <a:buFont typeface="Arial" panose="020B0604020202020204" pitchFamily="34" charset="0"/>
              <a:buChar char="•"/>
            </a:pPr>
            <a:r>
              <a:rPr lang="en-US" sz="1600" dirty="0"/>
              <a:t>How They Work</a:t>
            </a:r>
          </a:p>
          <a:p>
            <a:pPr>
              <a:buFont typeface="Arial" panose="020B0604020202020204" pitchFamily="34" charset="0"/>
              <a:buChar char="•"/>
            </a:pPr>
            <a:r>
              <a:rPr lang="en-US" sz="1600" dirty="0"/>
              <a:t>Types of Encryption</a:t>
            </a:r>
          </a:p>
          <a:p>
            <a:pPr>
              <a:buFont typeface="Arial" panose="020B0604020202020204" pitchFamily="34" charset="0"/>
              <a:buChar char="•"/>
            </a:pPr>
            <a:r>
              <a:rPr lang="en-US" sz="1600" dirty="0"/>
              <a:t>What Makes Encrypted Emails Secure?</a:t>
            </a:r>
          </a:p>
          <a:p>
            <a:pPr>
              <a:buFont typeface="Arial" panose="020B0604020202020204" pitchFamily="34" charset="0"/>
              <a:buChar char="•"/>
            </a:pPr>
            <a:r>
              <a:rPr lang="en-US" sz="1600" dirty="0"/>
              <a:t>Outlook</a:t>
            </a:r>
          </a:p>
          <a:p>
            <a:pPr>
              <a:buFont typeface="Arial" panose="020B0604020202020204" pitchFamily="34" charset="0"/>
              <a:buChar char="•"/>
            </a:pPr>
            <a:r>
              <a:rPr lang="en-US" sz="1600" dirty="0"/>
              <a:t>Google</a:t>
            </a:r>
          </a:p>
          <a:p>
            <a:pPr>
              <a:buFont typeface="Arial" panose="020B0604020202020204" pitchFamily="34" charset="0"/>
              <a:buChar char="•"/>
            </a:pPr>
            <a:r>
              <a:rPr lang="en-US" sz="1600" dirty="0">
                <a:solidFill>
                  <a:srgbClr val="FF0000"/>
                </a:solidFill>
              </a:rPr>
              <a:t>Email Security Solutions</a:t>
            </a:r>
          </a:p>
          <a:p>
            <a:pPr>
              <a:buFont typeface="Arial" panose="020B0604020202020204" pitchFamily="34" charset="0"/>
              <a:buChar char="•"/>
            </a:pPr>
            <a:r>
              <a:rPr lang="en-US" sz="1600" dirty="0"/>
              <a:t>Issues</a:t>
            </a:r>
          </a:p>
          <a:p>
            <a:endParaRPr lang="en-US" dirty="0"/>
          </a:p>
          <a:p>
            <a:endParaRPr lang="en-US" dirty="0"/>
          </a:p>
          <a:p>
            <a:endParaRPr lang="en-US" dirty="0"/>
          </a:p>
        </p:txBody>
      </p:sp>
    </p:spTree>
    <p:extLst>
      <p:ext uri="{BB962C8B-B14F-4D97-AF65-F5344CB8AC3E}">
        <p14:creationId xmlns:p14="http://schemas.microsoft.com/office/powerpoint/2010/main" val="301661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Email Security Solutions</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a:xfrm>
            <a:off x="1097280" y="2108201"/>
            <a:ext cx="6021150" cy="3760891"/>
          </a:xfrm>
        </p:spPr>
        <p:txBody>
          <a:bodyPr>
            <a:normAutofit lnSpcReduction="10000"/>
          </a:bodyPr>
          <a:lstStyle/>
          <a:p>
            <a:pPr>
              <a:buFont typeface="Arial" panose="020B0604020202020204" pitchFamily="34" charset="0"/>
              <a:buChar char="•"/>
            </a:pPr>
            <a:r>
              <a:rPr lang="en-US" sz="1700" dirty="0">
                <a:solidFill>
                  <a:schemeClr val="tx1">
                    <a:lumMod val="95000"/>
                    <a:lumOff val="5000"/>
                  </a:schemeClr>
                </a:solidFill>
                <a:latin typeface="Franklin Gothic Book" panose="020B0503020102020204" pitchFamily="34" charset="0"/>
                <a:cs typeface="Arial" panose="020B0604020202020204" pitchFamily="34" charset="0"/>
              </a:rPr>
              <a:t>Secure Email Gateway (SEG) is a device or software used for email monitoring that are being sent and received. It prevents unwanted emails that contain phishing attacks, spam, malware, or fraudulent content.</a:t>
            </a:r>
          </a:p>
          <a:p>
            <a:pPr>
              <a:buFont typeface="Arial" panose="020B0604020202020204" pitchFamily="34" charset="0"/>
              <a:buChar char="•"/>
            </a:pPr>
            <a:r>
              <a:rPr lang="en-US" sz="1700" dirty="0">
                <a:solidFill>
                  <a:schemeClr val="tx1">
                    <a:lumMod val="95000"/>
                    <a:lumOff val="5000"/>
                  </a:schemeClr>
                </a:solidFill>
                <a:latin typeface="Franklin Gothic Book" panose="020B0503020102020204" pitchFamily="34" charset="0"/>
                <a:cs typeface="Arial" panose="020B0604020202020204" pitchFamily="34" charset="0"/>
              </a:rPr>
              <a:t>Domain-based Message Authentication Reporting &amp; Conformance (DMARC) uses SPF and DKIM to determine authenticity of emails, making it easier for ISPs to prevent malicious emails. </a:t>
            </a:r>
          </a:p>
          <a:p>
            <a:pPr lvl="1">
              <a:buFont typeface="Arial" panose="020B0604020202020204" pitchFamily="34" charset="0"/>
              <a:buChar char="•"/>
            </a:pPr>
            <a:r>
              <a:rPr lang="en-US" sz="1500" dirty="0">
                <a:solidFill>
                  <a:schemeClr val="tx1">
                    <a:lumMod val="95000"/>
                    <a:lumOff val="5000"/>
                  </a:schemeClr>
                </a:solidFill>
                <a:latin typeface="Franklin Gothic Book" panose="020B0503020102020204" pitchFamily="34" charset="0"/>
                <a:cs typeface="Arial" panose="020B0604020202020204" pitchFamily="34" charset="0"/>
              </a:rPr>
              <a:t>Sender Policy Framework (SPF) allows you to specify which email servers are legitimate servers for your domain.</a:t>
            </a:r>
          </a:p>
          <a:p>
            <a:pPr lvl="1">
              <a:buFont typeface="Arial" panose="020B0604020202020204" pitchFamily="34" charset="0"/>
              <a:buChar char="•"/>
            </a:pPr>
            <a:r>
              <a:rPr lang="en-US" sz="1500" dirty="0" err="1">
                <a:solidFill>
                  <a:schemeClr val="tx1">
                    <a:lumMod val="95000"/>
                    <a:lumOff val="5000"/>
                  </a:schemeClr>
                </a:solidFill>
                <a:latin typeface="Franklin Gothic Book" panose="020B0503020102020204" pitchFamily="34" charset="0"/>
                <a:cs typeface="Arial" panose="020B0604020202020204" pitchFamily="34" charset="0"/>
              </a:rPr>
              <a:t>DomainKey</a:t>
            </a:r>
            <a:r>
              <a:rPr lang="en-US" sz="1500" dirty="0">
                <a:solidFill>
                  <a:schemeClr val="tx1">
                    <a:lumMod val="95000"/>
                    <a:lumOff val="5000"/>
                  </a:schemeClr>
                </a:solidFill>
                <a:latin typeface="Franklin Gothic Book" panose="020B0503020102020204" pitchFamily="34" charset="0"/>
                <a:cs typeface="Arial" panose="020B0604020202020204" pitchFamily="34" charset="0"/>
              </a:rPr>
              <a:t> Identified Mail (DKIM) allows you to attach a domain key signature to your outgoing mail. Then the receiving server either accepts or rejects the mail after it tries to verify the key.</a:t>
            </a:r>
          </a:p>
          <a:p>
            <a:pPr>
              <a:buFont typeface="Arial" panose="020B0604020202020204" pitchFamily="34" charset="0"/>
              <a:buChar char="•"/>
            </a:pPr>
            <a:endParaRPr lang="en-US" sz="17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982704C-FF73-4ED7-8AAA-3393FF9207BD}"/>
              </a:ext>
            </a:extLst>
          </p:cNvPr>
          <p:cNvSpPr txBox="1"/>
          <p:nvPr/>
        </p:nvSpPr>
        <p:spPr>
          <a:xfrm>
            <a:off x="7453281" y="5649263"/>
            <a:ext cx="3702399" cy="415498"/>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Website: https://www.indiamart.com/premware-services/security-solutions.html</a:t>
            </a:r>
          </a:p>
        </p:txBody>
      </p:sp>
      <p:pic>
        <p:nvPicPr>
          <p:cNvPr id="1026" name="Picture 2" descr="Security Solutions - Email Security Solutions Wholesaler from Surat">
            <a:extLst>
              <a:ext uri="{FF2B5EF4-FFF2-40B4-BE49-F238E27FC236}">
                <a16:creationId xmlns:a16="http://schemas.microsoft.com/office/drawing/2014/main" id="{F6BFF3E9-A4A7-4309-9303-52B630849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281" y="1946864"/>
            <a:ext cx="3702399" cy="370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00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Overview</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p:txBody>
          <a:bodyPr/>
          <a:lstStyle/>
          <a:p>
            <a:pPr>
              <a:buFont typeface="Arial" panose="020B0604020202020204" pitchFamily="34" charset="0"/>
              <a:buChar char="•"/>
            </a:pPr>
            <a:r>
              <a:rPr lang="en-US" sz="1600" dirty="0"/>
              <a:t>How They Work</a:t>
            </a:r>
          </a:p>
          <a:p>
            <a:pPr>
              <a:buFont typeface="Arial" panose="020B0604020202020204" pitchFamily="34" charset="0"/>
              <a:buChar char="•"/>
            </a:pPr>
            <a:r>
              <a:rPr lang="en-US" sz="1600" dirty="0"/>
              <a:t>Types of Encryption</a:t>
            </a:r>
          </a:p>
          <a:p>
            <a:pPr>
              <a:buFont typeface="Arial" panose="020B0604020202020204" pitchFamily="34" charset="0"/>
              <a:buChar char="•"/>
            </a:pPr>
            <a:r>
              <a:rPr lang="en-US" sz="1600" dirty="0"/>
              <a:t>What Makes Encrypted Emails Secure?</a:t>
            </a:r>
          </a:p>
          <a:p>
            <a:pPr>
              <a:buFont typeface="Arial" panose="020B0604020202020204" pitchFamily="34" charset="0"/>
              <a:buChar char="•"/>
            </a:pPr>
            <a:r>
              <a:rPr lang="en-US" sz="1600" dirty="0"/>
              <a:t>Outlook</a:t>
            </a:r>
          </a:p>
          <a:p>
            <a:pPr>
              <a:buFont typeface="Arial" panose="020B0604020202020204" pitchFamily="34" charset="0"/>
              <a:buChar char="•"/>
            </a:pPr>
            <a:r>
              <a:rPr lang="en-US" sz="1600" dirty="0"/>
              <a:t>Google</a:t>
            </a:r>
          </a:p>
          <a:p>
            <a:pPr>
              <a:buFont typeface="Arial" panose="020B0604020202020204" pitchFamily="34" charset="0"/>
              <a:buChar char="•"/>
            </a:pPr>
            <a:r>
              <a:rPr lang="en-US" sz="1600" dirty="0"/>
              <a:t>Email Security Solutions</a:t>
            </a:r>
          </a:p>
          <a:p>
            <a:pPr>
              <a:buFont typeface="Arial" panose="020B0604020202020204" pitchFamily="34" charset="0"/>
              <a:buChar char="•"/>
            </a:pPr>
            <a:r>
              <a:rPr lang="en-US" sz="1600" dirty="0">
                <a:solidFill>
                  <a:srgbClr val="FF0000"/>
                </a:solidFill>
              </a:rPr>
              <a:t>Issues</a:t>
            </a:r>
          </a:p>
          <a:p>
            <a:endParaRPr lang="en-US" dirty="0"/>
          </a:p>
          <a:p>
            <a:endParaRPr lang="en-US" dirty="0"/>
          </a:p>
          <a:p>
            <a:endParaRPr lang="en-US" dirty="0"/>
          </a:p>
        </p:txBody>
      </p:sp>
    </p:spTree>
    <p:extLst>
      <p:ext uri="{BB962C8B-B14F-4D97-AF65-F5344CB8AC3E}">
        <p14:creationId xmlns:p14="http://schemas.microsoft.com/office/powerpoint/2010/main" val="84609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Issues</a:t>
            </a:r>
            <a:endParaRPr lang="en-US" sz="3600" dirty="0"/>
          </a:p>
        </p:txBody>
      </p:sp>
      <p:sp>
        <p:nvSpPr>
          <p:cNvPr id="7" name="Content Placeholder 6">
            <a:extLst>
              <a:ext uri="{FF2B5EF4-FFF2-40B4-BE49-F238E27FC236}">
                <a16:creationId xmlns:a16="http://schemas.microsoft.com/office/drawing/2014/main" id="{11AEFB36-0EAB-451B-A778-9AE244C40613}"/>
              </a:ext>
            </a:extLst>
          </p:cNvPr>
          <p:cNvSpPr>
            <a:spLocks noGrp="1"/>
          </p:cNvSpPr>
          <p:nvPr>
            <p:ph idx="1"/>
          </p:nvPr>
        </p:nvSpPr>
        <p:spPr>
          <a:xfrm>
            <a:off x="1097280" y="2108201"/>
            <a:ext cx="4389120" cy="3760891"/>
          </a:xfrm>
        </p:spPr>
        <p:txBody>
          <a:bodyPr>
            <a:normAutofit/>
          </a:bodyPr>
          <a:lstStyle/>
          <a:p>
            <a:pPr>
              <a:buFont typeface="Arial" panose="020B0604020202020204" pitchFamily="34" charset="0"/>
              <a:buChar char="•"/>
            </a:pPr>
            <a:r>
              <a:rPr lang="en-US" sz="1500" dirty="0">
                <a:solidFill>
                  <a:schemeClr val="tx1"/>
                </a:solidFill>
                <a:latin typeface="Franklin Gothic Book" panose="020B0503020102020204" pitchFamily="34" charset="0"/>
                <a:cs typeface="Arial" panose="020B0604020202020204" pitchFamily="34" charset="0"/>
              </a:rPr>
              <a:t>Not all emails are secure</a:t>
            </a:r>
          </a:p>
          <a:p>
            <a:pPr>
              <a:buFont typeface="Arial" panose="020B0604020202020204" pitchFamily="34" charset="0"/>
              <a:buChar char="•"/>
            </a:pPr>
            <a:r>
              <a:rPr lang="en-US" sz="1500" dirty="0">
                <a:solidFill>
                  <a:schemeClr val="tx1"/>
                </a:solidFill>
                <a:latin typeface="Franklin Gothic Book" panose="020B0503020102020204" pitchFamily="34" charset="0"/>
                <a:cs typeface="Arial" panose="020B0604020202020204" pitchFamily="34" charset="0"/>
              </a:rPr>
              <a:t>We don’t always ensure a message, link, or attachment is secure before we open them</a:t>
            </a:r>
          </a:p>
          <a:p>
            <a:pPr>
              <a:buFont typeface="Arial" panose="020B0604020202020204" pitchFamily="34" charset="0"/>
              <a:buChar char="•"/>
            </a:pPr>
            <a:r>
              <a:rPr lang="en-US" sz="1500" dirty="0">
                <a:solidFill>
                  <a:schemeClr val="tx1"/>
                </a:solidFill>
                <a:latin typeface="Franklin Gothic Book" panose="020B0503020102020204" pitchFamily="34" charset="0"/>
                <a:cs typeface="Arial" panose="020B0604020202020204" pitchFamily="34" charset="0"/>
              </a:rPr>
              <a:t>People assume the spam folder will catch all unwanted emails</a:t>
            </a:r>
          </a:p>
          <a:p>
            <a:pPr>
              <a:buFont typeface="Arial" panose="020B0604020202020204" pitchFamily="34" charset="0"/>
              <a:buChar char="•"/>
            </a:pPr>
            <a:endParaRPr lang="en-US" sz="1500" dirty="0">
              <a:solidFill>
                <a:schemeClr val="tx1"/>
              </a:solidFill>
              <a:latin typeface="Franklin Gothic Book" panose="020B050302010202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1C81C6BB-FFFB-4895-A91E-058B0CA69FC4}"/>
              </a:ext>
            </a:extLst>
          </p:cNvPr>
          <p:cNvPicPr>
            <a:picLocks noChangeAspect="1"/>
          </p:cNvPicPr>
          <p:nvPr/>
        </p:nvPicPr>
        <p:blipFill>
          <a:blip r:embed="rId3"/>
          <a:stretch>
            <a:fillRect/>
          </a:stretch>
        </p:blipFill>
        <p:spPr>
          <a:xfrm>
            <a:off x="5661778" y="2108201"/>
            <a:ext cx="5196466" cy="2300228"/>
          </a:xfrm>
          <a:prstGeom prst="rect">
            <a:avLst/>
          </a:prstGeom>
        </p:spPr>
      </p:pic>
      <p:pic>
        <p:nvPicPr>
          <p:cNvPr id="5" name="Picture 4">
            <a:extLst>
              <a:ext uri="{FF2B5EF4-FFF2-40B4-BE49-F238E27FC236}">
                <a16:creationId xmlns:a16="http://schemas.microsoft.com/office/drawing/2014/main" id="{924577A6-FC56-4E6B-A5EF-F3EC506D32D0}"/>
              </a:ext>
            </a:extLst>
          </p:cNvPr>
          <p:cNvPicPr>
            <a:picLocks noChangeAspect="1"/>
          </p:cNvPicPr>
          <p:nvPr/>
        </p:nvPicPr>
        <p:blipFill>
          <a:blip r:embed="rId4"/>
          <a:stretch>
            <a:fillRect/>
          </a:stretch>
        </p:blipFill>
        <p:spPr>
          <a:xfrm>
            <a:off x="1610843" y="4551236"/>
            <a:ext cx="8101870" cy="1788725"/>
          </a:xfrm>
          <a:prstGeom prst="rect">
            <a:avLst/>
          </a:prstGeom>
        </p:spPr>
      </p:pic>
    </p:spTree>
    <p:extLst>
      <p:ext uri="{BB962C8B-B14F-4D97-AF65-F5344CB8AC3E}">
        <p14:creationId xmlns:p14="http://schemas.microsoft.com/office/powerpoint/2010/main" val="2526053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Reference</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p:txBody>
          <a:bodyPr>
            <a:normAutofit/>
          </a:bodyPr>
          <a:lstStyle/>
          <a:p>
            <a:pPr algn="l">
              <a:buFont typeface="Arial" panose="020B0604020202020204" pitchFamily="34" charset="0"/>
              <a:buChar char="•"/>
            </a:pPr>
            <a:r>
              <a:rPr lang="en-US" sz="1200" b="0" i="0" dirty="0">
                <a:solidFill>
                  <a:schemeClr val="tx1"/>
                </a:solidFill>
                <a:effectLst/>
                <a:latin typeface="Arial" panose="020B0604020202020204" pitchFamily="34" charset="0"/>
                <a:cs typeface="Arial" panose="020B0604020202020204" pitchFamily="34" charset="0"/>
              </a:rPr>
              <a:t>Orman, H. (2015). </a:t>
            </a:r>
            <a:r>
              <a:rPr lang="en-US" sz="1200" b="0" i="1" dirty="0">
                <a:solidFill>
                  <a:schemeClr val="tx1"/>
                </a:solidFill>
                <a:effectLst/>
                <a:latin typeface="Arial" panose="020B0604020202020204" pitchFamily="34" charset="0"/>
                <a:cs typeface="Arial" panose="020B0604020202020204" pitchFamily="34" charset="0"/>
              </a:rPr>
              <a:t>Encrypted Email The History and Technology of Message Privacy </a:t>
            </a:r>
            <a:r>
              <a:rPr lang="en-US" sz="1200" b="0" i="0" dirty="0">
                <a:solidFill>
                  <a:schemeClr val="tx1"/>
                </a:solidFill>
                <a:effectLst/>
                <a:latin typeface="Arial" panose="020B0604020202020204" pitchFamily="34" charset="0"/>
                <a:cs typeface="Arial" panose="020B0604020202020204" pitchFamily="34" charset="0"/>
              </a:rPr>
              <a:t>(1st ed. 2015.). Springer International Publishing. </a:t>
            </a:r>
            <a:r>
              <a:rPr lang="en-US" sz="1200" b="0" i="0" dirty="0">
                <a:solidFill>
                  <a:srgbClr val="3A3A3A"/>
                </a:solidFill>
                <a:effectLst/>
                <a:latin typeface="Arial" panose="020B0604020202020204" pitchFamily="34" charset="0"/>
                <a:cs typeface="Arial" panose="020B0604020202020204" pitchFamily="34" charset="0"/>
                <a:hlinkClick r:id="rId2"/>
              </a:rPr>
              <a:t>https://doi.org/10.1007/978-3-319-21344-6</a:t>
            </a:r>
            <a:endParaRPr lang="en-US" sz="1200" b="0" i="0" dirty="0">
              <a:solidFill>
                <a:srgbClr val="3A3A3A"/>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Email Gateway. Proofpoint. 4Nov2021</a:t>
            </a:r>
            <a:r>
              <a:rPr lang="en-US" sz="1200" dirty="0">
                <a:solidFill>
                  <a:srgbClr val="3A3A3A"/>
                </a:solidFill>
                <a:latin typeface="Arial" panose="020B0604020202020204" pitchFamily="34" charset="0"/>
                <a:cs typeface="Arial" panose="020B0604020202020204" pitchFamily="34" charset="0"/>
              </a:rPr>
              <a:t>. </a:t>
            </a:r>
            <a:r>
              <a:rPr lang="en-US" sz="1200" dirty="0">
                <a:solidFill>
                  <a:srgbClr val="3A3A3A"/>
                </a:solidFill>
                <a:latin typeface="Arial" panose="020B0604020202020204" pitchFamily="34" charset="0"/>
                <a:cs typeface="Arial" panose="020B0604020202020204" pitchFamily="34" charset="0"/>
                <a:hlinkClick r:id="rId3"/>
              </a:rPr>
              <a:t>https://proofpoint.com/us/threat-reference/email-gateway</a:t>
            </a:r>
            <a:endParaRPr lang="en-US" sz="1200" dirty="0">
              <a:solidFill>
                <a:srgbClr val="3A3A3A"/>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Set up SPF and DKIM records. Rackspace. 6Nov2021. </a:t>
            </a:r>
            <a:r>
              <a:rPr lang="en-US" sz="1200" dirty="0">
                <a:solidFill>
                  <a:srgbClr val="3A3A3A"/>
                </a:solidFill>
                <a:latin typeface="Arial" panose="020B0604020202020204" pitchFamily="34" charset="0"/>
                <a:cs typeface="Arial" panose="020B0604020202020204" pitchFamily="34" charset="0"/>
                <a:hlinkClick r:id="rId4"/>
              </a:rPr>
              <a:t>https://docs.rackspace.com/support/how-to/set-up-spf-and-dkim-records/</a:t>
            </a:r>
            <a:endParaRPr lang="en-US" sz="1200" dirty="0">
              <a:solidFill>
                <a:srgbClr val="3A3A3A"/>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Google Help Center</a:t>
            </a:r>
            <a:r>
              <a:rPr lang="en-US" sz="1200" dirty="0">
                <a:solidFill>
                  <a:srgbClr val="3A3A3A"/>
                </a:solidFill>
                <a:latin typeface="Arial" panose="020B0604020202020204" pitchFamily="34" charset="0"/>
                <a:cs typeface="Arial" panose="020B0604020202020204" pitchFamily="34" charset="0"/>
              </a:rPr>
              <a:t>. </a:t>
            </a:r>
            <a:r>
              <a:rPr lang="en-US" sz="1200" dirty="0">
                <a:solidFill>
                  <a:srgbClr val="3A3A3A"/>
                </a:solidFill>
                <a:latin typeface="Arial" panose="020B0604020202020204" pitchFamily="34" charset="0"/>
                <a:cs typeface="Arial" panose="020B0604020202020204" pitchFamily="34" charset="0"/>
                <a:hlinkClick r:id="rId5"/>
              </a:rPr>
              <a:t>https://support.google.com/a/answer/6374496?hl=en#zippy=</a:t>
            </a:r>
            <a:endParaRPr lang="en-US" sz="1200" dirty="0">
              <a:solidFill>
                <a:srgbClr val="3A3A3A"/>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Microsoft Support. </a:t>
            </a:r>
            <a:r>
              <a:rPr lang="en-US" sz="1200" dirty="0">
                <a:solidFill>
                  <a:srgbClr val="3A3A3A"/>
                </a:solidFill>
                <a:latin typeface="Arial" panose="020B0604020202020204" pitchFamily="34" charset="0"/>
                <a:cs typeface="Arial" panose="020B0604020202020204" pitchFamily="34" charset="0"/>
                <a:hlinkClick r:id="rId6"/>
              </a:rPr>
              <a:t>https://support.microsoft.com/en-us/office/encrypt-email-messages-373339cb-bf1a-4509-b296-802a39d801dc</a:t>
            </a:r>
            <a:endParaRPr lang="en-US" sz="1200" dirty="0">
              <a:solidFill>
                <a:srgbClr val="3A3A3A"/>
              </a:solidFill>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sz="1200" dirty="0">
              <a:solidFill>
                <a:srgbClr val="3A3A3A"/>
              </a:solidFill>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sz="1200" dirty="0">
              <a:solidFill>
                <a:srgbClr val="3A3A3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359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Overview</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p:txBody>
          <a:bodyPr/>
          <a:lstStyle/>
          <a:p>
            <a:pPr>
              <a:buFont typeface="Arial" panose="020B0604020202020204" pitchFamily="34" charset="0"/>
              <a:buChar char="•"/>
            </a:pPr>
            <a:r>
              <a:rPr lang="en-US" sz="1600" dirty="0">
                <a:solidFill>
                  <a:srgbClr val="FF0000"/>
                </a:solidFill>
              </a:rPr>
              <a:t>How They Work</a:t>
            </a:r>
          </a:p>
          <a:p>
            <a:pPr>
              <a:buFont typeface="Arial" panose="020B0604020202020204" pitchFamily="34" charset="0"/>
              <a:buChar char="•"/>
            </a:pPr>
            <a:r>
              <a:rPr lang="en-US" sz="1600" dirty="0"/>
              <a:t>Types of Encryption</a:t>
            </a:r>
          </a:p>
          <a:p>
            <a:pPr>
              <a:buFont typeface="Arial" panose="020B0604020202020204" pitchFamily="34" charset="0"/>
              <a:buChar char="•"/>
            </a:pPr>
            <a:r>
              <a:rPr lang="en-US" sz="1600" dirty="0"/>
              <a:t>What Makes Encrypted Emails Secure?</a:t>
            </a:r>
          </a:p>
          <a:p>
            <a:pPr>
              <a:buFont typeface="Arial" panose="020B0604020202020204" pitchFamily="34" charset="0"/>
              <a:buChar char="•"/>
            </a:pPr>
            <a:r>
              <a:rPr lang="en-US" sz="1600" dirty="0"/>
              <a:t>Outlook</a:t>
            </a:r>
          </a:p>
          <a:p>
            <a:pPr>
              <a:buFont typeface="Arial" panose="020B0604020202020204" pitchFamily="34" charset="0"/>
              <a:buChar char="•"/>
            </a:pPr>
            <a:r>
              <a:rPr lang="en-US" sz="1600" dirty="0"/>
              <a:t>Google</a:t>
            </a:r>
          </a:p>
          <a:p>
            <a:pPr>
              <a:buFont typeface="Arial" panose="020B0604020202020204" pitchFamily="34" charset="0"/>
              <a:buChar char="•"/>
            </a:pPr>
            <a:r>
              <a:rPr lang="en-US" sz="1600" dirty="0"/>
              <a:t>Email Security Solutions</a:t>
            </a:r>
          </a:p>
          <a:p>
            <a:pPr>
              <a:buFont typeface="Arial" panose="020B0604020202020204" pitchFamily="34" charset="0"/>
              <a:buChar char="•"/>
            </a:pPr>
            <a:r>
              <a:rPr lang="en-US" sz="1600" dirty="0"/>
              <a:t>Issues</a:t>
            </a:r>
          </a:p>
          <a:p>
            <a:endParaRPr lang="en-US" dirty="0"/>
          </a:p>
          <a:p>
            <a:endParaRPr lang="en-US" dirty="0"/>
          </a:p>
          <a:p>
            <a:endParaRPr lang="en-US" dirty="0"/>
          </a:p>
        </p:txBody>
      </p:sp>
    </p:spTree>
    <p:extLst>
      <p:ext uri="{BB962C8B-B14F-4D97-AF65-F5344CB8AC3E}">
        <p14:creationId xmlns:p14="http://schemas.microsoft.com/office/powerpoint/2010/main" val="335694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How They Work</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a:xfrm>
            <a:off x="1097279" y="2108201"/>
            <a:ext cx="5749569" cy="3760891"/>
          </a:xfrm>
        </p:spPr>
        <p:txBody>
          <a:bodyPr>
            <a:normAutofit/>
          </a:bodyPr>
          <a:lstStyle/>
          <a:p>
            <a:pPr>
              <a:buFont typeface="Arial" panose="020B0604020202020204" pitchFamily="34" charset="0"/>
              <a:buChar char="•"/>
            </a:pPr>
            <a:r>
              <a:rPr lang="en-US" sz="2000" dirty="0">
                <a:solidFill>
                  <a:srgbClr val="222222"/>
                </a:solidFill>
                <a:latin typeface="Franklin Gothic Book" panose="020B0503020102020204" pitchFamily="34" charset="0"/>
              </a:rPr>
              <a:t>Sender:</a:t>
            </a:r>
          </a:p>
          <a:p>
            <a:pPr lvl="1">
              <a:buFont typeface="Arial" panose="020B0604020202020204" pitchFamily="34" charset="0"/>
              <a:buChar char="•"/>
            </a:pPr>
            <a:r>
              <a:rPr lang="en-US" sz="1800" dirty="0">
                <a:solidFill>
                  <a:srgbClr val="222222"/>
                </a:solidFill>
                <a:latin typeface="Franklin Gothic Book" panose="020B0503020102020204" pitchFamily="34" charset="0"/>
              </a:rPr>
              <a:t>Finds public key for recipient</a:t>
            </a:r>
          </a:p>
          <a:p>
            <a:pPr lvl="1">
              <a:buFont typeface="Arial" panose="020B0604020202020204" pitchFamily="34" charset="0"/>
              <a:buChar char="•"/>
            </a:pPr>
            <a:r>
              <a:rPr lang="en-US" sz="1800" dirty="0">
                <a:solidFill>
                  <a:srgbClr val="222222"/>
                </a:solidFill>
                <a:latin typeface="Franklin Gothic Book" panose="020B0503020102020204" pitchFamily="34" charset="0"/>
              </a:rPr>
              <a:t>Encrypts the message</a:t>
            </a:r>
          </a:p>
          <a:p>
            <a:pPr lvl="1">
              <a:buFont typeface="Arial" panose="020B0604020202020204" pitchFamily="34" charset="0"/>
              <a:buChar char="•"/>
            </a:pPr>
            <a:r>
              <a:rPr lang="en-US" sz="1800" dirty="0">
                <a:solidFill>
                  <a:srgbClr val="222222"/>
                </a:solidFill>
                <a:latin typeface="Franklin Gothic Book" panose="020B0503020102020204" pitchFamily="34" charset="0"/>
              </a:rPr>
              <a:t>Sends the message</a:t>
            </a:r>
          </a:p>
          <a:p>
            <a:pPr>
              <a:buFont typeface="Arial" panose="020B0604020202020204" pitchFamily="34" charset="0"/>
              <a:buChar char="•"/>
            </a:pPr>
            <a:r>
              <a:rPr lang="en-US" sz="2000" dirty="0">
                <a:solidFill>
                  <a:srgbClr val="222222"/>
                </a:solidFill>
                <a:latin typeface="Franklin Gothic Book" panose="020B0503020102020204" pitchFamily="34" charset="0"/>
              </a:rPr>
              <a:t>Recipient:</a:t>
            </a:r>
          </a:p>
          <a:p>
            <a:pPr lvl="1">
              <a:buFont typeface="Arial" panose="020B0604020202020204" pitchFamily="34" charset="0"/>
              <a:buChar char="•"/>
            </a:pPr>
            <a:r>
              <a:rPr lang="en-US" sz="1800" dirty="0">
                <a:solidFill>
                  <a:srgbClr val="222222"/>
                </a:solidFill>
                <a:latin typeface="Franklin Gothic Book" panose="020B0503020102020204" pitchFamily="34" charset="0"/>
              </a:rPr>
              <a:t>Decrypts the message</a:t>
            </a:r>
          </a:p>
          <a:p>
            <a:pPr>
              <a:buFont typeface="Wingdings" panose="05000000000000000000" pitchFamily="2" charset="2"/>
              <a:buChar char="§"/>
            </a:pPr>
            <a:r>
              <a:rPr lang="en-US" sz="2000" dirty="0">
                <a:solidFill>
                  <a:srgbClr val="222222"/>
                </a:solidFill>
                <a:latin typeface="Franklin Gothic Book" panose="020B0503020102020204" pitchFamily="34" charset="0"/>
              </a:rPr>
              <a:t>Authentication</a:t>
            </a:r>
          </a:p>
          <a:p>
            <a:pPr lvl="1">
              <a:buFont typeface="Wingdings" panose="05000000000000000000" pitchFamily="2" charset="2"/>
              <a:buChar char="§"/>
            </a:pPr>
            <a:r>
              <a:rPr lang="en-US" sz="1800" dirty="0">
                <a:solidFill>
                  <a:srgbClr val="222222"/>
                </a:solidFill>
                <a:latin typeface="Franklin Gothic Book" panose="020B0503020102020204" pitchFamily="34" charset="0"/>
              </a:rPr>
              <a:t>Sender signs the message</a:t>
            </a:r>
          </a:p>
          <a:p>
            <a:pPr lvl="1">
              <a:buFont typeface="Wingdings" panose="05000000000000000000" pitchFamily="2" charset="2"/>
              <a:buChar char="§"/>
            </a:pPr>
            <a:r>
              <a:rPr lang="en-US" sz="1800" dirty="0">
                <a:solidFill>
                  <a:srgbClr val="222222"/>
                </a:solidFill>
                <a:latin typeface="Franklin Gothic Book" panose="020B0503020102020204" pitchFamily="34" charset="0"/>
              </a:rPr>
              <a:t>Recipient receives public key and verifies signature</a:t>
            </a:r>
          </a:p>
          <a:p>
            <a:pPr>
              <a:buFont typeface="Arial" panose="020B0604020202020204" pitchFamily="34" charset="0"/>
              <a:buChar char="•"/>
            </a:pPr>
            <a:endParaRPr lang="en-US" sz="2000" dirty="0">
              <a:solidFill>
                <a:srgbClr val="222222"/>
              </a:solidFill>
              <a:latin typeface="Arial" panose="020B0604020202020204" pitchFamily="34" charset="0"/>
            </a:endParaRPr>
          </a:p>
          <a:p>
            <a:pPr marL="201168" lvl="1" indent="0">
              <a:buNone/>
            </a:pPr>
            <a:endParaRPr lang="en-US" sz="1800" dirty="0">
              <a:solidFill>
                <a:srgbClr val="222222"/>
              </a:solidFill>
              <a:latin typeface="Arial" panose="020B0604020202020204" pitchFamily="34" charset="0"/>
            </a:endParaRPr>
          </a:p>
        </p:txBody>
      </p:sp>
      <p:pic>
        <p:nvPicPr>
          <p:cNvPr id="1026" name="Picture 2" descr="The 6 Most Secure Email Services and the Security Measures They Practice |  Zapier">
            <a:extLst>
              <a:ext uri="{FF2B5EF4-FFF2-40B4-BE49-F238E27FC236}">
                <a16:creationId xmlns:a16="http://schemas.microsoft.com/office/drawing/2014/main" id="{8FE940E8-E68F-4E91-8E34-17D24206D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380674"/>
            <a:ext cx="5136298" cy="2632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60BC49D-D404-440C-8763-67E13D047257}"/>
              </a:ext>
            </a:extLst>
          </p:cNvPr>
          <p:cNvSpPr txBox="1"/>
          <p:nvPr/>
        </p:nvSpPr>
        <p:spPr>
          <a:xfrm>
            <a:off x="7511889" y="5013349"/>
            <a:ext cx="2365480" cy="215444"/>
          </a:xfrm>
          <a:prstGeom prst="rect">
            <a:avLst/>
          </a:prstGeom>
          <a:noFill/>
        </p:spPr>
        <p:txBody>
          <a:bodyPr wrap="square">
            <a:spAutoFit/>
          </a:bodyPr>
          <a:lstStyle/>
          <a:p>
            <a:r>
              <a:rPr lang="en-US" sz="800" dirty="0">
                <a:latin typeface="Arial" panose="020B0604020202020204" pitchFamily="34" charset="0"/>
                <a:cs typeface="Arial" panose="020B0604020202020204" pitchFamily="34" charset="0"/>
              </a:rPr>
              <a:t>Website: https://zapier.com/blog/secure-email/</a:t>
            </a:r>
          </a:p>
        </p:txBody>
      </p:sp>
    </p:spTree>
    <p:extLst>
      <p:ext uri="{BB962C8B-B14F-4D97-AF65-F5344CB8AC3E}">
        <p14:creationId xmlns:p14="http://schemas.microsoft.com/office/powerpoint/2010/main" val="212839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Overview</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p:txBody>
          <a:bodyPr/>
          <a:lstStyle/>
          <a:p>
            <a:pPr>
              <a:buFont typeface="Arial" panose="020B0604020202020204" pitchFamily="34" charset="0"/>
              <a:buChar char="•"/>
            </a:pPr>
            <a:r>
              <a:rPr lang="en-US" sz="1600" dirty="0"/>
              <a:t>How They Work</a:t>
            </a:r>
          </a:p>
          <a:p>
            <a:pPr>
              <a:buFont typeface="Arial" panose="020B0604020202020204" pitchFamily="34" charset="0"/>
              <a:buChar char="•"/>
            </a:pPr>
            <a:r>
              <a:rPr lang="en-US" sz="1600" dirty="0">
                <a:solidFill>
                  <a:srgbClr val="FF0000"/>
                </a:solidFill>
              </a:rPr>
              <a:t>Types of Encryption</a:t>
            </a:r>
          </a:p>
          <a:p>
            <a:pPr>
              <a:buFont typeface="Arial" panose="020B0604020202020204" pitchFamily="34" charset="0"/>
              <a:buChar char="•"/>
            </a:pPr>
            <a:r>
              <a:rPr lang="en-US" sz="1600" dirty="0"/>
              <a:t>What Makes Encrypted Emails Secure?</a:t>
            </a:r>
          </a:p>
          <a:p>
            <a:pPr>
              <a:buFont typeface="Arial" panose="020B0604020202020204" pitchFamily="34" charset="0"/>
              <a:buChar char="•"/>
            </a:pPr>
            <a:r>
              <a:rPr lang="en-US" sz="1600" dirty="0"/>
              <a:t>Outlook</a:t>
            </a:r>
          </a:p>
          <a:p>
            <a:pPr>
              <a:buFont typeface="Arial" panose="020B0604020202020204" pitchFamily="34" charset="0"/>
              <a:buChar char="•"/>
            </a:pPr>
            <a:r>
              <a:rPr lang="en-US" sz="1600" dirty="0"/>
              <a:t>Google</a:t>
            </a:r>
          </a:p>
          <a:p>
            <a:pPr>
              <a:buFont typeface="Arial" panose="020B0604020202020204" pitchFamily="34" charset="0"/>
              <a:buChar char="•"/>
            </a:pPr>
            <a:r>
              <a:rPr lang="en-US" sz="1600" dirty="0"/>
              <a:t>Email Security Solutions</a:t>
            </a:r>
          </a:p>
          <a:p>
            <a:pPr>
              <a:buFont typeface="Arial" panose="020B0604020202020204" pitchFamily="34" charset="0"/>
              <a:buChar char="•"/>
            </a:pPr>
            <a:r>
              <a:rPr lang="en-US" sz="1600" dirty="0"/>
              <a:t>Issues</a:t>
            </a:r>
          </a:p>
          <a:p>
            <a:endParaRPr lang="en-US" dirty="0"/>
          </a:p>
          <a:p>
            <a:endParaRPr lang="en-US" dirty="0"/>
          </a:p>
          <a:p>
            <a:endParaRPr lang="en-US" dirty="0"/>
          </a:p>
        </p:txBody>
      </p:sp>
    </p:spTree>
    <p:extLst>
      <p:ext uri="{BB962C8B-B14F-4D97-AF65-F5344CB8AC3E}">
        <p14:creationId xmlns:p14="http://schemas.microsoft.com/office/powerpoint/2010/main" val="35290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Types of Encryption</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a:xfrm>
            <a:off x="1097280" y="1952300"/>
            <a:ext cx="8865704" cy="4204659"/>
          </a:xfrm>
        </p:spPr>
        <p:txBody>
          <a:bodyPr>
            <a:normAutofit fontScale="62500" lnSpcReduction="20000"/>
          </a:bodyPr>
          <a:lstStyle/>
          <a:p>
            <a:pPr>
              <a:lnSpc>
                <a:spcPct val="120000"/>
              </a:lnSpc>
              <a:spcBef>
                <a:spcPts val="600"/>
              </a:spcBef>
            </a:pPr>
            <a:r>
              <a:rPr lang="en-US" sz="2400" i="0" dirty="0">
                <a:solidFill>
                  <a:schemeClr val="tx1"/>
                </a:solidFill>
                <a:effectLst/>
              </a:rPr>
              <a:t>TLS Encrypted Email:</a:t>
            </a:r>
          </a:p>
          <a:p>
            <a:pPr lvl="1">
              <a:lnSpc>
                <a:spcPct val="120000"/>
              </a:lnSpc>
              <a:spcBef>
                <a:spcPts val="600"/>
              </a:spcBef>
            </a:pPr>
            <a:r>
              <a:rPr lang="en-US" sz="2200" i="0" dirty="0">
                <a:solidFill>
                  <a:schemeClr val="tx1"/>
                </a:solidFill>
                <a:effectLst/>
              </a:rPr>
              <a:t>Encrypts email in transit to the recipient, stopping it from being intercepted.</a:t>
            </a:r>
          </a:p>
          <a:p>
            <a:pPr lvl="1">
              <a:lnSpc>
                <a:spcPct val="120000"/>
              </a:lnSpc>
              <a:spcBef>
                <a:spcPts val="600"/>
              </a:spcBef>
            </a:pPr>
            <a:r>
              <a:rPr lang="en-US" sz="2400" i="0" dirty="0">
                <a:solidFill>
                  <a:schemeClr val="tx1"/>
                </a:solidFill>
                <a:effectLst/>
              </a:rPr>
              <a:t>Its easy on the sender and receiver because no extra steps are involved</a:t>
            </a:r>
          </a:p>
          <a:p>
            <a:pPr lvl="1">
              <a:lnSpc>
                <a:spcPct val="120000"/>
              </a:lnSpc>
              <a:spcBef>
                <a:spcPts val="600"/>
              </a:spcBef>
            </a:pPr>
            <a:r>
              <a:rPr lang="en-US" sz="2400" dirty="0">
                <a:solidFill>
                  <a:schemeClr val="tx1"/>
                </a:solidFill>
              </a:rPr>
              <a:t>Receiver isn’t aware that emails are encrypted</a:t>
            </a:r>
            <a:endParaRPr lang="en-US" sz="2400" i="0" dirty="0">
              <a:solidFill>
                <a:schemeClr val="tx1"/>
              </a:solidFill>
              <a:effectLst/>
            </a:endParaRPr>
          </a:p>
          <a:p>
            <a:pPr algn="l">
              <a:lnSpc>
                <a:spcPct val="120000"/>
              </a:lnSpc>
              <a:spcBef>
                <a:spcPts val="600"/>
              </a:spcBef>
            </a:pPr>
            <a:r>
              <a:rPr lang="en-US" sz="2400" i="0" dirty="0">
                <a:solidFill>
                  <a:schemeClr val="tx1"/>
                </a:solidFill>
                <a:effectLst/>
              </a:rPr>
              <a:t>Encrypted PDF:</a:t>
            </a:r>
          </a:p>
          <a:p>
            <a:pPr lvl="1">
              <a:lnSpc>
                <a:spcPct val="120000"/>
              </a:lnSpc>
              <a:spcBef>
                <a:spcPts val="600"/>
              </a:spcBef>
            </a:pPr>
            <a:r>
              <a:rPr lang="en-US" sz="2200" i="0" dirty="0">
                <a:solidFill>
                  <a:schemeClr val="tx1"/>
                </a:solidFill>
                <a:effectLst/>
              </a:rPr>
              <a:t>Attachments are encrypted (PDF, Office, or ZIP files)</a:t>
            </a:r>
          </a:p>
          <a:p>
            <a:pPr lvl="1">
              <a:lnSpc>
                <a:spcPct val="120000"/>
              </a:lnSpc>
              <a:spcBef>
                <a:spcPts val="600"/>
              </a:spcBef>
            </a:pPr>
            <a:r>
              <a:rPr lang="en-US" sz="2400" dirty="0">
                <a:solidFill>
                  <a:schemeClr val="tx1"/>
                </a:solidFill>
              </a:rPr>
              <a:t>Can be accessed offline or via password</a:t>
            </a:r>
          </a:p>
          <a:p>
            <a:pPr lvl="1">
              <a:lnSpc>
                <a:spcPct val="120000"/>
              </a:lnSpc>
              <a:spcBef>
                <a:spcPts val="600"/>
              </a:spcBef>
            </a:pPr>
            <a:r>
              <a:rPr lang="en-US" sz="2400" i="0" dirty="0">
                <a:solidFill>
                  <a:schemeClr val="tx1"/>
                </a:solidFill>
                <a:effectLst/>
              </a:rPr>
              <a:t>Can’t stop emails from being forwarded</a:t>
            </a:r>
          </a:p>
          <a:p>
            <a:pPr algn="l">
              <a:lnSpc>
                <a:spcPct val="120000"/>
              </a:lnSpc>
              <a:spcBef>
                <a:spcPts val="600"/>
              </a:spcBef>
            </a:pPr>
            <a:r>
              <a:rPr lang="en-US" sz="2400" i="0" dirty="0">
                <a:solidFill>
                  <a:schemeClr val="tx1"/>
                </a:solidFill>
                <a:effectLst/>
              </a:rPr>
              <a:t>Web Portal Encryption:</a:t>
            </a:r>
          </a:p>
          <a:p>
            <a:pPr lvl="1">
              <a:lnSpc>
                <a:spcPct val="120000"/>
              </a:lnSpc>
              <a:spcBef>
                <a:spcPts val="600"/>
              </a:spcBef>
            </a:pPr>
            <a:r>
              <a:rPr lang="en-US" sz="2200" i="0" dirty="0">
                <a:solidFill>
                  <a:schemeClr val="tx1"/>
                </a:solidFill>
                <a:effectLst/>
              </a:rPr>
              <a:t>Delivered via a secure webpage, Recipient has to sign in to view the encrypted messages.</a:t>
            </a:r>
          </a:p>
          <a:p>
            <a:pPr lvl="1">
              <a:lnSpc>
                <a:spcPct val="120000"/>
              </a:lnSpc>
              <a:spcBef>
                <a:spcPts val="600"/>
              </a:spcBef>
            </a:pPr>
            <a:r>
              <a:rPr lang="en-US" sz="2400" i="0" dirty="0">
                <a:solidFill>
                  <a:schemeClr val="tx1"/>
                </a:solidFill>
                <a:effectLst/>
              </a:rPr>
              <a:t>Fully encrypted and easy to use</a:t>
            </a:r>
          </a:p>
          <a:p>
            <a:pPr lvl="1">
              <a:lnSpc>
                <a:spcPct val="120000"/>
              </a:lnSpc>
              <a:spcBef>
                <a:spcPts val="600"/>
              </a:spcBef>
            </a:pPr>
            <a:r>
              <a:rPr lang="en-US" sz="2400" dirty="0">
                <a:solidFill>
                  <a:schemeClr val="tx1"/>
                </a:solidFill>
              </a:rPr>
              <a:t>Can add read receipts or a password, and can remove forwarding</a:t>
            </a:r>
            <a:endParaRPr lang="en-US" sz="2400" i="0" dirty="0">
              <a:solidFill>
                <a:schemeClr val="tx1"/>
              </a:solidFill>
              <a:effectLst/>
            </a:endParaRPr>
          </a:p>
        </p:txBody>
      </p:sp>
      <p:pic>
        <p:nvPicPr>
          <p:cNvPr id="2050" name="Picture 2" descr="What Are the Different Types of Encryption? | HP® Tech Takes">
            <a:extLst>
              <a:ext uri="{FF2B5EF4-FFF2-40B4-BE49-F238E27FC236}">
                <a16:creationId xmlns:a16="http://schemas.microsoft.com/office/drawing/2014/main" id="{AA8F03F8-B36D-4D41-AAA7-12E85DD50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807" y="2989690"/>
            <a:ext cx="3865769" cy="17395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4AA6A7-5927-4414-9AFB-4F3EC086C58E}"/>
              </a:ext>
            </a:extLst>
          </p:cNvPr>
          <p:cNvSpPr txBox="1"/>
          <p:nvPr/>
        </p:nvSpPr>
        <p:spPr>
          <a:xfrm>
            <a:off x="7484744" y="4703692"/>
            <a:ext cx="3850832" cy="200055"/>
          </a:xfrm>
          <a:prstGeom prst="rect">
            <a:avLst/>
          </a:prstGeom>
          <a:noFill/>
        </p:spPr>
        <p:txBody>
          <a:bodyPr wrap="square">
            <a:spAutoFit/>
          </a:bodyPr>
          <a:lstStyle/>
          <a:p>
            <a:r>
              <a:rPr lang="en-US" sz="700" dirty="0">
                <a:latin typeface="Arial" panose="020B0604020202020204" pitchFamily="34" charset="0"/>
                <a:cs typeface="Arial" panose="020B0604020202020204" pitchFamily="34" charset="0"/>
              </a:rPr>
              <a:t>Website: https://www.hp.com/us-en/shop/tech-takes/what-are-different-types-of-encryption</a:t>
            </a:r>
          </a:p>
        </p:txBody>
      </p:sp>
    </p:spTree>
    <p:extLst>
      <p:ext uri="{BB962C8B-B14F-4D97-AF65-F5344CB8AC3E}">
        <p14:creationId xmlns:p14="http://schemas.microsoft.com/office/powerpoint/2010/main" val="107146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Overview</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p:txBody>
          <a:bodyPr/>
          <a:lstStyle/>
          <a:p>
            <a:pPr>
              <a:buFont typeface="Arial" panose="020B0604020202020204" pitchFamily="34" charset="0"/>
              <a:buChar char="•"/>
            </a:pPr>
            <a:r>
              <a:rPr lang="en-US" sz="1600" dirty="0"/>
              <a:t>How They Work</a:t>
            </a:r>
          </a:p>
          <a:p>
            <a:pPr>
              <a:buFont typeface="Arial" panose="020B0604020202020204" pitchFamily="34" charset="0"/>
              <a:buChar char="•"/>
            </a:pPr>
            <a:r>
              <a:rPr lang="en-US" sz="1600" dirty="0"/>
              <a:t>Types of Encryption</a:t>
            </a:r>
          </a:p>
          <a:p>
            <a:pPr>
              <a:buFont typeface="Arial" panose="020B0604020202020204" pitchFamily="34" charset="0"/>
              <a:buChar char="•"/>
            </a:pPr>
            <a:r>
              <a:rPr lang="en-US" sz="1600" dirty="0">
                <a:solidFill>
                  <a:srgbClr val="FF0000"/>
                </a:solidFill>
              </a:rPr>
              <a:t>What Makes Encrypted Emails Secure?</a:t>
            </a:r>
          </a:p>
          <a:p>
            <a:pPr>
              <a:buFont typeface="Arial" panose="020B0604020202020204" pitchFamily="34" charset="0"/>
              <a:buChar char="•"/>
            </a:pPr>
            <a:r>
              <a:rPr lang="en-US" sz="1600" dirty="0"/>
              <a:t>Outlook</a:t>
            </a:r>
          </a:p>
          <a:p>
            <a:pPr>
              <a:buFont typeface="Arial" panose="020B0604020202020204" pitchFamily="34" charset="0"/>
              <a:buChar char="•"/>
            </a:pPr>
            <a:r>
              <a:rPr lang="en-US" sz="1600" dirty="0"/>
              <a:t>Google</a:t>
            </a:r>
          </a:p>
          <a:p>
            <a:pPr>
              <a:buFont typeface="Arial" panose="020B0604020202020204" pitchFamily="34" charset="0"/>
              <a:buChar char="•"/>
            </a:pPr>
            <a:r>
              <a:rPr lang="en-US" sz="1600" dirty="0"/>
              <a:t>Email Security Solutions</a:t>
            </a:r>
          </a:p>
          <a:p>
            <a:pPr>
              <a:buFont typeface="Arial" panose="020B0604020202020204" pitchFamily="34" charset="0"/>
              <a:buChar char="•"/>
            </a:pPr>
            <a:r>
              <a:rPr lang="en-US" sz="1600" dirty="0"/>
              <a:t>Issues</a:t>
            </a:r>
          </a:p>
          <a:p>
            <a:endParaRPr lang="en-US" dirty="0"/>
          </a:p>
          <a:p>
            <a:endParaRPr lang="en-US" dirty="0"/>
          </a:p>
          <a:p>
            <a:endParaRPr lang="en-US" dirty="0"/>
          </a:p>
        </p:txBody>
      </p:sp>
    </p:spTree>
    <p:extLst>
      <p:ext uri="{BB962C8B-B14F-4D97-AF65-F5344CB8AC3E}">
        <p14:creationId xmlns:p14="http://schemas.microsoft.com/office/powerpoint/2010/main" val="214249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What Makes Encrypted Emails Secure?</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a:xfrm>
            <a:off x="1097280" y="2108201"/>
            <a:ext cx="4998720" cy="3760891"/>
          </a:xfrm>
        </p:spPr>
        <p:txBody>
          <a:bodyPr>
            <a:noAutofit/>
          </a:bodyPr>
          <a:lstStyle/>
          <a:p>
            <a:pPr>
              <a:buFont typeface="Arial" panose="020B0604020202020204" pitchFamily="34" charset="0"/>
              <a:buChar char="•"/>
            </a:pPr>
            <a:r>
              <a:rPr lang="en-US" sz="1400" dirty="0">
                <a:solidFill>
                  <a:schemeClr val="tx1">
                    <a:lumMod val="95000"/>
                    <a:lumOff val="5000"/>
                  </a:schemeClr>
                </a:solidFill>
                <a:cs typeface="Arial" panose="020B0604020202020204" pitchFamily="34" charset="0"/>
              </a:rPr>
              <a:t>Cryptography, this makes it so no one can read the email without knowing the public key</a:t>
            </a:r>
          </a:p>
          <a:p>
            <a:pPr>
              <a:buFont typeface="Arial" panose="020B0604020202020204" pitchFamily="34" charset="0"/>
              <a:buChar char="•"/>
            </a:pPr>
            <a:r>
              <a:rPr lang="en-US" sz="1400" dirty="0">
                <a:solidFill>
                  <a:schemeClr val="tx1">
                    <a:lumMod val="95000"/>
                    <a:lumOff val="5000"/>
                  </a:schemeClr>
                </a:solidFill>
                <a:cs typeface="Arial" panose="020B0604020202020204" pitchFamily="34" charset="0"/>
              </a:rPr>
              <a:t>Types:</a:t>
            </a:r>
          </a:p>
          <a:p>
            <a:pPr lvl="1">
              <a:buFont typeface="Arial" panose="020B0604020202020204" pitchFamily="34" charset="0"/>
              <a:buChar char="•"/>
            </a:pPr>
            <a:r>
              <a:rPr lang="en-US" sz="1400" dirty="0">
                <a:solidFill>
                  <a:schemeClr val="tx1">
                    <a:lumMod val="95000"/>
                    <a:lumOff val="5000"/>
                  </a:schemeClr>
                </a:solidFill>
                <a:cs typeface="Arial" panose="020B0604020202020204" pitchFamily="34" charset="0"/>
              </a:rPr>
              <a:t>Symmetric cipher are used to encrypt the data. They are designed to scramble data, making it almost impossible to discover the key. The only way to discover it is to try all possible keys.</a:t>
            </a:r>
          </a:p>
          <a:p>
            <a:pPr lvl="1">
              <a:buFont typeface="Arial" panose="020B0604020202020204" pitchFamily="34" charset="0"/>
              <a:buChar char="•"/>
            </a:pPr>
            <a:r>
              <a:rPr lang="en-US" sz="1400" dirty="0">
                <a:solidFill>
                  <a:schemeClr val="tx1">
                    <a:lumMod val="95000"/>
                    <a:lumOff val="5000"/>
                  </a:schemeClr>
                </a:solidFill>
                <a:cs typeface="Arial" panose="020B0604020202020204" pitchFamily="34" charset="0"/>
              </a:rPr>
              <a:t>Privacy of the symmetric and private keys. One issue here is trying to ensure the keys generated from the software are random. Now, most computers come with a special hardware instruction for producing random bits.</a:t>
            </a:r>
          </a:p>
        </p:txBody>
      </p:sp>
      <p:pic>
        <p:nvPicPr>
          <p:cNvPr id="6" name="Picture 5">
            <a:extLst>
              <a:ext uri="{FF2B5EF4-FFF2-40B4-BE49-F238E27FC236}">
                <a16:creationId xmlns:a16="http://schemas.microsoft.com/office/drawing/2014/main" id="{DDEB133B-09CB-4E5E-A555-C4CD15B3B02E}"/>
              </a:ext>
            </a:extLst>
          </p:cNvPr>
          <p:cNvPicPr>
            <a:picLocks noChangeAspect="1"/>
          </p:cNvPicPr>
          <p:nvPr/>
        </p:nvPicPr>
        <p:blipFill>
          <a:blip r:embed="rId3"/>
          <a:stretch>
            <a:fillRect/>
          </a:stretch>
        </p:blipFill>
        <p:spPr>
          <a:xfrm>
            <a:off x="6125887" y="1980880"/>
            <a:ext cx="5029793" cy="3725117"/>
          </a:xfrm>
          <a:prstGeom prst="rect">
            <a:avLst/>
          </a:prstGeom>
        </p:spPr>
      </p:pic>
      <p:sp>
        <p:nvSpPr>
          <p:cNvPr id="7" name="TextBox 6">
            <a:extLst>
              <a:ext uri="{FF2B5EF4-FFF2-40B4-BE49-F238E27FC236}">
                <a16:creationId xmlns:a16="http://schemas.microsoft.com/office/drawing/2014/main" id="{E45B28C1-79F9-4A96-B903-E73B95C017E3}"/>
              </a:ext>
            </a:extLst>
          </p:cNvPr>
          <p:cNvSpPr txBox="1"/>
          <p:nvPr/>
        </p:nvSpPr>
        <p:spPr>
          <a:xfrm>
            <a:off x="6715367" y="5749462"/>
            <a:ext cx="3850832" cy="200055"/>
          </a:xfrm>
          <a:prstGeom prst="rect">
            <a:avLst/>
          </a:prstGeom>
          <a:noFill/>
        </p:spPr>
        <p:txBody>
          <a:bodyPr wrap="square">
            <a:spAutoFit/>
          </a:bodyPr>
          <a:lstStyle/>
          <a:p>
            <a:r>
              <a:rPr lang="en-US" sz="700" dirty="0">
                <a:latin typeface="Arial" panose="020B0604020202020204" pitchFamily="34" charset="0"/>
                <a:cs typeface="Arial" panose="020B0604020202020204" pitchFamily="34" charset="0"/>
              </a:rPr>
              <a:t>Website: https://www.oreilly.com/library/view/sscp-video-course/9780789741943/i35.html</a:t>
            </a:r>
          </a:p>
        </p:txBody>
      </p:sp>
    </p:spTree>
    <p:extLst>
      <p:ext uri="{BB962C8B-B14F-4D97-AF65-F5344CB8AC3E}">
        <p14:creationId xmlns:p14="http://schemas.microsoft.com/office/powerpoint/2010/main" val="84616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Overview</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p:txBody>
          <a:bodyPr/>
          <a:lstStyle/>
          <a:p>
            <a:pPr>
              <a:buFont typeface="Arial" panose="020B0604020202020204" pitchFamily="34" charset="0"/>
              <a:buChar char="•"/>
            </a:pPr>
            <a:r>
              <a:rPr lang="en-US" sz="1600" dirty="0"/>
              <a:t>How They Work</a:t>
            </a:r>
          </a:p>
          <a:p>
            <a:pPr>
              <a:buFont typeface="Arial" panose="020B0604020202020204" pitchFamily="34" charset="0"/>
              <a:buChar char="•"/>
            </a:pPr>
            <a:r>
              <a:rPr lang="en-US" sz="1600" dirty="0"/>
              <a:t>Types of Encryption</a:t>
            </a:r>
          </a:p>
          <a:p>
            <a:pPr>
              <a:buFont typeface="Arial" panose="020B0604020202020204" pitchFamily="34" charset="0"/>
              <a:buChar char="•"/>
            </a:pPr>
            <a:r>
              <a:rPr lang="en-US" sz="1600" dirty="0"/>
              <a:t>What Makes Encrypted Emails Secure?</a:t>
            </a:r>
          </a:p>
          <a:p>
            <a:pPr>
              <a:buFont typeface="Arial" panose="020B0604020202020204" pitchFamily="34" charset="0"/>
              <a:buChar char="•"/>
            </a:pPr>
            <a:r>
              <a:rPr lang="en-US" sz="1600" dirty="0">
                <a:solidFill>
                  <a:srgbClr val="FF0000"/>
                </a:solidFill>
              </a:rPr>
              <a:t>Outlook</a:t>
            </a:r>
          </a:p>
          <a:p>
            <a:pPr>
              <a:buFont typeface="Arial" panose="020B0604020202020204" pitchFamily="34" charset="0"/>
              <a:buChar char="•"/>
            </a:pPr>
            <a:r>
              <a:rPr lang="en-US" sz="1600" dirty="0"/>
              <a:t>Google</a:t>
            </a:r>
          </a:p>
          <a:p>
            <a:pPr>
              <a:buFont typeface="Arial" panose="020B0604020202020204" pitchFamily="34" charset="0"/>
              <a:buChar char="•"/>
            </a:pPr>
            <a:r>
              <a:rPr lang="en-US" sz="1600" dirty="0"/>
              <a:t>Email Security Solutions</a:t>
            </a:r>
          </a:p>
          <a:p>
            <a:pPr>
              <a:buFont typeface="Arial" panose="020B0604020202020204" pitchFamily="34" charset="0"/>
              <a:buChar char="•"/>
            </a:pPr>
            <a:r>
              <a:rPr lang="en-US" sz="1600" dirty="0"/>
              <a:t>Issues</a:t>
            </a:r>
          </a:p>
          <a:p>
            <a:endParaRPr lang="en-US" dirty="0"/>
          </a:p>
          <a:p>
            <a:endParaRPr lang="en-US" dirty="0"/>
          </a:p>
          <a:p>
            <a:endParaRPr lang="en-US" dirty="0"/>
          </a:p>
        </p:txBody>
      </p:sp>
    </p:spTree>
    <p:extLst>
      <p:ext uri="{BB962C8B-B14F-4D97-AF65-F5344CB8AC3E}">
        <p14:creationId xmlns:p14="http://schemas.microsoft.com/office/powerpoint/2010/main" val="340953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959-C13A-4EA7-A016-B2E9ADC1FA0C}"/>
              </a:ext>
            </a:extLst>
          </p:cNvPr>
          <p:cNvSpPr>
            <a:spLocks noGrp="1"/>
          </p:cNvSpPr>
          <p:nvPr>
            <p:ph type="title"/>
          </p:nvPr>
        </p:nvSpPr>
        <p:spPr/>
        <p:txBody>
          <a:bodyPr>
            <a:noAutofit/>
          </a:bodyPr>
          <a:lstStyle/>
          <a:p>
            <a:r>
              <a:rPr lang="en-US" sz="3600" dirty="0">
                <a:solidFill>
                  <a:srgbClr val="222222"/>
                </a:solidFill>
                <a:latin typeface="Arial" panose="020B0604020202020204" pitchFamily="34" charset="0"/>
              </a:rPr>
              <a:t>Outlook</a:t>
            </a:r>
            <a:endParaRPr lang="en-US" sz="3600" dirty="0"/>
          </a:p>
        </p:txBody>
      </p:sp>
      <p:sp>
        <p:nvSpPr>
          <p:cNvPr id="3" name="Content Placeholder 2">
            <a:extLst>
              <a:ext uri="{FF2B5EF4-FFF2-40B4-BE49-F238E27FC236}">
                <a16:creationId xmlns:a16="http://schemas.microsoft.com/office/drawing/2014/main" id="{5CB60D99-439E-4E54-A4EE-EADB85944A05}"/>
              </a:ext>
            </a:extLst>
          </p:cNvPr>
          <p:cNvSpPr>
            <a:spLocks noGrp="1"/>
          </p:cNvSpPr>
          <p:nvPr>
            <p:ph idx="1"/>
          </p:nvPr>
        </p:nvSpPr>
        <p:spPr>
          <a:xfrm>
            <a:off x="1097280" y="2108201"/>
            <a:ext cx="4998720" cy="3760891"/>
          </a:xfrm>
        </p:spPr>
        <p:txBody>
          <a:bodyPr>
            <a:normAutofit/>
          </a:bodyPr>
          <a:lstStyle/>
          <a:p>
            <a:pPr>
              <a:buFont typeface="Arial" panose="020B0604020202020204" pitchFamily="34" charset="0"/>
              <a:buChar char="•"/>
            </a:pPr>
            <a:r>
              <a:rPr lang="en-US" sz="1600" dirty="0">
                <a:solidFill>
                  <a:schemeClr val="tx1"/>
                </a:solidFill>
                <a:cs typeface="Arial" panose="020B0604020202020204" pitchFamily="34" charset="0"/>
              </a:rPr>
              <a:t>Offers S/MIME encryption. </a:t>
            </a:r>
            <a:r>
              <a:rPr lang="en-US" sz="1600" i="0" dirty="0">
                <a:solidFill>
                  <a:schemeClr val="tx1"/>
                </a:solidFill>
                <a:effectLst/>
                <a:cs typeface="Arial" panose="020B0604020202020204" pitchFamily="34" charset="0"/>
              </a:rPr>
              <a:t>To use S/MIME encryption, the sender and recipient must have a mail application that supports the S/MIME standard. </a:t>
            </a:r>
          </a:p>
          <a:p>
            <a:pPr lvl="1">
              <a:buFont typeface="Arial" panose="020B0604020202020204" pitchFamily="34" charset="0"/>
              <a:buChar char="•"/>
            </a:pPr>
            <a:r>
              <a:rPr lang="en-US" sz="1600" i="0" dirty="0">
                <a:solidFill>
                  <a:schemeClr val="tx1"/>
                </a:solidFill>
                <a:effectLst/>
                <a:cs typeface="Arial" panose="020B0604020202020204" pitchFamily="34" charset="0"/>
              </a:rPr>
              <a:t>Secure/Multipurpose Internet Mail Extensions (S/MIME) is a widely accepted protocol for sending digitally signed and encrypted messages. </a:t>
            </a:r>
          </a:p>
          <a:p>
            <a:pPr algn="l">
              <a:buFont typeface="Arial" panose="020B0604020202020204" pitchFamily="34" charset="0"/>
              <a:buChar char="•"/>
            </a:pPr>
            <a:r>
              <a:rPr lang="en-US" sz="1600" i="0" dirty="0">
                <a:solidFill>
                  <a:schemeClr val="tx1"/>
                </a:solidFill>
                <a:effectLst/>
                <a:cs typeface="Arial" panose="020B0604020202020204" pitchFamily="34" charset="0"/>
              </a:rPr>
              <a:t>S/MIME offers:</a:t>
            </a:r>
          </a:p>
          <a:p>
            <a:pPr lvl="1">
              <a:buFont typeface="Arial" panose="020B0604020202020204" pitchFamily="34" charset="0"/>
              <a:buChar char="•"/>
            </a:pPr>
            <a:r>
              <a:rPr lang="en-US" sz="1600" i="0" dirty="0">
                <a:solidFill>
                  <a:schemeClr val="tx1"/>
                </a:solidFill>
                <a:effectLst/>
                <a:cs typeface="Arial" panose="020B0604020202020204" pitchFamily="34" charset="0"/>
              </a:rPr>
              <a:t>Encryption: Protects the content of email messages.</a:t>
            </a:r>
          </a:p>
          <a:p>
            <a:pPr lvl="1">
              <a:buFont typeface="Arial" panose="020B0604020202020204" pitchFamily="34" charset="0"/>
              <a:buChar char="•"/>
            </a:pPr>
            <a:r>
              <a:rPr lang="en-US" sz="1600" i="0" dirty="0">
                <a:solidFill>
                  <a:schemeClr val="tx1"/>
                </a:solidFill>
                <a:effectLst/>
                <a:cs typeface="Arial" panose="020B0604020202020204" pitchFamily="34" charset="0"/>
              </a:rPr>
              <a:t>Digital signatures: Verifies the identity of the sender of an email message.</a:t>
            </a:r>
          </a:p>
          <a:p>
            <a:pPr lvl="1">
              <a:buFont typeface="Arial" panose="020B0604020202020204" pitchFamily="34" charset="0"/>
              <a:buChar char="•"/>
            </a:pPr>
            <a:endParaRPr lang="en-US" sz="1600" b="0" i="0" dirty="0">
              <a:solidFill>
                <a:srgbClr val="171717"/>
              </a:solidFill>
              <a:effectLst/>
              <a:latin typeface="Segoe UI" panose="020B0502040204020203" pitchFamily="34" charset="0"/>
            </a:endParaRPr>
          </a:p>
        </p:txBody>
      </p:sp>
      <p:pic>
        <p:nvPicPr>
          <p:cNvPr id="9" name="Picture 8">
            <a:extLst>
              <a:ext uri="{FF2B5EF4-FFF2-40B4-BE49-F238E27FC236}">
                <a16:creationId xmlns:a16="http://schemas.microsoft.com/office/drawing/2014/main" id="{2F131D9A-798F-447B-8B57-9B9DCEF7B929}"/>
              </a:ext>
            </a:extLst>
          </p:cNvPr>
          <p:cNvPicPr>
            <a:picLocks noChangeAspect="1"/>
          </p:cNvPicPr>
          <p:nvPr/>
        </p:nvPicPr>
        <p:blipFill>
          <a:blip r:embed="rId3"/>
          <a:stretch>
            <a:fillRect/>
          </a:stretch>
        </p:blipFill>
        <p:spPr>
          <a:xfrm>
            <a:off x="6126480" y="2650603"/>
            <a:ext cx="5936569" cy="1930772"/>
          </a:xfrm>
          <a:prstGeom prst="rect">
            <a:avLst/>
          </a:prstGeom>
        </p:spPr>
      </p:pic>
    </p:spTree>
    <p:extLst>
      <p:ext uri="{BB962C8B-B14F-4D97-AF65-F5344CB8AC3E}">
        <p14:creationId xmlns:p14="http://schemas.microsoft.com/office/powerpoint/2010/main" val="39576423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{60A49277-58EA-4827-9CC7-29DDF011390F}tf56160789_win32</Template>
  <TotalTime>21286</TotalTime>
  <Words>910</Words>
  <Application>Microsoft Office PowerPoint</Application>
  <PresentationFormat>Widescreen</PresentationFormat>
  <Paragraphs>137</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Franklin Gothic Book</vt:lpstr>
      <vt:lpstr>Segoe UI</vt:lpstr>
      <vt:lpstr>Wingdings</vt:lpstr>
      <vt:lpstr>1_RetrospectVTI</vt:lpstr>
      <vt:lpstr>Email Security</vt:lpstr>
      <vt:lpstr>Overview</vt:lpstr>
      <vt:lpstr>How They Work</vt:lpstr>
      <vt:lpstr>Overview</vt:lpstr>
      <vt:lpstr>Types of Encryption</vt:lpstr>
      <vt:lpstr>Overview</vt:lpstr>
      <vt:lpstr>What Makes Encrypted Emails Secure?</vt:lpstr>
      <vt:lpstr>Overview</vt:lpstr>
      <vt:lpstr>Outlook</vt:lpstr>
      <vt:lpstr>Outlook</vt:lpstr>
      <vt:lpstr>Overview</vt:lpstr>
      <vt:lpstr>Google</vt:lpstr>
      <vt:lpstr>Google</vt:lpstr>
      <vt:lpstr>Google</vt:lpstr>
      <vt:lpstr>Overview</vt:lpstr>
      <vt:lpstr>Email Security Solutions</vt:lpstr>
      <vt:lpstr>Overview</vt:lpstr>
      <vt:lpstr>Issues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Williams, Carl</dc:creator>
  <cp:lastModifiedBy>Williams, Carl</cp:lastModifiedBy>
  <cp:revision>4</cp:revision>
  <dcterms:created xsi:type="dcterms:W3CDTF">2021-09-27T20:17:20Z</dcterms:created>
  <dcterms:modified xsi:type="dcterms:W3CDTF">2021-11-14T15:25:34Z</dcterms:modified>
</cp:coreProperties>
</file>