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6" r:id="rId7"/>
    <p:sldId id="268" r:id="rId8"/>
    <p:sldId id="262" r:id="rId9"/>
    <p:sldId id="267" r:id="rId10"/>
    <p:sldId id="269" r:id="rId11"/>
    <p:sldId id="270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F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7" autoAdjust="0"/>
    <p:restoredTop sz="40486" autoAdjust="0"/>
  </p:normalViewPr>
  <p:slideViewPr>
    <p:cSldViewPr snapToGrid="0">
      <p:cViewPr varScale="1">
        <p:scale>
          <a:sx n="50" d="100"/>
          <a:sy n="50" d="100"/>
        </p:scale>
        <p:origin x="312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C79820-4029-48AB-B0F1-5C276D67E0D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10D873-5D19-4DFA-80A2-EA4EDD78F261}">
      <dgm:prSet/>
      <dgm:spPr/>
      <dgm:t>
        <a:bodyPr/>
        <a:lstStyle/>
        <a:p>
          <a:r>
            <a:rPr lang="en-US" dirty="0"/>
            <a:t>The Internet of Things (IoT)</a:t>
          </a:r>
        </a:p>
      </dgm:t>
    </dgm:pt>
    <dgm:pt modelId="{5001633B-619F-4BAB-9BD4-16CD077A53E2}" type="parTrans" cxnId="{1F087D41-EB1F-4D37-8D30-7D9466DCEFDC}">
      <dgm:prSet/>
      <dgm:spPr/>
      <dgm:t>
        <a:bodyPr/>
        <a:lstStyle/>
        <a:p>
          <a:endParaRPr lang="en-US"/>
        </a:p>
      </dgm:t>
    </dgm:pt>
    <dgm:pt modelId="{65CAD478-9582-4A49-A3A6-0190842D11B6}" type="sibTrans" cxnId="{1F087D41-EB1F-4D37-8D30-7D9466DCEFDC}">
      <dgm:prSet/>
      <dgm:spPr/>
      <dgm:t>
        <a:bodyPr/>
        <a:lstStyle/>
        <a:p>
          <a:endParaRPr lang="en-US"/>
        </a:p>
      </dgm:t>
    </dgm:pt>
    <dgm:pt modelId="{4F5971F5-F1FD-4C47-948A-F1E13FD4E748}">
      <dgm:prSet/>
      <dgm:spPr/>
      <dgm:t>
        <a:bodyPr/>
        <a:lstStyle/>
        <a:p>
          <a:r>
            <a:rPr lang="en-US"/>
            <a:t>Definition of Smart Homes</a:t>
          </a:r>
        </a:p>
      </dgm:t>
    </dgm:pt>
    <dgm:pt modelId="{EE525911-C15A-42D1-961F-91959D6EB61A}" type="parTrans" cxnId="{0B07BFD7-F520-49C2-ABC1-B3C56C1570F0}">
      <dgm:prSet/>
      <dgm:spPr/>
      <dgm:t>
        <a:bodyPr/>
        <a:lstStyle/>
        <a:p>
          <a:endParaRPr lang="en-US"/>
        </a:p>
      </dgm:t>
    </dgm:pt>
    <dgm:pt modelId="{DC100A13-112F-4B42-98C6-7DEA920546E3}" type="sibTrans" cxnId="{0B07BFD7-F520-49C2-ABC1-B3C56C1570F0}">
      <dgm:prSet/>
      <dgm:spPr/>
      <dgm:t>
        <a:bodyPr/>
        <a:lstStyle/>
        <a:p>
          <a:endParaRPr lang="en-US"/>
        </a:p>
      </dgm:t>
    </dgm:pt>
    <dgm:pt modelId="{44FF5407-EC31-4C61-8841-5C0CC316C5AC}">
      <dgm:prSet/>
      <dgm:spPr/>
      <dgm:t>
        <a:bodyPr/>
        <a:lstStyle/>
        <a:p>
          <a:r>
            <a:rPr lang="en-US"/>
            <a:t>History and evolving of Smart Homes</a:t>
          </a:r>
        </a:p>
      </dgm:t>
    </dgm:pt>
    <dgm:pt modelId="{66A63880-E34E-4E76-AF65-CCA6187F8EB4}" type="parTrans" cxnId="{BE600153-6367-45C8-8349-354C5DF1993F}">
      <dgm:prSet/>
      <dgm:spPr/>
      <dgm:t>
        <a:bodyPr/>
        <a:lstStyle/>
        <a:p>
          <a:endParaRPr lang="en-US"/>
        </a:p>
      </dgm:t>
    </dgm:pt>
    <dgm:pt modelId="{18DB115B-03DD-4F77-8832-874A59C0DC99}" type="sibTrans" cxnId="{BE600153-6367-45C8-8349-354C5DF1993F}">
      <dgm:prSet/>
      <dgm:spPr/>
      <dgm:t>
        <a:bodyPr/>
        <a:lstStyle/>
        <a:p>
          <a:endParaRPr lang="en-US"/>
        </a:p>
      </dgm:t>
    </dgm:pt>
    <dgm:pt modelId="{51F9ABFC-BA89-40FE-8306-1B51C2D918AA}">
      <dgm:prSet/>
      <dgm:spPr/>
      <dgm:t>
        <a:bodyPr/>
        <a:lstStyle/>
        <a:p>
          <a:r>
            <a:rPr lang="en-US"/>
            <a:t>Structure of Smart Homes</a:t>
          </a:r>
        </a:p>
      </dgm:t>
    </dgm:pt>
    <dgm:pt modelId="{3D048A70-ED70-4B60-87B7-4F4A6285AB0E}" type="parTrans" cxnId="{3ECDE759-31FF-4121-AAB4-1EA851178BB2}">
      <dgm:prSet/>
      <dgm:spPr/>
      <dgm:t>
        <a:bodyPr/>
        <a:lstStyle/>
        <a:p>
          <a:endParaRPr lang="en-US"/>
        </a:p>
      </dgm:t>
    </dgm:pt>
    <dgm:pt modelId="{E62E9F0D-88BB-4227-B092-02F4E543A170}" type="sibTrans" cxnId="{3ECDE759-31FF-4121-AAB4-1EA851178BB2}">
      <dgm:prSet/>
      <dgm:spPr/>
      <dgm:t>
        <a:bodyPr/>
        <a:lstStyle/>
        <a:p>
          <a:endParaRPr lang="en-US"/>
        </a:p>
      </dgm:t>
    </dgm:pt>
    <dgm:pt modelId="{F4798CA9-CCF1-4F03-8436-554105EE09F8}">
      <dgm:prSet/>
      <dgm:spPr/>
      <dgm:t>
        <a:bodyPr/>
        <a:lstStyle/>
        <a:p>
          <a:r>
            <a:rPr lang="en-US"/>
            <a:t>Problems and Challenges</a:t>
          </a:r>
        </a:p>
      </dgm:t>
    </dgm:pt>
    <dgm:pt modelId="{0B9799AB-08E2-4562-B7DD-9616CFF28CAA}" type="parTrans" cxnId="{9F7CAFC0-5A5E-4C27-98D7-ADE907EF95F4}">
      <dgm:prSet/>
      <dgm:spPr/>
      <dgm:t>
        <a:bodyPr/>
        <a:lstStyle/>
        <a:p>
          <a:endParaRPr lang="en-US"/>
        </a:p>
      </dgm:t>
    </dgm:pt>
    <dgm:pt modelId="{539C1500-BABD-4B44-A2DE-CF2BFF528BC6}" type="sibTrans" cxnId="{9F7CAFC0-5A5E-4C27-98D7-ADE907EF95F4}">
      <dgm:prSet/>
      <dgm:spPr/>
      <dgm:t>
        <a:bodyPr/>
        <a:lstStyle/>
        <a:p>
          <a:endParaRPr lang="en-US"/>
        </a:p>
      </dgm:t>
    </dgm:pt>
    <dgm:pt modelId="{267FF54F-3971-4F37-99EA-3D7C178F4808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r>
            <a:rPr lang="en-US">
              <a:solidFill>
                <a:schemeClr val="accent1">
                  <a:lumMod val="20000"/>
                  <a:lumOff val="80000"/>
                </a:schemeClr>
              </a:solidFill>
            </a:rPr>
            <a:t>Security</a:t>
          </a:r>
        </a:p>
      </dgm:t>
    </dgm:pt>
    <dgm:pt modelId="{7E366556-6D80-43CE-8517-371FF77C0CF3}" type="parTrans" cxnId="{D9F19ACD-A611-472F-8B66-F34ACA8AC611}">
      <dgm:prSet/>
      <dgm:spPr/>
      <dgm:t>
        <a:bodyPr/>
        <a:lstStyle/>
        <a:p>
          <a:endParaRPr lang="en-US"/>
        </a:p>
      </dgm:t>
    </dgm:pt>
    <dgm:pt modelId="{303F11FF-46E3-498E-A4CA-95BBFCA20D2B}" type="sibTrans" cxnId="{D9F19ACD-A611-472F-8B66-F34ACA8AC611}">
      <dgm:prSet/>
      <dgm:spPr/>
      <dgm:t>
        <a:bodyPr/>
        <a:lstStyle/>
        <a:p>
          <a:endParaRPr lang="en-US"/>
        </a:p>
      </dgm:t>
    </dgm:pt>
    <dgm:pt modelId="{04789607-A89B-441A-B2ED-C6E9E8727591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r>
            <a:rPr lang="en-US">
              <a:solidFill>
                <a:schemeClr val="accent1">
                  <a:lumMod val="20000"/>
                  <a:lumOff val="80000"/>
                </a:schemeClr>
              </a:solidFill>
            </a:rPr>
            <a:t>How to reduce data forgery</a:t>
          </a:r>
        </a:p>
      </dgm:t>
    </dgm:pt>
    <dgm:pt modelId="{F96E9007-0372-498A-973C-61E75A64ACF1}" type="parTrans" cxnId="{8B3A5476-9775-4836-866B-1E2B78B677E8}">
      <dgm:prSet/>
      <dgm:spPr/>
      <dgm:t>
        <a:bodyPr/>
        <a:lstStyle/>
        <a:p>
          <a:endParaRPr lang="en-US"/>
        </a:p>
      </dgm:t>
    </dgm:pt>
    <dgm:pt modelId="{30756663-DAEE-4ABD-B47D-9DEA2A812661}" type="sibTrans" cxnId="{8B3A5476-9775-4836-866B-1E2B78B677E8}">
      <dgm:prSet/>
      <dgm:spPr/>
      <dgm:t>
        <a:bodyPr/>
        <a:lstStyle/>
        <a:p>
          <a:endParaRPr lang="en-US"/>
        </a:p>
      </dgm:t>
    </dgm:pt>
    <dgm:pt modelId="{30A460DC-0D69-4CBA-B3EA-DF0899D06D4E}" type="pres">
      <dgm:prSet presAssocID="{85C79820-4029-48AB-B0F1-5C276D67E0DF}" presName="linear" presStyleCnt="0">
        <dgm:presLayoutVars>
          <dgm:dir/>
          <dgm:animLvl val="lvl"/>
          <dgm:resizeHandles val="exact"/>
        </dgm:presLayoutVars>
      </dgm:prSet>
      <dgm:spPr/>
    </dgm:pt>
    <dgm:pt modelId="{DCD8E413-9D1C-4233-BFFA-A9A2BAEC335E}" type="pres">
      <dgm:prSet presAssocID="{B710D873-5D19-4DFA-80A2-EA4EDD78F261}" presName="parentLin" presStyleCnt="0"/>
      <dgm:spPr/>
    </dgm:pt>
    <dgm:pt modelId="{98BB557B-155B-4BC3-9CA7-511EA81F8DD4}" type="pres">
      <dgm:prSet presAssocID="{B710D873-5D19-4DFA-80A2-EA4EDD78F261}" presName="parentLeftMargin" presStyleLbl="node1" presStyleIdx="0" presStyleCnt="5"/>
      <dgm:spPr/>
    </dgm:pt>
    <dgm:pt modelId="{FEC797D4-B250-4DD1-92A7-72BC1C459F1A}" type="pres">
      <dgm:prSet presAssocID="{B710D873-5D19-4DFA-80A2-EA4EDD78F26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A500A22-C0EE-41A4-9DEE-645571673642}" type="pres">
      <dgm:prSet presAssocID="{B710D873-5D19-4DFA-80A2-EA4EDD78F261}" presName="negativeSpace" presStyleCnt="0"/>
      <dgm:spPr/>
    </dgm:pt>
    <dgm:pt modelId="{EF6990A7-DDD3-4B7D-8FC7-2384C0AE0D6B}" type="pres">
      <dgm:prSet presAssocID="{B710D873-5D19-4DFA-80A2-EA4EDD78F261}" presName="childText" presStyleLbl="conFgAcc1" presStyleIdx="0" presStyleCnt="5">
        <dgm:presLayoutVars>
          <dgm:bulletEnabled val="1"/>
        </dgm:presLayoutVars>
      </dgm:prSet>
      <dgm:spPr>
        <a:solidFill>
          <a:schemeClr val="accent1">
            <a:lumMod val="50000"/>
            <a:alpha val="90000"/>
          </a:schemeClr>
        </a:solidFill>
      </dgm:spPr>
    </dgm:pt>
    <dgm:pt modelId="{A11F8987-5111-4FFE-90E1-FFB79AAD9180}" type="pres">
      <dgm:prSet presAssocID="{65CAD478-9582-4A49-A3A6-0190842D11B6}" presName="spaceBetweenRectangles" presStyleCnt="0"/>
      <dgm:spPr/>
    </dgm:pt>
    <dgm:pt modelId="{B3BE3CE9-585F-4D8F-B224-E455C863EE9F}" type="pres">
      <dgm:prSet presAssocID="{4F5971F5-F1FD-4C47-948A-F1E13FD4E748}" presName="parentLin" presStyleCnt="0"/>
      <dgm:spPr/>
    </dgm:pt>
    <dgm:pt modelId="{8D57E6A0-6277-4B30-B69A-D293BD08A8DF}" type="pres">
      <dgm:prSet presAssocID="{4F5971F5-F1FD-4C47-948A-F1E13FD4E748}" presName="parentLeftMargin" presStyleLbl="node1" presStyleIdx="0" presStyleCnt="5"/>
      <dgm:spPr/>
    </dgm:pt>
    <dgm:pt modelId="{81D06B1A-877F-4AFB-9937-AA37C461935B}" type="pres">
      <dgm:prSet presAssocID="{4F5971F5-F1FD-4C47-948A-F1E13FD4E74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FA862A0-DC55-4366-8FA1-BA729A9723E7}" type="pres">
      <dgm:prSet presAssocID="{4F5971F5-F1FD-4C47-948A-F1E13FD4E748}" presName="negativeSpace" presStyleCnt="0"/>
      <dgm:spPr/>
    </dgm:pt>
    <dgm:pt modelId="{B9566B38-08CD-4C1D-9C5B-B7A2223023E3}" type="pres">
      <dgm:prSet presAssocID="{4F5971F5-F1FD-4C47-948A-F1E13FD4E748}" presName="childText" presStyleLbl="conFgAcc1" presStyleIdx="1" presStyleCnt="5">
        <dgm:presLayoutVars>
          <dgm:bulletEnabled val="1"/>
        </dgm:presLayoutVars>
      </dgm:prSet>
      <dgm:spPr>
        <a:solidFill>
          <a:schemeClr val="accent1">
            <a:lumMod val="50000"/>
            <a:alpha val="90000"/>
          </a:schemeClr>
        </a:solidFill>
      </dgm:spPr>
    </dgm:pt>
    <dgm:pt modelId="{B09291CC-FD2C-4FD4-B89C-3C04631FA97F}" type="pres">
      <dgm:prSet presAssocID="{DC100A13-112F-4B42-98C6-7DEA920546E3}" presName="spaceBetweenRectangles" presStyleCnt="0"/>
      <dgm:spPr/>
    </dgm:pt>
    <dgm:pt modelId="{9360A03A-47A6-4B36-A9F4-2107155BD3F3}" type="pres">
      <dgm:prSet presAssocID="{44FF5407-EC31-4C61-8841-5C0CC316C5AC}" presName="parentLin" presStyleCnt="0"/>
      <dgm:spPr/>
    </dgm:pt>
    <dgm:pt modelId="{8C540635-F432-4B12-B2F6-F63042554D11}" type="pres">
      <dgm:prSet presAssocID="{44FF5407-EC31-4C61-8841-5C0CC316C5AC}" presName="parentLeftMargin" presStyleLbl="node1" presStyleIdx="1" presStyleCnt="5"/>
      <dgm:spPr/>
    </dgm:pt>
    <dgm:pt modelId="{E55B551C-0E48-4CE6-B000-9312097EAF00}" type="pres">
      <dgm:prSet presAssocID="{44FF5407-EC31-4C61-8841-5C0CC316C5A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D2B2E6C-A139-430B-BAAB-2FF87AD453D6}" type="pres">
      <dgm:prSet presAssocID="{44FF5407-EC31-4C61-8841-5C0CC316C5AC}" presName="negativeSpace" presStyleCnt="0"/>
      <dgm:spPr/>
    </dgm:pt>
    <dgm:pt modelId="{289E4ED8-62D1-4590-81A1-86FC782F63D5}" type="pres">
      <dgm:prSet presAssocID="{44FF5407-EC31-4C61-8841-5C0CC316C5AC}" presName="childText" presStyleLbl="conFgAcc1" presStyleIdx="2" presStyleCnt="5">
        <dgm:presLayoutVars>
          <dgm:bulletEnabled val="1"/>
        </dgm:presLayoutVars>
      </dgm:prSet>
      <dgm:spPr>
        <a:solidFill>
          <a:schemeClr val="accent1">
            <a:lumMod val="50000"/>
            <a:alpha val="90000"/>
          </a:schemeClr>
        </a:solidFill>
      </dgm:spPr>
    </dgm:pt>
    <dgm:pt modelId="{B192557C-8ED2-46FD-A205-BB83FAB23754}" type="pres">
      <dgm:prSet presAssocID="{18DB115B-03DD-4F77-8832-874A59C0DC99}" presName="spaceBetweenRectangles" presStyleCnt="0"/>
      <dgm:spPr/>
    </dgm:pt>
    <dgm:pt modelId="{57DDA082-E571-443D-881F-923B840D5E04}" type="pres">
      <dgm:prSet presAssocID="{51F9ABFC-BA89-40FE-8306-1B51C2D918AA}" presName="parentLin" presStyleCnt="0"/>
      <dgm:spPr/>
    </dgm:pt>
    <dgm:pt modelId="{45931CB6-6C13-445E-92CE-CA68DF4DBD66}" type="pres">
      <dgm:prSet presAssocID="{51F9ABFC-BA89-40FE-8306-1B51C2D918AA}" presName="parentLeftMargin" presStyleLbl="node1" presStyleIdx="2" presStyleCnt="5"/>
      <dgm:spPr/>
    </dgm:pt>
    <dgm:pt modelId="{52AC4D18-E362-40FA-8C7B-0C8A2B9793D2}" type="pres">
      <dgm:prSet presAssocID="{51F9ABFC-BA89-40FE-8306-1B51C2D918A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6D4AA38-102C-499F-8A55-B98479ECAEB5}" type="pres">
      <dgm:prSet presAssocID="{51F9ABFC-BA89-40FE-8306-1B51C2D918AA}" presName="negativeSpace" presStyleCnt="0"/>
      <dgm:spPr/>
    </dgm:pt>
    <dgm:pt modelId="{7B8341CD-2D28-42A7-A225-B4A29D0209E1}" type="pres">
      <dgm:prSet presAssocID="{51F9ABFC-BA89-40FE-8306-1B51C2D918AA}" presName="childText" presStyleLbl="conFgAcc1" presStyleIdx="3" presStyleCnt="5">
        <dgm:presLayoutVars>
          <dgm:bulletEnabled val="1"/>
        </dgm:presLayoutVars>
      </dgm:prSet>
      <dgm:spPr>
        <a:solidFill>
          <a:schemeClr val="accent1">
            <a:lumMod val="50000"/>
            <a:alpha val="90000"/>
          </a:schemeClr>
        </a:solidFill>
      </dgm:spPr>
    </dgm:pt>
    <dgm:pt modelId="{2ADFFF49-B3A0-4D8D-AC42-36EFE9A771E9}" type="pres">
      <dgm:prSet presAssocID="{E62E9F0D-88BB-4227-B092-02F4E543A170}" presName="spaceBetweenRectangles" presStyleCnt="0"/>
      <dgm:spPr/>
    </dgm:pt>
    <dgm:pt modelId="{E7268776-C205-4B33-803D-1CF4B8106841}" type="pres">
      <dgm:prSet presAssocID="{F4798CA9-CCF1-4F03-8436-554105EE09F8}" presName="parentLin" presStyleCnt="0"/>
      <dgm:spPr/>
    </dgm:pt>
    <dgm:pt modelId="{B2C2EECB-158E-456A-8A0B-021D90CE407D}" type="pres">
      <dgm:prSet presAssocID="{F4798CA9-CCF1-4F03-8436-554105EE09F8}" presName="parentLeftMargin" presStyleLbl="node1" presStyleIdx="3" presStyleCnt="5"/>
      <dgm:spPr/>
    </dgm:pt>
    <dgm:pt modelId="{F8CD7E92-C7C7-4B0B-AABC-5A300192558E}" type="pres">
      <dgm:prSet presAssocID="{F4798CA9-CCF1-4F03-8436-554105EE09F8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E1C69569-E54B-4909-AA16-99685A318991}" type="pres">
      <dgm:prSet presAssocID="{F4798CA9-CCF1-4F03-8436-554105EE09F8}" presName="negativeSpace" presStyleCnt="0"/>
      <dgm:spPr/>
    </dgm:pt>
    <dgm:pt modelId="{AC942AA6-4997-4689-84CA-EA9084C71CC9}" type="pres">
      <dgm:prSet presAssocID="{F4798CA9-CCF1-4F03-8436-554105EE09F8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9BDB319-5D7C-4C8D-B9C7-7A8991D77A6F}" type="presOf" srcId="{04789607-A89B-441A-B2ED-C6E9E8727591}" destId="{AC942AA6-4997-4689-84CA-EA9084C71CC9}" srcOrd="0" destOrd="1" presId="urn:microsoft.com/office/officeart/2005/8/layout/list1"/>
    <dgm:cxn modelId="{8CAF901D-1749-4FA2-B8FD-4B191E887F19}" type="presOf" srcId="{B710D873-5D19-4DFA-80A2-EA4EDD78F261}" destId="{FEC797D4-B250-4DD1-92A7-72BC1C459F1A}" srcOrd="1" destOrd="0" presId="urn:microsoft.com/office/officeart/2005/8/layout/list1"/>
    <dgm:cxn modelId="{9BE9FE21-1780-4F29-90ED-CEC7A2046C17}" type="presOf" srcId="{267FF54F-3971-4F37-99EA-3D7C178F4808}" destId="{AC942AA6-4997-4689-84CA-EA9084C71CC9}" srcOrd="0" destOrd="0" presId="urn:microsoft.com/office/officeart/2005/8/layout/list1"/>
    <dgm:cxn modelId="{E500575C-3AA5-4DCC-99C4-8E328ABBA9C9}" type="presOf" srcId="{F4798CA9-CCF1-4F03-8436-554105EE09F8}" destId="{F8CD7E92-C7C7-4B0B-AABC-5A300192558E}" srcOrd="1" destOrd="0" presId="urn:microsoft.com/office/officeart/2005/8/layout/list1"/>
    <dgm:cxn modelId="{1F087D41-EB1F-4D37-8D30-7D9466DCEFDC}" srcId="{85C79820-4029-48AB-B0F1-5C276D67E0DF}" destId="{B710D873-5D19-4DFA-80A2-EA4EDD78F261}" srcOrd="0" destOrd="0" parTransId="{5001633B-619F-4BAB-9BD4-16CD077A53E2}" sibTransId="{65CAD478-9582-4A49-A3A6-0190842D11B6}"/>
    <dgm:cxn modelId="{BE600153-6367-45C8-8349-354C5DF1993F}" srcId="{85C79820-4029-48AB-B0F1-5C276D67E0DF}" destId="{44FF5407-EC31-4C61-8841-5C0CC316C5AC}" srcOrd="2" destOrd="0" parTransId="{66A63880-E34E-4E76-AF65-CCA6187F8EB4}" sibTransId="{18DB115B-03DD-4F77-8832-874A59C0DC99}"/>
    <dgm:cxn modelId="{8B3A5476-9775-4836-866B-1E2B78B677E8}" srcId="{F4798CA9-CCF1-4F03-8436-554105EE09F8}" destId="{04789607-A89B-441A-B2ED-C6E9E8727591}" srcOrd="1" destOrd="0" parTransId="{F96E9007-0372-498A-973C-61E75A64ACF1}" sibTransId="{30756663-DAEE-4ABD-B47D-9DEA2A812661}"/>
    <dgm:cxn modelId="{25A1A878-699E-45FE-A8B9-234F2646A3BB}" type="presOf" srcId="{44FF5407-EC31-4C61-8841-5C0CC316C5AC}" destId="{8C540635-F432-4B12-B2F6-F63042554D11}" srcOrd="0" destOrd="0" presId="urn:microsoft.com/office/officeart/2005/8/layout/list1"/>
    <dgm:cxn modelId="{3ECDE759-31FF-4121-AAB4-1EA851178BB2}" srcId="{85C79820-4029-48AB-B0F1-5C276D67E0DF}" destId="{51F9ABFC-BA89-40FE-8306-1B51C2D918AA}" srcOrd="3" destOrd="0" parTransId="{3D048A70-ED70-4B60-87B7-4F4A6285AB0E}" sibTransId="{E62E9F0D-88BB-4227-B092-02F4E543A170}"/>
    <dgm:cxn modelId="{8B7B085A-0A94-4B90-B1AD-AF05FC860997}" type="presOf" srcId="{44FF5407-EC31-4C61-8841-5C0CC316C5AC}" destId="{E55B551C-0E48-4CE6-B000-9312097EAF00}" srcOrd="1" destOrd="0" presId="urn:microsoft.com/office/officeart/2005/8/layout/list1"/>
    <dgm:cxn modelId="{8B1E2285-F416-4E1E-A7B4-7D48C981D12F}" type="presOf" srcId="{F4798CA9-CCF1-4F03-8436-554105EE09F8}" destId="{B2C2EECB-158E-456A-8A0B-021D90CE407D}" srcOrd="0" destOrd="0" presId="urn:microsoft.com/office/officeart/2005/8/layout/list1"/>
    <dgm:cxn modelId="{BF13A089-6CE6-4963-9F30-FE7443970C42}" type="presOf" srcId="{4F5971F5-F1FD-4C47-948A-F1E13FD4E748}" destId="{81D06B1A-877F-4AFB-9937-AA37C461935B}" srcOrd="1" destOrd="0" presId="urn:microsoft.com/office/officeart/2005/8/layout/list1"/>
    <dgm:cxn modelId="{D0C74495-8CF4-4515-AFDA-660EF8964E2B}" type="presOf" srcId="{4F5971F5-F1FD-4C47-948A-F1E13FD4E748}" destId="{8D57E6A0-6277-4B30-B69A-D293BD08A8DF}" srcOrd="0" destOrd="0" presId="urn:microsoft.com/office/officeart/2005/8/layout/list1"/>
    <dgm:cxn modelId="{4BC8D7A8-C59A-4AA7-9032-654AB109CBD4}" type="presOf" srcId="{51F9ABFC-BA89-40FE-8306-1B51C2D918AA}" destId="{52AC4D18-E362-40FA-8C7B-0C8A2B9793D2}" srcOrd="1" destOrd="0" presId="urn:microsoft.com/office/officeart/2005/8/layout/list1"/>
    <dgm:cxn modelId="{A82447B7-FBD6-420A-8E3D-30953C414901}" type="presOf" srcId="{B710D873-5D19-4DFA-80A2-EA4EDD78F261}" destId="{98BB557B-155B-4BC3-9CA7-511EA81F8DD4}" srcOrd="0" destOrd="0" presId="urn:microsoft.com/office/officeart/2005/8/layout/list1"/>
    <dgm:cxn modelId="{9F7CAFC0-5A5E-4C27-98D7-ADE907EF95F4}" srcId="{85C79820-4029-48AB-B0F1-5C276D67E0DF}" destId="{F4798CA9-CCF1-4F03-8436-554105EE09F8}" srcOrd="4" destOrd="0" parTransId="{0B9799AB-08E2-4562-B7DD-9616CFF28CAA}" sibTransId="{539C1500-BABD-4B44-A2DE-CF2BFF528BC6}"/>
    <dgm:cxn modelId="{D9F19ACD-A611-472F-8B66-F34ACA8AC611}" srcId="{F4798CA9-CCF1-4F03-8436-554105EE09F8}" destId="{267FF54F-3971-4F37-99EA-3D7C178F4808}" srcOrd="0" destOrd="0" parTransId="{7E366556-6D80-43CE-8517-371FF77C0CF3}" sibTransId="{303F11FF-46E3-498E-A4CA-95BBFCA20D2B}"/>
    <dgm:cxn modelId="{0B07BFD7-F520-49C2-ABC1-B3C56C1570F0}" srcId="{85C79820-4029-48AB-B0F1-5C276D67E0DF}" destId="{4F5971F5-F1FD-4C47-948A-F1E13FD4E748}" srcOrd="1" destOrd="0" parTransId="{EE525911-C15A-42D1-961F-91959D6EB61A}" sibTransId="{DC100A13-112F-4B42-98C6-7DEA920546E3}"/>
    <dgm:cxn modelId="{153973E4-A199-457A-BD35-30B96A5858D0}" type="presOf" srcId="{51F9ABFC-BA89-40FE-8306-1B51C2D918AA}" destId="{45931CB6-6C13-445E-92CE-CA68DF4DBD66}" srcOrd="0" destOrd="0" presId="urn:microsoft.com/office/officeart/2005/8/layout/list1"/>
    <dgm:cxn modelId="{9EB99CF0-FF3C-4656-BC00-A37A8BC8290E}" type="presOf" srcId="{85C79820-4029-48AB-B0F1-5C276D67E0DF}" destId="{30A460DC-0D69-4CBA-B3EA-DF0899D06D4E}" srcOrd="0" destOrd="0" presId="urn:microsoft.com/office/officeart/2005/8/layout/list1"/>
    <dgm:cxn modelId="{E6DF8AFC-41FA-4DEB-B9E3-9C21E2AA9D4E}" type="presParOf" srcId="{30A460DC-0D69-4CBA-B3EA-DF0899D06D4E}" destId="{DCD8E413-9D1C-4233-BFFA-A9A2BAEC335E}" srcOrd="0" destOrd="0" presId="urn:microsoft.com/office/officeart/2005/8/layout/list1"/>
    <dgm:cxn modelId="{2CE764AD-6CEF-4C21-8050-A12EC0617826}" type="presParOf" srcId="{DCD8E413-9D1C-4233-BFFA-A9A2BAEC335E}" destId="{98BB557B-155B-4BC3-9CA7-511EA81F8DD4}" srcOrd="0" destOrd="0" presId="urn:microsoft.com/office/officeart/2005/8/layout/list1"/>
    <dgm:cxn modelId="{3A932625-BFE8-4ADF-8E28-1106BF99A6F4}" type="presParOf" srcId="{DCD8E413-9D1C-4233-BFFA-A9A2BAEC335E}" destId="{FEC797D4-B250-4DD1-92A7-72BC1C459F1A}" srcOrd="1" destOrd="0" presId="urn:microsoft.com/office/officeart/2005/8/layout/list1"/>
    <dgm:cxn modelId="{4D267780-D4B5-4B14-8115-8C70B3940193}" type="presParOf" srcId="{30A460DC-0D69-4CBA-B3EA-DF0899D06D4E}" destId="{4A500A22-C0EE-41A4-9DEE-645571673642}" srcOrd="1" destOrd="0" presId="urn:microsoft.com/office/officeart/2005/8/layout/list1"/>
    <dgm:cxn modelId="{93B31814-9916-4DB9-9EC2-6FA4AECD6CB3}" type="presParOf" srcId="{30A460DC-0D69-4CBA-B3EA-DF0899D06D4E}" destId="{EF6990A7-DDD3-4B7D-8FC7-2384C0AE0D6B}" srcOrd="2" destOrd="0" presId="urn:microsoft.com/office/officeart/2005/8/layout/list1"/>
    <dgm:cxn modelId="{D1F12D42-956D-40DD-BEDD-96A1A7009500}" type="presParOf" srcId="{30A460DC-0D69-4CBA-B3EA-DF0899D06D4E}" destId="{A11F8987-5111-4FFE-90E1-FFB79AAD9180}" srcOrd="3" destOrd="0" presId="urn:microsoft.com/office/officeart/2005/8/layout/list1"/>
    <dgm:cxn modelId="{604F447B-5D24-4E76-A59D-E6FD4BFF1AC4}" type="presParOf" srcId="{30A460DC-0D69-4CBA-B3EA-DF0899D06D4E}" destId="{B3BE3CE9-585F-4D8F-B224-E455C863EE9F}" srcOrd="4" destOrd="0" presId="urn:microsoft.com/office/officeart/2005/8/layout/list1"/>
    <dgm:cxn modelId="{CB2B5D53-EBEC-4418-B323-03CD0A01EF49}" type="presParOf" srcId="{B3BE3CE9-585F-4D8F-B224-E455C863EE9F}" destId="{8D57E6A0-6277-4B30-B69A-D293BD08A8DF}" srcOrd="0" destOrd="0" presId="urn:microsoft.com/office/officeart/2005/8/layout/list1"/>
    <dgm:cxn modelId="{C9162E82-B5B0-46E0-A249-9377D9E1F7B2}" type="presParOf" srcId="{B3BE3CE9-585F-4D8F-B224-E455C863EE9F}" destId="{81D06B1A-877F-4AFB-9937-AA37C461935B}" srcOrd="1" destOrd="0" presId="urn:microsoft.com/office/officeart/2005/8/layout/list1"/>
    <dgm:cxn modelId="{D6FF17F5-4078-4003-AFD0-F83ACD64DFF2}" type="presParOf" srcId="{30A460DC-0D69-4CBA-B3EA-DF0899D06D4E}" destId="{5FA862A0-DC55-4366-8FA1-BA729A9723E7}" srcOrd="5" destOrd="0" presId="urn:microsoft.com/office/officeart/2005/8/layout/list1"/>
    <dgm:cxn modelId="{D7B5A024-BE51-4D72-9BF1-2D00972D9571}" type="presParOf" srcId="{30A460DC-0D69-4CBA-B3EA-DF0899D06D4E}" destId="{B9566B38-08CD-4C1D-9C5B-B7A2223023E3}" srcOrd="6" destOrd="0" presId="urn:microsoft.com/office/officeart/2005/8/layout/list1"/>
    <dgm:cxn modelId="{69FD7A73-D1C6-4887-AE07-FDE605467BFC}" type="presParOf" srcId="{30A460DC-0D69-4CBA-B3EA-DF0899D06D4E}" destId="{B09291CC-FD2C-4FD4-B89C-3C04631FA97F}" srcOrd="7" destOrd="0" presId="urn:microsoft.com/office/officeart/2005/8/layout/list1"/>
    <dgm:cxn modelId="{FE7116A4-4EC9-40DD-801D-141FC3C3DAC5}" type="presParOf" srcId="{30A460DC-0D69-4CBA-B3EA-DF0899D06D4E}" destId="{9360A03A-47A6-4B36-A9F4-2107155BD3F3}" srcOrd="8" destOrd="0" presId="urn:microsoft.com/office/officeart/2005/8/layout/list1"/>
    <dgm:cxn modelId="{AD92DC7F-4541-470A-B293-9695C8AC227E}" type="presParOf" srcId="{9360A03A-47A6-4B36-A9F4-2107155BD3F3}" destId="{8C540635-F432-4B12-B2F6-F63042554D11}" srcOrd="0" destOrd="0" presId="urn:microsoft.com/office/officeart/2005/8/layout/list1"/>
    <dgm:cxn modelId="{5D0B91CA-8198-4CC3-96CD-5D2FA5317A85}" type="presParOf" srcId="{9360A03A-47A6-4B36-A9F4-2107155BD3F3}" destId="{E55B551C-0E48-4CE6-B000-9312097EAF00}" srcOrd="1" destOrd="0" presId="urn:microsoft.com/office/officeart/2005/8/layout/list1"/>
    <dgm:cxn modelId="{51C3E2B1-53D5-4EC6-B130-AF5518A0952F}" type="presParOf" srcId="{30A460DC-0D69-4CBA-B3EA-DF0899D06D4E}" destId="{FD2B2E6C-A139-430B-BAAB-2FF87AD453D6}" srcOrd="9" destOrd="0" presId="urn:microsoft.com/office/officeart/2005/8/layout/list1"/>
    <dgm:cxn modelId="{89C51F23-1675-49DD-90C2-706EC5D375FF}" type="presParOf" srcId="{30A460DC-0D69-4CBA-B3EA-DF0899D06D4E}" destId="{289E4ED8-62D1-4590-81A1-86FC782F63D5}" srcOrd="10" destOrd="0" presId="urn:microsoft.com/office/officeart/2005/8/layout/list1"/>
    <dgm:cxn modelId="{CE6ADD34-400E-4662-8F3B-EE42A58F1C59}" type="presParOf" srcId="{30A460DC-0D69-4CBA-B3EA-DF0899D06D4E}" destId="{B192557C-8ED2-46FD-A205-BB83FAB23754}" srcOrd="11" destOrd="0" presId="urn:microsoft.com/office/officeart/2005/8/layout/list1"/>
    <dgm:cxn modelId="{94B55CDB-8B18-4F89-93C4-56EAEC130668}" type="presParOf" srcId="{30A460DC-0D69-4CBA-B3EA-DF0899D06D4E}" destId="{57DDA082-E571-443D-881F-923B840D5E04}" srcOrd="12" destOrd="0" presId="urn:microsoft.com/office/officeart/2005/8/layout/list1"/>
    <dgm:cxn modelId="{5769CE4D-5E43-4617-9363-3E440240E63E}" type="presParOf" srcId="{57DDA082-E571-443D-881F-923B840D5E04}" destId="{45931CB6-6C13-445E-92CE-CA68DF4DBD66}" srcOrd="0" destOrd="0" presId="urn:microsoft.com/office/officeart/2005/8/layout/list1"/>
    <dgm:cxn modelId="{2AAFB04C-D707-415E-9F4B-7755B230B2B9}" type="presParOf" srcId="{57DDA082-E571-443D-881F-923B840D5E04}" destId="{52AC4D18-E362-40FA-8C7B-0C8A2B9793D2}" srcOrd="1" destOrd="0" presId="urn:microsoft.com/office/officeart/2005/8/layout/list1"/>
    <dgm:cxn modelId="{2FBFD99A-1C28-4108-AA97-167ADCF9D07B}" type="presParOf" srcId="{30A460DC-0D69-4CBA-B3EA-DF0899D06D4E}" destId="{66D4AA38-102C-499F-8A55-B98479ECAEB5}" srcOrd="13" destOrd="0" presId="urn:microsoft.com/office/officeart/2005/8/layout/list1"/>
    <dgm:cxn modelId="{28847FA1-3B77-49B0-ABDA-A3F4E9AAB330}" type="presParOf" srcId="{30A460DC-0D69-4CBA-B3EA-DF0899D06D4E}" destId="{7B8341CD-2D28-42A7-A225-B4A29D0209E1}" srcOrd="14" destOrd="0" presId="urn:microsoft.com/office/officeart/2005/8/layout/list1"/>
    <dgm:cxn modelId="{635AF5C4-790B-49B2-9F94-0E41EE7CB2BA}" type="presParOf" srcId="{30A460DC-0D69-4CBA-B3EA-DF0899D06D4E}" destId="{2ADFFF49-B3A0-4D8D-AC42-36EFE9A771E9}" srcOrd="15" destOrd="0" presId="urn:microsoft.com/office/officeart/2005/8/layout/list1"/>
    <dgm:cxn modelId="{42F80681-14DA-4AA5-9D92-893044D7C586}" type="presParOf" srcId="{30A460DC-0D69-4CBA-B3EA-DF0899D06D4E}" destId="{E7268776-C205-4B33-803D-1CF4B8106841}" srcOrd="16" destOrd="0" presId="urn:microsoft.com/office/officeart/2005/8/layout/list1"/>
    <dgm:cxn modelId="{513A6154-1279-4708-99CC-648FC4060D85}" type="presParOf" srcId="{E7268776-C205-4B33-803D-1CF4B8106841}" destId="{B2C2EECB-158E-456A-8A0B-021D90CE407D}" srcOrd="0" destOrd="0" presId="urn:microsoft.com/office/officeart/2005/8/layout/list1"/>
    <dgm:cxn modelId="{1CFCFE7A-18FC-47E7-AC4D-E287B0CEDAED}" type="presParOf" srcId="{E7268776-C205-4B33-803D-1CF4B8106841}" destId="{F8CD7E92-C7C7-4B0B-AABC-5A300192558E}" srcOrd="1" destOrd="0" presId="urn:microsoft.com/office/officeart/2005/8/layout/list1"/>
    <dgm:cxn modelId="{4EDAC4A8-E5DD-4436-8F87-8BD999B13268}" type="presParOf" srcId="{30A460DC-0D69-4CBA-B3EA-DF0899D06D4E}" destId="{E1C69569-E54B-4909-AA16-99685A318991}" srcOrd="17" destOrd="0" presId="urn:microsoft.com/office/officeart/2005/8/layout/list1"/>
    <dgm:cxn modelId="{55B828D4-F65E-431B-84A0-2139993AB44E}" type="presParOf" srcId="{30A460DC-0D69-4CBA-B3EA-DF0899D06D4E}" destId="{AC942AA6-4997-4689-84CA-EA9084C71CC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990A7-DDD3-4B7D-8FC7-2384C0AE0D6B}">
      <dsp:nvSpPr>
        <dsp:cNvPr id="0" name=""/>
        <dsp:cNvSpPr/>
      </dsp:nvSpPr>
      <dsp:spPr>
        <a:xfrm>
          <a:off x="0" y="431309"/>
          <a:ext cx="7229801" cy="554400"/>
        </a:xfrm>
        <a:prstGeom prst="rect">
          <a:avLst/>
        </a:prstGeom>
        <a:solidFill>
          <a:schemeClr val="accent1">
            <a:lumMod val="5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797D4-B250-4DD1-92A7-72BC1C459F1A}">
      <dsp:nvSpPr>
        <dsp:cNvPr id="0" name=""/>
        <dsp:cNvSpPr/>
      </dsp:nvSpPr>
      <dsp:spPr>
        <a:xfrm>
          <a:off x="361490" y="106589"/>
          <a:ext cx="506086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288" tIns="0" rIns="19128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Internet of Things (IoT)</a:t>
          </a:r>
        </a:p>
      </dsp:txBody>
      <dsp:txXfrm>
        <a:off x="393193" y="138292"/>
        <a:ext cx="4997454" cy="586034"/>
      </dsp:txXfrm>
    </dsp:sp>
    <dsp:sp modelId="{B9566B38-08CD-4C1D-9C5B-B7A2223023E3}">
      <dsp:nvSpPr>
        <dsp:cNvPr id="0" name=""/>
        <dsp:cNvSpPr/>
      </dsp:nvSpPr>
      <dsp:spPr>
        <a:xfrm>
          <a:off x="0" y="1429229"/>
          <a:ext cx="7229801" cy="554400"/>
        </a:xfrm>
        <a:prstGeom prst="rect">
          <a:avLst/>
        </a:prstGeom>
        <a:solidFill>
          <a:schemeClr val="accent1">
            <a:lumMod val="5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06B1A-877F-4AFB-9937-AA37C461935B}">
      <dsp:nvSpPr>
        <dsp:cNvPr id="0" name=""/>
        <dsp:cNvSpPr/>
      </dsp:nvSpPr>
      <dsp:spPr>
        <a:xfrm>
          <a:off x="361490" y="1104509"/>
          <a:ext cx="506086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288" tIns="0" rIns="19128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Definition of Smart Homes</a:t>
          </a:r>
        </a:p>
      </dsp:txBody>
      <dsp:txXfrm>
        <a:off x="393193" y="1136212"/>
        <a:ext cx="4997454" cy="586034"/>
      </dsp:txXfrm>
    </dsp:sp>
    <dsp:sp modelId="{289E4ED8-62D1-4590-81A1-86FC782F63D5}">
      <dsp:nvSpPr>
        <dsp:cNvPr id="0" name=""/>
        <dsp:cNvSpPr/>
      </dsp:nvSpPr>
      <dsp:spPr>
        <a:xfrm>
          <a:off x="0" y="2427149"/>
          <a:ext cx="7229801" cy="554400"/>
        </a:xfrm>
        <a:prstGeom prst="rect">
          <a:avLst/>
        </a:prstGeom>
        <a:solidFill>
          <a:schemeClr val="accent1">
            <a:lumMod val="5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5B551C-0E48-4CE6-B000-9312097EAF00}">
      <dsp:nvSpPr>
        <dsp:cNvPr id="0" name=""/>
        <dsp:cNvSpPr/>
      </dsp:nvSpPr>
      <dsp:spPr>
        <a:xfrm>
          <a:off x="361490" y="2102429"/>
          <a:ext cx="506086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288" tIns="0" rIns="19128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History and evolving of Smart Homes</a:t>
          </a:r>
        </a:p>
      </dsp:txBody>
      <dsp:txXfrm>
        <a:off x="393193" y="2134132"/>
        <a:ext cx="4997454" cy="586034"/>
      </dsp:txXfrm>
    </dsp:sp>
    <dsp:sp modelId="{7B8341CD-2D28-42A7-A225-B4A29D0209E1}">
      <dsp:nvSpPr>
        <dsp:cNvPr id="0" name=""/>
        <dsp:cNvSpPr/>
      </dsp:nvSpPr>
      <dsp:spPr>
        <a:xfrm>
          <a:off x="0" y="3425069"/>
          <a:ext cx="7229801" cy="554400"/>
        </a:xfrm>
        <a:prstGeom prst="rect">
          <a:avLst/>
        </a:prstGeom>
        <a:solidFill>
          <a:schemeClr val="accent1">
            <a:lumMod val="5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C4D18-E362-40FA-8C7B-0C8A2B9793D2}">
      <dsp:nvSpPr>
        <dsp:cNvPr id="0" name=""/>
        <dsp:cNvSpPr/>
      </dsp:nvSpPr>
      <dsp:spPr>
        <a:xfrm>
          <a:off x="361490" y="3100349"/>
          <a:ext cx="506086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288" tIns="0" rIns="19128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Structure of Smart Homes</a:t>
          </a:r>
        </a:p>
      </dsp:txBody>
      <dsp:txXfrm>
        <a:off x="393193" y="3132052"/>
        <a:ext cx="4997454" cy="586034"/>
      </dsp:txXfrm>
    </dsp:sp>
    <dsp:sp modelId="{AC942AA6-4997-4689-84CA-EA9084C71CC9}">
      <dsp:nvSpPr>
        <dsp:cNvPr id="0" name=""/>
        <dsp:cNvSpPr/>
      </dsp:nvSpPr>
      <dsp:spPr>
        <a:xfrm>
          <a:off x="0" y="4422989"/>
          <a:ext cx="7229801" cy="1282049"/>
        </a:xfrm>
        <a:prstGeom prst="rect">
          <a:avLst/>
        </a:prstGeom>
        <a:solidFill>
          <a:schemeClr val="accent1">
            <a:lumMod val="5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113" tIns="458216" rIns="561113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accent1">
                  <a:lumMod val="20000"/>
                  <a:lumOff val="80000"/>
                </a:schemeClr>
              </a:solidFill>
            </a:rPr>
            <a:t>Security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accent1">
                  <a:lumMod val="20000"/>
                  <a:lumOff val="80000"/>
                </a:schemeClr>
              </a:solidFill>
            </a:rPr>
            <a:t>How to reduce data forgery</a:t>
          </a:r>
        </a:p>
      </dsp:txBody>
      <dsp:txXfrm>
        <a:off x="0" y="4422989"/>
        <a:ext cx="7229801" cy="1282049"/>
      </dsp:txXfrm>
    </dsp:sp>
    <dsp:sp modelId="{F8CD7E92-C7C7-4B0B-AABC-5A300192558E}">
      <dsp:nvSpPr>
        <dsp:cNvPr id="0" name=""/>
        <dsp:cNvSpPr/>
      </dsp:nvSpPr>
      <dsp:spPr>
        <a:xfrm>
          <a:off x="361490" y="4098269"/>
          <a:ext cx="506086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288" tIns="0" rIns="19128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Problems and Challenges</a:t>
          </a:r>
        </a:p>
      </dsp:txBody>
      <dsp:txXfrm>
        <a:off x="393193" y="4129972"/>
        <a:ext cx="499745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6D5D4-D19D-48A9-91D2-E2B49FC1675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9ECE8-E1D4-4F4C-97FD-0CA03022B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45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9ECE8-E1D4-4F4C-97FD-0CA03022BF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80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latin typeface="HgdbmpWarnockPro-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9ECE8-E1D4-4F4C-97FD-0CA03022BF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02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9ECE8-E1D4-4F4C-97FD-0CA03022BF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2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9ECE8-E1D4-4F4C-97FD-0CA03022BF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72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9ECE8-E1D4-4F4C-97FD-0CA03022BF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64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9ECE8-E1D4-4F4C-97FD-0CA03022BF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75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9ECE8-E1D4-4F4C-97FD-0CA03022BF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8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9ECE8-E1D4-4F4C-97FD-0CA03022BF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73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9ECE8-E1D4-4F4C-97FD-0CA03022BF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03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9ECE8-E1D4-4F4C-97FD-0CA03022BF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34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9ECE8-E1D4-4F4C-97FD-0CA03022BF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63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B725-249C-4202-8816-1FBFCD470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978BD-2C68-4CD1-A26D-72BB25504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82C2-47B1-456B-BEFE-906634C9F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97D0-03A6-402B-8EF9-1875EFFF459D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31020-0683-437E-9B9E-6382BCF0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08F1A-A01C-48FB-AF5B-8DA84AF1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4E49-9732-447D-BF8B-BBB4E3611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9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A2F4-66CF-4F50-AA0A-D9418212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74AED-7ECC-490B-8317-F1EBF5CC1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9022D-B49A-452F-AED7-F420CD5BF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0B8A-D625-4B0A-9976-9AD7A3DB862B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96C80-27FD-4C12-89F0-C64352F7D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D632-028D-45F4-8A51-D5F903FE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4E49-9732-447D-BF8B-BBB4E3611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5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E37DB9-C14A-42CD-A1FE-4948AF2B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B7565-A20D-403E-955C-8451CF9F1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06D67-2AC5-4E2A-9281-A9AD72CC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8A09-F6D5-4B72-926D-E1F4EE9C268E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F138B-6045-4CF5-BC57-66100DCC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C7D9E-3395-40B3-A0F7-E50B26A2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4E49-9732-447D-BF8B-BBB4E3611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5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2E0C6-4AEC-4907-BB2A-F6E112F0C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72890-08D5-430D-BB6C-78D61CAC5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87619-8CFD-4006-A430-F87FA7B9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DD37-35E4-43E2-A8AF-126B53B2F367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0F730-0B55-4A1E-9DDE-8BC83F390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6B321-9372-46B5-81D5-6A7D8C99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4E49-9732-447D-BF8B-BBB4E3611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8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FA98-4FB1-4605-B7E3-31E1DD63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497AE-B85E-4B94-968D-477B3316A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EF713-86F2-4E44-86B9-73F98C70E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A405-9CB9-425F-B167-D572EBC104E0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1B3AF-8B99-4323-9C6D-37727E3C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1620-C154-4BE7-8E5A-BDDACEF7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4E49-9732-447D-BF8B-BBB4E3611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9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F62BE-6932-49CB-A04B-081A38C8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6D1B-95D6-4EBC-B4C9-B7042242F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3723D-B8DF-4D19-97BE-986B7DC66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56888-A353-4CA9-B5BE-DAF62703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4631-2EE7-41CA-BE61-79B469308D41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E77AE-C7F7-48DA-9515-2F8CBC88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0E7E4-5C66-44F1-9B92-04744B4C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4E49-9732-447D-BF8B-BBB4E3611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6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322C-CA4C-4BD7-8207-CB827176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4025-DCBF-434F-8F09-F7844059C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40E0D-6163-4A3C-8E67-0C68AC2CC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EDA3D-E3E3-4768-9A1E-E16C99585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4D3DA-97A6-445F-A9CB-4441DB3A6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C31E6A-04EE-43F1-8EB1-6D2C0D55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24FB-9755-48C5-810D-75DA0544BF72}" type="datetime1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5D0B07-785C-4A50-AA4B-1E2862DC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19CA4C-F6C4-4CAE-BE4E-B9B1D95F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4E49-9732-447D-BF8B-BBB4E3611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013D-37A6-4672-85A9-99271584D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83440-95CB-429E-B0DB-204F5D6A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3092-06BA-4839-B2EC-BF8D64D4472E}" type="datetime1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238F4-F488-4EFB-8859-8DF0D40B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42E57-15FA-4F73-B07F-FB5A8271C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4E49-9732-447D-BF8B-BBB4E3611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9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F096A-D0ED-4AE4-BC38-C0E8A5D2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0AF2-A0F3-4F3B-BFDC-5692D32326C4}" type="datetime1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81BB8F-8CD5-43A7-82C3-3547F7C7A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7C254-5ED3-480F-ADA7-639DD9A0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4E49-9732-447D-BF8B-BBB4E3611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3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D673-1E06-408B-B31A-A098B6D6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B7E4F-75D7-4D24-BC29-FE8FF7D37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98E28-CE1A-4BF3-A544-51FD38848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816A-BBAB-46E7-8463-DFCB4D23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D1D6-E72F-4972-85C8-2F8489CC772C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6EBB7-B806-4B40-8F2A-3E08931F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6B030-7BDF-442D-92E6-BBB3566B1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4E49-9732-447D-BF8B-BBB4E3611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5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2B369-ED8B-4120-875B-4368F3B3A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6E737-FDE5-4127-8387-24AB0F288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38481-FBE5-4B5D-89C3-4DC35FA14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7D26B-612A-4C97-B7AD-C38B91C92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40D2-3C03-4F9C-BBC4-8BFF7A3C2E36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2F239-F5DE-4890-A9CD-A257660A2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63E3-4075-4BA5-9379-7E05DB1D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4E49-9732-447D-BF8B-BBB4E3611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6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F296B8-844B-4BF1-82AE-B0F7FAEAE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6FEA8-9A57-4C97-A69F-7C8475E09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60557-2DF9-4ADA-9C7F-D791445AD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61B4E-98F9-4910-A086-3275F50135BC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3882A-C2E5-4AD4-BC38-B6ABC972C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AD1D9-4DB1-4746-8491-5D23A13FA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A1304E49-9732-447D-BF8B-BBB4E3611F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8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997C7-63D4-48D4-9DA0-39D672AFD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Smart Homes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356BE-7FAC-4FC1-B583-369262702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Parsa Amini</a:t>
            </a:r>
          </a:p>
          <a:p>
            <a:r>
              <a:rPr lang="en-US" sz="2000" dirty="0">
                <a:solidFill>
                  <a:schemeClr val="bg1"/>
                </a:solidFill>
              </a:rPr>
              <a:t>November 2021</a:t>
            </a:r>
          </a:p>
          <a:p>
            <a:r>
              <a:rPr lang="en-US" sz="2000" dirty="0">
                <a:solidFill>
                  <a:schemeClr val="bg1"/>
                </a:solidFill>
              </a:rPr>
              <a:t>pamini@umich.edu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30958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61DE2-C84D-4C80-8B53-EC0EE6C9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Blockchain-based Gateway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945AF-531B-4C9F-84B7-89121579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4E49-9732-447D-BF8B-BBB4E3611F6D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41E348-582F-49A1-A14C-5A64C148EAE8}"/>
              </a:ext>
            </a:extLst>
          </p:cNvPr>
          <p:cNvSpPr txBox="1"/>
          <p:nvPr/>
        </p:nvSpPr>
        <p:spPr>
          <a:xfrm>
            <a:off x="404752" y="6184434"/>
            <a:ext cx="109490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chemeClr val="bg2"/>
                </a:solidFill>
                <a:latin typeface="MyriadPro-Light"/>
              </a:rPr>
              <a:t>Lee,  Y., Rathore, S., Park, J. H., Park, J., (2020). </a:t>
            </a:r>
            <a:r>
              <a:rPr lang="en-US" sz="1400" b="0" i="0" u="none" strike="noStrike" baseline="0" dirty="0">
                <a:solidFill>
                  <a:schemeClr val="bg2"/>
                </a:solidFill>
                <a:latin typeface="MyriadPro-Regular"/>
              </a:rPr>
              <a:t>A blockchain‑based smart home gateway architecture for preventing data forgery, Human-centric Computing and Information Sciences. 10-19. </a:t>
            </a:r>
            <a:r>
              <a:rPr lang="en-US" sz="1400" b="0" i="0" u="none" strike="noStrike" baseline="0" dirty="0" err="1">
                <a:solidFill>
                  <a:schemeClr val="bg2"/>
                </a:solidFill>
                <a:latin typeface="MyriadPro-Regular"/>
              </a:rPr>
              <a:t>doi</a:t>
            </a:r>
            <a:r>
              <a:rPr lang="en-US" sz="1400" b="0" i="0" u="none" strike="noStrike" baseline="0" dirty="0">
                <a:solidFill>
                  <a:schemeClr val="bg2"/>
                </a:solidFill>
                <a:latin typeface="MyriadPro-Regular"/>
              </a:rPr>
              <a:t>: https://doi.org/10.1186/s13673-020-0214-5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494D22C-91CB-4842-B5B5-938902554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387" y="1469326"/>
            <a:ext cx="59912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50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61DE2-C84D-4C80-8B53-EC0EE6C9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Blockchain-based Gateway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945AF-531B-4C9F-84B7-89121579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4E49-9732-447D-BF8B-BBB4E3611F6D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41E348-582F-49A1-A14C-5A64C148EAE8}"/>
              </a:ext>
            </a:extLst>
          </p:cNvPr>
          <p:cNvSpPr txBox="1"/>
          <p:nvPr/>
        </p:nvSpPr>
        <p:spPr>
          <a:xfrm>
            <a:off x="404752" y="6184434"/>
            <a:ext cx="109490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chemeClr val="bg2"/>
                </a:solidFill>
                <a:latin typeface="MyriadPro-Light"/>
              </a:rPr>
              <a:t>Lee,  Y., Rathore, S., Park, J. H., Park, J., (2020). </a:t>
            </a:r>
            <a:r>
              <a:rPr lang="en-US" sz="1400" b="0" i="0" u="none" strike="noStrike" baseline="0" dirty="0">
                <a:solidFill>
                  <a:schemeClr val="bg2"/>
                </a:solidFill>
                <a:latin typeface="MyriadPro-Regular"/>
              </a:rPr>
              <a:t>A blockchain‑based smart home gateway architecture for preventing data forgery, Human-centric Computing and Information Sciences. 10-19. </a:t>
            </a:r>
            <a:r>
              <a:rPr lang="en-US" sz="1400" b="0" i="0" u="none" strike="noStrike" baseline="0" dirty="0" err="1">
                <a:solidFill>
                  <a:schemeClr val="bg2"/>
                </a:solidFill>
                <a:latin typeface="MyriadPro-Regular"/>
              </a:rPr>
              <a:t>doi</a:t>
            </a:r>
            <a:r>
              <a:rPr lang="en-US" sz="1400" b="0" i="0" u="none" strike="noStrike" baseline="0" dirty="0">
                <a:solidFill>
                  <a:schemeClr val="bg2"/>
                </a:solidFill>
                <a:latin typeface="MyriadPro-Regular"/>
              </a:rPr>
              <a:t>: https://doi.org/10.1186/s13673-020-0214-5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BE85E1-EDBA-4F99-9068-A34D93B1435C}"/>
              </a:ext>
            </a:extLst>
          </p:cNvPr>
          <p:cNvSpPr txBox="1"/>
          <p:nvPr/>
        </p:nvSpPr>
        <p:spPr>
          <a:xfrm>
            <a:off x="838199" y="1297489"/>
            <a:ext cx="60979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chemeClr val="bg2"/>
                </a:solidFill>
                <a:latin typeface="MyriadPro-Semibold"/>
              </a:rPr>
              <a:t>Identifying gateway devices and collecting data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D0C2596-8D58-4266-8254-BCA6629EEBC0}"/>
              </a:ext>
            </a:extLst>
          </p:cNvPr>
          <p:cNvGrpSpPr/>
          <p:nvPr/>
        </p:nvGrpSpPr>
        <p:grpSpPr>
          <a:xfrm>
            <a:off x="2108481" y="1814360"/>
            <a:ext cx="7541590" cy="4239491"/>
            <a:chOff x="2108481" y="1814360"/>
            <a:chExt cx="7541590" cy="42394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2566E57-647E-48B1-A53D-FC39D19766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980"/>
            <a:stretch/>
          </p:blipFill>
          <p:spPr>
            <a:xfrm>
              <a:off x="2108481" y="1814360"/>
              <a:ext cx="7541590" cy="4239491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BC6DB33-6CBF-4C70-B1C7-494B26A02415}"/>
                </a:ext>
              </a:extLst>
            </p:cNvPr>
            <p:cNvSpPr/>
            <p:nvPr/>
          </p:nvSpPr>
          <p:spPr>
            <a:xfrm>
              <a:off x="5997039" y="2090056"/>
              <a:ext cx="1531917" cy="3182587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984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6FCF-BDED-4B6D-AEA4-5CF13343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054D4-C39E-44D8-BCB8-99F03BFF8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u="none" strike="noStrike" baseline="0" dirty="0" err="1">
                <a:latin typeface="MyriadPro-Light"/>
              </a:rPr>
              <a:t>Gabhane</a:t>
            </a:r>
            <a:r>
              <a:rPr lang="en-US" sz="2000" b="0" i="0" u="none" strike="noStrike" baseline="0" dirty="0">
                <a:latin typeface="MyriadPro-Light"/>
              </a:rPr>
              <a:t> P. J., </a:t>
            </a:r>
            <a:r>
              <a:rPr lang="en-US" sz="2000" b="0" i="0" u="none" strike="noStrike" baseline="0" dirty="0" err="1">
                <a:latin typeface="MyriadPro-Light"/>
              </a:rPr>
              <a:t>Thakare</a:t>
            </a:r>
            <a:r>
              <a:rPr lang="en-US" sz="2000" b="0" i="0" u="none" strike="noStrike" baseline="0" dirty="0">
                <a:latin typeface="MyriadPro-Light"/>
              </a:rPr>
              <a:t>, S., Craig, M., (2017). Smart Homes System Using Internet-of-Things: Issues, Solutions and Recent Research Directions. International Research Journal of Engineering and Technology, 4,5, 1965-1969.</a:t>
            </a:r>
          </a:p>
          <a:p>
            <a:r>
              <a:rPr lang="en-US" sz="2000" b="0" i="0" u="none" strike="noStrike" baseline="0" dirty="0">
                <a:latin typeface="MyriadPro-Light"/>
              </a:rPr>
              <a:t>Kang, W. M., Moon, S. Y., Park, J. (2017). An Enhanced security framework for home appliances in smart home. Human-centric Computing and Information Sciences.7-6. </a:t>
            </a:r>
            <a:r>
              <a:rPr lang="en-US" sz="2000" b="0" i="0" u="none" strike="noStrike" baseline="0" dirty="0" err="1">
                <a:latin typeface="MyriadPro-Light"/>
              </a:rPr>
              <a:t>doi</a:t>
            </a:r>
            <a:r>
              <a:rPr lang="en-US" sz="2000" b="0" i="0" u="none" strike="noStrike" baseline="0" dirty="0">
                <a:latin typeface="MyriadPro-Light"/>
              </a:rPr>
              <a:t>: </a:t>
            </a:r>
            <a:r>
              <a:rPr lang="en-US" sz="2000" b="0" i="0" u="none" strike="noStrike" baseline="0" dirty="0">
                <a:latin typeface="RwdnkfMyriadPro-Regular"/>
              </a:rPr>
              <a:t>10.1186/s13673-017-0087-4</a:t>
            </a:r>
            <a:endParaRPr lang="en-US" sz="2000" b="0" i="0" u="none" strike="noStrike" baseline="0" dirty="0">
              <a:latin typeface="MyriadPro-Light"/>
            </a:endParaRPr>
          </a:p>
          <a:p>
            <a:r>
              <a:rPr lang="en-US" sz="2000" b="0" i="0" u="none" strike="noStrike" baseline="0" dirty="0">
                <a:latin typeface="MyriadPro-Light"/>
              </a:rPr>
              <a:t>Lee,  Y., Rathore, S., Park, J. H., Park, J., (2020). </a:t>
            </a:r>
            <a:r>
              <a:rPr lang="en-US" sz="2000" b="0" i="0" u="none" strike="noStrike" baseline="0" dirty="0">
                <a:latin typeface="MyriadPro-Regular"/>
              </a:rPr>
              <a:t>A blockchain‑based smart home gateway architecture for preventing data forgery, Human-centric Computing and Information Sciences. 10-19. </a:t>
            </a:r>
            <a:r>
              <a:rPr lang="en-US" sz="2000" b="0" i="0" u="none" strike="noStrike" baseline="0" dirty="0" err="1">
                <a:latin typeface="MyriadPro-Regular"/>
              </a:rPr>
              <a:t>doi</a:t>
            </a:r>
            <a:r>
              <a:rPr lang="en-US" sz="2000" b="0" i="0" u="none" strike="noStrike" baseline="0" dirty="0">
                <a:latin typeface="MyriadPro-Regular"/>
              </a:rPr>
              <a:t>: https://doi.org/10.1186/s13673-020-0214-5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C5125-AFE1-425A-BCB4-4F9E76665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4E49-9732-447D-BF8B-BBB4E3611F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38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720F-B8B8-4B89-9709-837433BC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138" y="2766218"/>
            <a:ext cx="7489723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Questions, please!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5B84D-D5A7-49A8-9D03-9028A2C0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4E49-9732-447D-BF8B-BBB4E3611F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21C26C-A077-44F6-8F92-0DAAB3C2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6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E2807C-CE82-4F77-B88C-9EF2008E8C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713734"/>
              </p:ext>
            </p:extLst>
          </p:nvPr>
        </p:nvGraphicFramePr>
        <p:xfrm>
          <a:off x="3881329" y="554783"/>
          <a:ext cx="7229801" cy="5811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1BB02B-1A8F-4C8B-916E-A56335DD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4E49-9732-447D-BF8B-BBB4E3611F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12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61B65-B24D-40C0-A800-B1DDE236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of Things (IoT)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14A68-9EF4-4A5F-8F44-B3A685D34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Definition: things that are connected to the Internet and share data with each other.</a:t>
            </a:r>
          </a:p>
          <a:p>
            <a:r>
              <a:rPr lang="en-US" sz="3200" dirty="0"/>
              <a:t>Things-to-human communication</a:t>
            </a:r>
          </a:p>
          <a:p>
            <a:r>
              <a:rPr lang="en-US" sz="3200" dirty="0"/>
              <a:t>Things-to-things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7B65A-39E7-45BA-8CDB-CE6918BC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4E49-9732-447D-BF8B-BBB4E3611F6D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53707-CD33-4685-802E-BA7581429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297" y="2699160"/>
            <a:ext cx="5010741" cy="365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0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08FA-E311-4E0C-8FF8-FE6CC59FC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Smart Home? History and Evolving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3590-B5B2-4CD8-A91A-1AB1F01A6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living environment, such as a home, where the household devices and appliances can be controlled automatically or remotely. </a:t>
            </a:r>
          </a:p>
          <a:p>
            <a:r>
              <a:rPr lang="en-US" dirty="0"/>
              <a:t>User control and monitor devices and appliances through </a:t>
            </a:r>
            <a:r>
              <a:rPr lang="en-US" b="1" dirty="0"/>
              <a:t>Internet</a:t>
            </a:r>
          </a:p>
          <a:p>
            <a:r>
              <a:rPr lang="en-US" dirty="0"/>
              <a:t>Two parts:</a:t>
            </a:r>
          </a:p>
          <a:p>
            <a:pPr marL="457200" lvl="1" indent="0">
              <a:buNone/>
            </a:pPr>
            <a:r>
              <a:rPr lang="en-US" dirty="0"/>
              <a:t>Part One (Intranet):</a:t>
            </a:r>
          </a:p>
          <a:p>
            <a:pPr lvl="1"/>
            <a:r>
              <a:rPr lang="en-US" dirty="0"/>
              <a:t>Devices, appliances</a:t>
            </a:r>
          </a:p>
          <a:p>
            <a:pPr lvl="1"/>
            <a:r>
              <a:rPr lang="en-US" dirty="0"/>
              <a:t>Switches</a:t>
            </a:r>
          </a:p>
          <a:p>
            <a:pPr marL="457200" lvl="1" indent="0">
              <a:buNone/>
            </a:pPr>
            <a:r>
              <a:rPr lang="en-US" dirty="0"/>
              <a:t>Part Two (communicate with the Internet):</a:t>
            </a:r>
          </a:p>
          <a:p>
            <a:pPr lvl="1"/>
            <a:r>
              <a:rPr lang="en-US" dirty="0"/>
              <a:t>Interface devices</a:t>
            </a:r>
          </a:p>
          <a:p>
            <a:pPr lvl="1"/>
            <a:r>
              <a:rPr lang="en-US" dirty="0"/>
              <a:t>Data controller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240E5-E9ED-4736-B4E3-835DD7D0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4E49-9732-447D-BF8B-BBB4E3611F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3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497C5-FB4A-4B69-9411-827424BE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4E49-9732-447D-BF8B-BBB4E3611F6D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D9DFCA-8364-4F1A-8A6C-5CED274E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Structure of Smart Home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B4F3931-BC76-4EF9-BBC7-3FE31CDC2B11}"/>
              </a:ext>
            </a:extLst>
          </p:cNvPr>
          <p:cNvGrpSpPr/>
          <p:nvPr/>
        </p:nvGrpSpPr>
        <p:grpSpPr>
          <a:xfrm>
            <a:off x="1262278" y="1690688"/>
            <a:ext cx="9667444" cy="4277642"/>
            <a:chOff x="1607573" y="1202378"/>
            <a:chExt cx="9667444" cy="4277642"/>
          </a:xfrm>
        </p:grpSpPr>
        <p:sp>
          <p:nvSpPr>
            <p:cNvPr id="10" name="Thought Bubble: Cloud 9">
              <a:extLst>
                <a:ext uri="{FF2B5EF4-FFF2-40B4-BE49-F238E27FC236}">
                  <a16:creationId xmlns:a16="http://schemas.microsoft.com/office/drawing/2014/main" id="{40DF3F81-5820-48F3-A240-5ECA84EE3B3B}"/>
                </a:ext>
              </a:extLst>
            </p:cNvPr>
            <p:cNvSpPr/>
            <p:nvPr/>
          </p:nvSpPr>
          <p:spPr>
            <a:xfrm>
              <a:off x="1623972" y="1202378"/>
              <a:ext cx="2374491" cy="1325563"/>
            </a:xfrm>
            <a:prstGeom prst="cloudCallout">
              <a:avLst>
                <a:gd name="adj1" fmla="val 672"/>
                <a:gd name="adj2" fmla="val 1501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Internet</a:t>
              </a:r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48AED678-03DB-45E1-BBEE-A6B50DED07AC}"/>
                </a:ext>
              </a:extLst>
            </p:cNvPr>
            <p:cNvSpPr/>
            <p:nvPr/>
          </p:nvSpPr>
          <p:spPr>
            <a:xfrm>
              <a:off x="1607573" y="3415187"/>
              <a:ext cx="2177015" cy="1016084"/>
            </a:xfrm>
            <a:prstGeom prst="cube">
              <a:avLst>
                <a:gd name="adj" fmla="val 2266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Smart Central Controller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1ABDE0-A704-4980-804D-A44EB74D4C26}"/>
                </a:ext>
              </a:extLst>
            </p:cNvPr>
            <p:cNvSpPr/>
            <p:nvPr/>
          </p:nvSpPr>
          <p:spPr>
            <a:xfrm>
              <a:off x="6369262" y="1590398"/>
              <a:ext cx="1840675" cy="5181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Switch Module 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6ED98C2-59AC-45E5-AE41-D878FACC6A9C}"/>
                </a:ext>
              </a:extLst>
            </p:cNvPr>
            <p:cNvSpPr/>
            <p:nvPr/>
          </p:nvSpPr>
          <p:spPr>
            <a:xfrm>
              <a:off x="6369260" y="2433765"/>
              <a:ext cx="1840675" cy="5181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Switch Module 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E30959-5306-49FE-ABF2-BE605B03D790}"/>
                </a:ext>
              </a:extLst>
            </p:cNvPr>
            <p:cNvSpPr/>
            <p:nvPr/>
          </p:nvSpPr>
          <p:spPr>
            <a:xfrm>
              <a:off x="6369260" y="3276476"/>
              <a:ext cx="1840675" cy="5181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Switch Module 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61D928-5343-419A-ACE9-C75C821D94F6}"/>
                </a:ext>
              </a:extLst>
            </p:cNvPr>
            <p:cNvSpPr/>
            <p:nvPr/>
          </p:nvSpPr>
          <p:spPr>
            <a:xfrm>
              <a:off x="6369260" y="4119187"/>
              <a:ext cx="1840675" cy="5181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Switch Module 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88FF23D-A8A5-4A2E-85F3-FE98CD56A803}"/>
                </a:ext>
              </a:extLst>
            </p:cNvPr>
            <p:cNvSpPr/>
            <p:nvPr/>
          </p:nvSpPr>
          <p:spPr>
            <a:xfrm>
              <a:off x="6369259" y="4961898"/>
              <a:ext cx="1840675" cy="5181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Switch Module 5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BBD09B0-4D26-4B0E-B313-DF5E9FE453C6}"/>
                </a:ext>
              </a:extLst>
            </p:cNvPr>
            <p:cNvSpPr/>
            <p:nvPr/>
          </p:nvSpPr>
          <p:spPr>
            <a:xfrm>
              <a:off x="9820894" y="1590398"/>
              <a:ext cx="1389412" cy="5181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Light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77DEC53-D0FA-4CE5-BEF3-991288B9D680}"/>
                </a:ext>
              </a:extLst>
            </p:cNvPr>
            <p:cNvSpPr/>
            <p:nvPr/>
          </p:nvSpPr>
          <p:spPr>
            <a:xfrm>
              <a:off x="9885605" y="2433765"/>
              <a:ext cx="1389412" cy="5181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Fridge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B513520-3220-4B68-9FBA-0D1E87093880}"/>
                </a:ext>
              </a:extLst>
            </p:cNvPr>
            <p:cNvSpPr/>
            <p:nvPr/>
          </p:nvSpPr>
          <p:spPr>
            <a:xfrm>
              <a:off x="9885605" y="3276476"/>
              <a:ext cx="1389412" cy="5181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TV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BF3A192-E96F-4542-B80F-0C2B533DE923}"/>
                </a:ext>
              </a:extLst>
            </p:cNvPr>
            <p:cNvSpPr/>
            <p:nvPr/>
          </p:nvSpPr>
          <p:spPr>
            <a:xfrm>
              <a:off x="9820894" y="4119187"/>
              <a:ext cx="1389412" cy="5181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Gas Stove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1B51E5E-BD08-45FF-B1FC-67D3293DDC9C}"/>
                </a:ext>
              </a:extLst>
            </p:cNvPr>
            <p:cNvSpPr/>
            <p:nvPr/>
          </p:nvSpPr>
          <p:spPr>
            <a:xfrm>
              <a:off x="9885605" y="4961898"/>
              <a:ext cx="1389412" cy="5181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Others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1888802-F145-4449-87DF-0BA9B4514714}"/>
                </a:ext>
              </a:extLst>
            </p:cNvPr>
            <p:cNvCxnSpPr>
              <a:cxnSpLocks/>
              <a:stCxn id="10" idx="1"/>
              <a:endCxn id="11" idx="0"/>
            </p:cNvCxnSpPr>
            <p:nvPr/>
          </p:nvCxnSpPr>
          <p:spPr>
            <a:xfrm>
              <a:off x="2811218" y="2526530"/>
              <a:ext cx="0" cy="888657"/>
            </a:xfrm>
            <a:prstGeom prst="straightConnector1">
              <a:avLst/>
            </a:prstGeom>
            <a:ln w="38100">
              <a:solidFill>
                <a:schemeClr val="accent6">
                  <a:lumMod val="20000"/>
                  <a:lumOff val="80000"/>
                </a:schemeClr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F55BB20-20AE-4C3A-9382-D943C3A431E8}"/>
                </a:ext>
              </a:extLst>
            </p:cNvPr>
            <p:cNvCxnSpPr>
              <a:cxnSpLocks/>
              <a:stCxn id="11" idx="5"/>
              <a:endCxn id="12" idx="1"/>
            </p:cNvCxnSpPr>
            <p:nvPr/>
          </p:nvCxnSpPr>
          <p:spPr>
            <a:xfrm flipV="1">
              <a:off x="3784588" y="1849459"/>
              <a:ext cx="2584674" cy="1958632"/>
            </a:xfrm>
            <a:prstGeom prst="straightConnector1">
              <a:avLst/>
            </a:prstGeom>
            <a:ln w="38100">
              <a:solidFill>
                <a:schemeClr val="accent6">
                  <a:lumMod val="20000"/>
                  <a:lumOff val="80000"/>
                </a:schemeClr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CDFC900-95DE-4E30-ADE8-5B219FF237B7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 flipV="1">
              <a:off x="3784588" y="2692826"/>
              <a:ext cx="2584672" cy="1115265"/>
            </a:xfrm>
            <a:prstGeom prst="straightConnector1">
              <a:avLst/>
            </a:prstGeom>
            <a:ln w="38100">
              <a:solidFill>
                <a:schemeClr val="accent6">
                  <a:lumMod val="20000"/>
                  <a:lumOff val="80000"/>
                </a:schemeClr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A002425-090B-4ED6-AFDC-BDDCE8E7C15C}"/>
                </a:ext>
              </a:extLst>
            </p:cNvPr>
            <p:cNvCxnSpPr>
              <a:cxnSpLocks/>
              <a:stCxn id="11" idx="5"/>
              <a:endCxn id="14" idx="1"/>
            </p:cNvCxnSpPr>
            <p:nvPr/>
          </p:nvCxnSpPr>
          <p:spPr>
            <a:xfrm flipV="1">
              <a:off x="3784588" y="3535537"/>
              <a:ext cx="2584672" cy="272554"/>
            </a:xfrm>
            <a:prstGeom prst="straightConnector1">
              <a:avLst/>
            </a:prstGeom>
            <a:ln w="38100">
              <a:solidFill>
                <a:schemeClr val="accent6">
                  <a:lumMod val="20000"/>
                  <a:lumOff val="80000"/>
                </a:schemeClr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9F7562D-231F-4DB5-B71C-543784B57800}"/>
                </a:ext>
              </a:extLst>
            </p:cNvPr>
            <p:cNvCxnSpPr>
              <a:cxnSpLocks/>
              <a:stCxn id="11" idx="5"/>
              <a:endCxn id="15" idx="1"/>
            </p:cNvCxnSpPr>
            <p:nvPr/>
          </p:nvCxnSpPr>
          <p:spPr>
            <a:xfrm>
              <a:off x="3784588" y="3808091"/>
              <a:ext cx="2584672" cy="570157"/>
            </a:xfrm>
            <a:prstGeom prst="straightConnector1">
              <a:avLst/>
            </a:prstGeom>
            <a:ln w="38100">
              <a:solidFill>
                <a:schemeClr val="accent6">
                  <a:lumMod val="20000"/>
                  <a:lumOff val="80000"/>
                </a:schemeClr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96AABB7-FDE4-4DB5-B966-70D6883807BB}"/>
                </a:ext>
              </a:extLst>
            </p:cNvPr>
            <p:cNvCxnSpPr>
              <a:cxnSpLocks/>
              <a:stCxn id="11" idx="5"/>
              <a:endCxn id="16" idx="1"/>
            </p:cNvCxnSpPr>
            <p:nvPr/>
          </p:nvCxnSpPr>
          <p:spPr>
            <a:xfrm>
              <a:off x="3784588" y="3808091"/>
              <a:ext cx="2584671" cy="1412868"/>
            </a:xfrm>
            <a:prstGeom prst="straightConnector1">
              <a:avLst/>
            </a:prstGeom>
            <a:ln w="38100">
              <a:solidFill>
                <a:schemeClr val="accent6">
                  <a:lumMod val="20000"/>
                  <a:lumOff val="80000"/>
                </a:schemeClr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086FC62-605A-4F82-8C05-D480BE5779BD}"/>
                </a:ext>
              </a:extLst>
            </p:cNvPr>
            <p:cNvCxnSpPr>
              <a:cxnSpLocks/>
              <a:stCxn id="12" idx="3"/>
              <a:endCxn id="17" idx="2"/>
            </p:cNvCxnSpPr>
            <p:nvPr/>
          </p:nvCxnSpPr>
          <p:spPr>
            <a:xfrm>
              <a:off x="8209937" y="1849459"/>
              <a:ext cx="1610957" cy="0"/>
            </a:xfrm>
            <a:prstGeom prst="straightConnector1">
              <a:avLst/>
            </a:prstGeom>
            <a:ln w="38100">
              <a:solidFill>
                <a:schemeClr val="accent6">
                  <a:lumMod val="20000"/>
                  <a:lumOff val="8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D349DB9-B7F2-4BF6-B837-C1E53D71B441}"/>
                </a:ext>
              </a:extLst>
            </p:cNvPr>
            <p:cNvCxnSpPr>
              <a:cxnSpLocks/>
              <a:stCxn id="13" idx="3"/>
              <a:endCxn id="18" idx="2"/>
            </p:cNvCxnSpPr>
            <p:nvPr/>
          </p:nvCxnSpPr>
          <p:spPr>
            <a:xfrm>
              <a:off x="8209935" y="2692826"/>
              <a:ext cx="1675670" cy="0"/>
            </a:xfrm>
            <a:prstGeom prst="straightConnector1">
              <a:avLst/>
            </a:prstGeom>
            <a:ln w="38100">
              <a:solidFill>
                <a:schemeClr val="accent6">
                  <a:lumMod val="20000"/>
                  <a:lumOff val="8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C0E7F8E-4B35-4CC0-BC03-431600555534}"/>
                </a:ext>
              </a:extLst>
            </p:cNvPr>
            <p:cNvCxnSpPr>
              <a:cxnSpLocks/>
              <a:stCxn id="14" idx="3"/>
              <a:endCxn id="19" idx="2"/>
            </p:cNvCxnSpPr>
            <p:nvPr/>
          </p:nvCxnSpPr>
          <p:spPr>
            <a:xfrm>
              <a:off x="8209935" y="3535537"/>
              <a:ext cx="1675670" cy="0"/>
            </a:xfrm>
            <a:prstGeom prst="straightConnector1">
              <a:avLst/>
            </a:prstGeom>
            <a:ln w="38100">
              <a:solidFill>
                <a:schemeClr val="accent6">
                  <a:lumMod val="20000"/>
                  <a:lumOff val="8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3334A5B-F814-4953-A621-5207A1BD7150}"/>
                </a:ext>
              </a:extLst>
            </p:cNvPr>
            <p:cNvCxnSpPr>
              <a:cxnSpLocks/>
              <a:stCxn id="15" idx="3"/>
              <a:endCxn id="20" idx="2"/>
            </p:cNvCxnSpPr>
            <p:nvPr/>
          </p:nvCxnSpPr>
          <p:spPr>
            <a:xfrm>
              <a:off x="8209935" y="4378248"/>
              <a:ext cx="1610959" cy="0"/>
            </a:xfrm>
            <a:prstGeom prst="straightConnector1">
              <a:avLst/>
            </a:prstGeom>
            <a:ln w="38100">
              <a:solidFill>
                <a:schemeClr val="accent6">
                  <a:lumMod val="20000"/>
                  <a:lumOff val="8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885BFC3-8603-4FFC-9161-E8E22EC17C56}"/>
                </a:ext>
              </a:extLst>
            </p:cNvPr>
            <p:cNvCxnSpPr>
              <a:cxnSpLocks/>
              <a:stCxn id="16" idx="3"/>
              <a:endCxn id="21" idx="2"/>
            </p:cNvCxnSpPr>
            <p:nvPr/>
          </p:nvCxnSpPr>
          <p:spPr>
            <a:xfrm>
              <a:off x="8209934" y="5220959"/>
              <a:ext cx="1675671" cy="0"/>
            </a:xfrm>
            <a:prstGeom prst="straightConnector1">
              <a:avLst/>
            </a:prstGeom>
            <a:ln w="38100">
              <a:solidFill>
                <a:schemeClr val="accent6">
                  <a:lumMod val="20000"/>
                  <a:lumOff val="8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058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08FA-E311-4E0C-8FF8-FE6CC59FC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35" y="319046"/>
            <a:ext cx="10515600" cy="822407"/>
          </a:xfrm>
        </p:spPr>
        <p:txBody>
          <a:bodyPr/>
          <a:lstStyle/>
          <a:p>
            <a:r>
              <a:rPr lang="en-US" dirty="0"/>
              <a:t>Structure of Smart Home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240E5-E9ED-4736-B4E3-835DD7D0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4E49-9732-447D-BF8B-BBB4E3611F6D}" type="slidenum">
              <a:rPr lang="en-US" smtClean="0"/>
              <a:t>6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006B4C3-C4FD-4D42-98EA-7210CDC15961}"/>
              </a:ext>
            </a:extLst>
          </p:cNvPr>
          <p:cNvGrpSpPr/>
          <p:nvPr/>
        </p:nvGrpSpPr>
        <p:grpSpPr>
          <a:xfrm>
            <a:off x="838200" y="4132607"/>
            <a:ext cx="10098974" cy="2220689"/>
            <a:chOff x="838200" y="4132607"/>
            <a:chExt cx="10098974" cy="222068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9429259-33A0-456A-A7C6-53BEB824C437}"/>
                </a:ext>
              </a:extLst>
            </p:cNvPr>
            <p:cNvGrpSpPr/>
            <p:nvPr/>
          </p:nvGrpSpPr>
          <p:grpSpPr>
            <a:xfrm>
              <a:off x="1286029" y="4526439"/>
              <a:ext cx="9194701" cy="1568527"/>
              <a:chOff x="1286029" y="4526439"/>
              <a:chExt cx="9194701" cy="1568527"/>
            </a:xfrm>
          </p:grpSpPr>
          <p:sp>
            <p:nvSpPr>
              <p:cNvPr id="7" name="Cube 6">
                <a:extLst>
                  <a:ext uri="{FF2B5EF4-FFF2-40B4-BE49-F238E27FC236}">
                    <a16:creationId xmlns:a16="http://schemas.microsoft.com/office/drawing/2014/main" id="{9FC2900B-90EA-41A2-9637-A4D79743BD30}"/>
                  </a:ext>
                </a:extLst>
              </p:cNvPr>
              <p:cNvSpPr/>
              <p:nvPr/>
            </p:nvSpPr>
            <p:spPr>
              <a:xfrm>
                <a:off x="1286029" y="5359685"/>
                <a:ext cx="1813431" cy="680378"/>
              </a:xfrm>
              <a:prstGeom prst="cube">
                <a:avLst>
                  <a:gd name="adj" fmla="val 2266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Sensor 1</a:t>
                </a:r>
              </a:p>
            </p:txBody>
          </p:sp>
          <p:sp>
            <p:nvSpPr>
              <p:cNvPr id="8" name="Cube 7">
                <a:extLst>
                  <a:ext uri="{FF2B5EF4-FFF2-40B4-BE49-F238E27FC236}">
                    <a16:creationId xmlns:a16="http://schemas.microsoft.com/office/drawing/2014/main" id="{165FC68F-B253-4AF7-B759-03CB554F9502}"/>
                  </a:ext>
                </a:extLst>
              </p:cNvPr>
              <p:cNvSpPr/>
              <p:nvPr/>
            </p:nvSpPr>
            <p:spPr>
              <a:xfrm>
                <a:off x="4193504" y="5359685"/>
                <a:ext cx="1813431" cy="680378"/>
              </a:xfrm>
              <a:prstGeom prst="cube">
                <a:avLst>
                  <a:gd name="adj" fmla="val 2266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Sensor 2</a:t>
                </a:r>
              </a:p>
            </p:txBody>
          </p:sp>
          <p:sp>
            <p:nvSpPr>
              <p:cNvPr id="9" name="Cube 8">
                <a:extLst>
                  <a:ext uri="{FF2B5EF4-FFF2-40B4-BE49-F238E27FC236}">
                    <a16:creationId xmlns:a16="http://schemas.microsoft.com/office/drawing/2014/main" id="{8D553041-B8CB-4E29-BA05-1242C61321B7}"/>
                  </a:ext>
                </a:extLst>
              </p:cNvPr>
              <p:cNvSpPr/>
              <p:nvPr/>
            </p:nvSpPr>
            <p:spPr>
              <a:xfrm>
                <a:off x="8667299" y="5414588"/>
                <a:ext cx="1813431" cy="680378"/>
              </a:xfrm>
              <a:prstGeom prst="cube">
                <a:avLst>
                  <a:gd name="adj" fmla="val 2266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Sensor n</a:t>
                </a:r>
              </a:p>
            </p:txBody>
          </p:sp>
          <p:sp>
            <p:nvSpPr>
              <p:cNvPr id="10" name="Cube 9">
                <a:extLst>
                  <a:ext uri="{FF2B5EF4-FFF2-40B4-BE49-F238E27FC236}">
                    <a16:creationId xmlns:a16="http://schemas.microsoft.com/office/drawing/2014/main" id="{6685060F-9278-4894-B303-5805545E61CE}"/>
                  </a:ext>
                </a:extLst>
              </p:cNvPr>
              <p:cNvSpPr/>
              <p:nvPr/>
            </p:nvSpPr>
            <p:spPr>
              <a:xfrm>
                <a:off x="1297905" y="4526439"/>
                <a:ext cx="2704079" cy="680378"/>
              </a:xfrm>
              <a:prstGeom prst="cube">
                <a:avLst>
                  <a:gd name="adj" fmla="val 2266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2060"/>
                    </a:solidFill>
                  </a:rPr>
                  <a:t>Sensor middle-ware</a:t>
                </a:r>
              </a:p>
            </p:txBody>
          </p:sp>
          <p:sp>
            <p:nvSpPr>
              <p:cNvPr id="11" name="Cube 10">
                <a:extLst>
                  <a:ext uri="{FF2B5EF4-FFF2-40B4-BE49-F238E27FC236}">
                    <a16:creationId xmlns:a16="http://schemas.microsoft.com/office/drawing/2014/main" id="{242E31BE-3A30-477F-A4FD-2BC76470FB03}"/>
                  </a:ext>
                </a:extLst>
              </p:cNvPr>
              <p:cNvSpPr/>
              <p:nvPr/>
            </p:nvSpPr>
            <p:spPr>
              <a:xfrm>
                <a:off x="4310511" y="4526439"/>
                <a:ext cx="2704079" cy="680378"/>
              </a:xfrm>
              <a:prstGeom prst="cube">
                <a:avLst>
                  <a:gd name="adj" fmla="val 2266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2060"/>
                    </a:solidFill>
                  </a:rPr>
                  <a:t>Data Processing</a:t>
                </a:r>
              </a:p>
            </p:txBody>
          </p:sp>
          <p:sp>
            <p:nvSpPr>
              <p:cNvPr id="12" name="Cube 11">
                <a:extLst>
                  <a:ext uri="{FF2B5EF4-FFF2-40B4-BE49-F238E27FC236}">
                    <a16:creationId xmlns:a16="http://schemas.microsoft.com/office/drawing/2014/main" id="{E3BE38AD-531A-4AAB-BA53-5B06EEC584AA}"/>
                  </a:ext>
                </a:extLst>
              </p:cNvPr>
              <p:cNvSpPr/>
              <p:nvPr/>
            </p:nvSpPr>
            <p:spPr>
              <a:xfrm>
                <a:off x="7776651" y="4526439"/>
                <a:ext cx="2704079" cy="680378"/>
              </a:xfrm>
              <a:prstGeom prst="cube">
                <a:avLst>
                  <a:gd name="adj" fmla="val 2266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2060"/>
                    </a:solidFill>
                  </a:rPr>
                  <a:t>Self-organized Network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9115377-641B-4317-BBF9-459CEBE5C4A6}"/>
                </a:ext>
              </a:extLst>
            </p:cNvPr>
            <p:cNvSpPr/>
            <p:nvPr/>
          </p:nvSpPr>
          <p:spPr>
            <a:xfrm>
              <a:off x="838200" y="4132607"/>
              <a:ext cx="10098974" cy="2220689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Sensor Layer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89271F-43E1-450A-B197-FDBA99C3850C}"/>
              </a:ext>
            </a:extLst>
          </p:cNvPr>
          <p:cNvGrpSpPr/>
          <p:nvPr/>
        </p:nvGrpSpPr>
        <p:grpSpPr>
          <a:xfrm>
            <a:off x="838200" y="2725393"/>
            <a:ext cx="10098974" cy="1198785"/>
            <a:chOff x="838200" y="4132607"/>
            <a:chExt cx="10098974" cy="2220689"/>
          </a:xfrm>
        </p:grpSpPr>
        <p:sp>
          <p:nvSpPr>
            <p:cNvPr id="22" name="Cube 21">
              <a:extLst>
                <a:ext uri="{FF2B5EF4-FFF2-40B4-BE49-F238E27FC236}">
                  <a16:creationId xmlns:a16="http://schemas.microsoft.com/office/drawing/2014/main" id="{729CFB4C-5965-4BD8-9C32-C6513DAE4280}"/>
                </a:ext>
              </a:extLst>
            </p:cNvPr>
            <p:cNvSpPr/>
            <p:nvPr/>
          </p:nvSpPr>
          <p:spPr>
            <a:xfrm>
              <a:off x="4654895" y="4949136"/>
              <a:ext cx="2704079" cy="931419"/>
            </a:xfrm>
            <a:prstGeom prst="cube">
              <a:avLst>
                <a:gd name="adj" fmla="val 22663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Internet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2AE35B3-96EC-4E11-899B-BB3F66BB3056}"/>
                </a:ext>
              </a:extLst>
            </p:cNvPr>
            <p:cNvSpPr/>
            <p:nvPr/>
          </p:nvSpPr>
          <p:spPr>
            <a:xfrm>
              <a:off x="838200" y="4132607"/>
              <a:ext cx="10098974" cy="2220689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Network Layer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9401B8D-CB5A-4796-93DD-BFFF28A61CA2}"/>
              </a:ext>
            </a:extLst>
          </p:cNvPr>
          <p:cNvGrpSpPr/>
          <p:nvPr/>
        </p:nvGrpSpPr>
        <p:grpSpPr>
          <a:xfrm>
            <a:off x="838200" y="1263784"/>
            <a:ext cx="10098974" cy="1198785"/>
            <a:chOff x="838200" y="1263784"/>
            <a:chExt cx="10098974" cy="119878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1DFB580-8CA9-41E0-8728-84607B6714C6}"/>
                </a:ext>
              </a:extLst>
            </p:cNvPr>
            <p:cNvGrpSpPr/>
            <p:nvPr/>
          </p:nvGrpSpPr>
          <p:grpSpPr>
            <a:xfrm>
              <a:off x="838200" y="1263784"/>
              <a:ext cx="10098974" cy="1198785"/>
              <a:chOff x="838200" y="4132607"/>
              <a:chExt cx="10098974" cy="2220689"/>
            </a:xfrm>
          </p:grpSpPr>
          <p:sp>
            <p:nvSpPr>
              <p:cNvPr id="26" name="Cube 25">
                <a:extLst>
                  <a:ext uri="{FF2B5EF4-FFF2-40B4-BE49-F238E27FC236}">
                    <a16:creationId xmlns:a16="http://schemas.microsoft.com/office/drawing/2014/main" id="{7B762EEB-41E0-4294-8186-023B509DC6CD}"/>
                  </a:ext>
                </a:extLst>
              </p:cNvPr>
              <p:cNvSpPr/>
              <p:nvPr/>
            </p:nvSpPr>
            <p:spPr>
              <a:xfrm>
                <a:off x="1249064" y="4529685"/>
                <a:ext cx="1836948" cy="1445926"/>
              </a:xfrm>
              <a:prstGeom prst="cube">
                <a:avLst>
                  <a:gd name="adj" fmla="val 22663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2060"/>
                    </a:solidFill>
                  </a:rPr>
                  <a:t>Video Monitoring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68F6B24-40AB-444C-ACF2-B7A058E06301}"/>
                  </a:ext>
                </a:extLst>
              </p:cNvPr>
              <p:cNvSpPr/>
              <p:nvPr/>
            </p:nvSpPr>
            <p:spPr>
              <a:xfrm>
                <a:off x="838200" y="4132607"/>
                <a:ext cx="10098974" cy="2220689"/>
              </a:xfrm>
              <a:prstGeom prst="rect">
                <a:avLst/>
              </a:prstGeom>
              <a:noFill/>
              <a:ln w="3810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Application Layer</a:t>
                </a:r>
              </a:p>
            </p:txBody>
          </p:sp>
        </p:grpSp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3CAA42E0-7CE5-476A-8FA9-16D38F2F0B8F}"/>
                </a:ext>
              </a:extLst>
            </p:cNvPr>
            <p:cNvSpPr/>
            <p:nvPr/>
          </p:nvSpPr>
          <p:spPr>
            <a:xfrm>
              <a:off x="6858177" y="1465257"/>
              <a:ext cx="1836948" cy="780548"/>
            </a:xfrm>
            <a:prstGeom prst="cube">
              <a:avLst>
                <a:gd name="adj" fmla="val 22663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Security System</a:t>
              </a:r>
            </a:p>
          </p:txBody>
        </p:sp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D8325424-9A2B-4F75-B2BE-83D566306A32}"/>
                </a:ext>
              </a:extLst>
            </p:cNvPr>
            <p:cNvSpPr/>
            <p:nvPr/>
          </p:nvSpPr>
          <p:spPr>
            <a:xfrm>
              <a:off x="3263271" y="1478137"/>
              <a:ext cx="1522485" cy="780548"/>
            </a:xfrm>
            <a:prstGeom prst="cube">
              <a:avLst>
                <a:gd name="adj" fmla="val 22663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Health Care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974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4F776-4B40-4129-9887-41DF5184E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be done to increase security?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9CBCB-06A5-4DDE-A2FC-DDD32665D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Module level</a:t>
            </a:r>
          </a:p>
          <a:p>
            <a:pPr lvl="1"/>
            <a:r>
              <a:rPr lang="en-US" sz="2800" dirty="0"/>
              <a:t>Authentication module controls the authenticity of applications and devices.</a:t>
            </a:r>
          </a:p>
          <a:p>
            <a:pPr lvl="1"/>
            <a:r>
              <a:rPr lang="en-US" sz="2800" dirty="0"/>
              <a:t>Smart appliance module is </a:t>
            </a:r>
            <a:r>
              <a:rPr lang="en-US" sz="2800" b="0" i="0" u="none" strike="noStrike" baseline="0" dirty="0">
                <a:latin typeface="HgdbmpWarnockPro-Regular"/>
              </a:rPr>
              <a:t>used to express the unique functions abstractly.</a:t>
            </a:r>
            <a:endParaRPr lang="en-US" sz="2800" dirty="0"/>
          </a:p>
          <a:p>
            <a:pPr lvl="1"/>
            <a:r>
              <a:rPr lang="en-US" sz="2800" dirty="0"/>
              <a:t>Appliance integrity module </a:t>
            </a:r>
            <a:r>
              <a:rPr lang="en-US" sz="2800" b="0" i="0" u="none" strike="noStrike" baseline="0" dirty="0">
                <a:latin typeface="HgdbmpWarnockPro-Regular"/>
              </a:rPr>
              <a:t>monitors other newly created or inserted modules and validates integrity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09689-B5BF-47DA-89A5-FD20CF30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4E49-9732-447D-BF8B-BBB4E3611F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83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A0CF-1E26-47FE-BD67-5725D089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8A5BD-BA0C-4977-8A4D-BFFCC1EC5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Requirements for security of the network</a:t>
            </a:r>
          </a:p>
          <a:p>
            <a:pPr lvl="1"/>
            <a:r>
              <a:rPr lang="en-US" sz="2800" dirty="0"/>
              <a:t>Integrity</a:t>
            </a:r>
          </a:p>
          <a:p>
            <a:pPr lvl="2"/>
            <a:r>
              <a:rPr lang="en-US" sz="2400" dirty="0"/>
              <a:t>The smart device itself needs a security when it has access to the wireless network. </a:t>
            </a:r>
          </a:p>
          <a:p>
            <a:pPr lvl="1"/>
            <a:r>
              <a:rPr lang="en-US" sz="2800" dirty="0"/>
              <a:t>Availability/Confidentiality</a:t>
            </a:r>
          </a:p>
          <a:p>
            <a:pPr lvl="2"/>
            <a:r>
              <a:rPr lang="en-US" sz="2400" dirty="0"/>
              <a:t>All the devices and appliances send data and information on the Internet.</a:t>
            </a:r>
          </a:p>
          <a:p>
            <a:pPr lvl="2"/>
            <a:r>
              <a:rPr lang="en-US" sz="2400" dirty="0"/>
              <a:t>Access to these data should be accessible only by authorized people or devices. </a:t>
            </a:r>
          </a:p>
          <a:p>
            <a:pPr lvl="1"/>
            <a:r>
              <a:rPr lang="en-US" sz="2800" dirty="0"/>
              <a:t>Authentication</a:t>
            </a:r>
          </a:p>
          <a:p>
            <a:pPr lvl="2"/>
            <a:r>
              <a:rPr lang="en-US" sz="2400" dirty="0"/>
              <a:t>Its configurations </a:t>
            </a:r>
            <a:r>
              <a:rPr lang="en-US" b="0" i="0" u="none" strike="noStrike" baseline="0" dirty="0">
                <a:latin typeface="WarnockPro-Light"/>
              </a:rPr>
              <a:t>prevents an attacker from acting maliciously within a normal network.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1EE69-BB40-413F-A4FF-1406BA54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4E49-9732-447D-BF8B-BBB4E3611F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53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4F776-4B40-4129-9887-41DF5184E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be done to increase security?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9CBCB-06A5-4DDE-A2FC-DDD32665D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09689-B5BF-47DA-89A5-FD20CF30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4E49-9732-447D-BF8B-BBB4E3611F6D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CA2C66-2D1C-44F1-A010-2102FA608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166" y="1690688"/>
            <a:ext cx="6934459" cy="45440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F8B74F-A6E4-4239-A3BA-B114FA04C4CA}"/>
              </a:ext>
            </a:extLst>
          </p:cNvPr>
          <p:cNvSpPr txBox="1"/>
          <p:nvPr/>
        </p:nvSpPr>
        <p:spPr>
          <a:xfrm>
            <a:off x="605641" y="6298581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baseline="0" dirty="0">
                <a:solidFill>
                  <a:schemeClr val="bg2"/>
                </a:solidFill>
                <a:latin typeface="MyriadPro-Light"/>
              </a:rPr>
              <a:t>Kang, W. M., Moon, S. Y., Park, J. (2017). An Enhanced security framework for home appliances in smart home. Human-centric Computing and Information Sciences.7-6. </a:t>
            </a:r>
            <a:r>
              <a:rPr lang="en-US" sz="1200" b="0" i="0" u="none" strike="noStrike" baseline="0" dirty="0" err="1">
                <a:solidFill>
                  <a:schemeClr val="bg2"/>
                </a:solidFill>
                <a:latin typeface="MyriadPro-Light"/>
              </a:rPr>
              <a:t>doi</a:t>
            </a:r>
            <a:r>
              <a:rPr lang="en-US" sz="1200" b="0" i="0" u="none" strike="noStrike" baseline="0" dirty="0">
                <a:solidFill>
                  <a:schemeClr val="bg2"/>
                </a:solidFill>
                <a:latin typeface="MyriadPro-Light"/>
              </a:rPr>
              <a:t>: </a:t>
            </a:r>
            <a:r>
              <a:rPr lang="en-US" sz="1200" b="0" i="0" u="none" strike="noStrike" baseline="0" dirty="0">
                <a:solidFill>
                  <a:schemeClr val="bg2"/>
                </a:solidFill>
                <a:latin typeface="RwdnkfMyriadPro-Regular"/>
              </a:rPr>
              <a:t>10.1186/s13673-017-0087-4</a:t>
            </a:r>
            <a:endParaRPr lang="en-US" sz="1200" b="0" i="0" u="none" strike="noStrike" baseline="0" dirty="0">
              <a:solidFill>
                <a:schemeClr val="bg2"/>
              </a:solidFill>
              <a:latin typeface="MyriadPro-Light"/>
            </a:endParaRPr>
          </a:p>
        </p:txBody>
      </p:sp>
    </p:spTree>
    <p:extLst>
      <p:ext uri="{BB962C8B-B14F-4D97-AF65-F5344CB8AC3E}">
        <p14:creationId xmlns:p14="http://schemas.microsoft.com/office/powerpoint/2010/main" val="3471398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11841</TotalTime>
  <Words>642</Words>
  <Application>Microsoft Office PowerPoint</Application>
  <PresentationFormat>Widescreen</PresentationFormat>
  <Paragraphs>103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HgdbmpWarnockPro-Regular</vt:lpstr>
      <vt:lpstr>MyriadPro-Light</vt:lpstr>
      <vt:lpstr>MyriadPro-Regular</vt:lpstr>
      <vt:lpstr>MyriadPro-Semibold</vt:lpstr>
      <vt:lpstr>RwdnkfMyriadPro-Regular</vt:lpstr>
      <vt:lpstr>WarnockPro-Light</vt:lpstr>
      <vt:lpstr>Office Theme</vt:lpstr>
      <vt:lpstr>Smart Homes</vt:lpstr>
      <vt:lpstr>Outline</vt:lpstr>
      <vt:lpstr>The Internet of Things (IoT)</vt:lpstr>
      <vt:lpstr>What is a Smart Home? History and Evolving</vt:lpstr>
      <vt:lpstr>Structure of Smart Home</vt:lpstr>
      <vt:lpstr>Structure of Smart Home</vt:lpstr>
      <vt:lpstr>What can be done to increase security?</vt:lpstr>
      <vt:lpstr>Problems and Challenges</vt:lpstr>
      <vt:lpstr>What can be done to increase security?</vt:lpstr>
      <vt:lpstr>Blockchain-based Gateway Network</vt:lpstr>
      <vt:lpstr>Blockchain-based Gateway Network</vt:lpstr>
      <vt:lpstr>References</vt:lpstr>
      <vt:lpstr>Questions, please!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Homes</dc:title>
  <dc:creator>Amini, Reza</dc:creator>
  <cp:lastModifiedBy>Parsa Amini</cp:lastModifiedBy>
  <cp:revision>128</cp:revision>
  <dcterms:created xsi:type="dcterms:W3CDTF">2021-09-30T16:22:55Z</dcterms:created>
  <dcterms:modified xsi:type="dcterms:W3CDTF">2021-11-08T20:56:57Z</dcterms:modified>
</cp:coreProperties>
</file>