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00371fea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00371fea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00371fea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00371fea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2f6a2a8b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2f6a2a8b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55829348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5582934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55829348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55829348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b374676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b374676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55829348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55829348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55829348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55829348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b37467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b37467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b374676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b374676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2f6a2a8b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2f6a2a8b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b374676e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b374676e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b374676e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b374676e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b374676e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b374676e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effecb0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effecb0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fbdc9b0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fbdc9b0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c8e13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c8e13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2f6a2a8b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2f6a2a8b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00371fe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00371fe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0371fe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0371fe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00371fe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00371fe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00371fea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00371fe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00371fea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00371fea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145/2976749.29783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 The Onion Router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Nicholas Taubert, CSC335</a:t>
            </a:r>
            <a:endParaRPr i="1"/>
          </a:p>
        </p:txBody>
      </p:sp>
      <p:pic>
        <p:nvPicPr>
          <p:cNvPr id="136" name="Google Shape;136;p13"/>
          <p:cNvPicPr preferRelativeResize="0"/>
          <p:nvPr/>
        </p:nvPicPr>
        <p:blipFill>
          <a:blip r:embed="rId3">
            <a:alphaModFix/>
          </a:blip>
          <a:stretch>
            <a:fillRect/>
          </a:stretch>
        </p:blipFill>
        <p:spPr>
          <a:xfrm>
            <a:off x="200925" y="2115750"/>
            <a:ext cx="1885950" cy="286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251" name="Google Shape;251;p22"/>
          <p:cNvSpPr/>
          <p:nvPr/>
        </p:nvSpPr>
        <p:spPr>
          <a:xfrm>
            <a:off x="472175" y="1567550"/>
            <a:ext cx="1627500" cy="1304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a:p>
            <a:pPr indent="0" lvl="0" marL="0" rtl="0" algn="ctr">
              <a:spcBef>
                <a:spcPts val="0"/>
              </a:spcBef>
              <a:spcAft>
                <a:spcPts val="0"/>
              </a:spcAft>
              <a:buNone/>
            </a:pPr>
            <a:r>
              <a:rPr lang="en" sz="2400">
                <a:solidFill>
                  <a:srgbClr val="FF0000"/>
                </a:solidFill>
              </a:rPr>
              <a:t>⚿</a:t>
            </a:r>
            <a:r>
              <a:rPr lang="en" sz="2400">
                <a:solidFill>
                  <a:srgbClr val="FF9900"/>
                </a:solidFill>
              </a:rPr>
              <a:t>⚿</a:t>
            </a:r>
            <a:r>
              <a:rPr lang="en" sz="2400">
                <a:solidFill>
                  <a:srgbClr val="FF00FF"/>
                </a:solidFill>
              </a:rPr>
              <a:t>⚿</a:t>
            </a:r>
            <a:r>
              <a:rPr lang="en" sz="2400">
                <a:solidFill>
                  <a:srgbClr val="00FFFF"/>
                </a:solidFill>
              </a:rPr>
              <a:t>⚿</a:t>
            </a:r>
            <a:endParaRPr sz="2400">
              <a:solidFill>
                <a:srgbClr val="00FFFF"/>
              </a:solidFill>
            </a:endParaRPr>
          </a:p>
        </p:txBody>
      </p:sp>
      <p:sp>
        <p:nvSpPr>
          <p:cNvPr id="252" name="Google Shape;252;p22"/>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r>
              <a:rPr lang="en" sz="2400">
                <a:solidFill>
                  <a:srgbClr val="FF00FF"/>
                </a:solidFill>
              </a:rPr>
              <a:t>⚿</a:t>
            </a:r>
            <a:endParaRPr sz="2400">
              <a:solidFill>
                <a:srgbClr val="FF00FF"/>
              </a:solidFill>
            </a:endParaRPr>
          </a:p>
        </p:txBody>
      </p:sp>
      <p:sp>
        <p:nvSpPr>
          <p:cNvPr id="253" name="Google Shape;253;p22"/>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r>
              <a:rPr lang="en" sz="2400">
                <a:solidFill>
                  <a:srgbClr val="FF9900"/>
                </a:solidFill>
              </a:rPr>
              <a:t>⚿</a:t>
            </a:r>
            <a:endParaRPr sz="2400">
              <a:solidFill>
                <a:srgbClr val="FF9900"/>
              </a:solidFill>
            </a:endParaRPr>
          </a:p>
        </p:txBody>
      </p:sp>
      <p:sp>
        <p:nvSpPr>
          <p:cNvPr id="254" name="Google Shape;254;p22"/>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solidFill>
                <a:srgbClr val="FFFF00"/>
              </a:solidFill>
            </a:endParaRPr>
          </a:p>
        </p:txBody>
      </p:sp>
      <p:sp>
        <p:nvSpPr>
          <p:cNvPr id="255" name="Google Shape;255;p22"/>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solidFill>
                <a:srgbClr val="00FF00"/>
              </a:solidFill>
            </a:endParaRPr>
          </a:p>
        </p:txBody>
      </p:sp>
      <p:sp>
        <p:nvSpPr>
          <p:cNvPr id="256" name="Google Shape;256;p22"/>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r>
              <a:rPr lang="en" sz="2400">
                <a:solidFill>
                  <a:srgbClr val="00FFFF"/>
                </a:solidFill>
              </a:rPr>
              <a:t>⚿</a:t>
            </a:r>
            <a:endParaRPr sz="2400">
              <a:solidFill>
                <a:srgbClr val="00FFFF"/>
              </a:solidFill>
            </a:endParaRPr>
          </a:p>
        </p:txBody>
      </p:sp>
      <p:sp>
        <p:nvSpPr>
          <p:cNvPr id="257" name="Google Shape;257;p22"/>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r>
              <a:rPr lang="en" sz="2400">
                <a:solidFill>
                  <a:srgbClr val="FF0000"/>
                </a:solidFill>
              </a:rPr>
              <a:t>⚿</a:t>
            </a:r>
            <a:endParaRPr sz="2400">
              <a:solidFill>
                <a:srgbClr val="FF0000"/>
              </a:solidFill>
            </a:endParaRPr>
          </a:p>
        </p:txBody>
      </p:sp>
      <p:sp>
        <p:nvSpPr>
          <p:cNvPr id="258" name="Google Shape;258;p22"/>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259" name="Google Shape;259;p22"/>
          <p:cNvSpPr/>
          <p:nvPr/>
        </p:nvSpPr>
        <p:spPr>
          <a:xfrm>
            <a:off x="1581050" y="1415675"/>
            <a:ext cx="1530900" cy="11508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1661125" y="1555775"/>
            <a:ext cx="1320900" cy="8940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741175" y="1673800"/>
            <a:ext cx="1160700" cy="641400"/>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821225" y="1781800"/>
            <a:ext cx="980700" cy="42540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21350" y="1894900"/>
            <a:ext cx="820500" cy="1992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rot="5400000">
            <a:off x="2805125" y="2072525"/>
            <a:ext cx="1320900" cy="8940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rot="5400000">
            <a:off x="2893500" y="2198775"/>
            <a:ext cx="1160700" cy="641400"/>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rot="5400000">
            <a:off x="2983500" y="2296825"/>
            <a:ext cx="980700" cy="42540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rot="5400000">
            <a:off x="3063600" y="2429950"/>
            <a:ext cx="820500" cy="1992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rot="2483108">
            <a:off x="4047074" y="3403471"/>
            <a:ext cx="1160762" cy="641284"/>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rot="2482730">
            <a:off x="4129662" y="3504852"/>
            <a:ext cx="980735" cy="42533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rot="2482980">
            <a:off x="4224715" y="3631138"/>
            <a:ext cx="820464" cy="199161"/>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rot="-5476756">
            <a:off x="4941055" y="3504776"/>
            <a:ext cx="980944" cy="425508"/>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rot="-5476689">
            <a:off x="5020853" y="3598070"/>
            <a:ext cx="820404" cy="199251"/>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rot="2340204">
            <a:off x="6033833" y="3521285"/>
            <a:ext cx="820349" cy="199219"/>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txBox="1"/>
          <p:nvPr/>
        </p:nvSpPr>
        <p:spPr>
          <a:xfrm>
            <a:off x="0" y="2871950"/>
            <a:ext cx="2744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Using the Diffie-Hellman method, an AES key is generated between the user and each relay node involved in the circuit.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280" name="Google Shape;280;p23"/>
          <p:cNvSpPr/>
          <p:nvPr/>
        </p:nvSpPr>
        <p:spPr>
          <a:xfrm>
            <a:off x="472175" y="1567550"/>
            <a:ext cx="1627500" cy="1304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a:p>
            <a:pPr indent="0" lvl="0" marL="0" rtl="0" algn="ctr">
              <a:spcBef>
                <a:spcPts val="0"/>
              </a:spcBef>
              <a:spcAft>
                <a:spcPts val="0"/>
              </a:spcAft>
              <a:buNone/>
            </a:pPr>
            <a:r>
              <a:rPr lang="en" sz="2400">
                <a:solidFill>
                  <a:srgbClr val="FF0000"/>
                </a:solidFill>
              </a:rPr>
              <a:t>⚿</a:t>
            </a:r>
            <a:r>
              <a:rPr lang="en" sz="2400">
                <a:solidFill>
                  <a:srgbClr val="FF9900"/>
                </a:solidFill>
              </a:rPr>
              <a:t>⚿</a:t>
            </a:r>
            <a:r>
              <a:rPr lang="en" sz="2400">
                <a:solidFill>
                  <a:srgbClr val="FF00FF"/>
                </a:solidFill>
              </a:rPr>
              <a:t>⚿</a:t>
            </a:r>
            <a:r>
              <a:rPr lang="en" sz="2400">
                <a:solidFill>
                  <a:srgbClr val="00FFFF"/>
                </a:solidFill>
              </a:rPr>
              <a:t>⚿</a:t>
            </a:r>
            <a:endParaRPr sz="2400">
              <a:solidFill>
                <a:srgbClr val="00FFFF"/>
              </a:solidFill>
            </a:endParaRPr>
          </a:p>
        </p:txBody>
      </p:sp>
      <p:sp>
        <p:nvSpPr>
          <p:cNvPr id="281" name="Google Shape;281;p23"/>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r>
              <a:rPr lang="en" sz="2400">
                <a:solidFill>
                  <a:srgbClr val="FF00FF"/>
                </a:solidFill>
              </a:rPr>
              <a:t>⚿</a:t>
            </a:r>
            <a:endParaRPr sz="2400">
              <a:solidFill>
                <a:srgbClr val="FF00FF"/>
              </a:solidFill>
            </a:endParaRPr>
          </a:p>
        </p:txBody>
      </p:sp>
      <p:sp>
        <p:nvSpPr>
          <p:cNvPr id="282" name="Google Shape;282;p23"/>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r>
              <a:rPr lang="en" sz="2400">
                <a:solidFill>
                  <a:srgbClr val="FF9900"/>
                </a:solidFill>
              </a:rPr>
              <a:t>⚿</a:t>
            </a:r>
            <a:endParaRPr sz="2400">
              <a:solidFill>
                <a:srgbClr val="FF9900"/>
              </a:solidFill>
            </a:endParaRPr>
          </a:p>
        </p:txBody>
      </p:sp>
      <p:sp>
        <p:nvSpPr>
          <p:cNvPr id="283" name="Google Shape;283;p23"/>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solidFill>
                <a:srgbClr val="FFFF00"/>
              </a:solidFill>
            </a:endParaRPr>
          </a:p>
        </p:txBody>
      </p:sp>
      <p:sp>
        <p:nvSpPr>
          <p:cNvPr id="284" name="Google Shape;284;p23"/>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solidFill>
                <a:srgbClr val="00FF00"/>
              </a:solidFill>
            </a:endParaRPr>
          </a:p>
        </p:txBody>
      </p:sp>
      <p:sp>
        <p:nvSpPr>
          <p:cNvPr id="285" name="Google Shape;285;p23"/>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r>
              <a:rPr lang="en" sz="2400">
                <a:solidFill>
                  <a:srgbClr val="00FFFF"/>
                </a:solidFill>
              </a:rPr>
              <a:t>⚿</a:t>
            </a:r>
            <a:endParaRPr sz="2400">
              <a:solidFill>
                <a:srgbClr val="00FFFF"/>
              </a:solidFill>
            </a:endParaRPr>
          </a:p>
        </p:txBody>
      </p:sp>
      <p:sp>
        <p:nvSpPr>
          <p:cNvPr id="286" name="Google Shape;286;p23"/>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r>
              <a:rPr lang="en" sz="2400">
                <a:solidFill>
                  <a:srgbClr val="FF0000"/>
                </a:solidFill>
              </a:rPr>
              <a:t>⚿</a:t>
            </a:r>
            <a:endParaRPr sz="2400">
              <a:solidFill>
                <a:srgbClr val="FF0000"/>
              </a:solidFill>
            </a:endParaRPr>
          </a:p>
        </p:txBody>
      </p:sp>
      <p:sp>
        <p:nvSpPr>
          <p:cNvPr id="287" name="Google Shape;287;p23"/>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288" name="Google Shape;288;p23"/>
          <p:cNvSpPr/>
          <p:nvPr/>
        </p:nvSpPr>
        <p:spPr>
          <a:xfrm rot="10800000">
            <a:off x="1581050" y="1415675"/>
            <a:ext cx="1530900" cy="11508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rot="10800000">
            <a:off x="1710975" y="1532375"/>
            <a:ext cx="1320900" cy="8940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rot="10800000">
            <a:off x="1791125" y="1666950"/>
            <a:ext cx="1160700" cy="641400"/>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rot="10800000">
            <a:off x="1891075" y="1774950"/>
            <a:ext cx="980700" cy="42540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rot="10800000">
            <a:off x="1951150" y="1888050"/>
            <a:ext cx="820500" cy="1992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rot="-5400000">
            <a:off x="2805125" y="2072525"/>
            <a:ext cx="1320900" cy="8940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rot="-5400000">
            <a:off x="2876950" y="2198875"/>
            <a:ext cx="1160700" cy="641400"/>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rot="-5400000">
            <a:off x="2966950" y="2316825"/>
            <a:ext cx="980700" cy="42540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rot="-5400000">
            <a:off x="3047050" y="2409900"/>
            <a:ext cx="820500" cy="1992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rot="-8316892">
            <a:off x="4047074" y="3403471"/>
            <a:ext cx="1160762" cy="641284"/>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rot="-8317270">
            <a:off x="4144513" y="3518044"/>
            <a:ext cx="980735" cy="42533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rot="-8317020">
            <a:off x="4209732" y="3617927"/>
            <a:ext cx="820464" cy="199161"/>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rot="5323244">
            <a:off x="4941055" y="3504776"/>
            <a:ext cx="980944" cy="425508"/>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rot="5323311">
            <a:off x="5021797" y="3637739"/>
            <a:ext cx="820404" cy="199251"/>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rot="-8459796">
            <a:off x="6033833" y="3521285"/>
            <a:ext cx="820349" cy="199219"/>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txBox="1"/>
          <p:nvPr/>
        </p:nvSpPr>
        <p:spPr>
          <a:xfrm>
            <a:off x="0" y="2871950"/>
            <a:ext cx="2744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Using the Diffie-Hellman method, an AES key is generated between the user and each relay node involved in the circuit.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309" name="Google Shape;3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What is TOR?</a:t>
            </a:r>
            <a:endParaRPr>
              <a:solidFill>
                <a:schemeClr val="dk2"/>
              </a:solidFill>
            </a:endParaRPr>
          </a:p>
          <a:p>
            <a:pPr indent="0" lvl="0" marL="0" rtl="0" algn="l">
              <a:spcBef>
                <a:spcPts val="1200"/>
              </a:spcBef>
              <a:spcAft>
                <a:spcPts val="0"/>
              </a:spcAft>
              <a:buNone/>
            </a:pPr>
            <a:r>
              <a:rPr lang="en">
                <a:solidFill>
                  <a:schemeClr val="dk2"/>
                </a:solidFill>
              </a:rPr>
              <a:t>How does TOR work?</a:t>
            </a:r>
            <a:endParaRPr>
              <a:solidFill>
                <a:schemeClr val="dk2"/>
              </a:solidFill>
            </a:endParaRPr>
          </a:p>
          <a:p>
            <a:pPr indent="0" lvl="0" marL="0" rtl="0" algn="l">
              <a:spcBef>
                <a:spcPts val="1200"/>
              </a:spcBef>
              <a:spcAft>
                <a:spcPts val="0"/>
              </a:spcAft>
              <a:buNone/>
            </a:pPr>
            <a:r>
              <a:rPr lang="en">
                <a:solidFill>
                  <a:schemeClr val="lt2"/>
                </a:solidFill>
              </a:rPr>
              <a:t>Why use TOR?</a:t>
            </a:r>
            <a:endParaRPr>
              <a:solidFill>
                <a:schemeClr val="lt2"/>
              </a:solidFill>
            </a:endParaRPr>
          </a:p>
          <a:p>
            <a:pPr indent="0" lvl="0" marL="0" rtl="0" algn="l">
              <a:spcBef>
                <a:spcPts val="1200"/>
              </a:spcBef>
              <a:spcAft>
                <a:spcPts val="1200"/>
              </a:spcAft>
              <a:buNone/>
            </a:pPr>
            <a:r>
              <a:rPr lang="en">
                <a:solidFill>
                  <a:schemeClr val="dk2"/>
                </a:solidFill>
              </a:rPr>
              <a:t>What are the downsides of TOR?</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TOR?</a:t>
            </a:r>
            <a:endParaRPr/>
          </a:p>
        </p:txBody>
      </p:sp>
      <p:sp>
        <p:nvSpPr>
          <p:cNvPr id="315" name="Google Shape;315;p25"/>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316" name="Google Shape;316;p25"/>
          <p:cNvSpPr/>
          <p:nvPr/>
        </p:nvSpPr>
        <p:spPr>
          <a:xfrm>
            <a:off x="6353675" y="15675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317" name="Google Shape;317;p25"/>
          <p:cNvSpPr/>
          <p:nvPr/>
        </p:nvSpPr>
        <p:spPr>
          <a:xfrm>
            <a:off x="1999150" y="2019225"/>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rot="10800000">
            <a:off x="1958950" y="1663538"/>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3074050" y="937250"/>
            <a:ext cx="2154600" cy="2154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endParaRPr>
          </a:p>
        </p:txBody>
      </p:sp>
      <p:sp>
        <p:nvSpPr>
          <p:cNvPr id="320" name="Google Shape;320;p25"/>
          <p:cNvSpPr txBox="1"/>
          <p:nvPr/>
        </p:nvSpPr>
        <p:spPr>
          <a:xfrm>
            <a:off x="3240750" y="17375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Government</a:t>
            </a:r>
            <a:endParaRPr/>
          </a:p>
        </p:txBody>
      </p:sp>
      <p:sp>
        <p:nvSpPr>
          <p:cNvPr id="321" name="Google Shape;321;p25"/>
          <p:cNvSpPr txBox="1"/>
          <p:nvPr/>
        </p:nvSpPr>
        <p:spPr>
          <a:xfrm>
            <a:off x="631900" y="4220100"/>
            <a:ext cx="703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Many governments, businesses, and other organizations block access to particular websites.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TOR?</a:t>
            </a:r>
            <a:endParaRPr/>
          </a:p>
        </p:txBody>
      </p:sp>
      <p:sp>
        <p:nvSpPr>
          <p:cNvPr id="327" name="Google Shape;327;p26"/>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328" name="Google Shape;328;p26"/>
          <p:cNvSpPr/>
          <p:nvPr/>
        </p:nvSpPr>
        <p:spPr>
          <a:xfrm>
            <a:off x="4393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329" name="Google Shape;329;p26"/>
          <p:cNvSpPr/>
          <p:nvPr/>
        </p:nvSpPr>
        <p:spPr>
          <a:xfrm>
            <a:off x="24326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330" name="Google Shape;330;p26"/>
          <p:cNvSpPr/>
          <p:nvPr/>
        </p:nvSpPr>
        <p:spPr>
          <a:xfrm>
            <a:off x="63536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331" name="Google Shape;331;p26"/>
          <p:cNvSpPr/>
          <p:nvPr/>
        </p:nvSpPr>
        <p:spPr>
          <a:xfrm>
            <a:off x="472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332" name="Google Shape;332;p26"/>
          <p:cNvSpPr/>
          <p:nvPr/>
        </p:nvSpPr>
        <p:spPr>
          <a:xfrm>
            <a:off x="6353675" y="15675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333" name="Google Shape;333;p26"/>
          <p:cNvSpPr/>
          <p:nvPr/>
        </p:nvSpPr>
        <p:spPr>
          <a:xfrm>
            <a:off x="174800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rot="10800000">
            <a:off x="170780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074050" y="937250"/>
            <a:ext cx="2154600" cy="2154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endParaRPr>
          </a:p>
        </p:txBody>
      </p:sp>
      <p:sp>
        <p:nvSpPr>
          <p:cNvPr id="336" name="Google Shape;336;p26"/>
          <p:cNvSpPr txBox="1"/>
          <p:nvPr/>
        </p:nvSpPr>
        <p:spPr>
          <a:xfrm>
            <a:off x="3240750" y="17375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Government</a:t>
            </a:r>
            <a:endParaRPr/>
          </a:p>
        </p:txBody>
      </p:sp>
      <p:sp>
        <p:nvSpPr>
          <p:cNvPr id="337" name="Google Shape;337;p26"/>
          <p:cNvSpPr/>
          <p:nvPr/>
        </p:nvSpPr>
        <p:spPr>
          <a:xfrm>
            <a:off x="3709325"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rot="10800000">
            <a:off x="3669125"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571085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rot="10800000">
            <a:off x="567065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rot="5400000">
            <a:off x="570631" y="26883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rot="-5400000">
            <a:off x="926319" y="26481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rot="-5400000">
            <a:off x="6869019" y="26280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rot="5400000">
            <a:off x="6513331" y="26682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txBox="1"/>
          <p:nvPr/>
        </p:nvSpPr>
        <p:spPr>
          <a:xfrm>
            <a:off x="927175" y="4234100"/>
            <a:ext cx="703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TOR can circumvent this by accessing the destination with nodes outside the organization.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TOR?</a:t>
            </a:r>
            <a:endParaRPr/>
          </a:p>
        </p:txBody>
      </p:sp>
      <p:sp>
        <p:nvSpPr>
          <p:cNvPr id="351" name="Google Shape;351;p27"/>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352" name="Google Shape;352;p27"/>
          <p:cNvSpPr/>
          <p:nvPr/>
        </p:nvSpPr>
        <p:spPr>
          <a:xfrm>
            <a:off x="4393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353" name="Google Shape;353;p27"/>
          <p:cNvSpPr/>
          <p:nvPr/>
        </p:nvSpPr>
        <p:spPr>
          <a:xfrm>
            <a:off x="24326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354" name="Google Shape;354;p27"/>
          <p:cNvSpPr/>
          <p:nvPr/>
        </p:nvSpPr>
        <p:spPr>
          <a:xfrm>
            <a:off x="63536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355" name="Google Shape;355;p27"/>
          <p:cNvSpPr/>
          <p:nvPr/>
        </p:nvSpPr>
        <p:spPr>
          <a:xfrm>
            <a:off x="472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356" name="Google Shape;356;p27"/>
          <p:cNvSpPr/>
          <p:nvPr/>
        </p:nvSpPr>
        <p:spPr>
          <a:xfrm>
            <a:off x="6353675" y="15675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357" name="Google Shape;357;p27"/>
          <p:cNvSpPr/>
          <p:nvPr/>
        </p:nvSpPr>
        <p:spPr>
          <a:xfrm>
            <a:off x="174800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rot="10800000">
            <a:off x="170780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3709325"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rot="10800000">
            <a:off x="3669125"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571085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rot="10800000">
            <a:off x="567065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rot="5400000">
            <a:off x="570631" y="26883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rot="-5400000">
            <a:off x="926319" y="26481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rot="-5400000">
            <a:off x="6869019" y="26280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rot="5400000">
            <a:off x="6513331" y="26682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txBox="1"/>
          <p:nvPr/>
        </p:nvSpPr>
        <p:spPr>
          <a:xfrm>
            <a:off x="927175" y="4234100"/>
            <a:ext cx="703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Some users can access sites directly, but choose not to for privacy reasons.</a:t>
            </a:r>
            <a:endParaRPr/>
          </a:p>
        </p:txBody>
      </p:sp>
      <p:sp>
        <p:nvSpPr>
          <p:cNvPr id="368" name="Google Shape;368;p27"/>
          <p:cNvSpPr/>
          <p:nvPr/>
        </p:nvSpPr>
        <p:spPr>
          <a:xfrm>
            <a:off x="2049576" y="2019231"/>
            <a:ext cx="4568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rot="10800000">
            <a:off x="1878624" y="1663544"/>
            <a:ext cx="45684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txBox="1"/>
          <p:nvPr/>
        </p:nvSpPr>
        <p:spPr>
          <a:xfrm>
            <a:off x="3481175" y="1368050"/>
            <a:ext cx="149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chemeClr val="lt1"/>
                </a:solidFill>
              </a:rPr>
              <a:t>👓</a:t>
            </a:r>
            <a:endParaRPr sz="7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use TOR?</a:t>
            </a:r>
            <a:endParaRPr/>
          </a:p>
        </p:txBody>
      </p:sp>
      <p:sp>
        <p:nvSpPr>
          <p:cNvPr id="376" name="Google Shape;376;p28"/>
          <p:cNvSpPr txBox="1"/>
          <p:nvPr/>
        </p:nvSpPr>
        <p:spPr>
          <a:xfrm>
            <a:off x="472175" y="4234100"/>
            <a:ext cx="750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.onion sites cannot be accessed like traditional sites; only through certain nodes in the onion router.</a:t>
            </a:r>
            <a:endParaRPr sz="2400"/>
          </a:p>
        </p:txBody>
      </p:sp>
      <p:sp>
        <p:nvSpPr>
          <p:cNvPr id="377" name="Google Shape;377;p28"/>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378" name="Google Shape;378;p28"/>
          <p:cNvSpPr/>
          <p:nvPr/>
        </p:nvSpPr>
        <p:spPr>
          <a:xfrm>
            <a:off x="5183675" y="1567550"/>
            <a:ext cx="291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Destination.onion</a:t>
            </a:r>
            <a:endParaRPr sz="2400">
              <a:solidFill>
                <a:schemeClr val="lt1"/>
              </a:solidFill>
            </a:endParaRPr>
          </a:p>
        </p:txBody>
      </p:sp>
      <p:sp>
        <p:nvSpPr>
          <p:cNvPr id="379" name="Google Shape;379;p28"/>
          <p:cNvSpPr/>
          <p:nvPr/>
        </p:nvSpPr>
        <p:spPr>
          <a:xfrm>
            <a:off x="1999150" y="2019225"/>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3375925" y="1164750"/>
            <a:ext cx="1407000" cy="14070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endParaRPr>
          </a:p>
        </p:txBody>
      </p:sp>
      <p:sp>
        <p:nvSpPr>
          <p:cNvPr id="381" name="Google Shape;381;p28"/>
          <p:cNvSpPr/>
          <p:nvPr/>
        </p:nvSpPr>
        <p:spPr>
          <a:xfrm rot="10800000">
            <a:off x="1958950" y="1663538"/>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4393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383" name="Google Shape;383;p28"/>
          <p:cNvSpPr/>
          <p:nvPr/>
        </p:nvSpPr>
        <p:spPr>
          <a:xfrm>
            <a:off x="24326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384" name="Google Shape;384;p28"/>
          <p:cNvSpPr/>
          <p:nvPr/>
        </p:nvSpPr>
        <p:spPr>
          <a:xfrm>
            <a:off x="6353675" y="3340100"/>
            <a:ext cx="1627500" cy="894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385" name="Google Shape;385;p28"/>
          <p:cNvSpPr/>
          <p:nvPr/>
        </p:nvSpPr>
        <p:spPr>
          <a:xfrm>
            <a:off x="472175" y="33401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386" name="Google Shape;386;p28"/>
          <p:cNvSpPr/>
          <p:nvPr/>
        </p:nvSpPr>
        <p:spPr>
          <a:xfrm>
            <a:off x="174800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10800000">
            <a:off x="170780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3709325"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10800000">
            <a:off x="3669125"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710850" y="3784038"/>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10800000">
            <a:off x="5670650" y="3428350"/>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5400000">
            <a:off x="570631" y="26883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5400000">
            <a:off x="926319" y="26481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5400000">
            <a:off x="6869019" y="2628044"/>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5400000">
            <a:off x="6513331" y="266824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401" name="Google Shape;40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What is TOR?</a:t>
            </a:r>
            <a:endParaRPr>
              <a:solidFill>
                <a:schemeClr val="dk2"/>
              </a:solidFill>
            </a:endParaRPr>
          </a:p>
          <a:p>
            <a:pPr indent="0" lvl="0" marL="0" rtl="0" algn="l">
              <a:spcBef>
                <a:spcPts val="1200"/>
              </a:spcBef>
              <a:spcAft>
                <a:spcPts val="0"/>
              </a:spcAft>
              <a:buNone/>
            </a:pPr>
            <a:r>
              <a:rPr lang="en">
                <a:solidFill>
                  <a:schemeClr val="dk2"/>
                </a:solidFill>
              </a:rPr>
              <a:t>How does TOR work?</a:t>
            </a:r>
            <a:endParaRPr>
              <a:solidFill>
                <a:schemeClr val="dk2"/>
              </a:solidFill>
            </a:endParaRPr>
          </a:p>
          <a:p>
            <a:pPr indent="0" lvl="0" marL="0" rtl="0" algn="l">
              <a:spcBef>
                <a:spcPts val="1200"/>
              </a:spcBef>
              <a:spcAft>
                <a:spcPts val="0"/>
              </a:spcAft>
              <a:buNone/>
            </a:pPr>
            <a:r>
              <a:rPr lang="en">
                <a:solidFill>
                  <a:schemeClr val="dk2"/>
                </a:solidFill>
              </a:rPr>
              <a:t>Why use TOR?</a:t>
            </a:r>
            <a:endParaRPr>
              <a:solidFill>
                <a:schemeClr val="dk2"/>
              </a:solidFill>
            </a:endParaRPr>
          </a:p>
          <a:p>
            <a:pPr indent="0" lvl="0" marL="0" rtl="0" algn="l">
              <a:spcBef>
                <a:spcPts val="1200"/>
              </a:spcBef>
              <a:spcAft>
                <a:spcPts val="1200"/>
              </a:spcAft>
              <a:buNone/>
            </a:pPr>
            <a:r>
              <a:rPr lang="en">
                <a:solidFill>
                  <a:schemeClr val="lt2"/>
                </a:solidFill>
              </a:rPr>
              <a:t>What are the downsides of TOR?</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downsides of TOR?</a:t>
            </a:r>
            <a:endParaRPr/>
          </a:p>
        </p:txBody>
      </p:sp>
      <p:sp>
        <p:nvSpPr>
          <p:cNvPr id="407" name="Google Shape;407;p30"/>
          <p:cNvSpPr/>
          <p:nvPr/>
        </p:nvSpPr>
        <p:spPr>
          <a:xfrm>
            <a:off x="5545575" y="15675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408" name="Google Shape;408;p30"/>
          <p:cNvSpPr/>
          <p:nvPr/>
        </p:nvSpPr>
        <p:spPr>
          <a:xfrm>
            <a:off x="3697050" y="15675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409" name="Google Shape;409;p30"/>
          <p:cNvSpPr/>
          <p:nvPr/>
        </p:nvSpPr>
        <p:spPr>
          <a:xfrm>
            <a:off x="1848525" y="15675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410" name="Google Shape;410;p30"/>
          <p:cNvSpPr/>
          <p:nvPr/>
        </p:nvSpPr>
        <p:spPr>
          <a:xfrm flipH="1" rot="10800000">
            <a:off x="3012375" y="1655806"/>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flipH="1">
            <a:off x="2972175" y="201149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flipH="1" rot="10800000">
            <a:off x="4973700" y="1655806"/>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flipH="1">
            <a:off x="4933500" y="2011494"/>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0"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415" name="Google Shape;415;p30"/>
          <p:cNvSpPr/>
          <p:nvPr/>
        </p:nvSpPr>
        <p:spPr>
          <a:xfrm>
            <a:off x="7394100" y="15675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416" name="Google Shape;416;p30"/>
          <p:cNvSpPr/>
          <p:nvPr/>
        </p:nvSpPr>
        <p:spPr>
          <a:xfrm flipH="1" rot="10800000">
            <a:off x="1450254" y="1655800"/>
            <a:ext cx="635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flipH="1">
            <a:off x="1426567" y="2011487"/>
            <a:ext cx="6354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flipH="1" rot="10800000">
            <a:off x="6958955" y="1655800"/>
            <a:ext cx="6363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flipH="1">
            <a:off x="6935092" y="2011487"/>
            <a:ext cx="6363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2190025" y="3457875"/>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421" name="Google Shape;421;p30"/>
          <p:cNvSpPr/>
          <p:nvPr/>
        </p:nvSpPr>
        <p:spPr>
          <a:xfrm>
            <a:off x="4681700" y="3457875"/>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422" name="Google Shape;422;p30"/>
          <p:cNvSpPr/>
          <p:nvPr/>
        </p:nvSpPr>
        <p:spPr>
          <a:xfrm flipH="1" rot="10800000">
            <a:off x="3737250" y="3568375"/>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flipH="1">
            <a:off x="3697050" y="3924063"/>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txBox="1"/>
          <p:nvPr/>
        </p:nvSpPr>
        <p:spPr>
          <a:xfrm>
            <a:off x="1366250" y="1655800"/>
            <a:ext cx="88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a:t>
            </a:r>
            <a:endParaRPr sz="3600">
              <a:latin typeface="Lato"/>
              <a:ea typeface="Lato"/>
              <a:cs typeface="Lato"/>
              <a:sym typeface="Lato"/>
            </a:endParaRPr>
          </a:p>
        </p:txBody>
      </p:sp>
      <p:sp>
        <p:nvSpPr>
          <p:cNvPr id="425" name="Google Shape;425;p30"/>
          <p:cNvSpPr txBox="1"/>
          <p:nvPr/>
        </p:nvSpPr>
        <p:spPr>
          <a:xfrm>
            <a:off x="3149875" y="1645100"/>
            <a:ext cx="88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a:t>
            </a:r>
            <a:endParaRPr sz="3600">
              <a:latin typeface="Lato"/>
              <a:ea typeface="Lato"/>
              <a:cs typeface="Lato"/>
              <a:sym typeface="Lato"/>
            </a:endParaRPr>
          </a:p>
        </p:txBody>
      </p:sp>
      <p:sp>
        <p:nvSpPr>
          <p:cNvPr id="426" name="Google Shape;426;p30"/>
          <p:cNvSpPr txBox="1"/>
          <p:nvPr/>
        </p:nvSpPr>
        <p:spPr>
          <a:xfrm>
            <a:off x="5042488" y="1645100"/>
            <a:ext cx="88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a:t>
            </a:r>
            <a:endParaRPr sz="3600">
              <a:latin typeface="Lato"/>
              <a:ea typeface="Lato"/>
              <a:cs typeface="Lato"/>
              <a:sym typeface="Lato"/>
            </a:endParaRPr>
          </a:p>
        </p:txBody>
      </p:sp>
      <p:sp>
        <p:nvSpPr>
          <p:cNvPr id="427" name="Google Shape;427;p30"/>
          <p:cNvSpPr txBox="1"/>
          <p:nvPr/>
        </p:nvSpPr>
        <p:spPr>
          <a:xfrm>
            <a:off x="6854625" y="1655800"/>
            <a:ext cx="88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a:t>
            </a:r>
            <a:endParaRPr sz="3600">
              <a:latin typeface="Lato"/>
              <a:ea typeface="Lato"/>
              <a:cs typeface="Lato"/>
              <a:sym typeface="Lato"/>
            </a:endParaRPr>
          </a:p>
        </p:txBody>
      </p:sp>
      <p:sp>
        <p:nvSpPr>
          <p:cNvPr id="428" name="Google Shape;428;p30"/>
          <p:cNvSpPr txBox="1"/>
          <p:nvPr/>
        </p:nvSpPr>
        <p:spPr>
          <a:xfrm>
            <a:off x="3832650" y="3535425"/>
            <a:ext cx="88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a:t>
            </a:r>
            <a:endParaRPr sz="3600">
              <a:latin typeface="Lato"/>
              <a:ea typeface="Lato"/>
              <a:cs typeface="Lato"/>
              <a:sym typeface="Lato"/>
            </a:endParaRPr>
          </a:p>
        </p:txBody>
      </p:sp>
      <p:sp>
        <p:nvSpPr>
          <p:cNvPr id="429" name="Google Shape;429;p30"/>
          <p:cNvSpPr txBox="1"/>
          <p:nvPr/>
        </p:nvSpPr>
        <p:spPr>
          <a:xfrm>
            <a:off x="755250" y="2682663"/>
            <a:ext cx="7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rPr>
              <a:t>VS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downsides of TOR?</a:t>
            </a:r>
            <a:endParaRPr/>
          </a:p>
        </p:txBody>
      </p:sp>
      <p:sp>
        <p:nvSpPr>
          <p:cNvPr id="435" name="Google Shape;435;p31"/>
          <p:cNvSpPr/>
          <p:nvPr/>
        </p:nvSpPr>
        <p:spPr>
          <a:xfrm>
            <a:off x="5545575" y="23659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endParaRPr sz="2400"/>
          </a:p>
        </p:txBody>
      </p:sp>
      <p:sp>
        <p:nvSpPr>
          <p:cNvPr id="436" name="Google Shape;436;p31"/>
          <p:cNvSpPr/>
          <p:nvPr/>
        </p:nvSpPr>
        <p:spPr>
          <a:xfrm>
            <a:off x="3697050" y="23659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endParaRPr sz="2400"/>
          </a:p>
        </p:txBody>
      </p:sp>
      <p:sp>
        <p:nvSpPr>
          <p:cNvPr id="437" name="Google Shape;437;p31"/>
          <p:cNvSpPr/>
          <p:nvPr/>
        </p:nvSpPr>
        <p:spPr>
          <a:xfrm>
            <a:off x="1848525" y="23659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438" name="Google Shape;438;p31"/>
          <p:cNvSpPr/>
          <p:nvPr/>
        </p:nvSpPr>
        <p:spPr>
          <a:xfrm flipH="1" rot="10800000">
            <a:off x="3138597" y="2454206"/>
            <a:ext cx="8970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flipH="1">
            <a:off x="3105090" y="2809894"/>
            <a:ext cx="8970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flipH="1" rot="10800000">
            <a:off x="5052194" y="2454206"/>
            <a:ext cx="8523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flipH="1">
            <a:off x="5020258" y="2809894"/>
            <a:ext cx="8523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0" y="23659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443" name="Google Shape;443;p31"/>
          <p:cNvSpPr/>
          <p:nvPr/>
        </p:nvSpPr>
        <p:spPr>
          <a:xfrm>
            <a:off x="7394100" y="23659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444" name="Google Shape;444;p31"/>
          <p:cNvSpPr/>
          <p:nvPr/>
        </p:nvSpPr>
        <p:spPr>
          <a:xfrm flipH="1" rot="10800000">
            <a:off x="1450254" y="2454200"/>
            <a:ext cx="635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flipH="1">
            <a:off x="1426567" y="2809887"/>
            <a:ext cx="6354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flipH="1" rot="10800000">
            <a:off x="6958955" y="2454200"/>
            <a:ext cx="6363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flipH="1">
            <a:off x="6935092" y="2809887"/>
            <a:ext cx="6363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5545575" y="13078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449" name="Google Shape;449;p31"/>
          <p:cNvSpPr/>
          <p:nvPr/>
        </p:nvSpPr>
        <p:spPr>
          <a:xfrm>
            <a:off x="3697050" y="13078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450" name="Google Shape;450;p31"/>
          <p:cNvSpPr/>
          <p:nvPr/>
        </p:nvSpPr>
        <p:spPr>
          <a:xfrm>
            <a:off x="1848525" y="13078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451" name="Google Shape;451;p31"/>
          <p:cNvSpPr/>
          <p:nvPr/>
        </p:nvSpPr>
        <p:spPr>
          <a:xfrm>
            <a:off x="5545575" y="3424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9</a:t>
            </a:r>
            <a:endParaRPr sz="2400"/>
          </a:p>
        </p:txBody>
      </p:sp>
      <p:sp>
        <p:nvSpPr>
          <p:cNvPr id="452" name="Google Shape;452;p31"/>
          <p:cNvSpPr/>
          <p:nvPr/>
        </p:nvSpPr>
        <p:spPr>
          <a:xfrm>
            <a:off x="3697050" y="34240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8</a:t>
            </a:r>
            <a:endParaRPr sz="2400"/>
          </a:p>
        </p:txBody>
      </p:sp>
      <p:sp>
        <p:nvSpPr>
          <p:cNvPr id="453" name="Google Shape;453;p31"/>
          <p:cNvSpPr/>
          <p:nvPr/>
        </p:nvSpPr>
        <p:spPr>
          <a:xfrm>
            <a:off x="1848525" y="3424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7</a:t>
            </a:r>
            <a:endParaRPr sz="2400"/>
          </a:p>
        </p:txBody>
      </p:sp>
      <p:sp>
        <p:nvSpPr>
          <p:cNvPr id="454" name="Google Shape;454;p31"/>
          <p:cNvSpPr txBox="1"/>
          <p:nvPr/>
        </p:nvSpPr>
        <p:spPr>
          <a:xfrm>
            <a:off x="1371525" y="2443500"/>
            <a:ext cx="149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rPr>
              <a:t>👓</a:t>
            </a:r>
            <a:endParaRPr sz="3600"/>
          </a:p>
        </p:txBody>
      </p:sp>
      <p:sp>
        <p:nvSpPr>
          <p:cNvPr id="455" name="Google Shape;455;p31"/>
          <p:cNvSpPr txBox="1"/>
          <p:nvPr/>
        </p:nvSpPr>
        <p:spPr>
          <a:xfrm>
            <a:off x="6857200" y="2443500"/>
            <a:ext cx="149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rPr>
              <a:t>👓</a:t>
            </a:r>
            <a:endParaRPr sz="3600"/>
          </a:p>
        </p:txBody>
      </p:sp>
      <p:sp>
        <p:nvSpPr>
          <p:cNvPr id="456" name="Google Shape;456;p31"/>
          <p:cNvSpPr txBox="1"/>
          <p:nvPr/>
        </p:nvSpPr>
        <p:spPr>
          <a:xfrm>
            <a:off x="1848450" y="4244325"/>
            <a:ext cx="5324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If </a:t>
            </a:r>
            <a:r>
              <a:rPr lang="en" sz="2400">
                <a:solidFill>
                  <a:schemeClr val="accent5"/>
                </a:solidFill>
              </a:rPr>
              <a:t>one organization</a:t>
            </a:r>
            <a:r>
              <a:rPr lang="en" sz="2400">
                <a:solidFill>
                  <a:schemeClr val="lt1"/>
                </a:solidFill>
              </a:rPr>
              <a:t> owns enough nodes, they can track traffic.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What is TOR?</a:t>
            </a:r>
            <a:endParaRPr>
              <a:solidFill>
                <a:schemeClr val="lt2"/>
              </a:solidFill>
            </a:endParaRPr>
          </a:p>
          <a:p>
            <a:pPr indent="0" lvl="0" marL="0" rtl="0" algn="l">
              <a:spcBef>
                <a:spcPts val="1200"/>
              </a:spcBef>
              <a:spcAft>
                <a:spcPts val="0"/>
              </a:spcAft>
              <a:buNone/>
            </a:pPr>
            <a:r>
              <a:rPr lang="en">
                <a:solidFill>
                  <a:schemeClr val="dk2"/>
                </a:solidFill>
              </a:rPr>
              <a:t>How does TOR work?</a:t>
            </a:r>
            <a:endParaRPr>
              <a:solidFill>
                <a:schemeClr val="dk2"/>
              </a:solidFill>
            </a:endParaRPr>
          </a:p>
          <a:p>
            <a:pPr indent="0" lvl="0" marL="0" rtl="0" algn="l">
              <a:spcBef>
                <a:spcPts val="1200"/>
              </a:spcBef>
              <a:spcAft>
                <a:spcPts val="0"/>
              </a:spcAft>
              <a:buNone/>
            </a:pPr>
            <a:r>
              <a:rPr lang="en">
                <a:solidFill>
                  <a:schemeClr val="dk2"/>
                </a:solidFill>
              </a:rPr>
              <a:t>Why use TOR?</a:t>
            </a:r>
            <a:endParaRPr>
              <a:solidFill>
                <a:schemeClr val="dk2"/>
              </a:solidFill>
            </a:endParaRPr>
          </a:p>
          <a:p>
            <a:pPr indent="0" lvl="0" marL="0" rtl="0" algn="l">
              <a:spcBef>
                <a:spcPts val="1200"/>
              </a:spcBef>
              <a:spcAft>
                <a:spcPts val="1200"/>
              </a:spcAft>
              <a:buNone/>
            </a:pPr>
            <a:r>
              <a:rPr lang="en">
                <a:solidFill>
                  <a:schemeClr val="dk2"/>
                </a:solidFill>
              </a:rPr>
              <a:t>What are the downsides of 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downsides of TOR?</a:t>
            </a:r>
            <a:endParaRPr/>
          </a:p>
        </p:txBody>
      </p:sp>
      <p:sp>
        <p:nvSpPr>
          <p:cNvPr id="462" name="Google Shape;462;p32"/>
          <p:cNvSpPr/>
          <p:nvPr/>
        </p:nvSpPr>
        <p:spPr>
          <a:xfrm>
            <a:off x="5545575" y="23659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Exit</a:t>
            </a:r>
            <a:endParaRPr sz="2400"/>
          </a:p>
          <a:p>
            <a:pPr indent="0" lvl="0" marL="0" rtl="0" algn="ctr">
              <a:spcBef>
                <a:spcPts val="0"/>
              </a:spcBef>
              <a:spcAft>
                <a:spcPts val="0"/>
              </a:spcAft>
              <a:buNone/>
            </a:pPr>
            <a:r>
              <a:rPr lang="en" sz="2400"/>
              <a:t>Node</a:t>
            </a:r>
            <a:endParaRPr sz="2400"/>
          </a:p>
        </p:txBody>
      </p:sp>
      <p:sp>
        <p:nvSpPr>
          <p:cNvPr id="463" name="Google Shape;463;p32"/>
          <p:cNvSpPr/>
          <p:nvPr/>
        </p:nvSpPr>
        <p:spPr>
          <a:xfrm>
            <a:off x="1848525" y="2365950"/>
            <a:ext cx="1627500" cy="894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Entry Node</a:t>
            </a:r>
            <a:endParaRPr sz="2400"/>
          </a:p>
        </p:txBody>
      </p:sp>
      <p:sp>
        <p:nvSpPr>
          <p:cNvPr id="464" name="Google Shape;464;p32"/>
          <p:cNvSpPr/>
          <p:nvPr/>
        </p:nvSpPr>
        <p:spPr>
          <a:xfrm flipH="1" rot="10800000">
            <a:off x="3138597" y="2454206"/>
            <a:ext cx="8970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flipH="1">
            <a:off x="3105090" y="2809894"/>
            <a:ext cx="8970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flipH="1" rot="10800000">
            <a:off x="5052194" y="2454206"/>
            <a:ext cx="8523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flipH="1">
            <a:off x="5020258" y="2809894"/>
            <a:ext cx="8523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0" y="23659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469" name="Google Shape;469;p32"/>
          <p:cNvSpPr/>
          <p:nvPr/>
        </p:nvSpPr>
        <p:spPr>
          <a:xfrm>
            <a:off x="7394100" y="23659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470" name="Google Shape;470;p32"/>
          <p:cNvSpPr/>
          <p:nvPr/>
        </p:nvSpPr>
        <p:spPr>
          <a:xfrm flipH="1" rot="10800000">
            <a:off x="1450254" y="2454200"/>
            <a:ext cx="635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flipH="1">
            <a:off x="1426567" y="2809887"/>
            <a:ext cx="6354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flipH="1" rot="10800000">
            <a:off x="6958955" y="2454200"/>
            <a:ext cx="6363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flipH="1">
            <a:off x="6935092" y="2809887"/>
            <a:ext cx="6363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txBox="1"/>
          <p:nvPr/>
        </p:nvSpPr>
        <p:spPr>
          <a:xfrm>
            <a:off x="1371525" y="2443500"/>
            <a:ext cx="149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rPr>
              <a:t>👓</a:t>
            </a:r>
            <a:endParaRPr sz="3600"/>
          </a:p>
        </p:txBody>
      </p:sp>
      <p:sp>
        <p:nvSpPr>
          <p:cNvPr id="475" name="Google Shape;475;p32"/>
          <p:cNvSpPr txBox="1"/>
          <p:nvPr/>
        </p:nvSpPr>
        <p:spPr>
          <a:xfrm>
            <a:off x="6857200" y="2443500"/>
            <a:ext cx="149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rPr>
              <a:t>👓</a:t>
            </a:r>
            <a:endParaRPr sz="3600"/>
          </a:p>
        </p:txBody>
      </p:sp>
      <p:sp>
        <p:nvSpPr>
          <p:cNvPr id="476" name="Google Shape;476;p32"/>
          <p:cNvSpPr txBox="1"/>
          <p:nvPr/>
        </p:nvSpPr>
        <p:spPr>
          <a:xfrm>
            <a:off x="1848450" y="4244325"/>
            <a:ext cx="5324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If </a:t>
            </a:r>
            <a:r>
              <a:rPr lang="en" sz="2400">
                <a:solidFill>
                  <a:schemeClr val="accent5"/>
                </a:solidFill>
              </a:rPr>
              <a:t>one organization</a:t>
            </a:r>
            <a:r>
              <a:rPr lang="en" sz="2400">
                <a:solidFill>
                  <a:schemeClr val="lt1"/>
                </a:solidFill>
              </a:rPr>
              <a:t> owns enough nodes, they can track traffic.</a:t>
            </a:r>
            <a:endParaRPr/>
          </a:p>
        </p:txBody>
      </p:sp>
      <p:sp>
        <p:nvSpPr>
          <p:cNvPr id="477" name="Google Shape;477;p32"/>
          <p:cNvSpPr/>
          <p:nvPr/>
        </p:nvSpPr>
        <p:spPr>
          <a:xfrm>
            <a:off x="4111425" y="240097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4402950" y="240097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4682738" y="240097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4117663" y="2668238"/>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4409188" y="2668238"/>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4688975" y="2668238"/>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4117663" y="293552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4409188" y="293552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4688975" y="2935525"/>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downsides of TOR?</a:t>
            </a:r>
            <a:endParaRPr/>
          </a:p>
        </p:txBody>
      </p:sp>
      <p:sp>
        <p:nvSpPr>
          <p:cNvPr id="491" name="Google Shape;491;p33"/>
          <p:cNvSpPr/>
          <p:nvPr/>
        </p:nvSpPr>
        <p:spPr>
          <a:xfrm>
            <a:off x="1848450" y="1406450"/>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2139975" y="1406450"/>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2419763" y="14064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1854688" y="1673713"/>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2146213" y="1673713"/>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2426000" y="167371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1854688"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2146213"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2426000"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5670275" y="1406450"/>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1800" y="1406450"/>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241588" y="14064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5676513" y="1673713"/>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5968038" y="1673713"/>
            <a:ext cx="215700" cy="215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6247825" y="167371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5676513"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5968038"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6247825"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6586150" y="14064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6877675" y="14064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7157463" y="14064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6592388" y="167371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6883913" y="167371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7163700" y="167371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6592388"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6883913"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7163700" y="19410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5673025"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5964550"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6244338"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5679263"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5970788"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6250575"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5679263"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5970788"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6250575"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6595150"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6886675"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7166463" y="229560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6601388"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6892913"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7172700" y="2562863"/>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6601388"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6892913"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7172700" y="2830150"/>
            <a:ext cx="215700" cy="2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txBox="1"/>
          <p:nvPr/>
        </p:nvSpPr>
        <p:spPr>
          <a:xfrm>
            <a:off x="2784388" y="1390838"/>
            <a:ext cx="3028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A company owning 4/9 nodes is much more likely to own the entry and exit nodes of a circuit than a company with 4/36 nodes.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downsides of TOR?</a:t>
            </a:r>
            <a:endParaRPr/>
          </a:p>
        </p:txBody>
      </p:sp>
      <p:sp>
        <p:nvSpPr>
          <p:cNvPr id="542" name="Google Shape;542;p34"/>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543" name="Google Shape;543;p34"/>
          <p:cNvSpPr/>
          <p:nvPr/>
        </p:nvSpPr>
        <p:spPr>
          <a:xfrm>
            <a:off x="1999150" y="2019225"/>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rot="10800000">
            <a:off x="1958950" y="1663538"/>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3074050" y="937250"/>
            <a:ext cx="2154600" cy="2154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endParaRPr>
          </a:p>
        </p:txBody>
      </p:sp>
      <p:sp>
        <p:nvSpPr>
          <p:cNvPr id="546" name="Google Shape;546;p34"/>
          <p:cNvSpPr txBox="1"/>
          <p:nvPr/>
        </p:nvSpPr>
        <p:spPr>
          <a:xfrm>
            <a:off x="3240750" y="17375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Government</a:t>
            </a:r>
            <a:endParaRPr/>
          </a:p>
        </p:txBody>
      </p:sp>
      <p:sp>
        <p:nvSpPr>
          <p:cNvPr id="547" name="Google Shape;547;p34"/>
          <p:cNvSpPr txBox="1"/>
          <p:nvPr/>
        </p:nvSpPr>
        <p:spPr>
          <a:xfrm>
            <a:off x="631900" y="4220100"/>
            <a:ext cx="703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Many organizations simply block access to known TOR relay nodes.</a:t>
            </a:r>
            <a:endParaRPr/>
          </a:p>
        </p:txBody>
      </p:sp>
      <p:sp>
        <p:nvSpPr>
          <p:cNvPr id="548" name="Google Shape;548;p34"/>
          <p:cNvSpPr/>
          <p:nvPr/>
        </p:nvSpPr>
        <p:spPr>
          <a:xfrm>
            <a:off x="5947250" y="15675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554" name="Google Shape;554;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What is TOR?</a:t>
            </a:r>
            <a:endParaRPr>
              <a:solidFill>
                <a:schemeClr val="dk2"/>
              </a:solidFill>
            </a:endParaRPr>
          </a:p>
          <a:p>
            <a:pPr indent="0" lvl="0" marL="0" rtl="0" algn="l">
              <a:spcBef>
                <a:spcPts val="1200"/>
              </a:spcBef>
              <a:spcAft>
                <a:spcPts val="0"/>
              </a:spcAft>
              <a:buNone/>
            </a:pPr>
            <a:r>
              <a:rPr lang="en">
                <a:solidFill>
                  <a:schemeClr val="dk2"/>
                </a:solidFill>
              </a:rPr>
              <a:t>How does TOR work?</a:t>
            </a:r>
            <a:endParaRPr>
              <a:solidFill>
                <a:schemeClr val="dk2"/>
              </a:solidFill>
            </a:endParaRPr>
          </a:p>
          <a:p>
            <a:pPr indent="0" lvl="0" marL="0" rtl="0" algn="l">
              <a:spcBef>
                <a:spcPts val="1200"/>
              </a:spcBef>
              <a:spcAft>
                <a:spcPts val="0"/>
              </a:spcAft>
              <a:buNone/>
            </a:pPr>
            <a:r>
              <a:rPr lang="en">
                <a:solidFill>
                  <a:schemeClr val="dk2"/>
                </a:solidFill>
              </a:rPr>
              <a:t>Why use TOR?</a:t>
            </a:r>
            <a:endParaRPr>
              <a:solidFill>
                <a:schemeClr val="dk2"/>
              </a:solidFill>
            </a:endParaRPr>
          </a:p>
          <a:p>
            <a:pPr indent="0" lvl="0" marL="0" rtl="0" algn="l">
              <a:spcBef>
                <a:spcPts val="1200"/>
              </a:spcBef>
              <a:spcAft>
                <a:spcPts val="1200"/>
              </a:spcAft>
              <a:buNone/>
            </a:pPr>
            <a:r>
              <a:rPr lang="en">
                <a:solidFill>
                  <a:schemeClr val="dk2"/>
                </a:solidFill>
              </a:rPr>
              <a:t>What are the downsides of TOR?</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560" name="Google Shape;560;p36"/>
          <p:cNvSpPr txBox="1"/>
          <p:nvPr>
            <p:ph idx="1" type="body"/>
          </p:nvPr>
        </p:nvSpPr>
        <p:spPr>
          <a:xfrm>
            <a:off x="0" y="1185425"/>
            <a:ext cx="9144000" cy="3958200"/>
          </a:xfrm>
          <a:prstGeom prst="rect">
            <a:avLst/>
          </a:prstGeom>
        </p:spPr>
        <p:txBody>
          <a:bodyPr anchorCtr="0" anchor="t" bIns="91425" lIns="91425" spcFirstLastPara="1" rIns="91425" wrap="square" tIns="91425">
            <a:normAutofit lnSpcReduction="20000"/>
          </a:bodyPr>
          <a:lstStyle/>
          <a:p>
            <a:pPr indent="-457200" lvl="0" marL="685800" rtl="0" algn="l">
              <a:lnSpc>
                <a:spcPct val="100000"/>
              </a:lnSpc>
              <a:spcBef>
                <a:spcPts val="1000"/>
              </a:spcBef>
              <a:spcAft>
                <a:spcPts val="0"/>
              </a:spcAft>
              <a:buNone/>
            </a:pPr>
            <a:r>
              <a:rPr lang="en"/>
              <a:t>Bee. “How Does Tor Really Work? The Definitive Visual Guide (2020).” Skerritt.blog, 24 Dec. 2020, https://skerritt.blog/how-does-tor-really-work/. </a:t>
            </a:r>
            <a:endParaRPr/>
          </a:p>
          <a:p>
            <a:pPr indent="-457200" lvl="0" marL="685800" rtl="0" algn="l">
              <a:lnSpc>
                <a:spcPct val="100000"/>
              </a:lnSpc>
              <a:spcBef>
                <a:spcPts val="1000"/>
              </a:spcBef>
              <a:spcAft>
                <a:spcPts val="0"/>
              </a:spcAft>
              <a:buNone/>
            </a:pPr>
            <a:r>
              <a:rPr lang="en"/>
              <a:t>Dingledine, Roger, et al. “Tor: The Second-Generation Onion Router.” Defense Technical Information Center, 2004, https://doi.org/10.21236/ada465464. Accessed 24 Sept. 2021. can also be found on</a:t>
            </a:r>
            <a:r>
              <a:rPr lang="en"/>
              <a:t> </a:t>
            </a:r>
            <a:r>
              <a:rPr lang="en"/>
              <a:t>https://citeseerx.ist.psu.edu/viewdoc/summary?doi=10.1.1.1077.4018</a:t>
            </a:r>
            <a:endParaRPr/>
          </a:p>
          <a:p>
            <a:pPr indent="-457200" lvl="0" marL="685800" rtl="0" algn="l">
              <a:lnSpc>
                <a:spcPct val="100000"/>
              </a:lnSpc>
              <a:spcBef>
                <a:spcPts val="1000"/>
              </a:spcBef>
              <a:spcAft>
                <a:spcPts val="0"/>
              </a:spcAft>
              <a:buNone/>
            </a:pPr>
            <a:r>
              <a:rPr lang="en"/>
              <a:t>H. K. Wardana, L. F. Handianto and B. W. Yohanes, "The onion routing performance using shadow-plugin-TOR," 2017 4th International Conference on Electrical Engineering, Computer Science and Informatics (EECSI), 2017, pp. 1-5, doi: 10.1109/EECSI.2017.8239183.</a:t>
            </a:r>
            <a:endParaRPr/>
          </a:p>
          <a:p>
            <a:pPr indent="-457200" lvl="0" marL="685800" rtl="0" algn="l">
              <a:lnSpc>
                <a:spcPct val="100000"/>
              </a:lnSpc>
              <a:spcBef>
                <a:spcPts val="1000"/>
              </a:spcBef>
              <a:spcAft>
                <a:spcPts val="0"/>
              </a:spcAft>
              <a:buNone/>
            </a:pPr>
            <a:r>
              <a:rPr lang="en"/>
              <a:t>M. G. Reed, P. F. Syverson and D. M. Goldschlag, "Anonymous connections and onion routing," in IEEE Journal on Selected Areas in Communications, vol. 16, no. 4, pp. 482-494, May 1998, doi: 10.1109/49.668972.</a:t>
            </a:r>
            <a:endParaRPr/>
          </a:p>
          <a:p>
            <a:pPr indent="-457200" lvl="0" marL="685800" rtl="0" algn="l">
              <a:lnSpc>
                <a:spcPct val="100000"/>
              </a:lnSpc>
              <a:spcBef>
                <a:spcPts val="1000"/>
              </a:spcBef>
              <a:spcAft>
                <a:spcPts val="0"/>
              </a:spcAft>
              <a:buNone/>
            </a:pPr>
            <a:r>
              <a:rPr lang="en"/>
              <a:t>Porup, J.M. “What Is the Tor Browser? And How It Can Help Protect Your Identity.” CSO Online, CSO, 15 Oct. 2019, https://www.csoonline.com/article/3287653/what-is-the-tor-browser-how-it-works-and-how-it-can-help-you-protect-your-identity-online.html. </a:t>
            </a:r>
            <a:endParaRPr/>
          </a:p>
          <a:p>
            <a:pPr indent="-457200" lvl="0" marL="685800" rtl="0" algn="l">
              <a:lnSpc>
                <a:spcPct val="100000"/>
              </a:lnSpc>
              <a:spcBef>
                <a:spcPts val="1000"/>
              </a:spcBef>
              <a:spcAft>
                <a:spcPts val="0"/>
              </a:spcAft>
              <a:buNone/>
            </a:pPr>
            <a:r>
              <a:rPr lang="en"/>
              <a:t>Rob Jansen and Aaron Johnson. 2016. Safely Measuring Tor. In Proceedings of the 2016 ACM SIGSAC Conference on Computer and Communications Security (CCS '16). Association for Computing Machinery, New York, NY, USA, 1553–1567. DOI:</a:t>
            </a:r>
            <a:r>
              <a:rPr lang="en" u="sng">
                <a:solidFill>
                  <a:schemeClr val="hlink"/>
                </a:solidFill>
                <a:hlinkClick r:id="rId3"/>
              </a:rPr>
              <a:t>https://doi.org/10.1145/2976749.2978310</a:t>
            </a:r>
            <a:endParaRPr/>
          </a:p>
          <a:p>
            <a:pPr indent="-457200" lvl="0" marL="685800" rtl="0" algn="l">
              <a:lnSpc>
                <a:spcPct val="100000"/>
              </a:lnSpc>
              <a:spcBef>
                <a:spcPts val="1000"/>
              </a:spcBef>
              <a:spcAft>
                <a:spcPts val="0"/>
              </a:spcAft>
              <a:buNone/>
            </a:pPr>
            <a:r>
              <a:rPr lang="en"/>
              <a:t>The Tor Project, Inc. “Tor Project FAQ.” Tor Project: FAQ, 2019, https://2019.www.torproject.org/docs/faq.html.en</a:t>
            </a:r>
            <a:endParaRPr/>
          </a:p>
          <a:p>
            <a:pPr indent="-457200" lvl="0" marL="685800" rtl="0" algn="l">
              <a:lnSpc>
                <a:spcPct val="100000"/>
              </a:lnSpc>
              <a:spcBef>
                <a:spcPts val="1000"/>
              </a:spcBef>
              <a:spcAft>
                <a:spcPts val="0"/>
              </a:spcAft>
              <a:buNone/>
            </a:pPr>
            <a:r>
              <a:rPr lang="en"/>
              <a:t>“The Tor Project: Privacy &amp;amp; Freedom Online.” Tor Project | Anonymity Online, https://www.torproject.org/.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TOR?</a:t>
            </a:r>
            <a:endParaRPr/>
          </a:p>
        </p:txBody>
      </p:sp>
      <p:sp>
        <p:nvSpPr>
          <p:cNvPr id="148" name="Google Shape;148;p15"/>
          <p:cNvSpPr txBox="1"/>
          <p:nvPr>
            <p:ph idx="1" type="body"/>
          </p:nvPr>
        </p:nvSpPr>
        <p:spPr>
          <a:xfrm>
            <a:off x="1297500" y="4478750"/>
            <a:ext cx="7038900" cy="56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screenshot of torproject.org’s landing page, where users can download the TOR browser</a:t>
            </a:r>
            <a:endParaRPr/>
          </a:p>
        </p:txBody>
      </p:sp>
      <p:pic>
        <p:nvPicPr>
          <p:cNvPr id="149" name="Google Shape;149;p15"/>
          <p:cNvPicPr preferRelativeResize="0"/>
          <p:nvPr/>
        </p:nvPicPr>
        <p:blipFill>
          <a:blip r:embed="rId3">
            <a:alphaModFix/>
          </a:blip>
          <a:stretch>
            <a:fillRect/>
          </a:stretch>
        </p:blipFill>
        <p:spPr>
          <a:xfrm>
            <a:off x="1378626" y="1567542"/>
            <a:ext cx="6876659"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What is TOR?</a:t>
            </a:r>
            <a:endParaRPr>
              <a:solidFill>
                <a:schemeClr val="dk2"/>
              </a:solidFill>
            </a:endParaRPr>
          </a:p>
          <a:p>
            <a:pPr indent="0" lvl="0" marL="0" rtl="0" algn="l">
              <a:spcBef>
                <a:spcPts val="1200"/>
              </a:spcBef>
              <a:spcAft>
                <a:spcPts val="0"/>
              </a:spcAft>
              <a:buNone/>
            </a:pPr>
            <a:r>
              <a:rPr lang="en">
                <a:solidFill>
                  <a:schemeClr val="lt2"/>
                </a:solidFill>
              </a:rPr>
              <a:t>How does TOR work?</a:t>
            </a:r>
            <a:endParaRPr>
              <a:solidFill>
                <a:schemeClr val="lt2"/>
              </a:solidFill>
            </a:endParaRPr>
          </a:p>
          <a:p>
            <a:pPr indent="0" lvl="0" marL="0" rtl="0" algn="l">
              <a:spcBef>
                <a:spcPts val="1200"/>
              </a:spcBef>
              <a:spcAft>
                <a:spcPts val="0"/>
              </a:spcAft>
              <a:buNone/>
            </a:pPr>
            <a:r>
              <a:rPr lang="en">
                <a:solidFill>
                  <a:schemeClr val="dk2"/>
                </a:solidFill>
              </a:rPr>
              <a:t>Why use TOR?</a:t>
            </a:r>
            <a:endParaRPr>
              <a:solidFill>
                <a:schemeClr val="dk2"/>
              </a:solidFill>
            </a:endParaRPr>
          </a:p>
          <a:p>
            <a:pPr indent="0" lvl="0" marL="0" rtl="0" algn="l">
              <a:spcBef>
                <a:spcPts val="1200"/>
              </a:spcBef>
              <a:spcAft>
                <a:spcPts val="1200"/>
              </a:spcAft>
              <a:buNone/>
            </a:pPr>
            <a:r>
              <a:rPr lang="en">
                <a:solidFill>
                  <a:schemeClr val="dk2"/>
                </a:solidFill>
              </a:rPr>
              <a:t>What are the downsides of 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161" name="Google Shape;161;p17"/>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162" name="Google Shape;162;p17"/>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endParaRPr sz="2400"/>
          </a:p>
        </p:txBody>
      </p:sp>
      <p:sp>
        <p:nvSpPr>
          <p:cNvPr id="163" name="Google Shape;163;p17"/>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164" name="Google Shape;164;p17"/>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165" name="Google Shape;165;p17"/>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166" name="Google Shape;166;p17"/>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endParaRPr sz="2400"/>
          </a:p>
        </p:txBody>
      </p:sp>
      <p:sp>
        <p:nvSpPr>
          <p:cNvPr id="167" name="Google Shape;167;p17"/>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168" name="Google Shape;168;p17"/>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169" name="Google Shape;169;p17"/>
          <p:cNvSpPr txBox="1"/>
          <p:nvPr/>
        </p:nvSpPr>
        <p:spPr>
          <a:xfrm>
            <a:off x="317975" y="2721250"/>
            <a:ext cx="193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Usually uses TLS port 443 and 80, though could also use 9001 and 9030.</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175" name="Google Shape;175;p18"/>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176" name="Google Shape;176;p18"/>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endParaRPr sz="2400"/>
          </a:p>
        </p:txBody>
      </p:sp>
      <p:sp>
        <p:nvSpPr>
          <p:cNvPr id="177" name="Google Shape;177;p18"/>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178" name="Google Shape;178;p18"/>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179" name="Google Shape;179;p18"/>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180" name="Google Shape;180;p18"/>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endParaRPr sz="2400"/>
          </a:p>
        </p:txBody>
      </p:sp>
      <p:sp>
        <p:nvSpPr>
          <p:cNvPr id="181" name="Google Shape;181;p18"/>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182" name="Google Shape;182;p18"/>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183" name="Google Shape;183;p18"/>
          <p:cNvSpPr/>
          <p:nvPr/>
        </p:nvSpPr>
        <p:spPr>
          <a:xfrm>
            <a:off x="1878575" y="1828350"/>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rot="5400000">
            <a:off x="3314400" y="2398500"/>
            <a:ext cx="486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rot="2320508">
            <a:off x="3964166" y="3498154"/>
            <a:ext cx="1051362" cy="361792"/>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rot="-5400000">
            <a:off x="5212825" y="3508250"/>
            <a:ext cx="437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rot="2700000">
            <a:off x="6009064" y="3442751"/>
            <a:ext cx="1075085" cy="361897"/>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txBox="1"/>
          <p:nvPr/>
        </p:nvSpPr>
        <p:spPr>
          <a:xfrm>
            <a:off x="317975" y="2721250"/>
            <a:ext cx="193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Usually uses TLS port 443 and 80, though could also use 9001 and 9030.</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194" name="Google Shape;194;p19"/>
          <p:cNvSpPr/>
          <p:nvPr/>
        </p:nvSpPr>
        <p:spPr>
          <a:xfrm>
            <a:off x="472175" y="1567550"/>
            <a:ext cx="16275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p:txBody>
      </p:sp>
      <p:sp>
        <p:nvSpPr>
          <p:cNvPr id="195" name="Google Shape;195;p19"/>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endParaRPr sz="2400"/>
          </a:p>
        </p:txBody>
      </p:sp>
      <p:sp>
        <p:nvSpPr>
          <p:cNvPr id="196" name="Google Shape;196;p19"/>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endParaRPr sz="2400"/>
          </a:p>
        </p:txBody>
      </p:sp>
      <p:sp>
        <p:nvSpPr>
          <p:cNvPr id="197" name="Google Shape;197;p19"/>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p>
        </p:txBody>
      </p:sp>
      <p:sp>
        <p:nvSpPr>
          <p:cNvPr id="198" name="Google Shape;198;p19"/>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p>
        </p:txBody>
      </p:sp>
      <p:sp>
        <p:nvSpPr>
          <p:cNvPr id="199" name="Google Shape;199;p19"/>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endParaRPr sz="2400"/>
          </a:p>
        </p:txBody>
      </p:sp>
      <p:sp>
        <p:nvSpPr>
          <p:cNvPr id="200" name="Google Shape;200;p19"/>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endParaRPr sz="2400"/>
          </a:p>
        </p:txBody>
      </p:sp>
      <p:sp>
        <p:nvSpPr>
          <p:cNvPr id="201" name="Google Shape;201;p19"/>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202" name="Google Shape;202;p19"/>
          <p:cNvSpPr/>
          <p:nvPr/>
        </p:nvSpPr>
        <p:spPr>
          <a:xfrm>
            <a:off x="1999150" y="2019225"/>
            <a:ext cx="1074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rot="5400000">
            <a:off x="3115275" y="2363550"/>
            <a:ext cx="4869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rot="2702081">
            <a:off x="3865830" y="3742315"/>
            <a:ext cx="1051539" cy="361897"/>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rot="-5400000">
            <a:off x="5090875" y="3442800"/>
            <a:ext cx="437400" cy="3618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rot="2019276">
            <a:off x="6049231" y="3501148"/>
            <a:ext cx="1075092" cy="361942"/>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rot="10800000">
            <a:off x="1958950" y="1663538"/>
            <a:ext cx="1074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rot="-5400000">
            <a:off x="3477075" y="2363550"/>
            <a:ext cx="4869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8097919">
            <a:off x="4103415" y="3442750"/>
            <a:ext cx="1051539" cy="361897"/>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rot="-8980228">
            <a:off x="5837291" y="3162390"/>
            <a:ext cx="2031199" cy="361816"/>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rot="5400000">
            <a:off x="5452675" y="3501225"/>
            <a:ext cx="437400" cy="361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txBox="1"/>
          <p:nvPr/>
        </p:nvSpPr>
        <p:spPr>
          <a:xfrm>
            <a:off x="317975" y="2721250"/>
            <a:ext cx="193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Usually uses TLS port 443 and 80, though could also use 9001 and 9030.</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218" name="Google Shape;218;p20"/>
          <p:cNvSpPr/>
          <p:nvPr/>
        </p:nvSpPr>
        <p:spPr>
          <a:xfrm>
            <a:off x="472175" y="1567550"/>
            <a:ext cx="1627500" cy="1304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a:p>
            <a:pPr indent="0" lvl="0" marL="0" rtl="0" algn="ctr">
              <a:spcBef>
                <a:spcPts val="0"/>
              </a:spcBef>
              <a:spcAft>
                <a:spcPts val="0"/>
              </a:spcAft>
              <a:buNone/>
            </a:pPr>
            <a:r>
              <a:rPr lang="en" sz="2400">
                <a:solidFill>
                  <a:srgbClr val="FF0000"/>
                </a:solidFill>
              </a:rPr>
              <a:t>⚿</a:t>
            </a:r>
            <a:r>
              <a:rPr lang="en" sz="2400">
                <a:solidFill>
                  <a:srgbClr val="FF9900"/>
                </a:solidFill>
              </a:rPr>
              <a:t>⚿</a:t>
            </a:r>
            <a:r>
              <a:rPr lang="en" sz="2400">
                <a:solidFill>
                  <a:srgbClr val="FF00FF"/>
                </a:solidFill>
              </a:rPr>
              <a:t>⚿</a:t>
            </a:r>
            <a:r>
              <a:rPr lang="en" sz="2400">
                <a:solidFill>
                  <a:srgbClr val="00FFFF"/>
                </a:solidFill>
              </a:rPr>
              <a:t>⚿</a:t>
            </a:r>
            <a:endParaRPr sz="2400">
              <a:solidFill>
                <a:srgbClr val="00FFFF"/>
              </a:solidFill>
            </a:endParaRPr>
          </a:p>
        </p:txBody>
      </p:sp>
      <p:sp>
        <p:nvSpPr>
          <p:cNvPr id="219" name="Google Shape;219;p20"/>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r>
              <a:rPr lang="en" sz="2400">
                <a:solidFill>
                  <a:srgbClr val="FF00FF"/>
                </a:solidFill>
              </a:rPr>
              <a:t>⚿</a:t>
            </a:r>
            <a:endParaRPr sz="2400">
              <a:solidFill>
                <a:srgbClr val="FF00FF"/>
              </a:solidFill>
            </a:endParaRPr>
          </a:p>
        </p:txBody>
      </p:sp>
      <p:sp>
        <p:nvSpPr>
          <p:cNvPr id="220" name="Google Shape;220;p20"/>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r>
              <a:rPr lang="en" sz="2400">
                <a:solidFill>
                  <a:srgbClr val="FF9900"/>
                </a:solidFill>
              </a:rPr>
              <a:t>⚿</a:t>
            </a:r>
            <a:endParaRPr sz="2400">
              <a:solidFill>
                <a:srgbClr val="FF9900"/>
              </a:solidFill>
            </a:endParaRPr>
          </a:p>
        </p:txBody>
      </p:sp>
      <p:sp>
        <p:nvSpPr>
          <p:cNvPr id="221" name="Google Shape;221;p20"/>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solidFill>
                <a:srgbClr val="FFFF00"/>
              </a:solidFill>
            </a:endParaRPr>
          </a:p>
        </p:txBody>
      </p:sp>
      <p:sp>
        <p:nvSpPr>
          <p:cNvPr id="222" name="Google Shape;222;p20"/>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solidFill>
                <a:srgbClr val="00FF00"/>
              </a:solidFill>
            </a:endParaRPr>
          </a:p>
        </p:txBody>
      </p:sp>
      <p:sp>
        <p:nvSpPr>
          <p:cNvPr id="223" name="Google Shape;223;p20"/>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r>
              <a:rPr lang="en" sz="2400">
                <a:solidFill>
                  <a:srgbClr val="00FFFF"/>
                </a:solidFill>
              </a:rPr>
              <a:t>⚿</a:t>
            </a:r>
            <a:endParaRPr sz="2400">
              <a:solidFill>
                <a:srgbClr val="00FFFF"/>
              </a:solidFill>
            </a:endParaRPr>
          </a:p>
        </p:txBody>
      </p:sp>
      <p:sp>
        <p:nvSpPr>
          <p:cNvPr id="224" name="Google Shape;224;p20"/>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r>
              <a:rPr lang="en" sz="2400">
                <a:solidFill>
                  <a:srgbClr val="FF0000"/>
                </a:solidFill>
              </a:rPr>
              <a:t>⚿</a:t>
            </a:r>
            <a:endParaRPr sz="2400">
              <a:solidFill>
                <a:srgbClr val="FF0000"/>
              </a:solidFill>
            </a:endParaRPr>
          </a:p>
        </p:txBody>
      </p:sp>
      <p:sp>
        <p:nvSpPr>
          <p:cNvPr id="225" name="Google Shape;225;p20"/>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226" name="Google Shape;226;p20"/>
          <p:cNvSpPr txBox="1"/>
          <p:nvPr/>
        </p:nvSpPr>
        <p:spPr>
          <a:xfrm>
            <a:off x="0" y="2871950"/>
            <a:ext cx="2744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Using the Diffie-Hellman method, an AES key is generated between the user and each relay node involved in the circuit.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TOR work?</a:t>
            </a:r>
            <a:endParaRPr/>
          </a:p>
        </p:txBody>
      </p:sp>
      <p:sp>
        <p:nvSpPr>
          <p:cNvPr id="232" name="Google Shape;232;p21"/>
          <p:cNvSpPr/>
          <p:nvPr/>
        </p:nvSpPr>
        <p:spPr>
          <a:xfrm>
            <a:off x="472175" y="1567550"/>
            <a:ext cx="1627500" cy="1304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User Computer</a:t>
            </a:r>
            <a:endParaRPr sz="2400">
              <a:solidFill>
                <a:schemeClr val="lt1"/>
              </a:solidFill>
            </a:endParaRPr>
          </a:p>
          <a:p>
            <a:pPr indent="0" lvl="0" marL="0" rtl="0" algn="ctr">
              <a:spcBef>
                <a:spcPts val="0"/>
              </a:spcBef>
              <a:spcAft>
                <a:spcPts val="0"/>
              </a:spcAft>
              <a:buNone/>
            </a:pPr>
            <a:r>
              <a:rPr lang="en" sz="2400">
                <a:solidFill>
                  <a:srgbClr val="FF0000"/>
                </a:solidFill>
              </a:rPr>
              <a:t>⚿</a:t>
            </a:r>
            <a:r>
              <a:rPr lang="en" sz="2400">
                <a:solidFill>
                  <a:srgbClr val="FF9900"/>
                </a:solidFill>
              </a:rPr>
              <a:t>⚿</a:t>
            </a:r>
            <a:r>
              <a:rPr lang="en" sz="2400">
                <a:solidFill>
                  <a:srgbClr val="FF00FF"/>
                </a:solidFill>
              </a:rPr>
              <a:t>⚿</a:t>
            </a:r>
            <a:r>
              <a:rPr lang="en" sz="2400">
                <a:solidFill>
                  <a:srgbClr val="00FFFF"/>
                </a:solidFill>
              </a:rPr>
              <a:t>⚿</a:t>
            </a:r>
            <a:endParaRPr sz="2400">
              <a:solidFill>
                <a:srgbClr val="00FFFF"/>
              </a:solidFill>
            </a:endParaRPr>
          </a:p>
        </p:txBody>
      </p:sp>
      <p:sp>
        <p:nvSpPr>
          <p:cNvPr id="233" name="Google Shape;233;p21"/>
          <p:cNvSpPr/>
          <p:nvPr/>
        </p:nvSpPr>
        <p:spPr>
          <a:xfrm>
            <a:off x="4617775"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6</a:t>
            </a:r>
            <a:r>
              <a:rPr lang="en" sz="2400">
                <a:solidFill>
                  <a:srgbClr val="FF00FF"/>
                </a:solidFill>
              </a:rPr>
              <a:t>⚿</a:t>
            </a:r>
            <a:endParaRPr sz="2400">
              <a:solidFill>
                <a:srgbClr val="FF00FF"/>
              </a:solidFill>
            </a:endParaRPr>
          </a:p>
        </p:txBody>
      </p:sp>
      <p:sp>
        <p:nvSpPr>
          <p:cNvPr id="234" name="Google Shape;234;p21"/>
          <p:cNvSpPr/>
          <p:nvPr/>
        </p:nvSpPr>
        <p:spPr>
          <a:xfrm>
            <a:off x="2744100"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2</a:t>
            </a:r>
            <a:r>
              <a:rPr lang="en" sz="2400">
                <a:solidFill>
                  <a:srgbClr val="FF9900"/>
                </a:solidFill>
              </a:rPr>
              <a:t>⚿</a:t>
            </a:r>
            <a:endParaRPr sz="2400">
              <a:solidFill>
                <a:srgbClr val="FF9900"/>
              </a:solidFill>
            </a:endParaRPr>
          </a:p>
        </p:txBody>
      </p:sp>
      <p:sp>
        <p:nvSpPr>
          <p:cNvPr id="235" name="Google Shape;235;p21"/>
          <p:cNvSpPr/>
          <p:nvPr/>
        </p:nvSpPr>
        <p:spPr>
          <a:xfrm>
            <a:off x="2744100" y="378105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3</a:t>
            </a:r>
            <a:endParaRPr sz="2400">
              <a:solidFill>
                <a:srgbClr val="FFFF00"/>
              </a:solidFill>
            </a:endParaRPr>
          </a:p>
        </p:txBody>
      </p:sp>
      <p:sp>
        <p:nvSpPr>
          <p:cNvPr id="236" name="Google Shape;236;p21"/>
          <p:cNvSpPr/>
          <p:nvPr/>
        </p:nvSpPr>
        <p:spPr>
          <a:xfrm>
            <a:off x="4617775"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4</a:t>
            </a:r>
            <a:endParaRPr sz="2400">
              <a:solidFill>
                <a:srgbClr val="00FF00"/>
              </a:solidFill>
            </a:endParaRPr>
          </a:p>
        </p:txBody>
      </p:sp>
      <p:sp>
        <p:nvSpPr>
          <p:cNvPr id="237" name="Google Shape;237;p21"/>
          <p:cNvSpPr/>
          <p:nvPr/>
        </p:nvSpPr>
        <p:spPr>
          <a:xfrm>
            <a:off x="4617775" y="2674300"/>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5</a:t>
            </a:r>
            <a:r>
              <a:rPr lang="en" sz="2400">
                <a:solidFill>
                  <a:srgbClr val="00FFFF"/>
                </a:solidFill>
              </a:rPr>
              <a:t>⚿</a:t>
            </a:r>
            <a:endParaRPr sz="2400">
              <a:solidFill>
                <a:srgbClr val="00FFFF"/>
              </a:solidFill>
            </a:endParaRPr>
          </a:p>
        </p:txBody>
      </p:sp>
      <p:sp>
        <p:nvSpPr>
          <p:cNvPr id="238" name="Google Shape;238;p21"/>
          <p:cNvSpPr/>
          <p:nvPr/>
        </p:nvSpPr>
        <p:spPr>
          <a:xfrm>
            <a:off x="2744100" y="1544075"/>
            <a:ext cx="16275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Relay Node 1</a:t>
            </a:r>
            <a:r>
              <a:rPr lang="en" sz="2400">
                <a:solidFill>
                  <a:srgbClr val="FF0000"/>
                </a:solidFill>
              </a:rPr>
              <a:t>⚿</a:t>
            </a:r>
            <a:endParaRPr sz="2400">
              <a:solidFill>
                <a:srgbClr val="FF0000"/>
              </a:solidFill>
            </a:endParaRPr>
          </a:p>
        </p:txBody>
      </p:sp>
      <p:sp>
        <p:nvSpPr>
          <p:cNvPr id="239" name="Google Shape;239;p21"/>
          <p:cNvSpPr/>
          <p:nvPr/>
        </p:nvSpPr>
        <p:spPr>
          <a:xfrm>
            <a:off x="6708900" y="3781050"/>
            <a:ext cx="1749900" cy="89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Destination</a:t>
            </a:r>
            <a:endParaRPr sz="2400">
              <a:solidFill>
                <a:schemeClr val="lt1"/>
              </a:solidFill>
            </a:endParaRPr>
          </a:p>
        </p:txBody>
      </p:sp>
      <p:sp>
        <p:nvSpPr>
          <p:cNvPr id="240" name="Google Shape;240;p21"/>
          <p:cNvSpPr/>
          <p:nvPr/>
        </p:nvSpPr>
        <p:spPr>
          <a:xfrm>
            <a:off x="1581050" y="1415675"/>
            <a:ext cx="1530900" cy="11508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1661125" y="1555775"/>
            <a:ext cx="1320900" cy="8940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1741175" y="1673800"/>
            <a:ext cx="1160700" cy="641400"/>
          </a:xfrm>
          <a:prstGeom prst="rightArrow">
            <a:avLst>
              <a:gd fmla="val 50000" name="adj1"/>
              <a:gd fmla="val 50000" name="adj2"/>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1821225" y="1781800"/>
            <a:ext cx="980700" cy="425400"/>
          </a:xfrm>
          <a:prstGeom prst="rightArrow">
            <a:avLst>
              <a:gd fmla="val 50000" name="adj1"/>
              <a:gd fmla="val 50000" name="adj2"/>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1921350" y="1894900"/>
            <a:ext cx="820500" cy="1992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txBox="1"/>
          <p:nvPr/>
        </p:nvSpPr>
        <p:spPr>
          <a:xfrm>
            <a:off x="0" y="2871950"/>
            <a:ext cx="2744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Using the Diffie-Hellman method, an AES key is generated between the user and each relay node involved in the circuit.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