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83" r:id="rId4"/>
    <p:sldId id="284" r:id="rId5"/>
    <p:sldId id="258" r:id="rId6"/>
    <p:sldId id="259" r:id="rId7"/>
    <p:sldId id="260" r:id="rId8"/>
    <p:sldId id="261" r:id="rId9"/>
    <p:sldId id="262" r:id="rId10"/>
    <p:sldId id="263" r:id="rId11"/>
    <p:sldId id="264" r:id="rId12"/>
    <p:sldId id="267" r:id="rId13"/>
    <p:sldId id="268" r:id="rId14"/>
    <p:sldId id="278" r:id="rId15"/>
    <p:sldId id="286" r:id="rId16"/>
    <p:sldId id="281" r:id="rId17"/>
    <p:sldId id="279" r:id="rId18"/>
    <p:sldId id="285" r:id="rId19"/>
    <p:sldId id="271" r:id="rId20"/>
    <p:sldId id="270" r:id="rId21"/>
    <p:sldId id="287" r:id="rId22"/>
    <p:sldId id="273" r:id="rId23"/>
    <p:sldId id="274" r:id="rId24"/>
    <p:sldId id="275" r:id="rId25"/>
    <p:sldId id="276" r:id="rId26"/>
    <p:sldId id="288" r:id="rId27"/>
    <p:sldId id="289" r:id="rId28"/>
    <p:sldId id="290" r:id="rId29"/>
    <p:sldId id="291" r:id="rId30"/>
    <p:sldId id="292" r:id="rId31"/>
    <p:sldId id="29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on Wight" initials="CW" lastIdx="1" clrIdx="0">
    <p:extLst>
      <p:ext uri="{19B8F6BF-5375-455C-9EA6-DF929625EA0E}">
        <p15:presenceInfo xmlns:p15="http://schemas.microsoft.com/office/powerpoint/2012/main" userId="608ebb4d3cf394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9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945B5D-2B42-465D-92B1-50B1DD1E7DCA}">
  <a:tblStyle styleId="{3F945B5D-2B42-465D-92B1-50B1DD1E7D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66" autoAdjust="0"/>
  </p:normalViewPr>
  <p:slideViewPr>
    <p:cSldViewPr snapToGrid="0">
      <p:cViewPr varScale="1">
        <p:scale>
          <a:sx n="74" d="100"/>
          <a:sy n="74" d="100"/>
        </p:scale>
        <p:origin x="106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32a488957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32a488957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32a48895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32a48895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32a48895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32a4889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32a48895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32a48895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32a48895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32a48895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877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32a48895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32a48895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783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26981e2d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26981e2d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26981e2d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26981e2d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5443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32a48895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32a48895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3194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32a488957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32a488957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f864ff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f864ff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2a488957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32a488957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2a488957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32a488957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091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2f864ffbe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2f864ffbe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32a488957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32a48895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600"/>
              </a:spcBef>
              <a:spcAft>
                <a:spcPts val="0"/>
              </a:spcAft>
              <a:buClr>
                <a:srgbClr val="000000"/>
              </a:buClr>
              <a:buSzPts val="1100"/>
              <a:buFont typeface="Arial"/>
              <a:buNone/>
              <a:tabLst/>
              <a:defRPr/>
            </a:pP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2f864ffbe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2f864ffbe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2f864ff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2f864ffb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8941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5099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8116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2f864ffbe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2f864ffbe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143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2f864ffbe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2f864ffbe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279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2f864ffbe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2f864ffbe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33a2e1d9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33a2e1d9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33a2e1d91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33a2e1d9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2f864ffbe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2f864ffbe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2f864ffbe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2f864ffbe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0.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consumer-complaint-databas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Resolving Complaints</a:t>
            </a:r>
            <a:endParaRPr/>
          </a:p>
        </p:txBody>
      </p:sp>
      <p:sp>
        <p:nvSpPr>
          <p:cNvPr id="55" name="Google Shape;55;p13"/>
          <p:cNvSpPr txBox="1">
            <a:spLocks noGrp="1"/>
          </p:cNvSpPr>
          <p:nvPr>
            <p:ph type="subTitle" idx="1"/>
          </p:nvPr>
        </p:nvSpPr>
        <p:spPr>
          <a:xfrm>
            <a:off x="1402080" y="2834125"/>
            <a:ext cx="743022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Cason Wight</a:t>
            </a:r>
          </a:p>
          <a:p>
            <a:pPr marL="0" lvl="0" indent="0" algn="l" rtl="0">
              <a:spcBef>
                <a:spcPts val="0"/>
              </a:spcBef>
              <a:spcAft>
                <a:spcPts val="0"/>
              </a:spcAft>
              <a:buNone/>
            </a:pPr>
            <a:r>
              <a:rPr lang="en" sz="1400" dirty="0"/>
              <a:t>Other Collaborat</a:t>
            </a:r>
            <a:r>
              <a:rPr lang="en-US" sz="1400" dirty="0"/>
              <a:t>o</a:t>
            </a:r>
            <a:r>
              <a:rPr lang="en" sz="1400" dirty="0"/>
              <a:t>rs: Daniel Sheanshang </a:t>
            </a:r>
            <a:r>
              <a:rPr lang="en-US" sz="1400" dirty="0"/>
              <a:t>and </a:t>
            </a:r>
            <a:r>
              <a:rPr lang="en" sz="1400" dirty="0"/>
              <a:t>Devin Johnson</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Design of the </a:t>
            </a:r>
            <a:r>
              <a:rPr lang="en-US" dirty="0"/>
              <a:t>Inputs</a:t>
            </a:r>
            <a:endParaRPr dirty="0"/>
          </a:p>
        </p:txBody>
      </p:sp>
      <mc:AlternateContent xmlns:mc="http://schemas.openxmlformats.org/markup-compatibility/2006" xmlns:a14="http://schemas.microsoft.com/office/drawing/2010/main">
        <mc:Choice Requires="a14">
          <p:sp>
            <p:nvSpPr>
              <p:cNvPr id="99" name="Google Shape;99;p20"/>
              <p:cNvSpPr txBox="1">
                <a:spLocks noGrp="1"/>
              </p:cNvSpPr>
              <p:nvPr>
                <p:ph type="body" idx="1"/>
              </p:nvPr>
            </p:nvSpPr>
            <p:spPr>
              <a:xfrm>
                <a:off x="587141" y="1152475"/>
                <a:ext cx="7594334"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dirty="0">
                    <a:solidFill>
                      <a:schemeClr val="tx1"/>
                    </a:solidFill>
                  </a:rPr>
                  <a:t>The complaint, </a:t>
                </a:r>
                <a:r>
                  <a:rPr lang="en-US" i="1" dirty="0">
                    <a:solidFill>
                      <a:schemeClr val="tx1"/>
                    </a:solidFill>
                  </a:rPr>
                  <a:t>“My account shows that I haven’t paid a transaction for my credit card, but I have already paid” </a:t>
                </a:r>
                <a:r>
                  <a:rPr lang="en-US" dirty="0">
                    <a:solidFill>
                      <a:schemeClr val="tx1"/>
                    </a:solidFill>
                  </a:rPr>
                  <a:t>becomes</a:t>
                </a:r>
              </a:p>
              <a:p>
                <a:pPr marL="0" lvl="0" indent="0">
                  <a:spcBef>
                    <a:spcPts val="1600"/>
                  </a:spcBef>
                  <a:spcAft>
                    <a:spcPts val="1600"/>
                  </a:spcAft>
                  <a:buNone/>
                </a:pPr>
                <a14:m>
                  <m:oMathPara xmlns:m="http://schemas.openxmlformats.org/officeDocument/2006/math">
                    <m:oMathParaPr>
                      <m:jc m:val="centerGroup"/>
                    </m:oMathParaPr>
                    <m:oMath xmlns:m="http://schemas.openxmlformats.org/officeDocument/2006/math">
                      <m:m>
                        <m:mPr>
                          <m:plcHide m:val="on"/>
                          <m:mcs>
                            <m:mc>
                              <m:mcPr>
                                <m:count m:val="9"/>
                                <m:mcJc m:val="center"/>
                              </m:mcPr>
                            </m:mc>
                          </m:mcs>
                          <m:ctrlPr>
                            <a:rPr lang="en-US" b="0" i="1" smtClean="0">
                              <a:solidFill>
                                <a:schemeClr val="tx1"/>
                              </a:solidFill>
                              <a:latin typeface="Cambria Math" panose="02040503050406030204" pitchFamily="18" charset="0"/>
                            </a:rPr>
                          </m:ctrlPr>
                        </m:mPr>
                        <m:mr>
                          <m:e/>
                          <m:e/>
                          <m:e/>
                          <m:e>
                            <m:r>
                              <m:rPr>
                                <m:sty m:val="p"/>
                              </m:rPr>
                              <a:rPr lang="en-US" b="0" i="0" smtClean="0">
                                <a:solidFill>
                                  <a:schemeClr val="tx1"/>
                                </a:solidFill>
                                <a:latin typeface="Cambria Math" panose="02040503050406030204" pitchFamily="18" charset="0"/>
                              </a:rPr>
                              <m:t>credit</m:t>
                            </m:r>
                          </m:e>
                          <m:e>
                            <m:r>
                              <m:rPr>
                                <m:sty m:val="p"/>
                              </m:rPr>
                              <a:rPr lang="en-US" b="0" i="0" smtClean="0">
                                <a:solidFill>
                                  <a:schemeClr val="tx1"/>
                                </a:solidFill>
                                <a:latin typeface="Cambria Math" panose="02040503050406030204" pitchFamily="18" charset="0"/>
                              </a:rPr>
                              <m:t>paid</m:t>
                            </m:r>
                          </m:e>
                          <m:e>
                            <m:r>
                              <m:rPr>
                                <m:sty m:val="p"/>
                              </m:rPr>
                              <a:rPr lang="en-US" b="0" i="0" smtClean="0">
                                <a:solidFill>
                                  <a:schemeClr val="tx1"/>
                                </a:solidFill>
                                <a:latin typeface="Cambria Math" panose="02040503050406030204" pitchFamily="18" charset="0"/>
                              </a:rPr>
                              <m:t>debt</m:t>
                            </m:r>
                          </m:e>
                          <m:e/>
                          <m:e>
                            <m:r>
                              <a:rPr lang="en-US">
                                <a:solidFill>
                                  <a:schemeClr val="tx1"/>
                                </a:solidFill>
                                <a:latin typeface="Cambria Math" panose="02040503050406030204" pitchFamily="18" charset="0"/>
                              </a:rPr>
                              <m:t># </m:t>
                            </m:r>
                            <m:r>
                              <m:rPr>
                                <m:sty m:val="p"/>
                              </m:rPr>
                              <a:rPr lang="en-US">
                                <a:solidFill>
                                  <a:schemeClr val="tx1"/>
                                </a:solidFill>
                                <a:latin typeface="Cambria Math" panose="02040503050406030204" pitchFamily="18" charset="0"/>
                              </a:rPr>
                              <m:t>words</m:t>
                            </m:r>
                          </m:e>
                          <m:e/>
                        </m:mr>
                        <m:mr>
                          <m:e>
                            <m:sSub>
                              <m:sSubPr>
                                <m:ctrlPr>
                                  <a:rPr lang="en-US" b="1" i="1" smtClean="0">
                                    <a:solidFill>
                                      <a:schemeClr val="tx1"/>
                                    </a:solidFill>
                                    <a:latin typeface="Cambria Math" panose="02040503050406030204" pitchFamily="18" charset="0"/>
                                  </a:rPr>
                                </m:ctrlPr>
                              </m:sSubPr>
                              <m:e>
                                <m:r>
                                  <a:rPr lang="en-US" b="1" i="0" smtClean="0">
                                    <a:solidFill>
                                      <a:schemeClr val="tx1"/>
                                    </a:solidFill>
                                    <a:latin typeface="Cambria Math" panose="02040503050406030204" pitchFamily="18" charset="0"/>
                                  </a:rPr>
                                  <m:t>𝐱</m:t>
                                </m:r>
                              </m:e>
                              <m:sub>
                                <m:r>
                                  <a:rPr lang="en-US" b="0" i="0" smtClean="0">
                                    <a:solidFill>
                                      <a:schemeClr val="tx1"/>
                                    </a:solidFill>
                                    <a:latin typeface="Cambria Math" panose="02040503050406030204" pitchFamily="18" charset="0"/>
                                  </a:rPr>
                                  <m:t>0</m:t>
                                </m:r>
                              </m:sub>
                            </m:sSub>
                            <m:r>
                              <a:rPr lang="en-US" b="1" i="0" smtClean="0">
                                <a:solidFill>
                                  <a:schemeClr val="tx1"/>
                                </a:solidFill>
                                <a:latin typeface="Cambria Math" panose="02040503050406030204" pitchFamily="18" charset="0"/>
                              </a:rPr>
                              <m:t>=</m:t>
                            </m:r>
                          </m:e>
                          <m:e/>
                          <m:e/>
                          <m:e>
                            <m:r>
                              <a:rPr lang="en-US" b="1"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2</m:t>
                            </m:r>
                          </m:e>
                          <m:e>
                            <m:r>
                              <a:rPr lang="en-US" b="0" i="1" smtClean="0">
                                <a:solidFill>
                                  <a:schemeClr val="tx1"/>
                                </a:solidFill>
                                <a:latin typeface="Cambria Math" panose="02040503050406030204" pitchFamily="18" charset="0"/>
                              </a:rPr>
                              <m:t>0</m:t>
                            </m:r>
                          </m:e>
                          <m:e>
                            <m:r>
                              <a:rPr lang="en-US" b="0" i="1" smtClean="0">
                                <a:solidFill>
                                  <a:schemeClr val="tx1"/>
                                </a:solidFill>
                                <a:latin typeface="Cambria Math" panose="02040503050406030204" pitchFamily="18" charset="0"/>
                              </a:rPr>
                              <m:t>…</m:t>
                            </m:r>
                          </m:e>
                          <m:e>
                            <m:r>
                              <a:rPr lang="en-US" b="0" i="1" smtClean="0">
                                <a:solidFill>
                                  <a:schemeClr val="tx1"/>
                                </a:solidFill>
                                <a:latin typeface="Cambria Math" panose="02040503050406030204" pitchFamily="18" charset="0"/>
                              </a:rPr>
                              <m:t>18]</m:t>
                            </m:r>
                          </m:e>
                          <m:e/>
                        </m:mr>
                      </m:m>
                    </m:oMath>
                  </m:oMathPara>
                </a14:m>
                <a:endParaRPr lang="en-US" dirty="0">
                  <a:solidFill>
                    <a:schemeClr val="tx1"/>
                  </a:solidFill>
                </a:endParaRPr>
              </a:p>
              <a:p>
                <a:pPr marL="0" lvl="0" indent="0">
                  <a:spcBef>
                    <a:spcPts val="1600"/>
                  </a:spcBef>
                  <a:spcAft>
                    <a:spcPts val="1600"/>
                  </a:spcAft>
                  <a:buNone/>
                </a:pPr>
                <a:endParaRPr lang="en-US" dirty="0">
                  <a:solidFill>
                    <a:schemeClr val="tx1"/>
                  </a:solidFill>
                </a:endParaRPr>
              </a:p>
              <a:p>
                <a:pPr marL="0" lvl="0" indent="0">
                  <a:buNone/>
                </a:pPr>
                <a:r>
                  <a:rPr lang="en-US" dirty="0">
                    <a:solidFill>
                      <a:schemeClr val="tx1"/>
                    </a:solidFill>
                  </a:rPr>
                  <a:t>Final input dimensions: </a:t>
                </a:r>
                <a14:m>
                  <m:oMath xmlns:m="http://schemas.openxmlformats.org/officeDocument/2006/math">
                    <m:r>
                      <a:rPr lang="en-US" i="1" dirty="0">
                        <a:solidFill>
                          <a:schemeClr val="tx1"/>
                        </a:solidFill>
                        <a:latin typeface="Cambria Math" panose="02040503050406030204" pitchFamily="18" charset="0"/>
                      </a:rPr>
                      <m:t>124,896×156</m:t>
                    </m:r>
                  </m:oMath>
                </a14:m>
                <a:endParaRPr lang="en-US" dirty="0">
                  <a:solidFill>
                    <a:schemeClr val="tx1"/>
                  </a:solidFill>
                </a:endParaRPr>
              </a:p>
              <a:p>
                <a:pPr marL="0" lvl="0" indent="0">
                  <a:spcBef>
                    <a:spcPts val="1600"/>
                  </a:spcBef>
                  <a:buNone/>
                </a:pPr>
                <a:r>
                  <a:rPr lang="en-US" dirty="0">
                    <a:solidFill>
                      <a:schemeClr val="tx1"/>
                    </a:solidFill>
                  </a:rPr>
                  <a:t>Train/test split of </a:t>
                </a:r>
                <a14:m>
                  <m:oMath xmlns:m="http://schemas.openxmlformats.org/officeDocument/2006/math">
                    <m:r>
                      <a:rPr lang="en-US" i="1" dirty="0">
                        <a:solidFill>
                          <a:schemeClr val="tx1"/>
                        </a:solidFill>
                        <a:latin typeface="Cambria Math" panose="02040503050406030204" pitchFamily="18" charset="0"/>
                      </a:rPr>
                      <m:t>80</m:t>
                    </m:r>
                  </m:oMath>
                </a14:m>
                <a:r>
                  <a:rPr lang="en-US" dirty="0">
                    <a:solidFill>
                      <a:schemeClr val="tx1"/>
                    </a:solidFill>
                  </a:rPr>
                  <a:t>/</a:t>
                </a:r>
                <a14:m>
                  <m:oMath xmlns:m="http://schemas.openxmlformats.org/officeDocument/2006/math">
                    <m:r>
                      <a:rPr lang="en-US" i="1" dirty="0">
                        <a:solidFill>
                          <a:schemeClr val="tx1"/>
                        </a:solidFill>
                        <a:latin typeface="Cambria Math" panose="02040503050406030204" pitchFamily="18" charset="0"/>
                      </a:rPr>
                      <m:t>20</m:t>
                    </m:r>
                  </m:oMath>
                </a14:m>
                <a:r>
                  <a:rPr lang="en-US" dirty="0">
                    <a:solidFill>
                      <a:schemeClr val="tx1"/>
                    </a:solidFill>
                  </a:rPr>
                  <a:t> (same set for all three methods)</a:t>
                </a:r>
              </a:p>
            </p:txBody>
          </p:sp>
        </mc:Choice>
        <mc:Fallback xmlns="">
          <p:sp>
            <p:nvSpPr>
              <p:cNvPr id="99" name="Google Shape;99;p20"/>
              <p:cNvSpPr txBox="1">
                <a:spLocks noGrp="1" noRot="1" noChangeAspect="1" noMove="1" noResize="1" noEditPoints="1" noAdjustHandles="1" noChangeArrowheads="1" noChangeShapeType="1" noTextEdit="1"/>
              </p:cNvSpPr>
              <p:nvPr>
                <p:ph type="body" idx="1"/>
              </p:nvPr>
            </p:nvSpPr>
            <p:spPr>
              <a:xfrm>
                <a:off x="587141" y="1152475"/>
                <a:ext cx="7594334" cy="3416400"/>
              </a:xfrm>
              <a:prstGeom prst="rect">
                <a:avLst/>
              </a:prstGeom>
              <a:blipFill>
                <a:blip r:embed="rId3"/>
                <a:stretch>
                  <a:fillRect l="-64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mc:AlternateContent xmlns:mc="http://schemas.openxmlformats.org/markup-compatibility/2006" xmlns:a14="http://schemas.microsoft.com/office/drawing/2010/main">
        <mc:Choice Requires="a14">
          <p:sp>
            <p:nvSpPr>
              <p:cNvPr id="105" name="Google Shape;105;p21"/>
              <p:cNvSpPr txBox="1">
                <a:spLocks noGrp="1"/>
              </p:cNvSpPr>
              <p:nvPr>
                <p:ph type="body" idx="1"/>
              </p:nvPr>
            </p:nvSpPr>
            <p:spPr>
              <a:xfrm>
                <a:off x="311700" y="1152474"/>
                <a:ext cx="8520600" cy="3704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14:m>
                  <m:oMath xmlns:m="http://schemas.openxmlformats.org/officeDocument/2006/math">
                    <m:r>
                      <a:rPr lang="en-US" sz="2800" i="1" dirty="0" smtClean="0">
                        <a:solidFill>
                          <a:schemeClr val="tx1"/>
                        </a:solidFill>
                        <a:latin typeface="Cambria Math" panose="02040503050406030204" pitchFamily="18" charset="0"/>
                      </a:rPr>
                      <m:t>3</m:t>
                    </m:r>
                  </m:oMath>
                </a14:m>
                <a:r>
                  <a:rPr lang="en-US" sz="2800" dirty="0">
                    <a:solidFill>
                      <a:schemeClr val="tx1"/>
                    </a:solidFill>
                  </a:rPr>
                  <a:t> different methods were used to analyze the data and obtain predictions</a:t>
                </a:r>
              </a:p>
              <a:p>
                <a:pPr marL="457200" lvl="0" indent="-342900" algn="l" rtl="0">
                  <a:spcBef>
                    <a:spcPts val="1600"/>
                  </a:spcBef>
                  <a:spcAft>
                    <a:spcPts val="0"/>
                  </a:spcAft>
                  <a:buSzPts val="1800"/>
                  <a:buFont typeface="+mj-lt"/>
                  <a:buAutoNum type="arabicPeriod"/>
                </a:pPr>
                <a:r>
                  <a:rPr lang="en-US" sz="2800" dirty="0">
                    <a:solidFill>
                      <a:schemeClr val="tx1"/>
                    </a:solidFill>
                  </a:rPr>
                  <a:t>Random Forests</a:t>
                </a:r>
              </a:p>
              <a:p>
                <a:pPr marL="457200" lvl="0" indent="-342900" algn="l" rtl="0">
                  <a:spcBef>
                    <a:spcPts val="0"/>
                  </a:spcBef>
                  <a:spcAft>
                    <a:spcPts val="0"/>
                  </a:spcAft>
                  <a:buSzPts val="1800"/>
                  <a:buFont typeface="+mj-lt"/>
                  <a:buAutoNum type="arabicPeriod"/>
                </a:pPr>
                <a:r>
                  <a:rPr lang="en-US" sz="2800" dirty="0">
                    <a:solidFill>
                      <a:schemeClr val="tx1"/>
                    </a:solidFill>
                  </a:rPr>
                  <a:t>K Nearest Neighbors</a:t>
                </a:r>
              </a:p>
              <a:p>
                <a:pPr marL="457200" lvl="0" indent="-342900" algn="l" rtl="0">
                  <a:spcBef>
                    <a:spcPts val="0"/>
                  </a:spcBef>
                  <a:spcAft>
                    <a:spcPts val="0"/>
                  </a:spcAft>
                  <a:buSzPts val="1800"/>
                  <a:buFont typeface="+mj-lt"/>
                  <a:buAutoNum type="arabicPeriod"/>
                </a:pPr>
                <a:r>
                  <a:rPr lang="en-US" sz="2800" dirty="0">
                    <a:solidFill>
                      <a:schemeClr val="tx1"/>
                    </a:solidFill>
                  </a:rPr>
                  <a:t>Neural Nets</a:t>
                </a:r>
              </a:p>
              <a:p>
                <a:pPr marL="0" lvl="0" indent="0" algn="l" rtl="0">
                  <a:spcBef>
                    <a:spcPts val="1600"/>
                  </a:spcBef>
                  <a:spcAft>
                    <a:spcPts val="1600"/>
                  </a:spcAft>
                  <a:buNone/>
                </a:pPr>
                <a:r>
                  <a:rPr lang="en-US" dirty="0">
                    <a:solidFill>
                      <a:schemeClr val="tx1"/>
                    </a:solidFill>
                  </a:rPr>
                  <a:t>Each have respective strengths and weaknesses</a:t>
                </a:r>
              </a:p>
            </p:txBody>
          </p:sp>
        </mc:Choice>
        <mc:Fallback xmlns="">
          <p:sp>
            <p:nvSpPr>
              <p:cNvPr id="105" name="Google Shape;105;p21"/>
              <p:cNvSpPr txBox="1">
                <a:spLocks noGrp="1" noRot="1" noChangeAspect="1" noMove="1" noResize="1" noEditPoints="1" noAdjustHandles="1" noChangeArrowheads="1" noChangeShapeType="1" noTextEdit="1"/>
              </p:cNvSpPr>
              <p:nvPr>
                <p:ph type="body" idx="1"/>
              </p:nvPr>
            </p:nvSpPr>
            <p:spPr>
              <a:xfrm>
                <a:off x="311700" y="1152474"/>
                <a:ext cx="8520600" cy="3704197"/>
              </a:xfrm>
              <a:prstGeom prst="rect">
                <a:avLst/>
              </a:prstGeom>
              <a:blipFill>
                <a:blip r:embed="rId3"/>
                <a:stretch>
                  <a:fillRect l="-1431"/>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14:m>
                  <m:oMath xmlns:m="http://schemas.openxmlformats.org/officeDocument/2006/math">
                    <m:r>
                      <a:rPr lang="en-US" i="1" dirty="0" smtClean="0">
                        <a:latin typeface="Cambria Math" panose="02040503050406030204" pitchFamily="18" charset="0"/>
                      </a:rPr>
                      <m:t>𝑘</m:t>
                    </m:r>
                  </m:oMath>
                </a14:m>
                <a:r>
                  <a:rPr lang="en" dirty="0"/>
                  <a:t>-N</a:t>
                </a:r>
                <a:r>
                  <a:rPr lang="en-US" dirty="0" err="1"/>
                  <a:t>earest</a:t>
                </a:r>
                <a:r>
                  <a:rPr lang="en-US" dirty="0"/>
                  <a:t> </a:t>
                </a:r>
                <a:r>
                  <a:rPr lang="en" dirty="0"/>
                  <a:t>N</a:t>
                </a:r>
                <a:r>
                  <a:rPr lang="en-US" dirty="0" err="1"/>
                  <a:t>eighbors</a:t>
                </a:r>
                <a:r>
                  <a:rPr lang="en" dirty="0"/>
                  <a:t> (KNN)</a:t>
                </a:r>
                <a:endParaRPr dirty="0"/>
              </a:p>
            </p:txBody>
          </p:sp>
        </mc:Choice>
        <mc:Fallback xmlns="">
          <p:sp>
            <p:nvSpPr>
              <p:cNvPr id="123" name="Google Shape;123;p24"/>
              <p:cNvSpPr txBox="1">
                <a:spLocks noGrp="1" noRot="1" noChangeAspect="1" noMove="1" noResize="1" noEditPoints="1" noAdjustHandles="1" noChangeArrowheads="1" noChangeShapeType="1" noTextEdit="1"/>
              </p:cNvSpPr>
              <p:nvPr>
                <p:ph type="title"/>
              </p:nvPr>
            </p:nvSpPr>
            <p:spPr>
              <a:xfrm>
                <a:off x="311700" y="445025"/>
                <a:ext cx="8520600" cy="572700"/>
              </a:xfrm>
              <a:prstGeom prst="rect">
                <a:avLst/>
              </a:prstGeom>
              <a:blipFill>
                <a:blip r:embed="rId3"/>
                <a:stretch>
                  <a:fillRect t="-3191" b="-27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Google Shape;124;p24"/>
              <p:cNvSpPr txBox="1">
                <a:spLocks noGrp="1"/>
              </p:cNvSpPr>
              <p:nvPr>
                <p:ph type="body" idx="1"/>
              </p:nvPr>
            </p:nvSpPr>
            <p:spPr>
              <a:xfrm>
                <a:off x="1346200" y="1152475"/>
                <a:ext cx="7486099" cy="376458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US" dirty="0">
                    <a:solidFill>
                      <a:schemeClr val="tx1"/>
                    </a:solidFill>
                  </a:rPr>
                  <a:t>Find the </a:t>
                </a:r>
                <a14:m>
                  <m:oMath xmlns:m="http://schemas.openxmlformats.org/officeDocument/2006/math">
                    <m:r>
                      <a:rPr lang="en-US" i="1" dirty="0" smtClean="0">
                        <a:solidFill>
                          <a:schemeClr val="tx1"/>
                        </a:solidFill>
                        <a:latin typeface="Cambria Math" panose="02040503050406030204" pitchFamily="18" charset="0"/>
                      </a:rPr>
                      <m:t>𝑘</m:t>
                    </m:r>
                  </m:oMath>
                </a14:m>
                <a:r>
                  <a:rPr lang="en-US" dirty="0">
                    <a:solidFill>
                      <a:schemeClr val="tx1"/>
                    </a:solidFill>
                  </a:rPr>
                  <a:t> most similar complaints (neighbors) to a given complaint</a:t>
                </a:r>
              </a:p>
              <a:p>
                <a:pPr marL="596900" lvl="1" indent="0">
                  <a:spcBef>
                    <a:spcPts val="0"/>
                  </a:spcBef>
                  <a:buNone/>
                </a:pPr>
                <a:r>
                  <a:rPr lang="en-US" dirty="0">
                    <a:solidFill>
                      <a:schemeClr val="tx1"/>
                    </a:solidFill>
                  </a:rPr>
                  <a:t>Inputs are scaled</a:t>
                </a:r>
              </a:p>
              <a:p>
                <a:pPr marL="596900" lvl="1" indent="0">
                  <a:spcBef>
                    <a:spcPts val="0"/>
                  </a:spcBef>
                  <a:buNone/>
                </a:pPr>
                <a:r>
                  <a:rPr lang="en-US" dirty="0">
                    <a:solidFill>
                      <a:schemeClr val="tx1"/>
                    </a:solidFill>
                  </a:rPr>
                  <a:t>All inputs have the same weight</a:t>
                </a:r>
              </a:p>
              <a:p>
                <a:pPr marL="596900" lvl="1" indent="0">
                  <a:spcBef>
                    <a:spcPts val="0"/>
                  </a:spcBef>
                  <a:buNone/>
                </a:pPr>
                <a:endParaRPr lang="en-US" dirty="0">
                  <a:solidFill>
                    <a:schemeClr val="tx1"/>
                  </a:solidFill>
                </a:endParaRPr>
              </a:p>
              <a:p>
                <a:pPr lvl="0">
                  <a:buFont typeface="+mj-lt"/>
                  <a:buAutoNum type="arabicPeriod"/>
                </a:pPr>
                <a:r>
                  <a:rPr lang="en-US" dirty="0">
                    <a:solidFill>
                      <a:schemeClr val="tx1"/>
                    </a:solidFill>
                  </a:rPr>
                  <a:t>Identify department with the largest proportion of these complaints</a:t>
                </a:r>
              </a:p>
              <a:p>
                <a:pPr marL="457200" lvl="0" indent="-342900" algn="l" rtl="0">
                  <a:spcBef>
                    <a:spcPts val="0"/>
                  </a:spcBef>
                  <a:spcAft>
                    <a:spcPts val="0"/>
                  </a:spcAft>
                  <a:buSzPts val="1800"/>
                  <a:buFont typeface="+mj-lt"/>
                  <a:buAutoNum type="arabicPeriod"/>
                </a:pPr>
                <a:endParaRPr lang="en-US" dirty="0">
                  <a:solidFill>
                    <a:schemeClr val="tx1"/>
                  </a:solidFill>
                </a:endParaRPr>
              </a:p>
              <a:p>
                <a:pPr marL="457200" lvl="0" indent="-342900" algn="l" rtl="0">
                  <a:spcBef>
                    <a:spcPts val="0"/>
                  </a:spcBef>
                  <a:spcAft>
                    <a:spcPts val="0"/>
                  </a:spcAft>
                  <a:buSzPts val="1800"/>
                  <a:buFont typeface="+mj-lt"/>
                  <a:buAutoNum type="arabicPeriod"/>
                </a:pPr>
                <a:endParaRPr lang="en-US" dirty="0">
                  <a:solidFill>
                    <a:schemeClr val="tx1"/>
                  </a:solidFill>
                </a:endParaRPr>
              </a:p>
              <a:p>
                <a:pPr marL="457200" lvl="0" indent="-342900" algn="l" rtl="0">
                  <a:spcBef>
                    <a:spcPts val="0"/>
                  </a:spcBef>
                  <a:spcAft>
                    <a:spcPts val="0"/>
                  </a:spcAft>
                  <a:buSzPts val="1800"/>
                  <a:buFont typeface="+mj-lt"/>
                  <a:buAutoNum type="arabicPeriod"/>
                </a:pPr>
                <a:r>
                  <a:rPr lang="en-US" dirty="0">
                    <a:solidFill>
                      <a:schemeClr val="tx1"/>
                    </a:solidFill>
                  </a:rPr>
                  <a:t>This department serves as the prediction for the given complaint </a:t>
                </a:r>
              </a:p>
              <a:p>
                <a:pPr marL="457200" lvl="0" indent="-342900" algn="l" rtl="0">
                  <a:spcBef>
                    <a:spcPts val="0"/>
                  </a:spcBef>
                  <a:spcAft>
                    <a:spcPts val="0"/>
                  </a:spcAft>
                  <a:buSzPts val="1800"/>
                  <a:buFont typeface="+mj-lt"/>
                  <a:buAutoNum type="arabicPeriod"/>
                </a:pPr>
                <a:endParaRPr lang="en-US" dirty="0">
                  <a:solidFill>
                    <a:schemeClr val="tx1"/>
                  </a:solidFill>
                </a:endParaRPr>
              </a:p>
              <a:p>
                <a:pPr marL="457200" lvl="0" indent="-342900" algn="l" rtl="0">
                  <a:spcBef>
                    <a:spcPts val="0"/>
                  </a:spcBef>
                  <a:spcAft>
                    <a:spcPts val="0"/>
                  </a:spcAft>
                  <a:buSzPts val="1800"/>
                  <a:buFont typeface="+mj-lt"/>
                  <a:buAutoNum type="arabicPeriod"/>
                </a:pPr>
                <a:endParaRPr lang="en-US" dirty="0">
                  <a:solidFill>
                    <a:schemeClr val="tx1"/>
                  </a:solidFill>
                </a:endParaRPr>
              </a:p>
              <a:p>
                <a:pPr marL="457200" lvl="0" indent="-342900" algn="l" rtl="0">
                  <a:spcBef>
                    <a:spcPts val="0"/>
                  </a:spcBef>
                  <a:spcAft>
                    <a:spcPts val="0"/>
                  </a:spcAft>
                  <a:buSzPts val="1800"/>
                  <a:buFont typeface="+mj-lt"/>
                  <a:buAutoNum type="arabicPeriod"/>
                </a:pPr>
                <a:r>
                  <a:rPr lang="en-US" dirty="0">
                    <a:solidFill>
                      <a:schemeClr val="tx1"/>
                    </a:solidFill>
                  </a:rPr>
                  <a:t>The number of neighbors, </a:t>
                </a:r>
                <a14:m>
                  <m:oMath xmlns:m="http://schemas.openxmlformats.org/officeDocument/2006/math">
                    <m:r>
                      <a:rPr lang="en-US" i="1" dirty="0" smtClean="0">
                        <a:solidFill>
                          <a:schemeClr val="tx1"/>
                        </a:solidFill>
                        <a:latin typeface="Cambria Math" panose="02040503050406030204" pitchFamily="18" charset="0"/>
                      </a:rPr>
                      <m:t>𝑘</m:t>
                    </m:r>
                  </m:oMath>
                </a14:m>
                <a:r>
                  <a:rPr lang="en-US" dirty="0">
                    <a:solidFill>
                      <a:schemeClr val="tx1"/>
                    </a:solidFill>
                  </a:rPr>
                  <a:t>, is chosen via cross-validation</a:t>
                </a:r>
              </a:p>
            </p:txBody>
          </p:sp>
        </mc:Choice>
        <mc:Fallback xmlns="">
          <p:sp>
            <p:nvSpPr>
              <p:cNvPr id="124" name="Google Shape;124;p24"/>
              <p:cNvSpPr txBox="1">
                <a:spLocks noGrp="1" noRot="1" noChangeAspect="1" noMove="1" noResize="1" noEditPoints="1" noAdjustHandles="1" noChangeArrowheads="1" noChangeShapeType="1" noTextEdit="1"/>
              </p:cNvSpPr>
              <p:nvPr>
                <p:ph type="body" idx="1"/>
              </p:nvPr>
            </p:nvSpPr>
            <p:spPr>
              <a:xfrm>
                <a:off x="1346200" y="1152475"/>
                <a:ext cx="7486099" cy="3764582"/>
              </a:xfrm>
              <a:prstGeom prst="rect">
                <a:avLst/>
              </a:prstGeom>
              <a:blipFill>
                <a:blip r:embed="rId4"/>
                <a:stretch>
                  <a:fillRect/>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F178AE00-A046-42B8-B8D4-FC868E6E5F6F}"/>
              </a:ext>
            </a:extLst>
          </p:cNvPr>
          <p:cNvGrpSpPr/>
          <p:nvPr/>
        </p:nvGrpSpPr>
        <p:grpSpPr>
          <a:xfrm>
            <a:off x="210100" y="1154168"/>
            <a:ext cx="1223802" cy="926491"/>
            <a:chOff x="311700" y="1287225"/>
            <a:chExt cx="1223802" cy="926491"/>
          </a:xfrm>
        </p:grpSpPr>
        <p:sp>
          <p:nvSpPr>
            <p:cNvPr id="2" name="Rectangle 1">
              <a:extLst>
                <a:ext uri="{FF2B5EF4-FFF2-40B4-BE49-F238E27FC236}">
                  <a16:creationId xmlns:a16="http://schemas.microsoft.com/office/drawing/2014/main" id="{0720F914-12C4-4305-AAE1-31EF97976F25}"/>
                </a:ext>
              </a:extLst>
            </p:cNvPr>
            <p:cNvSpPr/>
            <p:nvPr/>
          </p:nvSpPr>
          <p:spPr>
            <a:xfrm>
              <a:off x="311700" y="1287225"/>
              <a:ext cx="1223802" cy="926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4E93E68-45CC-4106-ACB7-B2289C873EA5}"/>
                </a:ext>
              </a:extLst>
            </p:cNvPr>
            <p:cNvSpPr/>
            <p:nvPr/>
          </p:nvSpPr>
          <p:spPr>
            <a:xfrm>
              <a:off x="833120" y="1707778"/>
              <a:ext cx="86360" cy="812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4C8F5EF-C1FE-42D8-93D3-278BE9FA080F}"/>
                </a:ext>
              </a:extLst>
            </p:cNvPr>
            <p:cNvSpPr/>
            <p:nvPr/>
          </p:nvSpPr>
          <p:spPr>
            <a:xfrm>
              <a:off x="396240" y="2026920"/>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BDBF6A-491F-47F2-80C2-8D0A99F65B2B}"/>
                </a:ext>
              </a:extLst>
            </p:cNvPr>
            <p:cNvSpPr/>
            <p:nvPr/>
          </p:nvSpPr>
          <p:spPr>
            <a:xfrm>
              <a:off x="439420" y="1857880"/>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9575FC0-9DBB-422A-BD7C-C0A0447CDEC0}"/>
                </a:ext>
              </a:extLst>
            </p:cNvPr>
            <p:cNvSpPr/>
            <p:nvPr/>
          </p:nvSpPr>
          <p:spPr>
            <a:xfrm>
              <a:off x="672284" y="2007870"/>
              <a:ext cx="86360" cy="81280"/>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BFACC71-A53C-486E-8CFD-793F7159EB79}"/>
                </a:ext>
              </a:extLst>
            </p:cNvPr>
            <p:cNvSpPr/>
            <p:nvPr/>
          </p:nvSpPr>
          <p:spPr>
            <a:xfrm>
              <a:off x="922020" y="2089150"/>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912DE5-E667-4955-A18B-7FB52C751B3A}"/>
                </a:ext>
              </a:extLst>
            </p:cNvPr>
            <p:cNvSpPr/>
            <p:nvPr/>
          </p:nvSpPr>
          <p:spPr>
            <a:xfrm>
              <a:off x="585924" y="1525628"/>
              <a:ext cx="86360" cy="81280"/>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4AFA23-DB8F-4C84-A66C-9A70DA3DDBF3}"/>
                </a:ext>
              </a:extLst>
            </p:cNvPr>
            <p:cNvSpPr/>
            <p:nvPr/>
          </p:nvSpPr>
          <p:spPr>
            <a:xfrm>
              <a:off x="1244600" y="1496418"/>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B3F492D-D621-4DBA-B669-1E1D7626D88D}"/>
                </a:ext>
              </a:extLst>
            </p:cNvPr>
            <p:cNvSpPr/>
            <p:nvPr/>
          </p:nvSpPr>
          <p:spPr>
            <a:xfrm>
              <a:off x="1282604" y="2028190"/>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2EC799B-2374-46B6-B8BA-BC26128F2EF3}"/>
                </a:ext>
              </a:extLst>
            </p:cNvPr>
            <p:cNvSpPr/>
            <p:nvPr/>
          </p:nvSpPr>
          <p:spPr>
            <a:xfrm>
              <a:off x="994864" y="1832480"/>
              <a:ext cx="86360" cy="81280"/>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E4FBB67-B464-4AC0-ABD1-A12003F12E23}"/>
                </a:ext>
              </a:extLst>
            </p:cNvPr>
            <p:cNvSpPr/>
            <p:nvPr/>
          </p:nvSpPr>
          <p:spPr>
            <a:xfrm>
              <a:off x="1038044" y="1669190"/>
              <a:ext cx="86360" cy="81280"/>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AF16D34-258E-4B45-BDF2-33F424551EF0}"/>
                </a:ext>
              </a:extLst>
            </p:cNvPr>
            <p:cNvSpPr/>
            <p:nvPr/>
          </p:nvSpPr>
          <p:spPr>
            <a:xfrm>
              <a:off x="922020" y="1478573"/>
              <a:ext cx="86360" cy="81280"/>
            </a:xfrm>
            <a:prstGeom prst="ellipse">
              <a:avLst/>
            </a:prstGeom>
            <a:solidFill>
              <a:schemeClr val="tx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217EF4-715B-4349-91EF-A3489D48B18C}"/>
                </a:ext>
              </a:extLst>
            </p:cNvPr>
            <p:cNvSpPr/>
            <p:nvPr/>
          </p:nvSpPr>
          <p:spPr>
            <a:xfrm>
              <a:off x="1314088" y="1817240"/>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96E07E9-CAE4-4D51-949E-2E75356AE982}"/>
                </a:ext>
              </a:extLst>
            </p:cNvPr>
            <p:cNvSpPr/>
            <p:nvPr/>
          </p:nvSpPr>
          <p:spPr>
            <a:xfrm>
              <a:off x="737508" y="1337407"/>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239F143-892E-4637-9859-424DC5B6223B}"/>
                </a:ext>
              </a:extLst>
            </p:cNvPr>
            <p:cNvSpPr/>
            <p:nvPr/>
          </p:nvSpPr>
          <p:spPr>
            <a:xfrm>
              <a:off x="419962" y="1595226"/>
              <a:ext cx="86360" cy="812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1CB01C7-5FB7-4C68-86E5-7A9E37C70F76}"/>
                </a:ext>
              </a:extLst>
            </p:cNvPr>
            <p:cNvCxnSpPr>
              <a:cxnSpLocks/>
              <a:stCxn id="15" idx="3"/>
              <a:endCxn id="3" idx="0"/>
            </p:cNvCxnSpPr>
            <p:nvPr/>
          </p:nvCxnSpPr>
          <p:spPr>
            <a:xfrm flipH="1">
              <a:off x="876300" y="1547950"/>
              <a:ext cx="58367" cy="159828"/>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2A371E9-F9A2-4EE3-A8EB-BFD1A64651DD}"/>
                </a:ext>
              </a:extLst>
            </p:cNvPr>
            <p:cNvCxnSpPr>
              <a:cxnSpLocks/>
              <a:stCxn id="14" idx="2"/>
              <a:endCxn id="3" idx="6"/>
            </p:cNvCxnSpPr>
            <p:nvPr/>
          </p:nvCxnSpPr>
          <p:spPr>
            <a:xfrm flipH="1">
              <a:off x="919480" y="1709830"/>
              <a:ext cx="118564" cy="38588"/>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66A0C84-F57D-4F3E-808E-9D07847F8059}"/>
                </a:ext>
              </a:extLst>
            </p:cNvPr>
            <p:cNvCxnSpPr>
              <a:cxnSpLocks/>
              <a:stCxn id="13" idx="1"/>
              <a:endCxn id="3" idx="5"/>
            </p:cNvCxnSpPr>
            <p:nvPr/>
          </p:nvCxnSpPr>
          <p:spPr>
            <a:xfrm flipH="1" flipV="1">
              <a:off x="906833" y="1777155"/>
              <a:ext cx="100678" cy="67228"/>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C65DC11-A9D0-4B98-ACEB-F598C4F9E8E5}"/>
                </a:ext>
              </a:extLst>
            </p:cNvPr>
            <p:cNvCxnSpPr>
              <a:cxnSpLocks/>
              <a:stCxn id="3" idx="1"/>
              <a:endCxn id="10" idx="5"/>
            </p:cNvCxnSpPr>
            <p:nvPr/>
          </p:nvCxnSpPr>
          <p:spPr>
            <a:xfrm flipH="1" flipV="1">
              <a:off x="659637" y="1595005"/>
              <a:ext cx="186130" cy="124676"/>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87EC765-089D-4712-9745-4976BDA8A615}"/>
                </a:ext>
              </a:extLst>
            </p:cNvPr>
            <p:cNvCxnSpPr>
              <a:cxnSpLocks/>
              <a:stCxn id="3" idx="3"/>
              <a:endCxn id="8" idx="7"/>
            </p:cNvCxnSpPr>
            <p:nvPr/>
          </p:nvCxnSpPr>
          <p:spPr>
            <a:xfrm flipH="1">
              <a:off x="745997" y="1777155"/>
              <a:ext cx="99770" cy="242618"/>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73F95618-F132-48B6-90E5-FE846BCB8B6F}"/>
              </a:ext>
            </a:extLst>
          </p:cNvPr>
          <p:cNvGrpSpPr/>
          <p:nvPr/>
        </p:nvGrpSpPr>
        <p:grpSpPr>
          <a:xfrm>
            <a:off x="379149" y="2192457"/>
            <a:ext cx="836568" cy="897256"/>
            <a:chOff x="484324" y="2473329"/>
            <a:chExt cx="538480" cy="610577"/>
          </a:xfrm>
        </p:grpSpPr>
        <p:sp>
          <p:nvSpPr>
            <p:cNvPr id="46" name="Oval 45">
              <a:extLst>
                <a:ext uri="{FF2B5EF4-FFF2-40B4-BE49-F238E27FC236}">
                  <a16:creationId xmlns:a16="http://schemas.microsoft.com/office/drawing/2014/main" id="{46C05FD6-5CE3-4679-8419-03FFE6065EDD}"/>
                </a:ext>
              </a:extLst>
            </p:cNvPr>
            <p:cNvSpPr/>
            <p:nvPr/>
          </p:nvSpPr>
          <p:spPr>
            <a:xfrm>
              <a:off x="731520" y="2702534"/>
              <a:ext cx="86360" cy="812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3318A4A-D78B-416A-8AA9-862681D7CEED}"/>
                </a:ext>
              </a:extLst>
            </p:cNvPr>
            <p:cNvSpPr/>
            <p:nvPr/>
          </p:nvSpPr>
          <p:spPr>
            <a:xfrm>
              <a:off x="570684" y="3002626"/>
              <a:ext cx="86360" cy="8128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D91C270-E63E-49F7-AAF6-D5CA1094C532}"/>
                </a:ext>
              </a:extLst>
            </p:cNvPr>
            <p:cNvSpPr/>
            <p:nvPr/>
          </p:nvSpPr>
          <p:spPr>
            <a:xfrm>
              <a:off x="484324" y="2520384"/>
              <a:ext cx="86360" cy="81280"/>
            </a:xfrm>
            <a:prstGeom prst="ellipse">
              <a:avLst/>
            </a:prstGeom>
            <a:solidFill>
              <a:srgbClr val="0070C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4D79AC9-919C-4AF9-844E-72AEA20ED5D6}"/>
                </a:ext>
              </a:extLst>
            </p:cNvPr>
            <p:cNvSpPr/>
            <p:nvPr/>
          </p:nvSpPr>
          <p:spPr>
            <a:xfrm>
              <a:off x="893264" y="2827236"/>
              <a:ext cx="86360" cy="81280"/>
            </a:xfrm>
            <a:prstGeom prst="ellipse">
              <a:avLst/>
            </a:prstGeom>
            <a:solidFill>
              <a:srgbClr val="0070C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F30D3D3D-8D0B-4918-85CA-885EDDE3D55B}"/>
                </a:ext>
              </a:extLst>
            </p:cNvPr>
            <p:cNvSpPr/>
            <p:nvPr/>
          </p:nvSpPr>
          <p:spPr>
            <a:xfrm>
              <a:off x="936444" y="2663946"/>
              <a:ext cx="86360" cy="8128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C54B009-724B-4A07-ADD0-34C0C8D55C4C}"/>
                </a:ext>
              </a:extLst>
            </p:cNvPr>
            <p:cNvSpPr/>
            <p:nvPr/>
          </p:nvSpPr>
          <p:spPr>
            <a:xfrm>
              <a:off x="820420" y="2473329"/>
              <a:ext cx="86360" cy="81280"/>
            </a:xfrm>
            <a:prstGeom prst="ellipse">
              <a:avLst/>
            </a:prstGeom>
            <a:solidFill>
              <a:srgbClr val="0070C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139D9441-B7F7-423F-BE1D-813FF00EBB99}"/>
                </a:ext>
              </a:extLst>
            </p:cNvPr>
            <p:cNvCxnSpPr>
              <a:cxnSpLocks/>
              <a:stCxn id="56" idx="3"/>
              <a:endCxn id="46" idx="0"/>
            </p:cNvCxnSpPr>
            <p:nvPr/>
          </p:nvCxnSpPr>
          <p:spPr>
            <a:xfrm flipH="1">
              <a:off x="774700" y="2542706"/>
              <a:ext cx="58367" cy="159828"/>
            </a:xfrm>
            <a:prstGeom prst="line">
              <a:avLst/>
            </a:prstGeom>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A6ABC65-C996-45A0-BA97-DE78CEBD7ECD}"/>
                </a:ext>
              </a:extLst>
            </p:cNvPr>
            <p:cNvCxnSpPr>
              <a:cxnSpLocks/>
              <a:stCxn id="55" idx="2"/>
              <a:endCxn id="46" idx="6"/>
            </p:cNvCxnSpPr>
            <p:nvPr/>
          </p:nvCxnSpPr>
          <p:spPr>
            <a:xfrm flipH="1">
              <a:off x="817880" y="2704586"/>
              <a:ext cx="118564" cy="38588"/>
            </a:xfrm>
            <a:prstGeom prst="line">
              <a:avLst/>
            </a:prstGeom>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845B918-805B-484A-8F14-2E77EB31E81F}"/>
                </a:ext>
              </a:extLst>
            </p:cNvPr>
            <p:cNvCxnSpPr>
              <a:cxnSpLocks/>
              <a:stCxn id="54" idx="1"/>
              <a:endCxn id="46" idx="5"/>
            </p:cNvCxnSpPr>
            <p:nvPr/>
          </p:nvCxnSpPr>
          <p:spPr>
            <a:xfrm flipH="1" flipV="1">
              <a:off x="805233" y="2771911"/>
              <a:ext cx="100678" cy="67228"/>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87D132C-EEE7-4888-8E88-651B16F71DBD}"/>
                </a:ext>
              </a:extLst>
            </p:cNvPr>
            <p:cNvCxnSpPr>
              <a:cxnSpLocks/>
              <a:stCxn id="46" idx="1"/>
              <a:endCxn id="51" idx="5"/>
            </p:cNvCxnSpPr>
            <p:nvPr/>
          </p:nvCxnSpPr>
          <p:spPr>
            <a:xfrm flipH="1" flipV="1">
              <a:off x="558037" y="2589761"/>
              <a:ext cx="186130" cy="124676"/>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37F8E44-FDBE-4D60-8C4E-BF108F464BF3}"/>
                </a:ext>
              </a:extLst>
            </p:cNvPr>
            <p:cNvCxnSpPr>
              <a:cxnSpLocks/>
              <a:stCxn id="46" idx="3"/>
              <a:endCxn id="49" idx="7"/>
            </p:cNvCxnSpPr>
            <p:nvPr/>
          </p:nvCxnSpPr>
          <p:spPr>
            <a:xfrm flipH="1">
              <a:off x="644397" y="2771911"/>
              <a:ext cx="99770" cy="242618"/>
            </a:xfrm>
            <a:prstGeom prst="line">
              <a:avLst/>
            </a:prstGeom>
            <a:ln/>
          </p:spPr>
          <p:style>
            <a:lnRef idx="1">
              <a:schemeClr val="dk1"/>
            </a:lnRef>
            <a:fillRef idx="0">
              <a:schemeClr val="dk1"/>
            </a:fillRef>
            <a:effectRef idx="0">
              <a:schemeClr val="dk1"/>
            </a:effectRef>
            <a:fontRef idx="minor">
              <a:schemeClr val="tx1"/>
            </a:fontRef>
          </p:style>
        </p:cxnSp>
      </p:grpSp>
      <p:grpSp>
        <p:nvGrpSpPr>
          <p:cNvPr id="78" name="Group 77">
            <a:extLst>
              <a:ext uri="{FF2B5EF4-FFF2-40B4-BE49-F238E27FC236}">
                <a16:creationId xmlns:a16="http://schemas.microsoft.com/office/drawing/2014/main" id="{751EE7B1-9828-495E-8786-64F0CBC2C617}"/>
              </a:ext>
            </a:extLst>
          </p:cNvPr>
          <p:cNvGrpSpPr/>
          <p:nvPr/>
        </p:nvGrpSpPr>
        <p:grpSpPr>
          <a:xfrm>
            <a:off x="419100" y="3255474"/>
            <a:ext cx="836568" cy="897256"/>
            <a:chOff x="484324" y="2473329"/>
            <a:chExt cx="538480" cy="610577"/>
          </a:xfrm>
        </p:grpSpPr>
        <p:sp>
          <p:nvSpPr>
            <p:cNvPr id="79" name="Oval 78">
              <a:extLst>
                <a:ext uri="{FF2B5EF4-FFF2-40B4-BE49-F238E27FC236}">
                  <a16:creationId xmlns:a16="http://schemas.microsoft.com/office/drawing/2014/main" id="{A5B524F7-8BFA-4128-BD41-66C5617BA94F}"/>
                </a:ext>
              </a:extLst>
            </p:cNvPr>
            <p:cNvSpPr/>
            <p:nvPr/>
          </p:nvSpPr>
          <p:spPr>
            <a:xfrm>
              <a:off x="731520" y="2702534"/>
              <a:ext cx="86360" cy="81280"/>
            </a:xfrm>
            <a:prstGeom prst="ellipse">
              <a:avLst/>
            </a:prstGeom>
            <a:solidFill>
              <a:srgbClr val="0070C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5AE5E73-39CC-4A14-A248-5F09C5F80DB5}"/>
                </a:ext>
              </a:extLst>
            </p:cNvPr>
            <p:cNvSpPr/>
            <p:nvPr/>
          </p:nvSpPr>
          <p:spPr>
            <a:xfrm>
              <a:off x="570684" y="3002626"/>
              <a:ext cx="86360" cy="8128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92FBB4F-1B60-478B-8590-72912DBF57A1}"/>
                </a:ext>
              </a:extLst>
            </p:cNvPr>
            <p:cNvSpPr/>
            <p:nvPr/>
          </p:nvSpPr>
          <p:spPr>
            <a:xfrm>
              <a:off x="484324" y="2520384"/>
              <a:ext cx="86360" cy="8128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19D54A5-91DD-4691-B0BE-A17683992DCC}"/>
                </a:ext>
              </a:extLst>
            </p:cNvPr>
            <p:cNvSpPr/>
            <p:nvPr/>
          </p:nvSpPr>
          <p:spPr>
            <a:xfrm>
              <a:off x="893264" y="2827236"/>
              <a:ext cx="86360" cy="8128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EFB276D-4974-413D-9E65-04169B736CB1}"/>
                </a:ext>
              </a:extLst>
            </p:cNvPr>
            <p:cNvSpPr/>
            <p:nvPr/>
          </p:nvSpPr>
          <p:spPr>
            <a:xfrm>
              <a:off x="936444" y="2663946"/>
              <a:ext cx="86360" cy="8128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C426E351-3C8D-43EB-92BA-7ADFBA2768A7}"/>
                </a:ext>
              </a:extLst>
            </p:cNvPr>
            <p:cNvSpPr/>
            <p:nvPr/>
          </p:nvSpPr>
          <p:spPr>
            <a:xfrm>
              <a:off x="820420" y="2473329"/>
              <a:ext cx="86360" cy="8128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72D64F4-F3AE-41BB-B1D4-A6957311EB75}"/>
                </a:ext>
              </a:extLst>
            </p:cNvPr>
            <p:cNvCxnSpPr>
              <a:cxnSpLocks/>
              <a:stCxn id="84" idx="3"/>
              <a:endCxn id="79" idx="0"/>
            </p:cNvCxnSpPr>
            <p:nvPr/>
          </p:nvCxnSpPr>
          <p:spPr>
            <a:xfrm flipH="1">
              <a:off x="774700" y="2542706"/>
              <a:ext cx="58367" cy="15982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797E309-711F-470D-9CDB-15F111856BDA}"/>
                </a:ext>
              </a:extLst>
            </p:cNvPr>
            <p:cNvCxnSpPr>
              <a:cxnSpLocks/>
              <a:stCxn id="83" idx="2"/>
              <a:endCxn id="79" idx="6"/>
            </p:cNvCxnSpPr>
            <p:nvPr/>
          </p:nvCxnSpPr>
          <p:spPr>
            <a:xfrm flipH="1">
              <a:off x="817880" y="2704586"/>
              <a:ext cx="118564" cy="385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13CB79F-41C7-4438-8C7D-B0508FDD7792}"/>
                </a:ext>
              </a:extLst>
            </p:cNvPr>
            <p:cNvCxnSpPr>
              <a:cxnSpLocks/>
              <a:stCxn id="82" idx="1"/>
              <a:endCxn id="79" idx="5"/>
            </p:cNvCxnSpPr>
            <p:nvPr/>
          </p:nvCxnSpPr>
          <p:spPr>
            <a:xfrm flipH="1" flipV="1">
              <a:off x="805233" y="2771911"/>
              <a:ext cx="100678" cy="6722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13A50950-1C46-49F3-98F7-F9B74728476B}"/>
                </a:ext>
              </a:extLst>
            </p:cNvPr>
            <p:cNvCxnSpPr>
              <a:cxnSpLocks/>
              <a:stCxn id="79" idx="1"/>
              <a:endCxn id="81" idx="5"/>
            </p:cNvCxnSpPr>
            <p:nvPr/>
          </p:nvCxnSpPr>
          <p:spPr>
            <a:xfrm flipH="1" flipV="1">
              <a:off x="558037" y="2589761"/>
              <a:ext cx="186130" cy="12467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CD9592E-8424-4CAC-AD9E-603B73FD9BAE}"/>
                </a:ext>
              </a:extLst>
            </p:cNvPr>
            <p:cNvCxnSpPr>
              <a:cxnSpLocks/>
              <a:stCxn id="79" idx="3"/>
              <a:endCxn id="80" idx="7"/>
            </p:cNvCxnSpPr>
            <p:nvPr/>
          </p:nvCxnSpPr>
          <p:spPr>
            <a:xfrm flipH="1">
              <a:off x="644397" y="2771911"/>
              <a:ext cx="99770" cy="24261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buSzPts val="1100"/>
            </a:pPr>
            <a:r>
              <a:rPr lang="en-US" dirty="0"/>
              <a:t>KNN (Cont.)</a:t>
            </a:r>
            <a:br>
              <a:rPr lang="en-US" dirty="0"/>
            </a:br>
            <a:endParaRPr dirty="0"/>
          </a:p>
        </p:txBody>
      </p:sp>
      <mc:AlternateContent xmlns:mc="http://schemas.openxmlformats.org/markup-compatibility/2006" xmlns:a14="http://schemas.microsoft.com/office/drawing/2010/main">
        <mc:Choice Requires="a14">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dirty="0">
                    <a:solidFill>
                      <a:schemeClr val="tx1"/>
                    </a:solidFill>
                  </a:rPr>
                  <a:t>Strengths</a:t>
                </a:r>
              </a:p>
              <a:p>
                <a:pPr marL="114300" lvl="0" indent="0" algn="l" rtl="0">
                  <a:spcAft>
                    <a:spcPts val="0"/>
                  </a:spcAft>
                  <a:buSzPts val="1800"/>
                  <a:buNone/>
                </a:pPr>
                <a:r>
                  <a:rPr lang="en-US" dirty="0">
                    <a:solidFill>
                      <a:schemeClr val="tx1"/>
                    </a:solidFill>
                  </a:rPr>
                  <a:t>	Intuitive classification technique</a:t>
                </a:r>
              </a:p>
              <a:p>
                <a:pPr marL="114300" lvl="0" indent="0" algn="l" rtl="0">
                  <a:spcAft>
                    <a:spcPts val="0"/>
                  </a:spcAft>
                  <a:buSzPts val="1800"/>
                  <a:buNone/>
                </a:pPr>
                <a:r>
                  <a:rPr lang="en-US" dirty="0">
                    <a:solidFill>
                      <a:schemeClr val="tx1"/>
                    </a:solidFill>
                  </a:rPr>
                  <a:t>	Show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tx1"/>
                    </a:solidFill>
                  </a:rPr>
                  <a:t> most similar complaints</a:t>
                </a:r>
              </a:p>
              <a:p>
                <a:pPr marL="114300" lvl="0" indent="0" algn="l" rtl="0">
                  <a:spcAft>
                    <a:spcPts val="0"/>
                  </a:spcAft>
                  <a:buSzPts val="1800"/>
                  <a:buNone/>
                </a:pPr>
                <a:r>
                  <a:rPr lang="en-US" dirty="0">
                    <a:solidFill>
                      <a:schemeClr val="tx1"/>
                    </a:solidFill>
                  </a:rPr>
                  <a:t>	Only one parameter to tune</a:t>
                </a:r>
              </a:p>
              <a:p>
                <a:pPr marL="0" lvl="0" indent="0" algn="l" rtl="0">
                  <a:spcBef>
                    <a:spcPts val="1600"/>
                  </a:spcBef>
                  <a:spcAft>
                    <a:spcPts val="0"/>
                  </a:spcAft>
                  <a:buClr>
                    <a:schemeClr val="dk1"/>
                  </a:buClr>
                  <a:buSzPts val="1100"/>
                  <a:buFont typeface="Arial"/>
                  <a:buNone/>
                </a:pPr>
                <a:r>
                  <a:rPr lang="en-US" sz="2800" dirty="0">
                    <a:solidFill>
                      <a:schemeClr val="tx1"/>
                    </a:solidFill>
                  </a:rPr>
                  <a:t>Weaknesses</a:t>
                </a:r>
              </a:p>
              <a:p>
                <a:pPr marL="114300" lvl="0" indent="0" algn="l" rtl="0">
                  <a:spcAft>
                    <a:spcPts val="0"/>
                  </a:spcAft>
                  <a:buSzPts val="1800"/>
                  <a:buNone/>
                </a:pPr>
                <a:r>
                  <a:rPr lang="en-US" dirty="0">
                    <a:solidFill>
                      <a:schemeClr val="tx1"/>
                    </a:solidFill>
                  </a:rPr>
                  <a:t>	All inputs are weighted equally</a:t>
                </a:r>
              </a:p>
              <a:p>
                <a:pPr marL="114300" lvl="0" indent="0" algn="l" rtl="0">
                  <a:spcAft>
                    <a:spcPts val="0"/>
                  </a:spcAft>
                  <a:buSzPts val="1800"/>
                  <a:buNone/>
                </a:pPr>
                <a:r>
                  <a:rPr lang="en-US" dirty="0">
                    <a:solidFill>
                      <a:schemeClr val="tx1"/>
                    </a:solidFill>
                  </a:rPr>
                  <a:t>	Variable selection required</a:t>
                </a:r>
              </a:p>
              <a:p>
                <a:pPr marL="114300" lvl="0" indent="0" algn="l" rtl="0">
                  <a:spcAft>
                    <a:spcPts val="0"/>
                  </a:spcAft>
                  <a:buSzPts val="1800"/>
                  <a:buNone/>
                </a:pPr>
                <a:r>
                  <a:rPr lang="en-US" dirty="0">
                    <a:solidFill>
                      <a:schemeClr val="tx1"/>
                    </a:solidFill>
                  </a:rPr>
                  <a:t>	Dimensionality may cause strange “neighborhoods”</a:t>
                </a:r>
              </a:p>
            </p:txBody>
          </p:sp>
        </mc:Choice>
        <mc:Fallback xmlns="">
          <p:sp>
            <p:nvSpPr>
              <p:cNvPr id="131" name="Google Shape;131;p25"/>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1431"/>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Random Forest </a:t>
            </a:r>
            <a:r>
              <a:rPr lang="en-US" dirty="0"/>
              <a:t>Algorithm</a:t>
            </a:r>
            <a:endParaRPr dirty="0"/>
          </a:p>
        </p:txBody>
      </p:sp>
      <p:sp>
        <p:nvSpPr>
          <p:cNvPr id="105" name="Google Shape;105;p21"/>
          <p:cNvSpPr txBox="1">
            <a:spLocks noGrp="1"/>
          </p:cNvSpPr>
          <p:nvPr>
            <p:ph type="body" idx="1"/>
          </p:nvPr>
        </p:nvSpPr>
        <p:spPr>
          <a:xfrm>
            <a:off x="3494375" y="1164145"/>
            <a:ext cx="5056166" cy="34164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mj-lt"/>
              <a:buAutoNum type="arabicPeriod"/>
            </a:pPr>
            <a:r>
              <a:rPr lang="en-US" sz="2000" dirty="0">
                <a:solidFill>
                  <a:schemeClr val="tx1"/>
                </a:solidFill>
              </a:rPr>
              <a:t>Obtain bootstrap samples from inputs</a:t>
            </a:r>
          </a:p>
          <a:p>
            <a:pPr marL="342900" lvl="0" algn="l" rtl="0">
              <a:spcBef>
                <a:spcPts val="0"/>
              </a:spcBef>
              <a:spcAft>
                <a:spcPts val="0"/>
              </a:spcAft>
              <a:buFont typeface="+mj-lt"/>
              <a:buAutoNum type="arabicPeriod"/>
            </a:pPr>
            <a:endParaRPr lang="en-US" sz="2000" dirty="0">
              <a:solidFill>
                <a:schemeClr val="tx1"/>
              </a:solidFill>
            </a:endParaRPr>
          </a:p>
          <a:p>
            <a:pPr marL="342900" lvl="0" algn="l" rtl="0">
              <a:spcBef>
                <a:spcPts val="0"/>
              </a:spcBef>
              <a:spcAft>
                <a:spcPts val="0"/>
              </a:spcAft>
              <a:buFont typeface="+mj-lt"/>
              <a:buAutoNum type="arabicPeriod"/>
            </a:pPr>
            <a:r>
              <a:rPr lang="en-US" sz="2000" dirty="0">
                <a:solidFill>
                  <a:schemeClr val="tx1"/>
                </a:solidFill>
              </a:rPr>
              <a:t>For each sample, construct a classification tree</a:t>
            </a:r>
          </a:p>
          <a:p>
            <a:pPr marL="342900" lvl="0" algn="l" rtl="0">
              <a:spcBef>
                <a:spcPts val="0"/>
              </a:spcBef>
              <a:spcAft>
                <a:spcPts val="0"/>
              </a:spcAft>
              <a:buFont typeface="+mj-lt"/>
              <a:buAutoNum type="arabicPeriod"/>
            </a:pPr>
            <a:endParaRPr lang="en-US" sz="2000" dirty="0">
              <a:solidFill>
                <a:schemeClr val="tx1"/>
              </a:solidFill>
            </a:endParaRPr>
          </a:p>
          <a:p>
            <a:pPr marL="342900" lvl="0" algn="l" rtl="0">
              <a:spcBef>
                <a:spcPts val="0"/>
              </a:spcBef>
              <a:spcAft>
                <a:spcPts val="0"/>
              </a:spcAft>
              <a:buFont typeface="+mj-lt"/>
              <a:buAutoNum type="arabicPeriod"/>
            </a:pPr>
            <a:r>
              <a:rPr lang="en-US" sz="2000" dirty="0">
                <a:solidFill>
                  <a:schemeClr val="tx1"/>
                </a:solidFill>
              </a:rPr>
              <a:t>For a single complaint, predict department using all trees</a:t>
            </a:r>
          </a:p>
          <a:p>
            <a:pPr marL="342900" lvl="0" algn="l" rtl="0">
              <a:spcBef>
                <a:spcPts val="0"/>
              </a:spcBef>
              <a:spcAft>
                <a:spcPts val="0"/>
              </a:spcAft>
              <a:buFont typeface="+mj-lt"/>
              <a:buAutoNum type="arabicPeriod"/>
            </a:pPr>
            <a:endParaRPr lang="en-US" sz="2000" dirty="0">
              <a:solidFill>
                <a:schemeClr val="tx1"/>
              </a:solidFill>
            </a:endParaRPr>
          </a:p>
          <a:p>
            <a:pPr marL="342900" lvl="0" algn="l" rtl="0">
              <a:spcBef>
                <a:spcPts val="0"/>
              </a:spcBef>
              <a:spcAft>
                <a:spcPts val="0"/>
              </a:spcAft>
              <a:buFont typeface="+mj-lt"/>
              <a:buAutoNum type="arabicPeriod"/>
            </a:pPr>
            <a:r>
              <a:rPr lang="en-US" sz="2000" dirty="0">
                <a:solidFill>
                  <a:schemeClr val="tx1"/>
                </a:solidFill>
              </a:rPr>
              <a:t>Prediction for the complaint is the most predicted department</a:t>
            </a:r>
          </a:p>
        </p:txBody>
      </p:sp>
      <p:grpSp>
        <p:nvGrpSpPr>
          <p:cNvPr id="42" name="Group 41">
            <a:extLst>
              <a:ext uri="{FF2B5EF4-FFF2-40B4-BE49-F238E27FC236}">
                <a16:creationId xmlns:a16="http://schemas.microsoft.com/office/drawing/2014/main" id="{2F2987CC-C51E-4496-87C9-46D17AA1A491}"/>
              </a:ext>
            </a:extLst>
          </p:cNvPr>
          <p:cNvGrpSpPr/>
          <p:nvPr/>
        </p:nvGrpSpPr>
        <p:grpSpPr>
          <a:xfrm>
            <a:off x="593459" y="1164145"/>
            <a:ext cx="2119088" cy="715771"/>
            <a:chOff x="498323" y="1017725"/>
            <a:chExt cx="2119088" cy="715771"/>
          </a:xfrm>
        </p:grpSpPr>
        <p:grpSp>
          <p:nvGrpSpPr>
            <p:cNvPr id="5" name="Group 4">
              <a:extLst>
                <a:ext uri="{FF2B5EF4-FFF2-40B4-BE49-F238E27FC236}">
                  <a16:creationId xmlns:a16="http://schemas.microsoft.com/office/drawing/2014/main" id="{0C8977BE-413F-4FA6-8AA1-CDAEC5030A23}"/>
                </a:ext>
              </a:extLst>
            </p:cNvPr>
            <p:cNvGrpSpPr/>
            <p:nvPr/>
          </p:nvGrpSpPr>
          <p:grpSpPr>
            <a:xfrm>
              <a:off x="1227931" y="1017725"/>
              <a:ext cx="659872" cy="286142"/>
              <a:chOff x="1092200" y="1017725"/>
              <a:chExt cx="931333" cy="286142"/>
            </a:xfrm>
          </p:grpSpPr>
          <p:sp>
            <p:nvSpPr>
              <p:cNvPr id="2" name="Rectangle 1">
                <a:extLst>
                  <a:ext uri="{FF2B5EF4-FFF2-40B4-BE49-F238E27FC236}">
                    <a16:creationId xmlns:a16="http://schemas.microsoft.com/office/drawing/2014/main" id="{EBAD8375-5346-4093-A9C1-54683B816BCA}"/>
                  </a:ext>
                </a:extLst>
              </p:cNvPr>
              <p:cNvSpPr/>
              <p:nvPr/>
            </p:nvSpPr>
            <p:spPr>
              <a:xfrm>
                <a:off x="1092200" y="1017725"/>
                <a:ext cx="931333" cy="286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C84DDD7A-AA5F-4A88-BAF8-63D7F73E78CD}"/>
                  </a:ext>
                </a:extLst>
              </p:cNvPr>
              <p:cNvCxnSpPr/>
              <p:nvPr/>
            </p:nvCxnSpPr>
            <p:spPr>
              <a:xfrm>
                <a:off x="1190625" y="1082675"/>
                <a:ext cx="709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06EA59A-19A1-48BC-9A0C-D0F03ADAFB05}"/>
                  </a:ext>
                </a:extLst>
              </p:cNvPr>
              <p:cNvCxnSpPr/>
              <p:nvPr/>
            </p:nvCxnSpPr>
            <p:spPr>
              <a:xfrm>
                <a:off x="1190625" y="1160942"/>
                <a:ext cx="709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42030B-53C4-4C16-A1BA-E9F96FA70B5A}"/>
                  </a:ext>
                </a:extLst>
              </p:cNvPr>
              <p:cNvCxnSpPr/>
              <p:nvPr/>
            </p:nvCxnSpPr>
            <p:spPr>
              <a:xfrm>
                <a:off x="1190625" y="1235075"/>
                <a:ext cx="709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0896D9FD-2BAF-41D4-A8DC-E2D3987981C5}"/>
                </a:ext>
              </a:extLst>
            </p:cNvPr>
            <p:cNvGrpSpPr/>
            <p:nvPr/>
          </p:nvGrpSpPr>
          <p:grpSpPr>
            <a:xfrm>
              <a:off x="1227931" y="1447354"/>
              <a:ext cx="659872" cy="286142"/>
              <a:chOff x="1092200" y="1017725"/>
              <a:chExt cx="931333" cy="286142"/>
            </a:xfrm>
          </p:grpSpPr>
          <p:sp>
            <p:nvSpPr>
              <p:cNvPr id="21" name="Rectangle 20">
                <a:extLst>
                  <a:ext uri="{FF2B5EF4-FFF2-40B4-BE49-F238E27FC236}">
                    <a16:creationId xmlns:a16="http://schemas.microsoft.com/office/drawing/2014/main" id="{86E4CB5C-C4F4-4DF8-A42F-177D4DD6D3F4}"/>
                  </a:ext>
                </a:extLst>
              </p:cNvPr>
              <p:cNvSpPr/>
              <p:nvPr/>
            </p:nvSpPr>
            <p:spPr>
              <a:xfrm>
                <a:off x="1092200" y="1017725"/>
                <a:ext cx="931333" cy="2861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039E1D3-3FA9-44E8-976A-81BE3DD52803}"/>
                  </a:ext>
                </a:extLst>
              </p:cNvPr>
              <p:cNvCxnSpPr/>
              <p:nvPr/>
            </p:nvCxnSpPr>
            <p:spPr>
              <a:xfrm>
                <a:off x="1190625" y="10826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0F800D-5C7C-42BF-97C2-7327D3EE2A4D}"/>
                  </a:ext>
                </a:extLst>
              </p:cNvPr>
              <p:cNvCxnSpPr/>
              <p:nvPr/>
            </p:nvCxnSpPr>
            <p:spPr>
              <a:xfrm>
                <a:off x="1190625" y="1160942"/>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9CEECA-B269-4D8D-B312-C71CA6D37DBA}"/>
                  </a:ext>
                </a:extLst>
              </p:cNvPr>
              <p:cNvCxnSpPr/>
              <p:nvPr/>
            </p:nvCxnSpPr>
            <p:spPr>
              <a:xfrm>
                <a:off x="1190625" y="12350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92ECA00D-C1F6-483B-9791-C92C710D4A8E}"/>
                </a:ext>
              </a:extLst>
            </p:cNvPr>
            <p:cNvGrpSpPr/>
            <p:nvPr/>
          </p:nvGrpSpPr>
          <p:grpSpPr>
            <a:xfrm>
              <a:off x="1957539" y="1447354"/>
              <a:ext cx="659872" cy="286142"/>
              <a:chOff x="1092200" y="1017725"/>
              <a:chExt cx="931333" cy="286142"/>
            </a:xfrm>
          </p:grpSpPr>
          <p:sp>
            <p:nvSpPr>
              <p:cNvPr id="26" name="Rectangle 25">
                <a:extLst>
                  <a:ext uri="{FF2B5EF4-FFF2-40B4-BE49-F238E27FC236}">
                    <a16:creationId xmlns:a16="http://schemas.microsoft.com/office/drawing/2014/main" id="{EDD9065A-4792-4EC8-B5F2-4CF2B429D4A3}"/>
                  </a:ext>
                </a:extLst>
              </p:cNvPr>
              <p:cNvSpPr/>
              <p:nvPr/>
            </p:nvSpPr>
            <p:spPr>
              <a:xfrm>
                <a:off x="1092200" y="1017725"/>
                <a:ext cx="931333" cy="2861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8D03E85-3DFA-46DD-B2AE-81DC02043AA7}"/>
                  </a:ext>
                </a:extLst>
              </p:cNvPr>
              <p:cNvCxnSpPr/>
              <p:nvPr/>
            </p:nvCxnSpPr>
            <p:spPr>
              <a:xfrm>
                <a:off x="1190625" y="10826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337096-E6A9-48FB-95E5-E28B0F9D3B9C}"/>
                  </a:ext>
                </a:extLst>
              </p:cNvPr>
              <p:cNvCxnSpPr/>
              <p:nvPr/>
            </p:nvCxnSpPr>
            <p:spPr>
              <a:xfrm>
                <a:off x="1190625" y="1160942"/>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0792B-C0CA-44E0-A979-573D31CADEAE}"/>
                  </a:ext>
                </a:extLst>
              </p:cNvPr>
              <p:cNvCxnSpPr/>
              <p:nvPr/>
            </p:nvCxnSpPr>
            <p:spPr>
              <a:xfrm>
                <a:off x="1190625" y="12350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11B423F8-70AF-4F0C-8C2A-BA14B946F4D1}"/>
                </a:ext>
              </a:extLst>
            </p:cNvPr>
            <p:cNvGrpSpPr/>
            <p:nvPr/>
          </p:nvGrpSpPr>
          <p:grpSpPr>
            <a:xfrm>
              <a:off x="498323" y="1447354"/>
              <a:ext cx="659872" cy="286142"/>
              <a:chOff x="1092200" y="1017725"/>
              <a:chExt cx="931333" cy="286142"/>
            </a:xfrm>
          </p:grpSpPr>
          <p:sp>
            <p:nvSpPr>
              <p:cNvPr id="31" name="Rectangle 30">
                <a:extLst>
                  <a:ext uri="{FF2B5EF4-FFF2-40B4-BE49-F238E27FC236}">
                    <a16:creationId xmlns:a16="http://schemas.microsoft.com/office/drawing/2014/main" id="{149F8DD7-C7FF-4381-AC3B-C3B5DE85E49E}"/>
                  </a:ext>
                </a:extLst>
              </p:cNvPr>
              <p:cNvSpPr/>
              <p:nvPr/>
            </p:nvSpPr>
            <p:spPr>
              <a:xfrm>
                <a:off x="1092200" y="1017725"/>
                <a:ext cx="931333" cy="2861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09C300FD-9AE4-4D73-B88C-C3CF287A832B}"/>
                  </a:ext>
                </a:extLst>
              </p:cNvPr>
              <p:cNvCxnSpPr/>
              <p:nvPr/>
            </p:nvCxnSpPr>
            <p:spPr>
              <a:xfrm>
                <a:off x="1190625" y="10826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E22632-7C44-4BCA-B357-196EEEB3B9AA}"/>
                  </a:ext>
                </a:extLst>
              </p:cNvPr>
              <p:cNvCxnSpPr/>
              <p:nvPr/>
            </p:nvCxnSpPr>
            <p:spPr>
              <a:xfrm>
                <a:off x="1190625" y="1160942"/>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3CB7DE-2FB0-43B2-8472-C6D3786A5143}"/>
                  </a:ext>
                </a:extLst>
              </p:cNvPr>
              <p:cNvCxnSpPr/>
              <p:nvPr/>
            </p:nvCxnSpPr>
            <p:spPr>
              <a:xfrm>
                <a:off x="1190625" y="12350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AF86A72C-40D0-4DC1-8490-0462526FC22A}"/>
                </a:ext>
              </a:extLst>
            </p:cNvPr>
            <p:cNvCxnSpPr>
              <a:cxnSpLocks/>
              <a:stCxn id="2" idx="2"/>
              <a:endCxn id="26" idx="0"/>
            </p:cNvCxnSpPr>
            <p:nvPr/>
          </p:nvCxnSpPr>
          <p:spPr>
            <a:xfrm>
              <a:off x="1557867" y="1303867"/>
              <a:ext cx="729608" cy="143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B88D487-6F31-491B-921A-501F0556C917}"/>
                </a:ext>
              </a:extLst>
            </p:cNvPr>
            <p:cNvCxnSpPr>
              <a:cxnSpLocks/>
              <a:stCxn id="2" idx="2"/>
              <a:endCxn id="21" idx="0"/>
            </p:cNvCxnSpPr>
            <p:nvPr/>
          </p:nvCxnSpPr>
          <p:spPr>
            <a:xfrm>
              <a:off x="1557867" y="1303867"/>
              <a:ext cx="0" cy="143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164882A-F0C2-4F44-89BC-27F389A4A468}"/>
                </a:ext>
              </a:extLst>
            </p:cNvPr>
            <p:cNvCxnSpPr>
              <a:cxnSpLocks/>
              <a:stCxn id="2" idx="2"/>
              <a:endCxn id="31" idx="0"/>
            </p:cNvCxnSpPr>
            <p:nvPr/>
          </p:nvCxnSpPr>
          <p:spPr>
            <a:xfrm flipH="1">
              <a:off x="828259" y="1303867"/>
              <a:ext cx="729608" cy="143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1DC52DF7-4B59-4F0B-B618-5A7B63F42EBD}"/>
              </a:ext>
            </a:extLst>
          </p:cNvPr>
          <p:cNvGrpSpPr/>
          <p:nvPr/>
        </p:nvGrpSpPr>
        <p:grpSpPr>
          <a:xfrm>
            <a:off x="590259" y="2204655"/>
            <a:ext cx="2146732" cy="581564"/>
            <a:chOff x="518639" y="2048251"/>
            <a:chExt cx="2146732" cy="581564"/>
          </a:xfrm>
        </p:grpSpPr>
        <p:grpSp>
          <p:nvGrpSpPr>
            <p:cNvPr id="49" name="Group 48">
              <a:extLst>
                <a:ext uri="{FF2B5EF4-FFF2-40B4-BE49-F238E27FC236}">
                  <a16:creationId xmlns:a16="http://schemas.microsoft.com/office/drawing/2014/main" id="{0DFCE167-1C48-46BA-B97E-679F8EFCC399}"/>
                </a:ext>
              </a:extLst>
            </p:cNvPr>
            <p:cNvGrpSpPr/>
            <p:nvPr/>
          </p:nvGrpSpPr>
          <p:grpSpPr>
            <a:xfrm>
              <a:off x="522924" y="2048251"/>
              <a:ext cx="659872" cy="286142"/>
              <a:chOff x="1092200" y="1017725"/>
              <a:chExt cx="931333" cy="286142"/>
            </a:xfrm>
          </p:grpSpPr>
          <p:sp>
            <p:nvSpPr>
              <p:cNvPr id="58" name="Rectangle 57">
                <a:extLst>
                  <a:ext uri="{FF2B5EF4-FFF2-40B4-BE49-F238E27FC236}">
                    <a16:creationId xmlns:a16="http://schemas.microsoft.com/office/drawing/2014/main" id="{07251E1A-A04C-4763-BF6A-0235D71176EF}"/>
                  </a:ext>
                </a:extLst>
              </p:cNvPr>
              <p:cNvSpPr/>
              <p:nvPr/>
            </p:nvSpPr>
            <p:spPr>
              <a:xfrm>
                <a:off x="1092200" y="1017725"/>
                <a:ext cx="931333" cy="2861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31F2D970-A070-480D-BDB7-824D666C5FFF}"/>
                  </a:ext>
                </a:extLst>
              </p:cNvPr>
              <p:cNvCxnSpPr/>
              <p:nvPr/>
            </p:nvCxnSpPr>
            <p:spPr>
              <a:xfrm>
                <a:off x="1190625" y="10826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D3B206D-136F-4DCA-9F0D-B0285E222880}"/>
                  </a:ext>
                </a:extLst>
              </p:cNvPr>
              <p:cNvCxnSpPr/>
              <p:nvPr/>
            </p:nvCxnSpPr>
            <p:spPr>
              <a:xfrm>
                <a:off x="1190625" y="1160942"/>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63328E-C7EA-4675-BD30-2C58E2C52FFF}"/>
                  </a:ext>
                </a:extLst>
              </p:cNvPr>
              <p:cNvCxnSpPr/>
              <p:nvPr/>
            </p:nvCxnSpPr>
            <p:spPr>
              <a:xfrm>
                <a:off x="1190625" y="12350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38B1AF1-920D-4656-8BD4-E7C225865A2B}"/>
                </a:ext>
              </a:extLst>
            </p:cNvPr>
            <p:cNvGrpSpPr/>
            <p:nvPr/>
          </p:nvGrpSpPr>
          <p:grpSpPr>
            <a:xfrm>
              <a:off x="1251447" y="2049300"/>
              <a:ext cx="659872" cy="286142"/>
              <a:chOff x="1092200" y="1017725"/>
              <a:chExt cx="931333" cy="286142"/>
            </a:xfrm>
          </p:grpSpPr>
          <p:sp>
            <p:nvSpPr>
              <p:cNvPr id="87" name="Rectangle 86">
                <a:extLst>
                  <a:ext uri="{FF2B5EF4-FFF2-40B4-BE49-F238E27FC236}">
                    <a16:creationId xmlns:a16="http://schemas.microsoft.com/office/drawing/2014/main" id="{646732A0-DB03-4A40-83A0-6A99C77FF8EF}"/>
                  </a:ext>
                </a:extLst>
              </p:cNvPr>
              <p:cNvSpPr/>
              <p:nvPr/>
            </p:nvSpPr>
            <p:spPr>
              <a:xfrm>
                <a:off x="1092200" y="1017725"/>
                <a:ext cx="931333" cy="2861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C3886071-0BCE-482E-9BC7-48572C286A8B}"/>
                  </a:ext>
                </a:extLst>
              </p:cNvPr>
              <p:cNvCxnSpPr/>
              <p:nvPr/>
            </p:nvCxnSpPr>
            <p:spPr>
              <a:xfrm>
                <a:off x="1190625" y="10826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F0329F3-C503-421A-8B90-F5D406C6DC0D}"/>
                  </a:ext>
                </a:extLst>
              </p:cNvPr>
              <p:cNvCxnSpPr/>
              <p:nvPr/>
            </p:nvCxnSpPr>
            <p:spPr>
              <a:xfrm>
                <a:off x="1190625" y="1160942"/>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E61E3DE-1628-43CF-AC2F-6E420264ECAE}"/>
                  </a:ext>
                </a:extLst>
              </p:cNvPr>
              <p:cNvCxnSpPr/>
              <p:nvPr/>
            </p:nvCxnSpPr>
            <p:spPr>
              <a:xfrm>
                <a:off x="1190625" y="12350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6CA384EA-3A3D-41F0-AE52-4680A30D171A}"/>
                </a:ext>
              </a:extLst>
            </p:cNvPr>
            <p:cNvGrpSpPr/>
            <p:nvPr/>
          </p:nvGrpSpPr>
          <p:grpSpPr>
            <a:xfrm>
              <a:off x="1972131" y="2048251"/>
              <a:ext cx="659872" cy="286142"/>
              <a:chOff x="1092200" y="1017725"/>
              <a:chExt cx="931333" cy="286142"/>
            </a:xfrm>
          </p:grpSpPr>
          <p:sp>
            <p:nvSpPr>
              <p:cNvPr id="106" name="Rectangle 105">
                <a:extLst>
                  <a:ext uri="{FF2B5EF4-FFF2-40B4-BE49-F238E27FC236}">
                    <a16:creationId xmlns:a16="http://schemas.microsoft.com/office/drawing/2014/main" id="{5222D333-5DB0-4532-A01F-0118853AFE4C}"/>
                  </a:ext>
                </a:extLst>
              </p:cNvPr>
              <p:cNvSpPr/>
              <p:nvPr/>
            </p:nvSpPr>
            <p:spPr>
              <a:xfrm>
                <a:off x="1092200" y="1017725"/>
                <a:ext cx="931333" cy="2861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AC1ECE17-B08D-498B-A8B1-BFBB656EC565}"/>
                  </a:ext>
                </a:extLst>
              </p:cNvPr>
              <p:cNvCxnSpPr/>
              <p:nvPr/>
            </p:nvCxnSpPr>
            <p:spPr>
              <a:xfrm>
                <a:off x="1190625" y="10826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A9FB472-44EF-4A3D-B460-6E8F39E074C5}"/>
                  </a:ext>
                </a:extLst>
              </p:cNvPr>
              <p:cNvCxnSpPr/>
              <p:nvPr/>
            </p:nvCxnSpPr>
            <p:spPr>
              <a:xfrm>
                <a:off x="1190625" y="1160942"/>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9E4C9BB-7898-43F7-A390-77BE183CDD84}"/>
                  </a:ext>
                </a:extLst>
              </p:cNvPr>
              <p:cNvCxnSpPr/>
              <p:nvPr/>
            </p:nvCxnSpPr>
            <p:spPr>
              <a:xfrm>
                <a:off x="1190625" y="1235075"/>
                <a:ext cx="70961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B5588F39-B1EB-449A-B12C-8707DA3BC563}"/>
                </a:ext>
              </a:extLst>
            </p:cNvPr>
            <p:cNvGrpSpPr/>
            <p:nvPr/>
          </p:nvGrpSpPr>
          <p:grpSpPr>
            <a:xfrm>
              <a:off x="518639" y="2334393"/>
              <a:ext cx="2146732" cy="295422"/>
              <a:chOff x="518639" y="2334393"/>
              <a:chExt cx="2146732" cy="295422"/>
            </a:xfrm>
          </p:grpSpPr>
          <p:grpSp>
            <p:nvGrpSpPr>
              <p:cNvPr id="83" name="Group 82">
                <a:extLst>
                  <a:ext uri="{FF2B5EF4-FFF2-40B4-BE49-F238E27FC236}">
                    <a16:creationId xmlns:a16="http://schemas.microsoft.com/office/drawing/2014/main" id="{3244B9D9-BE77-4D8E-AC90-960768857416}"/>
                  </a:ext>
                </a:extLst>
              </p:cNvPr>
              <p:cNvGrpSpPr/>
              <p:nvPr/>
            </p:nvGrpSpPr>
            <p:grpSpPr>
              <a:xfrm rot="5400000">
                <a:off x="708319" y="2144713"/>
                <a:ext cx="271460" cy="650820"/>
                <a:chOff x="948267" y="3333805"/>
                <a:chExt cx="457464" cy="650820"/>
              </a:xfrm>
            </p:grpSpPr>
            <p:cxnSp>
              <p:nvCxnSpPr>
                <p:cNvPr id="44" name="Straight Connector 43">
                  <a:extLst>
                    <a:ext uri="{FF2B5EF4-FFF2-40B4-BE49-F238E27FC236}">
                      <a16:creationId xmlns:a16="http://schemas.microsoft.com/office/drawing/2014/main" id="{833E38FC-AD71-48B3-AC13-011131619D50}"/>
                    </a:ext>
                  </a:extLst>
                </p:cNvPr>
                <p:cNvCxnSpPr>
                  <a:cxnSpLocks/>
                </p:cNvCxnSpPr>
                <p:nvPr/>
              </p:nvCxnSpPr>
              <p:spPr>
                <a:xfrm flipV="1">
                  <a:off x="948267" y="3619947"/>
                  <a:ext cx="147970" cy="1053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9380B29-A588-4ED4-9F36-8C98697C18C0}"/>
                    </a:ext>
                  </a:extLst>
                </p:cNvPr>
                <p:cNvCxnSpPr>
                  <a:cxnSpLocks/>
                </p:cNvCxnSpPr>
                <p:nvPr/>
              </p:nvCxnSpPr>
              <p:spPr>
                <a:xfrm>
                  <a:off x="948267" y="3725333"/>
                  <a:ext cx="457464" cy="2592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9A7F6C0-D207-4160-9701-B4802B189711}"/>
                    </a:ext>
                  </a:extLst>
                </p:cNvPr>
                <p:cNvCxnSpPr>
                  <a:cxnSpLocks/>
                </p:cNvCxnSpPr>
                <p:nvPr/>
              </p:nvCxnSpPr>
              <p:spPr>
                <a:xfrm flipH="1">
                  <a:off x="1100667" y="3333805"/>
                  <a:ext cx="305064" cy="286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DF642B9-E356-453A-A0B5-2007992A9DEB}"/>
                    </a:ext>
                  </a:extLst>
                </p:cNvPr>
                <p:cNvCxnSpPr>
                  <a:cxnSpLocks/>
                </p:cNvCxnSpPr>
                <p:nvPr/>
              </p:nvCxnSpPr>
              <p:spPr>
                <a:xfrm flipH="1">
                  <a:off x="1096237" y="3547533"/>
                  <a:ext cx="309494" cy="7241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3F0D4776-393F-4A87-B0C9-A9D63A34B83F}"/>
                  </a:ext>
                </a:extLst>
              </p:cNvPr>
              <p:cNvGrpSpPr/>
              <p:nvPr/>
            </p:nvGrpSpPr>
            <p:grpSpPr>
              <a:xfrm rot="5400000">
                <a:off x="1444504" y="2153689"/>
                <a:ext cx="289412" cy="650820"/>
                <a:chOff x="1693198" y="1920930"/>
                <a:chExt cx="289412" cy="650820"/>
              </a:xfrm>
            </p:grpSpPr>
            <p:cxnSp>
              <p:nvCxnSpPr>
                <p:cNvPr id="92" name="Straight Connector 91">
                  <a:extLst>
                    <a:ext uri="{FF2B5EF4-FFF2-40B4-BE49-F238E27FC236}">
                      <a16:creationId xmlns:a16="http://schemas.microsoft.com/office/drawing/2014/main" id="{22345D46-5DB9-4B7B-B4BE-BD98E7053665}"/>
                    </a:ext>
                  </a:extLst>
                </p:cNvPr>
                <p:cNvCxnSpPr>
                  <a:cxnSpLocks/>
                </p:cNvCxnSpPr>
                <p:nvPr/>
              </p:nvCxnSpPr>
              <p:spPr>
                <a:xfrm flipV="1">
                  <a:off x="1693198" y="2207072"/>
                  <a:ext cx="87806" cy="1053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1C2447-FBF4-408E-97DE-D3BAD9FA3C6B}"/>
                    </a:ext>
                  </a:extLst>
                </p:cNvPr>
                <p:cNvCxnSpPr>
                  <a:cxnSpLocks/>
                </p:cNvCxnSpPr>
                <p:nvPr/>
              </p:nvCxnSpPr>
              <p:spPr>
                <a:xfrm>
                  <a:off x="1693198" y="2312458"/>
                  <a:ext cx="271460" cy="2592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F78E42E-54FB-4672-8C31-BC24D6571E2E}"/>
                    </a:ext>
                  </a:extLst>
                </p:cNvPr>
                <p:cNvCxnSpPr>
                  <a:cxnSpLocks/>
                </p:cNvCxnSpPr>
                <p:nvPr/>
              </p:nvCxnSpPr>
              <p:spPr>
                <a:xfrm flipH="1">
                  <a:off x="1783632" y="1920930"/>
                  <a:ext cx="181026" cy="2861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C7C1BF4-90D0-4D61-A193-260F2EDDDC0A}"/>
                    </a:ext>
                  </a:extLst>
                </p:cNvPr>
                <p:cNvCxnSpPr>
                  <a:cxnSpLocks/>
                </p:cNvCxnSpPr>
                <p:nvPr/>
              </p:nvCxnSpPr>
              <p:spPr>
                <a:xfrm rot="16200000" flipH="1" flipV="1">
                  <a:off x="1849225" y="2311661"/>
                  <a:ext cx="73499" cy="15736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CB254F5-A859-47E1-A123-6E74B6B0C72F}"/>
                    </a:ext>
                  </a:extLst>
                </p:cNvPr>
                <p:cNvCxnSpPr>
                  <a:cxnSpLocks/>
                </p:cNvCxnSpPr>
                <p:nvPr/>
              </p:nvCxnSpPr>
              <p:spPr>
                <a:xfrm flipH="1">
                  <a:off x="1783632" y="2157941"/>
                  <a:ext cx="198978" cy="491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426D614-A251-4D5A-82D8-F7E647D2562B}"/>
                    </a:ext>
                  </a:extLst>
                </p:cNvPr>
                <p:cNvCxnSpPr>
                  <a:cxnSpLocks/>
                </p:cNvCxnSpPr>
                <p:nvPr/>
              </p:nvCxnSpPr>
              <p:spPr>
                <a:xfrm flipH="1" flipV="1">
                  <a:off x="1908718" y="2036513"/>
                  <a:ext cx="55940" cy="274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110">
                <a:extLst>
                  <a:ext uri="{FF2B5EF4-FFF2-40B4-BE49-F238E27FC236}">
                    <a16:creationId xmlns:a16="http://schemas.microsoft.com/office/drawing/2014/main" id="{419078E7-5132-4FA7-843C-D7AE3A8140CF}"/>
                  </a:ext>
                </a:extLst>
              </p:cNvPr>
              <p:cNvCxnSpPr>
                <a:cxnSpLocks/>
              </p:cNvCxnSpPr>
              <p:nvPr/>
            </p:nvCxnSpPr>
            <p:spPr>
              <a:xfrm rot="5400000" flipV="1">
                <a:off x="2282632" y="2325603"/>
                <a:ext cx="87806" cy="1053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C291A9B-71DC-458A-A0E1-127DBBD70A13}"/>
                  </a:ext>
                </a:extLst>
              </p:cNvPr>
              <p:cNvCxnSpPr>
                <a:cxnSpLocks/>
              </p:cNvCxnSpPr>
              <p:nvPr/>
            </p:nvCxnSpPr>
            <p:spPr>
              <a:xfrm rot="5400000">
                <a:off x="2008466" y="2340477"/>
                <a:ext cx="271460" cy="2592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E585677-64C5-4E63-ACBD-359071E00B25}"/>
                  </a:ext>
                </a:extLst>
              </p:cNvPr>
              <p:cNvCxnSpPr>
                <a:cxnSpLocks/>
              </p:cNvCxnSpPr>
              <p:nvPr/>
            </p:nvCxnSpPr>
            <p:spPr>
              <a:xfrm flipH="1" flipV="1">
                <a:off x="2370401" y="2415346"/>
                <a:ext cx="294970" cy="19050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92DB0D0-5485-44CB-853B-2676A74E41C5}"/>
                  </a:ext>
                </a:extLst>
              </p:cNvPr>
              <p:cNvCxnSpPr>
                <a:cxnSpLocks/>
              </p:cNvCxnSpPr>
              <p:nvPr/>
            </p:nvCxnSpPr>
            <p:spPr>
              <a:xfrm rot="5400000" flipH="1">
                <a:off x="2119216" y="2501781"/>
                <a:ext cx="183654" cy="7241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71DEC43-3450-4BF0-9540-A8B44C2DEA45}"/>
                  </a:ext>
                </a:extLst>
              </p:cNvPr>
              <p:cNvCxnSpPr>
                <a:cxnSpLocks/>
              </p:cNvCxnSpPr>
              <p:nvPr/>
            </p:nvCxnSpPr>
            <p:spPr>
              <a:xfrm flipV="1">
                <a:off x="2370401" y="2446161"/>
                <a:ext cx="63727" cy="1596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142" name="Group 141">
            <a:extLst>
              <a:ext uri="{FF2B5EF4-FFF2-40B4-BE49-F238E27FC236}">
                <a16:creationId xmlns:a16="http://schemas.microsoft.com/office/drawing/2014/main" id="{ED6188BE-69D6-4CE0-94C2-415941426FF8}"/>
              </a:ext>
            </a:extLst>
          </p:cNvPr>
          <p:cNvGrpSpPr/>
          <p:nvPr/>
        </p:nvGrpSpPr>
        <p:grpSpPr>
          <a:xfrm>
            <a:off x="590259" y="3162541"/>
            <a:ext cx="2146731" cy="452742"/>
            <a:chOff x="519267" y="3124043"/>
            <a:chExt cx="2146731" cy="319386"/>
          </a:xfrm>
        </p:grpSpPr>
        <p:grpSp>
          <p:nvGrpSpPr>
            <p:cNvPr id="119" name="Group 118">
              <a:extLst>
                <a:ext uri="{FF2B5EF4-FFF2-40B4-BE49-F238E27FC236}">
                  <a16:creationId xmlns:a16="http://schemas.microsoft.com/office/drawing/2014/main" id="{13F7A867-32F9-4965-9004-40C34B85D0E1}"/>
                </a:ext>
              </a:extLst>
            </p:cNvPr>
            <p:cNvGrpSpPr/>
            <p:nvPr/>
          </p:nvGrpSpPr>
          <p:grpSpPr>
            <a:xfrm>
              <a:off x="519267" y="3148007"/>
              <a:ext cx="2146731" cy="295422"/>
              <a:chOff x="518639" y="2334393"/>
              <a:chExt cx="2146731" cy="295422"/>
            </a:xfrm>
          </p:grpSpPr>
          <p:grpSp>
            <p:nvGrpSpPr>
              <p:cNvPr id="120" name="Group 119">
                <a:extLst>
                  <a:ext uri="{FF2B5EF4-FFF2-40B4-BE49-F238E27FC236}">
                    <a16:creationId xmlns:a16="http://schemas.microsoft.com/office/drawing/2014/main" id="{A0B02F41-6C0E-41F3-9658-742277876DAE}"/>
                  </a:ext>
                </a:extLst>
              </p:cNvPr>
              <p:cNvGrpSpPr/>
              <p:nvPr/>
            </p:nvGrpSpPr>
            <p:grpSpPr>
              <a:xfrm rot="5400000">
                <a:off x="708319" y="2144713"/>
                <a:ext cx="271460" cy="650820"/>
                <a:chOff x="948267" y="3333805"/>
                <a:chExt cx="457464" cy="650820"/>
              </a:xfrm>
            </p:grpSpPr>
            <p:cxnSp>
              <p:nvCxnSpPr>
                <p:cNvPr id="133" name="Straight Connector 132">
                  <a:extLst>
                    <a:ext uri="{FF2B5EF4-FFF2-40B4-BE49-F238E27FC236}">
                      <a16:creationId xmlns:a16="http://schemas.microsoft.com/office/drawing/2014/main" id="{BC351252-A523-40CD-9B41-E80763236F43}"/>
                    </a:ext>
                  </a:extLst>
                </p:cNvPr>
                <p:cNvCxnSpPr>
                  <a:cxnSpLocks/>
                </p:cNvCxnSpPr>
                <p:nvPr/>
              </p:nvCxnSpPr>
              <p:spPr>
                <a:xfrm flipV="1">
                  <a:off x="948267" y="3619947"/>
                  <a:ext cx="147970" cy="1053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E5CB6C4-CAD8-4D54-9257-DFDE1B3D1435}"/>
                    </a:ext>
                  </a:extLst>
                </p:cNvPr>
                <p:cNvCxnSpPr>
                  <a:cxnSpLocks/>
                </p:cNvCxnSpPr>
                <p:nvPr/>
              </p:nvCxnSpPr>
              <p:spPr>
                <a:xfrm>
                  <a:off x="948267" y="3725333"/>
                  <a:ext cx="457464" cy="2592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746FAE1-C13F-48B9-BF15-4B145D9E358B}"/>
                    </a:ext>
                  </a:extLst>
                </p:cNvPr>
                <p:cNvCxnSpPr>
                  <a:cxnSpLocks/>
                </p:cNvCxnSpPr>
                <p:nvPr/>
              </p:nvCxnSpPr>
              <p:spPr>
                <a:xfrm flipH="1">
                  <a:off x="1100667" y="3333805"/>
                  <a:ext cx="305064" cy="286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45EAB06-8B3A-417C-BC0A-DC5FA897A288}"/>
                    </a:ext>
                  </a:extLst>
                </p:cNvPr>
                <p:cNvCxnSpPr>
                  <a:cxnSpLocks/>
                </p:cNvCxnSpPr>
                <p:nvPr/>
              </p:nvCxnSpPr>
              <p:spPr>
                <a:xfrm flipH="1">
                  <a:off x="1096237" y="3547533"/>
                  <a:ext cx="309494" cy="7241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64F11FFE-73DD-48D2-AC1A-92CC352A5C20}"/>
                  </a:ext>
                </a:extLst>
              </p:cNvPr>
              <p:cNvGrpSpPr/>
              <p:nvPr/>
            </p:nvGrpSpPr>
            <p:grpSpPr>
              <a:xfrm rot="5400000">
                <a:off x="1444504" y="2153689"/>
                <a:ext cx="289412" cy="650820"/>
                <a:chOff x="1693198" y="1920930"/>
                <a:chExt cx="289412" cy="650820"/>
              </a:xfrm>
            </p:grpSpPr>
            <p:cxnSp>
              <p:nvCxnSpPr>
                <p:cNvPr id="127" name="Straight Connector 126">
                  <a:extLst>
                    <a:ext uri="{FF2B5EF4-FFF2-40B4-BE49-F238E27FC236}">
                      <a16:creationId xmlns:a16="http://schemas.microsoft.com/office/drawing/2014/main" id="{9655C756-961E-4BE5-A014-4107CB3C7AB5}"/>
                    </a:ext>
                  </a:extLst>
                </p:cNvPr>
                <p:cNvCxnSpPr>
                  <a:cxnSpLocks/>
                </p:cNvCxnSpPr>
                <p:nvPr/>
              </p:nvCxnSpPr>
              <p:spPr>
                <a:xfrm flipV="1">
                  <a:off x="1693198" y="2207072"/>
                  <a:ext cx="87806" cy="1053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D0467F2-0627-406A-841F-950F9C26C384}"/>
                    </a:ext>
                  </a:extLst>
                </p:cNvPr>
                <p:cNvCxnSpPr>
                  <a:cxnSpLocks/>
                </p:cNvCxnSpPr>
                <p:nvPr/>
              </p:nvCxnSpPr>
              <p:spPr>
                <a:xfrm>
                  <a:off x="1693198" y="2312458"/>
                  <a:ext cx="271460" cy="2592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B45120A-5BC2-4675-A39C-133A1516E4D5}"/>
                    </a:ext>
                  </a:extLst>
                </p:cNvPr>
                <p:cNvCxnSpPr>
                  <a:cxnSpLocks/>
                </p:cNvCxnSpPr>
                <p:nvPr/>
              </p:nvCxnSpPr>
              <p:spPr>
                <a:xfrm rot="16200000" flipH="1" flipV="1">
                  <a:off x="1728395" y="1973538"/>
                  <a:ext cx="288871" cy="1836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9EE6AD1-D242-4B30-A1DA-E707935B67E7}"/>
                    </a:ext>
                  </a:extLst>
                </p:cNvPr>
                <p:cNvCxnSpPr>
                  <a:cxnSpLocks/>
                </p:cNvCxnSpPr>
                <p:nvPr/>
              </p:nvCxnSpPr>
              <p:spPr>
                <a:xfrm rot="16200000" flipH="1" flipV="1">
                  <a:off x="1849969" y="2321887"/>
                  <a:ext cx="82981" cy="146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7D22F82-116F-46BA-A78D-7A15B3FBD058}"/>
                    </a:ext>
                  </a:extLst>
                </p:cNvPr>
                <p:cNvCxnSpPr>
                  <a:cxnSpLocks/>
                </p:cNvCxnSpPr>
                <p:nvPr/>
              </p:nvCxnSpPr>
              <p:spPr>
                <a:xfrm flipH="1">
                  <a:off x="1783632" y="2157941"/>
                  <a:ext cx="198978" cy="491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7092D4-FF64-4751-8FC5-2FE636EBCCBA}"/>
                    </a:ext>
                  </a:extLst>
                </p:cNvPr>
                <p:cNvCxnSpPr>
                  <a:cxnSpLocks/>
                </p:cNvCxnSpPr>
                <p:nvPr/>
              </p:nvCxnSpPr>
              <p:spPr>
                <a:xfrm flipH="1" flipV="1">
                  <a:off x="1908718" y="2036513"/>
                  <a:ext cx="55940" cy="274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22" name="Straight Connector 121">
                <a:extLst>
                  <a:ext uri="{FF2B5EF4-FFF2-40B4-BE49-F238E27FC236}">
                    <a16:creationId xmlns:a16="http://schemas.microsoft.com/office/drawing/2014/main" id="{960CDAEE-F13B-40C6-BE3C-9271FE9914B1}"/>
                  </a:ext>
                </a:extLst>
              </p:cNvPr>
              <p:cNvCxnSpPr>
                <a:cxnSpLocks/>
              </p:cNvCxnSpPr>
              <p:nvPr/>
            </p:nvCxnSpPr>
            <p:spPr>
              <a:xfrm rot="5400000" flipV="1">
                <a:off x="2282632" y="2325603"/>
                <a:ext cx="87806" cy="1053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19BD467-5CA1-4677-9054-1A7D080D3675}"/>
                  </a:ext>
                </a:extLst>
              </p:cNvPr>
              <p:cNvCxnSpPr>
                <a:cxnSpLocks/>
              </p:cNvCxnSpPr>
              <p:nvPr/>
            </p:nvCxnSpPr>
            <p:spPr>
              <a:xfrm rot="5400000">
                <a:off x="2008466" y="2340477"/>
                <a:ext cx="271460" cy="25929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4758429-83DC-40C0-9E72-CFF17254FAB0}"/>
                  </a:ext>
                </a:extLst>
              </p:cNvPr>
              <p:cNvCxnSpPr>
                <a:cxnSpLocks/>
              </p:cNvCxnSpPr>
              <p:nvPr/>
            </p:nvCxnSpPr>
            <p:spPr>
              <a:xfrm flipH="1" flipV="1">
                <a:off x="2370401" y="2414784"/>
                <a:ext cx="294969" cy="19555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C9AB868-39DC-4F46-92C3-20B01C5D3943}"/>
                  </a:ext>
                </a:extLst>
              </p:cNvPr>
              <p:cNvCxnSpPr>
                <a:cxnSpLocks/>
              </p:cNvCxnSpPr>
              <p:nvPr/>
            </p:nvCxnSpPr>
            <p:spPr>
              <a:xfrm rot="5400000" flipH="1">
                <a:off x="2119216" y="2501781"/>
                <a:ext cx="183654" cy="7241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65E3635-41EB-44F3-ACD8-0D965F15756A}"/>
                  </a:ext>
                </a:extLst>
              </p:cNvPr>
              <p:cNvCxnSpPr>
                <a:cxnSpLocks/>
              </p:cNvCxnSpPr>
              <p:nvPr/>
            </p:nvCxnSpPr>
            <p:spPr>
              <a:xfrm flipV="1">
                <a:off x="2370401" y="2450642"/>
                <a:ext cx="63727" cy="1596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7" name="Oval 136">
              <a:extLst>
                <a:ext uri="{FF2B5EF4-FFF2-40B4-BE49-F238E27FC236}">
                  <a16:creationId xmlns:a16="http://schemas.microsoft.com/office/drawing/2014/main" id="{F313FB95-332B-4122-926B-80DB8BBF6035}"/>
                </a:ext>
              </a:extLst>
            </p:cNvPr>
            <p:cNvSpPr/>
            <p:nvPr/>
          </p:nvSpPr>
          <p:spPr>
            <a:xfrm>
              <a:off x="730152" y="3125728"/>
              <a:ext cx="72414" cy="466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D6DE3C2F-5772-4203-9692-496AB9F9A473}"/>
                </a:ext>
              </a:extLst>
            </p:cNvPr>
            <p:cNvSpPr/>
            <p:nvPr/>
          </p:nvSpPr>
          <p:spPr>
            <a:xfrm>
              <a:off x="1484819" y="3124043"/>
              <a:ext cx="72414" cy="466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5531B877-E68B-442A-8304-D15104E5DD9E}"/>
                </a:ext>
              </a:extLst>
            </p:cNvPr>
            <p:cNvSpPr/>
            <p:nvPr/>
          </p:nvSpPr>
          <p:spPr>
            <a:xfrm>
              <a:off x="2238402" y="3124043"/>
              <a:ext cx="72414" cy="4665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473CA13B-A40F-419E-85D9-79FA9522BA4F}"/>
              </a:ext>
            </a:extLst>
          </p:cNvPr>
          <p:cNvGrpSpPr/>
          <p:nvPr/>
        </p:nvGrpSpPr>
        <p:grpSpPr>
          <a:xfrm>
            <a:off x="639836" y="4075077"/>
            <a:ext cx="2072711" cy="541945"/>
            <a:chOff x="592660" y="3986144"/>
            <a:chExt cx="2072711" cy="541945"/>
          </a:xfrm>
        </p:grpSpPr>
        <p:sp>
          <p:nvSpPr>
            <p:cNvPr id="144" name="Rectangle 143">
              <a:extLst>
                <a:ext uri="{FF2B5EF4-FFF2-40B4-BE49-F238E27FC236}">
                  <a16:creationId xmlns:a16="http://schemas.microsoft.com/office/drawing/2014/main" id="{97ACF121-3411-4453-A490-B6DD2EF5FA1D}"/>
                </a:ext>
              </a:extLst>
            </p:cNvPr>
            <p:cNvSpPr/>
            <p:nvPr/>
          </p:nvSpPr>
          <p:spPr>
            <a:xfrm>
              <a:off x="592661" y="3986144"/>
              <a:ext cx="2072710" cy="5419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E78720DC-17BE-4ACB-9104-BE0503404A60}"/>
                </a:ext>
              </a:extLst>
            </p:cNvPr>
            <p:cNvSpPr/>
            <p:nvPr/>
          </p:nvSpPr>
          <p:spPr>
            <a:xfrm>
              <a:off x="592660" y="3986144"/>
              <a:ext cx="1460015" cy="5419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323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buSzPts val="1100"/>
            </a:pPr>
            <a:r>
              <a:rPr lang="en" dirty="0"/>
              <a:t>Random Forest (Cont.)</a:t>
            </a:r>
            <a:endParaRPr dirty="0"/>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dirty="0">
                <a:solidFill>
                  <a:schemeClr val="tx1"/>
                </a:solidFill>
              </a:rPr>
              <a:t>Strengths</a:t>
            </a:r>
          </a:p>
          <a:p>
            <a:pPr marL="114300" lvl="0" indent="0">
              <a:buNone/>
            </a:pPr>
            <a:r>
              <a:rPr lang="en-US" dirty="0">
                <a:solidFill>
                  <a:schemeClr val="tx1"/>
                </a:solidFill>
              </a:rPr>
              <a:t>	Few parameters to tune</a:t>
            </a:r>
          </a:p>
          <a:p>
            <a:pPr marL="114300" lvl="0" indent="0">
              <a:buNone/>
            </a:pPr>
            <a:r>
              <a:rPr lang="en-US" dirty="0">
                <a:solidFill>
                  <a:schemeClr val="tx1"/>
                </a:solidFill>
              </a:rPr>
              <a:t>	Trees are random and uncorrelated</a:t>
            </a:r>
          </a:p>
          <a:p>
            <a:pPr marL="114300" lvl="0" indent="0">
              <a:buNone/>
            </a:pPr>
            <a:r>
              <a:rPr lang="en-US" dirty="0">
                <a:solidFill>
                  <a:schemeClr val="tx1"/>
                </a:solidFill>
              </a:rPr>
              <a:t>	Reveals variable importance</a:t>
            </a:r>
          </a:p>
          <a:p>
            <a:pPr marL="0" lvl="0" indent="0" algn="l" rtl="0">
              <a:spcBef>
                <a:spcPts val="1600"/>
              </a:spcBef>
              <a:spcAft>
                <a:spcPts val="0"/>
              </a:spcAft>
              <a:buClr>
                <a:schemeClr val="dk1"/>
              </a:buClr>
              <a:buSzPts val="1100"/>
              <a:buFont typeface="Arial"/>
              <a:buNone/>
            </a:pPr>
            <a:r>
              <a:rPr lang="en-US" sz="2800" dirty="0">
                <a:solidFill>
                  <a:schemeClr val="tx1"/>
                </a:solidFill>
              </a:rPr>
              <a:t>Weaknesses</a:t>
            </a:r>
          </a:p>
          <a:p>
            <a:pPr marL="114300" lvl="0" indent="0" algn="l" rtl="0">
              <a:spcAft>
                <a:spcPts val="0"/>
              </a:spcAft>
              <a:buSzPts val="1800"/>
              <a:buNone/>
            </a:pPr>
            <a:r>
              <a:rPr lang="en-US" dirty="0">
                <a:solidFill>
                  <a:schemeClr val="tx1"/>
                </a:solidFill>
              </a:rPr>
              <a:t>	Computation time</a:t>
            </a:r>
          </a:p>
          <a:p>
            <a:pPr marL="114300" lvl="0" indent="0" algn="l" rtl="0">
              <a:spcAft>
                <a:spcPts val="0"/>
              </a:spcAft>
              <a:buSzPts val="1800"/>
              <a:buNone/>
            </a:pPr>
            <a:r>
              <a:rPr lang="en-US" dirty="0">
                <a:solidFill>
                  <a:schemeClr val="tx1"/>
                </a:solidFill>
              </a:rPr>
              <a:t>	Lack of interpretability</a:t>
            </a:r>
          </a:p>
        </p:txBody>
      </p:sp>
    </p:spTree>
    <p:extLst>
      <p:ext uri="{BB962C8B-B14F-4D97-AF65-F5344CB8AC3E}">
        <p14:creationId xmlns:p14="http://schemas.microsoft.com/office/powerpoint/2010/main" val="312483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Neural Nets</a:t>
            </a:r>
            <a:endParaRPr dirty="0"/>
          </a:p>
        </p:txBody>
      </p:sp>
      <p:grpSp>
        <p:nvGrpSpPr>
          <p:cNvPr id="20" name="Group 19">
            <a:extLst>
              <a:ext uri="{FF2B5EF4-FFF2-40B4-BE49-F238E27FC236}">
                <a16:creationId xmlns:a16="http://schemas.microsoft.com/office/drawing/2014/main" id="{4DE84952-EFB1-427A-AF2D-677A8A57A3A0}"/>
              </a:ext>
            </a:extLst>
          </p:cNvPr>
          <p:cNvGrpSpPr/>
          <p:nvPr/>
        </p:nvGrpSpPr>
        <p:grpSpPr>
          <a:xfrm>
            <a:off x="1294557" y="1288270"/>
            <a:ext cx="6554886" cy="3316455"/>
            <a:chOff x="1180242" y="1049487"/>
            <a:chExt cx="3968181" cy="2027700"/>
          </a:xfrm>
        </p:grpSpPr>
        <mc:AlternateContent xmlns:mc="http://schemas.openxmlformats.org/markup-compatibility/2006" xmlns:a14="http://schemas.microsoft.com/office/drawing/2010/main">
          <mc:Choice Requires="a14">
            <p:sp>
              <p:nvSpPr>
                <p:cNvPr id="98" name="Google Shape;98;p20"/>
                <p:cNvSpPr/>
                <p:nvPr/>
              </p:nvSpPr>
              <p:spPr>
                <a:xfrm>
                  <a:off x="1180242" y="1368236"/>
                  <a:ext cx="496312" cy="1545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Inputs </a:t>
                  </a:r>
                  <a14:m>
                    <m:oMath xmlns:m="http://schemas.openxmlformats.org/officeDocument/2006/math">
                      <m:r>
                        <a:rPr lang="en-US" sz="1100" b="1" i="0" smtClean="0">
                          <a:latin typeface="Cambria Math" panose="02040503050406030204" pitchFamily="18" charset="0"/>
                        </a:rPr>
                        <m:t>𝐗</m:t>
                      </m:r>
                    </m:oMath>
                  </a14:m>
                  <a:endParaRPr sz="1100" b="1" dirty="0"/>
                </a:p>
              </p:txBody>
            </p:sp>
          </mc:Choice>
          <mc:Fallback xmlns="">
            <p:sp>
              <p:nvSpPr>
                <p:cNvPr id="98" name="Google Shape;98;p20"/>
                <p:cNvSpPr>
                  <a:spLocks noRot="1" noChangeAspect="1" noMove="1" noResize="1" noEditPoints="1" noAdjustHandles="1" noChangeArrowheads="1" noChangeShapeType="1" noTextEdit="1"/>
                </p:cNvSpPr>
                <p:nvPr/>
              </p:nvSpPr>
              <p:spPr>
                <a:xfrm>
                  <a:off x="1180242" y="1368236"/>
                  <a:ext cx="496312" cy="1545000"/>
                </a:xfrm>
                <a:prstGeom prst="roundRect">
                  <a:avLst>
                    <a:gd name="adj" fmla="val 16667"/>
                  </a:avLst>
                </a:prstGeom>
                <a:blipFill>
                  <a:blip r:embed="rId4"/>
                  <a:stretch>
                    <a:fillRect/>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103" name="Google Shape;103;p20"/>
            <p:cNvSpPr/>
            <p:nvPr/>
          </p:nvSpPr>
          <p:spPr>
            <a:xfrm>
              <a:off x="1784700" y="1049487"/>
              <a:ext cx="2787300" cy="202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Hidden Layers</a:t>
              </a:r>
              <a:endParaRPr sz="1600" b="1" dirty="0"/>
            </a:p>
          </p:txBody>
        </p:sp>
        <p:cxnSp>
          <p:nvCxnSpPr>
            <p:cNvPr id="120" name="Google Shape;120;p20"/>
            <p:cNvCxnSpPr>
              <a:stCxn id="100" idx="6"/>
              <a:endCxn id="104" idx="2"/>
            </p:cNvCxnSpPr>
            <p:nvPr/>
          </p:nvCxnSpPr>
          <p:spPr>
            <a:xfrm flipV="1">
              <a:off x="1527319" y="1665287"/>
              <a:ext cx="660882" cy="470074"/>
            </a:xfrm>
            <a:prstGeom prst="straightConnector1">
              <a:avLst/>
            </a:prstGeom>
            <a:noFill/>
            <a:ln w="9525" cap="flat" cmpd="sng">
              <a:solidFill>
                <a:srgbClr val="6AA84F"/>
              </a:solidFill>
              <a:prstDash val="solid"/>
              <a:round/>
              <a:headEnd type="none" w="med" len="med"/>
              <a:tailEnd type="none" w="med" len="med"/>
            </a:ln>
          </p:spPr>
        </p:cxnSp>
        <p:sp>
          <p:nvSpPr>
            <p:cNvPr id="99" name="Google Shape;99;p20"/>
            <p:cNvSpPr/>
            <p:nvPr/>
          </p:nvSpPr>
          <p:spPr>
            <a:xfrm>
              <a:off x="1289119" y="1740011"/>
              <a:ext cx="238200" cy="231600"/>
            </a:xfrm>
            <a:prstGeom prst="ellipse">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a:off x="1289119" y="2019561"/>
              <a:ext cx="238200" cy="231600"/>
            </a:xfrm>
            <a:prstGeom prst="ellipse">
              <a:avLst/>
            </a:prstGeom>
            <a:solidFill>
              <a:srgbClr val="FFFFF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a:off x="1289119" y="2527611"/>
              <a:ext cx="238200" cy="231600"/>
            </a:xfrm>
            <a:prstGeom prst="ellipse">
              <a:avLst/>
            </a:prstGeom>
            <a:solidFill>
              <a:srgbClr val="FFFFFF"/>
            </a:solid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txBox="1"/>
            <p:nvPr/>
          </p:nvSpPr>
          <p:spPr>
            <a:xfrm rot="16200000">
              <a:off x="1397542" y="2190748"/>
              <a:ext cx="1965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a:t>
              </a:r>
              <a:endParaRPr sz="1600" b="1" dirty="0"/>
            </a:p>
          </p:txBody>
        </p:sp>
        <p:sp>
          <p:nvSpPr>
            <p:cNvPr id="104" name="Google Shape;104;p20"/>
            <p:cNvSpPr/>
            <p:nvPr/>
          </p:nvSpPr>
          <p:spPr>
            <a:xfrm>
              <a:off x="2188200" y="1549487"/>
              <a:ext cx="238200" cy="231600"/>
            </a:xfrm>
            <a:prstGeom prst="ellipse">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p:nvPr/>
          </p:nvSpPr>
          <p:spPr>
            <a:xfrm>
              <a:off x="2188200" y="1829037"/>
              <a:ext cx="238200" cy="231600"/>
            </a:xfrm>
            <a:prstGeom prst="ellipse">
              <a:avLst/>
            </a:prstGeom>
            <a:solidFill>
              <a:srgbClr val="FFFFF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a:off x="2188200" y="2352062"/>
              <a:ext cx="238200" cy="231600"/>
            </a:xfrm>
            <a:prstGeom prst="ellipse">
              <a:avLst/>
            </a:prstGeom>
            <a:solidFill>
              <a:srgbClr val="FFFFFF"/>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p:nvPr/>
          </p:nvSpPr>
          <p:spPr>
            <a:xfrm>
              <a:off x="2188200" y="2631612"/>
              <a:ext cx="238200" cy="231600"/>
            </a:xfrm>
            <a:prstGeom prst="ellipse">
              <a:avLst/>
            </a:prstGeom>
            <a:solidFill>
              <a:srgbClr val="FFFFFF"/>
            </a:solid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txBox="1"/>
            <p:nvPr/>
          </p:nvSpPr>
          <p:spPr>
            <a:xfrm rot="16200000">
              <a:off x="2263800" y="2001599"/>
              <a:ext cx="2526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a:t>
              </a:r>
              <a:endParaRPr sz="1600" b="1" dirty="0"/>
            </a:p>
          </p:txBody>
        </p:sp>
        <p:sp>
          <p:nvSpPr>
            <p:cNvPr id="109" name="Google Shape;109;p20"/>
            <p:cNvSpPr/>
            <p:nvPr/>
          </p:nvSpPr>
          <p:spPr>
            <a:xfrm>
              <a:off x="3059250" y="1689262"/>
              <a:ext cx="238200" cy="231600"/>
            </a:xfrm>
            <a:prstGeom prst="ellipse">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059250" y="1968812"/>
              <a:ext cx="238200" cy="231600"/>
            </a:xfrm>
            <a:prstGeom prst="ellipse">
              <a:avLst/>
            </a:prstGeom>
            <a:solidFill>
              <a:srgbClr val="FFFFF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059250" y="2491837"/>
              <a:ext cx="238200" cy="231600"/>
            </a:xfrm>
            <a:prstGeom prst="ellipse">
              <a:avLst/>
            </a:prstGeom>
            <a:solidFill>
              <a:srgbClr val="FFFFFF"/>
            </a:solid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txBox="1"/>
            <p:nvPr/>
          </p:nvSpPr>
          <p:spPr>
            <a:xfrm rot="16200000">
              <a:off x="3166006" y="2148669"/>
              <a:ext cx="1992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a:t>
              </a:r>
              <a:endParaRPr sz="1600" b="1" dirty="0"/>
            </a:p>
          </p:txBody>
        </p:sp>
        <p:sp>
          <p:nvSpPr>
            <p:cNvPr id="113" name="Google Shape;113;p20"/>
            <p:cNvSpPr/>
            <p:nvPr/>
          </p:nvSpPr>
          <p:spPr>
            <a:xfrm>
              <a:off x="3902750" y="2057375"/>
              <a:ext cx="238200" cy="231600"/>
            </a:xfrm>
            <a:prstGeom prst="ellipse">
              <a:avLst/>
            </a:prstGeom>
            <a:solidFill>
              <a:srgbClr val="FFFFFF"/>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3902750" y="2336925"/>
              <a:ext cx="238200" cy="231600"/>
            </a:xfrm>
            <a:prstGeom prst="ellipse">
              <a:avLst/>
            </a:prstGeom>
            <a:solidFill>
              <a:srgbClr val="FFFFFF"/>
            </a:solid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3902750" y="1777825"/>
              <a:ext cx="238200" cy="231600"/>
            </a:xfrm>
            <a:prstGeom prst="ellipse">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20"/>
            <p:cNvCxnSpPr>
              <a:stCxn id="101" idx="6"/>
              <a:endCxn id="106" idx="2"/>
            </p:cNvCxnSpPr>
            <p:nvPr/>
          </p:nvCxnSpPr>
          <p:spPr>
            <a:xfrm flipV="1">
              <a:off x="1527319" y="2467863"/>
              <a:ext cx="660882" cy="175548"/>
            </a:xfrm>
            <a:prstGeom prst="straightConnector1">
              <a:avLst/>
            </a:prstGeom>
            <a:noFill/>
            <a:ln w="9525" cap="flat" cmpd="sng">
              <a:solidFill>
                <a:srgbClr val="9900FF"/>
              </a:solidFill>
              <a:prstDash val="solid"/>
              <a:round/>
              <a:headEnd type="none" w="med" len="med"/>
              <a:tailEnd type="none" w="med" len="med"/>
            </a:ln>
          </p:spPr>
        </p:cxnSp>
        <p:cxnSp>
          <p:nvCxnSpPr>
            <p:cNvPr id="116" name="Google Shape;116;p20"/>
            <p:cNvCxnSpPr>
              <a:cxnSpLocks/>
              <a:stCxn id="101" idx="6"/>
              <a:endCxn id="104" idx="2"/>
            </p:cNvCxnSpPr>
            <p:nvPr/>
          </p:nvCxnSpPr>
          <p:spPr>
            <a:xfrm flipV="1">
              <a:off x="1527319" y="1665287"/>
              <a:ext cx="660882" cy="978124"/>
            </a:xfrm>
            <a:prstGeom prst="straightConnector1">
              <a:avLst/>
            </a:prstGeom>
            <a:noFill/>
            <a:ln w="9525" cap="flat" cmpd="sng">
              <a:solidFill>
                <a:srgbClr val="9900FF"/>
              </a:solidFill>
              <a:prstDash val="solid"/>
              <a:round/>
              <a:headEnd type="none" w="med" len="med"/>
              <a:tailEnd type="none" w="med" len="med"/>
            </a:ln>
          </p:spPr>
        </p:cxnSp>
        <p:cxnSp>
          <p:nvCxnSpPr>
            <p:cNvPr id="118" name="Google Shape;118;p20"/>
            <p:cNvCxnSpPr>
              <a:stCxn id="101" idx="6"/>
              <a:endCxn id="107" idx="2"/>
            </p:cNvCxnSpPr>
            <p:nvPr/>
          </p:nvCxnSpPr>
          <p:spPr>
            <a:xfrm>
              <a:off x="1527319" y="2643411"/>
              <a:ext cx="660882" cy="104001"/>
            </a:xfrm>
            <a:prstGeom prst="straightConnector1">
              <a:avLst/>
            </a:prstGeom>
            <a:noFill/>
            <a:ln w="9525" cap="flat" cmpd="sng">
              <a:solidFill>
                <a:srgbClr val="9900FF"/>
              </a:solidFill>
              <a:prstDash val="solid"/>
              <a:round/>
              <a:headEnd type="none" w="med" len="med"/>
              <a:tailEnd type="none" w="med" len="med"/>
            </a:ln>
          </p:spPr>
        </p:cxnSp>
        <p:cxnSp>
          <p:nvCxnSpPr>
            <p:cNvPr id="119" name="Google Shape;119;p20"/>
            <p:cNvCxnSpPr>
              <a:stCxn id="101" idx="6"/>
              <a:endCxn id="105" idx="2"/>
            </p:cNvCxnSpPr>
            <p:nvPr/>
          </p:nvCxnSpPr>
          <p:spPr>
            <a:xfrm flipV="1">
              <a:off x="1527319" y="1944838"/>
              <a:ext cx="660882" cy="698573"/>
            </a:xfrm>
            <a:prstGeom prst="straightConnector1">
              <a:avLst/>
            </a:prstGeom>
            <a:noFill/>
            <a:ln w="9525" cap="flat" cmpd="sng">
              <a:solidFill>
                <a:srgbClr val="9900FF"/>
              </a:solidFill>
              <a:prstDash val="solid"/>
              <a:round/>
              <a:headEnd type="none" w="med" len="med"/>
              <a:tailEnd type="none" w="med" len="med"/>
            </a:ln>
          </p:spPr>
        </p:cxnSp>
        <p:cxnSp>
          <p:nvCxnSpPr>
            <p:cNvPr id="121" name="Google Shape;121;p20"/>
            <p:cNvCxnSpPr>
              <a:stCxn id="100" idx="6"/>
              <a:endCxn id="105" idx="2"/>
            </p:cNvCxnSpPr>
            <p:nvPr/>
          </p:nvCxnSpPr>
          <p:spPr>
            <a:xfrm flipV="1">
              <a:off x="1527319" y="1944838"/>
              <a:ext cx="660882" cy="190524"/>
            </a:xfrm>
            <a:prstGeom prst="straightConnector1">
              <a:avLst/>
            </a:prstGeom>
            <a:noFill/>
            <a:ln w="9525" cap="flat" cmpd="sng">
              <a:solidFill>
                <a:srgbClr val="6AA84F"/>
              </a:solidFill>
              <a:prstDash val="solid"/>
              <a:round/>
              <a:headEnd type="none" w="med" len="med"/>
              <a:tailEnd type="none" w="med" len="med"/>
            </a:ln>
          </p:spPr>
        </p:cxnSp>
        <p:cxnSp>
          <p:nvCxnSpPr>
            <p:cNvPr id="122" name="Google Shape;122;p20"/>
            <p:cNvCxnSpPr>
              <a:stCxn id="100" idx="6"/>
              <a:endCxn id="107" idx="2"/>
            </p:cNvCxnSpPr>
            <p:nvPr/>
          </p:nvCxnSpPr>
          <p:spPr>
            <a:xfrm>
              <a:off x="1527319" y="2135362"/>
              <a:ext cx="660882" cy="612051"/>
            </a:xfrm>
            <a:prstGeom prst="straightConnector1">
              <a:avLst/>
            </a:prstGeom>
            <a:noFill/>
            <a:ln w="9525" cap="flat" cmpd="sng">
              <a:solidFill>
                <a:srgbClr val="6AA84F"/>
              </a:solidFill>
              <a:prstDash val="solid"/>
              <a:round/>
              <a:headEnd type="none" w="med" len="med"/>
              <a:tailEnd type="none" w="med" len="med"/>
            </a:ln>
          </p:spPr>
        </p:cxnSp>
        <p:cxnSp>
          <p:nvCxnSpPr>
            <p:cNvPr id="123" name="Google Shape;123;p20"/>
            <p:cNvCxnSpPr>
              <a:stCxn id="100" idx="6"/>
              <a:endCxn id="106" idx="2"/>
            </p:cNvCxnSpPr>
            <p:nvPr/>
          </p:nvCxnSpPr>
          <p:spPr>
            <a:xfrm>
              <a:off x="1527319" y="2135362"/>
              <a:ext cx="660882" cy="332501"/>
            </a:xfrm>
            <a:prstGeom prst="straightConnector1">
              <a:avLst/>
            </a:prstGeom>
            <a:noFill/>
            <a:ln w="9525" cap="flat" cmpd="sng">
              <a:solidFill>
                <a:srgbClr val="6AA84F"/>
              </a:solidFill>
              <a:prstDash val="solid"/>
              <a:round/>
              <a:headEnd type="none" w="med" len="med"/>
              <a:tailEnd type="none" w="med" len="med"/>
            </a:ln>
          </p:spPr>
        </p:cxnSp>
        <p:cxnSp>
          <p:nvCxnSpPr>
            <p:cNvPr id="124" name="Google Shape;124;p20"/>
            <p:cNvCxnSpPr>
              <a:cxnSpLocks/>
              <a:stCxn id="99" idx="6"/>
              <a:endCxn id="104" idx="2"/>
            </p:cNvCxnSpPr>
            <p:nvPr/>
          </p:nvCxnSpPr>
          <p:spPr>
            <a:xfrm flipV="1">
              <a:off x="1527319" y="1665287"/>
              <a:ext cx="660882" cy="190524"/>
            </a:xfrm>
            <a:prstGeom prst="straightConnector1">
              <a:avLst/>
            </a:prstGeom>
            <a:noFill/>
            <a:ln w="9525" cap="flat" cmpd="sng">
              <a:solidFill>
                <a:srgbClr val="FF0000"/>
              </a:solidFill>
              <a:prstDash val="solid"/>
              <a:round/>
              <a:headEnd type="none" w="med" len="med"/>
              <a:tailEnd type="none" w="med" len="med"/>
            </a:ln>
          </p:spPr>
        </p:cxnSp>
        <p:cxnSp>
          <p:nvCxnSpPr>
            <p:cNvPr id="125" name="Google Shape;125;p20"/>
            <p:cNvCxnSpPr>
              <a:stCxn id="99" idx="6"/>
              <a:endCxn id="105" idx="2"/>
            </p:cNvCxnSpPr>
            <p:nvPr/>
          </p:nvCxnSpPr>
          <p:spPr>
            <a:xfrm>
              <a:off x="1527319" y="1855811"/>
              <a:ext cx="660882" cy="89027"/>
            </a:xfrm>
            <a:prstGeom prst="straightConnector1">
              <a:avLst/>
            </a:prstGeom>
            <a:noFill/>
            <a:ln w="9525" cap="flat" cmpd="sng">
              <a:solidFill>
                <a:srgbClr val="FF0000"/>
              </a:solidFill>
              <a:prstDash val="solid"/>
              <a:round/>
              <a:headEnd type="none" w="med" len="med"/>
              <a:tailEnd type="none" w="med" len="med"/>
            </a:ln>
          </p:spPr>
        </p:cxnSp>
        <p:cxnSp>
          <p:nvCxnSpPr>
            <p:cNvPr id="126" name="Google Shape;126;p20"/>
            <p:cNvCxnSpPr>
              <a:stCxn id="99" idx="6"/>
              <a:endCxn id="106" idx="2"/>
            </p:cNvCxnSpPr>
            <p:nvPr/>
          </p:nvCxnSpPr>
          <p:spPr>
            <a:xfrm>
              <a:off x="1527319" y="1855811"/>
              <a:ext cx="660882" cy="612052"/>
            </a:xfrm>
            <a:prstGeom prst="straightConnector1">
              <a:avLst/>
            </a:prstGeom>
            <a:noFill/>
            <a:ln w="9525" cap="flat" cmpd="sng">
              <a:solidFill>
                <a:srgbClr val="FF0000"/>
              </a:solidFill>
              <a:prstDash val="solid"/>
              <a:round/>
              <a:headEnd type="none" w="med" len="med"/>
              <a:tailEnd type="none" w="med" len="med"/>
            </a:ln>
          </p:spPr>
        </p:cxnSp>
        <p:cxnSp>
          <p:nvCxnSpPr>
            <p:cNvPr id="127" name="Google Shape;127;p20"/>
            <p:cNvCxnSpPr>
              <a:stCxn id="99" idx="6"/>
              <a:endCxn id="107" idx="2"/>
            </p:cNvCxnSpPr>
            <p:nvPr/>
          </p:nvCxnSpPr>
          <p:spPr>
            <a:xfrm>
              <a:off x="1527319" y="1855811"/>
              <a:ext cx="660882" cy="891601"/>
            </a:xfrm>
            <a:prstGeom prst="straightConnector1">
              <a:avLst/>
            </a:prstGeom>
            <a:noFill/>
            <a:ln w="9525" cap="flat" cmpd="sng">
              <a:solidFill>
                <a:srgbClr val="FF0000"/>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128" name="Google Shape;128;p20"/>
                <p:cNvSpPr/>
                <p:nvPr/>
              </p:nvSpPr>
              <p:spPr>
                <a:xfrm>
                  <a:off x="4663171" y="1534795"/>
                  <a:ext cx="485252" cy="1180398"/>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Output </a:t>
                  </a:r>
                  <a14:m>
                    <m:oMath xmlns:m="http://schemas.openxmlformats.org/officeDocument/2006/math">
                      <m:acc>
                        <m:accPr>
                          <m:chr m:val="̂"/>
                          <m:ctrlPr>
                            <a:rPr lang="en-US" sz="1100" b="1" i="1" smtClean="0">
                              <a:latin typeface="Cambria Math" panose="02040503050406030204" pitchFamily="18" charset="0"/>
                            </a:rPr>
                          </m:ctrlPr>
                        </m:accPr>
                        <m:e>
                          <m:r>
                            <a:rPr lang="en-US" sz="1100" b="1" i="0" smtClean="0">
                              <a:latin typeface="Cambria Math" panose="02040503050406030204" pitchFamily="18" charset="0"/>
                            </a:rPr>
                            <m:t>𝐲</m:t>
                          </m:r>
                        </m:e>
                      </m:acc>
                    </m:oMath>
                  </a14:m>
                  <a:endParaRPr sz="1100" b="1" dirty="0"/>
                </a:p>
              </p:txBody>
            </p:sp>
          </mc:Choice>
          <mc:Fallback xmlns="">
            <p:sp>
              <p:nvSpPr>
                <p:cNvPr id="128" name="Google Shape;128;p20"/>
                <p:cNvSpPr>
                  <a:spLocks noRot="1" noChangeAspect="1" noMove="1" noResize="1" noEditPoints="1" noAdjustHandles="1" noChangeArrowheads="1" noChangeShapeType="1" noTextEdit="1"/>
                </p:cNvSpPr>
                <p:nvPr/>
              </p:nvSpPr>
              <p:spPr>
                <a:xfrm>
                  <a:off x="4663171" y="1534795"/>
                  <a:ext cx="485252" cy="1180398"/>
                </a:xfrm>
                <a:prstGeom prst="roundRect">
                  <a:avLst>
                    <a:gd name="adj" fmla="val 16667"/>
                  </a:avLst>
                </a:prstGeom>
                <a:blipFill>
                  <a:blip r:embed="rId6"/>
                  <a:stretch>
                    <a:fillRect r="-11194"/>
                  </a:stretch>
                </a:blipFill>
                <a:ln w="9525" cap="flat" cmpd="sng">
                  <a:solidFill>
                    <a:schemeClr val="dk2"/>
                  </a:solidFill>
                  <a:prstDash val="solid"/>
                  <a:round/>
                  <a:headEnd type="none" w="sm" len="sm"/>
                  <a:tailEnd type="none" w="sm" len="sm"/>
                </a:ln>
              </p:spPr>
              <p:txBody>
                <a:bodyPr/>
                <a:lstStyle/>
                <a:p>
                  <a:r>
                    <a:rPr lang="en-US">
                      <a:noFill/>
                    </a:rPr>
                    <a:t> </a:t>
                  </a:r>
                </a:p>
              </p:txBody>
            </p:sp>
          </mc:Fallback>
        </mc:AlternateContent>
        <p:sp>
          <p:nvSpPr>
            <p:cNvPr id="129" name="Google Shape;129;p20"/>
            <p:cNvSpPr/>
            <p:nvPr/>
          </p:nvSpPr>
          <p:spPr>
            <a:xfrm>
              <a:off x="4787475" y="2068037"/>
              <a:ext cx="238200" cy="2316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20"/>
            <p:cNvCxnSpPr>
              <a:stCxn id="104" idx="6"/>
              <a:endCxn id="109" idx="2"/>
            </p:cNvCxnSpPr>
            <p:nvPr/>
          </p:nvCxnSpPr>
          <p:spPr>
            <a:xfrm>
              <a:off x="2426400" y="1665287"/>
              <a:ext cx="633000" cy="139800"/>
            </a:xfrm>
            <a:prstGeom prst="straightConnector1">
              <a:avLst/>
            </a:prstGeom>
            <a:noFill/>
            <a:ln w="9525" cap="flat" cmpd="sng">
              <a:solidFill>
                <a:srgbClr val="FF0000"/>
              </a:solidFill>
              <a:prstDash val="solid"/>
              <a:round/>
              <a:headEnd type="none" w="med" len="med"/>
              <a:tailEnd type="none" w="med" len="med"/>
            </a:ln>
          </p:spPr>
        </p:cxnSp>
        <p:cxnSp>
          <p:nvCxnSpPr>
            <p:cNvPr id="131" name="Google Shape;131;p20"/>
            <p:cNvCxnSpPr>
              <a:stCxn id="104" idx="6"/>
              <a:endCxn id="110" idx="2"/>
            </p:cNvCxnSpPr>
            <p:nvPr/>
          </p:nvCxnSpPr>
          <p:spPr>
            <a:xfrm>
              <a:off x="2426400" y="1665287"/>
              <a:ext cx="633000" cy="419400"/>
            </a:xfrm>
            <a:prstGeom prst="straightConnector1">
              <a:avLst/>
            </a:prstGeom>
            <a:noFill/>
            <a:ln w="9525" cap="flat" cmpd="sng">
              <a:solidFill>
                <a:srgbClr val="FF0000"/>
              </a:solidFill>
              <a:prstDash val="solid"/>
              <a:round/>
              <a:headEnd type="none" w="med" len="med"/>
              <a:tailEnd type="none" w="med" len="med"/>
            </a:ln>
          </p:spPr>
        </p:cxnSp>
        <p:cxnSp>
          <p:nvCxnSpPr>
            <p:cNvPr id="132" name="Google Shape;132;p20"/>
            <p:cNvCxnSpPr>
              <a:stCxn id="104" idx="6"/>
              <a:endCxn id="111" idx="2"/>
            </p:cNvCxnSpPr>
            <p:nvPr/>
          </p:nvCxnSpPr>
          <p:spPr>
            <a:xfrm>
              <a:off x="2426400" y="1665287"/>
              <a:ext cx="633000" cy="942300"/>
            </a:xfrm>
            <a:prstGeom prst="straightConnector1">
              <a:avLst/>
            </a:prstGeom>
            <a:noFill/>
            <a:ln w="9525" cap="flat" cmpd="sng">
              <a:solidFill>
                <a:srgbClr val="FF0000"/>
              </a:solidFill>
              <a:prstDash val="solid"/>
              <a:round/>
              <a:headEnd type="none" w="med" len="med"/>
              <a:tailEnd type="none" w="med" len="med"/>
            </a:ln>
          </p:spPr>
        </p:cxnSp>
        <p:cxnSp>
          <p:nvCxnSpPr>
            <p:cNvPr id="133" name="Google Shape;133;p20"/>
            <p:cNvCxnSpPr>
              <a:stCxn id="109" idx="2"/>
              <a:endCxn id="105" idx="6"/>
            </p:cNvCxnSpPr>
            <p:nvPr/>
          </p:nvCxnSpPr>
          <p:spPr>
            <a:xfrm flipH="1">
              <a:off x="2426550" y="1805062"/>
              <a:ext cx="632700" cy="139800"/>
            </a:xfrm>
            <a:prstGeom prst="straightConnector1">
              <a:avLst/>
            </a:prstGeom>
            <a:noFill/>
            <a:ln w="9525" cap="flat" cmpd="sng">
              <a:solidFill>
                <a:srgbClr val="6AA84F"/>
              </a:solidFill>
              <a:prstDash val="solid"/>
              <a:round/>
              <a:headEnd type="none" w="med" len="med"/>
              <a:tailEnd type="none" w="med" len="med"/>
            </a:ln>
          </p:spPr>
        </p:cxnSp>
        <p:cxnSp>
          <p:nvCxnSpPr>
            <p:cNvPr id="134" name="Google Shape;134;p20"/>
            <p:cNvCxnSpPr>
              <a:stCxn id="105" idx="6"/>
              <a:endCxn id="110" idx="2"/>
            </p:cNvCxnSpPr>
            <p:nvPr/>
          </p:nvCxnSpPr>
          <p:spPr>
            <a:xfrm>
              <a:off x="2426400" y="1944837"/>
              <a:ext cx="633000" cy="139800"/>
            </a:xfrm>
            <a:prstGeom prst="straightConnector1">
              <a:avLst/>
            </a:prstGeom>
            <a:noFill/>
            <a:ln w="9525" cap="flat" cmpd="sng">
              <a:solidFill>
                <a:srgbClr val="6AA84F"/>
              </a:solidFill>
              <a:prstDash val="solid"/>
              <a:round/>
              <a:headEnd type="none" w="med" len="med"/>
              <a:tailEnd type="none" w="med" len="med"/>
            </a:ln>
          </p:spPr>
        </p:cxnSp>
        <p:cxnSp>
          <p:nvCxnSpPr>
            <p:cNvPr id="135" name="Google Shape;135;p20"/>
            <p:cNvCxnSpPr>
              <a:stCxn id="111" idx="2"/>
              <a:endCxn id="105" idx="6"/>
            </p:cNvCxnSpPr>
            <p:nvPr/>
          </p:nvCxnSpPr>
          <p:spPr>
            <a:xfrm rot="10800000">
              <a:off x="2426550" y="1944937"/>
              <a:ext cx="632700" cy="662700"/>
            </a:xfrm>
            <a:prstGeom prst="straightConnector1">
              <a:avLst/>
            </a:prstGeom>
            <a:noFill/>
            <a:ln w="9525" cap="flat" cmpd="sng">
              <a:solidFill>
                <a:srgbClr val="6AA84F"/>
              </a:solidFill>
              <a:prstDash val="solid"/>
              <a:round/>
              <a:headEnd type="none" w="med" len="med"/>
              <a:tailEnd type="none" w="med" len="med"/>
            </a:ln>
          </p:spPr>
        </p:cxnSp>
        <p:cxnSp>
          <p:nvCxnSpPr>
            <p:cNvPr id="136" name="Google Shape;136;p20"/>
            <p:cNvCxnSpPr>
              <a:stCxn id="115" idx="2"/>
              <a:endCxn id="110" idx="6"/>
            </p:cNvCxnSpPr>
            <p:nvPr/>
          </p:nvCxnSpPr>
          <p:spPr>
            <a:xfrm flipH="1">
              <a:off x="3297350" y="1893625"/>
              <a:ext cx="605400" cy="191100"/>
            </a:xfrm>
            <a:prstGeom prst="straightConnector1">
              <a:avLst/>
            </a:prstGeom>
            <a:noFill/>
            <a:ln w="9525" cap="flat" cmpd="sng">
              <a:solidFill>
                <a:srgbClr val="6AA84F"/>
              </a:solidFill>
              <a:prstDash val="solid"/>
              <a:round/>
              <a:headEnd type="none" w="med" len="med"/>
              <a:tailEnd type="none" w="med" len="med"/>
            </a:ln>
          </p:spPr>
        </p:cxnSp>
        <p:cxnSp>
          <p:nvCxnSpPr>
            <p:cNvPr id="137" name="Google Shape;137;p20"/>
            <p:cNvCxnSpPr>
              <a:stCxn id="113" idx="2"/>
              <a:endCxn id="110" idx="6"/>
            </p:cNvCxnSpPr>
            <p:nvPr/>
          </p:nvCxnSpPr>
          <p:spPr>
            <a:xfrm rot="10800000">
              <a:off x="3297350" y="2084675"/>
              <a:ext cx="605400" cy="88500"/>
            </a:xfrm>
            <a:prstGeom prst="straightConnector1">
              <a:avLst/>
            </a:prstGeom>
            <a:noFill/>
            <a:ln w="9525" cap="flat" cmpd="sng">
              <a:solidFill>
                <a:srgbClr val="6AA84F"/>
              </a:solidFill>
              <a:prstDash val="solid"/>
              <a:round/>
              <a:headEnd type="none" w="med" len="med"/>
              <a:tailEnd type="none" w="med" len="med"/>
            </a:ln>
          </p:spPr>
        </p:cxnSp>
        <p:cxnSp>
          <p:nvCxnSpPr>
            <p:cNvPr id="138" name="Google Shape;138;p20"/>
            <p:cNvCxnSpPr>
              <a:stCxn id="114" idx="2"/>
              <a:endCxn id="110" idx="6"/>
            </p:cNvCxnSpPr>
            <p:nvPr/>
          </p:nvCxnSpPr>
          <p:spPr>
            <a:xfrm rot="10800000">
              <a:off x="3297350" y="2084625"/>
              <a:ext cx="605400" cy="368100"/>
            </a:xfrm>
            <a:prstGeom prst="straightConnector1">
              <a:avLst/>
            </a:prstGeom>
            <a:noFill/>
            <a:ln w="9525" cap="flat" cmpd="sng">
              <a:solidFill>
                <a:srgbClr val="6AA84F"/>
              </a:solidFill>
              <a:prstDash val="solid"/>
              <a:round/>
              <a:headEnd type="none" w="med" len="med"/>
              <a:tailEnd type="none" w="med" len="med"/>
            </a:ln>
          </p:spPr>
        </p:cxnSp>
        <p:cxnSp>
          <p:nvCxnSpPr>
            <p:cNvPr id="139" name="Google Shape;139;p20"/>
            <p:cNvCxnSpPr>
              <a:stCxn id="129" idx="2"/>
              <a:endCxn id="113" idx="6"/>
            </p:cNvCxnSpPr>
            <p:nvPr/>
          </p:nvCxnSpPr>
          <p:spPr>
            <a:xfrm flipH="1" flipV="1">
              <a:off x="4140949" y="2173176"/>
              <a:ext cx="646526" cy="10662"/>
            </a:xfrm>
            <a:prstGeom prst="straightConnector1">
              <a:avLst/>
            </a:prstGeom>
            <a:noFill/>
            <a:ln w="9525" cap="flat" cmpd="sng">
              <a:solidFill>
                <a:srgbClr val="6AA84F"/>
              </a:solidFill>
              <a:prstDash val="solid"/>
              <a:round/>
              <a:headEnd type="none" w="med" len="med"/>
              <a:tailEnd type="none" w="med" len="med"/>
            </a:ln>
          </p:spPr>
        </p:cxnSp>
        <p:cxnSp>
          <p:nvCxnSpPr>
            <p:cNvPr id="140" name="Google Shape;140;p20"/>
            <p:cNvCxnSpPr>
              <a:stCxn id="109" idx="6"/>
              <a:endCxn id="115" idx="2"/>
            </p:cNvCxnSpPr>
            <p:nvPr/>
          </p:nvCxnSpPr>
          <p:spPr>
            <a:xfrm>
              <a:off x="3297450" y="1805062"/>
              <a:ext cx="605400" cy="88500"/>
            </a:xfrm>
            <a:prstGeom prst="straightConnector1">
              <a:avLst/>
            </a:prstGeom>
            <a:noFill/>
            <a:ln w="9525" cap="flat" cmpd="sng">
              <a:solidFill>
                <a:srgbClr val="FF0000"/>
              </a:solidFill>
              <a:prstDash val="solid"/>
              <a:round/>
              <a:headEnd type="none" w="med" len="med"/>
              <a:tailEnd type="none" w="med" len="med"/>
            </a:ln>
          </p:spPr>
        </p:cxnSp>
        <p:cxnSp>
          <p:nvCxnSpPr>
            <p:cNvPr id="141" name="Google Shape;141;p20"/>
            <p:cNvCxnSpPr>
              <a:stCxn id="113" idx="2"/>
              <a:endCxn id="109" idx="6"/>
            </p:cNvCxnSpPr>
            <p:nvPr/>
          </p:nvCxnSpPr>
          <p:spPr>
            <a:xfrm rot="10800000">
              <a:off x="3297350" y="1805075"/>
              <a:ext cx="605400" cy="368100"/>
            </a:xfrm>
            <a:prstGeom prst="straightConnector1">
              <a:avLst/>
            </a:prstGeom>
            <a:noFill/>
            <a:ln w="9525" cap="flat" cmpd="sng">
              <a:solidFill>
                <a:srgbClr val="FF0000"/>
              </a:solidFill>
              <a:prstDash val="solid"/>
              <a:round/>
              <a:headEnd type="none" w="med" len="med"/>
              <a:tailEnd type="none" w="med" len="med"/>
            </a:ln>
          </p:spPr>
        </p:cxnSp>
        <p:cxnSp>
          <p:nvCxnSpPr>
            <p:cNvPr id="142" name="Google Shape;142;p20"/>
            <p:cNvCxnSpPr>
              <a:stCxn id="114" idx="2"/>
              <a:endCxn id="109" idx="6"/>
            </p:cNvCxnSpPr>
            <p:nvPr/>
          </p:nvCxnSpPr>
          <p:spPr>
            <a:xfrm rot="10800000">
              <a:off x="3297350" y="1805025"/>
              <a:ext cx="605400" cy="647700"/>
            </a:xfrm>
            <a:prstGeom prst="straightConnector1">
              <a:avLst/>
            </a:prstGeom>
            <a:noFill/>
            <a:ln w="9525" cap="flat" cmpd="sng">
              <a:solidFill>
                <a:srgbClr val="FF0000"/>
              </a:solidFill>
              <a:prstDash val="solid"/>
              <a:round/>
              <a:headEnd type="none" w="med" len="med"/>
              <a:tailEnd type="none" w="med" len="med"/>
            </a:ln>
          </p:spPr>
        </p:cxnSp>
        <p:cxnSp>
          <p:nvCxnSpPr>
            <p:cNvPr id="143" name="Google Shape;143;p20"/>
            <p:cNvCxnSpPr>
              <a:stCxn id="129" idx="2"/>
              <a:endCxn id="115" idx="6"/>
            </p:cNvCxnSpPr>
            <p:nvPr/>
          </p:nvCxnSpPr>
          <p:spPr>
            <a:xfrm flipH="1" flipV="1">
              <a:off x="4140949" y="1893625"/>
              <a:ext cx="646526" cy="290212"/>
            </a:xfrm>
            <a:prstGeom prst="straightConnector1">
              <a:avLst/>
            </a:prstGeom>
            <a:noFill/>
            <a:ln w="9525" cap="flat" cmpd="sng">
              <a:solidFill>
                <a:srgbClr val="FF0000"/>
              </a:solidFill>
              <a:prstDash val="solid"/>
              <a:round/>
              <a:headEnd type="none" w="med" len="med"/>
              <a:tailEnd type="none" w="med" len="med"/>
            </a:ln>
          </p:spPr>
        </p:cxnSp>
        <p:cxnSp>
          <p:nvCxnSpPr>
            <p:cNvPr id="144" name="Google Shape;144;p20"/>
            <p:cNvCxnSpPr>
              <a:stCxn id="107" idx="6"/>
              <a:endCxn id="109" idx="2"/>
            </p:cNvCxnSpPr>
            <p:nvPr/>
          </p:nvCxnSpPr>
          <p:spPr>
            <a:xfrm rot="10800000" flipH="1">
              <a:off x="2426400" y="1805112"/>
              <a:ext cx="633000" cy="942300"/>
            </a:xfrm>
            <a:prstGeom prst="straightConnector1">
              <a:avLst/>
            </a:prstGeom>
            <a:noFill/>
            <a:ln w="9525" cap="flat" cmpd="sng">
              <a:solidFill>
                <a:srgbClr val="9900FF"/>
              </a:solidFill>
              <a:prstDash val="solid"/>
              <a:round/>
              <a:headEnd type="none" w="med" len="med"/>
              <a:tailEnd type="none" w="med" len="med"/>
            </a:ln>
          </p:spPr>
        </p:cxnSp>
        <p:cxnSp>
          <p:nvCxnSpPr>
            <p:cNvPr id="145" name="Google Shape;145;p20"/>
            <p:cNvCxnSpPr>
              <a:stCxn id="107" idx="6"/>
              <a:endCxn id="110" idx="2"/>
            </p:cNvCxnSpPr>
            <p:nvPr/>
          </p:nvCxnSpPr>
          <p:spPr>
            <a:xfrm rot="10800000" flipH="1">
              <a:off x="2426400" y="2084712"/>
              <a:ext cx="633000" cy="662700"/>
            </a:xfrm>
            <a:prstGeom prst="straightConnector1">
              <a:avLst/>
            </a:prstGeom>
            <a:noFill/>
            <a:ln w="9525" cap="flat" cmpd="sng">
              <a:solidFill>
                <a:srgbClr val="9900FF"/>
              </a:solidFill>
              <a:prstDash val="solid"/>
              <a:round/>
              <a:headEnd type="none" w="med" len="med"/>
              <a:tailEnd type="none" w="med" len="med"/>
            </a:ln>
          </p:spPr>
        </p:cxnSp>
        <p:cxnSp>
          <p:nvCxnSpPr>
            <p:cNvPr id="146" name="Google Shape;146;p20"/>
            <p:cNvCxnSpPr>
              <a:stCxn id="107" idx="6"/>
              <a:endCxn id="111" idx="2"/>
            </p:cNvCxnSpPr>
            <p:nvPr/>
          </p:nvCxnSpPr>
          <p:spPr>
            <a:xfrm rot="10800000" flipH="1">
              <a:off x="2426400" y="2607612"/>
              <a:ext cx="633000" cy="139800"/>
            </a:xfrm>
            <a:prstGeom prst="straightConnector1">
              <a:avLst/>
            </a:prstGeom>
            <a:noFill/>
            <a:ln w="9525" cap="flat" cmpd="sng">
              <a:solidFill>
                <a:srgbClr val="9900FF"/>
              </a:solidFill>
              <a:prstDash val="solid"/>
              <a:round/>
              <a:headEnd type="none" w="med" len="med"/>
              <a:tailEnd type="none" w="med" len="med"/>
            </a:ln>
          </p:spPr>
        </p:cxnSp>
        <p:cxnSp>
          <p:nvCxnSpPr>
            <p:cNvPr id="147" name="Google Shape;147;p20"/>
            <p:cNvCxnSpPr>
              <a:stCxn id="111" idx="6"/>
              <a:endCxn id="114" idx="2"/>
            </p:cNvCxnSpPr>
            <p:nvPr/>
          </p:nvCxnSpPr>
          <p:spPr>
            <a:xfrm rot="10800000" flipH="1">
              <a:off x="3297450" y="2452837"/>
              <a:ext cx="605400" cy="154800"/>
            </a:xfrm>
            <a:prstGeom prst="straightConnector1">
              <a:avLst/>
            </a:prstGeom>
            <a:noFill/>
            <a:ln w="9525" cap="flat" cmpd="sng">
              <a:solidFill>
                <a:srgbClr val="9900FF"/>
              </a:solidFill>
              <a:prstDash val="solid"/>
              <a:round/>
              <a:headEnd type="none" w="med" len="med"/>
              <a:tailEnd type="none" w="med" len="med"/>
            </a:ln>
          </p:spPr>
        </p:cxnSp>
        <p:cxnSp>
          <p:nvCxnSpPr>
            <p:cNvPr id="148" name="Google Shape;148;p20"/>
            <p:cNvCxnSpPr>
              <a:stCxn id="111" idx="6"/>
              <a:endCxn id="113" idx="2"/>
            </p:cNvCxnSpPr>
            <p:nvPr/>
          </p:nvCxnSpPr>
          <p:spPr>
            <a:xfrm rot="10800000" flipH="1">
              <a:off x="3297450" y="2173237"/>
              <a:ext cx="605400" cy="434400"/>
            </a:xfrm>
            <a:prstGeom prst="straightConnector1">
              <a:avLst/>
            </a:prstGeom>
            <a:noFill/>
            <a:ln w="9525" cap="flat" cmpd="sng">
              <a:solidFill>
                <a:srgbClr val="9900FF"/>
              </a:solidFill>
              <a:prstDash val="solid"/>
              <a:round/>
              <a:headEnd type="none" w="med" len="med"/>
              <a:tailEnd type="none" w="med" len="med"/>
            </a:ln>
          </p:spPr>
        </p:cxnSp>
        <p:cxnSp>
          <p:nvCxnSpPr>
            <p:cNvPr id="149" name="Google Shape;149;p20"/>
            <p:cNvCxnSpPr>
              <a:stCxn id="111" idx="6"/>
              <a:endCxn id="115" idx="2"/>
            </p:cNvCxnSpPr>
            <p:nvPr/>
          </p:nvCxnSpPr>
          <p:spPr>
            <a:xfrm rot="10800000" flipH="1">
              <a:off x="3297450" y="1893637"/>
              <a:ext cx="605400" cy="714000"/>
            </a:xfrm>
            <a:prstGeom prst="straightConnector1">
              <a:avLst/>
            </a:prstGeom>
            <a:noFill/>
            <a:ln w="9525" cap="flat" cmpd="sng">
              <a:solidFill>
                <a:srgbClr val="9900FF"/>
              </a:solidFill>
              <a:prstDash val="solid"/>
              <a:round/>
              <a:headEnd type="none" w="med" len="med"/>
              <a:tailEnd type="none" w="med" len="med"/>
            </a:ln>
          </p:spPr>
        </p:cxnSp>
        <p:cxnSp>
          <p:nvCxnSpPr>
            <p:cNvPr id="150" name="Google Shape;150;p20"/>
            <p:cNvCxnSpPr>
              <a:stCxn id="114" idx="6"/>
              <a:endCxn id="129" idx="2"/>
            </p:cNvCxnSpPr>
            <p:nvPr/>
          </p:nvCxnSpPr>
          <p:spPr>
            <a:xfrm flipV="1">
              <a:off x="4140949" y="2183838"/>
              <a:ext cx="646526" cy="268888"/>
            </a:xfrm>
            <a:prstGeom prst="straightConnector1">
              <a:avLst/>
            </a:prstGeom>
            <a:noFill/>
            <a:ln w="9525" cap="flat" cmpd="sng">
              <a:solidFill>
                <a:srgbClr val="9900FF"/>
              </a:solidFill>
              <a:prstDash val="solid"/>
              <a:round/>
              <a:headEnd type="none" w="med" len="med"/>
              <a:tailEnd type="none" w="med" len="med"/>
            </a:ln>
          </p:spPr>
        </p:cxnSp>
        <p:cxnSp>
          <p:nvCxnSpPr>
            <p:cNvPr id="151" name="Google Shape;151;p20"/>
            <p:cNvCxnSpPr>
              <a:stCxn id="106" idx="6"/>
              <a:endCxn id="109" idx="2"/>
            </p:cNvCxnSpPr>
            <p:nvPr/>
          </p:nvCxnSpPr>
          <p:spPr>
            <a:xfrm rot="10800000" flipH="1">
              <a:off x="2426400" y="1805162"/>
              <a:ext cx="633000" cy="662700"/>
            </a:xfrm>
            <a:prstGeom prst="straightConnector1">
              <a:avLst/>
            </a:prstGeom>
            <a:noFill/>
            <a:ln w="9525" cap="flat" cmpd="sng">
              <a:solidFill>
                <a:srgbClr val="FF9900"/>
              </a:solidFill>
              <a:prstDash val="solid"/>
              <a:round/>
              <a:headEnd type="none" w="med" len="med"/>
              <a:tailEnd type="none" w="med" len="med"/>
            </a:ln>
          </p:spPr>
        </p:cxnSp>
        <p:cxnSp>
          <p:nvCxnSpPr>
            <p:cNvPr id="152" name="Google Shape;152;p20"/>
            <p:cNvCxnSpPr>
              <a:stCxn id="106" idx="6"/>
              <a:endCxn id="110" idx="2"/>
            </p:cNvCxnSpPr>
            <p:nvPr/>
          </p:nvCxnSpPr>
          <p:spPr>
            <a:xfrm rot="10800000" flipH="1">
              <a:off x="2426400" y="2084762"/>
              <a:ext cx="633000" cy="383100"/>
            </a:xfrm>
            <a:prstGeom prst="straightConnector1">
              <a:avLst/>
            </a:prstGeom>
            <a:noFill/>
            <a:ln w="9525" cap="flat" cmpd="sng">
              <a:solidFill>
                <a:srgbClr val="FF9900"/>
              </a:solidFill>
              <a:prstDash val="solid"/>
              <a:round/>
              <a:headEnd type="none" w="med" len="med"/>
              <a:tailEnd type="none" w="med" len="med"/>
            </a:ln>
          </p:spPr>
        </p:cxnSp>
        <p:cxnSp>
          <p:nvCxnSpPr>
            <p:cNvPr id="153" name="Google Shape;153;p20"/>
            <p:cNvCxnSpPr>
              <a:stCxn id="106" idx="6"/>
              <a:endCxn id="111" idx="2"/>
            </p:cNvCxnSpPr>
            <p:nvPr/>
          </p:nvCxnSpPr>
          <p:spPr>
            <a:xfrm>
              <a:off x="2426400" y="2467862"/>
              <a:ext cx="633000" cy="139800"/>
            </a:xfrm>
            <a:prstGeom prst="straightConnector1">
              <a:avLst/>
            </a:prstGeom>
            <a:noFill/>
            <a:ln w="9525" cap="flat" cmpd="sng">
              <a:solidFill>
                <a:srgbClr val="FF9900"/>
              </a:solidFill>
              <a:prstDash val="solid"/>
              <a:round/>
              <a:headEnd type="none" w="med" len="med"/>
              <a:tailEnd type="none" w="med" len="med"/>
            </a:ln>
          </p:spPr>
        </p:cxnSp>
        <p:sp>
          <p:nvSpPr>
            <p:cNvPr id="154" name="Google Shape;154;p20"/>
            <p:cNvSpPr/>
            <p:nvPr/>
          </p:nvSpPr>
          <p:spPr>
            <a:xfrm>
              <a:off x="3458401" y="2606837"/>
              <a:ext cx="682500" cy="4194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dirty="0"/>
            </a:p>
            <a:p>
              <a:pPr marL="0" lvl="0" indent="0" algn="l" rtl="0">
                <a:spcBef>
                  <a:spcPts val="0"/>
                </a:spcBef>
                <a:spcAft>
                  <a:spcPts val="0"/>
                </a:spcAft>
                <a:buNone/>
              </a:pPr>
              <a:r>
                <a:rPr lang="en" sz="700" dirty="0"/>
                <a:t>Neuron:</a:t>
              </a:r>
              <a:endParaRPr sz="700" dirty="0"/>
            </a:p>
            <a:p>
              <a:pPr marL="0" lvl="0" indent="0" algn="l" rtl="0">
                <a:spcBef>
                  <a:spcPts val="0"/>
                </a:spcBef>
                <a:spcAft>
                  <a:spcPts val="0"/>
                </a:spcAft>
                <a:buNone/>
              </a:pPr>
              <a:endParaRPr sz="700" dirty="0"/>
            </a:p>
            <a:p>
              <a:pPr marL="0" lvl="0" indent="0" algn="l" rtl="0">
                <a:spcBef>
                  <a:spcPts val="0"/>
                </a:spcBef>
                <a:spcAft>
                  <a:spcPts val="0"/>
                </a:spcAft>
                <a:buNone/>
              </a:pPr>
              <a:r>
                <a:rPr lang="en" sz="700" dirty="0"/>
                <a:t>Activation:</a:t>
              </a:r>
              <a:endParaRPr sz="700" dirty="0"/>
            </a:p>
            <a:p>
              <a:pPr marL="0" lvl="0" indent="0" algn="l" rtl="0">
                <a:spcBef>
                  <a:spcPts val="0"/>
                </a:spcBef>
                <a:spcAft>
                  <a:spcPts val="0"/>
                </a:spcAft>
                <a:buNone/>
              </a:pPr>
              <a:endParaRPr sz="700" dirty="0"/>
            </a:p>
          </p:txBody>
        </p:sp>
        <p:cxnSp>
          <p:nvCxnSpPr>
            <p:cNvPr id="155" name="Google Shape;155;p20"/>
            <p:cNvCxnSpPr>
              <a:cxnSpLocks/>
            </p:cNvCxnSpPr>
            <p:nvPr/>
          </p:nvCxnSpPr>
          <p:spPr>
            <a:xfrm>
              <a:off x="3836819" y="2893487"/>
              <a:ext cx="166800" cy="600"/>
            </a:xfrm>
            <a:prstGeom prst="straightConnector1">
              <a:avLst/>
            </a:prstGeom>
            <a:noFill/>
            <a:ln w="9525" cap="flat" cmpd="sng">
              <a:solidFill>
                <a:schemeClr val="tx1"/>
              </a:solidFill>
              <a:prstDash val="solid"/>
              <a:round/>
              <a:headEnd type="none" w="med" len="med"/>
              <a:tailEnd type="none" w="med" len="med"/>
            </a:ln>
          </p:spPr>
        </p:cxnSp>
        <p:sp>
          <p:nvSpPr>
            <p:cNvPr id="156" name="Google Shape;156;p20"/>
            <p:cNvSpPr/>
            <p:nvPr/>
          </p:nvSpPr>
          <p:spPr>
            <a:xfrm>
              <a:off x="3838319" y="2677512"/>
              <a:ext cx="165300" cy="154800"/>
            </a:xfrm>
            <a:prstGeom prst="ellipse">
              <a:avLst/>
            </a:prstGeom>
            <a:solidFill>
              <a:srgbClr val="FFFFFF"/>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129;p20">
            <a:extLst>
              <a:ext uri="{FF2B5EF4-FFF2-40B4-BE49-F238E27FC236}">
                <a16:creationId xmlns:a16="http://schemas.microsoft.com/office/drawing/2014/main" id="{AA2FD290-E76F-47FF-937C-D0D3CF4A0460}"/>
              </a:ext>
            </a:extLst>
          </p:cNvPr>
          <p:cNvSpPr/>
          <p:nvPr/>
        </p:nvSpPr>
        <p:spPr>
          <a:xfrm>
            <a:off x="7252564" y="2218726"/>
            <a:ext cx="393473" cy="37879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139;p20">
            <a:extLst>
              <a:ext uri="{FF2B5EF4-FFF2-40B4-BE49-F238E27FC236}">
                <a16:creationId xmlns:a16="http://schemas.microsoft.com/office/drawing/2014/main" id="{112D7060-CBD0-4B17-AD15-244C2DA16F3D}"/>
              </a:ext>
            </a:extLst>
          </p:cNvPr>
          <p:cNvCxnSpPr>
            <a:cxnSpLocks/>
            <a:stCxn id="66" idx="2"/>
            <a:endCxn id="113" idx="6"/>
          </p:cNvCxnSpPr>
          <p:nvPr/>
        </p:nvCxnSpPr>
        <p:spPr>
          <a:xfrm flipH="1">
            <a:off x="6185237" y="2408126"/>
            <a:ext cx="1067327" cy="718020"/>
          </a:xfrm>
          <a:prstGeom prst="straightConnector1">
            <a:avLst/>
          </a:prstGeom>
          <a:noFill/>
          <a:ln w="9525" cap="flat" cmpd="sng">
            <a:solidFill>
              <a:srgbClr val="6AA84F"/>
            </a:solidFill>
            <a:prstDash val="solid"/>
            <a:round/>
            <a:headEnd type="none" w="med" len="med"/>
            <a:tailEnd type="none" w="med" len="med"/>
          </a:ln>
        </p:spPr>
      </p:cxnSp>
      <p:cxnSp>
        <p:nvCxnSpPr>
          <p:cNvPr id="68" name="Google Shape;143;p20">
            <a:extLst>
              <a:ext uri="{FF2B5EF4-FFF2-40B4-BE49-F238E27FC236}">
                <a16:creationId xmlns:a16="http://schemas.microsoft.com/office/drawing/2014/main" id="{E0BE93B7-735D-44C7-BFF7-4C132C281691}"/>
              </a:ext>
            </a:extLst>
          </p:cNvPr>
          <p:cNvCxnSpPr>
            <a:cxnSpLocks/>
            <a:stCxn id="66" idx="2"/>
            <a:endCxn id="115" idx="6"/>
          </p:cNvCxnSpPr>
          <p:nvPr/>
        </p:nvCxnSpPr>
        <p:spPr>
          <a:xfrm flipH="1">
            <a:off x="6185237" y="2408126"/>
            <a:ext cx="1067327" cy="260795"/>
          </a:xfrm>
          <a:prstGeom prst="straightConnector1">
            <a:avLst/>
          </a:prstGeom>
          <a:noFill/>
          <a:ln w="9525" cap="flat" cmpd="sng">
            <a:solidFill>
              <a:srgbClr val="FF0000"/>
            </a:solidFill>
            <a:prstDash val="solid"/>
            <a:round/>
            <a:headEnd type="none" w="med" len="med"/>
            <a:tailEnd type="none" w="med" len="med"/>
          </a:ln>
        </p:spPr>
      </p:cxnSp>
      <p:cxnSp>
        <p:nvCxnSpPr>
          <p:cNvPr id="69" name="Google Shape;150;p20">
            <a:extLst>
              <a:ext uri="{FF2B5EF4-FFF2-40B4-BE49-F238E27FC236}">
                <a16:creationId xmlns:a16="http://schemas.microsoft.com/office/drawing/2014/main" id="{4F4E2CE0-E914-43AA-87CA-B5F2DA21FCC8}"/>
              </a:ext>
            </a:extLst>
          </p:cNvPr>
          <p:cNvCxnSpPr>
            <a:cxnSpLocks/>
            <a:stCxn id="114" idx="6"/>
            <a:endCxn id="66" idx="2"/>
          </p:cNvCxnSpPr>
          <p:nvPr/>
        </p:nvCxnSpPr>
        <p:spPr>
          <a:xfrm flipV="1">
            <a:off x="6185237" y="2408126"/>
            <a:ext cx="1067327" cy="1175245"/>
          </a:xfrm>
          <a:prstGeom prst="straightConnector1">
            <a:avLst/>
          </a:prstGeom>
          <a:noFill/>
          <a:ln w="9525" cap="flat" cmpd="sng">
            <a:solidFill>
              <a:srgbClr val="9900FF"/>
            </a:solidFill>
            <a:prstDash val="solid"/>
            <a:round/>
            <a:headEnd type="none" w="med" len="med"/>
            <a:tailEnd type="none" w="med" len="med"/>
          </a:ln>
        </p:spPr>
      </p:cxnSp>
      <p:sp>
        <p:nvSpPr>
          <p:cNvPr id="73" name="Google Shape;129;p20">
            <a:extLst>
              <a:ext uri="{FF2B5EF4-FFF2-40B4-BE49-F238E27FC236}">
                <a16:creationId xmlns:a16="http://schemas.microsoft.com/office/drawing/2014/main" id="{FFEA7E43-2885-4D68-90BF-49581010DC9B}"/>
              </a:ext>
            </a:extLst>
          </p:cNvPr>
          <p:cNvSpPr/>
          <p:nvPr/>
        </p:nvSpPr>
        <p:spPr>
          <a:xfrm>
            <a:off x="7256789" y="3292154"/>
            <a:ext cx="393473" cy="37879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139;p20">
            <a:extLst>
              <a:ext uri="{FF2B5EF4-FFF2-40B4-BE49-F238E27FC236}">
                <a16:creationId xmlns:a16="http://schemas.microsoft.com/office/drawing/2014/main" id="{9B63BFB0-9C75-4D9D-BAD9-303F84A95904}"/>
              </a:ext>
            </a:extLst>
          </p:cNvPr>
          <p:cNvCxnSpPr>
            <a:cxnSpLocks/>
            <a:stCxn id="73" idx="2"/>
            <a:endCxn id="113" idx="6"/>
          </p:cNvCxnSpPr>
          <p:nvPr/>
        </p:nvCxnSpPr>
        <p:spPr>
          <a:xfrm flipH="1" flipV="1">
            <a:off x="6185237" y="3126146"/>
            <a:ext cx="1071552" cy="355408"/>
          </a:xfrm>
          <a:prstGeom prst="straightConnector1">
            <a:avLst/>
          </a:prstGeom>
          <a:noFill/>
          <a:ln w="9525" cap="flat" cmpd="sng">
            <a:solidFill>
              <a:srgbClr val="6AA84F"/>
            </a:solidFill>
            <a:prstDash val="solid"/>
            <a:round/>
            <a:headEnd type="none" w="med" len="med"/>
            <a:tailEnd type="none" w="med" len="med"/>
          </a:ln>
        </p:spPr>
      </p:cxnSp>
      <p:cxnSp>
        <p:nvCxnSpPr>
          <p:cNvPr id="75" name="Google Shape;143;p20">
            <a:extLst>
              <a:ext uri="{FF2B5EF4-FFF2-40B4-BE49-F238E27FC236}">
                <a16:creationId xmlns:a16="http://schemas.microsoft.com/office/drawing/2014/main" id="{3AD36E1B-FE07-46BA-8FC9-CA6B881A3B1C}"/>
              </a:ext>
            </a:extLst>
          </p:cNvPr>
          <p:cNvCxnSpPr>
            <a:cxnSpLocks/>
            <a:stCxn id="73" idx="2"/>
            <a:endCxn id="115" idx="6"/>
          </p:cNvCxnSpPr>
          <p:nvPr/>
        </p:nvCxnSpPr>
        <p:spPr>
          <a:xfrm flipH="1" flipV="1">
            <a:off x="6185237" y="2668921"/>
            <a:ext cx="1071552" cy="812633"/>
          </a:xfrm>
          <a:prstGeom prst="straightConnector1">
            <a:avLst/>
          </a:prstGeom>
          <a:noFill/>
          <a:ln w="9525" cap="flat" cmpd="sng">
            <a:solidFill>
              <a:srgbClr val="FF0000"/>
            </a:solidFill>
            <a:prstDash val="solid"/>
            <a:round/>
            <a:headEnd type="none" w="med" len="med"/>
            <a:tailEnd type="none" w="med" len="med"/>
          </a:ln>
        </p:spPr>
      </p:cxnSp>
      <p:cxnSp>
        <p:nvCxnSpPr>
          <p:cNvPr id="76" name="Google Shape;150;p20">
            <a:extLst>
              <a:ext uri="{FF2B5EF4-FFF2-40B4-BE49-F238E27FC236}">
                <a16:creationId xmlns:a16="http://schemas.microsoft.com/office/drawing/2014/main" id="{6AFDC5DA-DC0E-4779-9CDE-4D61B3A19406}"/>
              </a:ext>
            </a:extLst>
          </p:cNvPr>
          <p:cNvCxnSpPr>
            <a:cxnSpLocks/>
            <a:stCxn id="114" idx="6"/>
            <a:endCxn id="73" idx="2"/>
          </p:cNvCxnSpPr>
          <p:nvPr/>
        </p:nvCxnSpPr>
        <p:spPr>
          <a:xfrm flipV="1">
            <a:off x="6185237" y="3481554"/>
            <a:ext cx="1071552" cy="101817"/>
          </a:xfrm>
          <a:prstGeom prst="straightConnector1">
            <a:avLst/>
          </a:prstGeom>
          <a:noFill/>
          <a:ln w="9525" cap="flat" cmpd="sng">
            <a:solidFill>
              <a:srgbClr val="9900FF"/>
            </a:solidFill>
            <a:prstDash val="solid"/>
            <a:round/>
            <a:headEnd type="none" w="med" len="med"/>
            <a:tailEnd type="none" w="med" len="med"/>
          </a:ln>
        </p:spPr>
      </p:cxnSp>
      <p:sp>
        <p:nvSpPr>
          <p:cNvPr id="80" name="Google Shape;108;p20">
            <a:extLst>
              <a:ext uri="{FF2B5EF4-FFF2-40B4-BE49-F238E27FC236}">
                <a16:creationId xmlns:a16="http://schemas.microsoft.com/office/drawing/2014/main" id="{93BAB3C0-2C15-4C46-9EAA-CDA47FB51490}"/>
              </a:ext>
            </a:extLst>
          </p:cNvPr>
          <p:cNvSpPr txBox="1"/>
          <p:nvPr/>
        </p:nvSpPr>
        <p:spPr>
          <a:xfrm rot="16200000">
            <a:off x="7391941" y="2780907"/>
            <a:ext cx="413146" cy="7443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a:t>
            </a:r>
            <a:endParaRPr sz="1600" b="1" dirty="0"/>
          </a:p>
        </p:txBody>
      </p:sp>
      <p:sp>
        <p:nvSpPr>
          <p:cNvPr id="6" name="Rectangle 5">
            <a:extLst>
              <a:ext uri="{FF2B5EF4-FFF2-40B4-BE49-F238E27FC236}">
                <a16:creationId xmlns:a16="http://schemas.microsoft.com/office/drawing/2014/main" id="{5F701414-90FD-4F5A-BF7C-C1D30B318C50}"/>
              </a:ext>
            </a:extLst>
          </p:cNvPr>
          <p:cNvSpPr/>
          <p:nvPr/>
        </p:nvSpPr>
        <p:spPr>
          <a:xfrm>
            <a:off x="888521" y="1017725"/>
            <a:ext cx="7617124" cy="401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ABB442-9301-4841-AE13-51FCE7C019DC}"/>
              </a:ext>
            </a:extLst>
          </p:cNvPr>
          <p:cNvPicPr>
            <a:picLocks noChangeAspect="1"/>
          </p:cNvPicPr>
          <p:nvPr/>
        </p:nvPicPr>
        <p:blipFill>
          <a:blip r:embed="rId7"/>
          <a:stretch>
            <a:fillRect/>
          </a:stretch>
        </p:blipFill>
        <p:spPr>
          <a:xfrm>
            <a:off x="1365330" y="1316942"/>
            <a:ext cx="6663506" cy="3328704"/>
          </a:xfrm>
          <a:prstGeom prst="rect">
            <a:avLst/>
          </a:prstGeom>
        </p:spPr>
      </p:pic>
      <p:sp>
        <p:nvSpPr>
          <p:cNvPr id="199" name="Rectangle 198">
            <a:extLst>
              <a:ext uri="{FF2B5EF4-FFF2-40B4-BE49-F238E27FC236}">
                <a16:creationId xmlns:a16="http://schemas.microsoft.com/office/drawing/2014/main" id="{7FC8B7EE-2EE4-490C-84D1-C01BE1DDF518}"/>
              </a:ext>
            </a:extLst>
          </p:cNvPr>
          <p:cNvSpPr/>
          <p:nvPr/>
        </p:nvSpPr>
        <p:spPr>
          <a:xfrm>
            <a:off x="830364" y="1043873"/>
            <a:ext cx="7617124" cy="401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199">
            <a:extLst>
              <a:ext uri="{FF2B5EF4-FFF2-40B4-BE49-F238E27FC236}">
                <a16:creationId xmlns:a16="http://schemas.microsoft.com/office/drawing/2014/main" id="{5592D861-E646-479E-8572-E1C294735AD6}"/>
              </a:ext>
            </a:extLst>
          </p:cNvPr>
          <p:cNvPicPr>
            <a:picLocks noChangeAspect="1"/>
          </p:cNvPicPr>
          <p:nvPr/>
        </p:nvPicPr>
        <p:blipFill>
          <a:blip r:embed="rId7"/>
          <a:stretch>
            <a:fillRect/>
          </a:stretch>
        </p:blipFill>
        <p:spPr>
          <a:xfrm>
            <a:off x="763566" y="991577"/>
            <a:ext cx="7951448" cy="39720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dirty="0"/>
              <a:t>“Fitting” a Neural Net</a:t>
            </a:r>
          </a:p>
        </p:txBody>
      </p:sp>
      <p:sp>
        <p:nvSpPr>
          <p:cNvPr id="7" name="TextBox 6">
            <a:extLst>
              <a:ext uri="{FF2B5EF4-FFF2-40B4-BE49-F238E27FC236}">
                <a16:creationId xmlns:a16="http://schemas.microsoft.com/office/drawing/2014/main" id="{25D08D4D-EC8D-44D1-84A3-E704984D4133}"/>
              </a:ext>
            </a:extLst>
          </p:cNvPr>
          <p:cNvSpPr txBox="1"/>
          <p:nvPr/>
        </p:nvSpPr>
        <p:spPr>
          <a:xfrm>
            <a:off x="311700" y="1285383"/>
            <a:ext cx="4201033" cy="3816429"/>
          </a:xfrm>
          <a:prstGeom prst="rect">
            <a:avLst/>
          </a:prstGeom>
          <a:noFill/>
        </p:spPr>
        <p:txBody>
          <a:bodyPr wrap="square" numCol="1" rtlCol="0">
            <a:spAutoFit/>
          </a:bodyPr>
          <a:lstStyle/>
          <a:p>
            <a:pPr marL="342900" indent="-342900">
              <a:buFont typeface="+mj-lt"/>
              <a:buAutoNum type="arabicPeriod"/>
            </a:pPr>
            <a:r>
              <a:rPr lang="en-US" sz="1800" dirty="0"/>
              <a:t>Center/scale the data</a:t>
            </a:r>
          </a:p>
          <a:p>
            <a:pPr marL="342900" indent="-342900">
              <a:buFont typeface="+mj-lt"/>
              <a:buAutoNum type="arabicPeriod"/>
            </a:pPr>
            <a:endParaRPr lang="en-US" sz="1800" dirty="0"/>
          </a:p>
          <a:p>
            <a:pPr marL="342900" indent="-342900">
              <a:buFont typeface="+mj-lt"/>
              <a:buAutoNum type="arabicPeriod"/>
            </a:pPr>
            <a:r>
              <a:rPr lang="en-US" sz="1800" dirty="0"/>
              <a:t>Construct the neural net framework</a:t>
            </a:r>
          </a:p>
          <a:p>
            <a:pPr marL="342900" indent="-342900">
              <a:buFont typeface="+mj-lt"/>
              <a:buAutoNum type="arabicPeriod"/>
            </a:pPr>
            <a:endParaRPr lang="en-US" sz="1800" dirty="0"/>
          </a:p>
          <a:p>
            <a:pPr marL="342900" indent="-342900">
              <a:buFont typeface="+mj-lt"/>
              <a:buAutoNum type="arabicPeriod"/>
            </a:pPr>
            <a:r>
              <a:rPr lang="en-US" sz="1800" dirty="0"/>
              <a:t>Update best parameters via         back-propagation</a:t>
            </a:r>
          </a:p>
          <a:p>
            <a:r>
              <a:rPr lang="en-US" dirty="0"/>
              <a:t>          Calculates weights and coefficients</a:t>
            </a:r>
          </a:p>
          <a:p>
            <a:r>
              <a:rPr lang="en-US" dirty="0"/>
              <a:t>          Loss function guides adjustments </a:t>
            </a:r>
          </a:p>
          <a:p>
            <a:r>
              <a:rPr lang="en-US" dirty="0"/>
              <a:t>          Process is called gradient descent</a:t>
            </a:r>
          </a:p>
          <a:p>
            <a:endParaRPr lang="en-US" sz="1800" dirty="0"/>
          </a:p>
          <a:p>
            <a:pPr marL="342900" indent="-342900">
              <a:buAutoNum type="arabicPeriod" startAt="4"/>
            </a:pPr>
            <a:r>
              <a:rPr lang="en-US" sz="1800" dirty="0"/>
              <a:t>Tune the hyperparameters</a:t>
            </a:r>
          </a:p>
          <a:p>
            <a:r>
              <a:rPr lang="en-US" dirty="0"/>
              <a:t>          Number of layers/neurons</a:t>
            </a:r>
          </a:p>
          <a:p>
            <a:r>
              <a:rPr lang="en-US" dirty="0"/>
              <a:t>          Activation functions</a:t>
            </a:r>
          </a:p>
          <a:p>
            <a:r>
              <a:rPr lang="en-US" dirty="0"/>
              <a:t>          Learning rate</a:t>
            </a:r>
          </a:p>
          <a:p>
            <a:r>
              <a:rPr lang="en-US" dirty="0"/>
              <a:t>	</a:t>
            </a:r>
            <a:endParaRPr lang="en-US" sz="1100" dirty="0"/>
          </a:p>
        </p:txBody>
      </p:sp>
      <p:pic>
        <p:nvPicPr>
          <p:cNvPr id="2" name="Picture 1">
            <a:extLst>
              <a:ext uri="{FF2B5EF4-FFF2-40B4-BE49-F238E27FC236}">
                <a16:creationId xmlns:a16="http://schemas.microsoft.com/office/drawing/2014/main" id="{0A619B80-1B8D-463E-B3B5-211A2941A705}"/>
              </a:ext>
            </a:extLst>
          </p:cNvPr>
          <p:cNvPicPr>
            <a:picLocks noChangeAspect="1"/>
          </p:cNvPicPr>
          <p:nvPr/>
        </p:nvPicPr>
        <p:blipFill>
          <a:blip r:embed="rId3"/>
          <a:stretch>
            <a:fillRect/>
          </a:stretch>
        </p:blipFill>
        <p:spPr>
          <a:xfrm>
            <a:off x="3793067" y="1861960"/>
            <a:ext cx="5350933" cy="2663273"/>
          </a:xfrm>
          <a:prstGeom prst="rect">
            <a:avLst/>
          </a:prstGeom>
        </p:spPr>
      </p:pic>
    </p:spTree>
    <p:extLst>
      <p:ext uri="{BB962C8B-B14F-4D97-AF65-F5344CB8AC3E}">
        <p14:creationId xmlns:p14="http://schemas.microsoft.com/office/powerpoint/2010/main" val="2002515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buSzPts val="1100"/>
            </a:pPr>
            <a:r>
              <a:rPr lang="en" dirty="0"/>
              <a:t>Neural Nets (</a:t>
            </a:r>
            <a:r>
              <a:rPr lang="en-US" dirty="0"/>
              <a:t>Cont.)</a:t>
            </a:r>
            <a:endParaRPr dirty="0"/>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dirty="0">
                <a:solidFill>
                  <a:schemeClr val="tx1"/>
                </a:solidFill>
              </a:rPr>
              <a:t>Strengths</a:t>
            </a:r>
          </a:p>
          <a:p>
            <a:pPr marL="114300" lvl="0" indent="0" algn="l" rtl="0">
              <a:spcAft>
                <a:spcPts val="0"/>
              </a:spcAft>
              <a:buSzPts val="1800"/>
              <a:buNone/>
            </a:pPr>
            <a:r>
              <a:rPr lang="en-US" dirty="0">
                <a:solidFill>
                  <a:schemeClr val="tx1"/>
                </a:solidFill>
              </a:rPr>
              <a:t>	Highly flexible</a:t>
            </a:r>
          </a:p>
          <a:p>
            <a:pPr marL="114300" lvl="0" indent="0" algn="l" rtl="0">
              <a:spcAft>
                <a:spcPts val="0"/>
              </a:spcAft>
              <a:buSzPts val="1800"/>
              <a:buNone/>
            </a:pPr>
            <a:r>
              <a:rPr lang="en-US" dirty="0">
                <a:solidFill>
                  <a:schemeClr val="tx1"/>
                </a:solidFill>
              </a:rPr>
              <a:t>	Known to achieve excellent prediction</a:t>
            </a:r>
          </a:p>
          <a:p>
            <a:pPr marL="0" lvl="0" indent="0" algn="l" rtl="0">
              <a:spcBef>
                <a:spcPts val="1600"/>
              </a:spcBef>
              <a:spcAft>
                <a:spcPts val="0"/>
              </a:spcAft>
              <a:buClr>
                <a:schemeClr val="dk1"/>
              </a:buClr>
              <a:buSzPts val="1100"/>
              <a:buFont typeface="Arial"/>
              <a:buNone/>
            </a:pPr>
            <a:r>
              <a:rPr lang="en-US" sz="2800" dirty="0">
                <a:solidFill>
                  <a:schemeClr val="tx1"/>
                </a:solidFill>
              </a:rPr>
              <a:t>Weaknesses</a:t>
            </a:r>
          </a:p>
          <a:p>
            <a:pPr marL="114300" lvl="0" indent="0" algn="l" rtl="0">
              <a:spcAft>
                <a:spcPts val="0"/>
              </a:spcAft>
              <a:buSzPts val="1800"/>
              <a:buNone/>
            </a:pPr>
            <a:r>
              <a:rPr lang="en-US" dirty="0">
                <a:solidFill>
                  <a:schemeClr val="tx1"/>
                </a:solidFill>
              </a:rPr>
              <a:t>	Inference is impossible</a:t>
            </a:r>
          </a:p>
          <a:p>
            <a:pPr marL="114300" lvl="0" indent="0" algn="l" rtl="0">
              <a:spcAft>
                <a:spcPts val="0"/>
              </a:spcAft>
              <a:buSzPts val="1800"/>
              <a:buNone/>
            </a:pPr>
            <a:r>
              <a:rPr lang="en-US" dirty="0">
                <a:solidFill>
                  <a:schemeClr val="tx1"/>
                </a:solidFill>
              </a:rPr>
              <a:t>	Tuning is a challenge</a:t>
            </a:r>
          </a:p>
          <a:p>
            <a:pPr marL="114300" lvl="0" indent="0" algn="l" rtl="0">
              <a:spcAft>
                <a:spcPts val="0"/>
              </a:spcAft>
              <a:buSzPts val="1800"/>
              <a:buNone/>
            </a:pPr>
            <a:r>
              <a:rPr lang="en-US" dirty="0">
                <a:solidFill>
                  <a:schemeClr val="tx1"/>
                </a:solidFill>
              </a:rPr>
              <a:t>	Massive amount of data required</a:t>
            </a:r>
          </a:p>
          <a:p>
            <a:pPr marL="114300" lvl="0" indent="0" algn="l" rtl="0">
              <a:spcAft>
                <a:spcPts val="0"/>
              </a:spcAft>
              <a:buSzPts val="1800"/>
              <a:buNone/>
            </a:pPr>
            <a:r>
              <a:rPr lang="en-US" dirty="0">
                <a:solidFill>
                  <a:schemeClr val="tx1"/>
                </a:solidFill>
              </a:rPr>
              <a:t>	Computation time can be a burden</a:t>
            </a:r>
          </a:p>
        </p:txBody>
      </p:sp>
    </p:spTree>
    <p:extLst>
      <p:ext uri="{BB962C8B-B14F-4D97-AF65-F5344CB8AC3E}">
        <p14:creationId xmlns:p14="http://schemas.microsoft.com/office/powerpoint/2010/main" val="2774095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1" name="Google Shape;151;p28"/>
              <p:cNvSpPr txBox="1">
                <a:spLocks noGrp="1"/>
              </p:cNvSpPr>
              <p:nvPr>
                <p:ph type="body" idx="1"/>
              </p:nvPr>
            </p:nvSpPr>
            <p:spPr>
              <a:xfrm>
                <a:off x="167325" y="1077316"/>
                <a:ext cx="4182664" cy="1812182"/>
              </a:xfrm>
              <a:prstGeom prst="rect">
                <a:avLst/>
              </a:prstGeom>
            </p:spPr>
            <p:txBody>
              <a:bodyPr spcFirstLastPara="1" wrap="square" lIns="91425" tIns="91425" rIns="91425" bIns="91425" anchor="t" anchorCtr="0">
                <a:noAutofit/>
              </a:bodyPr>
              <a:lstStyle/>
              <a:p>
                <a:pPr marL="114300" lvl="0" indent="0" algn="l" rtl="0">
                  <a:spcBef>
                    <a:spcPts val="0"/>
                  </a:spcBef>
                  <a:spcAft>
                    <a:spcPts val="1200"/>
                  </a:spcAft>
                  <a:buSzPts val="1800"/>
                  <a:buNone/>
                </a:pPr>
                <a14:m>
                  <m:oMath xmlns:m="http://schemas.openxmlformats.org/officeDocument/2006/math">
                    <m:r>
                      <a:rPr lang="en-US" sz="2400" i="1" dirty="0" smtClean="0">
                        <a:solidFill>
                          <a:schemeClr val="tx1"/>
                        </a:solidFill>
                        <a:latin typeface="Cambria Math" panose="02040503050406030204" pitchFamily="18" charset="0"/>
                      </a:rPr>
                      <m:t>56</m:t>
                    </m:r>
                  </m:oMath>
                </a14:m>
                <a:r>
                  <a:rPr lang="en-US" sz="2400" dirty="0">
                    <a:solidFill>
                      <a:schemeClr val="tx1"/>
                    </a:solidFill>
                  </a:rPr>
                  <a:t> variables included (by relative importance)</a:t>
                </a:r>
                <a:endParaRPr lang="en-US" sz="2000" dirty="0">
                  <a:solidFill>
                    <a:schemeClr val="tx1"/>
                  </a:solidFill>
                </a:endParaRPr>
              </a:p>
              <a:p>
                <a:pPr marL="114300" lvl="0" indent="0" algn="l" rtl="0">
                  <a:spcBef>
                    <a:spcPts val="0"/>
                  </a:spcBef>
                  <a:spcAft>
                    <a:spcPts val="0"/>
                  </a:spcAft>
                  <a:buSzPts val="1800"/>
                  <a:buNone/>
                </a:pPr>
                <a:r>
                  <a:rPr lang="en-US" sz="2400" dirty="0">
                    <a:solidFill>
                      <a:schemeClr val="tx1"/>
                    </a:solidFill>
                  </a:rPr>
                  <a:t>Best value of </a:t>
                </a:r>
                <a14:m>
                  <m:oMath xmlns:m="http://schemas.openxmlformats.org/officeDocument/2006/math">
                    <m:r>
                      <a:rPr lang="en-US" sz="2400" b="0" i="1" smtClean="0">
                        <a:solidFill>
                          <a:schemeClr val="tx1"/>
                        </a:solidFill>
                        <a:latin typeface="Cambria Math" panose="02040503050406030204" pitchFamily="18" charset="0"/>
                      </a:rPr>
                      <m:t>𝑘</m:t>
                    </m:r>
                  </m:oMath>
                </a14:m>
                <a:r>
                  <a:rPr lang="en-US" sz="2400" b="0" i="0" dirty="0">
                    <a:solidFill>
                      <a:schemeClr val="tx1"/>
                    </a:solidFill>
                    <a:latin typeface="+mj-lt"/>
                  </a:rPr>
                  <a:t>: </a:t>
                </a:r>
                <a14:m>
                  <m:oMath xmlns:m="http://schemas.openxmlformats.org/officeDocument/2006/math">
                    <m:r>
                      <a:rPr lang="en-US" sz="2400" b="0" i="1" smtClean="0">
                        <a:solidFill>
                          <a:schemeClr val="tx1"/>
                        </a:solidFill>
                        <a:latin typeface="Cambria Math" panose="02040503050406030204" pitchFamily="18" charset="0"/>
                      </a:rPr>
                      <m:t>10</m:t>
                    </m:r>
                  </m:oMath>
                </a14:m>
                <a:endParaRPr lang="en-US" sz="2400" dirty="0">
                  <a:solidFill>
                    <a:schemeClr val="tx1"/>
                  </a:solidFill>
                </a:endParaRPr>
              </a:p>
              <a:p>
                <a:pPr marL="457200" lvl="0" indent="0" algn="l" rtl="0">
                  <a:spcBef>
                    <a:spcPts val="1600"/>
                  </a:spcBef>
                  <a:spcAft>
                    <a:spcPts val="1600"/>
                  </a:spcAft>
                  <a:buNone/>
                </a:pPr>
                <a:endParaRPr lang="en-US" dirty="0">
                  <a:solidFill>
                    <a:schemeClr val="tx1"/>
                  </a:solidFill>
                </a:endParaRPr>
              </a:p>
            </p:txBody>
          </p:sp>
        </mc:Choice>
        <mc:Fallback xmlns="">
          <p:sp>
            <p:nvSpPr>
              <p:cNvPr id="151" name="Google Shape;151;p28"/>
              <p:cNvSpPr txBox="1">
                <a:spLocks noGrp="1" noRot="1" noChangeAspect="1" noMove="1" noResize="1" noEditPoints="1" noAdjustHandles="1" noChangeArrowheads="1" noChangeShapeType="1" noTextEdit="1"/>
              </p:cNvSpPr>
              <p:nvPr>
                <p:ph type="body" idx="1"/>
              </p:nvPr>
            </p:nvSpPr>
            <p:spPr>
              <a:xfrm>
                <a:off x="167325" y="1077316"/>
                <a:ext cx="4182664" cy="18121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2" name="Google Shape;152;p28"/>
              <p:cNvGraphicFramePr/>
              <p:nvPr>
                <p:extLst>
                  <p:ext uri="{D42A27DB-BD31-4B8C-83A1-F6EECF244321}">
                    <p14:modId xmlns:p14="http://schemas.microsoft.com/office/powerpoint/2010/main" val="12772124"/>
                  </p:ext>
                </p:extLst>
              </p:nvPr>
            </p:nvGraphicFramePr>
            <p:xfrm>
              <a:off x="4571999" y="1259203"/>
              <a:ext cx="4470350" cy="792420"/>
            </p:xfrm>
            <a:graphic>
              <a:graphicData uri="http://schemas.openxmlformats.org/drawingml/2006/table">
                <a:tbl>
                  <a:tblPr>
                    <a:noFill/>
                    <a:tableStyleId>{3F945B5D-2B42-465D-92B1-50B1DD1E7DCA}</a:tableStyleId>
                  </a:tblPr>
                  <a:tblGrid>
                    <a:gridCol w="1854167">
                      <a:extLst>
                        <a:ext uri="{9D8B030D-6E8A-4147-A177-3AD203B41FA5}">
                          <a16:colId xmlns:a16="http://schemas.microsoft.com/office/drawing/2014/main" val="20000"/>
                        </a:ext>
                      </a:extLst>
                    </a:gridCol>
                    <a:gridCol w="1126764">
                      <a:extLst>
                        <a:ext uri="{9D8B030D-6E8A-4147-A177-3AD203B41FA5}">
                          <a16:colId xmlns:a16="http://schemas.microsoft.com/office/drawing/2014/main" val="20001"/>
                        </a:ext>
                      </a:extLst>
                    </a:gridCol>
                    <a:gridCol w="1489419">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In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Out of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Overall Accuracy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rPr>
                                  <m:t>74.25%</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i="1" dirty="0" smtClean="0">
                                    <a:latin typeface="Cambria Math" panose="02040503050406030204" pitchFamily="18" charset="0"/>
                                  </a:rPr>
                                  <m:t>70.15%</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mc:Choice>
        <mc:Fallback xmlns="">
          <p:graphicFrame>
            <p:nvGraphicFramePr>
              <p:cNvPr id="152" name="Google Shape;152;p28"/>
              <p:cNvGraphicFramePr/>
              <p:nvPr>
                <p:extLst>
                  <p:ext uri="{D42A27DB-BD31-4B8C-83A1-F6EECF244321}">
                    <p14:modId xmlns:p14="http://schemas.microsoft.com/office/powerpoint/2010/main" val="12772124"/>
                  </p:ext>
                </p:extLst>
              </p:nvPr>
            </p:nvGraphicFramePr>
            <p:xfrm>
              <a:off x="4571999" y="1259203"/>
              <a:ext cx="4470350" cy="792420"/>
            </p:xfrm>
            <a:graphic>
              <a:graphicData uri="http://schemas.openxmlformats.org/drawingml/2006/table">
                <a:tbl>
                  <a:tblPr>
                    <a:noFill/>
                    <a:tableStyleId>{3F945B5D-2B42-465D-92B1-50B1DD1E7DCA}</a:tableStyleId>
                  </a:tblPr>
                  <a:tblGrid>
                    <a:gridCol w="1854167">
                      <a:extLst>
                        <a:ext uri="{9D8B030D-6E8A-4147-A177-3AD203B41FA5}">
                          <a16:colId xmlns:a16="http://schemas.microsoft.com/office/drawing/2014/main" val="20000"/>
                        </a:ext>
                      </a:extLst>
                    </a:gridCol>
                    <a:gridCol w="1126764">
                      <a:extLst>
                        <a:ext uri="{9D8B030D-6E8A-4147-A177-3AD203B41FA5}">
                          <a16:colId xmlns:a16="http://schemas.microsoft.com/office/drawing/2014/main" val="20001"/>
                        </a:ext>
                      </a:extLst>
                    </a:gridCol>
                    <a:gridCol w="1489419">
                      <a:extLst>
                        <a:ext uri="{9D8B030D-6E8A-4147-A177-3AD203B41FA5}">
                          <a16:colId xmlns:a16="http://schemas.microsoft.com/office/drawing/2014/main" val="20002"/>
                        </a:ext>
                      </a:extLst>
                    </a:gridCol>
                  </a:tblGrid>
                  <a:tr h="396210">
                    <a:tc>
                      <a:txBody>
                        <a:bodyPr/>
                        <a:lstStyle/>
                        <a:p>
                          <a:pPr marL="0" lvl="0" indent="0" algn="l" rtl="0">
                            <a:spcBef>
                              <a:spcPts val="0"/>
                            </a:spcBef>
                            <a:spcAft>
                              <a:spcPts val="0"/>
                            </a:spcAft>
                            <a:buNone/>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In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Out of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10">
                    <a:tc>
                      <a:txBody>
                        <a:bodyPr/>
                        <a:lstStyle/>
                        <a:p>
                          <a:pPr marL="0" lvl="0" indent="0" algn="l" rtl="0">
                            <a:spcBef>
                              <a:spcPts val="0"/>
                            </a:spcBef>
                            <a:spcAft>
                              <a:spcPts val="0"/>
                            </a:spcAft>
                            <a:buNone/>
                          </a:pPr>
                          <a:r>
                            <a:rPr lang="en" dirty="0"/>
                            <a:t>Overall Accuracy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4"/>
                          <a:stretch>
                            <a:fillRect l="-164324" t="-103077" r="-132973"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4"/>
                          <a:stretch>
                            <a:fillRect l="-199592" t="-103077" r="-408" b="-4615"/>
                          </a:stretch>
                        </a:blipFill>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3" name="Google Shape;153;p28"/>
              <p:cNvGraphicFramePr/>
              <p:nvPr>
                <p:extLst>
                  <p:ext uri="{D42A27DB-BD31-4B8C-83A1-F6EECF244321}">
                    <p14:modId xmlns:p14="http://schemas.microsoft.com/office/powerpoint/2010/main" val="4283300194"/>
                  </p:ext>
                </p:extLst>
              </p:nvPr>
            </p:nvGraphicFramePr>
            <p:xfrm>
              <a:off x="24012" y="2833590"/>
              <a:ext cx="9095975" cy="2207110"/>
            </p:xfrm>
            <a:graphic>
              <a:graphicData uri="http://schemas.openxmlformats.org/drawingml/2006/table">
                <a:tbl>
                  <a:tblPr>
                    <a:noFill/>
                    <a:tableStyleId>{3F945B5D-2B42-465D-92B1-50B1DD1E7DCA}</a:tableStyleId>
                  </a:tblPr>
                  <a:tblGrid>
                    <a:gridCol w="1445050">
                      <a:extLst>
                        <a:ext uri="{9D8B030D-6E8A-4147-A177-3AD203B41FA5}">
                          <a16:colId xmlns:a16="http://schemas.microsoft.com/office/drawing/2014/main" val="20000"/>
                        </a:ext>
                      </a:extLst>
                    </a:gridCol>
                    <a:gridCol w="1110350">
                      <a:extLst>
                        <a:ext uri="{9D8B030D-6E8A-4147-A177-3AD203B41FA5}">
                          <a16:colId xmlns:a16="http://schemas.microsoft.com/office/drawing/2014/main" val="20001"/>
                        </a:ext>
                      </a:extLst>
                    </a:gridCol>
                    <a:gridCol w="802950">
                      <a:extLst>
                        <a:ext uri="{9D8B030D-6E8A-4147-A177-3AD203B41FA5}">
                          <a16:colId xmlns:a16="http://schemas.microsoft.com/office/drawing/2014/main" val="20002"/>
                        </a:ext>
                      </a:extLst>
                    </a:gridCol>
                    <a:gridCol w="752200">
                      <a:extLst>
                        <a:ext uri="{9D8B030D-6E8A-4147-A177-3AD203B41FA5}">
                          <a16:colId xmlns:a16="http://schemas.microsoft.com/office/drawing/2014/main" val="20003"/>
                        </a:ext>
                      </a:extLst>
                    </a:gridCol>
                    <a:gridCol w="738475">
                      <a:extLst>
                        <a:ext uri="{9D8B030D-6E8A-4147-A177-3AD203B41FA5}">
                          <a16:colId xmlns:a16="http://schemas.microsoft.com/office/drawing/2014/main" val="20004"/>
                        </a:ext>
                      </a:extLst>
                    </a:gridCol>
                    <a:gridCol w="822175">
                      <a:extLst>
                        <a:ext uri="{9D8B030D-6E8A-4147-A177-3AD203B41FA5}">
                          <a16:colId xmlns:a16="http://schemas.microsoft.com/office/drawing/2014/main" val="20005"/>
                        </a:ext>
                      </a:extLst>
                    </a:gridCol>
                    <a:gridCol w="966845">
                      <a:extLst>
                        <a:ext uri="{9D8B030D-6E8A-4147-A177-3AD203B41FA5}">
                          <a16:colId xmlns:a16="http://schemas.microsoft.com/office/drawing/2014/main" val="20006"/>
                        </a:ext>
                      </a:extLst>
                    </a:gridCol>
                    <a:gridCol w="792780">
                      <a:extLst>
                        <a:ext uri="{9D8B030D-6E8A-4147-A177-3AD203B41FA5}">
                          <a16:colId xmlns:a16="http://schemas.microsoft.com/office/drawing/2014/main" val="20007"/>
                        </a:ext>
                      </a:extLst>
                    </a:gridCol>
                    <a:gridCol w="875450">
                      <a:extLst>
                        <a:ext uri="{9D8B030D-6E8A-4147-A177-3AD203B41FA5}">
                          <a16:colId xmlns:a16="http://schemas.microsoft.com/office/drawing/2014/main" val="20008"/>
                        </a:ext>
                      </a:extLst>
                    </a:gridCol>
                    <a:gridCol w="789700">
                      <a:extLst>
                        <a:ext uri="{9D8B030D-6E8A-4147-A177-3AD203B41FA5}">
                          <a16:colId xmlns:a16="http://schemas.microsoft.com/office/drawing/2014/main" val="20009"/>
                        </a:ext>
                      </a:extLst>
                    </a:gridCol>
                  </a:tblGrid>
                  <a:tr h="396200">
                    <a:tc>
                      <a:txBody>
                        <a:bodyPr/>
                        <a:lstStyle/>
                        <a:p>
                          <a:pPr marL="0" lvl="0" indent="0" algn="l" rtl="0">
                            <a:spcBef>
                              <a:spcPts val="0"/>
                            </a:spcBef>
                            <a:spcAft>
                              <a:spcPts val="0"/>
                            </a:spcAft>
                            <a:buNone/>
                          </a:pPr>
                          <a:r>
                            <a:rPr lang="en-US" dirty="0"/>
                            <a:t>Department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Checkings/Savings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Card</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a:t>
                          </a:r>
                          <a:r>
                            <a:rPr lang="en-US" dirty="0"/>
                            <a:t>Other</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Debt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Money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Mortgage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Loan</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dirty="0"/>
                            <a:t>Student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Vehicle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Sensitivity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rPr>
                                  <m:t>6</m:t>
                                </m:r>
                                <m:r>
                                  <a:rPr lang="en-US" b="0" i="1" smtClean="0">
                                    <a:latin typeface="Cambria Math" panose="02040503050406030204" pitchFamily="18" charset="0"/>
                                  </a:rPr>
                                  <m:t>1%</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55</m:t>
                                </m:r>
                                <m:r>
                                  <a:rPr lang="en-US" b="0" i="1" smtClean="0">
                                    <a:solidFill>
                                      <a:schemeClr val="dk1"/>
                                    </a:solidFill>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9</m:t>
                                </m:r>
                                <m:r>
                                  <a:rPr lang="en-US" b="0" i="1" smtClean="0">
                                    <a:solidFill>
                                      <a:schemeClr val="dk1"/>
                                    </a:solidFill>
                                    <a:latin typeface="Cambria Math" panose="02040503050406030204" pitchFamily="18" charset="0"/>
                                  </a:rPr>
                                  <m:t>1%</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7</m:t>
                                </m:r>
                                <m:r>
                                  <a:rPr lang="en-US" b="0" i="1" smtClean="0">
                                    <a:solidFill>
                                      <a:schemeClr val="dk1"/>
                                    </a:solidFill>
                                    <a:latin typeface="Cambria Math" panose="02040503050406030204" pitchFamily="18" charset="0"/>
                                  </a:rPr>
                                  <m:t>3%</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𝟑</m:t>
                                </m:r>
                                <m:r>
                                  <a:rPr lang="en-US" b="1" i="1" smtClean="0">
                                    <a:solidFill>
                                      <a:schemeClr val="dk1"/>
                                    </a:solidFill>
                                    <a:latin typeface="Cambria Math" panose="02040503050406030204" pitchFamily="18" charset="0"/>
                                  </a:rPr>
                                  <m:t>𝟗</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62</m:t>
                                </m:r>
                                <m:r>
                                  <a:rPr lang="en-US" b="0" i="1" smtClean="0">
                                    <a:solidFill>
                                      <a:schemeClr val="dk1"/>
                                    </a:solidFill>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1" i="1" smtClean="0">
                                    <a:solidFill>
                                      <a:schemeClr val="dk1"/>
                                    </a:solidFill>
                                    <a:latin typeface="Cambria Math" panose="02040503050406030204" pitchFamily="18" charset="0"/>
                                  </a:rPr>
                                  <m:t>𝟐𝟎</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5</m:t>
                                </m:r>
                                <m:r>
                                  <a:rPr lang="en-US" b="0" i="1" smtClean="0">
                                    <a:solidFill>
                                      <a:schemeClr val="dk1"/>
                                    </a:solidFill>
                                    <a:latin typeface="Cambria Math" panose="02040503050406030204" pitchFamily="18" charset="0"/>
                                  </a:rPr>
                                  <m:t>4%</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𝟐</m:t>
                                </m:r>
                                <m:r>
                                  <a:rPr lang="en-US" b="1" i="1" smtClean="0">
                                    <a:solidFill>
                                      <a:schemeClr val="dk1"/>
                                    </a:solidFill>
                                    <a:latin typeface="Cambria Math" panose="02040503050406030204" pitchFamily="18" charset="0"/>
                                  </a:rPr>
                                  <m:t>𝟔</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dirty="0"/>
                            <a:t>Prediction Sens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rPr>
                                  <m:t>5</m:t>
                                </m:r>
                                <m:r>
                                  <a:rPr lang="en-US" b="0" i="1" smtClean="0">
                                    <a:latin typeface="Cambria Math" panose="02040503050406030204" pitchFamily="18" charset="0"/>
                                  </a:rPr>
                                  <m:t>5%</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1" i="1" smtClean="0">
                                    <a:solidFill>
                                      <a:schemeClr val="dk1"/>
                                    </a:solidFill>
                                    <a:latin typeface="Cambria Math" panose="02040503050406030204" pitchFamily="18" charset="0"/>
                                  </a:rPr>
                                  <m:t>𝟒𝟗</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8</m:t>
                                </m:r>
                                <m:r>
                                  <a:rPr lang="en-US" b="0" i="1" smtClean="0">
                                    <a:solidFill>
                                      <a:schemeClr val="dk1"/>
                                    </a:solidFill>
                                    <a:latin typeface="Cambria Math" panose="02040503050406030204" pitchFamily="18" charset="0"/>
                                  </a:rPr>
                                  <m:t>9%</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m:t>
                                </m:r>
                                <m:r>
                                  <a:rPr lang="en-US" b="0" i="1" smtClean="0">
                                    <a:solidFill>
                                      <a:schemeClr val="dk1"/>
                                    </a:solidFill>
                                    <a:latin typeface="Cambria Math" panose="02040503050406030204" pitchFamily="18" charset="0"/>
                                  </a:rPr>
                                  <m:t>7%</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𝟑</m:t>
                                </m:r>
                                <m:r>
                                  <a:rPr lang="en-US" b="1" i="1" smtClean="0">
                                    <a:solidFill>
                                      <a:schemeClr val="dk1"/>
                                    </a:solidFill>
                                    <a:latin typeface="Cambria Math" panose="02040503050406030204" pitchFamily="18" charset="0"/>
                                  </a:rPr>
                                  <m:t>𝟐</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5</m:t>
                                </m:r>
                                <m:r>
                                  <a:rPr lang="en-US" b="0" i="1" smtClean="0">
                                    <a:solidFill>
                                      <a:schemeClr val="dk1"/>
                                    </a:solidFill>
                                    <a:latin typeface="Cambria Math" panose="02040503050406030204" pitchFamily="18" charset="0"/>
                                  </a:rPr>
                                  <m:t>4%</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𝟏𝟑</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𝟒</m:t>
                                </m:r>
                                <m:r>
                                  <a:rPr lang="en-US" b="1" i="1" smtClean="0">
                                    <a:solidFill>
                                      <a:schemeClr val="dk1"/>
                                    </a:solidFill>
                                    <a:latin typeface="Cambria Math" panose="02040503050406030204" pitchFamily="18" charset="0"/>
                                  </a:rPr>
                                  <m:t>𝟗</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𝟐𝟑</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extLst>
                      <a:ext uri="{0D108BD9-81ED-4DB2-BD59-A6C34878D82A}">
                        <a16:rowId xmlns:a16="http://schemas.microsoft.com/office/drawing/2014/main" val="10002"/>
                      </a:ext>
                    </a:extLst>
                  </a:tr>
                  <a:tr h="408910">
                    <a:tc>
                      <a:txBody>
                        <a:bodyPr/>
                        <a:lstStyle/>
                        <a:p>
                          <a:pPr marL="0" lvl="0" indent="0" algn="l" rtl="0">
                            <a:spcBef>
                              <a:spcPts val="0"/>
                            </a:spcBef>
                            <a:spcAft>
                              <a:spcPts val="0"/>
                            </a:spcAft>
                            <a:buNone/>
                          </a:pPr>
                          <a:r>
                            <a:rPr lang="en" dirty="0"/>
                            <a:t>Specificity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rPr>
                                  <m:t>62</m:t>
                                </m:r>
                                <m:r>
                                  <a:rPr lang="en-US" b="0" i="1" smtClean="0">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68</m:t>
                                </m:r>
                                <m:r>
                                  <a:rPr lang="en-US" b="0" i="1" smtClean="0">
                                    <a:solidFill>
                                      <a:schemeClr val="dk1"/>
                                    </a:solidFill>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81</m:t>
                                </m:r>
                                <m:r>
                                  <a:rPr lang="en-US" b="0" i="1" smtClean="0">
                                    <a:solidFill>
                                      <a:schemeClr val="dk1"/>
                                    </a:solidFill>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66</m:t>
                                </m:r>
                                <m:r>
                                  <a:rPr lang="en-US" b="0" i="1" smtClean="0">
                                    <a:solidFill>
                                      <a:schemeClr val="dk1"/>
                                    </a:solidFill>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𝟒𝟖</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7</m:t>
                                </m:r>
                                <m:r>
                                  <a:rPr lang="en-US" b="0" i="1" smtClean="0">
                                    <a:solidFill>
                                      <a:schemeClr val="dk1"/>
                                    </a:solidFill>
                                    <a:latin typeface="Cambria Math" panose="02040503050406030204" pitchFamily="18" charset="0"/>
                                  </a:rPr>
                                  <m:t>8%</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𝟒</m:t>
                                </m:r>
                                <m:r>
                                  <a:rPr lang="en-US" b="1" i="1" smtClean="0">
                                    <a:solidFill>
                                      <a:schemeClr val="dk1"/>
                                    </a:solidFill>
                                    <a:latin typeface="Cambria Math" panose="02040503050406030204" pitchFamily="18" charset="0"/>
                                  </a:rPr>
                                  <m:t>𝟓</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m:t>
                                </m:r>
                                <m:r>
                                  <a:rPr lang="en-US" b="0" i="1" smtClean="0">
                                    <a:solidFill>
                                      <a:schemeClr val="dk1"/>
                                    </a:solidFill>
                                    <a:latin typeface="Cambria Math" panose="02040503050406030204" pitchFamily="18" charset="0"/>
                                  </a:rPr>
                                  <m:t>6%</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m:t>
                                </m:r>
                                <m:r>
                                  <a:rPr lang="en-US" b="0" i="1" smtClean="0">
                                    <a:solidFill>
                                      <a:schemeClr val="dk1"/>
                                    </a:solidFill>
                                    <a:latin typeface="Cambria Math" panose="02040503050406030204" pitchFamily="18" charset="0"/>
                                  </a:rPr>
                                  <m:t>5%</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dirty="0"/>
                            <a:t>Prediction</a:t>
                          </a:r>
                          <a:r>
                            <a:rPr lang="en" dirty="0"/>
                            <a:t> Spec</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rPr>
                                  <m:t>5</m:t>
                                </m:r>
                                <m:r>
                                  <a:rPr lang="en-US" b="0" i="1" smtClean="0">
                                    <a:latin typeface="Cambria Math" panose="02040503050406030204" pitchFamily="18" charset="0"/>
                                  </a:rPr>
                                  <m:t>7%</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m:t>
                                </m:r>
                                <m:r>
                                  <a:rPr lang="en-US" b="0" i="1" smtClean="0">
                                    <a:solidFill>
                                      <a:schemeClr val="dk1"/>
                                    </a:solidFill>
                                    <a:latin typeface="Cambria Math" panose="02040503050406030204" pitchFamily="18" charset="0"/>
                                  </a:rPr>
                                  <m:t>1%</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7</m:t>
                                </m:r>
                                <m:r>
                                  <a:rPr lang="en-US" b="0" i="1" smtClean="0">
                                    <a:solidFill>
                                      <a:schemeClr val="dk1"/>
                                    </a:solidFill>
                                    <a:latin typeface="Cambria Math" panose="02040503050406030204" pitchFamily="18" charset="0"/>
                                  </a:rPr>
                                  <m:t>8%</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6</m:t>
                                </m:r>
                                <m:r>
                                  <a:rPr lang="en-US" b="0" i="1" smtClean="0">
                                    <a:solidFill>
                                      <a:schemeClr val="dk1"/>
                                    </a:solidFill>
                                    <a:latin typeface="Cambria Math" panose="02040503050406030204" pitchFamily="18" charset="0"/>
                                  </a:rPr>
                                  <m:t>3%</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𝟒</m:t>
                                </m:r>
                                <m:r>
                                  <a:rPr lang="en-US" b="1" i="1" smtClean="0">
                                    <a:solidFill>
                                      <a:schemeClr val="dk1"/>
                                    </a:solidFill>
                                    <a:latin typeface="Cambria Math" panose="02040503050406030204" pitchFamily="18" charset="0"/>
                                  </a:rPr>
                                  <m:t>𝟏</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70%</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𝟑𝟔</m:t>
                                </m:r>
                                <m:r>
                                  <a:rPr lang="en-US"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smtClean="0">
                                    <a:solidFill>
                                      <a:schemeClr val="dk1"/>
                                    </a:solidFill>
                                    <a:latin typeface="Cambria Math" panose="02040503050406030204" pitchFamily="18" charset="0"/>
                                  </a:rPr>
                                  <m:t>58</m:t>
                                </m:r>
                                <m:r>
                                  <a:rPr lang="en-US" b="0" i="1" smtClean="0">
                                    <a:solidFill>
                                      <a:schemeClr val="dk1"/>
                                    </a:solidFill>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i="1" dirty="0" smtClean="0">
                                    <a:solidFill>
                                      <a:schemeClr val="dk1"/>
                                    </a:solidFill>
                                    <a:latin typeface="Cambria Math" panose="02040503050406030204" pitchFamily="18" charset="0"/>
                                  </a:rPr>
                                  <m:t>53</m:t>
                                </m:r>
                                <m:r>
                                  <a:rPr lang="en-US" b="0" i="1" dirty="0" smtClean="0">
                                    <a:solidFill>
                                      <a:schemeClr val="dk1"/>
                                    </a:solidFill>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153" name="Google Shape;153;p28"/>
              <p:cNvGraphicFramePr/>
              <p:nvPr>
                <p:extLst>
                  <p:ext uri="{D42A27DB-BD31-4B8C-83A1-F6EECF244321}">
                    <p14:modId xmlns:p14="http://schemas.microsoft.com/office/powerpoint/2010/main" val="4283300194"/>
                  </p:ext>
                </p:extLst>
              </p:nvPr>
            </p:nvGraphicFramePr>
            <p:xfrm>
              <a:off x="24012" y="2833590"/>
              <a:ext cx="9095975" cy="2207110"/>
            </p:xfrm>
            <a:graphic>
              <a:graphicData uri="http://schemas.openxmlformats.org/drawingml/2006/table">
                <a:tbl>
                  <a:tblPr>
                    <a:noFill/>
                    <a:tableStyleId>{3F945B5D-2B42-465D-92B1-50B1DD1E7DCA}</a:tableStyleId>
                  </a:tblPr>
                  <a:tblGrid>
                    <a:gridCol w="1445050">
                      <a:extLst>
                        <a:ext uri="{9D8B030D-6E8A-4147-A177-3AD203B41FA5}">
                          <a16:colId xmlns:a16="http://schemas.microsoft.com/office/drawing/2014/main" val="20000"/>
                        </a:ext>
                      </a:extLst>
                    </a:gridCol>
                    <a:gridCol w="1110350">
                      <a:extLst>
                        <a:ext uri="{9D8B030D-6E8A-4147-A177-3AD203B41FA5}">
                          <a16:colId xmlns:a16="http://schemas.microsoft.com/office/drawing/2014/main" val="20001"/>
                        </a:ext>
                      </a:extLst>
                    </a:gridCol>
                    <a:gridCol w="802950">
                      <a:extLst>
                        <a:ext uri="{9D8B030D-6E8A-4147-A177-3AD203B41FA5}">
                          <a16:colId xmlns:a16="http://schemas.microsoft.com/office/drawing/2014/main" val="20002"/>
                        </a:ext>
                      </a:extLst>
                    </a:gridCol>
                    <a:gridCol w="752200">
                      <a:extLst>
                        <a:ext uri="{9D8B030D-6E8A-4147-A177-3AD203B41FA5}">
                          <a16:colId xmlns:a16="http://schemas.microsoft.com/office/drawing/2014/main" val="20003"/>
                        </a:ext>
                      </a:extLst>
                    </a:gridCol>
                    <a:gridCol w="738475">
                      <a:extLst>
                        <a:ext uri="{9D8B030D-6E8A-4147-A177-3AD203B41FA5}">
                          <a16:colId xmlns:a16="http://schemas.microsoft.com/office/drawing/2014/main" val="20004"/>
                        </a:ext>
                      </a:extLst>
                    </a:gridCol>
                    <a:gridCol w="822175">
                      <a:extLst>
                        <a:ext uri="{9D8B030D-6E8A-4147-A177-3AD203B41FA5}">
                          <a16:colId xmlns:a16="http://schemas.microsoft.com/office/drawing/2014/main" val="20005"/>
                        </a:ext>
                      </a:extLst>
                    </a:gridCol>
                    <a:gridCol w="966845">
                      <a:extLst>
                        <a:ext uri="{9D8B030D-6E8A-4147-A177-3AD203B41FA5}">
                          <a16:colId xmlns:a16="http://schemas.microsoft.com/office/drawing/2014/main" val="20006"/>
                        </a:ext>
                      </a:extLst>
                    </a:gridCol>
                    <a:gridCol w="792780">
                      <a:extLst>
                        <a:ext uri="{9D8B030D-6E8A-4147-A177-3AD203B41FA5}">
                          <a16:colId xmlns:a16="http://schemas.microsoft.com/office/drawing/2014/main" val="20007"/>
                        </a:ext>
                      </a:extLst>
                    </a:gridCol>
                    <a:gridCol w="875450">
                      <a:extLst>
                        <a:ext uri="{9D8B030D-6E8A-4147-A177-3AD203B41FA5}">
                          <a16:colId xmlns:a16="http://schemas.microsoft.com/office/drawing/2014/main" val="20008"/>
                        </a:ext>
                      </a:extLst>
                    </a:gridCol>
                    <a:gridCol w="789700">
                      <a:extLst>
                        <a:ext uri="{9D8B030D-6E8A-4147-A177-3AD203B41FA5}">
                          <a16:colId xmlns:a16="http://schemas.microsoft.com/office/drawing/2014/main" val="20009"/>
                        </a:ext>
                      </a:extLst>
                    </a:gridCol>
                  </a:tblGrid>
                  <a:tr h="609570">
                    <a:tc>
                      <a:txBody>
                        <a:bodyPr/>
                        <a:lstStyle/>
                        <a:p>
                          <a:pPr marL="0" lvl="0" indent="0" algn="l" rtl="0">
                            <a:spcBef>
                              <a:spcPts val="0"/>
                            </a:spcBef>
                            <a:spcAft>
                              <a:spcPts val="0"/>
                            </a:spcAft>
                            <a:buNone/>
                          </a:pPr>
                          <a:r>
                            <a:rPr lang="en-US" dirty="0"/>
                            <a:t>Department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Checkings/Savings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Card</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a:t>
                          </a:r>
                          <a:r>
                            <a:rPr lang="en-US" dirty="0"/>
                            <a:t>Other</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Debt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Money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Mortgage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Loan</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dirty="0"/>
                            <a:t>Student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Vehicle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10">
                    <a:tc>
                      <a:txBody>
                        <a:bodyPr/>
                        <a:lstStyle/>
                        <a:p>
                          <a:pPr marL="0" lvl="0" indent="0" algn="l" rtl="0">
                            <a:spcBef>
                              <a:spcPts val="0"/>
                            </a:spcBef>
                            <a:spcAft>
                              <a:spcPts val="0"/>
                            </a:spcAft>
                            <a:buNone/>
                          </a:pPr>
                          <a:r>
                            <a:rPr lang="en" dirty="0"/>
                            <a:t>Sensitivity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155385" r="-587432"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155385" r="-714394"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155385" r="-666667"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155385" r="-577686"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155385" r="-417778"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155385" r="-254717"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155385" r="-209160"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155385" r="-91608"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155385" r="-769" b="-309231"/>
                          </a:stretch>
                        </a:blipFill>
                      </a:tcPr>
                    </a:tc>
                    <a:extLst>
                      <a:ext uri="{0D108BD9-81ED-4DB2-BD59-A6C34878D82A}">
                        <a16:rowId xmlns:a16="http://schemas.microsoft.com/office/drawing/2014/main" val="10001"/>
                      </a:ext>
                    </a:extLst>
                  </a:tr>
                  <a:tr h="396210">
                    <a:tc>
                      <a:txBody>
                        <a:bodyPr/>
                        <a:lstStyle/>
                        <a:p>
                          <a:pPr marL="0" lvl="0" indent="0" algn="l" rtl="0">
                            <a:spcBef>
                              <a:spcPts val="0"/>
                            </a:spcBef>
                            <a:spcAft>
                              <a:spcPts val="0"/>
                            </a:spcAft>
                            <a:buNone/>
                          </a:pPr>
                          <a:r>
                            <a:rPr lang="en-US" dirty="0"/>
                            <a:t>Prediction Sens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251515" r="-587432"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251515" r="-714394"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251515" r="-666667"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251515" r="-577686"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251515" r="-417778"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251515" r="-254717"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251515" r="-209160"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251515" r="-91608"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251515" r="-769" b="-204545"/>
                          </a:stretch>
                        </a:blipFill>
                      </a:tcPr>
                    </a:tc>
                    <a:extLst>
                      <a:ext uri="{0D108BD9-81ED-4DB2-BD59-A6C34878D82A}">
                        <a16:rowId xmlns:a16="http://schemas.microsoft.com/office/drawing/2014/main" val="10002"/>
                      </a:ext>
                    </a:extLst>
                  </a:tr>
                  <a:tr h="408910">
                    <a:tc>
                      <a:txBody>
                        <a:bodyPr/>
                        <a:lstStyle/>
                        <a:p>
                          <a:pPr marL="0" lvl="0" indent="0" algn="l" rtl="0">
                            <a:spcBef>
                              <a:spcPts val="0"/>
                            </a:spcBef>
                            <a:spcAft>
                              <a:spcPts val="0"/>
                            </a:spcAft>
                            <a:buNone/>
                          </a:pPr>
                          <a:r>
                            <a:rPr lang="en" dirty="0"/>
                            <a:t>Specificity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346269" r="-587432"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346269" r="-714394"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346269" r="-666667"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346269" r="-577686"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346269" r="-417778"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346269" r="-254717"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346269" r="-209160"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346269" r="-91608"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346269" r="-769" b="-101493"/>
                          </a:stretch>
                        </a:blipFill>
                      </a:tcPr>
                    </a:tc>
                    <a:extLst>
                      <a:ext uri="{0D108BD9-81ED-4DB2-BD59-A6C34878D82A}">
                        <a16:rowId xmlns:a16="http://schemas.microsoft.com/office/drawing/2014/main" val="10003"/>
                      </a:ext>
                    </a:extLst>
                  </a:tr>
                  <a:tr h="396210">
                    <a:tc>
                      <a:txBody>
                        <a:bodyPr/>
                        <a:lstStyle/>
                        <a:p>
                          <a:pPr marL="0" lvl="0" indent="0" algn="l" rtl="0">
                            <a:spcBef>
                              <a:spcPts val="0"/>
                            </a:spcBef>
                            <a:spcAft>
                              <a:spcPts val="0"/>
                            </a:spcAft>
                            <a:buNone/>
                          </a:pPr>
                          <a:r>
                            <a:rPr lang="en-US" dirty="0"/>
                            <a:t>Prediction</a:t>
                          </a:r>
                          <a:r>
                            <a:rPr lang="en" dirty="0"/>
                            <a:t> Spec</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29508" t="-460000" r="-587432"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18182" t="-460000" r="-714394"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48780" t="-460000" r="-666667"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57851" t="-460000" r="-577686"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89630" t="-460000" r="-417778"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85535" t="-460000" r="-254717"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32061" t="-460000" r="-209160"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53846" t="-460000" r="-91608"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49231" t="-460000" r="-769" b="-4615"/>
                          </a:stretch>
                        </a:blipFill>
                      </a:tcPr>
                    </a:tc>
                    <a:extLst>
                      <a:ext uri="{0D108BD9-81ED-4DB2-BD59-A6C34878D82A}">
                        <a16:rowId xmlns:a16="http://schemas.microsoft.com/office/drawing/2014/main" val="10004"/>
                      </a:ext>
                    </a:extLst>
                  </a:tr>
                </a:tbl>
              </a:graphicData>
            </a:graphic>
          </p:graphicFrame>
        </mc:Fallback>
      </mc:AlternateContent>
      <p:sp>
        <p:nvSpPr>
          <p:cNvPr id="6" name="Google Shape;142;p27">
            <a:extLst>
              <a:ext uri="{FF2B5EF4-FFF2-40B4-BE49-F238E27FC236}">
                <a16:creationId xmlns:a16="http://schemas.microsoft.com/office/drawing/2014/main" id="{26FD5554-F3E1-49B3-9D63-7945A92217D9}"/>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dirty="0"/>
              <a:t>Model Fit – KNN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2069432" y="1152475"/>
                <a:ext cx="6762868"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a:solidFill>
                      <a:schemeClr val="tx1"/>
                    </a:solidFill>
                  </a:rPr>
                  <a:t>Large companies resolve customer complaints with great difficulty</a:t>
                </a:r>
                <a:endParaRPr lang="en" dirty="0">
                  <a:solidFill>
                    <a:schemeClr val="tx1"/>
                  </a:solidFill>
                </a:endParaRPr>
              </a:p>
              <a:p>
                <a:pPr marL="114300" lvl="0" indent="0" algn="l" rtl="0">
                  <a:spcBef>
                    <a:spcPts val="0"/>
                  </a:spcBef>
                  <a:spcAft>
                    <a:spcPts val="0"/>
                  </a:spcAft>
                  <a:buSzPts val="1800"/>
                  <a:buNone/>
                </a:pPr>
                <a:endParaRPr lang="en-US" dirty="0">
                  <a:solidFill>
                    <a:schemeClr val="tx1"/>
                  </a:solidFill>
                </a:endParaRPr>
              </a:p>
              <a:p>
                <a:pPr marL="114300" lvl="0" indent="0" algn="l" rtl="0">
                  <a:spcBef>
                    <a:spcPts val="0"/>
                  </a:spcBef>
                  <a:spcAft>
                    <a:spcPts val="0"/>
                  </a:spcAft>
                  <a:buSzPts val="1800"/>
                  <a:buNone/>
                </a:pPr>
                <a:endParaRPr lang="en" dirty="0">
                  <a:solidFill>
                    <a:schemeClr val="tx1"/>
                  </a:solidFill>
                </a:endParaRPr>
              </a:p>
              <a:p>
                <a:pPr marL="114300" lvl="0" indent="0" algn="l" rtl="0">
                  <a:spcBef>
                    <a:spcPts val="0"/>
                  </a:spcBef>
                  <a:spcAft>
                    <a:spcPts val="0"/>
                  </a:spcAft>
                  <a:buSzPts val="1800"/>
                  <a:buNone/>
                </a:pPr>
                <a:r>
                  <a:rPr lang="en" dirty="0">
                    <a:solidFill>
                      <a:schemeClr val="tx1"/>
                    </a:solidFill>
                  </a:rPr>
                  <a:t>We have a sample of over </a:t>
                </a:r>
                <a14:m>
                  <m:oMath xmlns:m="http://schemas.openxmlformats.org/officeDocument/2006/math">
                    <m:r>
                      <a:rPr lang="en" i="1" dirty="0" smtClean="0">
                        <a:solidFill>
                          <a:schemeClr val="tx1"/>
                        </a:solidFill>
                        <a:latin typeface="Cambria Math" panose="02040503050406030204" pitchFamily="18" charset="0"/>
                      </a:rPr>
                      <m:t>100,000</m:t>
                    </m:r>
                  </m:oMath>
                </a14:m>
                <a:r>
                  <a:rPr lang="en" dirty="0">
                    <a:solidFill>
                      <a:schemeClr val="tx1"/>
                    </a:solidFill>
                  </a:rPr>
                  <a:t> complaints</a:t>
                </a:r>
              </a:p>
              <a:p>
                <a:pPr marL="571500" lvl="1" indent="0">
                  <a:spcBef>
                    <a:spcPts val="0"/>
                  </a:spcBef>
                  <a:buSzPts val="1800"/>
                  <a:buNone/>
                </a:pPr>
                <a:r>
                  <a:rPr lang="en-US" dirty="0">
                    <a:solidFill>
                      <a:schemeClr val="tx1"/>
                    </a:solidFill>
                  </a:rPr>
                  <a:t>Complaints are about </a:t>
                </a:r>
                <a:r>
                  <a:rPr lang="en" dirty="0">
                    <a:solidFill>
                      <a:schemeClr val="tx1"/>
                    </a:solidFill>
                  </a:rPr>
                  <a:t>consumer financial products</a:t>
                </a:r>
                <a:endParaRPr lang="en-US" dirty="0">
                  <a:solidFill>
                    <a:schemeClr val="tx1"/>
                  </a:solidFill>
                </a:endParaRPr>
              </a:p>
              <a:p>
                <a:pPr marL="571500" lvl="1" indent="0">
                  <a:spcBef>
                    <a:spcPts val="0"/>
                  </a:spcBef>
                  <a:buSzPts val="1800"/>
                  <a:buNone/>
                </a:pPr>
                <a:r>
                  <a:rPr lang="en-US" dirty="0">
                    <a:solidFill>
                      <a:schemeClr val="tx1"/>
                    </a:solidFill>
                  </a:rPr>
                  <a:t>S</a:t>
                </a:r>
                <a:r>
                  <a:rPr lang="en" dirty="0">
                    <a:solidFill>
                      <a:schemeClr val="tx1"/>
                    </a:solidFill>
                  </a:rPr>
                  <a:t>ent via email to various </a:t>
                </a:r>
                <a:r>
                  <a:rPr lang="en-US" dirty="0">
                    <a:solidFill>
                      <a:schemeClr val="tx1"/>
                    </a:solidFill>
                  </a:rPr>
                  <a:t>banks and financial </a:t>
                </a:r>
                <a:r>
                  <a:rPr lang="en" dirty="0">
                    <a:solidFill>
                      <a:schemeClr val="tx1"/>
                    </a:solidFill>
                  </a:rPr>
                  <a:t>companies</a:t>
                </a:r>
              </a:p>
              <a:p>
                <a:pPr marL="571500" lvl="1" indent="0">
                  <a:spcBef>
                    <a:spcPts val="0"/>
                  </a:spcBef>
                  <a:buSzPts val="1800"/>
                  <a:buNone/>
                </a:pPr>
                <a:r>
                  <a:rPr lang="en-US" dirty="0">
                    <a:solidFill>
                      <a:schemeClr val="tx1"/>
                    </a:solidFill>
                  </a:rPr>
                  <a:t>Each complaint was ultimately resolved by one of </a:t>
                </a:r>
                <a14:m>
                  <m:oMath xmlns:m="http://schemas.openxmlformats.org/officeDocument/2006/math">
                    <m:r>
                      <a:rPr lang="en-US" i="1" dirty="0" smtClean="0">
                        <a:solidFill>
                          <a:schemeClr val="tx1"/>
                        </a:solidFill>
                        <a:latin typeface="Cambria Math" panose="02040503050406030204" pitchFamily="18" charset="0"/>
                      </a:rPr>
                      <m:t>9</m:t>
                    </m:r>
                  </m:oMath>
                </a14:m>
                <a:r>
                  <a:rPr lang="en-US" dirty="0">
                    <a:solidFill>
                      <a:schemeClr val="tx1"/>
                    </a:solidFill>
                  </a:rPr>
                  <a:t> departments</a:t>
                </a:r>
              </a:p>
              <a:p>
                <a:pPr marL="114300" lvl="0" indent="0" algn="l" rtl="0">
                  <a:spcBef>
                    <a:spcPts val="0"/>
                  </a:spcBef>
                  <a:spcAft>
                    <a:spcPts val="0"/>
                  </a:spcAft>
                  <a:buSzPts val="1800"/>
                  <a:buNone/>
                </a:pPr>
                <a:endParaRPr lang="en-US" dirty="0">
                  <a:solidFill>
                    <a:schemeClr val="tx1"/>
                  </a:solidFill>
                </a:endParaRPr>
              </a:p>
              <a:p>
                <a:pPr marL="114300" lvl="0" indent="0" algn="l" rtl="0">
                  <a:spcBef>
                    <a:spcPts val="0"/>
                  </a:spcBef>
                  <a:spcAft>
                    <a:spcPts val="0"/>
                  </a:spcAft>
                  <a:buSzPts val="1800"/>
                  <a:buNone/>
                </a:pPr>
                <a:r>
                  <a:rPr lang="en" dirty="0">
                    <a:solidFill>
                      <a:schemeClr val="tx1"/>
                    </a:solidFill>
                  </a:rPr>
                  <a:t>The data have no “explanatory variables” other than the </a:t>
                </a:r>
                <a:r>
                  <a:rPr lang="en-US" dirty="0">
                    <a:solidFill>
                      <a:schemeClr val="tx1"/>
                    </a:solidFill>
                  </a:rPr>
                  <a:t>text of the </a:t>
                </a:r>
                <a:r>
                  <a:rPr lang="en" dirty="0">
                    <a:solidFill>
                      <a:schemeClr val="tx1"/>
                    </a:solidFill>
                  </a:rPr>
                  <a:t>complaints</a:t>
                </a:r>
                <a:endParaRPr dirty="0">
                  <a:solidFill>
                    <a:schemeClr val="tx1"/>
                  </a:solidFill>
                </a:endParaRP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2069432" y="1152475"/>
                <a:ext cx="6762868" cy="3416400"/>
              </a:xfrm>
              <a:prstGeom prst="rect">
                <a:avLst/>
              </a:prstGeom>
              <a:blipFill>
                <a:blip r:embed="rId3"/>
                <a:stretch>
                  <a:fillRect b="-1786"/>
                </a:stretch>
              </a:blipFill>
            </p:spPr>
            <p:txBody>
              <a:bodyPr/>
              <a:lstStyle/>
              <a:p>
                <a:r>
                  <a:rPr lang="en-US">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E8ABD246-AF12-46FD-9BA7-C16CF8DF18D6}"/>
              </a:ext>
            </a:extLst>
          </p:cNvPr>
          <p:cNvPicPr>
            <a:picLocks noChangeAspect="1"/>
          </p:cNvPicPr>
          <p:nvPr/>
        </p:nvPicPr>
        <p:blipFill>
          <a:blip r:embed="rId4">
            <a:duotone>
              <a:schemeClr val="accent1">
                <a:shade val="45000"/>
                <a:satMod val="135000"/>
              </a:schemeClr>
              <a:prstClr val="white"/>
            </a:duotone>
          </a:blip>
          <a:stretch>
            <a:fillRect/>
          </a:stretch>
        </p:blipFill>
        <p:spPr>
          <a:xfrm>
            <a:off x="964270" y="1152475"/>
            <a:ext cx="955291" cy="955291"/>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EEF612D4-63BA-4249-8009-C2A27F4F44F6}"/>
              </a:ext>
            </a:extLst>
          </p:cNvPr>
          <p:cNvPicPr>
            <a:picLocks noChangeAspect="1"/>
          </p:cNvPicPr>
          <p:nvPr/>
        </p:nvPicPr>
        <p:blipFill>
          <a:blip r:embed="rId5">
            <a:duotone>
              <a:schemeClr val="accent6">
                <a:shade val="45000"/>
                <a:satMod val="135000"/>
              </a:schemeClr>
              <a:prstClr val="white"/>
            </a:duotone>
          </a:blip>
          <a:stretch>
            <a:fillRect/>
          </a:stretch>
        </p:blipFill>
        <p:spPr>
          <a:xfrm>
            <a:off x="1163910" y="2424288"/>
            <a:ext cx="556009" cy="955291"/>
          </a:xfrm>
          <a:prstGeom prst="rect">
            <a:avLst/>
          </a:prstGeom>
        </p:spPr>
      </p:pic>
      <p:pic>
        <p:nvPicPr>
          <p:cNvPr id="7" name="Picture 6" descr="A close up of a logo&#10;&#10;Description automatically generated">
            <a:extLst>
              <a:ext uri="{FF2B5EF4-FFF2-40B4-BE49-F238E27FC236}">
                <a16:creationId xmlns:a16="http://schemas.microsoft.com/office/drawing/2014/main" id="{BA82AA29-AD4C-4A97-97E6-54AD63018860}"/>
              </a:ext>
            </a:extLst>
          </p:cNvPr>
          <p:cNvPicPr>
            <a:picLocks noChangeAspect="1"/>
          </p:cNvPicPr>
          <p:nvPr/>
        </p:nvPicPr>
        <p:blipFill>
          <a:blip r:embed="rId6">
            <a:duotone>
              <a:schemeClr val="accent5">
                <a:shade val="45000"/>
                <a:satMod val="135000"/>
              </a:schemeClr>
              <a:prstClr val="white"/>
            </a:duotone>
          </a:blip>
          <a:stretch>
            <a:fillRect/>
          </a:stretch>
        </p:blipFill>
        <p:spPr>
          <a:xfrm>
            <a:off x="1058466" y="3931579"/>
            <a:ext cx="766896" cy="7668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Google Shape;152;p28">
                <a:extLst>
                  <a:ext uri="{FF2B5EF4-FFF2-40B4-BE49-F238E27FC236}">
                    <a16:creationId xmlns:a16="http://schemas.microsoft.com/office/drawing/2014/main" id="{C2243F4C-2180-40B8-9DD9-142B5A44078F}"/>
                  </a:ext>
                </a:extLst>
              </p:cNvPr>
              <p:cNvGraphicFramePr/>
              <p:nvPr>
                <p:extLst>
                  <p:ext uri="{D42A27DB-BD31-4B8C-83A1-F6EECF244321}">
                    <p14:modId xmlns:p14="http://schemas.microsoft.com/office/powerpoint/2010/main" val="2727306767"/>
                  </p:ext>
                </p:extLst>
              </p:nvPr>
            </p:nvGraphicFramePr>
            <p:xfrm>
              <a:off x="4571999" y="1259203"/>
              <a:ext cx="4470350" cy="792420"/>
            </p:xfrm>
            <a:graphic>
              <a:graphicData uri="http://schemas.openxmlformats.org/drawingml/2006/table">
                <a:tbl>
                  <a:tblPr>
                    <a:noFill/>
                    <a:tableStyleId>{3F945B5D-2B42-465D-92B1-50B1DD1E7DCA}</a:tableStyleId>
                  </a:tblPr>
                  <a:tblGrid>
                    <a:gridCol w="1854167">
                      <a:extLst>
                        <a:ext uri="{9D8B030D-6E8A-4147-A177-3AD203B41FA5}">
                          <a16:colId xmlns:a16="http://schemas.microsoft.com/office/drawing/2014/main" val="20000"/>
                        </a:ext>
                      </a:extLst>
                    </a:gridCol>
                    <a:gridCol w="1126764">
                      <a:extLst>
                        <a:ext uri="{9D8B030D-6E8A-4147-A177-3AD203B41FA5}">
                          <a16:colId xmlns:a16="http://schemas.microsoft.com/office/drawing/2014/main" val="20001"/>
                        </a:ext>
                      </a:extLst>
                    </a:gridCol>
                    <a:gridCol w="1489419">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In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Out of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Overall Accuracy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rPr>
                                  <m:t>9</m:t>
                                </m:r>
                                <m:r>
                                  <a:rPr lang="en-US" b="0" i="1" smtClean="0">
                                    <a:latin typeface="Cambria Math" panose="02040503050406030204" pitchFamily="18" charset="0"/>
                                  </a:rPr>
                                  <m:t>8</m:t>
                                </m:r>
                                <m:r>
                                  <a:rPr lang="en" i="1" smtClean="0">
                                    <a:latin typeface="Cambria Math" panose="02040503050406030204" pitchFamily="18" charset="0"/>
                                  </a:rPr>
                                  <m:t>.</m:t>
                                </m:r>
                                <m:r>
                                  <a:rPr lang="en-US" b="0" i="1" smtClean="0">
                                    <a:latin typeface="Cambria Math" panose="02040503050406030204" pitchFamily="18" charset="0"/>
                                  </a:rPr>
                                  <m:t>67</m:t>
                                </m:r>
                                <m:r>
                                  <a:rPr lang="en" i="1" smtClean="0">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82.96</m:t>
                                </m:r>
                                <m:r>
                                  <a:rPr lang="en" i="1" dirty="0" smtClean="0">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mc:Choice>
        <mc:Fallback xmlns="">
          <p:graphicFrame>
            <p:nvGraphicFramePr>
              <p:cNvPr id="9" name="Google Shape;152;p28">
                <a:extLst>
                  <a:ext uri="{FF2B5EF4-FFF2-40B4-BE49-F238E27FC236}">
                    <a16:creationId xmlns:a16="http://schemas.microsoft.com/office/drawing/2014/main" id="{C2243F4C-2180-40B8-9DD9-142B5A44078F}"/>
                  </a:ext>
                </a:extLst>
              </p:cNvPr>
              <p:cNvGraphicFramePr/>
              <p:nvPr>
                <p:extLst>
                  <p:ext uri="{D42A27DB-BD31-4B8C-83A1-F6EECF244321}">
                    <p14:modId xmlns:p14="http://schemas.microsoft.com/office/powerpoint/2010/main" val="2727306767"/>
                  </p:ext>
                </p:extLst>
              </p:nvPr>
            </p:nvGraphicFramePr>
            <p:xfrm>
              <a:off x="4571999" y="1259203"/>
              <a:ext cx="4470350" cy="792420"/>
            </p:xfrm>
            <a:graphic>
              <a:graphicData uri="http://schemas.openxmlformats.org/drawingml/2006/table">
                <a:tbl>
                  <a:tblPr>
                    <a:noFill/>
                    <a:tableStyleId>{3F945B5D-2B42-465D-92B1-50B1DD1E7DCA}</a:tableStyleId>
                  </a:tblPr>
                  <a:tblGrid>
                    <a:gridCol w="1854167">
                      <a:extLst>
                        <a:ext uri="{9D8B030D-6E8A-4147-A177-3AD203B41FA5}">
                          <a16:colId xmlns:a16="http://schemas.microsoft.com/office/drawing/2014/main" val="20000"/>
                        </a:ext>
                      </a:extLst>
                    </a:gridCol>
                    <a:gridCol w="1126764">
                      <a:extLst>
                        <a:ext uri="{9D8B030D-6E8A-4147-A177-3AD203B41FA5}">
                          <a16:colId xmlns:a16="http://schemas.microsoft.com/office/drawing/2014/main" val="20001"/>
                        </a:ext>
                      </a:extLst>
                    </a:gridCol>
                    <a:gridCol w="1489419">
                      <a:extLst>
                        <a:ext uri="{9D8B030D-6E8A-4147-A177-3AD203B41FA5}">
                          <a16:colId xmlns:a16="http://schemas.microsoft.com/office/drawing/2014/main" val="20002"/>
                        </a:ext>
                      </a:extLst>
                    </a:gridCol>
                  </a:tblGrid>
                  <a:tr h="396210">
                    <a:tc>
                      <a:txBody>
                        <a:bodyPr/>
                        <a:lstStyle/>
                        <a:p>
                          <a:pPr marL="0" lvl="0" indent="0" algn="l" rtl="0">
                            <a:spcBef>
                              <a:spcPts val="0"/>
                            </a:spcBef>
                            <a:spcAft>
                              <a:spcPts val="0"/>
                            </a:spcAft>
                            <a:buNone/>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In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Out of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10">
                    <a:tc>
                      <a:txBody>
                        <a:bodyPr/>
                        <a:lstStyle/>
                        <a:p>
                          <a:pPr marL="0" lvl="0" indent="0" algn="l" rtl="0">
                            <a:spcBef>
                              <a:spcPts val="0"/>
                            </a:spcBef>
                            <a:spcAft>
                              <a:spcPts val="0"/>
                            </a:spcAft>
                            <a:buNone/>
                          </a:pPr>
                          <a:r>
                            <a:rPr lang="en" dirty="0"/>
                            <a:t>Overall Accuracy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164324" t="-103077" r="-132973"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199592" t="-103077" r="-408" b="-4615"/>
                          </a:stretch>
                        </a:blipFill>
                      </a:tcPr>
                    </a:tc>
                    <a:extLst>
                      <a:ext uri="{0D108BD9-81ED-4DB2-BD59-A6C34878D82A}">
                        <a16:rowId xmlns:a16="http://schemas.microsoft.com/office/drawing/2014/main" val="10001"/>
                      </a:ext>
                    </a:extLst>
                  </a:tr>
                </a:tbl>
              </a:graphicData>
            </a:graphic>
          </p:graphicFrame>
        </mc:Fallback>
      </mc:AlternateContent>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Model Fit – </a:t>
            </a:r>
            <a:r>
              <a:rPr lang="en-US" dirty="0"/>
              <a:t>R</a:t>
            </a:r>
            <a:r>
              <a:rPr lang="en" dirty="0"/>
              <a:t>andom Forest</a:t>
            </a:r>
            <a:endParaRPr dirty="0"/>
          </a:p>
        </p:txBody>
      </p:sp>
      <mc:AlternateContent xmlns:mc="http://schemas.openxmlformats.org/markup-compatibility/2006" xmlns:a14="http://schemas.microsoft.com/office/drawing/2010/main">
        <mc:Choice Requires="a14">
          <p:sp>
            <p:nvSpPr>
              <p:cNvPr id="12" name="Google Shape;151;p28">
                <a:extLst>
                  <a:ext uri="{FF2B5EF4-FFF2-40B4-BE49-F238E27FC236}">
                    <a16:creationId xmlns:a16="http://schemas.microsoft.com/office/drawing/2014/main" id="{C766D2B0-EAC6-45CF-942A-67D0A40D0CC1}"/>
                  </a:ext>
                </a:extLst>
              </p:cNvPr>
              <p:cNvSpPr txBox="1">
                <a:spLocks/>
              </p:cNvSpPr>
              <p:nvPr/>
            </p:nvSpPr>
            <p:spPr>
              <a:xfrm>
                <a:off x="167325" y="1077316"/>
                <a:ext cx="4182664" cy="18121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spcAft>
                    <a:spcPts val="1200"/>
                  </a:spcAft>
                  <a:buFont typeface="Arial"/>
                  <a:buNone/>
                </a:pPr>
                <a14:m>
                  <m:oMath xmlns:m="http://schemas.openxmlformats.org/officeDocument/2006/math">
                    <m:r>
                      <a:rPr lang="en-US" sz="2400" b="0" i="1" smtClean="0">
                        <a:solidFill>
                          <a:schemeClr val="tx1"/>
                        </a:solidFill>
                        <a:latin typeface="Cambria Math" panose="02040503050406030204" pitchFamily="18" charset="0"/>
                      </a:rPr>
                      <m:t>500</m:t>
                    </m:r>
                  </m:oMath>
                </a14:m>
                <a:r>
                  <a:rPr lang="en-US" sz="2400" dirty="0">
                    <a:solidFill>
                      <a:schemeClr val="tx1"/>
                    </a:solidFill>
                  </a:rPr>
                  <a:t> trees created</a:t>
                </a:r>
              </a:p>
              <a:p>
                <a:pPr marL="114300" indent="0">
                  <a:spcAft>
                    <a:spcPts val="1200"/>
                  </a:spcAft>
                  <a:buFont typeface="Arial"/>
                  <a:buNone/>
                </a:pPr>
                <a:r>
                  <a:rPr lang="en-US" sz="2400" dirty="0">
                    <a:solidFill>
                      <a:schemeClr val="tx1"/>
                    </a:solidFill>
                  </a:rPr>
                  <a:t>Variables considered at each branch: </a:t>
                </a:r>
                <a14:m>
                  <m:oMath xmlns:m="http://schemas.openxmlformats.org/officeDocument/2006/math">
                    <m:r>
                      <a:rPr lang="en-US" sz="2400" b="0" i="1" smtClean="0">
                        <a:solidFill>
                          <a:schemeClr val="tx1"/>
                        </a:solidFill>
                        <a:latin typeface="Cambria Math" panose="02040503050406030204" pitchFamily="18" charset="0"/>
                      </a:rPr>
                      <m:t>11</m:t>
                    </m:r>
                  </m:oMath>
                </a14:m>
                <a:endParaRPr lang="en-US" sz="2400" dirty="0">
                  <a:solidFill>
                    <a:schemeClr val="tx1"/>
                  </a:solidFill>
                </a:endParaRPr>
              </a:p>
            </p:txBody>
          </p:sp>
        </mc:Choice>
        <mc:Fallback xmlns="">
          <p:sp>
            <p:nvSpPr>
              <p:cNvPr id="12" name="Google Shape;151;p28">
                <a:extLst>
                  <a:ext uri="{FF2B5EF4-FFF2-40B4-BE49-F238E27FC236}">
                    <a16:creationId xmlns:a16="http://schemas.microsoft.com/office/drawing/2014/main" id="{C766D2B0-EAC6-45CF-942A-67D0A40D0CC1}"/>
                  </a:ext>
                </a:extLst>
              </p:cNvPr>
              <p:cNvSpPr txBox="1">
                <a:spLocks noRot="1" noChangeAspect="1" noMove="1" noResize="1" noEditPoints="1" noAdjustHandles="1" noChangeArrowheads="1" noChangeShapeType="1" noTextEdit="1"/>
              </p:cNvSpPr>
              <p:nvPr/>
            </p:nvSpPr>
            <p:spPr>
              <a:xfrm>
                <a:off x="167325" y="1077316"/>
                <a:ext cx="4182664" cy="181218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3" name="Google Shape;153;p28">
                <a:extLst>
                  <a:ext uri="{FF2B5EF4-FFF2-40B4-BE49-F238E27FC236}">
                    <a16:creationId xmlns:a16="http://schemas.microsoft.com/office/drawing/2014/main" id="{F9FC0695-3437-41BF-92C1-1446E2B28FDE}"/>
                  </a:ext>
                </a:extLst>
              </p:cNvPr>
              <p:cNvGraphicFramePr/>
              <p:nvPr>
                <p:extLst>
                  <p:ext uri="{D42A27DB-BD31-4B8C-83A1-F6EECF244321}">
                    <p14:modId xmlns:p14="http://schemas.microsoft.com/office/powerpoint/2010/main" val="697857469"/>
                  </p:ext>
                </p:extLst>
              </p:nvPr>
            </p:nvGraphicFramePr>
            <p:xfrm>
              <a:off x="24012" y="2833590"/>
              <a:ext cx="9095975" cy="2207110"/>
            </p:xfrm>
            <a:graphic>
              <a:graphicData uri="http://schemas.openxmlformats.org/drawingml/2006/table">
                <a:tbl>
                  <a:tblPr>
                    <a:noFill/>
                    <a:tableStyleId>{3F945B5D-2B42-465D-92B1-50B1DD1E7DCA}</a:tableStyleId>
                  </a:tblPr>
                  <a:tblGrid>
                    <a:gridCol w="1445050">
                      <a:extLst>
                        <a:ext uri="{9D8B030D-6E8A-4147-A177-3AD203B41FA5}">
                          <a16:colId xmlns:a16="http://schemas.microsoft.com/office/drawing/2014/main" val="20000"/>
                        </a:ext>
                      </a:extLst>
                    </a:gridCol>
                    <a:gridCol w="1110350">
                      <a:extLst>
                        <a:ext uri="{9D8B030D-6E8A-4147-A177-3AD203B41FA5}">
                          <a16:colId xmlns:a16="http://schemas.microsoft.com/office/drawing/2014/main" val="20001"/>
                        </a:ext>
                      </a:extLst>
                    </a:gridCol>
                    <a:gridCol w="802950">
                      <a:extLst>
                        <a:ext uri="{9D8B030D-6E8A-4147-A177-3AD203B41FA5}">
                          <a16:colId xmlns:a16="http://schemas.microsoft.com/office/drawing/2014/main" val="20002"/>
                        </a:ext>
                      </a:extLst>
                    </a:gridCol>
                    <a:gridCol w="752200">
                      <a:extLst>
                        <a:ext uri="{9D8B030D-6E8A-4147-A177-3AD203B41FA5}">
                          <a16:colId xmlns:a16="http://schemas.microsoft.com/office/drawing/2014/main" val="20003"/>
                        </a:ext>
                      </a:extLst>
                    </a:gridCol>
                    <a:gridCol w="738475">
                      <a:extLst>
                        <a:ext uri="{9D8B030D-6E8A-4147-A177-3AD203B41FA5}">
                          <a16:colId xmlns:a16="http://schemas.microsoft.com/office/drawing/2014/main" val="20004"/>
                        </a:ext>
                      </a:extLst>
                    </a:gridCol>
                    <a:gridCol w="822175">
                      <a:extLst>
                        <a:ext uri="{9D8B030D-6E8A-4147-A177-3AD203B41FA5}">
                          <a16:colId xmlns:a16="http://schemas.microsoft.com/office/drawing/2014/main" val="20005"/>
                        </a:ext>
                      </a:extLst>
                    </a:gridCol>
                    <a:gridCol w="966845">
                      <a:extLst>
                        <a:ext uri="{9D8B030D-6E8A-4147-A177-3AD203B41FA5}">
                          <a16:colId xmlns:a16="http://schemas.microsoft.com/office/drawing/2014/main" val="20006"/>
                        </a:ext>
                      </a:extLst>
                    </a:gridCol>
                    <a:gridCol w="792780">
                      <a:extLst>
                        <a:ext uri="{9D8B030D-6E8A-4147-A177-3AD203B41FA5}">
                          <a16:colId xmlns:a16="http://schemas.microsoft.com/office/drawing/2014/main" val="20007"/>
                        </a:ext>
                      </a:extLst>
                    </a:gridCol>
                    <a:gridCol w="875450">
                      <a:extLst>
                        <a:ext uri="{9D8B030D-6E8A-4147-A177-3AD203B41FA5}">
                          <a16:colId xmlns:a16="http://schemas.microsoft.com/office/drawing/2014/main" val="20008"/>
                        </a:ext>
                      </a:extLst>
                    </a:gridCol>
                    <a:gridCol w="789700">
                      <a:extLst>
                        <a:ext uri="{9D8B030D-6E8A-4147-A177-3AD203B41FA5}">
                          <a16:colId xmlns:a16="http://schemas.microsoft.com/office/drawing/2014/main" val="20009"/>
                        </a:ext>
                      </a:extLst>
                    </a:gridCol>
                  </a:tblGrid>
                  <a:tr h="396200">
                    <a:tc>
                      <a:txBody>
                        <a:bodyPr/>
                        <a:lstStyle/>
                        <a:p>
                          <a:pPr marL="0" lvl="0" indent="0" algn="l" rtl="0">
                            <a:spcBef>
                              <a:spcPts val="0"/>
                            </a:spcBef>
                            <a:spcAft>
                              <a:spcPts val="0"/>
                            </a:spcAft>
                            <a:buNone/>
                          </a:pPr>
                          <a:r>
                            <a:rPr lang="en-US" dirty="0"/>
                            <a:t>Department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Checkings/Savings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Card</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a:t>
                          </a:r>
                          <a:r>
                            <a:rPr lang="en-US" dirty="0"/>
                            <a:t>Other</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Debt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Money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Mortgage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Loan</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dirty="0"/>
                            <a:t>Student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Vehicle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Sensitivity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b="0" i="1" dirty="0" smtClean="0">
                                    <a:latin typeface="Cambria Math" panose="02040503050406030204" pitchFamily="18" charset="0"/>
                                  </a:rPr>
                                  <m:t>99%</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m:t>
                                </m:r>
                                <m:r>
                                  <a:rPr lang="en-US" b="0" i="1" smtClean="0">
                                    <a:solidFill>
                                      <a:schemeClr val="dk1"/>
                                    </a:solidFill>
                                    <a:latin typeface="Cambria Math" panose="02040503050406030204" pitchFamily="18" charset="0"/>
                                  </a:rPr>
                                  <m:t>8</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99%</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97%</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m:t>
                                </m:r>
                                <m:r>
                                  <a:rPr lang="en-US" b="0" i="1" smtClean="0">
                                    <a:solidFill>
                                      <a:schemeClr val="dk1"/>
                                    </a:solidFill>
                                    <a:latin typeface="Cambria Math" panose="02040503050406030204" pitchFamily="18" charset="0"/>
                                  </a:rPr>
                                  <m:t>9</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m:t>
                                </m:r>
                                <m:r>
                                  <a:rPr lang="en-US" b="0" i="1" smtClean="0">
                                    <a:solidFill>
                                      <a:schemeClr val="dk1"/>
                                    </a:solidFill>
                                    <a:latin typeface="Cambria Math" panose="02040503050406030204" pitchFamily="18" charset="0"/>
                                  </a:rPr>
                                  <m:t>9</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m:t>
                                </m:r>
                                <m:r>
                                  <a:rPr lang="en-US" b="0" i="1" smtClean="0">
                                    <a:solidFill>
                                      <a:schemeClr val="dk1"/>
                                    </a:solidFill>
                                    <a:latin typeface="Cambria Math" panose="02040503050406030204" pitchFamily="18" charset="0"/>
                                  </a:rPr>
                                  <m:t>6</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97%</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m:t>
                                </m:r>
                                <m:r>
                                  <a:rPr lang="en-US" b="0" i="1" smtClean="0">
                                    <a:solidFill>
                                      <a:schemeClr val="dk1"/>
                                    </a:solidFill>
                                    <a:latin typeface="Cambria Math" panose="02040503050406030204" pitchFamily="18" charset="0"/>
                                  </a:rPr>
                                  <m:t>5</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dirty="0"/>
                            <a:t>Prediction Sens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b="0" i="1" smtClean="0">
                                    <a:latin typeface="Cambria Math" panose="02040503050406030204" pitchFamily="18" charset="0"/>
                                  </a:rPr>
                                  <m:t>7</m:t>
                                </m:r>
                                <m:r>
                                  <a:rPr lang="en-US" b="0" i="1" smtClean="0">
                                    <a:latin typeface="Cambria Math" panose="02040503050406030204" pitchFamily="18" charset="0"/>
                                  </a:rPr>
                                  <m:t>5</m:t>
                                </m:r>
                                <m:r>
                                  <a:rPr lang="en" b="0" i="1" smtClean="0">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7</m:t>
                                </m:r>
                                <m:r>
                                  <a:rPr lang="en-US" b="0" i="1" smtClean="0">
                                    <a:solidFill>
                                      <a:schemeClr val="dk1"/>
                                    </a:solidFill>
                                    <a:latin typeface="Cambria Math" panose="02040503050406030204" pitchFamily="18" charset="0"/>
                                  </a:rPr>
                                  <m:t>3</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95%</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7</m:t>
                                </m:r>
                                <m:r>
                                  <a:rPr lang="en-US" b="0" i="1" smtClean="0">
                                    <a:solidFill>
                                      <a:schemeClr val="dk1"/>
                                    </a:solidFill>
                                    <a:latin typeface="Cambria Math" panose="02040503050406030204" pitchFamily="18" charset="0"/>
                                  </a:rPr>
                                  <m:t>8</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𝟒𝟓</m:t>
                                </m:r>
                                <m:r>
                                  <a:rPr lang="en"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85%</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𝟐𝟖</m:t>
                                </m:r>
                                <m:r>
                                  <a:rPr lang="en"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6</m:t>
                                </m:r>
                                <m:r>
                                  <a:rPr lang="en-US" b="0" i="1" smtClean="0">
                                    <a:solidFill>
                                      <a:schemeClr val="dk1"/>
                                    </a:solidFill>
                                    <a:latin typeface="Cambria Math" panose="02040503050406030204" pitchFamily="18" charset="0"/>
                                  </a:rPr>
                                  <m:t>9</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1" i="1" smtClean="0">
                                    <a:solidFill>
                                      <a:schemeClr val="dk1"/>
                                    </a:solidFill>
                                    <a:latin typeface="Cambria Math" panose="02040503050406030204" pitchFamily="18" charset="0"/>
                                  </a:rPr>
                                  <m:t>𝟑</m:t>
                                </m:r>
                                <m:r>
                                  <a:rPr lang="en-US" b="1" i="1" smtClean="0">
                                    <a:solidFill>
                                      <a:schemeClr val="dk1"/>
                                    </a:solidFill>
                                    <a:latin typeface="Cambria Math" panose="02040503050406030204" pitchFamily="18" charset="0"/>
                                  </a:rPr>
                                  <m:t>𝟗</m:t>
                                </m:r>
                                <m:r>
                                  <a:rPr lang="en" b="1" i="1" smtClean="0">
                                    <a:solidFill>
                                      <a:schemeClr val="dk1"/>
                                    </a:solidFill>
                                    <a:latin typeface="Cambria Math" panose="02040503050406030204" pitchFamily="18" charset="0"/>
                                  </a:rPr>
                                  <m:t>%</m:t>
                                </m:r>
                              </m:oMath>
                            </m:oMathPara>
                          </a14:m>
                          <a:endParaRPr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extLst>
                      <a:ext uri="{0D108BD9-81ED-4DB2-BD59-A6C34878D82A}">
                        <a16:rowId xmlns:a16="http://schemas.microsoft.com/office/drawing/2014/main" val="10002"/>
                      </a:ext>
                    </a:extLst>
                  </a:tr>
                  <a:tr h="408910">
                    <a:tc>
                      <a:txBody>
                        <a:bodyPr/>
                        <a:lstStyle/>
                        <a:p>
                          <a:pPr marL="0" lvl="0" indent="0" algn="l" rtl="0">
                            <a:spcBef>
                              <a:spcPts val="0"/>
                            </a:spcBef>
                            <a:spcAft>
                              <a:spcPts val="0"/>
                            </a:spcAft>
                            <a:buNone/>
                          </a:pPr>
                          <a:r>
                            <a:rPr lang="en" dirty="0"/>
                            <a:t>Specificity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~100</m:t>
                                </m:r>
                                <m:r>
                                  <a:rPr lang="en" b="0" i="1" smtClean="0">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98%</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98%</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9</m:t>
                                </m:r>
                                <m:r>
                                  <a:rPr lang="en-US" b="0" i="1" smtClean="0">
                                    <a:solidFill>
                                      <a:schemeClr val="dk1"/>
                                    </a:solidFill>
                                    <a:latin typeface="Cambria Math" panose="02040503050406030204" pitchFamily="18" charset="0"/>
                                  </a:rPr>
                                  <m:t>9</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m:t>
                                </m:r>
                                <m:r>
                                  <a:rPr lang="en" b="0" i="1" smtClean="0">
                                    <a:solidFill>
                                      <a:schemeClr val="dk1"/>
                                    </a:solidFill>
                                    <a:latin typeface="Cambria Math" panose="02040503050406030204" pitchFamily="18" charset="0"/>
                                  </a:rPr>
                                  <m:t>1</m:t>
                                </m:r>
                                <m:r>
                                  <a:rPr lang="en-US" b="0" i="1" smtClean="0">
                                    <a:solidFill>
                                      <a:schemeClr val="dk1"/>
                                    </a:solidFill>
                                    <a:latin typeface="Cambria Math" panose="02040503050406030204" pitchFamily="18" charset="0"/>
                                  </a:rPr>
                                  <m:t>00</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~100</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m:t>
                                </m:r>
                                <m:r>
                                  <a:rPr lang="en" b="0" i="1" smtClean="0">
                                    <a:solidFill>
                                      <a:schemeClr val="dk1"/>
                                    </a:solidFill>
                                    <a:latin typeface="Cambria Math" panose="02040503050406030204" pitchFamily="18" charset="0"/>
                                  </a:rPr>
                                  <m:t>100%</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~100</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m:t>
                                </m:r>
                                <m:r>
                                  <a:rPr lang="en" b="0" i="1" smtClean="0">
                                    <a:solidFill>
                                      <a:schemeClr val="dk1"/>
                                    </a:solidFill>
                                    <a:latin typeface="Cambria Math" panose="02040503050406030204" pitchFamily="18" charset="0"/>
                                  </a:rPr>
                                  <m:t>100%</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dirty="0"/>
                            <a:t>Prediction</a:t>
                          </a:r>
                          <a:r>
                            <a:rPr lang="en" dirty="0"/>
                            <a:t> Spec</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b="0" i="1" smtClean="0">
                                    <a:latin typeface="Cambria Math" panose="02040503050406030204" pitchFamily="18" charset="0"/>
                                  </a:rPr>
                                  <m:t>73%   </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75%</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8</m:t>
                                </m:r>
                                <m:r>
                                  <a:rPr lang="en-US" b="0" i="1" smtClean="0">
                                    <a:solidFill>
                                      <a:schemeClr val="dk1"/>
                                    </a:solidFill>
                                    <a:latin typeface="Cambria Math" panose="02040503050406030204" pitchFamily="18" charset="0"/>
                                  </a:rPr>
                                  <m:t>6</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8</m:t>
                                </m:r>
                                <m:r>
                                  <a:rPr lang="en-US" b="0" i="1" smtClean="0">
                                    <a:solidFill>
                                      <a:schemeClr val="dk1"/>
                                    </a:solidFill>
                                    <a:latin typeface="Cambria Math" panose="02040503050406030204" pitchFamily="18" charset="0"/>
                                  </a:rPr>
                                  <m:t>2</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80</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8</m:t>
                                </m:r>
                                <m:r>
                                  <a:rPr lang="en-US" b="0" i="1" smtClean="0">
                                    <a:solidFill>
                                      <a:schemeClr val="dk1"/>
                                    </a:solidFill>
                                    <a:latin typeface="Cambria Math" panose="02040503050406030204" pitchFamily="18" charset="0"/>
                                  </a:rPr>
                                  <m:t>9</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6</m:t>
                                </m:r>
                                <m:r>
                                  <a:rPr lang="en-US" b="0" i="1" smtClean="0">
                                    <a:solidFill>
                                      <a:schemeClr val="dk1"/>
                                    </a:solidFill>
                                    <a:latin typeface="Cambria Math" panose="02040503050406030204" pitchFamily="18" charset="0"/>
                                  </a:rPr>
                                  <m:t>8</m:t>
                                </m:r>
                                <m:r>
                                  <a:rPr lang="en" b="0" i="1" smtClean="0">
                                    <a:solidFill>
                                      <a:schemeClr val="dk1"/>
                                    </a:solidFill>
                                    <a:latin typeface="Cambria Math" panose="02040503050406030204" pitchFamily="18" charset="0"/>
                                  </a:rPr>
                                  <m:t>%</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smtClean="0">
                                    <a:solidFill>
                                      <a:schemeClr val="dk1"/>
                                    </a:solidFill>
                                    <a:latin typeface="Cambria Math" panose="02040503050406030204" pitchFamily="18" charset="0"/>
                                  </a:rPr>
                                  <m:t>82%</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 b="0" i="1" dirty="0" smtClean="0">
                                    <a:solidFill>
                                      <a:schemeClr val="dk1"/>
                                    </a:solidFill>
                                    <a:latin typeface="Cambria Math" panose="02040503050406030204" pitchFamily="18" charset="0"/>
                                  </a:rPr>
                                  <m:t>76%</m:t>
                                </m:r>
                              </m:oMath>
                            </m:oMathPara>
                          </a14:m>
                          <a:endParaRPr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p:graphicFrame>
            <p:nvGraphicFramePr>
              <p:cNvPr id="13" name="Google Shape;153;p28">
                <a:extLst>
                  <a:ext uri="{FF2B5EF4-FFF2-40B4-BE49-F238E27FC236}">
                    <a16:creationId xmlns:a16="http://schemas.microsoft.com/office/drawing/2014/main" id="{F9FC0695-3437-41BF-92C1-1446E2B28FDE}"/>
                  </a:ext>
                </a:extLst>
              </p:cNvPr>
              <p:cNvGraphicFramePr/>
              <p:nvPr>
                <p:extLst>
                  <p:ext uri="{D42A27DB-BD31-4B8C-83A1-F6EECF244321}">
                    <p14:modId xmlns:p14="http://schemas.microsoft.com/office/powerpoint/2010/main" val="697857469"/>
                  </p:ext>
                </p:extLst>
              </p:nvPr>
            </p:nvGraphicFramePr>
            <p:xfrm>
              <a:off x="24012" y="2833590"/>
              <a:ext cx="9095975" cy="2207110"/>
            </p:xfrm>
            <a:graphic>
              <a:graphicData uri="http://schemas.openxmlformats.org/drawingml/2006/table">
                <a:tbl>
                  <a:tblPr>
                    <a:noFill/>
                    <a:tableStyleId>{3F945B5D-2B42-465D-92B1-50B1DD1E7DCA}</a:tableStyleId>
                  </a:tblPr>
                  <a:tblGrid>
                    <a:gridCol w="1445050">
                      <a:extLst>
                        <a:ext uri="{9D8B030D-6E8A-4147-A177-3AD203B41FA5}">
                          <a16:colId xmlns:a16="http://schemas.microsoft.com/office/drawing/2014/main" val="20000"/>
                        </a:ext>
                      </a:extLst>
                    </a:gridCol>
                    <a:gridCol w="1110350">
                      <a:extLst>
                        <a:ext uri="{9D8B030D-6E8A-4147-A177-3AD203B41FA5}">
                          <a16:colId xmlns:a16="http://schemas.microsoft.com/office/drawing/2014/main" val="20001"/>
                        </a:ext>
                      </a:extLst>
                    </a:gridCol>
                    <a:gridCol w="802950">
                      <a:extLst>
                        <a:ext uri="{9D8B030D-6E8A-4147-A177-3AD203B41FA5}">
                          <a16:colId xmlns:a16="http://schemas.microsoft.com/office/drawing/2014/main" val="20002"/>
                        </a:ext>
                      </a:extLst>
                    </a:gridCol>
                    <a:gridCol w="752200">
                      <a:extLst>
                        <a:ext uri="{9D8B030D-6E8A-4147-A177-3AD203B41FA5}">
                          <a16:colId xmlns:a16="http://schemas.microsoft.com/office/drawing/2014/main" val="20003"/>
                        </a:ext>
                      </a:extLst>
                    </a:gridCol>
                    <a:gridCol w="738475">
                      <a:extLst>
                        <a:ext uri="{9D8B030D-6E8A-4147-A177-3AD203B41FA5}">
                          <a16:colId xmlns:a16="http://schemas.microsoft.com/office/drawing/2014/main" val="20004"/>
                        </a:ext>
                      </a:extLst>
                    </a:gridCol>
                    <a:gridCol w="822175">
                      <a:extLst>
                        <a:ext uri="{9D8B030D-6E8A-4147-A177-3AD203B41FA5}">
                          <a16:colId xmlns:a16="http://schemas.microsoft.com/office/drawing/2014/main" val="20005"/>
                        </a:ext>
                      </a:extLst>
                    </a:gridCol>
                    <a:gridCol w="966845">
                      <a:extLst>
                        <a:ext uri="{9D8B030D-6E8A-4147-A177-3AD203B41FA5}">
                          <a16:colId xmlns:a16="http://schemas.microsoft.com/office/drawing/2014/main" val="20006"/>
                        </a:ext>
                      </a:extLst>
                    </a:gridCol>
                    <a:gridCol w="792780">
                      <a:extLst>
                        <a:ext uri="{9D8B030D-6E8A-4147-A177-3AD203B41FA5}">
                          <a16:colId xmlns:a16="http://schemas.microsoft.com/office/drawing/2014/main" val="20007"/>
                        </a:ext>
                      </a:extLst>
                    </a:gridCol>
                    <a:gridCol w="875450">
                      <a:extLst>
                        <a:ext uri="{9D8B030D-6E8A-4147-A177-3AD203B41FA5}">
                          <a16:colId xmlns:a16="http://schemas.microsoft.com/office/drawing/2014/main" val="20008"/>
                        </a:ext>
                      </a:extLst>
                    </a:gridCol>
                    <a:gridCol w="789700">
                      <a:extLst>
                        <a:ext uri="{9D8B030D-6E8A-4147-A177-3AD203B41FA5}">
                          <a16:colId xmlns:a16="http://schemas.microsoft.com/office/drawing/2014/main" val="20009"/>
                        </a:ext>
                      </a:extLst>
                    </a:gridCol>
                  </a:tblGrid>
                  <a:tr h="609570">
                    <a:tc>
                      <a:txBody>
                        <a:bodyPr/>
                        <a:lstStyle/>
                        <a:p>
                          <a:pPr marL="0" lvl="0" indent="0" algn="l" rtl="0">
                            <a:spcBef>
                              <a:spcPts val="0"/>
                            </a:spcBef>
                            <a:spcAft>
                              <a:spcPts val="0"/>
                            </a:spcAft>
                            <a:buNone/>
                          </a:pPr>
                          <a:r>
                            <a:rPr lang="en-US" dirty="0"/>
                            <a:t>Department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Checkings/Savings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Card</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a:t>
                          </a:r>
                          <a:r>
                            <a:rPr lang="en-US" dirty="0"/>
                            <a:t>Other</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Debt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Money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Mortgage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Loan</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dirty="0"/>
                            <a:t>Student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Vehicle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10">
                    <a:tc>
                      <a:txBody>
                        <a:bodyPr/>
                        <a:lstStyle/>
                        <a:p>
                          <a:pPr marL="0" lvl="0" indent="0" algn="l" rtl="0">
                            <a:spcBef>
                              <a:spcPts val="0"/>
                            </a:spcBef>
                            <a:spcAft>
                              <a:spcPts val="0"/>
                            </a:spcAft>
                            <a:buNone/>
                          </a:pPr>
                          <a:r>
                            <a:rPr lang="en" dirty="0"/>
                            <a:t>Sensitivity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155385" r="-587432"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155385" r="-714394"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155385" r="-666667"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155385" r="-577686"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155385" r="-417778"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155385" r="-254717"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155385" r="-209160"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155385" r="-91608"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155385" r="-769" b="-309231"/>
                          </a:stretch>
                        </a:blipFill>
                      </a:tcPr>
                    </a:tc>
                    <a:extLst>
                      <a:ext uri="{0D108BD9-81ED-4DB2-BD59-A6C34878D82A}">
                        <a16:rowId xmlns:a16="http://schemas.microsoft.com/office/drawing/2014/main" val="10001"/>
                      </a:ext>
                    </a:extLst>
                  </a:tr>
                  <a:tr h="396210">
                    <a:tc>
                      <a:txBody>
                        <a:bodyPr/>
                        <a:lstStyle/>
                        <a:p>
                          <a:pPr marL="0" lvl="0" indent="0" algn="l" rtl="0">
                            <a:spcBef>
                              <a:spcPts val="0"/>
                            </a:spcBef>
                            <a:spcAft>
                              <a:spcPts val="0"/>
                            </a:spcAft>
                            <a:buNone/>
                          </a:pPr>
                          <a:r>
                            <a:rPr lang="en-US" dirty="0"/>
                            <a:t>Prediction Sens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251515" r="-587432"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251515" r="-714394"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251515" r="-666667"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251515" r="-577686"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251515" r="-417778"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251515" r="-254717"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251515" r="-209160"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251515" r="-91608"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251515" r="-769" b="-204545"/>
                          </a:stretch>
                        </a:blipFill>
                      </a:tcPr>
                    </a:tc>
                    <a:extLst>
                      <a:ext uri="{0D108BD9-81ED-4DB2-BD59-A6C34878D82A}">
                        <a16:rowId xmlns:a16="http://schemas.microsoft.com/office/drawing/2014/main" val="10002"/>
                      </a:ext>
                    </a:extLst>
                  </a:tr>
                  <a:tr h="408910">
                    <a:tc>
                      <a:txBody>
                        <a:bodyPr/>
                        <a:lstStyle/>
                        <a:p>
                          <a:pPr marL="0" lvl="0" indent="0" algn="l" rtl="0">
                            <a:spcBef>
                              <a:spcPts val="0"/>
                            </a:spcBef>
                            <a:spcAft>
                              <a:spcPts val="0"/>
                            </a:spcAft>
                            <a:buNone/>
                          </a:pPr>
                          <a:r>
                            <a:rPr lang="en" dirty="0"/>
                            <a:t>Specificity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346269" r="-587432"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346269" r="-714394"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346269" r="-666667"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346269" r="-577686"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346269" r="-417778"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346269" r="-254717"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346269" r="-209160"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346269" r="-91608"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346269" r="-769" b="-101493"/>
                          </a:stretch>
                        </a:blipFill>
                      </a:tcPr>
                    </a:tc>
                    <a:extLst>
                      <a:ext uri="{0D108BD9-81ED-4DB2-BD59-A6C34878D82A}">
                        <a16:rowId xmlns:a16="http://schemas.microsoft.com/office/drawing/2014/main" val="10003"/>
                      </a:ext>
                    </a:extLst>
                  </a:tr>
                  <a:tr h="396210">
                    <a:tc>
                      <a:txBody>
                        <a:bodyPr/>
                        <a:lstStyle/>
                        <a:p>
                          <a:pPr marL="0" lvl="0" indent="0" algn="l" rtl="0">
                            <a:spcBef>
                              <a:spcPts val="0"/>
                            </a:spcBef>
                            <a:spcAft>
                              <a:spcPts val="0"/>
                            </a:spcAft>
                            <a:buNone/>
                          </a:pPr>
                          <a:r>
                            <a:rPr lang="en-US" dirty="0"/>
                            <a:t>Prediction</a:t>
                          </a:r>
                          <a:r>
                            <a:rPr lang="en" dirty="0"/>
                            <a:t> Spec</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29508" t="-460000" r="-587432"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18182" t="-460000" r="-714394"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48780" t="-460000" r="-666667"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57851" t="-460000" r="-577686"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89630" t="-460000" r="-417778"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85535" t="-460000" r="-254717"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32061" t="-460000" r="-209160"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53846" t="-460000" r="-91608"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49231" t="-460000" r="-769" b="-4615"/>
                          </a:stretch>
                        </a:blipFill>
                      </a:tcPr>
                    </a:tc>
                    <a:extLst>
                      <a:ext uri="{0D108BD9-81ED-4DB2-BD59-A6C34878D82A}">
                        <a16:rowId xmlns:a16="http://schemas.microsoft.com/office/drawing/2014/main" val="10004"/>
                      </a:ext>
                    </a:extLst>
                  </a:tr>
                </a:tbl>
              </a:graphicData>
            </a:graphic>
          </p:graphicFrame>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Google Shape;152;p28">
                <a:extLst>
                  <a:ext uri="{FF2B5EF4-FFF2-40B4-BE49-F238E27FC236}">
                    <a16:creationId xmlns:a16="http://schemas.microsoft.com/office/drawing/2014/main" id="{C2243F4C-2180-40B8-9DD9-142B5A44078F}"/>
                  </a:ext>
                </a:extLst>
              </p:cNvPr>
              <p:cNvGraphicFramePr/>
              <p:nvPr>
                <p:extLst>
                  <p:ext uri="{D42A27DB-BD31-4B8C-83A1-F6EECF244321}">
                    <p14:modId xmlns:p14="http://schemas.microsoft.com/office/powerpoint/2010/main" val="643267008"/>
                  </p:ext>
                </p:extLst>
              </p:nvPr>
            </p:nvGraphicFramePr>
            <p:xfrm>
              <a:off x="4571999" y="1259203"/>
              <a:ext cx="4470350" cy="1188630"/>
            </p:xfrm>
            <a:graphic>
              <a:graphicData uri="http://schemas.openxmlformats.org/drawingml/2006/table">
                <a:tbl>
                  <a:tblPr>
                    <a:noFill/>
                    <a:tableStyleId>{3F945B5D-2B42-465D-92B1-50B1DD1E7DCA}</a:tableStyleId>
                  </a:tblPr>
                  <a:tblGrid>
                    <a:gridCol w="1854167">
                      <a:extLst>
                        <a:ext uri="{9D8B030D-6E8A-4147-A177-3AD203B41FA5}">
                          <a16:colId xmlns:a16="http://schemas.microsoft.com/office/drawing/2014/main" val="20000"/>
                        </a:ext>
                      </a:extLst>
                    </a:gridCol>
                    <a:gridCol w="1126764">
                      <a:extLst>
                        <a:ext uri="{9D8B030D-6E8A-4147-A177-3AD203B41FA5}">
                          <a16:colId xmlns:a16="http://schemas.microsoft.com/office/drawing/2014/main" val="20001"/>
                        </a:ext>
                      </a:extLst>
                    </a:gridCol>
                    <a:gridCol w="1489419">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In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Out of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Overall Accuracy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i="1" smtClean="0">
                                    <a:latin typeface="Cambria Math" panose="02040503050406030204" pitchFamily="18" charset="0"/>
                                  </a:rPr>
                                  <m:t>8</m:t>
                                </m:r>
                                <m:r>
                                  <a:rPr lang="en-US" b="0" i="1" smtClean="0">
                                    <a:latin typeface="Cambria Math" panose="02040503050406030204" pitchFamily="18" charset="0"/>
                                  </a:rPr>
                                  <m:t>9</m:t>
                                </m:r>
                                <m:r>
                                  <a:rPr lang="en" i="1" smtClean="0">
                                    <a:latin typeface="Cambria Math" panose="02040503050406030204" pitchFamily="18" charset="0"/>
                                  </a:rPr>
                                  <m:t>.</m:t>
                                </m:r>
                                <m:r>
                                  <a:rPr lang="en-US" b="0" i="1" smtClean="0">
                                    <a:latin typeface="Cambria Math" panose="02040503050406030204" pitchFamily="18" charset="0"/>
                                  </a:rPr>
                                  <m:t>03</m:t>
                                </m:r>
                                <m:r>
                                  <a:rPr lang="en" i="1" smtClean="0">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i="1" dirty="0" smtClean="0">
                                    <a:latin typeface="Cambria Math" panose="02040503050406030204" pitchFamily="18" charset="0"/>
                                  </a:rPr>
                                  <m:t>82.</m:t>
                                </m:r>
                                <m:r>
                                  <a:rPr lang="en-US" b="0" i="1" dirty="0" smtClean="0">
                                    <a:latin typeface="Cambria Math" panose="02040503050406030204" pitchFamily="18" charset="0"/>
                                  </a:rPr>
                                  <m:t>03</m:t>
                                </m:r>
                                <m:r>
                                  <a:rPr lang="en" i="1" dirty="0" smtClean="0">
                                    <a:latin typeface="Cambria Math" panose="02040503050406030204" pitchFamily="18" charset="0"/>
                                  </a:rPr>
                                  <m:t>%</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dirty="0"/>
                            <a:t>Accuracy in top 3</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93.45%</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89.38%</m:t>
                                </m:r>
                              </m:oMath>
                            </m:oMathPara>
                          </a14:m>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2827624"/>
                      </a:ext>
                    </a:extLst>
                  </a:tr>
                </a:tbl>
              </a:graphicData>
            </a:graphic>
          </p:graphicFrame>
        </mc:Choice>
        <mc:Fallback xmlns="">
          <p:graphicFrame>
            <p:nvGraphicFramePr>
              <p:cNvPr id="9" name="Google Shape;152;p28">
                <a:extLst>
                  <a:ext uri="{FF2B5EF4-FFF2-40B4-BE49-F238E27FC236}">
                    <a16:creationId xmlns:a16="http://schemas.microsoft.com/office/drawing/2014/main" id="{C2243F4C-2180-40B8-9DD9-142B5A44078F}"/>
                  </a:ext>
                </a:extLst>
              </p:cNvPr>
              <p:cNvGraphicFramePr/>
              <p:nvPr>
                <p:extLst>
                  <p:ext uri="{D42A27DB-BD31-4B8C-83A1-F6EECF244321}">
                    <p14:modId xmlns:p14="http://schemas.microsoft.com/office/powerpoint/2010/main" val="643267008"/>
                  </p:ext>
                </p:extLst>
              </p:nvPr>
            </p:nvGraphicFramePr>
            <p:xfrm>
              <a:off x="4571999" y="1259203"/>
              <a:ext cx="4470350" cy="1188630"/>
            </p:xfrm>
            <a:graphic>
              <a:graphicData uri="http://schemas.openxmlformats.org/drawingml/2006/table">
                <a:tbl>
                  <a:tblPr>
                    <a:noFill/>
                    <a:tableStyleId>{3F945B5D-2B42-465D-92B1-50B1DD1E7DCA}</a:tableStyleId>
                  </a:tblPr>
                  <a:tblGrid>
                    <a:gridCol w="1854167">
                      <a:extLst>
                        <a:ext uri="{9D8B030D-6E8A-4147-A177-3AD203B41FA5}">
                          <a16:colId xmlns:a16="http://schemas.microsoft.com/office/drawing/2014/main" val="20000"/>
                        </a:ext>
                      </a:extLst>
                    </a:gridCol>
                    <a:gridCol w="1126764">
                      <a:extLst>
                        <a:ext uri="{9D8B030D-6E8A-4147-A177-3AD203B41FA5}">
                          <a16:colId xmlns:a16="http://schemas.microsoft.com/office/drawing/2014/main" val="20001"/>
                        </a:ext>
                      </a:extLst>
                    </a:gridCol>
                    <a:gridCol w="1489419">
                      <a:extLst>
                        <a:ext uri="{9D8B030D-6E8A-4147-A177-3AD203B41FA5}">
                          <a16:colId xmlns:a16="http://schemas.microsoft.com/office/drawing/2014/main" val="20002"/>
                        </a:ext>
                      </a:extLst>
                    </a:gridCol>
                  </a:tblGrid>
                  <a:tr h="396210">
                    <a:tc>
                      <a:txBody>
                        <a:bodyPr/>
                        <a:lstStyle/>
                        <a:p>
                          <a:pPr marL="0" lvl="0" indent="0" algn="l" rtl="0">
                            <a:spcBef>
                              <a:spcPts val="0"/>
                            </a:spcBef>
                            <a:spcAft>
                              <a:spcPts val="0"/>
                            </a:spcAft>
                            <a:buNone/>
                          </a:pP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In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dirty="0"/>
                            <a:t>Out of Sample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10">
                    <a:tc>
                      <a:txBody>
                        <a:bodyPr/>
                        <a:lstStyle/>
                        <a:p>
                          <a:pPr marL="0" lvl="0" indent="0" algn="l" rtl="0">
                            <a:spcBef>
                              <a:spcPts val="0"/>
                            </a:spcBef>
                            <a:spcAft>
                              <a:spcPts val="0"/>
                            </a:spcAft>
                            <a:buNone/>
                          </a:pPr>
                          <a:r>
                            <a:rPr lang="en" dirty="0"/>
                            <a:t>Overall Accuracy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64324" t="-100000" r="-132973" b="-103030"/>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99592" t="-100000" r="-408" b="-103030"/>
                          </a:stretch>
                        </a:blipFill>
                      </a:tcPr>
                    </a:tc>
                    <a:extLst>
                      <a:ext uri="{0D108BD9-81ED-4DB2-BD59-A6C34878D82A}">
                        <a16:rowId xmlns:a16="http://schemas.microsoft.com/office/drawing/2014/main" val="10001"/>
                      </a:ext>
                    </a:extLst>
                  </a:tr>
                  <a:tr h="396210">
                    <a:tc>
                      <a:txBody>
                        <a:bodyPr/>
                        <a:lstStyle/>
                        <a:p>
                          <a:pPr marL="0" lvl="0" indent="0" algn="l" rtl="0">
                            <a:spcBef>
                              <a:spcPts val="0"/>
                            </a:spcBef>
                            <a:spcAft>
                              <a:spcPts val="0"/>
                            </a:spcAft>
                            <a:buNone/>
                          </a:pPr>
                          <a:r>
                            <a:rPr lang="en-US" dirty="0"/>
                            <a:t>Accuracy in top 3</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64324" t="-203077" r="-132973"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592" t="-203077" r="-408" b="-4615"/>
                          </a:stretch>
                        </a:blipFill>
                      </a:tcPr>
                    </a:tc>
                    <a:extLst>
                      <a:ext uri="{0D108BD9-81ED-4DB2-BD59-A6C34878D82A}">
                        <a16:rowId xmlns:a16="http://schemas.microsoft.com/office/drawing/2014/main" val="3242827624"/>
                      </a:ext>
                    </a:extLst>
                  </a:tr>
                </a:tbl>
              </a:graphicData>
            </a:graphic>
          </p:graphicFrame>
        </mc:Fallback>
      </mc:AlternateContent>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Model Fit – </a:t>
            </a:r>
            <a:r>
              <a:rPr lang="en-US" dirty="0"/>
              <a:t>Neural Net</a:t>
            </a:r>
            <a:endParaRPr dirty="0"/>
          </a:p>
        </p:txBody>
      </p:sp>
      <mc:AlternateContent xmlns:mc="http://schemas.openxmlformats.org/markup-compatibility/2006" xmlns:a14="http://schemas.microsoft.com/office/drawing/2010/main">
        <mc:Choice Requires="a14">
          <p:sp>
            <p:nvSpPr>
              <p:cNvPr id="12" name="Google Shape;151;p28">
                <a:extLst>
                  <a:ext uri="{FF2B5EF4-FFF2-40B4-BE49-F238E27FC236}">
                    <a16:creationId xmlns:a16="http://schemas.microsoft.com/office/drawing/2014/main" id="{C766D2B0-EAC6-45CF-942A-67D0A40D0CC1}"/>
                  </a:ext>
                </a:extLst>
              </p:cNvPr>
              <p:cNvSpPr txBox="1">
                <a:spLocks/>
              </p:cNvSpPr>
              <p:nvPr/>
            </p:nvSpPr>
            <p:spPr>
              <a:xfrm>
                <a:off x="167325" y="1077316"/>
                <a:ext cx="4470350" cy="1800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spcAft>
                    <a:spcPts val="1200"/>
                  </a:spcAft>
                  <a:buFont typeface="Arial"/>
                  <a:buNone/>
                </a:pPr>
                <a14:m>
                  <m:oMath xmlns:m="http://schemas.openxmlformats.org/officeDocument/2006/math">
                    <m:r>
                      <a:rPr lang="en-US" sz="2400" b="0" i="1" smtClean="0">
                        <a:solidFill>
                          <a:schemeClr val="tx1"/>
                        </a:solidFill>
                        <a:latin typeface="Cambria Math" panose="02040503050406030204" pitchFamily="18" charset="0"/>
                      </a:rPr>
                      <m:t>2</m:t>
                    </m:r>
                  </m:oMath>
                </a14:m>
                <a:r>
                  <a:rPr lang="en-US" sz="2400" dirty="0">
                    <a:solidFill>
                      <a:schemeClr val="tx1"/>
                    </a:solidFill>
                  </a:rPr>
                  <a:t> layers: </a:t>
                </a:r>
                <a14:m>
                  <m:oMath xmlns:m="http://schemas.openxmlformats.org/officeDocument/2006/math">
                    <m:r>
                      <a:rPr lang="en-US" sz="2400" b="0" i="1" smtClean="0">
                        <a:solidFill>
                          <a:schemeClr val="tx1"/>
                        </a:solidFill>
                        <a:latin typeface="Cambria Math" panose="02040503050406030204" pitchFamily="18" charset="0"/>
                      </a:rPr>
                      <m:t>700</m:t>
                    </m:r>
                  </m:oMath>
                </a14:m>
                <a:r>
                  <a:rPr lang="en-US"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350</m:t>
                    </m:r>
                  </m:oMath>
                </a14:m>
                <a:r>
                  <a:rPr lang="en-US" sz="2400" dirty="0">
                    <a:solidFill>
                      <a:schemeClr val="tx1"/>
                    </a:solidFill>
                  </a:rPr>
                  <a:t> neurons</a:t>
                </a:r>
              </a:p>
              <a:p>
                <a:pPr marL="114300" indent="0">
                  <a:spcAft>
                    <a:spcPts val="1200"/>
                  </a:spcAft>
                  <a:buFont typeface="Arial"/>
                  <a:buNone/>
                </a:pPr>
                <a:r>
                  <a:rPr lang="en-US" sz="2400" dirty="0">
                    <a:solidFill>
                      <a:schemeClr val="tx1"/>
                    </a:solidFill>
                  </a:rPr>
                  <a:t>Hyperparameters chosen by grid search</a:t>
                </a:r>
              </a:p>
            </p:txBody>
          </p:sp>
        </mc:Choice>
        <mc:Fallback xmlns="">
          <p:sp>
            <p:nvSpPr>
              <p:cNvPr id="12" name="Google Shape;151;p28">
                <a:extLst>
                  <a:ext uri="{FF2B5EF4-FFF2-40B4-BE49-F238E27FC236}">
                    <a16:creationId xmlns:a16="http://schemas.microsoft.com/office/drawing/2014/main" id="{C766D2B0-EAC6-45CF-942A-67D0A40D0CC1}"/>
                  </a:ext>
                </a:extLst>
              </p:cNvPr>
              <p:cNvSpPr txBox="1">
                <a:spLocks noRot="1" noChangeAspect="1" noMove="1" noResize="1" noEditPoints="1" noAdjustHandles="1" noChangeArrowheads="1" noChangeShapeType="1" noTextEdit="1"/>
              </p:cNvSpPr>
              <p:nvPr/>
            </p:nvSpPr>
            <p:spPr>
              <a:xfrm>
                <a:off x="167325" y="1077316"/>
                <a:ext cx="4470350" cy="1800638"/>
              </a:xfrm>
              <a:prstGeom prst="rect">
                <a:avLst/>
              </a:prstGeom>
              <a:blipFill>
                <a:blip r:embed="rId4"/>
                <a:stretch>
                  <a:fillRect r="-9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Google Shape;153;p28">
                <a:extLst>
                  <a:ext uri="{FF2B5EF4-FFF2-40B4-BE49-F238E27FC236}">
                    <a16:creationId xmlns:a16="http://schemas.microsoft.com/office/drawing/2014/main" id="{F9FC0695-3437-41BF-92C1-1446E2B28FDE}"/>
                  </a:ext>
                </a:extLst>
              </p:cNvPr>
              <p:cNvGraphicFramePr/>
              <p:nvPr>
                <p:extLst>
                  <p:ext uri="{D42A27DB-BD31-4B8C-83A1-F6EECF244321}">
                    <p14:modId xmlns:p14="http://schemas.microsoft.com/office/powerpoint/2010/main" val="2960003473"/>
                  </p:ext>
                </p:extLst>
              </p:nvPr>
            </p:nvGraphicFramePr>
            <p:xfrm>
              <a:off x="24012" y="2833590"/>
              <a:ext cx="9095975" cy="2207110"/>
            </p:xfrm>
            <a:graphic>
              <a:graphicData uri="http://schemas.openxmlformats.org/drawingml/2006/table">
                <a:tbl>
                  <a:tblPr>
                    <a:noFill/>
                    <a:tableStyleId>{3F945B5D-2B42-465D-92B1-50B1DD1E7DCA}</a:tableStyleId>
                  </a:tblPr>
                  <a:tblGrid>
                    <a:gridCol w="1445050">
                      <a:extLst>
                        <a:ext uri="{9D8B030D-6E8A-4147-A177-3AD203B41FA5}">
                          <a16:colId xmlns:a16="http://schemas.microsoft.com/office/drawing/2014/main" val="20000"/>
                        </a:ext>
                      </a:extLst>
                    </a:gridCol>
                    <a:gridCol w="1110350">
                      <a:extLst>
                        <a:ext uri="{9D8B030D-6E8A-4147-A177-3AD203B41FA5}">
                          <a16:colId xmlns:a16="http://schemas.microsoft.com/office/drawing/2014/main" val="20001"/>
                        </a:ext>
                      </a:extLst>
                    </a:gridCol>
                    <a:gridCol w="802950">
                      <a:extLst>
                        <a:ext uri="{9D8B030D-6E8A-4147-A177-3AD203B41FA5}">
                          <a16:colId xmlns:a16="http://schemas.microsoft.com/office/drawing/2014/main" val="20002"/>
                        </a:ext>
                      </a:extLst>
                    </a:gridCol>
                    <a:gridCol w="752200">
                      <a:extLst>
                        <a:ext uri="{9D8B030D-6E8A-4147-A177-3AD203B41FA5}">
                          <a16:colId xmlns:a16="http://schemas.microsoft.com/office/drawing/2014/main" val="20003"/>
                        </a:ext>
                      </a:extLst>
                    </a:gridCol>
                    <a:gridCol w="738475">
                      <a:extLst>
                        <a:ext uri="{9D8B030D-6E8A-4147-A177-3AD203B41FA5}">
                          <a16:colId xmlns:a16="http://schemas.microsoft.com/office/drawing/2014/main" val="20004"/>
                        </a:ext>
                      </a:extLst>
                    </a:gridCol>
                    <a:gridCol w="822175">
                      <a:extLst>
                        <a:ext uri="{9D8B030D-6E8A-4147-A177-3AD203B41FA5}">
                          <a16:colId xmlns:a16="http://schemas.microsoft.com/office/drawing/2014/main" val="20005"/>
                        </a:ext>
                      </a:extLst>
                    </a:gridCol>
                    <a:gridCol w="966845">
                      <a:extLst>
                        <a:ext uri="{9D8B030D-6E8A-4147-A177-3AD203B41FA5}">
                          <a16:colId xmlns:a16="http://schemas.microsoft.com/office/drawing/2014/main" val="20006"/>
                        </a:ext>
                      </a:extLst>
                    </a:gridCol>
                    <a:gridCol w="792780">
                      <a:extLst>
                        <a:ext uri="{9D8B030D-6E8A-4147-A177-3AD203B41FA5}">
                          <a16:colId xmlns:a16="http://schemas.microsoft.com/office/drawing/2014/main" val="20007"/>
                        </a:ext>
                      </a:extLst>
                    </a:gridCol>
                    <a:gridCol w="875450">
                      <a:extLst>
                        <a:ext uri="{9D8B030D-6E8A-4147-A177-3AD203B41FA5}">
                          <a16:colId xmlns:a16="http://schemas.microsoft.com/office/drawing/2014/main" val="20008"/>
                        </a:ext>
                      </a:extLst>
                    </a:gridCol>
                    <a:gridCol w="789700">
                      <a:extLst>
                        <a:ext uri="{9D8B030D-6E8A-4147-A177-3AD203B41FA5}">
                          <a16:colId xmlns:a16="http://schemas.microsoft.com/office/drawing/2014/main" val="20009"/>
                        </a:ext>
                      </a:extLst>
                    </a:gridCol>
                  </a:tblGrid>
                  <a:tr h="396200">
                    <a:tc>
                      <a:txBody>
                        <a:bodyPr/>
                        <a:lstStyle/>
                        <a:p>
                          <a:pPr marL="0" lvl="0" indent="0" algn="l" rtl="0">
                            <a:spcBef>
                              <a:spcPts val="0"/>
                            </a:spcBef>
                            <a:spcAft>
                              <a:spcPts val="0"/>
                            </a:spcAft>
                            <a:buNone/>
                          </a:pPr>
                          <a:r>
                            <a:rPr lang="en-US" dirty="0"/>
                            <a:t>Department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Checkings/Savings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Card</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a:t>
                          </a:r>
                          <a:r>
                            <a:rPr lang="en-US" dirty="0"/>
                            <a:t>Other</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Debt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Money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Mortgage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Loan</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dirty="0"/>
                            <a:t>Student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Vehicle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Sensitivity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m:t>
                                </m:r>
                                <m:r>
                                  <a:rPr lang="en-US" sz="1400" b="0" i="1" dirty="0" smtClean="0">
                                    <a:latin typeface="Cambria Math" panose="02040503050406030204" pitchFamily="18" charset="0"/>
                                  </a:rPr>
                                  <m:t>5</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85%</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95%</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84%</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74%</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91%</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5</m:t>
                                </m:r>
                                <m:r>
                                  <a:rPr lang="en-US" sz="1400" b="0" i="1" dirty="0" smtClean="0">
                                    <a:latin typeface="Cambria Math" panose="02040503050406030204" pitchFamily="18" charset="0"/>
                                  </a:rPr>
                                  <m:t>4</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84%</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2</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dirty="0"/>
                            <a:t>Prediction Sens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73%</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73%</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91%</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75%</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63%</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m:t>
                                </m:r>
                                <m:r>
                                  <a:rPr lang="en-US" sz="1400" b="0" i="1" dirty="0" smtClean="0">
                                    <a:latin typeface="Cambria Math" panose="02040503050406030204" pitchFamily="18" charset="0"/>
                                  </a:rPr>
                                  <m:t>6</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1" i="1" dirty="0" smtClean="0">
                                    <a:latin typeface="Cambria Math" panose="02040503050406030204" pitchFamily="18" charset="0"/>
                                  </a:rPr>
                                  <m:t>𝟒𝟑</m:t>
                                </m:r>
                                <m:r>
                                  <a:rPr lang="en-US" sz="1400" b="1" i="1" dirty="0" smtClean="0">
                                    <a:latin typeface="Cambria Math" panose="02040503050406030204" pitchFamily="18" charset="0"/>
                                  </a:rPr>
                                  <m:t>%</m:t>
                                </m:r>
                              </m:oMath>
                            </m:oMathPara>
                          </a14:m>
                          <a:endParaRPr sz="1400"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6</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57%</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08910">
                    <a:tc>
                      <a:txBody>
                        <a:bodyPr/>
                        <a:lstStyle/>
                        <a:p>
                          <a:pPr marL="0" lvl="0" indent="0" algn="l" rtl="0">
                            <a:spcBef>
                              <a:spcPts val="0"/>
                            </a:spcBef>
                            <a:spcAft>
                              <a:spcPts val="0"/>
                            </a:spcAft>
                            <a:buNone/>
                          </a:pPr>
                          <a:r>
                            <a:rPr lang="en" dirty="0"/>
                            <a:t>Specificity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m:t>
                                </m:r>
                                <m:r>
                                  <a:rPr lang="en-US" sz="1400" b="0" i="1" dirty="0" smtClean="0">
                                    <a:latin typeface="Cambria Math" panose="02040503050406030204" pitchFamily="18" charset="0"/>
                                  </a:rPr>
                                  <m:t>6</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84%</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m:t>
                                </m:r>
                                <m:r>
                                  <a:rPr lang="en-US" sz="1400" b="0" i="1" dirty="0" smtClean="0">
                                    <a:latin typeface="Cambria Math" panose="02040503050406030204" pitchFamily="18" charset="0"/>
                                  </a:rPr>
                                  <m:t>2</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86%</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84%</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m:t>
                                </m:r>
                                <m:r>
                                  <a:rPr lang="en-US" sz="1400" b="0" i="1" dirty="0" smtClean="0">
                                    <a:latin typeface="Cambria Math" panose="02040503050406030204" pitchFamily="18" charset="0"/>
                                  </a:rPr>
                                  <m:t>4</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0</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9</m:t>
                                </m:r>
                                <m:r>
                                  <a:rPr lang="en-US" sz="1400" b="0" i="1" dirty="0" smtClean="0">
                                    <a:latin typeface="Cambria Math" panose="02040503050406030204" pitchFamily="18" charset="0"/>
                                  </a:rPr>
                                  <m:t>0</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85%</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dirty="0"/>
                            <a:t>Prediction</a:t>
                          </a:r>
                          <a:r>
                            <a:rPr lang="en" dirty="0"/>
                            <a:t> Spec</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5</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74%</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m:t>
                                </m:r>
                                <m:r>
                                  <a:rPr lang="en-US" sz="1400" b="0" i="1" dirty="0" smtClean="0">
                                    <a:latin typeface="Cambria Math" panose="02040503050406030204" pitchFamily="18" charset="0"/>
                                  </a:rPr>
                                  <m:t>7</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78%</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7</m:t>
                                </m:r>
                                <m:r>
                                  <a:rPr lang="en-US" sz="1400" b="0" i="1" dirty="0" smtClean="0">
                                    <a:latin typeface="Cambria Math" panose="02040503050406030204" pitchFamily="18" charset="0"/>
                                  </a:rPr>
                                  <m:t>1</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87%</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5</m:t>
                                </m:r>
                                <m:r>
                                  <a:rPr lang="en-US" sz="1400" b="0" i="1" dirty="0" smtClean="0">
                                    <a:latin typeface="Cambria Math" panose="02040503050406030204" pitchFamily="18" charset="0"/>
                                  </a:rPr>
                                  <m:t>8</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8</m:t>
                                </m:r>
                                <m:r>
                                  <a:rPr lang="en-US" sz="1400" b="0" i="1" dirty="0" smtClean="0">
                                    <a:latin typeface="Cambria Math" panose="02040503050406030204" pitchFamily="18" charset="0"/>
                                  </a:rPr>
                                  <m:t>0</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6</m:t>
                                </m:r>
                                <m:r>
                                  <a:rPr lang="en-US" sz="1400" b="0" i="1" dirty="0" smtClean="0">
                                    <a:latin typeface="Cambria Math" panose="02040503050406030204" pitchFamily="18" charset="0"/>
                                  </a:rPr>
                                  <m:t>7</m:t>
                                </m:r>
                                <m:r>
                                  <a:rPr lang="en-US" sz="1400" i="1" dirty="0" smtClean="0">
                                    <a:latin typeface="Cambria Math" panose="02040503050406030204" pitchFamily="18" charset="0"/>
                                  </a:rPr>
                                  <m:t>%</m:t>
                                </m:r>
                              </m:oMath>
                            </m:oMathPara>
                          </a14:m>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13" name="Google Shape;153;p28">
                <a:extLst>
                  <a:ext uri="{FF2B5EF4-FFF2-40B4-BE49-F238E27FC236}">
                    <a16:creationId xmlns:a16="http://schemas.microsoft.com/office/drawing/2014/main" id="{F9FC0695-3437-41BF-92C1-1446E2B28FDE}"/>
                  </a:ext>
                </a:extLst>
              </p:cNvPr>
              <p:cNvGraphicFramePr/>
              <p:nvPr>
                <p:extLst>
                  <p:ext uri="{D42A27DB-BD31-4B8C-83A1-F6EECF244321}">
                    <p14:modId xmlns:p14="http://schemas.microsoft.com/office/powerpoint/2010/main" val="2960003473"/>
                  </p:ext>
                </p:extLst>
              </p:nvPr>
            </p:nvGraphicFramePr>
            <p:xfrm>
              <a:off x="24012" y="2833590"/>
              <a:ext cx="9095975" cy="2207110"/>
            </p:xfrm>
            <a:graphic>
              <a:graphicData uri="http://schemas.openxmlformats.org/drawingml/2006/table">
                <a:tbl>
                  <a:tblPr>
                    <a:noFill/>
                    <a:tableStyleId>{3F945B5D-2B42-465D-92B1-50B1DD1E7DCA}</a:tableStyleId>
                  </a:tblPr>
                  <a:tblGrid>
                    <a:gridCol w="1445050">
                      <a:extLst>
                        <a:ext uri="{9D8B030D-6E8A-4147-A177-3AD203B41FA5}">
                          <a16:colId xmlns:a16="http://schemas.microsoft.com/office/drawing/2014/main" val="20000"/>
                        </a:ext>
                      </a:extLst>
                    </a:gridCol>
                    <a:gridCol w="1110350">
                      <a:extLst>
                        <a:ext uri="{9D8B030D-6E8A-4147-A177-3AD203B41FA5}">
                          <a16:colId xmlns:a16="http://schemas.microsoft.com/office/drawing/2014/main" val="20001"/>
                        </a:ext>
                      </a:extLst>
                    </a:gridCol>
                    <a:gridCol w="802950">
                      <a:extLst>
                        <a:ext uri="{9D8B030D-6E8A-4147-A177-3AD203B41FA5}">
                          <a16:colId xmlns:a16="http://schemas.microsoft.com/office/drawing/2014/main" val="20002"/>
                        </a:ext>
                      </a:extLst>
                    </a:gridCol>
                    <a:gridCol w="752200">
                      <a:extLst>
                        <a:ext uri="{9D8B030D-6E8A-4147-A177-3AD203B41FA5}">
                          <a16:colId xmlns:a16="http://schemas.microsoft.com/office/drawing/2014/main" val="20003"/>
                        </a:ext>
                      </a:extLst>
                    </a:gridCol>
                    <a:gridCol w="738475">
                      <a:extLst>
                        <a:ext uri="{9D8B030D-6E8A-4147-A177-3AD203B41FA5}">
                          <a16:colId xmlns:a16="http://schemas.microsoft.com/office/drawing/2014/main" val="20004"/>
                        </a:ext>
                      </a:extLst>
                    </a:gridCol>
                    <a:gridCol w="822175">
                      <a:extLst>
                        <a:ext uri="{9D8B030D-6E8A-4147-A177-3AD203B41FA5}">
                          <a16:colId xmlns:a16="http://schemas.microsoft.com/office/drawing/2014/main" val="20005"/>
                        </a:ext>
                      </a:extLst>
                    </a:gridCol>
                    <a:gridCol w="966845">
                      <a:extLst>
                        <a:ext uri="{9D8B030D-6E8A-4147-A177-3AD203B41FA5}">
                          <a16:colId xmlns:a16="http://schemas.microsoft.com/office/drawing/2014/main" val="20006"/>
                        </a:ext>
                      </a:extLst>
                    </a:gridCol>
                    <a:gridCol w="792780">
                      <a:extLst>
                        <a:ext uri="{9D8B030D-6E8A-4147-A177-3AD203B41FA5}">
                          <a16:colId xmlns:a16="http://schemas.microsoft.com/office/drawing/2014/main" val="20007"/>
                        </a:ext>
                      </a:extLst>
                    </a:gridCol>
                    <a:gridCol w="875450">
                      <a:extLst>
                        <a:ext uri="{9D8B030D-6E8A-4147-A177-3AD203B41FA5}">
                          <a16:colId xmlns:a16="http://schemas.microsoft.com/office/drawing/2014/main" val="20008"/>
                        </a:ext>
                      </a:extLst>
                    </a:gridCol>
                    <a:gridCol w="789700">
                      <a:extLst>
                        <a:ext uri="{9D8B030D-6E8A-4147-A177-3AD203B41FA5}">
                          <a16:colId xmlns:a16="http://schemas.microsoft.com/office/drawing/2014/main" val="20009"/>
                        </a:ext>
                      </a:extLst>
                    </a:gridCol>
                  </a:tblGrid>
                  <a:tr h="609570">
                    <a:tc>
                      <a:txBody>
                        <a:bodyPr/>
                        <a:lstStyle/>
                        <a:p>
                          <a:pPr marL="0" lvl="0" indent="0" algn="l" rtl="0">
                            <a:spcBef>
                              <a:spcPts val="0"/>
                            </a:spcBef>
                            <a:spcAft>
                              <a:spcPts val="0"/>
                            </a:spcAft>
                            <a:buNone/>
                          </a:pPr>
                          <a:r>
                            <a:rPr lang="en-US" dirty="0"/>
                            <a:t>Department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Checkings/Savings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Card</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Credit/ </a:t>
                          </a:r>
                          <a:r>
                            <a:rPr lang="en-US" dirty="0"/>
                            <a:t>Other</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Debt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Money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Mortgage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Loan</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dirty="0"/>
                            <a:t>Student</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dirty="0"/>
                            <a:t>Vehicle</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96210">
                    <a:tc>
                      <a:txBody>
                        <a:bodyPr/>
                        <a:lstStyle/>
                        <a:p>
                          <a:pPr marL="0" lvl="0" indent="0" algn="l" rtl="0">
                            <a:spcBef>
                              <a:spcPts val="0"/>
                            </a:spcBef>
                            <a:spcAft>
                              <a:spcPts val="0"/>
                            </a:spcAft>
                            <a:buNone/>
                          </a:pPr>
                          <a:r>
                            <a:rPr lang="en" dirty="0"/>
                            <a:t>Sensitivity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155385" r="-587432"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155385" r="-714394"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155385" r="-666667"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155385" r="-577686"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155385" r="-417778"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155385" r="-254717"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155385" r="-209160"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155385" r="-91608" b="-309231"/>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155385" r="-769" b="-309231"/>
                          </a:stretch>
                        </a:blipFill>
                      </a:tcPr>
                    </a:tc>
                    <a:extLst>
                      <a:ext uri="{0D108BD9-81ED-4DB2-BD59-A6C34878D82A}">
                        <a16:rowId xmlns:a16="http://schemas.microsoft.com/office/drawing/2014/main" val="10001"/>
                      </a:ext>
                    </a:extLst>
                  </a:tr>
                  <a:tr h="396210">
                    <a:tc>
                      <a:txBody>
                        <a:bodyPr/>
                        <a:lstStyle/>
                        <a:p>
                          <a:pPr marL="0" lvl="0" indent="0" algn="l" rtl="0">
                            <a:spcBef>
                              <a:spcPts val="0"/>
                            </a:spcBef>
                            <a:spcAft>
                              <a:spcPts val="0"/>
                            </a:spcAft>
                            <a:buNone/>
                          </a:pPr>
                          <a:r>
                            <a:rPr lang="en-US" dirty="0"/>
                            <a:t>Prediction Sens</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251515" r="-587432"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251515" r="-714394"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251515" r="-666667"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251515" r="-577686"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251515" r="-417778"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251515" r="-254717"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251515" r="-209160"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251515" r="-91608" b="-20454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251515" r="-769" b="-204545"/>
                          </a:stretch>
                        </a:blipFill>
                      </a:tcPr>
                    </a:tc>
                    <a:extLst>
                      <a:ext uri="{0D108BD9-81ED-4DB2-BD59-A6C34878D82A}">
                        <a16:rowId xmlns:a16="http://schemas.microsoft.com/office/drawing/2014/main" val="10002"/>
                      </a:ext>
                    </a:extLst>
                  </a:tr>
                  <a:tr h="408910">
                    <a:tc>
                      <a:txBody>
                        <a:bodyPr/>
                        <a:lstStyle/>
                        <a:p>
                          <a:pPr marL="0" lvl="0" indent="0" algn="l" rtl="0">
                            <a:spcBef>
                              <a:spcPts val="0"/>
                            </a:spcBef>
                            <a:spcAft>
                              <a:spcPts val="0"/>
                            </a:spcAft>
                            <a:buNone/>
                          </a:pPr>
                          <a:r>
                            <a:rPr lang="en" dirty="0"/>
                            <a:t>Specificity</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29508" t="-346269" r="-587432"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318182" t="-346269" r="-714394"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448780" t="-346269" r="-666667"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57851" t="-346269" r="-577686"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9630" t="-346269" r="-417778"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585535" t="-346269" r="-254717"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32061" t="-346269" r="-209160"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853846" t="-346269" r="-91608" b="-101493"/>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5"/>
                          <a:stretch>
                            <a:fillRect l="-1049231" t="-346269" r="-769" b="-101493"/>
                          </a:stretch>
                        </a:blipFill>
                      </a:tcPr>
                    </a:tc>
                    <a:extLst>
                      <a:ext uri="{0D108BD9-81ED-4DB2-BD59-A6C34878D82A}">
                        <a16:rowId xmlns:a16="http://schemas.microsoft.com/office/drawing/2014/main" val="10003"/>
                      </a:ext>
                    </a:extLst>
                  </a:tr>
                  <a:tr h="396210">
                    <a:tc>
                      <a:txBody>
                        <a:bodyPr/>
                        <a:lstStyle/>
                        <a:p>
                          <a:pPr marL="0" lvl="0" indent="0" algn="l" rtl="0">
                            <a:spcBef>
                              <a:spcPts val="0"/>
                            </a:spcBef>
                            <a:spcAft>
                              <a:spcPts val="0"/>
                            </a:spcAft>
                            <a:buNone/>
                          </a:pPr>
                          <a:r>
                            <a:rPr lang="en-US" dirty="0"/>
                            <a:t>Prediction</a:t>
                          </a:r>
                          <a:r>
                            <a:rPr lang="en" dirty="0"/>
                            <a:t> Spec</a:t>
                          </a:r>
                          <a:endParaRPr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29508" t="-460000" r="-587432"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18182" t="-460000" r="-714394"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48780" t="-460000" r="-666667"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57851" t="-460000" r="-577686"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89630" t="-460000" r="-417778"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585535" t="-460000" r="-254717"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32061" t="-460000" r="-209160"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53846" t="-460000" r="-91608" b="-4615"/>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49231" t="-460000" r="-769" b="-4615"/>
                          </a:stretch>
                        </a:blip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2950322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Classification Accuracy</a:t>
            </a:r>
            <a:endParaRPr dirty="0"/>
          </a:p>
        </p:txBody>
      </p:sp>
      <mc:AlternateContent xmlns:mc="http://schemas.openxmlformats.org/markup-compatibility/2006" xmlns:a14="http://schemas.microsoft.com/office/drawing/2010/main">
        <mc:Choice Requires="a14">
          <p:graphicFrame>
            <p:nvGraphicFramePr>
              <p:cNvPr id="165" name="Google Shape;165;p30"/>
              <p:cNvGraphicFramePr/>
              <p:nvPr>
                <p:extLst>
                  <p:ext uri="{D42A27DB-BD31-4B8C-83A1-F6EECF244321}">
                    <p14:modId xmlns:p14="http://schemas.microsoft.com/office/powerpoint/2010/main" val="3136417573"/>
                  </p:ext>
                </p:extLst>
              </p:nvPr>
            </p:nvGraphicFramePr>
            <p:xfrm>
              <a:off x="311700" y="1371918"/>
              <a:ext cx="8520601" cy="2743110"/>
            </p:xfrm>
            <a:graphic>
              <a:graphicData uri="http://schemas.openxmlformats.org/drawingml/2006/table">
                <a:tbl>
                  <a:tblPr>
                    <a:noFill/>
                    <a:tableStyleId>{3F945B5D-2B42-465D-92B1-50B1DD1E7DCA}</a:tableStyleId>
                  </a:tblPr>
                  <a:tblGrid>
                    <a:gridCol w="2850229">
                      <a:extLst>
                        <a:ext uri="{9D8B030D-6E8A-4147-A177-3AD203B41FA5}">
                          <a16:colId xmlns:a16="http://schemas.microsoft.com/office/drawing/2014/main" val="20000"/>
                        </a:ext>
                      </a:extLst>
                    </a:gridCol>
                    <a:gridCol w="2116041">
                      <a:extLst>
                        <a:ext uri="{9D8B030D-6E8A-4147-A177-3AD203B41FA5}">
                          <a16:colId xmlns:a16="http://schemas.microsoft.com/office/drawing/2014/main" val="20001"/>
                        </a:ext>
                      </a:extLst>
                    </a:gridCol>
                    <a:gridCol w="1692454">
                      <a:extLst>
                        <a:ext uri="{9D8B030D-6E8A-4147-A177-3AD203B41FA5}">
                          <a16:colId xmlns:a16="http://schemas.microsoft.com/office/drawing/2014/main" val="20002"/>
                        </a:ext>
                      </a:extLst>
                    </a:gridCol>
                    <a:gridCol w="1861877">
                      <a:extLst>
                        <a:ext uri="{9D8B030D-6E8A-4147-A177-3AD203B41FA5}">
                          <a16:colId xmlns:a16="http://schemas.microsoft.com/office/drawing/2014/main" val="20003"/>
                        </a:ext>
                      </a:extLst>
                    </a:gridCol>
                  </a:tblGrid>
                  <a:tr h="580038">
                    <a:tc>
                      <a:txBody>
                        <a:bodyPr/>
                        <a:lstStyle/>
                        <a:p>
                          <a:pPr marL="0" lvl="0" indent="0" algn="l" rtl="0">
                            <a:spcBef>
                              <a:spcPts val="0"/>
                            </a:spcBef>
                            <a:spcAft>
                              <a:spcPts val="0"/>
                            </a:spcAft>
                            <a:buNone/>
                          </a:pPr>
                          <a:endParaRPr sz="2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 xmlns:m="http://schemas.openxmlformats.org/officeDocument/2006/math">
                              <m:r>
                                <a:rPr lang="en-US" sz="2400" b="0" i="1" smtClean="0">
                                  <a:latin typeface="Cambria Math" panose="02040503050406030204" pitchFamily="18" charset="0"/>
                                </a:rPr>
                                <m:t>𝑘</m:t>
                              </m:r>
                            </m:oMath>
                          </a14:m>
                          <a:r>
                            <a:rPr lang="en" sz="2400" dirty="0"/>
                            <a:t>-Nearest Neighbors</a:t>
                          </a:r>
                          <a:endParaRPr sz="2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2400"/>
                            <a:t>Random Forest</a:t>
                          </a:r>
                          <a:endParaRPr sz="2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2400" dirty="0"/>
                            <a:t>Neural Net</a:t>
                          </a:r>
                          <a:endParaRPr sz="2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0038">
                    <a:tc>
                      <a:txBody>
                        <a:bodyPr/>
                        <a:lstStyle/>
                        <a:p>
                          <a:pPr marL="0" lvl="0" indent="0" algn="l" rtl="0">
                            <a:spcBef>
                              <a:spcPts val="0"/>
                            </a:spcBef>
                            <a:spcAft>
                              <a:spcPts val="0"/>
                            </a:spcAft>
                            <a:buNone/>
                          </a:pPr>
                          <a:r>
                            <a:rPr lang="en" sz="2400"/>
                            <a:t>In-Sample Accuracy</a:t>
                          </a:r>
                          <a:endParaRPr sz="2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400" i="1" smtClean="0">
                                    <a:solidFill>
                                      <a:schemeClr val="dk1"/>
                                    </a:solidFill>
                                    <a:latin typeface="Cambria Math" panose="02040503050406030204" pitchFamily="18" charset="0"/>
                                  </a:rPr>
                                  <m:t>74.</m:t>
                                </m:r>
                                <m:r>
                                  <a:rPr lang="en-US" sz="2400" b="0" i="1" smtClean="0">
                                    <a:solidFill>
                                      <a:schemeClr val="dk1"/>
                                    </a:solidFill>
                                    <a:latin typeface="Cambria Math" panose="02040503050406030204" pitchFamily="18" charset="0"/>
                                  </a:rPr>
                                  <m:t>3</m:t>
                                </m:r>
                                <m:r>
                                  <a:rPr lang="en" sz="2400" i="1" smtClean="0">
                                    <a:solidFill>
                                      <a:schemeClr val="dk1"/>
                                    </a:solidFill>
                                    <a:latin typeface="Cambria Math" panose="02040503050406030204" pitchFamily="18" charset="0"/>
                                  </a:rPr>
                                  <m:t>%</m:t>
                                </m:r>
                              </m:oMath>
                            </m:oMathPara>
                          </a14:m>
                          <a:endParaRPr sz="2400" dirty="0"/>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400" i="1" smtClean="0">
                                    <a:latin typeface="Cambria Math" panose="02040503050406030204" pitchFamily="18" charset="0"/>
                                  </a:rPr>
                                  <m:t>98.</m:t>
                                </m:r>
                                <m:r>
                                  <a:rPr lang="en-US" sz="2400" b="0" i="1" smtClean="0">
                                    <a:latin typeface="Cambria Math" panose="02040503050406030204" pitchFamily="18" charset="0"/>
                                  </a:rPr>
                                  <m:t>7</m:t>
                                </m:r>
                                <m:r>
                                  <a:rPr lang="en" sz="2400" i="1" smtClean="0">
                                    <a:latin typeface="Cambria Math" panose="02040503050406030204" pitchFamily="18" charset="0"/>
                                  </a:rPr>
                                  <m:t>%</m:t>
                                </m:r>
                              </m:oMath>
                            </m:oMathPara>
                          </a14:m>
                          <a:endParaRPr sz="2400" dirty="0"/>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400" i="1" smtClean="0">
                                    <a:latin typeface="Cambria Math" panose="02040503050406030204" pitchFamily="18" charset="0"/>
                                  </a:rPr>
                                  <m:t>89.</m:t>
                                </m:r>
                                <m:r>
                                  <a:rPr lang="en-US" sz="2400" b="0" i="1" smtClean="0">
                                    <a:latin typeface="Cambria Math" panose="02040503050406030204" pitchFamily="18" charset="0"/>
                                  </a:rPr>
                                  <m:t>0</m:t>
                                </m:r>
                                <m:r>
                                  <a:rPr lang="en" sz="2400" i="1" smtClean="0">
                                    <a:latin typeface="Cambria Math" panose="02040503050406030204" pitchFamily="18" charset="0"/>
                                  </a:rPr>
                                  <m:t>%</m:t>
                                </m:r>
                              </m:oMath>
                            </m:oMathPara>
                          </a14:m>
                          <a:endParaRPr sz="2400" dirty="0"/>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0038">
                    <a:tc>
                      <a:txBody>
                        <a:bodyPr/>
                        <a:lstStyle/>
                        <a:p>
                          <a:pPr marL="0" lvl="0" indent="0" algn="l" rtl="0">
                            <a:spcBef>
                              <a:spcPts val="0"/>
                            </a:spcBef>
                            <a:spcAft>
                              <a:spcPts val="0"/>
                            </a:spcAft>
                            <a:buNone/>
                          </a:pPr>
                          <a:r>
                            <a:rPr lang="en" sz="2400"/>
                            <a:t>Prediction Accuracy</a:t>
                          </a:r>
                          <a:endParaRPr sz="2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400" i="1" smtClean="0">
                                    <a:solidFill>
                                      <a:schemeClr val="dk1"/>
                                    </a:solidFill>
                                    <a:latin typeface="Cambria Math" panose="02040503050406030204" pitchFamily="18" charset="0"/>
                                  </a:rPr>
                                  <m:t>70.</m:t>
                                </m:r>
                                <m:r>
                                  <a:rPr lang="en-US" sz="2400" b="0" i="1" smtClean="0">
                                    <a:solidFill>
                                      <a:schemeClr val="dk1"/>
                                    </a:solidFill>
                                    <a:latin typeface="Cambria Math" panose="02040503050406030204" pitchFamily="18" charset="0"/>
                                  </a:rPr>
                                  <m:t>2</m:t>
                                </m:r>
                                <m:r>
                                  <a:rPr lang="en" sz="2400" i="1" smtClean="0">
                                    <a:solidFill>
                                      <a:schemeClr val="dk1"/>
                                    </a:solidFill>
                                    <a:latin typeface="Cambria Math" panose="02040503050406030204" pitchFamily="18" charset="0"/>
                                  </a:rPr>
                                  <m:t>%</m:t>
                                </m:r>
                              </m:oMath>
                            </m:oMathPara>
                          </a14:m>
                          <a:endParaRPr sz="2400" dirty="0"/>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400" i="1" smtClean="0">
                                    <a:latin typeface="Cambria Math" panose="02040503050406030204" pitchFamily="18" charset="0"/>
                                  </a:rPr>
                                  <m:t>8</m:t>
                                </m:r>
                                <m:r>
                                  <a:rPr lang="en-US" sz="2400" b="0" i="1" smtClean="0">
                                    <a:latin typeface="Cambria Math" panose="02040503050406030204" pitchFamily="18" charset="0"/>
                                  </a:rPr>
                                  <m:t>3.0</m:t>
                                </m:r>
                                <m:r>
                                  <a:rPr lang="en" sz="2400" i="1" smtClean="0">
                                    <a:latin typeface="Cambria Math" panose="02040503050406030204" pitchFamily="18" charset="0"/>
                                  </a:rPr>
                                  <m:t>%</m:t>
                                </m:r>
                              </m:oMath>
                            </m:oMathPara>
                          </a14:m>
                          <a:endParaRPr sz="2400" dirty="0"/>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 sz="2400" i="1" dirty="0" smtClean="0">
                                    <a:latin typeface="Cambria Math" panose="02040503050406030204" pitchFamily="18" charset="0"/>
                                  </a:rPr>
                                  <m:t>82.</m:t>
                                </m:r>
                                <m:r>
                                  <a:rPr lang="en-US" sz="2400" b="0" i="1" dirty="0" smtClean="0">
                                    <a:latin typeface="Cambria Math" panose="02040503050406030204" pitchFamily="18" charset="0"/>
                                  </a:rPr>
                                  <m:t>0</m:t>
                                </m:r>
                                <m:r>
                                  <a:rPr lang="en" sz="2400" i="1" dirty="0" smtClean="0">
                                    <a:latin typeface="Cambria Math" panose="02040503050406030204" pitchFamily="18" charset="0"/>
                                  </a:rPr>
                                  <m:t>%</m:t>
                                </m:r>
                              </m:oMath>
                            </m:oMathPara>
                          </a14:m>
                          <a:endParaRPr sz="2400" dirty="0"/>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Choice>
        <mc:Fallback xmlns="">
          <p:graphicFrame>
            <p:nvGraphicFramePr>
              <p:cNvPr id="165" name="Google Shape;165;p30"/>
              <p:cNvGraphicFramePr/>
              <p:nvPr>
                <p:extLst>
                  <p:ext uri="{D42A27DB-BD31-4B8C-83A1-F6EECF244321}">
                    <p14:modId xmlns:p14="http://schemas.microsoft.com/office/powerpoint/2010/main" val="3136417573"/>
                  </p:ext>
                </p:extLst>
              </p:nvPr>
            </p:nvGraphicFramePr>
            <p:xfrm>
              <a:off x="311700" y="1371918"/>
              <a:ext cx="8520601" cy="2743110"/>
            </p:xfrm>
            <a:graphic>
              <a:graphicData uri="http://schemas.openxmlformats.org/drawingml/2006/table">
                <a:tbl>
                  <a:tblPr>
                    <a:noFill/>
                    <a:tableStyleId>{3F945B5D-2B42-465D-92B1-50B1DD1E7DCA}</a:tableStyleId>
                  </a:tblPr>
                  <a:tblGrid>
                    <a:gridCol w="2850229">
                      <a:extLst>
                        <a:ext uri="{9D8B030D-6E8A-4147-A177-3AD203B41FA5}">
                          <a16:colId xmlns:a16="http://schemas.microsoft.com/office/drawing/2014/main" val="20000"/>
                        </a:ext>
                      </a:extLst>
                    </a:gridCol>
                    <a:gridCol w="2116041">
                      <a:extLst>
                        <a:ext uri="{9D8B030D-6E8A-4147-A177-3AD203B41FA5}">
                          <a16:colId xmlns:a16="http://schemas.microsoft.com/office/drawing/2014/main" val="20001"/>
                        </a:ext>
                      </a:extLst>
                    </a:gridCol>
                    <a:gridCol w="1692454">
                      <a:extLst>
                        <a:ext uri="{9D8B030D-6E8A-4147-A177-3AD203B41FA5}">
                          <a16:colId xmlns:a16="http://schemas.microsoft.com/office/drawing/2014/main" val="20002"/>
                        </a:ext>
                      </a:extLst>
                    </a:gridCol>
                    <a:gridCol w="1861877">
                      <a:extLst>
                        <a:ext uri="{9D8B030D-6E8A-4147-A177-3AD203B41FA5}">
                          <a16:colId xmlns:a16="http://schemas.microsoft.com/office/drawing/2014/main" val="20003"/>
                        </a:ext>
                      </a:extLst>
                    </a:gridCol>
                  </a:tblGrid>
                  <a:tr h="914370">
                    <a:tc>
                      <a:txBody>
                        <a:bodyPr/>
                        <a:lstStyle/>
                        <a:p>
                          <a:pPr marL="0" lvl="0" indent="0" algn="l" rtl="0">
                            <a:spcBef>
                              <a:spcPts val="0"/>
                            </a:spcBef>
                            <a:spcAft>
                              <a:spcPts val="0"/>
                            </a:spcAft>
                            <a:buNone/>
                          </a:pPr>
                          <a:endParaRPr sz="2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34870" t="-667" r="-168300" b="-211333"/>
                          </a:stretch>
                        </a:blipFill>
                      </a:tcPr>
                    </a:tc>
                    <a:tc>
                      <a:txBody>
                        <a:bodyPr/>
                        <a:lstStyle/>
                        <a:p>
                          <a:pPr marL="0" lvl="0" indent="0" algn="l" rtl="0">
                            <a:spcBef>
                              <a:spcPts val="0"/>
                            </a:spcBef>
                            <a:spcAft>
                              <a:spcPts val="0"/>
                            </a:spcAft>
                            <a:buNone/>
                          </a:pPr>
                          <a:r>
                            <a:rPr lang="en" sz="2400"/>
                            <a:t>Random Forest</a:t>
                          </a:r>
                          <a:endParaRPr sz="2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2400" dirty="0"/>
                            <a:t>Neural Net</a:t>
                          </a:r>
                          <a:endParaRPr sz="2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4370">
                    <a:tc>
                      <a:txBody>
                        <a:bodyPr/>
                        <a:lstStyle/>
                        <a:p>
                          <a:pPr marL="0" lvl="0" indent="0" algn="l" rtl="0">
                            <a:spcBef>
                              <a:spcPts val="0"/>
                            </a:spcBef>
                            <a:spcAft>
                              <a:spcPts val="0"/>
                            </a:spcAft>
                            <a:buNone/>
                          </a:pPr>
                          <a:r>
                            <a:rPr lang="en" sz="2400"/>
                            <a:t>In-Sample Accuracy</a:t>
                          </a:r>
                          <a:endParaRPr sz="2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134870" t="-100000" r="-168300" b="-109934"/>
                          </a:stretch>
                        </a:blipFill>
                      </a:tcPr>
                    </a:tc>
                    <a:tc>
                      <a:txBody>
                        <a:bodyPr/>
                        <a:lstStyle/>
                        <a:p>
                          <a:endParaRPr lang="en-US"/>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293165" t="-100000" r="-110072" b="-109934"/>
                          </a:stretch>
                        </a:blipFill>
                      </a:tcPr>
                    </a:tc>
                    <a:tc>
                      <a:txBody>
                        <a:bodyPr/>
                        <a:lstStyle/>
                        <a:p>
                          <a:endParaRPr lang="en-US"/>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358361" t="-100000" r="-328" b="-109934"/>
                          </a:stretch>
                        </a:blipFill>
                      </a:tcPr>
                    </a:tc>
                    <a:extLst>
                      <a:ext uri="{0D108BD9-81ED-4DB2-BD59-A6C34878D82A}">
                        <a16:rowId xmlns:a16="http://schemas.microsoft.com/office/drawing/2014/main" val="10001"/>
                      </a:ext>
                    </a:extLst>
                  </a:tr>
                  <a:tr h="914370">
                    <a:tc>
                      <a:txBody>
                        <a:bodyPr/>
                        <a:lstStyle/>
                        <a:p>
                          <a:pPr marL="0" lvl="0" indent="0" algn="l" rtl="0">
                            <a:spcBef>
                              <a:spcPts val="0"/>
                            </a:spcBef>
                            <a:spcAft>
                              <a:spcPts val="0"/>
                            </a:spcAft>
                            <a:buNone/>
                          </a:pPr>
                          <a:r>
                            <a:rPr lang="en" sz="2400"/>
                            <a:t>Prediction Accuracy</a:t>
                          </a:r>
                          <a:endParaRPr sz="2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134870" t="-201333" r="-168300" b="-10667"/>
                          </a:stretch>
                        </a:blipFill>
                      </a:tcPr>
                    </a:tc>
                    <a:tc>
                      <a:txBody>
                        <a:bodyPr/>
                        <a:lstStyle/>
                        <a:p>
                          <a:endParaRPr lang="en-US"/>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293165" t="-201333" r="-110072" b="-10667"/>
                          </a:stretch>
                        </a:blipFill>
                      </a:tcPr>
                    </a:tc>
                    <a:tc>
                      <a:txBody>
                        <a:bodyPr/>
                        <a:lstStyle/>
                        <a:p>
                          <a:endParaRPr lang="en-US"/>
                        </a:p>
                      </a:txBody>
                      <a:tcPr marL="91425" marR="91425"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blipFill>
                          <a:blip r:embed="rId3"/>
                          <a:stretch>
                            <a:fillRect l="-358361" t="-201333" r="-328" b="-10667"/>
                          </a:stretch>
                        </a:blipFill>
                      </a:tcPr>
                    </a:tc>
                    <a:extLst>
                      <a:ext uri="{0D108BD9-81ED-4DB2-BD59-A6C34878D82A}">
                        <a16:rowId xmlns:a16="http://schemas.microsoft.com/office/drawing/2014/main" val="10002"/>
                      </a:ext>
                    </a:extLst>
                  </a:tr>
                </a:tbl>
              </a:graphicData>
            </a:graphic>
          </p:graphicFrame>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133299"/>
            <a:ext cx="3513900" cy="9347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 Variable Importance</a:t>
            </a:r>
            <a:endParaRPr dirty="0"/>
          </a:p>
        </p:txBody>
      </p:sp>
      <p:pic>
        <p:nvPicPr>
          <p:cNvPr id="172" name="Google Shape;172;p31"/>
          <p:cNvPicPr preferRelativeResize="0"/>
          <p:nvPr/>
        </p:nvPicPr>
        <p:blipFill>
          <a:blip r:embed="rId3">
            <a:alphaModFix/>
          </a:blip>
          <a:stretch>
            <a:fillRect/>
          </a:stretch>
        </p:blipFill>
        <p:spPr>
          <a:xfrm>
            <a:off x="4030809" y="481263"/>
            <a:ext cx="4727566" cy="4662237"/>
          </a:xfrm>
          <a:prstGeom prst="rect">
            <a:avLst/>
          </a:prstGeom>
          <a:noFill/>
          <a:ln>
            <a:noFill/>
          </a:ln>
        </p:spPr>
      </p:pic>
      <p:graphicFrame>
        <p:nvGraphicFramePr>
          <p:cNvPr id="173" name="Google Shape;173;p31"/>
          <p:cNvGraphicFramePr/>
          <p:nvPr>
            <p:extLst>
              <p:ext uri="{D42A27DB-BD31-4B8C-83A1-F6EECF244321}">
                <p14:modId xmlns:p14="http://schemas.microsoft.com/office/powerpoint/2010/main" val="2258579703"/>
              </p:ext>
            </p:extLst>
          </p:nvPr>
        </p:nvGraphicFramePr>
        <p:xfrm>
          <a:off x="385625" y="1361233"/>
          <a:ext cx="3366050" cy="3565890"/>
        </p:xfrm>
        <a:graphic>
          <a:graphicData uri="http://schemas.openxmlformats.org/drawingml/2006/table">
            <a:tbl>
              <a:tblPr>
                <a:noFill/>
                <a:tableStyleId>{3F945B5D-2B42-465D-92B1-50B1DD1E7DCA}</a:tableStyleId>
              </a:tblPr>
              <a:tblGrid>
                <a:gridCol w="1683025">
                  <a:extLst>
                    <a:ext uri="{9D8B030D-6E8A-4147-A177-3AD203B41FA5}">
                      <a16:colId xmlns:a16="http://schemas.microsoft.com/office/drawing/2014/main" val="20000"/>
                    </a:ext>
                  </a:extLst>
                </a:gridCol>
                <a:gridCol w="1683025">
                  <a:extLst>
                    <a:ext uri="{9D8B030D-6E8A-4147-A177-3AD203B41FA5}">
                      <a16:colId xmlns:a16="http://schemas.microsoft.com/office/drawing/2014/main" val="20001"/>
                    </a:ext>
                  </a:extLst>
                </a:gridCol>
              </a:tblGrid>
              <a:tr h="358375">
                <a:tc>
                  <a:txBody>
                    <a:bodyPr/>
                    <a:lstStyle/>
                    <a:p>
                      <a:pPr marL="0" lvl="0" indent="0" algn="l" rtl="0">
                        <a:spcBef>
                          <a:spcPts val="0"/>
                        </a:spcBef>
                        <a:spcAft>
                          <a:spcPts val="0"/>
                        </a:spcAft>
                        <a:buNone/>
                      </a:pPr>
                      <a:r>
                        <a:rPr lang="en" sz="1400" b="1"/>
                        <a:t>Most Important</a:t>
                      </a:r>
                      <a:endParaRPr sz="1400" b="1"/>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b="1" dirty="0"/>
                        <a:t>Least Important</a:t>
                      </a:r>
                      <a:endParaRPr sz="1400" b="1"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58375">
                <a:tc>
                  <a:txBody>
                    <a:bodyPr/>
                    <a:lstStyle/>
                    <a:p>
                      <a:pPr marL="0" lvl="0" indent="0" algn="l" rtl="0">
                        <a:spcBef>
                          <a:spcPts val="0"/>
                        </a:spcBef>
                        <a:spcAft>
                          <a:spcPts val="0"/>
                        </a:spcAft>
                        <a:buNone/>
                      </a:pPr>
                      <a:r>
                        <a:rPr lang="en" sz="1400"/>
                        <a:t>debt</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a:t>block</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375">
                <a:tc>
                  <a:txBody>
                    <a:bodyPr/>
                    <a:lstStyle/>
                    <a:p>
                      <a:pPr marL="0" lvl="0" indent="0" algn="l" rtl="0">
                        <a:spcBef>
                          <a:spcPts val="0"/>
                        </a:spcBef>
                        <a:spcAft>
                          <a:spcPts val="0"/>
                        </a:spcAft>
                        <a:buNone/>
                      </a:pPr>
                      <a:r>
                        <a:rPr lang="en" sz="1400"/>
                        <a:t>credit</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a:t>plan</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58375">
                <a:tc>
                  <a:txBody>
                    <a:bodyPr/>
                    <a:lstStyle/>
                    <a:p>
                      <a:pPr marL="0" lvl="0" indent="0" algn="l" rtl="0">
                        <a:spcBef>
                          <a:spcPts val="0"/>
                        </a:spcBef>
                        <a:spcAft>
                          <a:spcPts val="0"/>
                        </a:spcAft>
                        <a:buNone/>
                      </a:pPr>
                      <a:r>
                        <a:rPr lang="en" sz="1400"/>
                        <a:t>report</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dirty="0"/>
                        <a:t>school</a:t>
                      </a:r>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58375">
                <a:tc>
                  <a:txBody>
                    <a:bodyPr/>
                    <a:lstStyle/>
                    <a:p>
                      <a:pPr marL="0" lvl="0" indent="0" algn="l" rtl="0">
                        <a:spcBef>
                          <a:spcPts val="0"/>
                        </a:spcBef>
                        <a:spcAft>
                          <a:spcPts val="0"/>
                        </a:spcAft>
                        <a:buNone/>
                      </a:pPr>
                      <a:r>
                        <a:rPr lang="en" sz="1400"/>
                        <a:t>card</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dirty="0"/>
                        <a:t>lease</a:t>
                      </a:r>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8375">
                <a:tc>
                  <a:txBody>
                    <a:bodyPr/>
                    <a:lstStyle/>
                    <a:p>
                      <a:pPr marL="0" lvl="0" indent="0" algn="l" rtl="0">
                        <a:spcBef>
                          <a:spcPts val="0"/>
                        </a:spcBef>
                        <a:spcAft>
                          <a:spcPts val="0"/>
                        </a:spcAft>
                        <a:buNone/>
                      </a:pPr>
                      <a:r>
                        <a:rPr lang="en" sz="1400"/>
                        <a:t>Complaint Length</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a:t>finance</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58375">
                <a:tc>
                  <a:txBody>
                    <a:bodyPr/>
                    <a:lstStyle/>
                    <a:p>
                      <a:pPr marL="0" lvl="0" indent="0" algn="l" rtl="0">
                        <a:spcBef>
                          <a:spcPts val="0"/>
                        </a:spcBef>
                        <a:spcAft>
                          <a:spcPts val="0"/>
                        </a:spcAft>
                        <a:buNone/>
                      </a:pPr>
                      <a:r>
                        <a:rPr lang="en" sz="1400"/>
                        <a:t>reporting</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dirty="0"/>
                        <a:t>america</a:t>
                      </a:r>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58375">
                <a:tc>
                  <a:txBody>
                    <a:bodyPr/>
                    <a:lstStyle/>
                    <a:p>
                      <a:pPr marL="0" lvl="0" indent="0" algn="l" rtl="0">
                        <a:spcBef>
                          <a:spcPts val="0"/>
                        </a:spcBef>
                        <a:spcAft>
                          <a:spcPts val="0"/>
                        </a:spcAft>
                        <a:buNone/>
                      </a:pPr>
                      <a:r>
                        <a:rPr lang="en" sz="1400" dirty="0"/>
                        <a:t>mortgage</a:t>
                      </a:r>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a:t>forbearance</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58375">
                <a:tc>
                  <a:txBody>
                    <a:bodyPr/>
                    <a:lstStyle/>
                    <a:p>
                      <a:pPr marL="0" lvl="0" indent="0" algn="l" rtl="0">
                        <a:spcBef>
                          <a:spcPts val="0"/>
                        </a:spcBef>
                        <a:spcAft>
                          <a:spcPts val="0"/>
                        </a:spcAft>
                        <a:buNone/>
                      </a:pPr>
                      <a:r>
                        <a:rPr lang="en" sz="1400"/>
                        <a:t>loan</a:t>
                      </a:r>
                      <a:endParaRPr sz="14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400" dirty="0"/>
                        <a:t>dealership</a:t>
                      </a:r>
                      <a:endParaRPr sz="14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78" name="Google Shape;178;p32"/>
              <p:cNvGraphicFramePr/>
              <p:nvPr>
                <p:extLst>
                  <p:ext uri="{D42A27DB-BD31-4B8C-83A1-F6EECF244321}">
                    <p14:modId xmlns:p14="http://schemas.microsoft.com/office/powerpoint/2010/main" val="1502523035"/>
                  </p:ext>
                </p:extLst>
              </p:nvPr>
            </p:nvGraphicFramePr>
            <p:xfrm>
              <a:off x="225112" y="0"/>
              <a:ext cx="8693775" cy="5051940"/>
            </p:xfrm>
            <a:graphic>
              <a:graphicData uri="http://schemas.openxmlformats.org/drawingml/2006/table">
                <a:tbl>
                  <a:tblPr>
                    <a:noFill/>
                    <a:tableStyleId>{3F945B5D-2B42-465D-92B1-50B1DD1E7DCA}</a:tableStyleId>
                  </a:tblPr>
                  <a:tblGrid>
                    <a:gridCol w="447988">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799962">
                      <a:extLst>
                        <a:ext uri="{9D8B030D-6E8A-4147-A177-3AD203B41FA5}">
                          <a16:colId xmlns:a16="http://schemas.microsoft.com/office/drawing/2014/main" val="20002"/>
                        </a:ext>
                      </a:extLst>
                    </a:gridCol>
                    <a:gridCol w="1598275">
                      <a:extLst>
                        <a:ext uri="{9D8B030D-6E8A-4147-A177-3AD203B41FA5}">
                          <a16:colId xmlns:a16="http://schemas.microsoft.com/office/drawing/2014/main" val="20003"/>
                        </a:ext>
                      </a:extLst>
                    </a:gridCol>
                    <a:gridCol w="1598275">
                      <a:extLst>
                        <a:ext uri="{9D8B030D-6E8A-4147-A177-3AD203B41FA5}">
                          <a16:colId xmlns:a16="http://schemas.microsoft.com/office/drawing/2014/main" val="20004"/>
                        </a:ext>
                      </a:extLst>
                    </a:gridCol>
                    <a:gridCol w="1598275">
                      <a:extLst>
                        <a:ext uri="{9D8B030D-6E8A-4147-A177-3AD203B41FA5}">
                          <a16:colId xmlns:a16="http://schemas.microsoft.com/office/drawing/2014/main" val="20005"/>
                        </a:ext>
                      </a:extLst>
                    </a:gridCol>
                  </a:tblGrid>
                  <a:tr h="387836">
                    <a:tc gridSpan="6">
                      <a:txBody>
                        <a:bodyPr/>
                        <a:lstStyle/>
                        <a:p>
                          <a:pPr marL="0" lvl="0" indent="0" algn="ctr" rtl="0">
                            <a:spcBef>
                              <a:spcPts val="0"/>
                            </a:spcBef>
                            <a:spcAft>
                              <a:spcPts val="0"/>
                            </a:spcAft>
                            <a:buNone/>
                          </a:pPr>
                          <a:r>
                            <a:rPr lang="en" sz="2400" dirty="0"/>
                            <a:t>Predicted Department</a:t>
                          </a:r>
                          <a:endParaRPr sz="2400" dirty="0"/>
                        </a:p>
                      </a:txBody>
                      <a:tcPr marL="91425" marR="91425" marT="91425" marB="91425">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4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pPr marL="0" lvl="0" indent="0" algn="ctr" rtl="0">
                            <a:spcBef>
                              <a:spcPts val="0"/>
                            </a:spcBef>
                            <a:spcAft>
                              <a:spcPts val="0"/>
                            </a:spcAft>
                            <a:buNone/>
                          </a:pPr>
                          <a:endParaRPr sz="14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pPr marL="0" lvl="0" indent="0" algn="ctr" rtl="0">
                            <a:spcBef>
                              <a:spcPts val="0"/>
                            </a:spcBef>
                            <a:spcAft>
                              <a:spcPts val="0"/>
                            </a:spcAft>
                            <a:buNone/>
                          </a:pPr>
                          <a:endParaRPr sz="14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332427">
                    <a:tc>
                      <a:txBody>
                        <a:bodyPr/>
                        <a:lstStyle/>
                        <a:p>
                          <a:pPr marL="0" lvl="0" indent="0" algn="l" rtl="0">
                            <a:spcBef>
                              <a:spcPts val="0"/>
                            </a:spcBef>
                            <a:spcAft>
                              <a:spcPts val="0"/>
                            </a:spcAft>
                            <a:buNone/>
                          </a:pPr>
                          <a:endParaRPr sz="12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dirty="0"/>
                            <a:t>Random Forest</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sz="1600" i="1" dirty="0" smtClean="0">
                                    <a:latin typeface="Cambria Math" panose="02040503050406030204" pitchFamily="18" charset="0"/>
                                  </a:rPr>
                                  <m:t>8/10</m:t>
                                </m:r>
                              </m:oMath>
                            </m:oMathPara>
                          </a14:m>
                          <a:endParaRPr sz="16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dirty="0"/>
                            <a:t>KNN</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6</m:t>
                                </m:r>
                                <m:r>
                                  <a:rPr lang="en" sz="1600" i="1" dirty="0" smtClean="0">
                                    <a:latin typeface="Cambria Math" panose="02040503050406030204" pitchFamily="18" charset="0"/>
                                  </a:rPr>
                                  <m:t>/10</m:t>
                                </m:r>
                              </m:oMath>
                            </m:oMathPara>
                          </a14:m>
                          <a:endParaRPr sz="16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dirty="0"/>
                            <a:t>Neural Net</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sz="1600" i="1" dirty="0" smtClean="0">
                                    <a:latin typeface="Cambria Math" panose="02040503050406030204" pitchFamily="18" charset="0"/>
                                  </a:rPr>
                                  <m:t>8/10</m:t>
                                </m:r>
                              </m:oMath>
                            </m:oMathPara>
                          </a14:m>
                          <a:endParaRPr sz="16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dirty="0"/>
                            <a:t>Our Guess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9</m:t>
                                </m:r>
                                <m:r>
                                  <a:rPr lang="en" sz="1600" i="1" dirty="0" smtClean="0">
                                    <a:latin typeface="Cambria Math" panose="02040503050406030204" pitchFamily="18" charset="0"/>
                                  </a:rPr>
                                  <m:t>/10</m:t>
                                </m:r>
                              </m:oMath>
                            </m:oMathPara>
                          </a14:m>
                          <a:endParaRPr sz="16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 sz="1600" dirty="0"/>
                            <a:t>Truth</a:t>
                          </a:r>
                          <a:endParaRPr sz="16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5180">
                    <a:tc>
                      <a:txBody>
                        <a:bodyPr/>
                        <a:lstStyle/>
                        <a:p>
                          <a:pPr marL="0" lvl="0" indent="0" algn="l" rtl="0">
                            <a:spcBef>
                              <a:spcPts val="0"/>
                            </a:spcBef>
                            <a:spcAft>
                              <a:spcPts val="0"/>
                            </a:spcAft>
                            <a:buNone/>
                          </a:pPr>
                          <a:r>
                            <a:rPr lang="en" sz="1200"/>
                            <a:t>1</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Credit reporting/repair</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5050">
                    <a:tc>
                      <a:txBody>
                        <a:bodyPr/>
                        <a:lstStyle/>
                        <a:p>
                          <a:pPr marL="0" lvl="0" indent="0" algn="l" rtl="0">
                            <a:spcBef>
                              <a:spcPts val="0"/>
                            </a:spcBef>
                            <a:spcAft>
                              <a:spcPts val="0"/>
                            </a:spcAft>
                            <a:buNone/>
                          </a:pPr>
                          <a:r>
                            <a:rPr lang="en" sz="1200"/>
                            <a:t>2</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marR="0" lvl="0" indent="0" algn="l" rtl="0">
                            <a:lnSpc>
                              <a:spcPct val="100000"/>
                            </a:lnSpc>
                            <a:spcBef>
                              <a:spcPts val="0"/>
                            </a:spcBef>
                            <a:spcAft>
                              <a:spcPts val="0"/>
                            </a:spcAft>
                            <a:buNone/>
                          </a:pPr>
                          <a:r>
                            <a:rPr lang="en" sz="1100" b="0" dirty="0"/>
                            <a:t>Debt collection</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2427">
                    <a:tc>
                      <a:txBody>
                        <a:bodyPr/>
                        <a:lstStyle/>
                        <a:p>
                          <a:pPr marL="0" lvl="0" indent="0" algn="l" rtl="0">
                            <a:spcBef>
                              <a:spcPts val="0"/>
                            </a:spcBef>
                            <a:spcAft>
                              <a:spcPts val="0"/>
                            </a:spcAft>
                            <a:buNone/>
                          </a:pPr>
                          <a:r>
                            <a:rPr lang="en" sz="1200"/>
                            <a:t>3</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t>Mortgage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Mortgage</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2427">
                    <a:tc>
                      <a:txBody>
                        <a:bodyPr/>
                        <a:lstStyle/>
                        <a:p>
                          <a:pPr marL="0" lvl="0" indent="0" algn="l" rtl="0">
                            <a:spcBef>
                              <a:spcPts val="0"/>
                            </a:spcBef>
                            <a:spcAft>
                              <a:spcPts val="0"/>
                            </a:spcAft>
                            <a:buNone/>
                          </a:pPr>
                          <a:r>
                            <a:rPr lang="en" sz="1200"/>
                            <a:t>4</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t>Mortgage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Mortgage</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5460">
                    <a:tc>
                      <a:txBody>
                        <a:bodyPr/>
                        <a:lstStyle/>
                        <a:p>
                          <a:pPr marL="0" lvl="0" indent="0" algn="l" rtl="0">
                            <a:spcBef>
                              <a:spcPts val="0"/>
                            </a:spcBef>
                            <a:spcAft>
                              <a:spcPts val="0"/>
                            </a:spcAft>
                            <a:buNone/>
                          </a:pPr>
                          <a:r>
                            <a:rPr lang="en" sz="1200"/>
                            <a:t>5</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Debt collection</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Credit reporting/repair</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88830">
                    <a:tc>
                      <a:txBody>
                        <a:bodyPr/>
                        <a:lstStyle/>
                        <a:p>
                          <a:pPr marL="0" lvl="0" indent="0" algn="l" rtl="0">
                            <a:spcBef>
                              <a:spcPts val="0"/>
                            </a:spcBef>
                            <a:spcAft>
                              <a:spcPts val="0"/>
                            </a:spcAft>
                            <a:buNone/>
                          </a:pPr>
                          <a:r>
                            <a:rPr lang="en" sz="1200" dirty="0"/>
                            <a:t>6</a:t>
                          </a:r>
                          <a:endParaRPr sz="12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Credit reporting/repair</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6897">
                    <a:tc>
                      <a:txBody>
                        <a:bodyPr/>
                        <a:lstStyle/>
                        <a:p>
                          <a:pPr marL="0" lvl="0" indent="0" algn="l" rtl="0">
                            <a:spcBef>
                              <a:spcPts val="0"/>
                            </a:spcBef>
                            <a:spcAft>
                              <a:spcPts val="0"/>
                            </a:spcAft>
                            <a:buNone/>
                          </a:pPr>
                          <a:r>
                            <a:rPr lang="en" sz="1200"/>
                            <a:t>7</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Mortgage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Mortgage</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Mortgage</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98655">
                    <a:tc>
                      <a:txBody>
                        <a:bodyPr/>
                        <a:lstStyle/>
                        <a:p>
                          <a:pPr marL="0" lvl="0" indent="0" algn="l" rtl="0">
                            <a:spcBef>
                              <a:spcPts val="0"/>
                            </a:spcBef>
                            <a:spcAft>
                              <a:spcPts val="0"/>
                            </a:spcAft>
                            <a:buNone/>
                          </a:pPr>
                          <a:r>
                            <a:rPr lang="en" sz="1200"/>
                            <a:t>8</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sz="1100" dirty="0">
                              <a:solidFill>
                                <a:schemeClr val="dk1"/>
                              </a:solidFill>
                            </a:rPr>
                            <a:t>Credit/Prepaid Card</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solidFill>
                                <a:schemeClr val="dk1"/>
                              </a:solidFill>
                            </a:rPr>
                            <a:t>Money transfer/service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Money transfer/service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solidFill>
                                <a:schemeClr val="dk1"/>
                              </a:solidFill>
                            </a:rPr>
                            <a:t>Checking or savings account</a:t>
                          </a:r>
                          <a:endParaRPr sz="110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Checking or savings account</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 sz="1200"/>
                            <a:t>9</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Debt collection</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Debt collection</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Debt collection</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Debt collection</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Debt collection</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99810">
                    <a:tc>
                      <a:txBody>
                        <a:bodyPr/>
                        <a:lstStyle/>
                        <a:p>
                          <a:pPr marL="0" lvl="0" indent="0" algn="l" rtl="0">
                            <a:spcBef>
                              <a:spcPts val="0"/>
                            </a:spcBef>
                            <a:spcAft>
                              <a:spcPts val="0"/>
                            </a:spcAft>
                            <a:buNone/>
                          </a:pPr>
                          <a:r>
                            <a:rPr lang="en" sz="1200"/>
                            <a:t>10</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Student loan </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solidFill>
                                <a:schemeClr val="dk1"/>
                              </a:solidFill>
                            </a:rPr>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t>Student loan</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Student loan</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Student loan</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mc:Choice>
        <mc:Fallback xmlns="">
          <p:graphicFrame>
            <p:nvGraphicFramePr>
              <p:cNvPr id="178" name="Google Shape;178;p32"/>
              <p:cNvGraphicFramePr/>
              <p:nvPr>
                <p:extLst>
                  <p:ext uri="{D42A27DB-BD31-4B8C-83A1-F6EECF244321}">
                    <p14:modId xmlns:p14="http://schemas.microsoft.com/office/powerpoint/2010/main" val="1502523035"/>
                  </p:ext>
                </p:extLst>
              </p:nvPr>
            </p:nvGraphicFramePr>
            <p:xfrm>
              <a:off x="225112" y="0"/>
              <a:ext cx="8693775" cy="5051940"/>
            </p:xfrm>
            <a:graphic>
              <a:graphicData uri="http://schemas.openxmlformats.org/drawingml/2006/table">
                <a:tbl>
                  <a:tblPr>
                    <a:noFill/>
                    <a:tableStyleId>{3F945B5D-2B42-465D-92B1-50B1DD1E7DCA}</a:tableStyleId>
                  </a:tblPr>
                  <a:tblGrid>
                    <a:gridCol w="447988">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799962">
                      <a:extLst>
                        <a:ext uri="{9D8B030D-6E8A-4147-A177-3AD203B41FA5}">
                          <a16:colId xmlns:a16="http://schemas.microsoft.com/office/drawing/2014/main" val="20002"/>
                        </a:ext>
                      </a:extLst>
                    </a:gridCol>
                    <a:gridCol w="1598275">
                      <a:extLst>
                        <a:ext uri="{9D8B030D-6E8A-4147-A177-3AD203B41FA5}">
                          <a16:colId xmlns:a16="http://schemas.microsoft.com/office/drawing/2014/main" val="20003"/>
                        </a:ext>
                      </a:extLst>
                    </a:gridCol>
                    <a:gridCol w="1598275">
                      <a:extLst>
                        <a:ext uri="{9D8B030D-6E8A-4147-A177-3AD203B41FA5}">
                          <a16:colId xmlns:a16="http://schemas.microsoft.com/office/drawing/2014/main" val="20004"/>
                        </a:ext>
                      </a:extLst>
                    </a:gridCol>
                    <a:gridCol w="1598275">
                      <a:extLst>
                        <a:ext uri="{9D8B030D-6E8A-4147-A177-3AD203B41FA5}">
                          <a16:colId xmlns:a16="http://schemas.microsoft.com/office/drawing/2014/main" val="20005"/>
                        </a:ext>
                      </a:extLst>
                    </a:gridCol>
                  </a:tblGrid>
                  <a:tr h="548610">
                    <a:tc gridSpan="6">
                      <a:txBody>
                        <a:bodyPr/>
                        <a:lstStyle/>
                        <a:p>
                          <a:pPr marL="0" lvl="0" indent="0" algn="ctr" rtl="0">
                            <a:spcBef>
                              <a:spcPts val="0"/>
                            </a:spcBef>
                            <a:spcAft>
                              <a:spcPts val="0"/>
                            </a:spcAft>
                            <a:buNone/>
                          </a:pPr>
                          <a:r>
                            <a:rPr lang="en" sz="2400" dirty="0"/>
                            <a:t>Predicted Department</a:t>
                          </a:r>
                          <a:endParaRPr sz="2400" dirty="0"/>
                        </a:p>
                      </a:txBody>
                      <a:tcPr marL="91425" marR="91425" marT="91425" marB="91425">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4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pPr marL="0" lvl="0" indent="0" algn="ctr" rtl="0">
                            <a:spcBef>
                              <a:spcPts val="0"/>
                            </a:spcBef>
                            <a:spcAft>
                              <a:spcPts val="0"/>
                            </a:spcAft>
                            <a:buNone/>
                          </a:pPr>
                          <a:endParaRPr sz="14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hMerge="1">
                      <a:txBody>
                        <a:bodyPr/>
                        <a:lstStyle/>
                        <a:p>
                          <a:pPr marL="0" lvl="0" indent="0" algn="ctr" rtl="0">
                            <a:spcBef>
                              <a:spcPts val="0"/>
                            </a:spcBef>
                            <a:spcAft>
                              <a:spcPts val="0"/>
                            </a:spcAft>
                            <a:buNone/>
                          </a:pPr>
                          <a:endParaRPr sz="14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670530">
                    <a:tc>
                      <a:txBody>
                        <a:bodyPr/>
                        <a:lstStyle/>
                        <a:p>
                          <a:pPr marL="0" lvl="0" indent="0" algn="l" rtl="0">
                            <a:spcBef>
                              <a:spcPts val="0"/>
                            </a:spcBef>
                            <a:spcAft>
                              <a:spcPts val="0"/>
                            </a:spcAft>
                            <a:buNone/>
                          </a:pPr>
                          <a:endParaRPr sz="12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7306" t="-81818" r="-400000" b="-572727"/>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6949" t="-81818" r="-267458" b="-572727"/>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43346" t="-81818" r="-200000" b="-572727"/>
                          </a:stretch>
                        </a:blipFill>
                      </a:tcPr>
                    </a:tc>
                    <a:tc>
                      <a:txBody>
                        <a:bodyPr/>
                        <a:lstStyle/>
                        <a:p>
                          <a:endParaRPr lang="en-US"/>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44656" t="-81818" r="-100763" b="-572727"/>
                          </a:stretch>
                        </a:blipFill>
                      </a:tcPr>
                    </a:tc>
                    <a:tc>
                      <a:txBody>
                        <a:bodyPr/>
                        <a:lstStyle/>
                        <a:p>
                          <a:pPr marL="0" lvl="0" indent="0" algn="ctr" rtl="0">
                            <a:spcBef>
                              <a:spcPts val="0"/>
                            </a:spcBef>
                            <a:spcAft>
                              <a:spcPts val="0"/>
                            </a:spcAft>
                            <a:buNone/>
                          </a:pPr>
                          <a:r>
                            <a:rPr lang="en" sz="1600" dirty="0"/>
                            <a:t>Truth</a:t>
                          </a:r>
                          <a:endParaRPr sz="16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5730">
                    <a:tc>
                      <a:txBody>
                        <a:bodyPr/>
                        <a:lstStyle/>
                        <a:p>
                          <a:pPr marL="0" lvl="0" indent="0" algn="l" rtl="0">
                            <a:spcBef>
                              <a:spcPts val="0"/>
                            </a:spcBef>
                            <a:spcAft>
                              <a:spcPts val="0"/>
                            </a:spcAft>
                            <a:buNone/>
                          </a:pPr>
                          <a:r>
                            <a:rPr lang="en" sz="1200"/>
                            <a:t>1</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Credit reporting/repair</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30">
                    <a:tc>
                      <a:txBody>
                        <a:bodyPr/>
                        <a:lstStyle/>
                        <a:p>
                          <a:pPr marL="0" lvl="0" indent="0" algn="l" rtl="0">
                            <a:spcBef>
                              <a:spcPts val="0"/>
                            </a:spcBef>
                            <a:spcAft>
                              <a:spcPts val="0"/>
                            </a:spcAft>
                            <a:buNone/>
                          </a:pPr>
                          <a:r>
                            <a:rPr lang="en" sz="1200"/>
                            <a:t>2</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marR="0" lvl="0" indent="0" algn="l" rtl="0">
                            <a:lnSpc>
                              <a:spcPct val="100000"/>
                            </a:lnSpc>
                            <a:spcBef>
                              <a:spcPts val="0"/>
                            </a:spcBef>
                            <a:spcAft>
                              <a:spcPts val="0"/>
                            </a:spcAft>
                            <a:buNone/>
                          </a:pPr>
                          <a:r>
                            <a:rPr lang="en" sz="1100" b="0" dirty="0"/>
                            <a:t>Debt collection</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5730">
                    <a:tc>
                      <a:txBody>
                        <a:bodyPr/>
                        <a:lstStyle/>
                        <a:p>
                          <a:pPr marL="0" lvl="0" indent="0" algn="l" rtl="0">
                            <a:spcBef>
                              <a:spcPts val="0"/>
                            </a:spcBef>
                            <a:spcAft>
                              <a:spcPts val="0"/>
                            </a:spcAft>
                            <a:buNone/>
                          </a:pPr>
                          <a:r>
                            <a:rPr lang="en" sz="1200"/>
                            <a:t>3</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t>Mortgage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Mortgage</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5730">
                    <a:tc>
                      <a:txBody>
                        <a:bodyPr/>
                        <a:lstStyle/>
                        <a:p>
                          <a:pPr marL="0" lvl="0" indent="0" algn="l" rtl="0">
                            <a:spcBef>
                              <a:spcPts val="0"/>
                            </a:spcBef>
                            <a:spcAft>
                              <a:spcPts val="0"/>
                            </a:spcAft>
                            <a:buNone/>
                          </a:pPr>
                          <a:r>
                            <a:rPr lang="en" sz="1200"/>
                            <a:t>4</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t>Mortgage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Mortgage</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5730">
                    <a:tc>
                      <a:txBody>
                        <a:bodyPr/>
                        <a:lstStyle/>
                        <a:p>
                          <a:pPr marL="0" lvl="0" indent="0" algn="l" rtl="0">
                            <a:spcBef>
                              <a:spcPts val="0"/>
                            </a:spcBef>
                            <a:spcAft>
                              <a:spcPts val="0"/>
                            </a:spcAft>
                            <a:buNone/>
                          </a:pPr>
                          <a:r>
                            <a:rPr lang="en" sz="1200"/>
                            <a:t>5</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Debt collection</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Credit reporting/repair</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88830">
                    <a:tc>
                      <a:txBody>
                        <a:bodyPr/>
                        <a:lstStyle/>
                        <a:p>
                          <a:pPr marL="0" lvl="0" indent="0" algn="l" rtl="0">
                            <a:spcBef>
                              <a:spcPts val="0"/>
                            </a:spcBef>
                            <a:spcAft>
                              <a:spcPts val="0"/>
                            </a:spcAft>
                            <a:buNone/>
                          </a:pPr>
                          <a:r>
                            <a:rPr lang="en" sz="1200" dirty="0"/>
                            <a:t>6</a:t>
                          </a:r>
                          <a:endParaRPr sz="12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Credit reporting/repair</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Credit reporting/repair</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Credit reporting/repair</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5730">
                    <a:tc>
                      <a:txBody>
                        <a:bodyPr/>
                        <a:lstStyle/>
                        <a:p>
                          <a:pPr marL="0" lvl="0" indent="0" algn="l" rtl="0">
                            <a:spcBef>
                              <a:spcPts val="0"/>
                            </a:spcBef>
                            <a:spcAft>
                              <a:spcPts val="0"/>
                            </a:spcAft>
                            <a:buNone/>
                          </a:pPr>
                          <a:r>
                            <a:rPr lang="en" sz="1200"/>
                            <a:t>7</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Mortgage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Mortgage</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Mortgage</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Mortgage</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518130">
                    <a:tc>
                      <a:txBody>
                        <a:bodyPr/>
                        <a:lstStyle/>
                        <a:p>
                          <a:pPr marL="0" lvl="0" indent="0" algn="l" rtl="0">
                            <a:spcBef>
                              <a:spcPts val="0"/>
                            </a:spcBef>
                            <a:spcAft>
                              <a:spcPts val="0"/>
                            </a:spcAft>
                            <a:buNone/>
                          </a:pPr>
                          <a:r>
                            <a:rPr lang="en" sz="1200"/>
                            <a:t>8</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l" rtl="0">
                            <a:spcBef>
                              <a:spcPts val="0"/>
                            </a:spcBef>
                            <a:spcAft>
                              <a:spcPts val="0"/>
                            </a:spcAft>
                            <a:buNone/>
                          </a:pPr>
                          <a:r>
                            <a:rPr lang="en" sz="1100" dirty="0">
                              <a:solidFill>
                                <a:schemeClr val="dk1"/>
                              </a:solidFill>
                            </a:rPr>
                            <a:t>Credit/Prepaid Card</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solidFill>
                                <a:schemeClr val="dk1"/>
                              </a:solidFill>
                            </a:rPr>
                            <a:t>Money transfer/service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Money transfer/service</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solidFill>
                                <a:schemeClr val="dk1"/>
                              </a:solidFill>
                            </a:rPr>
                            <a:t>Checking or savings account</a:t>
                          </a:r>
                          <a:endParaRPr sz="110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Checking or savings account</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65730">
                    <a:tc>
                      <a:txBody>
                        <a:bodyPr/>
                        <a:lstStyle/>
                        <a:p>
                          <a:pPr marL="0" lvl="0" indent="0" algn="l" rtl="0">
                            <a:spcBef>
                              <a:spcPts val="0"/>
                            </a:spcBef>
                            <a:spcAft>
                              <a:spcPts val="0"/>
                            </a:spcAft>
                            <a:buNone/>
                          </a:pPr>
                          <a:r>
                            <a:rPr lang="en" sz="1200"/>
                            <a:t>9</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Debt collection</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Debt collection</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Debt collection</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solidFill>
                                <a:schemeClr val="dk1"/>
                              </a:solidFill>
                            </a:rPr>
                            <a:t>Debt collection</a:t>
                          </a:r>
                          <a:endParaRPr sz="110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solidFill>
                                <a:schemeClr val="dk1"/>
                              </a:solidFill>
                            </a:rPr>
                            <a:t>Debt collection</a:t>
                          </a:r>
                          <a:endParaRPr sz="1100" b="0" dirty="0">
                            <a:solidFill>
                              <a:schemeClr val="dk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65730">
                    <a:tc>
                      <a:txBody>
                        <a:bodyPr/>
                        <a:lstStyle/>
                        <a:p>
                          <a:pPr marL="0" lvl="0" indent="0" algn="l" rtl="0">
                            <a:spcBef>
                              <a:spcPts val="0"/>
                            </a:spcBef>
                            <a:spcAft>
                              <a:spcPts val="0"/>
                            </a:spcAft>
                            <a:buNone/>
                          </a:pPr>
                          <a:r>
                            <a:rPr lang="en" sz="1200"/>
                            <a:t>10</a:t>
                          </a:r>
                          <a:endParaRPr sz="12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rPr>
                            <a:t>Student loan </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dirty="0">
                              <a:solidFill>
                                <a:schemeClr val="dk1"/>
                              </a:solidFill>
                            </a:rPr>
                            <a:t>Credit reporting/repair</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9F9F"/>
                        </a:solidFill>
                      </a:tcPr>
                    </a:tc>
                    <a:tc>
                      <a:txBody>
                        <a:bodyPr/>
                        <a:lstStyle/>
                        <a:p>
                          <a:pPr marL="0" lvl="0" indent="0" algn="l" rtl="0">
                            <a:spcBef>
                              <a:spcPts val="0"/>
                            </a:spcBef>
                            <a:spcAft>
                              <a:spcPts val="0"/>
                            </a:spcAft>
                            <a:buNone/>
                          </a:pPr>
                          <a:r>
                            <a:rPr lang="en" sz="1100" dirty="0"/>
                            <a:t>Student loan</a:t>
                          </a:r>
                          <a:endParaRPr sz="110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a:t>Student loan</a:t>
                          </a:r>
                          <a:endParaRPr sz="110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 sz="1100" b="0" dirty="0"/>
                            <a:t>Student loan</a:t>
                          </a:r>
                          <a:endParaRPr sz="1100" b="0" dirty="0"/>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mc:AlternateContent xmlns:mc="http://schemas.openxmlformats.org/markup-compatibility/2006" xmlns:a14="http://schemas.microsoft.com/office/drawing/2010/main">
        <mc:Choice Requires="a14">
          <p:sp>
            <p:nvSpPr>
              <p:cNvPr id="184" name="Google Shape;184;p33"/>
              <p:cNvSpPr txBox="1">
                <a:spLocks noGrp="1"/>
              </p:cNvSpPr>
              <p:nvPr>
                <p:ph type="body" idx="1"/>
              </p:nvPr>
            </p:nvSpPr>
            <p:spPr>
              <a:xfrm>
                <a:off x="311700" y="1152475"/>
                <a:ext cx="8520600" cy="3690458"/>
              </a:xfrm>
              <a:prstGeom prst="rect">
                <a:avLst/>
              </a:prstGeom>
            </p:spPr>
            <p:txBody>
              <a:bodyPr spcFirstLastPara="1" wrap="square" lIns="91425" tIns="91425" rIns="91425" bIns="91425" anchor="t" anchorCtr="0">
                <a:noAutofit/>
              </a:bodyPr>
              <a:lstStyle/>
              <a:p>
                <a:pPr marL="596900" lvl="0" indent="-457200" algn="l" rtl="0">
                  <a:spcBef>
                    <a:spcPts val="0"/>
                  </a:spcBef>
                  <a:spcAft>
                    <a:spcPts val="2400"/>
                  </a:spcAft>
                  <a:buClr>
                    <a:srgbClr val="000000"/>
                  </a:buClr>
                  <a:buSzPts val="1400"/>
                  <a:buFont typeface="+mj-lt"/>
                  <a:buAutoNum type="arabicPeriod"/>
                </a:pPr>
                <a:r>
                  <a:rPr lang="en-US" sz="2000" dirty="0">
                    <a:solidFill>
                      <a:schemeClr val="tx1"/>
                    </a:solidFill>
                  </a:rPr>
                  <a:t>Complaints were broken down into numerical inputs</a:t>
                </a:r>
              </a:p>
              <a:p>
                <a:pPr marL="596900" lvl="0" indent="-457200" algn="l" rtl="0">
                  <a:spcBef>
                    <a:spcPts val="0"/>
                  </a:spcBef>
                  <a:spcAft>
                    <a:spcPts val="2400"/>
                  </a:spcAft>
                  <a:buClr>
                    <a:srgbClr val="000000"/>
                  </a:buClr>
                  <a:buSzPts val="1400"/>
                  <a:buFont typeface="+mj-lt"/>
                  <a:buAutoNum type="arabicPeriod"/>
                </a:pPr>
                <a:r>
                  <a:rPr lang="en-US" sz="2000" dirty="0">
                    <a:solidFill>
                      <a:schemeClr val="tx1"/>
                    </a:solidFill>
                  </a:rPr>
                  <a:t>KNN, random forests, and neural nets were used to predict departments for the complaints</a:t>
                </a:r>
              </a:p>
              <a:p>
                <a:pPr marL="596900" lvl="0" indent="-457200" algn="l" rtl="0">
                  <a:spcBef>
                    <a:spcPts val="0"/>
                  </a:spcBef>
                  <a:spcAft>
                    <a:spcPts val="2400"/>
                  </a:spcAft>
                  <a:buClr>
                    <a:srgbClr val="000000"/>
                  </a:buClr>
                  <a:buSzPts val="1400"/>
                  <a:buFont typeface="+mj-lt"/>
                  <a:buAutoNum type="arabicPeriod"/>
                </a:pPr>
                <a:r>
                  <a:rPr lang="en-US" sz="2000" dirty="0">
                    <a:solidFill>
                      <a:schemeClr val="tx1"/>
                    </a:solidFill>
                  </a:rPr>
                  <a:t>Random forests have the highest in-sample accuracy (</a:t>
                </a:r>
                <a14:m>
                  <m:oMath xmlns:m="http://schemas.openxmlformats.org/officeDocument/2006/math">
                    <m:r>
                      <a:rPr lang="en-US" sz="2000" b="0" i="1" smtClean="0">
                        <a:solidFill>
                          <a:schemeClr val="tx1"/>
                        </a:solidFill>
                        <a:latin typeface="Cambria Math" panose="02040503050406030204" pitchFamily="18" charset="0"/>
                      </a:rPr>
                      <m:t>99%</m:t>
                    </m:r>
                  </m:oMath>
                </a14:m>
                <a:r>
                  <a:rPr lang="en-US" sz="2000" dirty="0">
                    <a:solidFill>
                      <a:schemeClr val="tx1"/>
                    </a:solidFill>
                  </a:rPr>
                  <a:t>)</a:t>
                </a:r>
              </a:p>
              <a:p>
                <a:pPr marL="596900" lvl="0" indent="-457200" algn="l" rtl="0">
                  <a:spcBef>
                    <a:spcPts val="0"/>
                  </a:spcBef>
                  <a:spcAft>
                    <a:spcPts val="2400"/>
                  </a:spcAft>
                  <a:buClr>
                    <a:srgbClr val="000000"/>
                  </a:buClr>
                  <a:buSzPts val="1400"/>
                  <a:buFont typeface="+mj-lt"/>
                  <a:buAutoNum type="arabicPeriod"/>
                </a:pPr>
                <a:r>
                  <a:rPr lang="en-US" sz="2000" dirty="0">
                    <a:solidFill>
                      <a:schemeClr val="tx1"/>
                    </a:solidFill>
                  </a:rPr>
                  <a:t>Random forests and neural nets predict with similar accuracy (</a:t>
                </a:r>
                <a14:m>
                  <m:oMath xmlns:m="http://schemas.openxmlformats.org/officeDocument/2006/math">
                    <m:r>
                      <a:rPr lang="en-US" sz="2000" b="0" i="1" dirty="0" smtClean="0">
                        <a:solidFill>
                          <a:schemeClr val="tx1"/>
                        </a:solidFill>
                        <a:latin typeface="Cambria Math" panose="02040503050406030204" pitchFamily="18" charset="0"/>
                      </a:rPr>
                      <m:t>83%</m:t>
                    </m:r>
                  </m:oMath>
                </a14:m>
                <a:r>
                  <a:rPr lang="en-US" sz="2000" dirty="0">
                    <a:solidFill>
                      <a:schemeClr val="tx1"/>
                    </a:solidFill>
                  </a:rPr>
                  <a:t>)</a:t>
                </a:r>
              </a:p>
              <a:p>
                <a:pPr marL="596900" lvl="0" indent="-457200" algn="l" rtl="0">
                  <a:spcBef>
                    <a:spcPts val="0"/>
                  </a:spcBef>
                  <a:spcAft>
                    <a:spcPts val="2400"/>
                  </a:spcAft>
                  <a:buClr>
                    <a:srgbClr val="000000"/>
                  </a:buClr>
                  <a:buSzPts val="1400"/>
                  <a:buFont typeface="+mj-lt"/>
                  <a:buAutoNum type="arabicPeriod"/>
                </a:pPr>
                <a:r>
                  <a:rPr lang="en-US" sz="2000" b="0" dirty="0">
                    <a:solidFill>
                      <a:schemeClr val="tx1"/>
                    </a:solidFill>
                  </a:rPr>
                  <a:t>The </a:t>
                </a:r>
                <a14:m>
                  <m:oMath xmlns:m="http://schemas.openxmlformats.org/officeDocument/2006/math">
                    <m:r>
                      <a:rPr lang="en-US" sz="2000" b="0" i="1" smtClean="0">
                        <a:solidFill>
                          <a:schemeClr val="tx1"/>
                        </a:solidFill>
                        <a:latin typeface="Cambria Math" panose="02040503050406030204" pitchFamily="18" charset="0"/>
                      </a:rPr>
                      <m:t>10</m:t>
                    </m:r>
                  </m:oMath>
                </a14:m>
                <a:r>
                  <a:rPr lang="en-US" sz="2000" dirty="0">
                    <a:solidFill>
                      <a:schemeClr val="tx1"/>
                    </a:solidFill>
                  </a:rPr>
                  <a:t> specific cases reveal that the two methods typically agree</a:t>
                </a:r>
              </a:p>
              <a:p>
                <a:pPr marL="139700" lvl="0" indent="0" algn="l" rtl="0">
                  <a:spcBef>
                    <a:spcPts val="0"/>
                  </a:spcBef>
                  <a:spcAft>
                    <a:spcPts val="1200"/>
                  </a:spcAft>
                  <a:buClr>
                    <a:srgbClr val="000000"/>
                  </a:buClr>
                  <a:buSzPts val="1400"/>
                  <a:buNone/>
                </a:pPr>
                <a:endParaRPr lang="en-US" sz="2400" dirty="0">
                  <a:solidFill>
                    <a:schemeClr val="tx1"/>
                  </a:solidFill>
                </a:endParaRPr>
              </a:p>
            </p:txBody>
          </p:sp>
        </mc:Choice>
        <mc:Fallback xmlns="">
          <p:sp>
            <p:nvSpPr>
              <p:cNvPr id="184" name="Google Shape;184;p33"/>
              <p:cNvSpPr txBox="1">
                <a:spLocks noGrp="1" noRot="1" noChangeAspect="1" noMove="1" noResize="1" noEditPoints="1" noAdjustHandles="1" noChangeArrowheads="1" noChangeShapeType="1" noTextEdit="1"/>
              </p:cNvSpPr>
              <p:nvPr>
                <p:ph type="body" idx="1"/>
              </p:nvPr>
            </p:nvSpPr>
            <p:spPr>
              <a:xfrm>
                <a:off x="311700" y="1152475"/>
                <a:ext cx="8520600" cy="369045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66BD-54D0-4C12-B086-7763EC662C21}"/>
              </a:ext>
            </a:extLst>
          </p:cNvPr>
          <p:cNvSpPr>
            <a:spLocks noGrp="1"/>
          </p:cNvSpPr>
          <p:nvPr>
            <p:ph type="title"/>
          </p:nvPr>
        </p:nvSpPr>
        <p:spPr/>
        <p:txBody>
          <a:bodyPr/>
          <a:lstStyle/>
          <a:p>
            <a:r>
              <a:rPr lang="en-US" dirty="0"/>
              <a:t>Future Work</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A131EE1-BE7E-49D5-A0B4-4E912E88705A}"/>
                  </a:ext>
                </a:extLst>
              </p:cNvPr>
              <p:cNvSpPr>
                <a:spLocks noGrp="1"/>
              </p:cNvSpPr>
              <p:nvPr>
                <p:ph type="body" idx="1"/>
              </p:nvPr>
            </p:nvSpPr>
            <p:spPr>
              <a:xfrm>
                <a:off x="311700" y="1152474"/>
                <a:ext cx="8520600" cy="3679407"/>
              </a:xfrm>
            </p:spPr>
            <p:txBody>
              <a:bodyPr/>
              <a:lstStyle/>
              <a:p>
                <a:pPr marL="139700" lvl="0" indent="0">
                  <a:buClr>
                    <a:srgbClr val="000000"/>
                  </a:buClr>
                  <a:buSzPts val="1400"/>
                  <a:buNone/>
                </a:pPr>
                <a:r>
                  <a:rPr lang="en-US" sz="2400" dirty="0">
                    <a:solidFill>
                      <a:schemeClr val="tx1"/>
                    </a:solidFill>
                  </a:rPr>
                  <a:t>Potential Improvements on Current Method</a:t>
                </a:r>
              </a:p>
              <a:p>
                <a:pPr marL="596900" lvl="1" indent="0">
                  <a:spcBef>
                    <a:spcPts val="0"/>
                  </a:spcBef>
                  <a:buClr>
                    <a:srgbClr val="000000"/>
                  </a:buClr>
                  <a:buNone/>
                </a:pPr>
                <a:r>
                  <a:rPr lang="en-US" sz="1800" dirty="0">
                    <a:solidFill>
                      <a:schemeClr val="tx1"/>
                    </a:solidFill>
                  </a:rPr>
                  <a:t>Punctuation</a:t>
                </a:r>
              </a:p>
              <a:p>
                <a:pPr marL="596900" lvl="1" indent="0">
                  <a:spcBef>
                    <a:spcPts val="0"/>
                  </a:spcBef>
                  <a:buClr>
                    <a:srgbClr val="000000"/>
                  </a:buClr>
                  <a:buNone/>
                </a:pPr>
                <a:r>
                  <a:rPr lang="en-US" sz="1800" dirty="0">
                    <a:solidFill>
                      <a:schemeClr val="tx1"/>
                    </a:solidFill>
                  </a:rPr>
                  <a:t>Capitalization</a:t>
                </a:r>
              </a:p>
              <a:p>
                <a:pPr marL="596900" lvl="1" indent="0">
                  <a:spcBef>
                    <a:spcPts val="0"/>
                  </a:spcBef>
                  <a:buClr>
                    <a:srgbClr val="000000"/>
                  </a:buClr>
                  <a:buNone/>
                </a:pPr>
                <a:r>
                  <a:rPr lang="en-US" sz="1800" dirty="0">
                    <a:solidFill>
                      <a:schemeClr val="tx1"/>
                    </a:solidFill>
                  </a:rPr>
                  <a:t>Word sets (sliding window instead of individual words)</a:t>
                </a:r>
              </a:p>
              <a:p>
                <a:pPr marL="596900" lvl="1" indent="0">
                  <a:spcBef>
                    <a:spcPts val="0"/>
                  </a:spcBef>
                  <a:buClr>
                    <a:srgbClr val="000000"/>
                  </a:buClr>
                  <a:buNone/>
                </a:pPr>
                <a:r>
                  <a:rPr lang="en-US" sz="1800" dirty="0">
                    <a:solidFill>
                      <a:schemeClr val="tx1"/>
                    </a:solidFill>
                  </a:rPr>
                  <a:t>Word interactions</a:t>
                </a:r>
              </a:p>
              <a:p>
                <a:pPr marL="596900" lvl="1" indent="0">
                  <a:spcBef>
                    <a:spcPts val="0"/>
                  </a:spcBef>
                  <a:spcAft>
                    <a:spcPts val="1200"/>
                  </a:spcAft>
                  <a:buClr>
                    <a:srgbClr val="000000"/>
                  </a:buClr>
                  <a:buNone/>
                </a:pPr>
                <a:r>
                  <a:rPr lang="en-US" sz="1800" dirty="0">
                    <a:solidFill>
                      <a:schemeClr val="tx1"/>
                    </a:solidFill>
                  </a:rPr>
                  <a:t>More training data</a:t>
                </a:r>
              </a:p>
              <a:p>
                <a:pPr marL="139700" lvl="0" indent="0">
                  <a:buClr>
                    <a:srgbClr val="000000"/>
                  </a:buClr>
                  <a:buSzPts val="1400"/>
                  <a:buNone/>
                </a:pPr>
                <a:r>
                  <a:rPr lang="en-US" sz="2400" dirty="0">
                    <a:solidFill>
                      <a:schemeClr val="tx1"/>
                    </a:solidFill>
                  </a:rPr>
                  <a:t>Additional Research</a:t>
                </a:r>
                <a:endParaRPr lang="en-US" sz="2000" dirty="0">
                  <a:solidFill>
                    <a:schemeClr val="tx1"/>
                  </a:solidFill>
                </a:endParaRPr>
              </a:p>
              <a:p>
                <a:pPr marL="596900" lvl="1" indent="0">
                  <a:spcBef>
                    <a:spcPts val="0"/>
                  </a:spcBef>
                  <a:buClr>
                    <a:srgbClr val="000000"/>
                  </a:buClr>
                  <a:buNone/>
                </a:pPr>
                <a:r>
                  <a:rPr lang="en-US" sz="1800" dirty="0">
                    <a:solidFill>
                      <a:schemeClr val="tx1"/>
                    </a:solidFill>
                  </a:rPr>
                  <a:t>Tool that gives top </a:t>
                </a:r>
                <a14:m>
                  <m:oMath xmlns:m="http://schemas.openxmlformats.org/officeDocument/2006/math">
                    <m:r>
                      <a:rPr lang="en-US" sz="1800" i="1" dirty="0">
                        <a:solidFill>
                          <a:schemeClr val="tx1"/>
                        </a:solidFill>
                        <a:latin typeface="Cambria Math" panose="02040503050406030204" pitchFamily="18" charset="0"/>
                      </a:rPr>
                      <m:t>3</m:t>
                    </m:r>
                  </m:oMath>
                </a14:m>
                <a:r>
                  <a:rPr lang="en-US" sz="1800" dirty="0">
                    <a:solidFill>
                      <a:schemeClr val="tx1"/>
                    </a:solidFill>
                  </a:rPr>
                  <a:t> suggested departments</a:t>
                </a:r>
              </a:p>
              <a:p>
                <a:pPr marL="596900" lvl="1" indent="0">
                  <a:spcBef>
                    <a:spcPts val="0"/>
                  </a:spcBef>
                  <a:buClr>
                    <a:srgbClr val="000000"/>
                  </a:buClr>
                  <a:buNone/>
                </a:pPr>
                <a:r>
                  <a:rPr lang="en-US" sz="1800" dirty="0">
                    <a:solidFill>
                      <a:schemeClr val="tx1"/>
                    </a:solidFill>
                  </a:rPr>
                  <a:t>Tool that shows similar complaints and their respective departments</a:t>
                </a:r>
              </a:p>
              <a:p>
                <a:pPr marL="596900" lvl="1" indent="0">
                  <a:spcBef>
                    <a:spcPts val="0"/>
                  </a:spcBef>
                  <a:buClr>
                    <a:srgbClr val="000000"/>
                  </a:buClr>
                  <a:buNone/>
                </a:pPr>
                <a:r>
                  <a:rPr lang="en-US" sz="1800" dirty="0">
                    <a:solidFill>
                      <a:schemeClr val="tx1"/>
                    </a:solidFill>
                  </a:rPr>
                  <a:t>Explore the use of PCA on all words instead of top </a:t>
                </a:r>
                <a14:m>
                  <m:oMath xmlns:m="http://schemas.openxmlformats.org/officeDocument/2006/math">
                    <m:r>
                      <a:rPr lang="en-US" sz="1800" i="1" dirty="0">
                        <a:solidFill>
                          <a:schemeClr val="tx1"/>
                        </a:solidFill>
                        <a:latin typeface="Cambria Math" panose="02040503050406030204" pitchFamily="18" charset="0"/>
                      </a:rPr>
                      <m:t>50</m:t>
                    </m:r>
                  </m:oMath>
                </a14:m>
                <a:r>
                  <a:rPr lang="en-US" sz="1800" dirty="0">
                    <a:solidFill>
                      <a:schemeClr val="tx1"/>
                    </a:solidFill>
                  </a:rPr>
                  <a:t> for each department</a:t>
                </a:r>
                <a:endParaRPr lang="en-US" dirty="0"/>
              </a:p>
            </p:txBody>
          </p:sp>
        </mc:Choice>
        <mc:Fallback xmlns="">
          <p:sp>
            <p:nvSpPr>
              <p:cNvPr id="3" name="Text Placeholder 2">
                <a:extLst>
                  <a:ext uri="{FF2B5EF4-FFF2-40B4-BE49-F238E27FC236}">
                    <a16:creationId xmlns:a16="http://schemas.microsoft.com/office/drawing/2014/main" id="{1A131EE1-BE7E-49D5-A0B4-4E912E88705A}"/>
                  </a:ext>
                </a:extLst>
              </p:cNvPr>
              <p:cNvSpPr>
                <a:spLocks noGrp="1" noRot="1" noChangeAspect="1" noMove="1" noResize="1" noEditPoints="1" noAdjustHandles="1" noChangeArrowheads="1" noChangeShapeType="1" noTextEdit="1"/>
              </p:cNvSpPr>
              <p:nvPr>
                <p:ph type="body" idx="1"/>
              </p:nvPr>
            </p:nvSpPr>
            <p:spPr>
              <a:xfrm>
                <a:off x="311700" y="1152474"/>
                <a:ext cx="8520600" cy="3679407"/>
              </a:xfrm>
              <a:blipFill>
                <a:blip r:embed="rId2"/>
                <a:stretch>
                  <a:fillRect b="-1325"/>
                </a:stretch>
              </a:blipFill>
            </p:spPr>
            <p:txBody>
              <a:bodyPr/>
              <a:lstStyle/>
              <a:p>
                <a:r>
                  <a:rPr lang="en-US">
                    <a:noFill/>
                  </a:rPr>
                  <a:t> </a:t>
                </a:r>
              </a:p>
            </p:txBody>
          </p:sp>
        </mc:Fallback>
      </mc:AlternateContent>
    </p:spTree>
    <p:extLst>
      <p:ext uri="{BB962C8B-B14F-4D97-AF65-F5344CB8AC3E}">
        <p14:creationId xmlns:p14="http://schemas.microsoft.com/office/powerpoint/2010/main" val="3375047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0929-7DAD-42DA-9577-59477E5DB226}"/>
              </a:ext>
            </a:extLst>
          </p:cNvPr>
          <p:cNvSpPr>
            <a:spLocks noGrp="1"/>
          </p:cNvSpPr>
          <p:nvPr>
            <p:ph type="title"/>
          </p:nvPr>
        </p:nvSpPr>
        <p:spPr/>
        <p:txBody>
          <a:bodyPr/>
          <a:lstStyle/>
          <a:p>
            <a:r>
              <a:rPr lang="en-US" dirty="0"/>
              <a:t>Appendix: Complaints 1-3</a:t>
            </a:r>
          </a:p>
        </p:txBody>
      </p:sp>
      <p:sp>
        <p:nvSpPr>
          <p:cNvPr id="3" name="Text Placeholder 2">
            <a:extLst>
              <a:ext uri="{FF2B5EF4-FFF2-40B4-BE49-F238E27FC236}">
                <a16:creationId xmlns:a16="http://schemas.microsoft.com/office/drawing/2014/main" id="{F4D57786-ED08-4437-8082-F36C4C4795B1}"/>
              </a:ext>
            </a:extLst>
          </p:cNvPr>
          <p:cNvSpPr>
            <a:spLocks noGrp="1"/>
          </p:cNvSpPr>
          <p:nvPr>
            <p:ph type="body" idx="1"/>
          </p:nvPr>
        </p:nvSpPr>
        <p:spPr/>
        <p:txBody>
          <a:bodyPr/>
          <a:lstStyle/>
          <a:p>
            <a:pPr>
              <a:buFont typeface="+mj-lt"/>
              <a:buAutoNum type="arabicPeriod"/>
            </a:pPr>
            <a:r>
              <a:rPr lang="en-US" sz="1200" dirty="0"/>
              <a:t>XXXX XXXX/ XXXX </a:t>
            </a:r>
            <a:r>
              <a:rPr lang="en-US" sz="1200" dirty="0" err="1"/>
              <a:t>XXXX</a:t>
            </a:r>
            <a:r>
              <a:rPr lang="en-US" sz="1200" dirty="0"/>
              <a:t> #XXXX is reporting a collection to my account that is in error. This collection was paid off over a year ago and is still reporting a balance, it is negatively effecting my scores and it should not have a balance reporting. I would like it removed immediately. (Credit Reporting/Repair)</a:t>
            </a:r>
          </a:p>
          <a:p>
            <a:pPr>
              <a:buFont typeface="+mj-lt"/>
              <a:buAutoNum type="arabicPeriod"/>
            </a:pPr>
            <a:endParaRPr lang="en-US" sz="1200" dirty="0"/>
          </a:p>
          <a:p>
            <a:pPr>
              <a:buFont typeface="+mj-lt"/>
              <a:buAutoNum type="arabicPeriod"/>
            </a:pPr>
            <a:r>
              <a:rPr lang="en-US" sz="1200" dirty="0"/>
              <a:t>XXXX are reporting unverified information on my credit report on Fed Loan Servicing # XXXX and the below creditors and this is causing injury to my person as I am not able to acquire new credit based on these false invalidated claims. US Dept of Ed/XXXX # XXXX </a:t>
            </a:r>
            <a:r>
              <a:rPr lang="en-US" sz="1200" dirty="0" err="1"/>
              <a:t>XXXX</a:t>
            </a:r>
            <a:r>
              <a:rPr lang="en-US" sz="1200" dirty="0"/>
              <a:t> </a:t>
            </a:r>
            <a:r>
              <a:rPr lang="en-US" sz="1200" dirty="0" err="1"/>
              <a:t>XXXX</a:t>
            </a:r>
            <a:r>
              <a:rPr lang="en-US" sz="1200" dirty="0"/>
              <a:t>  # XXXX </a:t>
            </a:r>
            <a:r>
              <a:rPr lang="en-US" sz="1200" dirty="0" err="1"/>
              <a:t>XXXX</a:t>
            </a:r>
            <a:r>
              <a:rPr lang="en-US" sz="1200" dirty="0"/>
              <a:t> </a:t>
            </a:r>
            <a:r>
              <a:rPr lang="en-US" sz="1200" dirty="0" err="1"/>
              <a:t>XXXX</a:t>
            </a:r>
            <a:r>
              <a:rPr lang="en-US" sz="1200" dirty="0"/>
              <a:t> </a:t>
            </a:r>
            <a:r>
              <a:rPr lang="en-US" sz="1200" dirty="0" err="1"/>
              <a:t>XXXX</a:t>
            </a:r>
            <a:r>
              <a:rPr lang="en-US" sz="1200" dirty="0"/>
              <a:t>  {$270.00} XXXX </a:t>
            </a:r>
            <a:r>
              <a:rPr lang="en-US" sz="1200" dirty="0" err="1"/>
              <a:t>XXXX</a:t>
            </a:r>
            <a:r>
              <a:rPr lang="en-US" sz="1200" dirty="0"/>
              <a:t> </a:t>
            </a:r>
            <a:r>
              <a:rPr lang="en-US" sz="1200" dirty="0" err="1"/>
              <a:t>XXXX</a:t>
            </a:r>
            <a:r>
              <a:rPr lang="en-US" sz="1200" dirty="0"/>
              <a:t> # XXXX (Debt Collection)</a:t>
            </a:r>
          </a:p>
          <a:p>
            <a:pPr>
              <a:buFont typeface="+mj-lt"/>
              <a:buAutoNum type="arabicPeriod"/>
            </a:pPr>
            <a:endParaRPr lang="en-US" sz="1200" dirty="0"/>
          </a:p>
          <a:p>
            <a:pPr>
              <a:buFont typeface="+mj-lt"/>
              <a:buAutoNum type="arabicPeriod"/>
            </a:pPr>
            <a:r>
              <a:rPr lang="en-US" sz="1200" dirty="0"/>
              <a:t>PREVIOUS OWNER XXXX </a:t>
            </a:r>
            <a:r>
              <a:rPr lang="en-US" sz="1200" dirty="0" err="1"/>
              <a:t>XXXX</a:t>
            </a:r>
            <a:r>
              <a:rPr lang="en-US" sz="1200" dirty="0"/>
              <a:t> THIS IS A FOLLOW UP FOR CASE # XXXX FILED WITH CONSUMER REPORT XX/XX/XXXX ALONG WITH CALIBER HOME LOANS RESPOSE LETTER, CLOSING COMPANY HAD CONTACTED CALIBER SINCE XX/XX/XXXX WITH SLOW TO NO RESPONSE. PER CALIBER REQUEST IN WHICH ALREADY BEEN PROVIDED BY CLOSING COMPANY. DOCUMENTS ENCLOSED ARE XXXX </a:t>
            </a:r>
            <a:r>
              <a:rPr lang="en-US" sz="1200" dirty="0" err="1"/>
              <a:t>XXXX</a:t>
            </a:r>
            <a:r>
              <a:rPr lang="en-US" sz="1200" dirty="0"/>
              <a:t> </a:t>
            </a:r>
            <a:r>
              <a:rPr lang="en-US" sz="1200" dirty="0" err="1"/>
              <a:t>XXXX</a:t>
            </a:r>
            <a:r>
              <a:rPr lang="en-US" sz="1200" dirty="0"/>
              <a:t> ACCOUNT # XXXX ( COPIES ENCLOSED ) ONE LOAN UNDER XXXX - XXXX </a:t>
            </a:r>
            <a:r>
              <a:rPr lang="en-US" sz="1200" dirty="0" err="1"/>
              <a:t>XXXX</a:t>
            </a:r>
            <a:r>
              <a:rPr lang="en-US" sz="1200" dirty="0"/>
              <a:t> </a:t>
            </a:r>
            <a:r>
              <a:rPr lang="en-US" sz="1200" dirty="0" err="1"/>
              <a:t>XXXX</a:t>
            </a:r>
            <a:r>
              <a:rPr lang="en-US" sz="1200" dirty="0"/>
              <a:t> </a:t>
            </a:r>
            <a:r>
              <a:rPr lang="en-US" sz="1200" dirty="0" err="1"/>
              <a:t>XXXX</a:t>
            </a:r>
            <a:r>
              <a:rPr lang="en-US" sz="1200" dirty="0"/>
              <a:t> </a:t>
            </a:r>
            <a:r>
              <a:rPr lang="en-US" sz="1200" dirty="0" err="1"/>
              <a:t>XXXX</a:t>
            </a:r>
            <a:r>
              <a:rPr lang="en-US" sz="1200" dirty="0"/>
              <a:t> </a:t>
            </a:r>
            <a:r>
              <a:rPr lang="en-US" sz="1200" dirty="0" err="1"/>
              <a:t>XXXX</a:t>
            </a:r>
            <a:r>
              <a:rPr lang="en-US" sz="1200" dirty="0"/>
              <a:t>, OK.XXXX HAS 7 PROPERTIES INSIDE THIS LOAN, ONLY ONE PROPERTY BEEN RELEASED XXXX - XXXX </a:t>
            </a:r>
            <a:r>
              <a:rPr lang="en-US" sz="1200" dirty="0" err="1"/>
              <a:t>XXXX</a:t>
            </a:r>
            <a:r>
              <a:rPr lang="en-US" sz="1200" dirty="0"/>
              <a:t> </a:t>
            </a:r>
            <a:r>
              <a:rPr lang="en-US" sz="1200" dirty="0" err="1"/>
              <a:t>XXXX</a:t>
            </a:r>
            <a:r>
              <a:rPr lang="en-US" sz="1200" dirty="0"/>
              <a:t> </a:t>
            </a:r>
            <a:r>
              <a:rPr lang="en-US" sz="1200" dirty="0" err="1"/>
              <a:t>XXXX</a:t>
            </a:r>
            <a:r>
              <a:rPr lang="en-US" sz="1200" dirty="0"/>
              <a:t>. XXXX </a:t>
            </a:r>
            <a:r>
              <a:rPr lang="en-US" sz="1200" dirty="0" err="1"/>
              <a:t>XXXX</a:t>
            </a:r>
            <a:r>
              <a:rPr lang="en-US" sz="1200" dirty="0"/>
              <a:t>, OK. XXXX THIS LOAN WAS SOLD BY XXXX </a:t>
            </a:r>
            <a:r>
              <a:rPr lang="en-US" sz="1200" dirty="0" err="1"/>
              <a:t>XXXX</a:t>
            </a:r>
            <a:r>
              <a:rPr lang="en-US" sz="1200" dirty="0"/>
              <a:t> </a:t>
            </a:r>
            <a:r>
              <a:rPr lang="en-US" sz="1200" dirty="0" err="1"/>
              <a:t>XXXX</a:t>
            </a:r>
            <a:r>
              <a:rPr lang="en-US" sz="1200" dirty="0"/>
              <a:t> TO CALIBER HOME LOANS XX/XX/XXXX. CALIBER LOAN # XXXX WHICH HAS SAME 7 PROPERTIES. PLEASE RELEASE REMAINIG 6 ADDRESSES PER COPIES PROVIDED. THANK YOU (Mortgage)</a:t>
            </a:r>
          </a:p>
          <a:p>
            <a:pPr>
              <a:buFont typeface="+mj-lt"/>
              <a:buAutoNum type="arabicPeriod"/>
            </a:pPr>
            <a:endParaRPr lang="en-US" sz="1200" dirty="0"/>
          </a:p>
        </p:txBody>
      </p:sp>
    </p:spTree>
    <p:extLst>
      <p:ext uri="{BB962C8B-B14F-4D97-AF65-F5344CB8AC3E}">
        <p14:creationId xmlns:p14="http://schemas.microsoft.com/office/powerpoint/2010/main" val="3761049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0929-7DAD-42DA-9577-59477E5DB226}"/>
              </a:ext>
            </a:extLst>
          </p:cNvPr>
          <p:cNvSpPr>
            <a:spLocks noGrp="1"/>
          </p:cNvSpPr>
          <p:nvPr>
            <p:ph type="title"/>
          </p:nvPr>
        </p:nvSpPr>
        <p:spPr/>
        <p:txBody>
          <a:bodyPr/>
          <a:lstStyle/>
          <a:p>
            <a:r>
              <a:rPr lang="en-US" dirty="0"/>
              <a:t>Appendix: Complaints 4-5</a:t>
            </a:r>
          </a:p>
        </p:txBody>
      </p:sp>
      <p:sp>
        <p:nvSpPr>
          <p:cNvPr id="3" name="Text Placeholder 2">
            <a:extLst>
              <a:ext uri="{FF2B5EF4-FFF2-40B4-BE49-F238E27FC236}">
                <a16:creationId xmlns:a16="http://schemas.microsoft.com/office/drawing/2014/main" id="{F4D57786-ED08-4437-8082-F36C4C4795B1}"/>
              </a:ext>
            </a:extLst>
          </p:cNvPr>
          <p:cNvSpPr>
            <a:spLocks noGrp="1"/>
          </p:cNvSpPr>
          <p:nvPr>
            <p:ph type="body" idx="1"/>
          </p:nvPr>
        </p:nvSpPr>
        <p:spPr/>
        <p:txBody>
          <a:bodyPr/>
          <a:lstStyle/>
          <a:p>
            <a:pPr>
              <a:buFont typeface="+mj-lt"/>
              <a:buAutoNum type="arabicPeriod" startAt="4"/>
            </a:pPr>
            <a:r>
              <a:rPr lang="en-US" sz="1100" dirty="0"/>
              <a:t>I am writing because as a client of Bank of America, N.A. they claim to be able to have the right to foreclose by the California Declaration ( Civ. Code 2923.55 ( b ) ( 2 ) ). Their reason for this decision in the letter happened because they have already contacted the borrower to assess the borrowers financial situation and to explore options for the borrower to avoid foreclosure in accordance with the California Declaration ( Civ. Code 2923.55 ( b ) ( 2 ) ). However, prior to this letter I, the client, XXXX </a:t>
            </a:r>
            <a:r>
              <a:rPr lang="en-US" sz="1100" dirty="0" err="1"/>
              <a:t>XXXX</a:t>
            </a:r>
            <a:r>
              <a:rPr lang="en-US" sz="1100" dirty="0"/>
              <a:t> </a:t>
            </a:r>
            <a:r>
              <a:rPr lang="en-US" sz="1100" dirty="0" err="1"/>
              <a:t>XXXX</a:t>
            </a:r>
            <a:r>
              <a:rPr lang="en-US" sz="1100" dirty="0"/>
              <a:t> have sent out three previous Request for Mortgage Assistance Applications to Bank of America, N.A. in the result of having the only option to Short Sale. These Request for Mortgage Assistances which I have sent out in the past have also contained all of my contact information needed to be able to discuss the matters on my current finances, which concludes that there is no excuse to the absent amount of information needed to contact me on such matters. To conclude, the letter of California Declaration ( Civ. Code 2923.55 ( b ) ( 2 ) ) is in short, void because Bank of America, N.A. was able to make initial contact with me and explore more options with me, XXXX </a:t>
            </a:r>
            <a:r>
              <a:rPr lang="en-US" sz="1100" dirty="0" err="1"/>
              <a:t>XXXX</a:t>
            </a:r>
            <a:r>
              <a:rPr lang="en-US" sz="1100" dirty="0"/>
              <a:t> </a:t>
            </a:r>
            <a:r>
              <a:rPr lang="en-US" sz="1100" dirty="0" err="1"/>
              <a:t>XXXX</a:t>
            </a:r>
            <a:r>
              <a:rPr lang="en-US" sz="1100" dirty="0"/>
              <a:t> from the time I sent out the first Request for Mortgage Assistance. Also, the California Declaration ( Civ. Code 2923.55 ( b ) ( 2 ) ) they used was signed and dated on XX/XX/2019, which can not be used for my current Notice of Default which is dated XX/XX/2019. Therefore meaning, that both documents together are not legal and are void to continue forth with the procedures of foreclosure. (Mortgage)</a:t>
            </a:r>
          </a:p>
          <a:p>
            <a:pPr>
              <a:buFont typeface="+mj-lt"/>
              <a:buAutoNum type="arabicPeriod" startAt="4"/>
            </a:pPr>
            <a:endParaRPr lang="en-US" sz="1100" dirty="0"/>
          </a:p>
          <a:p>
            <a:pPr>
              <a:buFont typeface="+mj-lt"/>
              <a:buAutoNum type="arabicPeriod" startAt="4"/>
            </a:pPr>
            <a:endParaRPr lang="en-US" sz="1100" dirty="0"/>
          </a:p>
          <a:p>
            <a:pPr>
              <a:buFont typeface="+mj-lt"/>
              <a:buAutoNum type="arabicPeriod" startAt="4"/>
            </a:pPr>
            <a:r>
              <a:rPr lang="en-US" sz="1100" dirty="0"/>
              <a:t>Re : Hard Inquiry/Unverified on my behave. I recently checked my credit reports : XXXX, XXXX, Transunion. I have one Hard Inquiry was made by Company on XX/XX/2017.XXXX XXXX  : XXXX </a:t>
            </a:r>
            <a:r>
              <a:rPr lang="en-US" sz="1100" dirty="0" err="1"/>
              <a:t>XXXX</a:t>
            </a:r>
            <a:r>
              <a:rPr lang="en-US" sz="1100" dirty="0"/>
              <a:t> </a:t>
            </a:r>
            <a:r>
              <a:rPr lang="en-US" sz="1100" dirty="0" err="1"/>
              <a:t>XXXX</a:t>
            </a:r>
            <a:r>
              <a:rPr lang="en-US" sz="1100" dirty="0"/>
              <a:t> </a:t>
            </a:r>
            <a:r>
              <a:rPr lang="en-US" sz="1100" dirty="0" err="1"/>
              <a:t>XXXX</a:t>
            </a:r>
            <a:r>
              <a:rPr lang="en-US" sz="1100" dirty="0"/>
              <a:t>, MN XXXX ( XXXX ) XXXX I have called XXXX </a:t>
            </a:r>
            <a:r>
              <a:rPr lang="en-US" sz="1100" dirty="0" err="1"/>
              <a:t>XXXX</a:t>
            </a:r>
            <a:r>
              <a:rPr lang="en-US" sz="1100" dirty="0"/>
              <a:t> </a:t>
            </a:r>
            <a:r>
              <a:rPr lang="en-US" sz="1100" dirty="0" err="1"/>
              <a:t>XXXX</a:t>
            </a:r>
            <a:r>
              <a:rPr lang="en-US" sz="1100" dirty="0"/>
              <a:t> </a:t>
            </a:r>
            <a:r>
              <a:rPr lang="en-US" sz="1100" dirty="0" err="1"/>
              <a:t>XXXX</a:t>
            </a:r>
            <a:r>
              <a:rPr lang="en-US" sz="1100" dirty="0"/>
              <a:t> </a:t>
            </a:r>
            <a:r>
              <a:rPr lang="en-US" sz="1100" dirty="0" err="1"/>
              <a:t>XXXX</a:t>
            </a:r>
            <a:r>
              <a:rPr lang="en-US" sz="1100" dirty="0"/>
              <a:t> in several occasions left messages for the Supervisor to return the call, regarding this matter.NO returned </a:t>
            </a:r>
            <a:r>
              <a:rPr lang="en-US" sz="1100" dirty="0" err="1"/>
              <a:t>calls.I</a:t>
            </a:r>
            <a:r>
              <a:rPr lang="en-US" sz="1100" dirty="0"/>
              <a:t> also contacted XXXX, XXXX, Transunion. (Credit Reporting/Repair)</a:t>
            </a:r>
          </a:p>
          <a:p>
            <a:pPr>
              <a:buFont typeface="+mj-lt"/>
              <a:buAutoNum type="arabicPeriod" startAt="4"/>
            </a:pPr>
            <a:endParaRPr lang="en-US" sz="1100" dirty="0"/>
          </a:p>
        </p:txBody>
      </p:sp>
    </p:spTree>
    <p:extLst>
      <p:ext uri="{BB962C8B-B14F-4D97-AF65-F5344CB8AC3E}">
        <p14:creationId xmlns:p14="http://schemas.microsoft.com/office/powerpoint/2010/main" val="1198514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0929-7DAD-42DA-9577-59477E5DB226}"/>
              </a:ext>
            </a:extLst>
          </p:cNvPr>
          <p:cNvSpPr>
            <a:spLocks noGrp="1"/>
          </p:cNvSpPr>
          <p:nvPr>
            <p:ph type="title"/>
          </p:nvPr>
        </p:nvSpPr>
        <p:spPr/>
        <p:txBody>
          <a:bodyPr/>
          <a:lstStyle/>
          <a:p>
            <a:r>
              <a:rPr lang="en-US" dirty="0"/>
              <a:t>Appendix: Complaints 6-7</a:t>
            </a:r>
          </a:p>
        </p:txBody>
      </p:sp>
      <p:sp>
        <p:nvSpPr>
          <p:cNvPr id="3" name="Text Placeholder 2">
            <a:extLst>
              <a:ext uri="{FF2B5EF4-FFF2-40B4-BE49-F238E27FC236}">
                <a16:creationId xmlns:a16="http://schemas.microsoft.com/office/drawing/2014/main" id="{F4D57786-ED08-4437-8082-F36C4C4795B1}"/>
              </a:ext>
            </a:extLst>
          </p:cNvPr>
          <p:cNvSpPr>
            <a:spLocks noGrp="1"/>
          </p:cNvSpPr>
          <p:nvPr>
            <p:ph type="body" idx="1"/>
          </p:nvPr>
        </p:nvSpPr>
        <p:spPr/>
        <p:txBody>
          <a:bodyPr/>
          <a:lstStyle/>
          <a:p>
            <a:pPr>
              <a:buFont typeface="+mj-lt"/>
              <a:buAutoNum type="arabicPeriod" startAt="6"/>
            </a:pPr>
            <a:r>
              <a:rPr lang="en-US" sz="1100" dirty="0"/>
              <a:t>Equifax keeps reporting accounts that are in someone else name and social security number. The following items on the enclosed PDF file are not mine. There is an alternate social that Equifax keeps reporting and can not get it through their head that the alternate social being reported IS NOT MINE and all the creditors have verified this and told me they removed the item, but yet Equifax continues to report it. I have enclosed a printout of the items, every item in YELLOW is NOT MINE, also a copy of the latest three police reports filed. The two addresses in yellow are not mine either. XXXX said they would remove it, XXXX </a:t>
            </a:r>
            <a:r>
              <a:rPr lang="en-US" sz="1100" dirty="0" err="1"/>
              <a:t>XXXX</a:t>
            </a:r>
            <a:r>
              <a:rPr lang="en-US" sz="1100" dirty="0"/>
              <a:t> sent a letter to remove it and yet they appear still on my report. (Credit Reporting/Repair)</a:t>
            </a:r>
          </a:p>
          <a:p>
            <a:pPr>
              <a:buFont typeface="+mj-lt"/>
              <a:buAutoNum type="arabicPeriod" startAt="6"/>
            </a:pPr>
            <a:endParaRPr lang="en-US" sz="1100" dirty="0"/>
          </a:p>
          <a:p>
            <a:pPr>
              <a:buFont typeface="+mj-lt"/>
              <a:buAutoNum type="arabicPeriod" startAt="6"/>
            </a:pPr>
            <a:r>
              <a:rPr lang="en-US" sz="1100" dirty="0"/>
              <a:t>Wells Fargo refuses to respond to my previous complaint, which was number XXXX. The complaint was sent to Wells Fargo on XX/XX/XXXX. Currently, there is an auction date of XX/XX/XXXX, and Wells Fargo has not responded to my attorney 's calls. We have been attempting to resolve the pending issue regarding the loan modification approval. I have submitted all documents that Wells Fargo has requested in order to move forward with assuming the existing loan on the subject property ; however, Wells Fargo refuses to cooperate to resolve the issue regarding the approval of the loan modification. Furthermore, Wells Fargo has specified that they do not have to communicate with any of their clients whatsoever. We have been trying to negotiate with Wells Fargo, before they file bankruptcy, and leave their clients in limbo. We are ready to begin making mortgage payments in order to settle the debt on the subject property, but Wells Fargo appears to be very stubborn. The California Attorney General 's office needs to continue investigating this fraudulent and unethical company that has been continuously taking advantage of homeowners. My family and I are ready to resolve this issue, and Wells Fargo needs to negotiate in order to settle this dispute. Finally, there is no unauthorized third party regarding this pending matter. Wells Fargo needs to stop creating fantasies, and deal with this dispute in a sound and reasonable capacity. (Mortgage)</a:t>
            </a:r>
          </a:p>
        </p:txBody>
      </p:sp>
    </p:spTree>
    <p:extLst>
      <p:ext uri="{BB962C8B-B14F-4D97-AF65-F5344CB8AC3E}">
        <p14:creationId xmlns:p14="http://schemas.microsoft.com/office/powerpoint/2010/main" val="358722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Data Status</a:t>
            </a:r>
            <a:endParaRPr dirty="0"/>
          </a:p>
        </p:txBody>
      </p:sp>
      <mc:AlternateContent xmlns:mc="http://schemas.openxmlformats.org/markup-compatibility/2006" xmlns:a14="http://schemas.microsoft.com/office/drawing/2010/main">
        <mc:Choice Requires="a14">
          <p:sp>
            <p:nvSpPr>
              <p:cNvPr id="67" name="Google Shape;67;p15"/>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Autofit/>
              </a:bodyPr>
              <a:lstStyle/>
              <a:p>
                <a:pPr marL="114300" lvl="0" indent="0">
                  <a:buNone/>
                </a:pPr>
                <a:r>
                  <a:rPr lang="en-US" sz="2000" dirty="0">
                    <a:solidFill>
                      <a:schemeClr val="tx1"/>
                    </a:solidFill>
                  </a:rPr>
                  <a:t>Data are a random sample of </a:t>
                </a:r>
                <a14:m>
                  <m:oMath xmlns:m="http://schemas.openxmlformats.org/officeDocument/2006/math">
                    <m:r>
                      <a:rPr lang="en-US" sz="2000" b="0" i="1" smtClean="0">
                        <a:solidFill>
                          <a:schemeClr val="tx1"/>
                        </a:solidFill>
                        <a:latin typeface="Cambria Math" panose="02040503050406030204" pitchFamily="18" charset="0"/>
                      </a:rPr>
                      <m:t>124,958</m:t>
                    </m:r>
                  </m:oMath>
                </a14:m>
                <a:r>
                  <a:rPr lang="en-US" sz="2000" dirty="0">
                    <a:solidFill>
                      <a:schemeClr val="tx1"/>
                    </a:solidFill>
                  </a:rPr>
                  <a:t> complaints from </a:t>
                </a:r>
                <a:r>
                  <a:rPr lang="en-US" sz="2000" dirty="0">
                    <a:hlinkClick r:id="rId3"/>
                  </a:rPr>
                  <a:t>catalog.data.gov/</a:t>
                </a:r>
                <a:endParaRPr lang="en-US" sz="2000" dirty="0">
                  <a:solidFill>
                    <a:schemeClr val="tx1"/>
                  </a:solidFill>
                </a:endParaRPr>
              </a:p>
              <a:p>
                <a:pPr marL="114300" lvl="0" indent="0">
                  <a:buNone/>
                </a:pPr>
                <a:endParaRPr lang="en-US" sz="2000" dirty="0">
                  <a:solidFill>
                    <a:schemeClr val="tx1"/>
                  </a:solidFill>
                </a:endParaRPr>
              </a:p>
              <a:p>
                <a:pPr marL="114300" lvl="0" indent="0">
                  <a:buNone/>
                </a:pPr>
                <a:r>
                  <a:rPr lang="en-US" sz="2000" dirty="0">
                    <a:solidFill>
                      <a:schemeClr val="tx1"/>
                    </a:solidFill>
                  </a:rPr>
                  <a:t>No textual cleaning necessary</a:t>
                </a:r>
              </a:p>
              <a:p>
                <a:pPr marL="114300" lvl="0" indent="0">
                  <a:buNone/>
                </a:pPr>
                <a:endParaRPr lang="en-US" sz="2000" dirty="0">
                  <a:solidFill>
                    <a:schemeClr val="tx1"/>
                  </a:solidFill>
                </a:endParaRPr>
              </a:p>
              <a:p>
                <a:pPr marL="114300" lvl="0" indent="0">
                  <a:buNone/>
                </a:pPr>
                <a:r>
                  <a:rPr lang="en-US" sz="2000" dirty="0">
                    <a:solidFill>
                      <a:schemeClr val="tx1"/>
                    </a:solidFill>
                  </a:rPr>
                  <a:t>Dollar values reformatted for convenience</a:t>
                </a:r>
              </a:p>
              <a:p>
                <a:pPr marL="114300" lvl="0" indent="0">
                  <a:buNone/>
                </a:pPr>
                <a:endParaRPr lang="en-US" sz="2000" dirty="0">
                  <a:solidFill>
                    <a:schemeClr val="tx1"/>
                  </a:solidFill>
                </a:endParaRPr>
              </a:p>
              <a:p>
                <a:pPr marL="114300" lvl="0" indent="0">
                  <a:buNone/>
                </a:pPr>
                <a:r>
                  <a:rPr lang="en-US" sz="2000" dirty="0">
                    <a:solidFill>
                      <a:schemeClr val="tx1"/>
                    </a:solidFill>
                  </a:rPr>
                  <a:t>Personal Identifiable Information (names, addresses, etc.) censored</a:t>
                </a:r>
              </a:p>
              <a:p>
                <a:pPr marL="114300" lvl="0" indent="0">
                  <a:buNone/>
                </a:pPr>
                <a:endParaRPr sz="2000" dirty="0">
                  <a:solidFill>
                    <a:schemeClr val="tx1"/>
                  </a:solidFill>
                </a:endParaRPr>
              </a:p>
            </p:txBody>
          </p:sp>
        </mc:Choice>
        <mc:Fallback xmlns="">
          <p:sp>
            <p:nvSpPr>
              <p:cNvPr id="67" name="Google Shape;67;p15"/>
              <p:cNvSpPr txBox="1">
                <a:spLocks noGrp="1" noRot="1" noChangeAspect="1" noMove="1" noResize="1" noEditPoints="1" noAdjustHandles="1" noChangeArrowheads="1" noChangeShapeType="1" noTextEdit="1"/>
              </p:cNvSpPr>
              <p:nvPr>
                <p:ph type="body" idx="1"/>
              </p:nvPr>
            </p:nvSpPr>
            <p:spPr>
              <a:xfrm>
                <a:off x="311699" y="1152475"/>
                <a:ext cx="8520599" cy="34164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251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0929-7DAD-42DA-9577-59477E5DB226}"/>
              </a:ext>
            </a:extLst>
          </p:cNvPr>
          <p:cNvSpPr>
            <a:spLocks noGrp="1"/>
          </p:cNvSpPr>
          <p:nvPr>
            <p:ph type="title"/>
          </p:nvPr>
        </p:nvSpPr>
        <p:spPr/>
        <p:txBody>
          <a:bodyPr/>
          <a:lstStyle/>
          <a:p>
            <a:r>
              <a:rPr lang="en-US" dirty="0"/>
              <a:t>Appendix: Complaints 8-9</a:t>
            </a:r>
          </a:p>
        </p:txBody>
      </p:sp>
      <p:sp>
        <p:nvSpPr>
          <p:cNvPr id="3" name="Text Placeholder 2">
            <a:extLst>
              <a:ext uri="{FF2B5EF4-FFF2-40B4-BE49-F238E27FC236}">
                <a16:creationId xmlns:a16="http://schemas.microsoft.com/office/drawing/2014/main" id="{F4D57786-ED08-4437-8082-F36C4C4795B1}"/>
              </a:ext>
            </a:extLst>
          </p:cNvPr>
          <p:cNvSpPr>
            <a:spLocks noGrp="1"/>
          </p:cNvSpPr>
          <p:nvPr>
            <p:ph type="body" idx="1"/>
          </p:nvPr>
        </p:nvSpPr>
        <p:spPr/>
        <p:txBody>
          <a:bodyPr/>
          <a:lstStyle/>
          <a:p>
            <a:pPr>
              <a:buFont typeface="+mj-lt"/>
              <a:buAutoNum type="arabicPeriod" startAt="8"/>
            </a:pPr>
            <a:r>
              <a:rPr lang="en-US" sz="1200" dirty="0"/>
              <a:t>This complaint is about Chase Bank. I </a:t>
            </a:r>
            <a:r>
              <a:rPr lang="en-US" sz="1200" dirty="0" err="1"/>
              <a:t>recieved</a:t>
            </a:r>
            <a:r>
              <a:rPr lang="en-US" sz="1200" dirty="0"/>
              <a:t> an over draft this morning for {$150.00}. According to the Chase app. I had {$40.00} in my account as of yesterday, XX/XX/2019, when </a:t>
            </a:r>
            <a:r>
              <a:rPr lang="en-US" sz="1200" dirty="0" err="1"/>
              <a:t>i</a:t>
            </a:r>
            <a:r>
              <a:rPr lang="en-US" sz="1200" dirty="0"/>
              <a:t> withdraw {$120.00} out at the atm. I tried to figure out how this could have happen but only thing </a:t>
            </a:r>
            <a:r>
              <a:rPr lang="en-US" sz="1200" dirty="0" err="1"/>
              <a:t>i</a:t>
            </a:r>
            <a:r>
              <a:rPr lang="en-US" sz="1200" dirty="0"/>
              <a:t> see is my payment to XXXX </a:t>
            </a:r>
            <a:r>
              <a:rPr lang="en-US" sz="1200" dirty="0" err="1"/>
              <a:t>XXXX</a:t>
            </a:r>
            <a:r>
              <a:rPr lang="en-US" sz="1200" dirty="0"/>
              <a:t> for {$200.00} that was placed on </a:t>
            </a:r>
            <a:r>
              <a:rPr lang="en-US" sz="1200" dirty="0" err="1"/>
              <a:t>friday</a:t>
            </a:r>
            <a:r>
              <a:rPr lang="en-US" sz="1200" dirty="0"/>
              <a:t> XX/XX/2019. Now </a:t>
            </a:r>
            <a:r>
              <a:rPr lang="en-US" sz="1200" dirty="0" err="1"/>
              <a:t>i</a:t>
            </a:r>
            <a:r>
              <a:rPr lang="en-US" sz="1200" dirty="0"/>
              <a:t> know for a fact that it was posted to my account which means the money was to be held or taken out. Because the {$200.00} was on the XXXX </a:t>
            </a:r>
            <a:r>
              <a:rPr lang="en-US" sz="1200" dirty="0" err="1"/>
              <a:t>XXXX</a:t>
            </a:r>
            <a:r>
              <a:rPr lang="en-US" sz="1200" dirty="0"/>
              <a:t> credit card the next day. I do not understand how </a:t>
            </a:r>
            <a:r>
              <a:rPr lang="en-US" sz="1200" dirty="0" err="1"/>
              <a:t>i</a:t>
            </a:r>
            <a:r>
              <a:rPr lang="en-US" sz="1200" dirty="0"/>
              <a:t> overdraft my account when </a:t>
            </a:r>
            <a:r>
              <a:rPr lang="en-US" sz="1200" dirty="0" err="1"/>
              <a:t>i</a:t>
            </a:r>
            <a:r>
              <a:rPr lang="en-US" sz="1200" dirty="0"/>
              <a:t> always check my app. I just found out My daughter who is XXXX  </a:t>
            </a:r>
            <a:r>
              <a:rPr lang="en-US" sz="1200" dirty="0" err="1"/>
              <a:t>XXXX</a:t>
            </a:r>
            <a:r>
              <a:rPr lang="en-US" sz="1200" dirty="0"/>
              <a:t>  is also having this problem. She has a hard time counting her money and she said this has happened to her more then once. (Checking or Savings Account)</a:t>
            </a:r>
          </a:p>
          <a:p>
            <a:pPr>
              <a:buFont typeface="+mj-lt"/>
              <a:buAutoNum type="arabicPeriod" startAt="8"/>
            </a:pPr>
            <a:endParaRPr lang="en-US" sz="1200" dirty="0"/>
          </a:p>
          <a:p>
            <a:pPr>
              <a:buFont typeface="+mj-lt"/>
              <a:buAutoNum type="arabicPeriod" startAt="8"/>
            </a:pPr>
            <a:endParaRPr lang="en-US" sz="1200" dirty="0"/>
          </a:p>
          <a:p>
            <a:pPr>
              <a:buFont typeface="+mj-lt"/>
              <a:buAutoNum type="arabicPeriod" startAt="8"/>
            </a:pPr>
            <a:endParaRPr lang="en-US" sz="1200" dirty="0"/>
          </a:p>
          <a:p>
            <a:pPr>
              <a:buFont typeface="+mj-lt"/>
              <a:buAutoNum type="arabicPeriod" startAt="8"/>
            </a:pPr>
            <a:r>
              <a:rPr lang="en-US" sz="1200" dirty="0" err="1"/>
              <a:t>Kinum</a:t>
            </a:r>
            <a:r>
              <a:rPr lang="en-US" sz="1200" dirty="0"/>
              <a:t>, Inc. ignored my letter ( sent to them within 5 days of their initial communication ) asking them to substantiate their claim that I owed debt. They falsely accused me of owing debt, distorting facts and misrepresenting an agreement I had with a vendor. I sent the letter by certified mail, asking for substantiation of the debt and asking for proof that they had a right to collect it. I know they received it because their employee signed the certified mail receipt. Before responding to me, they contacted my relatives and terrified them. They also contacted me and claimed they never got the letter even though I have signature proof. (Debt Collection)</a:t>
            </a:r>
          </a:p>
        </p:txBody>
      </p:sp>
    </p:spTree>
    <p:extLst>
      <p:ext uri="{BB962C8B-B14F-4D97-AF65-F5344CB8AC3E}">
        <p14:creationId xmlns:p14="http://schemas.microsoft.com/office/powerpoint/2010/main" val="315530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0929-7DAD-42DA-9577-59477E5DB226}"/>
              </a:ext>
            </a:extLst>
          </p:cNvPr>
          <p:cNvSpPr>
            <a:spLocks noGrp="1"/>
          </p:cNvSpPr>
          <p:nvPr>
            <p:ph type="title"/>
          </p:nvPr>
        </p:nvSpPr>
        <p:spPr/>
        <p:txBody>
          <a:bodyPr/>
          <a:lstStyle/>
          <a:p>
            <a:r>
              <a:rPr lang="en-US" dirty="0"/>
              <a:t>Appendix: Complaint 10</a:t>
            </a:r>
          </a:p>
        </p:txBody>
      </p:sp>
      <p:sp>
        <p:nvSpPr>
          <p:cNvPr id="3" name="Text Placeholder 2">
            <a:extLst>
              <a:ext uri="{FF2B5EF4-FFF2-40B4-BE49-F238E27FC236}">
                <a16:creationId xmlns:a16="http://schemas.microsoft.com/office/drawing/2014/main" id="{F4D57786-ED08-4437-8082-F36C4C4795B1}"/>
              </a:ext>
            </a:extLst>
          </p:cNvPr>
          <p:cNvSpPr>
            <a:spLocks noGrp="1"/>
          </p:cNvSpPr>
          <p:nvPr>
            <p:ph type="body" idx="1"/>
          </p:nvPr>
        </p:nvSpPr>
        <p:spPr/>
        <p:txBody>
          <a:bodyPr/>
          <a:lstStyle/>
          <a:p>
            <a:pPr>
              <a:buFont typeface="+mj-lt"/>
              <a:buAutoNum type="arabicPeriod" startAt="10"/>
            </a:pPr>
            <a:r>
              <a:rPr lang="en-US" sz="1100" dirty="0"/>
              <a:t>XXXX </a:t>
            </a:r>
            <a:r>
              <a:rPr lang="en-US" sz="1100" dirty="0" err="1"/>
              <a:t>XXXX</a:t>
            </a:r>
            <a:r>
              <a:rPr lang="en-US" sz="1100" dirty="0"/>
              <a:t> Navient Office of the Customer Advocate XXXX </a:t>
            </a:r>
            <a:r>
              <a:rPr lang="en-US" sz="1100" dirty="0" err="1"/>
              <a:t>XXXX</a:t>
            </a:r>
            <a:r>
              <a:rPr lang="en-US" sz="1100" dirty="0"/>
              <a:t> </a:t>
            </a:r>
            <a:r>
              <a:rPr lang="en-US" sz="1100" dirty="0" err="1"/>
              <a:t>XXXX</a:t>
            </a:r>
            <a:r>
              <a:rPr lang="en-US" sz="1100" dirty="0"/>
              <a:t>, PA XXXX Account # XXXX RE : Income-based repayment plans Account # XXXX Good day, I have received my new IBR payment information, and wish to inform you that you have miscalculated. Last years XXXX income-based repayment amount was XXXX and based on my salary of {$65000.00}. This year, you have raised the supposedly income-based repayment up to {$710.00}? The increase seems excessive, as based on the 10 % of gross income formula the correct amount would be much closer to {$590.00}. Your company has deliberately withheld the necessary information for getting that recalculation done for MONTHS, ignored my letter to do so and ample information regarding my current income, and continued to overcharge me. I am including a new IBR request and a copy of a recent paycheck. You will IMMEDIATELY recalculate my IBR based on my actual income, as you have been asked to do multiple times over the last few months. I live in XXXX, which currently has one of the highest costs of living in the nation, and can not be expected to sit by quietly while you take more than your due. I have never missed a payment to anyone who has held my loans ( including XXXX </a:t>
            </a:r>
            <a:r>
              <a:rPr lang="en-US" sz="1100" dirty="0" err="1"/>
              <a:t>XXXX</a:t>
            </a:r>
            <a:r>
              <a:rPr lang="en-US" sz="1100" dirty="0"/>
              <a:t>, who dispersed my loans to debt collectors rather than obey the laws regarding IBR ), and except for a few brief deferments have been paying steadily since the year XXXX. I would like to know when I might reasonably expect loan forgiveness from Navient, as it is usually offered after 20-25 years. And, by law, you only have a right to only 15 % of my DISCRETIONARY income ( which amounts to approximately $ </a:t>
            </a:r>
            <a:r>
              <a:rPr lang="en-US" sz="1100" dirty="0" err="1"/>
              <a:t>XXXXmonth</a:t>
            </a:r>
            <a:r>
              <a:rPr lang="en-US" sz="1100" dirty="0"/>
              <a:t> after expenses ), and NOT 15 % or greater of my gross income, you will abide by the law, and immediately adjust the IBR amount down to the expected amount. I am happy to provide receipts as required to prove the amount of my discretionary income. Kindly respond in writing, so that I may share your answer with all those I have </a:t>
            </a:r>
            <a:r>
              <a:rPr lang="en-US" sz="1100" dirty="0" err="1"/>
              <a:t>Ccd</a:t>
            </a:r>
            <a:r>
              <a:rPr lang="en-US" sz="1100" dirty="0"/>
              <a:t> on this letter. Thank you for your attention to this matter, and its rapid resolution. (Student Loan)</a:t>
            </a:r>
          </a:p>
        </p:txBody>
      </p:sp>
    </p:spTree>
    <p:extLst>
      <p:ext uri="{BB962C8B-B14F-4D97-AF65-F5344CB8AC3E}">
        <p14:creationId xmlns:p14="http://schemas.microsoft.com/office/powerpoint/2010/main" val="30957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 Complaint</a:t>
            </a:r>
            <a:endParaRPr dirty="0"/>
          </a:p>
        </p:txBody>
      </p:sp>
      <p:sp>
        <p:nvSpPr>
          <p:cNvPr id="67" name="Google Shape;67;p15"/>
          <p:cNvSpPr txBox="1">
            <a:spLocks noGrp="1"/>
          </p:cNvSpPr>
          <p:nvPr>
            <p:ph type="body" idx="1"/>
          </p:nvPr>
        </p:nvSpPr>
        <p:spPr>
          <a:xfrm>
            <a:off x="311700" y="1152475"/>
            <a:ext cx="8344620" cy="3416400"/>
          </a:xfrm>
          <a:prstGeom prst="rect">
            <a:avLst/>
          </a:prstGeom>
        </p:spPr>
        <p:txBody>
          <a:bodyPr spcFirstLastPara="1" wrap="square" lIns="91425" tIns="91425" rIns="91425" bIns="91425" anchor="t" anchorCtr="0">
            <a:noAutofit/>
          </a:bodyPr>
          <a:lstStyle/>
          <a:p>
            <a:pPr marL="114300" lvl="0" indent="0">
              <a:buNone/>
            </a:pPr>
            <a:r>
              <a:rPr lang="en-US" sz="2800" i="1" dirty="0">
                <a:solidFill>
                  <a:schemeClr val="tx1"/>
                </a:solidFill>
              </a:rPr>
              <a:t>“I monitor my credit report, more frequently now as we're attempting to buy our first house. A collection notice was filed for the amount of {$3900.00}. We have received no notification of this debt, no verification of this debt, and consequently no notice of right to dispute this debt.”</a:t>
            </a:r>
          </a:p>
          <a:p>
            <a:pPr marL="114300" lvl="0" indent="0">
              <a:buNone/>
            </a:pPr>
            <a:endParaRPr lang="en-US" sz="2400" dirty="0">
              <a:solidFill>
                <a:schemeClr val="tx1"/>
              </a:solidFill>
            </a:endParaRPr>
          </a:p>
          <a:p>
            <a:pPr marL="114300" lvl="0" indent="0">
              <a:buNone/>
            </a:pPr>
            <a:r>
              <a:rPr lang="en-US" sz="2400" dirty="0">
                <a:solidFill>
                  <a:schemeClr val="tx1"/>
                </a:solidFill>
              </a:rPr>
              <a:t>Complaint resolved by </a:t>
            </a:r>
            <a:r>
              <a:rPr lang="en-US" sz="2400" b="1" dirty="0">
                <a:solidFill>
                  <a:schemeClr val="tx1"/>
                </a:solidFill>
              </a:rPr>
              <a:t>Debt Collection</a:t>
            </a:r>
            <a:endParaRPr sz="2400" b="1" dirty="0">
              <a:solidFill>
                <a:schemeClr val="tx1"/>
              </a:solidFill>
            </a:endParaRPr>
          </a:p>
        </p:txBody>
      </p:sp>
    </p:spTree>
    <p:extLst>
      <p:ext uri="{BB962C8B-B14F-4D97-AF65-F5344CB8AC3E}">
        <p14:creationId xmlns:p14="http://schemas.microsoft.com/office/powerpoint/2010/main" val="156047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issues/EDA</a:t>
            </a:r>
            <a:endParaRPr/>
          </a:p>
        </p:txBody>
      </p:sp>
      <p:sp>
        <p:nvSpPr>
          <p:cNvPr id="67" name="Google Shape;67;p15"/>
          <p:cNvSpPr txBox="1">
            <a:spLocks noGrp="1"/>
          </p:cNvSpPr>
          <p:nvPr>
            <p:ph type="body" idx="1"/>
          </p:nvPr>
        </p:nvSpPr>
        <p:spPr>
          <a:xfrm>
            <a:off x="311700" y="1152475"/>
            <a:ext cx="36888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sz="2000" dirty="0">
                <a:solidFill>
                  <a:schemeClr val="tx1"/>
                </a:solidFill>
              </a:rPr>
              <a:t>Multi-categorical response </a:t>
            </a:r>
            <a:r>
              <a:rPr lang="en-US" sz="2000" dirty="0">
                <a:solidFill>
                  <a:schemeClr val="tx1"/>
                </a:solidFill>
              </a:rPr>
              <a:t>requires classification</a:t>
            </a:r>
          </a:p>
          <a:p>
            <a:pPr marL="114300" lvl="0" indent="0" algn="l" rtl="0">
              <a:spcBef>
                <a:spcPts val="0"/>
              </a:spcBef>
              <a:spcAft>
                <a:spcPts val="0"/>
              </a:spcAft>
              <a:buSzPts val="1800"/>
              <a:buNone/>
            </a:pPr>
            <a:endParaRPr sz="1600" dirty="0">
              <a:solidFill>
                <a:schemeClr val="tx1"/>
              </a:solidFill>
            </a:endParaRPr>
          </a:p>
          <a:p>
            <a:pPr marL="114300" lvl="0" indent="0" algn="l" rtl="0">
              <a:spcBef>
                <a:spcPts val="0"/>
              </a:spcBef>
              <a:spcAft>
                <a:spcPts val="0"/>
              </a:spcAft>
              <a:buSzPts val="1800"/>
              <a:buNone/>
            </a:pPr>
            <a:r>
              <a:rPr lang="en" sz="2000" dirty="0">
                <a:solidFill>
                  <a:schemeClr val="tx1"/>
                </a:solidFill>
              </a:rPr>
              <a:t>Data set has no explanatory variables</a:t>
            </a:r>
          </a:p>
          <a:p>
            <a:pPr marL="114300" lvl="0" indent="0" algn="l" rtl="0">
              <a:spcBef>
                <a:spcPts val="0"/>
              </a:spcBef>
              <a:spcAft>
                <a:spcPts val="0"/>
              </a:spcAft>
              <a:buSzPts val="1800"/>
              <a:buNone/>
            </a:pPr>
            <a:endParaRPr sz="1600" dirty="0">
              <a:solidFill>
                <a:schemeClr val="tx1"/>
              </a:solidFill>
            </a:endParaRPr>
          </a:p>
          <a:p>
            <a:pPr marL="114300" lvl="0" indent="0" algn="l" rtl="0">
              <a:spcBef>
                <a:spcPts val="0"/>
              </a:spcBef>
              <a:spcAft>
                <a:spcPts val="0"/>
              </a:spcAft>
              <a:buSzPts val="1800"/>
              <a:buNone/>
            </a:pPr>
            <a:r>
              <a:rPr lang="en" sz="2000" dirty="0">
                <a:solidFill>
                  <a:schemeClr val="tx1"/>
                </a:solidFill>
              </a:rPr>
              <a:t>Complaints require processing</a:t>
            </a:r>
            <a:endParaRPr sz="2000" dirty="0">
              <a:solidFill>
                <a:schemeClr val="tx1"/>
              </a:solidFill>
            </a:endParaRPr>
          </a:p>
        </p:txBody>
      </p:sp>
      <p:pic>
        <p:nvPicPr>
          <p:cNvPr id="68" name="Google Shape;68;p15"/>
          <p:cNvPicPr preferRelativeResize="0"/>
          <p:nvPr/>
        </p:nvPicPr>
        <p:blipFill>
          <a:blip r:embed="rId3">
            <a:alphaModFix/>
          </a:blip>
          <a:stretch>
            <a:fillRect/>
          </a:stretch>
        </p:blipFill>
        <p:spPr>
          <a:xfrm>
            <a:off x="3908340" y="574625"/>
            <a:ext cx="4733460" cy="441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Number of </a:t>
            </a:r>
            <a:r>
              <a:rPr lang="en-US" dirty="0"/>
              <a:t>W</a:t>
            </a:r>
            <a:r>
              <a:rPr lang="en" dirty="0"/>
              <a:t>ord </a:t>
            </a:r>
            <a:r>
              <a:rPr lang="en-US" dirty="0"/>
              <a:t>Mentions </a:t>
            </a:r>
            <a:endParaRPr dirty="0"/>
          </a:p>
        </p:txBody>
      </p:sp>
      <p:pic>
        <p:nvPicPr>
          <p:cNvPr id="74" name="Google Shape;74;p16"/>
          <p:cNvPicPr preferRelativeResize="0"/>
          <p:nvPr/>
        </p:nvPicPr>
        <p:blipFill>
          <a:blip r:embed="rId3">
            <a:alphaModFix/>
          </a:blip>
          <a:stretch>
            <a:fillRect/>
          </a:stretch>
        </p:blipFill>
        <p:spPr>
          <a:xfrm>
            <a:off x="538890" y="1085850"/>
            <a:ext cx="7620000" cy="379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Monetary Amounts Mentioned</a:t>
            </a:r>
            <a:endParaRPr dirty="0"/>
          </a:p>
        </p:txBody>
      </p:sp>
      <p:pic>
        <p:nvPicPr>
          <p:cNvPr id="80" name="Google Shape;80;p17"/>
          <p:cNvPicPr preferRelativeResize="0"/>
          <p:nvPr/>
        </p:nvPicPr>
        <p:blipFill>
          <a:blip r:embed="rId3">
            <a:alphaModFix/>
          </a:blip>
          <a:stretch>
            <a:fillRect/>
          </a:stretch>
        </p:blipFill>
        <p:spPr>
          <a:xfrm>
            <a:off x="4572000" y="1480025"/>
            <a:ext cx="4530025" cy="2918550"/>
          </a:xfrm>
          <a:prstGeom prst="rect">
            <a:avLst/>
          </a:prstGeom>
          <a:noFill/>
          <a:ln>
            <a:noFill/>
          </a:ln>
        </p:spPr>
      </p:pic>
      <p:pic>
        <p:nvPicPr>
          <p:cNvPr id="81" name="Google Shape;81;p17"/>
          <p:cNvPicPr preferRelativeResize="0"/>
          <p:nvPr/>
        </p:nvPicPr>
        <p:blipFill>
          <a:blip r:embed="rId4">
            <a:alphaModFix/>
          </a:blip>
          <a:stretch>
            <a:fillRect/>
          </a:stretch>
        </p:blipFill>
        <p:spPr>
          <a:xfrm>
            <a:off x="161010" y="1480025"/>
            <a:ext cx="4410990" cy="291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Goals</a:t>
            </a:r>
            <a:endParaRPr dirty="0"/>
          </a:p>
        </p:txBody>
      </p:sp>
      <mc:AlternateContent xmlns:mc="http://schemas.openxmlformats.org/markup-compatibility/2006" xmlns:a14="http://schemas.microsoft.com/office/drawing/2010/main">
        <mc:Choice Requires="a14">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R="0" lvl="0" algn="l" rtl="0">
                  <a:lnSpc>
                    <a:spcPct val="150000"/>
                  </a:lnSpc>
                  <a:spcBef>
                    <a:spcPts val="0"/>
                  </a:spcBef>
                  <a:spcAft>
                    <a:spcPts val="0"/>
                  </a:spcAft>
                  <a:buSzPts val="1800"/>
                  <a:buFont typeface="+mj-lt"/>
                  <a:buAutoNum type="arabicPeriod"/>
                </a:pPr>
                <a:r>
                  <a:rPr lang="en-US" sz="2400" dirty="0">
                    <a:solidFill>
                      <a:schemeClr val="tx1"/>
                    </a:solidFill>
                  </a:rPr>
                  <a:t>Accurately classify complaints</a:t>
                </a:r>
              </a:p>
              <a:p>
                <a:pPr marL="596900" marR="0" lvl="1" indent="0" algn="l" rtl="0">
                  <a:lnSpc>
                    <a:spcPct val="150000"/>
                  </a:lnSpc>
                  <a:spcBef>
                    <a:spcPts val="0"/>
                  </a:spcBef>
                  <a:spcAft>
                    <a:spcPts val="0"/>
                  </a:spcAft>
                  <a:buSzPts val="1400"/>
                  <a:buNone/>
                </a:pPr>
                <a:r>
                  <a:rPr lang="en-US" sz="1800" dirty="0">
                    <a:solidFill>
                      <a:schemeClr val="tx1"/>
                    </a:solidFill>
                  </a:rPr>
                  <a:t>Given just the text, determine the proper d</a:t>
                </a:r>
                <a:r>
                  <a:rPr lang="en-US" sz="1800" dirty="0" err="1">
                    <a:solidFill>
                      <a:schemeClr val="tx1"/>
                    </a:solidFill>
                  </a:rPr>
                  <a:t>epartment</a:t>
                </a:r>
                <a:endParaRPr lang="en-US" sz="1800" dirty="0">
                  <a:solidFill>
                    <a:schemeClr val="tx1"/>
                  </a:solidFill>
                </a:endParaRPr>
              </a:p>
              <a:p>
                <a:pPr marL="596900" marR="0" lvl="1" indent="0" algn="l" rtl="0">
                  <a:lnSpc>
                    <a:spcPct val="150000"/>
                  </a:lnSpc>
                  <a:spcBef>
                    <a:spcPts val="0"/>
                  </a:spcBef>
                  <a:spcAft>
                    <a:spcPts val="0"/>
                  </a:spcAft>
                  <a:buSzPts val="1400"/>
                  <a:buNone/>
                </a:pPr>
                <a14:m>
                  <m:oMath xmlns:m="http://schemas.openxmlformats.org/officeDocument/2006/math">
                    <m:r>
                      <a:rPr lang="en-US" sz="1800" b="0" i="1" smtClean="0">
                        <a:solidFill>
                          <a:schemeClr val="tx1"/>
                        </a:solidFill>
                        <a:latin typeface="Cambria Math" panose="02040503050406030204" pitchFamily="18" charset="0"/>
                      </a:rPr>
                      <m:t>3</m:t>
                    </m:r>
                  </m:oMath>
                </a14:m>
                <a:r>
                  <a:rPr lang="en-US" sz="1800" dirty="0">
                    <a:solidFill>
                      <a:schemeClr val="tx1"/>
                    </a:solidFill>
                  </a:rPr>
                  <a:t> methods: </a:t>
                </a:r>
                <a14:m>
                  <m:oMath xmlns:m="http://schemas.openxmlformats.org/officeDocument/2006/math">
                    <m:r>
                      <a:rPr lang="en-US" sz="1800" b="0" i="1" smtClean="0">
                        <a:solidFill>
                          <a:schemeClr val="tx1"/>
                        </a:solidFill>
                        <a:latin typeface="Cambria Math" panose="02040503050406030204" pitchFamily="18" charset="0"/>
                      </a:rPr>
                      <m:t>𝑘</m:t>
                    </m:r>
                  </m:oMath>
                </a14:m>
                <a:r>
                  <a:rPr lang="en-US" sz="1800" dirty="0">
                    <a:solidFill>
                      <a:schemeClr val="tx1"/>
                    </a:solidFill>
                  </a:rPr>
                  <a:t>-Nearest Neighbors, Random Forest, and Neural Net</a:t>
                </a:r>
              </a:p>
              <a:p>
                <a:pPr marL="596900" marR="0" lvl="1" indent="0" algn="l" rtl="0">
                  <a:lnSpc>
                    <a:spcPct val="150000"/>
                  </a:lnSpc>
                  <a:spcBef>
                    <a:spcPts val="0"/>
                  </a:spcBef>
                  <a:spcAft>
                    <a:spcPts val="0"/>
                  </a:spcAft>
                  <a:buSzPts val="1400"/>
                  <a:buNone/>
                </a:pPr>
                <a:endParaRPr lang="en-US" sz="1800" dirty="0">
                  <a:solidFill>
                    <a:schemeClr val="tx1"/>
                  </a:solidFill>
                </a:endParaRPr>
              </a:p>
              <a:p>
                <a:pPr marR="0" lvl="0" algn="l" rtl="0">
                  <a:lnSpc>
                    <a:spcPct val="150000"/>
                  </a:lnSpc>
                  <a:spcBef>
                    <a:spcPts val="0"/>
                  </a:spcBef>
                  <a:spcAft>
                    <a:spcPts val="0"/>
                  </a:spcAft>
                  <a:buSzPts val="1800"/>
                  <a:buFont typeface="+mj-lt"/>
                  <a:buAutoNum type="arabicPeriod"/>
                </a:pPr>
                <a:r>
                  <a:rPr lang="en-US" sz="2400" dirty="0">
                    <a:solidFill>
                      <a:schemeClr val="tx1"/>
                    </a:solidFill>
                  </a:rPr>
                  <a:t>Identify key words or patterns in complaints</a:t>
                </a:r>
              </a:p>
              <a:p>
                <a:pPr marR="0" lvl="0" algn="l" rtl="0">
                  <a:lnSpc>
                    <a:spcPct val="150000"/>
                  </a:lnSpc>
                  <a:spcBef>
                    <a:spcPts val="0"/>
                  </a:spcBef>
                  <a:spcAft>
                    <a:spcPts val="0"/>
                  </a:spcAft>
                  <a:buSzPts val="1800"/>
                  <a:buFont typeface="+mj-lt"/>
                  <a:buAutoNum type="arabicPeriod"/>
                </a:pPr>
                <a:endParaRPr lang="en-US" sz="2400" dirty="0">
                  <a:solidFill>
                    <a:schemeClr val="tx1"/>
                  </a:solidFill>
                </a:endParaRPr>
              </a:p>
              <a:p>
                <a:pPr marR="0" lvl="0" algn="l" rtl="0">
                  <a:lnSpc>
                    <a:spcPct val="150000"/>
                  </a:lnSpc>
                  <a:spcBef>
                    <a:spcPts val="0"/>
                  </a:spcBef>
                  <a:spcAft>
                    <a:spcPts val="0"/>
                  </a:spcAft>
                  <a:buSzPts val="1800"/>
                  <a:buFont typeface="+mj-lt"/>
                  <a:buAutoNum type="arabicPeriod"/>
                </a:pPr>
                <a:r>
                  <a:rPr lang="en-US" sz="2400" dirty="0">
                    <a:solidFill>
                      <a:schemeClr val="tx1"/>
                    </a:solidFill>
                  </a:rPr>
                  <a:t>Predict departments for </a:t>
                </a:r>
                <a14:m>
                  <m:oMath xmlns:m="http://schemas.openxmlformats.org/officeDocument/2006/math">
                    <m:r>
                      <a:rPr lang="en-US" sz="2400" i="1" dirty="0" smtClean="0">
                        <a:solidFill>
                          <a:schemeClr val="tx1"/>
                        </a:solidFill>
                        <a:latin typeface="Cambria Math" panose="02040503050406030204" pitchFamily="18" charset="0"/>
                      </a:rPr>
                      <m:t>10</m:t>
                    </m:r>
                  </m:oMath>
                </a14:m>
                <a:r>
                  <a:rPr lang="en-US" sz="2400" dirty="0">
                    <a:solidFill>
                      <a:schemeClr val="tx1"/>
                    </a:solidFill>
                  </a:rPr>
                  <a:t> specific complaints</a:t>
                </a:r>
                <a:endParaRPr lang="en-US" sz="2400" dirty="0">
                  <a:solidFill>
                    <a:schemeClr val="tx1"/>
                  </a:solidFill>
                  <a:highlight>
                    <a:srgbClr val="FFFFFF"/>
                  </a:highlight>
                </a:endParaRPr>
              </a:p>
              <a:p>
                <a:pPr marL="0" lvl="0" indent="0" algn="l" rtl="0">
                  <a:spcBef>
                    <a:spcPts val="1600"/>
                  </a:spcBef>
                  <a:spcAft>
                    <a:spcPts val="1600"/>
                  </a:spcAft>
                  <a:buNone/>
                </a:pPr>
                <a:endParaRPr dirty="0"/>
              </a:p>
            </p:txBody>
          </p:sp>
        </mc:Choice>
        <mc:Fallback xmlns="">
          <p:sp>
            <p:nvSpPr>
              <p:cNvPr id="87" name="Google Shape;87;p18"/>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b="-6786"/>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Design of the </a:t>
            </a:r>
            <a:r>
              <a:rPr lang="en-US" dirty="0"/>
              <a:t>Inputs</a:t>
            </a:r>
            <a:endParaRPr dirty="0"/>
          </a:p>
        </p:txBody>
      </p:sp>
      <mc:AlternateContent xmlns:mc="http://schemas.openxmlformats.org/markup-compatibility/2006" xmlns:a14="http://schemas.microsoft.com/office/drawing/2010/main">
        <mc:Choice Requires="a14">
          <p:sp>
            <p:nvSpPr>
              <p:cNvPr id="93" name="Google Shape;93;p19"/>
              <p:cNvSpPr txBox="1">
                <a:spLocks noGrp="1"/>
              </p:cNvSpPr>
              <p:nvPr>
                <p:ph type="body" idx="1"/>
              </p:nvPr>
            </p:nvSpPr>
            <p:spPr>
              <a:xfrm>
                <a:off x="2502568" y="1152474"/>
                <a:ext cx="6471332" cy="3991025"/>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a:solidFill>
                      <a:schemeClr val="tx1"/>
                    </a:solidFill>
                  </a:rPr>
                  <a:t>Word frequencies</a:t>
                </a:r>
              </a:p>
              <a:p>
                <a:pPr marL="571500" lvl="1" indent="0">
                  <a:spcBef>
                    <a:spcPts val="0"/>
                  </a:spcBef>
                  <a:buSzPts val="1800"/>
                  <a:buNone/>
                </a:pPr>
                <a:r>
                  <a:rPr lang="en-US" dirty="0">
                    <a:solidFill>
                      <a:schemeClr val="tx1"/>
                    </a:solidFill>
                  </a:rPr>
                  <a:t>Ignored punctuation and letter case</a:t>
                </a:r>
              </a:p>
              <a:p>
                <a:pPr marL="571500" lvl="1" indent="0">
                  <a:spcBef>
                    <a:spcPts val="0"/>
                  </a:spcBef>
                  <a:buSzPts val="1800"/>
                  <a:buNone/>
                </a:pPr>
                <a:r>
                  <a:rPr lang="en-US" dirty="0">
                    <a:solidFill>
                      <a:schemeClr val="tx1"/>
                    </a:solidFill>
                  </a:rPr>
                  <a:t>Selected top </a:t>
                </a:r>
                <a14:m>
                  <m:oMath xmlns:m="http://schemas.openxmlformats.org/officeDocument/2006/math">
                    <m:r>
                      <a:rPr lang="en-US" i="1" dirty="0" smtClean="0">
                        <a:solidFill>
                          <a:schemeClr val="tx1"/>
                        </a:solidFill>
                        <a:latin typeface="Cambria Math" panose="02040503050406030204" pitchFamily="18" charset="0"/>
                      </a:rPr>
                      <m:t>50</m:t>
                    </m:r>
                  </m:oMath>
                </a14:m>
                <a:r>
                  <a:rPr lang="en-US" dirty="0">
                    <a:solidFill>
                      <a:schemeClr val="tx1"/>
                    </a:solidFill>
                  </a:rPr>
                  <a:t> most frequent words for each department</a:t>
                </a:r>
              </a:p>
              <a:p>
                <a:pPr marL="571500" lvl="1" indent="0">
                  <a:spcBef>
                    <a:spcPts val="0"/>
                  </a:spcBef>
                  <a:buSzPts val="1800"/>
                  <a:buNone/>
                </a:pPr>
                <a:r>
                  <a:rPr lang="en-US" dirty="0">
                    <a:solidFill>
                      <a:schemeClr val="tx1"/>
                    </a:solidFill>
                  </a:rPr>
                  <a:t>Excluded stop words</a:t>
                </a:r>
              </a:p>
              <a:p>
                <a:pPr marL="571500" lvl="1" indent="0">
                  <a:spcBef>
                    <a:spcPts val="0"/>
                  </a:spcBef>
                  <a:buSzPts val="1800"/>
                  <a:buNone/>
                </a:pPr>
                <a:endParaRPr lang="en-US" dirty="0">
                  <a:solidFill>
                    <a:schemeClr val="tx1"/>
                  </a:solidFill>
                </a:endParaRPr>
              </a:p>
              <a:p>
                <a:pPr marL="571500" lvl="1" indent="0">
                  <a:spcBef>
                    <a:spcPts val="0"/>
                  </a:spcBef>
                  <a:buSzPts val="1800"/>
                  <a:buNone/>
                </a:pPr>
                <a:endParaRPr lang="en-US" dirty="0">
                  <a:solidFill>
                    <a:schemeClr val="tx1"/>
                  </a:solidFill>
                </a:endParaRPr>
              </a:p>
              <a:p>
                <a:pPr marL="114300" lvl="0" indent="0" algn="l" rtl="0">
                  <a:spcBef>
                    <a:spcPts val="0"/>
                  </a:spcBef>
                  <a:spcAft>
                    <a:spcPts val="0"/>
                  </a:spcAft>
                  <a:buSzPts val="1800"/>
                  <a:buNone/>
                </a:pPr>
                <a:r>
                  <a:rPr lang="en-US" dirty="0">
                    <a:solidFill>
                      <a:schemeClr val="tx1"/>
                    </a:solidFill>
                  </a:rPr>
                  <a:t>Financial Quantities</a:t>
                </a:r>
              </a:p>
              <a:p>
                <a:pPr marL="571500" lvl="1" indent="0">
                  <a:spcBef>
                    <a:spcPts val="0"/>
                  </a:spcBef>
                  <a:buSzPts val="1800"/>
                  <a:buNone/>
                </a:pPr>
                <a:r>
                  <a:rPr lang="en-US" dirty="0">
                    <a:solidFill>
                      <a:schemeClr val="tx1"/>
                    </a:solidFill>
                  </a:rPr>
                  <a:t>Some complaints include dollar amounts</a:t>
                </a:r>
              </a:p>
              <a:p>
                <a:pPr marL="571500" lvl="1" indent="0">
                  <a:spcBef>
                    <a:spcPts val="0"/>
                  </a:spcBef>
                  <a:buSzPts val="1800"/>
                  <a:buNone/>
                </a:pPr>
                <a:r>
                  <a:rPr lang="en-US" dirty="0">
                    <a:solidFill>
                      <a:schemeClr val="tx1"/>
                    </a:solidFill>
                  </a:rPr>
                  <a:t>Number of times dollar amounts are mentioned</a:t>
                </a:r>
              </a:p>
              <a:p>
                <a:pPr marL="571500" lvl="1" indent="0">
                  <a:spcBef>
                    <a:spcPts val="0"/>
                  </a:spcBef>
                  <a:buSzPts val="1800"/>
                  <a:buNone/>
                </a:pPr>
                <a:r>
                  <a:rPr lang="en-US" dirty="0">
                    <a:solidFill>
                      <a:schemeClr val="tx1"/>
                    </a:solidFill>
                  </a:rPr>
                  <a:t>Minimum, maximum, and average dollar amounts mentioned</a:t>
                </a:r>
              </a:p>
              <a:p>
                <a:pPr marL="114300" indent="0">
                  <a:buNone/>
                </a:pPr>
                <a:endParaRPr lang="en-US" dirty="0">
                  <a:solidFill>
                    <a:schemeClr val="tx1"/>
                  </a:solidFill>
                </a:endParaRPr>
              </a:p>
              <a:p>
                <a:pPr marL="114300" indent="0">
                  <a:buNone/>
                </a:pPr>
                <a:r>
                  <a:rPr lang="en-US" dirty="0">
                    <a:solidFill>
                      <a:schemeClr val="tx1"/>
                    </a:solidFill>
                  </a:rPr>
                  <a:t>Total length of complaint</a:t>
                </a:r>
                <a:endParaRPr dirty="0">
                  <a:solidFill>
                    <a:schemeClr val="tx1"/>
                  </a:solidFill>
                </a:endParaRPr>
              </a:p>
            </p:txBody>
          </p:sp>
        </mc:Choice>
        <mc:Fallback xmlns="">
          <p:sp>
            <p:nvSpPr>
              <p:cNvPr id="93" name="Google Shape;93;p19"/>
              <p:cNvSpPr txBox="1">
                <a:spLocks noGrp="1" noRot="1" noChangeAspect="1" noMove="1" noResize="1" noEditPoints="1" noAdjustHandles="1" noChangeArrowheads="1" noChangeShapeType="1" noTextEdit="1"/>
              </p:cNvSpPr>
              <p:nvPr>
                <p:ph type="body" idx="1"/>
              </p:nvPr>
            </p:nvSpPr>
            <p:spPr>
              <a:xfrm>
                <a:off x="2502568" y="1152474"/>
                <a:ext cx="6471332" cy="3991025"/>
              </a:xfrm>
              <a:prstGeom prst="rect">
                <a:avLst/>
              </a:prstGeom>
              <a:blipFill>
                <a:blip r:embed="rId3"/>
                <a:stretch>
                  <a:fillRect/>
                </a:stretch>
              </a:blipFill>
            </p:spPr>
            <p:txBody>
              <a:bodyPr/>
              <a:lstStyle/>
              <a:p>
                <a:r>
                  <a:rPr lang="en-US">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E4E7A1B7-7253-4F3D-B2DC-1043E7A5873A}"/>
              </a:ext>
            </a:extLst>
          </p:cNvPr>
          <p:cNvPicPr>
            <a:picLocks noChangeAspect="1"/>
          </p:cNvPicPr>
          <p:nvPr/>
        </p:nvPicPr>
        <p:blipFill>
          <a:blip r:embed="rId4">
            <a:duotone>
              <a:schemeClr val="accent6">
                <a:shade val="45000"/>
                <a:satMod val="135000"/>
              </a:schemeClr>
              <a:prstClr val="white"/>
            </a:duotone>
          </a:blip>
          <a:stretch>
            <a:fillRect/>
          </a:stretch>
        </p:blipFill>
        <p:spPr>
          <a:xfrm>
            <a:off x="1087655" y="2687975"/>
            <a:ext cx="866994" cy="866994"/>
          </a:xfrm>
          <a:prstGeom prst="rect">
            <a:avLst/>
          </a:prstGeom>
        </p:spPr>
      </p:pic>
      <p:pic>
        <p:nvPicPr>
          <p:cNvPr id="5" name="Picture 4" descr="A close up of a logo&#10;&#10;Description automatically generated">
            <a:extLst>
              <a:ext uri="{FF2B5EF4-FFF2-40B4-BE49-F238E27FC236}">
                <a16:creationId xmlns:a16="http://schemas.microsoft.com/office/drawing/2014/main" id="{257CBB56-E6B7-48A7-8643-EF36417AE28D}"/>
              </a:ext>
            </a:extLst>
          </p:cNvPr>
          <p:cNvPicPr>
            <a:picLocks noChangeAspect="1"/>
          </p:cNvPicPr>
          <p:nvPr/>
        </p:nvPicPr>
        <p:blipFill>
          <a:blip r:embed="rId5">
            <a:duotone>
              <a:schemeClr val="accent5">
                <a:shade val="45000"/>
                <a:satMod val="135000"/>
              </a:schemeClr>
              <a:prstClr val="white"/>
            </a:duotone>
          </a:blip>
          <a:stretch>
            <a:fillRect/>
          </a:stretch>
        </p:blipFill>
        <p:spPr>
          <a:xfrm>
            <a:off x="994649" y="3910383"/>
            <a:ext cx="1056253" cy="1056253"/>
          </a:xfrm>
          <a:prstGeom prst="rect">
            <a:avLst/>
          </a:prstGeom>
        </p:spPr>
      </p:pic>
      <p:pic>
        <p:nvPicPr>
          <p:cNvPr id="7" name="Picture 6" descr="A close up of a logo&#10;&#10;Description automatically generated">
            <a:extLst>
              <a:ext uri="{FF2B5EF4-FFF2-40B4-BE49-F238E27FC236}">
                <a16:creationId xmlns:a16="http://schemas.microsoft.com/office/drawing/2014/main" id="{2CD57646-6E32-4A82-81F6-238EB7F9711D}"/>
              </a:ext>
            </a:extLst>
          </p:cNvPr>
          <p:cNvPicPr>
            <a:picLocks noChangeAspect="1"/>
          </p:cNvPicPr>
          <p:nvPr/>
        </p:nvPicPr>
        <p:blipFill>
          <a:blip r:embed="rId6">
            <a:duotone>
              <a:schemeClr val="accent4">
                <a:shade val="45000"/>
                <a:satMod val="135000"/>
              </a:schemeClr>
              <a:prstClr val="white"/>
            </a:duotone>
          </a:blip>
          <a:stretch>
            <a:fillRect/>
          </a:stretch>
        </p:blipFill>
        <p:spPr>
          <a:xfrm>
            <a:off x="1087654" y="1372867"/>
            <a:ext cx="867715" cy="86771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TotalTime>
  <Words>3166</Words>
  <Application>Microsoft Office PowerPoint</Application>
  <PresentationFormat>On-screen Show (16:9)</PresentationFormat>
  <Paragraphs>457</Paragraphs>
  <Slides>31</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Cambria Math</vt:lpstr>
      <vt:lpstr>Simple Light</vt:lpstr>
      <vt:lpstr>Resolving Complaints</vt:lpstr>
      <vt:lpstr>Background</vt:lpstr>
      <vt:lpstr>Current Data Status</vt:lpstr>
      <vt:lpstr>Example Complaint</vt:lpstr>
      <vt:lpstr>Data issues/EDA</vt:lpstr>
      <vt:lpstr>Number of Word Mentions </vt:lpstr>
      <vt:lpstr>Monetary Amounts Mentioned</vt:lpstr>
      <vt:lpstr>Goals</vt:lpstr>
      <vt:lpstr>Design of the Inputs</vt:lpstr>
      <vt:lpstr>Design of the Inputs</vt:lpstr>
      <vt:lpstr>Methodology</vt:lpstr>
      <vt:lpstr>k-Nearest Neighbors (KNN)</vt:lpstr>
      <vt:lpstr>KNN (Cont.) </vt:lpstr>
      <vt:lpstr>Random Forest Algorithm</vt:lpstr>
      <vt:lpstr>Random Forest (Cont.)</vt:lpstr>
      <vt:lpstr>Neural Nets</vt:lpstr>
      <vt:lpstr>“Fitting” a Neural Net</vt:lpstr>
      <vt:lpstr>Neural Nets (Cont.)</vt:lpstr>
      <vt:lpstr>PowerPoint Presentation</vt:lpstr>
      <vt:lpstr>Model Fit – Random Forest</vt:lpstr>
      <vt:lpstr>Model Fit – Neural Net</vt:lpstr>
      <vt:lpstr>Classification Accuracy</vt:lpstr>
      <vt:lpstr>Random Forest Variable Importance</vt:lpstr>
      <vt:lpstr>PowerPoint Presentation</vt:lpstr>
      <vt:lpstr>Conclusion</vt:lpstr>
      <vt:lpstr>Future Work</vt:lpstr>
      <vt:lpstr>Appendix: Complaints 1-3</vt:lpstr>
      <vt:lpstr>Appendix: Complaints 4-5</vt:lpstr>
      <vt:lpstr>Appendix: Complaints 6-7</vt:lpstr>
      <vt:lpstr>Appendix: Complaints 8-9</vt:lpstr>
      <vt:lpstr>Appendix: Complaint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Resolving Complaints</dc:title>
  <dc:creator>Cason Wight</dc:creator>
  <cp:lastModifiedBy>Cason Wight</cp:lastModifiedBy>
  <cp:revision>43</cp:revision>
  <dcterms:modified xsi:type="dcterms:W3CDTF">2020-04-21T06:17:05Z</dcterms:modified>
</cp:coreProperties>
</file>