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8" r:id="rId4"/>
    <p:sldId id="280" r:id="rId5"/>
    <p:sldId id="277" r:id="rId6"/>
    <p:sldId id="279" r:id="rId7"/>
    <p:sldId id="276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81" r:id="rId18"/>
    <p:sldId id="283" r:id="rId19"/>
    <p:sldId id="287" r:id="rId20"/>
    <p:sldId id="289" r:id="rId21"/>
    <p:sldId id="288" r:id="rId22"/>
    <p:sldId id="285" r:id="rId23"/>
    <p:sldId id="290" r:id="rId24"/>
    <p:sldId id="294" r:id="rId25"/>
    <p:sldId id="295" r:id="rId26"/>
    <p:sldId id="296" r:id="rId27"/>
    <p:sldId id="292" r:id="rId28"/>
    <p:sldId id="291" r:id="rId29"/>
    <p:sldId id="258" r:id="rId30"/>
    <p:sldId id="293" r:id="rId31"/>
    <p:sldId id="262" r:id="rId32"/>
    <p:sldId id="261" r:id="rId33"/>
    <p:sldId id="263" r:id="rId34"/>
    <p:sldId id="257" r:id="rId35"/>
    <p:sldId id="26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1F6352-CE74-4A5F-935C-75FCF6F7094B}">
          <p14:sldIdLst>
            <p14:sldId id="256"/>
            <p14:sldId id="265"/>
            <p14:sldId id="278"/>
            <p14:sldId id="280"/>
            <p14:sldId id="277"/>
            <p14:sldId id="279"/>
          </p14:sldIdLst>
        </p14:section>
        <p14:section name="Data Source and Structure" id="{2D11ACF2-EBFE-46D7-A0E5-9AF773EE5E6F}">
          <p14:sldIdLst>
            <p14:sldId id="276"/>
            <p14:sldId id="266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81"/>
          </p14:sldIdLst>
        </p14:section>
        <p14:section name="Feature Selection / EDA" id="{8CE4AEEE-8CD0-4C4C-98D8-54E8AB083FBB}">
          <p14:sldIdLst>
            <p14:sldId id="283"/>
            <p14:sldId id="287"/>
            <p14:sldId id="289"/>
            <p14:sldId id="288"/>
            <p14:sldId id="285"/>
            <p14:sldId id="290"/>
            <p14:sldId id="294"/>
            <p14:sldId id="295"/>
            <p14:sldId id="296"/>
            <p14:sldId id="292"/>
            <p14:sldId id="291"/>
            <p14:sldId id="258"/>
            <p14:sldId id="293"/>
            <p14:sldId id="262"/>
            <p14:sldId id="261"/>
            <p14:sldId id="263"/>
            <p14:sldId id="257"/>
          </p14:sldIdLst>
        </p14:section>
        <p14:section name="Modeling Methods" id="{BC576CA1-54C0-499E-8174-120B00423D27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97D2-CBD1-44A7-AF8A-ACB23F286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59F5A-F0CA-4EBD-A5E1-6CF4A20F8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17D63-8379-4B7B-A924-ACCB7CB7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DF92-DB9C-4D43-88F0-1C27568DA2A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25CE3-72D8-4243-A524-518B4974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AE5B-72AB-4D6A-8D97-DC7AF6B2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0BC-9AAA-40BF-8C59-5A4410C7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F799-1D16-43FB-8A69-AAB86180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A9C4E-4DA1-46FE-9ED9-CDE27FAA4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61501-0CE2-46FF-B06D-0234BF7C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DF92-DB9C-4D43-88F0-1C27568DA2A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BEAB0-93BD-4C95-935F-A10FE180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FCCDE-929D-4F06-B9C9-EED82014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0BC-9AAA-40BF-8C59-5A4410C7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8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EA6BB-1E88-46CA-AFA1-DE4387837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9E406-91ED-475E-A36D-9EBFC93AF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CD8B9-2BC1-4819-AAA4-E6677DC5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DF92-DB9C-4D43-88F0-1C27568DA2A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857FA-FEFB-4611-825C-09C4DF22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6765F-18FA-4E65-8027-0E6AAAE6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0BC-9AAA-40BF-8C59-5A4410C7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8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65F6-3541-4BC9-8F94-55A2EDFD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51BE9-D968-4D89-B49D-D1296237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B0CD0-A4CB-4005-9CD2-05E851EE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DF92-DB9C-4D43-88F0-1C27568DA2A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33334-347A-40A4-ABCB-3E6EA77D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601F1-E666-4ACF-AB0D-D81A2057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0BC-9AAA-40BF-8C59-5A4410C7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2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5776-8287-4A52-92E2-7A1E1648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71400-FF7D-40A6-8677-95A48738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EA13D-FC6B-44ED-A36A-666EC9FE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DF92-DB9C-4D43-88F0-1C27568DA2A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E54B3-5AC9-4FBA-90C4-CDFC19C8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9E5D7-8FBB-462B-B535-2AD8B0B2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0BC-9AAA-40BF-8C59-5A4410C7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568F-FCA8-4659-82B8-F67181A5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FBEA-ED8C-4204-BF8A-6F1AF1D05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35569-B91D-4B07-852A-83C7C9D2D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9AC7B-3075-4758-842E-8B47A12B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DF92-DB9C-4D43-88F0-1C27568DA2A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31340-F730-4DDE-B4B3-CDED0D70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84327-9756-42AB-B6C6-078413A1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0BC-9AAA-40BF-8C59-5A4410C7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0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8FC2-F015-463A-BE33-AC1F336A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BEABC-ACA3-4E9C-A24E-2CCF6AFEC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B9130-DE93-4093-95A6-B61A153EE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D3C5C-46D8-4316-8EF2-0325CC159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34C06-A550-4752-9B0E-DED5B4AE7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1B7B0-6CD3-4CBE-9BFD-5EA912BD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DF92-DB9C-4D43-88F0-1C27568DA2A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F65F6-4B64-4D13-926D-4E76BCD8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734E4-E7F3-424D-A843-95A1709F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0BC-9AAA-40BF-8C59-5A4410C7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CE78-063A-477D-9C79-E17FF417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63F5E-F83B-4F60-93E2-CC71C032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DF92-DB9C-4D43-88F0-1C27568DA2A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88450-0D1D-4A84-913A-58845BC9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6624C-01DC-4414-95A8-2B15EB62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0BC-9AAA-40BF-8C59-5A4410C7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1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A0F1D0-47C8-44DA-9055-981FE6BC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DF92-DB9C-4D43-88F0-1C27568DA2A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C1187-288A-4F0A-95E7-885EF829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98CC9-999A-467F-AD6F-4D5D8911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0BC-9AAA-40BF-8C59-5A4410C7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DABB-E18F-4971-B895-8F17A781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12AA6-8F54-42F8-986D-09FC95DE7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DD7A6-6A54-4D58-9682-3FF31490B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AB966-A396-4D0C-909C-8118C899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DF92-DB9C-4D43-88F0-1C27568DA2A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C52F3-F160-433C-84F9-29F5F6EB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BE82B-B076-4A37-8C41-A05A5624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0BC-9AAA-40BF-8C59-5A4410C7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0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53EE-D61A-4390-9995-0F4156A6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B8C7F-164E-40FC-9166-2C362B274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124A-2DD7-4C76-9649-1A3275842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F9574-4AC7-4A41-88F6-E611870F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DF92-DB9C-4D43-88F0-1C27568DA2A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FE07C-0640-453A-90D2-9D2A2CF3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0B618-20EE-4EF9-9080-58CE6842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990BC-9AAA-40BF-8C59-5A4410C7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1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FB92B-9415-49F4-A367-6A06B75B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85C80-4F4B-4F56-A54D-1F9868008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ABE3-EDF0-4849-94A7-11A9298F7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ADF92-DB9C-4D43-88F0-1C27568DA2A5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D2B0D-94D2-40E7-A6DC-0F5A79B53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6D2FF-C297-4AFE-8A3A-4B28960CB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990BC-9AAA-40BF-8C59-5A4410C7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279E-AB59-40CB-920B-63841BC0B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Speakers of General Conference and BYU Speeches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9FBBF-89A5-4C34-80A2-5CA4DE222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Cason Wight</a:t>
            </a:r>
          </a:p>
        </p:txBody>
      </p:sp>
    </p:spTree>
    <p:extLst>
      <p:ext uri="{BB962C8B-B14F-4D97-AF65-F5344CB8AC3E}">
        <p14:creationId xmlns:p14="http://schemas.microsoft.com/office/powerpoint/2010/main" val="118126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284C-C27B-4021-969A-F576B5E6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Conference Talks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3F17A-4112-4E57-93CF-B5E46686D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9"/>
          <a:stretch/>
        </p:blipFill>
        <p:spPr>
          <a:xfrm>
            <a:off x="353862" y="1301501"/>
            <a:ext cx="11321582" cy="509121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6AA-61C3-41DC-B9DB-48888B328ACE}"/>
              </a:ext>
            </a:extLst>
          </p:cNvPr>
          <p:cNvSpPr/>
          <p:nvPr/>
        </p:nvSpPr>
        <p:spPr>
          <a:xfrm>
            <a:off x="1923582" y="4315593"/>
            <a:ext cx="1310506" cy="2371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868AC-25A0-474B-AEBE-296CCB516304}"/>
              </a:ext>
            </a:extLst>
          </p:cNvPr>
          <p:cNvSpPr txBox="1"/>
          <p:nvPr/>
        </p:nvSpPr>
        <p:spPr>
          <a:xfrm>
            <a:off x="4024518" y="4315593"/>
            <a:ext cx="8064813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lumen-tile lumen-tile--horizontal lumen-tile--list lumen-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layout__item</a:t>
            </a:r>
            <a:r>
              <a:rPr lang="en-US" sz="10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&lt;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lumen-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tile__text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-wrapper</a:t>
            </a:r>
            <a:r>
              <a:rPr lang="en-US" sz="10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&lt;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lumen-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tile__title</a:t>
            </a:r>
            <a:r>
              <a:rPr lang="en-US" sz="10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&lt;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a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b="1" u="sng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/general-conference/</a:t>
            </a:r>
            <a:r>
              <a:rPr lang="en-US" sz="1000" b="1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speakers?speaker</a:t>
            </a:r>
            <a:r>
              <a:rPr lang="en-US" sz="1000" b="1" u="sng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=%2Fchurch%2Fleader%2Frussell-m-nelson&amp;amp;lang=</a:t>
            </a:r>
            <a:r>
              <a:rPr lang="en-US" sz="1000" b="1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eng</a:t>
            </a:r>
            <a:r>
              <a:rPr lang="en-US" sz="1000" dirty="0">
                <a:latin typeface="Consolas" panose="020B0609020204030204" pitchFamily="49" charset="0"/>
              </a:rPr>
              <a:t>“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   Russell M. Nelson (95)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&lt;/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a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&lt;/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&lt;/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B7D96D-628E-47B7-B0A1-199C6605CD80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 flipV="1">
            <a:off x="3234088" y="4434171"/>
            <a:ext cx="790430" cy="6200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0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284C-C27B-4021-969A-F576B5E6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Conference Talks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2DC690-4E7C-494E-8B4D-0E5779C9DAA1}"/>
              </a:ext>
            </a:extLst>
          </p:cNvPr>
          <p:cNvGrpSpPr/>
          <p:nvPr/>
        </p:nvGrpSpPr>
        <p:grpSpPr>
          <a:xfrm>
            <a:off x="353862" y="1301500"/>
            <a:ext cx="11321582" cy="5556499"/>
            <a:chOff x="0" y="914399"/>
            <a:chExt cx="12192000" cy="548640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B39D83E-D83A-4690-A1E8-0094C2696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44" b="332"/>
            <a:stretch/>
          </p:blipFill>
          <p:spPr>
            <a:xfrm>
              <a:off x="0" y="914399"/>
              <a:ext cx="12192000" cy="5486401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CB6F96A-45C1-450C-9855-F0A0C997F131}"/>
                </a:ext>
              </a:extLst>
            </p:cNvPr>
            <p:cNvSpPr/>
            <p:nvPr/>
          </p:nvSpPr>
          <p:spPr>
            <a:xfrm>
              <a:off x="11636943" y="5847348"/>
              <a:ext cx="365759" cy="4571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731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F5F1B7B-480C-488C-9762-05431DBEBDFC}"/>
              </a:ext>
            </a:extLst>
          </p:cNvPr>
          <p:cNvGrpSpPr/>
          <p:nvPr/>
        </p:nvGrpSpPr>
        <p:grpSpPr>
          <a:xfrm>
            <a:off x="353862" y="1301500"/>
            <a:ext cx="11321582" cy="5556499"/>
            <a:chOff x="0" y="914399"/>
            <a:chExt cx="12192000" cy="548640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66F66F9-C4EA-46D0-8DC0-795C40893F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44" b="332"/>
            <a:stretch/>
          </p:blipFill>
          <p:spPr>
            <a:xfrm>
              <a:off x="0" y="914399"/>
              <a:ext cx="12192000" cy="5486401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5B8FD2-E0A0-418C-B0EA-E9E790C70E17}"/>
                </a:ext>
              </a:extLst>
            </p:cNvPr>
            <p:cNvSpPr/>
            <p:nvPr/>
          </p:nvSpPr>
          <p:spPr>
            <a:xfrm>
              <a:off x="11636943" y="5847348"/>
              <a:ext cx="365759" cy="4571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75284C-C27B-4021-969A-F576B5E6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Conference Talks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F1A4D6-4A8F-4530-A414-E802DC8AE442}"/>
              </a:ext>
            </a:extLst>
          </p:cNvPr>
          <p:cNvSpPr/>
          <p:nvPr/>
        </p:nvSpPr>
        <p:spPr>
          <a:xfrm>
            <a:off x="1981332" y="4254367"/>
            <a:ext cx="2696544" cy="616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AC4D5D-5914-4994-BCC3-42FCCC72EDC4}"/>
              </a:ext>
            </a:extLst>
          </p:cNvPr>
          <p:cNvSpPr txBox="1"/>
          <p:nvPr/>
        </p:nvSpPr>
        <p:spPr>
          <a:xfrm>
            <a:off x="5445046" y="4254367"/>
            <a:ext cx="5908754" cy="16312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a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/general-conference/2020/10/58nelson?lang=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eng</a:t>
            </a:r>
            <a:r>
              <a:rPr lang="en-US" sz="1000" dirty="0">
                <a:latin typeface="Consolas" panose="020B0609020204030204" pitchFamily="49" charset="0"/>
              </a:rPr>
              <a:t>" class="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lumen-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tile__link</a:t>
            </a:r>
            <a:r>
              <a:rPr lang="en-US" sz="10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&lt;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lumen-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tile__image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-wrapper</a:t>
            </a:r>
            <a:r>
              <a:rPr lang="en-US" sz="1000" dirty="0">
                <a:latin typeface="Consolas" panose="020B0609020204030204" pitchFamily="49" charset="0"/>
              </a:rPr>
              <a:t>"&gt; …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&lt;/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&lt;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lumen-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tile__text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-wrapper</a:t>
            </a:r>
            <a:r>
              <a:rPr lang="en-US" sz="10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&lt;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lumen-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tile__title</a:t>
            </a:r>
            <a:r>
              <a:rPr lang="en-US" sz="10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A New Normal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&lt;/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&lt;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lumen-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tile__content</a:t>
            </a:r>
            <a:r>
              <a:rPr lang="en-US" sz="1000" dirty="0">
                <a:latin typeface="Consolas" panose="020B0609020204030204" pitchFamily="49" charset="0"/>
              </a:rPr>
              <a:t>"&gt;October 2020&lt;/div&gt;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&lt;/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a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AF9A0F-B009-407C-B587-9662EAC34FBC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 flipV="1">
            <a:off x="4677876" y="4562375"/>
            <a:ext cx="767170" cy="507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719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F5F1B7B-480C-488C-9762-05431DBEBDFC}"/>
              </a:ext>
            </a:extLst>
          </p:cNvPr>
          <p:cNvGrpSpPr/>
          <p:nvPr/>
        </p:nvGrpSpPr>
        <p:grpSpPr>
          <a:xfrm>
            <a:off x="353862" y="1301500"/>
            <a:ext cx="11321582" cy="5556499"/>
            <a:chOff x="0" y="914399"/>
            <a:chExt cx="12192000" cy="548640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66F66F9-C4EA-46D0-8DC0-795C40893F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44" b="332"/>
            <a:stretch/>
          </p:blipFill>
          <p:spPr>
            <a:xfrm>
              <a:off x="0" y="914399"/>
              <a:ext cx="12192000" cy="5486401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5B8FD2-E0A0-418C-B0EA-E9E790C70E17}"/>
                </a:ext>
              </a:extLst>
            </p:cNvPr>
            <p:cNvSpPr/>
            <p:nvPr/>
          </p:nvSpPr>
          <p:spPr>
            <a:xfrm>
              <a:off x="11636943" y="5847348"/>
              <a:ext cx="365759" cy="4571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75284C-C27B-4021-969A-F576B5E6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Conference Talks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F1A4D6-4A8F-4530-A414-E802DC8AE442}"/>
              </a:ext>
            </a:extLst>
          </p:cNvPr>
          <p:cNvSpPr/>
          <p:nvPr/>
        </p:nvSpPr>
        <p:spPr>
          <a:xfrm>
            <a:off x="1981332" y="4254367"/>
            <a:ext cx="2696544" cy="616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AC4D5D-5914-4994-BCC3-42FCCC72EDC4}"/>
              </a:ext>
            </a:extLst>
          </p:cNvPr>
          <p:cNvSpPr txBox="1"/>
          <p:nvPr/>
        </p:nvSpPr>
        <p:spPr>
          <a:xfrm>
            <a:off x="5445046" y="4254367"/>
            <a:ext cx="5908754" cy="16312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a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b="1" u="sng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/general-conference/2020/10/58nelson?lang=</a:t>
            </a:r>
            <a:r>
              <a:rPr lang="en-US" sz="1000" b="1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eng</a:t>
            </a:r>
            <a:r>
              <a:rPr lang="en-US" sz="1000" dirty="0">
                <a:latin typeface="Consolas" panose="020B0609020204030204" pitchFamily="49" charset="0"/>
              </a:rPr>
              <a:t>" class="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lumen-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tile__link</a:t>
            </a:r>
            <a:r>
              <a:rPr lang="en-US" sz="10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&lt;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lumen-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tile__image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-wrapper</a:t>
            </a:r>
            <a:r>
              <a:rPr lang="en-US" sz="1000" dirty="0">
                <a:latin typeface="Consolas" panose="020B0609020204030204" pitchFamily="49" charset="0"/>
              </a:rPr>
              <a:t>"&gt; …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&lt;/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&lt;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lumen-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tile__text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-wrapper</a:t>
            </a:r>
            <a:r>
              <a:rPr lang="en-US" sz="10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&lt;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lumen-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tile__title</a:t>
            </a:r>
            <a:r>
              <a:rPr lang="en-US" sz="10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A New Normal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&lt;/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&lt;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lumen-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tile__content</a:t>
            </a:r>
            <a:r>
              <a:rPr lang="en-US" sz="1000" dirty="0">
                <a:latin typeface="Consolas" panose="020B0609020204030204" pitchFamily="49" charset="0"/>
              </a:rPr>
              <a:t>"&gt;October 2020&lt;/div&gt;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&lt;/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a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AF9A0F-B009-407C-B587-9662EAC34FBC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 flipV="1">
            <a:off x="4677876" y="4562375"/>
            <a:ext cx="767170" cy="507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77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284C-C27B-4021-969A-F576B5E6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Conference Talks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7E326-3F7D-469F-9FF5-88FA33A5F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2"/>
          <a:stretch/>
        </p:blipFill>
        <p:spPr>
          <a:xfrm>
            <a:off x="838200" y="1395663"/>
            <a:ext cx="4100358" cy="528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0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284C-C27B-4021-969A-F576B5E6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Conference Talks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7E326-3F7D-469F-9FF5-88FA33A5F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2"/>
          <a:stretch/>
        </p:blipFill>
        <p:spPr>
          <a:xfrm>
            <a:off x="838200" y="1395663"/>
            <a:ext cx="4100358" cy="528908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4B3B3E-3BE9-4202-A519-4C5D4BC52871}"/>
              </a:ext>
            </a:extLst>
          </p:cNvPr>
          <p:cNvSpPr/>
          <p:nvPr/>
        </p:nvSpPr>
        <p:spPr>
          <a:xfrm>
            <a:off x="838199" y="3429000"/>
            <a:ext cx="4100357" cy="1143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32686E-192C-4C99-8348-59F2DDC2CBBD}"/>
              </a:ext>
            </a:extLst>
          </p:cNvPr>
          <p:cNvSpPr txBox="1"/>
          <p:nvPr/>
        </p:nvSpPr>
        <p:spPr>
          <a:xfrm>
            <a:off x="5755329" y="3015114"/>
            <a:ext cx="5908754" cy="101566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data-aid</a:t>
            </a:r>
            <a:r>
              <a:rPr lang="en-US" sz="1000" dirty="0">
                <a:latin typeface="Consolas" panose="020B0609020204030204" pitchFamily="49" charset="0"/>
              </a:rPr>
              <a:t>="144620494"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p1</a:t>
            </a:r>
            <a:r>
              <a:rPr lang="en-US" sz="1000" dirty="0">
                <a:latin typeface="Consolas" panose="020B0609020204030204" pitchFamily="49" charset="0"/>
              </a:rPr>
              <a:t>"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style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--height:142.222px;</a:t>
            </a:r>
            <a:r>
              <a:rPr lang="en-US" sz="10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My dear brothers and sisters, these two days of general conference have been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glorious! I agree with Elder </a:t>
            </a:r>
            <a:r>
              <a:rPr lang="en-US" sz="1000" dirty="0" err="1">
                <a:latin typeface="Consolas" panose="020B0609020204030204" pitchFamily="49" charset="0"/>
              </a:rPr>
              <a:t>Jeffrey&amp;nbsp;R</a:t>
            </a:r>
            <a:r>
              <a:rPr lang="en-US" sz="1000" dirty="0">
                <a:latin typeface="Consolas" panose="020B0609020204030204" pitchFamily="49" charset="0"/>
              </a:rPr>
              <a:t>. Holland. As he mentioned, the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messages, the prayers, and the music have all been inspired by the Lord. I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am grateful to all who have participated in any way.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BE23B5-83E2-4883-9E84-0DBEAB3A2012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4938556" y="3522946"/>
            <a:ext cx="816773" cy="477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452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284C-C27B-4021-969A-F576B5E6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Conference Talks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7E326-3F7D-469F-9FF5-88FA33A5F2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2"/>
          <a:stretch/>
        </p:blipFill>
        <p:spPr>
          <a:xfrm>
            <a:off x="838200" y="1395663"/>
            <a:ext cx="4100358" cy="528908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4B3B3E-3BE9-4202-A519-4C5D4BC52871}"/>
              </a:ext>
            </a:extLst>
          </p:cNvPr>
          <p:cNvSpPr/>
          <p:nvPr/>
        </p:nvSpPr>
        <p:spPr>
          <a:xfrm>
            <a:off x="838199" y="3429000"/>
            <a:ext cx="4100357" cy="1143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32686E-192C-4C99-8348-59F2DDC2CBBD}"/>
              </a:ext>
            </a:extLst>
          </p:cNvPr>
          <p:cNvSpPr txBox="1"/>
          <p:nvPr/>
        </p:nvSpPr>
        <p:spPr>
          <a:xfrm>
            <a:off x="5755329" y="3015114"/>
            <a:ext cx="5908754" cy="101566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data-aid</a:t>
            </a:r>
            <a:r>
              <a:rPr lang="en-US" sz="1000" dirty="0">
                <a:latin typeface="Consolas" panose="020B0609020204030204" pitchFamily="49" charset="0"/>
              </a:rPr>
              <a:t>="144620494"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p1</a:t>
            </a:r>
            <a:r>
              <a:rPr lang="en-US" sz="1000" dirty="0">
                <a:latin typeface="Consolas" panose="020B0609020204030204" pitchFamily="49" charset="0"/>
              </a:rPr>
              <a:t>"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style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--height:142.222px;</a:t>
            </a:r>
            <a:r>
              <a:rPr lang="en-US" sz="10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</a:t>
            </a:r>
            <a:r>
              <a:rPr lang="en-US" sz="1000" b="1" u="sng" dirty="0">
                <a:latin typeface="Consolas" panose="020B0609020204030204" pitchFamily="49" charset="0"/>
              </a:rPr>
              <a:t>My dear brothers and sisters, these two days of general conference have been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  </a:t>
            </a:r>
            <a:r>
              <a:rPr lang="en-US" sz="1000" b="1" u="sng" dirty="0">
                <a:latin typeface="Consolas" panose="020B0609020204030204" pitchFamily="49" charset="0"/>
              </a:rPr>
              <a:t>glorious! I agree with Elder </a:t>
            </a:r>
            <a:r>
              <a:rPr lang="en-US" sz="1000" b="1" u="sng" dirty="0" err="1">
                <a:latin typeface="Consolas" panose="020B0609020204030204" pitchFamily="49" charset="0"/>
              </a:rPr>
              <a:t>Jeffrey&amp;nbsp;R</a:t>
            </a:r>
            <a:r>
              <a:rPr lang="en-US" sz="1000" b="1" u="sng" dirty="0">
                <a:latin typeface="Consolas" panose="020B0609020204030204" pitchFamily="49" charset="0"/>
              </a:rPr>
              <a:t>. Holland. As he mentioned, the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  </a:t>
            </a:r>
            <a:r>
              <a:rPr lang="en-US" sz="1000" b="1" u="sng" dirty="0">
                <a:latin typeface="Consolas" panose="020B0609020204030204" pitchFamily="49" charset="0"/>
              </a:rPr>
              <a:t>messages, the prayers, and the music have all been inspired by the Lord. I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  </a:t>
            </a:r>
            <a:r>
              <a:rPr lang="en-US" sz="1000" b="1" u="sng" dirty="0">
                <a:latin typeface="Consolas" panose="020B0609020204030204" pitchFamily="49" charset="0"/>
              </a:rPr>
              <a:t>am grateful to all who have participated in any way.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p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BE23B5-83E2-4883-9E84-0DBEAB3A2012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4938556" y="3522946"/>
            <a:ext cx="816773" cy="477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4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284C-C27B-4021-969A-F576B5E6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Data Format (34,066 quotes)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053EBF4-2D4A-4E01-B2C2-1059BB7C7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779370"/>
                  </p:ext>
                </p:extLst>
              </p:nvPr>
            </p:nvGraphicFramePr>
            <p:xfrm>
              <a:off x="368300" y="1601788"/>
              <a:ext cx="11455400" cy="4672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9600">
                      <a:extLst>
                        <a:ext uri="{9D8B030D-6E8A-4147-A177-3AD203B41FA5}">
                          <a16:colId xmlns:a16="http://schemas.microsoft.com/office/drawing/2014/main" val="1614511965"/>
                        </a:ext>
                      </a:extLst>
                    </a:gridCol>
                    <a:gridCol w="1892300">
                      <a:extLst>
                        <a:ext uri="{9D8B030D-6E8A-4147-A177-3AD203B41FA5}">
                          <a16:colId xmlns:a16="http://schemas.microsoft.com/office/drawing/2014/main" val="3415066973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573680758"/>
                        </a:ext>
                      </a:extLst>
                    </a:gridCol>
                    <a:gridCol w="2095500">
                      <a:extLst>
                        <a:ext uri="{9D8B030D-6E8A-4147-A177-3AD203B41FA5}">
                          <a16:colId xmlns:a16="http://schemas.microsoft.com/office/drawing/2014/main" val="2886718855"/>
                        </a:ext>
                      </a:extLst>
                    </a:gridCol>
                    <a:gridCol w="3873500">
                      <a:extLst>
                        <a:ext uri="{9D8B030D-6E8A-4147-A177-3AD203B41FA5}">
                          <a16:colId xmlns:a16="http://schemas.microsoft.com/office/drawing/2014/main" val="1561053962"/>
                        </a:ext>
                      </a:extLst>
                    </a:gridCol>
                  </a:tblGrid>
                  <a:tr h="47172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Speaker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Talk Title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Source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Quote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607227"/>
                      </a:ext>
                    </a:extLst>
                  </a:tr>
                  <a:tr h="81421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Russell M. Nelson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New 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General Conference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“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My dear brothers and sisters, these two days of general conference […]</a:t>
                          </a:r>
                          <a:r>
                            <a:rPr lang="en-US" dirty="0"/>
                            <a:t>”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2233757"/>
                      </a:ext>
                    </a:extLst>
                  </a:tr>
                  <a:tr h="81421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Russell M. Nelson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New 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General Conference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“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Throughout the proceedings, I have pictured you in my mind listening […]</a:t>
                          </a:r>
                          <a:r>
                            <a:rPr lang="en-US" dirty="0"/>
                            <a:t>”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762794"/>
                      </a:ext>
                    </a:extLst>
                  </a:tr>
                  <a:tr h="4717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2951148"/>
                      </a:ext>
                    </a:extLst>
                  </a:tr>
                  <a:tr h="81421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Russel M. Nelson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New 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General Conference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“[…] 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expression of love for you, in the sacred name of Jesus Christ, amen.”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5576190"/>
                      </a:ext>
                    </a:extLst>
                  </a:tr>
                  <a:tr h="81421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Dallin H. Oaks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Racism and Other Challenges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BYU Speeches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“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responsibility of an apostle of the Lord to try to be helpful to the […]</a:t>
                          </a:r>
                          <a:r>
                            <a:rPr lang="en-US" dirty="0"/>
                            <a:t>”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435505"/>
                      </a:ext>
                    </a:extLst>
                  </a:tr>
                  <a:tr h="4717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81493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F053EBF4-2D4A-4E01-B2C2-1059BB7C7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779370"/>
                  </p:ext>
                </p:extLst>
              </p:nvPr>
            </p:nvGraphicFramePr>
            <p:xfrm>
              <a:off x="368300" y="1601788"/>
              <a:ext cx="11455400" cy="4672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9600">
                      <a:extLst>
                        <a:ext uri="{9D8B030D-6E8A-4147-A177-3AD203B41FA5}">
                          <a16:colId xmlns:a16="http://schemas.microsoft.com/office/drawing/2014/main" val="1614511965"/>
                        </a:ext>
                      </a:extLst>
                    </a:gridCol>
                    <a:gridCol w="1892300">
                      <a:extLst>
                        <a:ext uri="{9D8B030D-6E8A-4147-A177-3AD203B41FA5}">
                          <a16:colId xmlns:a16="http://schemas.microsoft.com/office/drawing/2014/main" val="3415066973"/>
                        </a:ext>
                      </a:extLst>
                    </a:gridCol>
                    <a:gridCol w="1714500">
                      <a:extLst>
                        <a:ext uri="{9D8B030D-6E8A-4147-A177-3AD203B41FA5}">
                          <a16:colId xmlns:a16="http://schemas.microsoft.com/office/drawing/2014/main" val="2573680758"/>
                        </a:ext>
                      </a:extLst>
                    </a:gridCol>
                    <a:gridCol w="2095500">
                      <a:extLst>
                        <a:ext uri="{9D8B030D-6E8A-4147-A177-3AD203B41FA5}">
                          <a16:colId xmlns:a16="http://schemas.microsoft.com/office/drawing/2014/main" val="2886718855"/>
                        </a:ext>
                      </a:extLst>
                    </a:gridCol>
                    <a:gridCol w="3873500">
                      <a:extLst>
                        <a:ext uri="{9D8B030D-6E8A-4147-A177-3AD203B41FA5}">
                          <a16:colId xmlns:a16="http://schemas.microsoft.com/office/drawing/2014/main" val="1561053962"/>
                        </a:ext>
                      </a:extLst>
                    </a:gridCol>
                  </a:tblGrid>
                  <a:tr h="47172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Speaker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Talk Title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Source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Quote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0607227"/>
                      </a:ext>
                    </a:extLst>
                  </a:tr>
                  <a:tr h="81421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Russell M. Nelson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New 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General Conference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“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My dear brothers and sisters, these two days of general conference […]</a:t>
                          </a:r>
                          <a:r>
                            <a:rPr lang="en-US" dirty="0"/>
                            <a:t>”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2233757"/>
                      </a:ext>
                    </a:extLst>
                  </a:tr>
                  <a:tr h="81421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Russell M. Nelson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New 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General Conference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“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Throughout the proceedings, I have pictured you in my mind listening […]</a:t>
                          </a:r>
                          <a:r>
                            <a:rPr lang="en-US" dirty="0"/>
                            <a:t>”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4762794"/>
                      </a:ext>
                    </a:extLst>
                  </a:tr>
                  <a:tr h="4717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" t="-448718" r="-511688" b="-44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357" t="-448718" r="-406752" b="-44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0641" t="-448718" r="-350178" b="-44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1919" t="-448718" r="-186047" b="-44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5755" t="-448718" r="-629" b="-44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951148"/>
                      </a:ext>
                    </a:extLst>
                  </a:tr>
                  <a:tr h="81421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Russel M. Nelson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New 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General Conference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“[…] 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expression of love for you, in the sacred name of Jesus Christ, amen.”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5576190"/>
                      </a:ext>
                    </a:extLst>
                  </a:tr>
                  <a:tr h="81421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Dallin H. Oaks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Racism and Other Challenges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BYU Speeches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“</a:t>
                          </a: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 responsibility of an apostle of the Lord to try to be helpful to the […]</a:t>
                          </a:r>
                          <a:r>
                            <a:rPr lang="en-US" dirty="0"/>
                            <a:t>”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435505"/>
                      </a:ext>
                    </a:extLst>
                  </a:tr>
                  <a:tr h="4717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5" t="-891026" r="-511688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357" t="-891026" r="-406752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0641" t="-891026" r="-350178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1919" t="-891026" r="-186047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5755" t="-891026" r="-629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81493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0831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9524-2167-46EA-91F4-926B4A26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Selection: TF-IDF Word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C92BFA-E18D-4EDD-8593-B3279E6D8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F</a:t>
                </a:r>
                <a:r>
                  <a:rPr lang="en-US" b="0" dirty="0"/>
                  <a:t>or a single quote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i="1" dirty="0">
                    <a:latin typeface="+mj-lt"/>
                  </a:rPr>
                  <a:t> </a:t>
                </a:r>
                <a:r>
                  <a:rPr lang="en-US" b="0" dirty="0"/>
                  <a:t>and word/term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the word score</a:t>
                </a:r>
                <a:r>
                  <a:rPr lang="en-US" b="0" i="1" dirty="0">
                    <a:latin typeface="+mj-lt"/>
                  </a:rPr>
                  <a:t> </a:t>
                </a:r>
                <a:r>
                  <a:rPr lang="en-US" b="0" dirty="0"/>
                  <a:t>is calculated by the following: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TF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IDF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TF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Term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Frequency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term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appears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quote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terms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quote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IDF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Inverse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Document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Frequency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quotes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quotes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with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term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0" dirty="0"/>
                  <a:t>Int</a:t>
                </a:r>
                <a:r>
                  <a:rPr lang="en-US" dirty="0"/>
                  <a:t>uitive understanding: How often each term appears in a quote, down-weighting words that are common among all quotes. Thus rare words will have higher scores.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C92BFA-E18D-4EDD-8593-B3279E6D8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700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099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9524-2167-46EA-91F4-926B4A26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counts as a term?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C92BFA-E18D-4EDD-8593-B3279E6D8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657"/>
                <a:ext cx="10515600" cy="50422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Toy quotes: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“Along with Relief Society, the Elder’s Quorum brings relief to those in need.”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“The Relief Society is a good organization.”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Simple Tokenization: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First step is to “clean” the quotes: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“The Relief Society is a good organization.”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“relief society good organization”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-grams (2-grams in this example):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Then split the quote (simple tokenization):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“relief society good organization”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relief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society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good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organization</m:t>
                          </m:r>
                        </m:e>
                      </m:mr>
                      <m:m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C92BFA-E18D-4EDD-8593-B3279E6D8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657"/>
                <a:ext cx="10515600" cy="5042218"/>
              </a:xfrm>
              <a:blipFill>
                <a:blip r:embed="rId2"/>
                <a:stretch>
                  <a:fillRect l="-1507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20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5277-8B81-49F9-A459-2E8982D8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2F5C-7880-4486-99D8-0E82E361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source and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Selection/EDA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Modeling choices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 and comparisons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78396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9524-2167-46EA-91F4-926B4A26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counts as a term?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C92BFA-E18D-4EDD-8593-B3279E6D8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657"/>
                <a:ext cx="10515600" cy="50422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Toy quotes: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“Along with Relief Society, the Elder’s Quorum bring relief to those in need.”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“The Relief Society is a good organization.”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Simple Tokenization: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200" dirty="0"/>
                  <a:t>First step is to “clean” the quote: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“The Relief Society is a good organization.”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“relief society good organization”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-grams (2-grams in this example):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Then split the quote (simple tokenization):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“relief society good organization”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relief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society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good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organization</m:t>
                          </m:r>
                        </m:e>
                      </m:mr>
                      <m:m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C92BFA-E18D-4EDD-8593-B3279E6D8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657"/>
                <a:ext cx="10515600" cy="5042218"/>
              </a:xfrm>
              <a:blipFill>
                <a:blip r:embed="rId2"/>
                <a:stretch>
                  <a:fillRect l="-1507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537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9524-2167-46EA-91F4-926B4A26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counts as a term?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C92BFA-E18D-4EDD-8593-B3279E6D8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657"/>
                <a:ext cx="10515600" cy="50422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Toy quotes: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“Along with Relief Society, the Elder’s Quorum bring relief to those in need.”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“The Relief Society is a good organization.”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Simple Tokenization: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200" dirty="0"/>
                  <a:t>First step is to “clean” the quote: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“The Relief Society is a good organization.”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“relief society good organization”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-grams (2-grams in this example):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200" dirty="0"/>
                  <a:t>Then split the quote (simple tokenization):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/>
                  <a:t>“relief society good organization”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relief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society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good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organization</m:t>
                          </m:r>
                        </m:e>
                      </m:mr>
                      <m:m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[1</m:t>
                          </m:r>
                        </m: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C92BFA-E18D-4EDD-8593-B3279E6D8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657"/>
                <a:ext cx="10515600" cy="5042218"/>
              </a:xfrm>
              <a:blipFill>
                <a:blip r:embed="rId2"/>
                <a:stretch>
                  <a:fillRect l="-1507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230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A84C19D-826E-4AB1-ABDB-5374A193C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657"/>
                <a:ext cx="10515600" cy="50422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Toy quotes: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“Along with Relief Society, the Elder’s Quorum bring relief to those in need.”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“The Relief Society is a good organization.”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Simple Tokenization: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First step is to “clean” the quotes: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“The Relief Society is a good organization.”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“relief society good organization”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-grams (2-grams in this example):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Then split the quote (simple tokenization):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“relief society good organization”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relief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society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good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organization</m:t>
                          </m:r>
                        </m:e>
                      </m:mr>
                      <m:m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A84C19D-826E-4AB1-ABDB-5374A193C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657"/>
                <a:ext cx="10515600" cy="5042218"/>
              </a:xfrm>
              <a:blipFill>
                <a:blip r:embed="rId2"/>
                <a:stretch>
                  <a:fillRect l="-1507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6839524-2167-46EA-91F4-926B4A26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counts as a term?</a:t>
            </a:r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2ED808FD-90D8-4580-90B8-490759226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09257"/>
              </p:ext>
            </p:extLst>
          </p:nvPr>
        </p:nvGraphicFramePr>
        <p:xfrm>
          <a:off x="609600" y="3581400"/>
          <a:ext cx="114046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60">
                  <a:extLst>
                    <a:ext uri="{9D8B030D-6E8A-4147-A177-3AD203B41FA5}">
                      <a16:colId xmlns:a16="http://schemas.microsoft.com/office/drawing/2014/main" val="1109912664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624669070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08095824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218527676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4116231233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789409537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175833853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503787741"/>
                    </a:ext>
                  </a:extLst>
                </a:gridCol>
                <a:gridCol w="778197">
                  <a:extLst>
                    <a:ext uri="{9D8B030D-6E8A-4147-A177-3AD203B41FA5}">
                      <a16:colId xmlns:a16="http://schemas.microsoft.com/office/drawing/2014/main" val="1782236156"/>
                    </a:ext>
                  </a:extLst>
                </a:gridCol>
                <a:gridCol w="1502723">
                  <a:extLst>
                    <a:ext uri="{9D8B030D-6E8A-4147-A177-3AD203B41FA5}">
                      <a16:colId xmlns:a16="http://schemas.microsoft.com/office/drawing/2014/main" val="302111492"/>
                    </a:ext>
                  </a:extLst>
                </a:gridCol>
              </a:tblGrid>
              <a:tr h="322976">
                <a:tc>
                  <a:txBody>
                    <a:bodyPr/>
                    <a:lstStyle/>
                    <a:p>
                      <a:r>
                        <a:rPr lang="en-US" dirty="0"/>
                        <a:t>along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72365"/>
                  </a:ext>
                </a:extLst>
              </a:tr>
              <a:tr h="32746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80179"/>
                  </a:ext>
                </a:extLst>
              </a:tr>
              <a:tr h="327462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6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025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A84C19D-826E-4AB1-ABDB-5374A193C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657"/>
                <a:ext cx="10515600" cy="50422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Toy quotes: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“Along with Relief Society, the Elder’s Quorum bring relief to those in need.”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“The Relief Society is a good organization.”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Simple Tokenization: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First step is to “clean” the quotes: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“The Relief Society is a good organization.”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“relief society good organization”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-grams (2-grams in this example):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Then split the quote (simple tokenization):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“relief society good organization”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relief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society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good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organization</m:t>
                          </m:r>
                        </m:e>
                      </m:mr>
                      <m:m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A84C19D-826E-4AB1-ABDB-5374A193C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657"/>
                <a:ext cx="10515600" cy="5042218"/>
              </a:xfrm>
              <a:blipFill>
                <a:blip r:embed="rId2"/>
                <a:stretch>
                  <a:fillRect l="-1507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6839524-2167-46EA-91F4-926B4A26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counts as a term?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1B159FE-15F2-47F7-B10D-791A2DB0A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1395"/>
              </p:ext>
            </p:extLst>
          </p:nvPr>
        </p:nvGraphicFramePr>
        <p:xfrm>
          <a:off x="609600" y="3581400"/>
          <a:ext cx="114046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60">
                  <a:extLst>
                    <a:ext uri="{9D8B030D-6E8A-4147-A177-3AD203B41FA5}">
                      <a16:colId xmlns:a16="http://schemas.microsoft.com/office/drawing/2014/main" val="1109912664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624669070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08095824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218527676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4116231233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789409537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175833853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503787741"/>
                    </a:ext>
                  </a:extLst>
                </a:gridCol>
                <a:gridCol w="778197">
                  <a:extLst>
                    <a:ext uri="{9D8B030D-6E8A-4147-A177-3AD203B41FA5}">
                      <a16:colId xmlns:a16="http://schemas.microsoft.com/office/drawing/2014/main" val="1782236156"/>
                    </a:ext>
                  </a:extLst>
                </a:gridCol>
                <a:gridCol w="1502723">
                  <a:extLst>
                    <a:ext uri="{9D8B030D-6E8A-4147-A177-3AD203B41FA5}">
                      <a16:colId xmlns:a16="http://schemas.microsoft.com/office/drawing/2014/main" val="302111492"/>
                    </a:ext>
                  </a:extLst>
                </a:gridCol>
              </a:tblGrid>
              <a:tr h="322976">
                <a:tc>
                  <a:txBody>
                    <a:bodyPr/>
                    <a:lstStyle/>
                    <a:p>
                      <a:r>
                        <a:rPr lang="en-US" dirty="0"/>
                        <a:t>along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72365"/>
                  </a:ext>
                </a:extLst>
              </a:tr>
              <a:tr h="32746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80179"/>
                  </a:ext>
                </a:extLst>
              </a:tr>
              <a:tr h="327462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61948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9EBF8D8-B737-46E2-BE95-FDF67EBC8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9263"/>
              </p:ext>
            </p:extLst>
          </p:nvPr>
        </p:nvGraphicFramePr>
        <p:xfrm>
          <a:off x="546100" y="5014595"/>
          <a:ext cx="114046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60">
                  <a:extLst>
                    <a:ext uri="{9D8B030D-6E8A-4147-A177-3AD203B41FA5}">
                      <a16:colId xmlns:a16="http://schemas.microsoft.com/office/drawing/2014/main" val="1109912664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624669070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08095824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218527676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4116231233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789409537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175833853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503787741"/>
                    </a:ext>
                  </a:extLst>
                </a:gridCol>
                <a:gridCol w="912368">
                  <a:extLst>
                    <a:ext uri="{9D8B030D-6E8A-4147-A177-3AD203B41FA5}">
                      <a16:colId xmlns:a16="http://schemas.microsoft.com/office/drawing/2014/main" val="1782236156"/>
                    </a:ext>
                  </a:extLst>
                </a:gridCol>
                <a:gridCol w="1368552">
                  <a:extLst>
                    <a:ext uri="{9D8B030D-6E8A-4147-A177-3AD203B41FA5}">
                      <a16:colId xmlns:a16="http://schemas.microsoft.com/office/drawing/2014/main" val="302111492"/>
                    </a:ext>
                  </a:extLst>
                </a:gridCol>
              </a:tblGrid>
              <a:tr h="548010">
                <a:tc>
                  <a:txBody>
                    <a:bodyPr/>
                    <a:lstStyle/>
                    <a:p>
                      <a:r>
                        <a:rPr lang="en-US" dirty="0"/>
                        <a:t>along relief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relief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society elders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elders quorum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quorum bring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bring relief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relief those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those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society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72365"/>
                  </a:ext>
                </a:extLst>
              </a:tr>
              <a:tr h="31749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80179"/>
                  </a:ext>
                </a:extLst>
              </a:tr>
              <a:tr h="317498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6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357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A84C19D-826E-4AB1-ABDB-5374A193C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657"/>
                <a:ext cx="10515600" cy="50422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Toy quotes: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“</a:t>
                </a:r>
                <a:r>
                  <a:rPr lang="en-US" sz="2400" b="1" dirty="0"/>
                  <a:t>Along</a:t>
                </a:r>
                <a:r>
                  <a:rPr lang="en-US" sz="2400" dirty="0"/>
                  <a:t> with </a:t>
                </a:r>
                <a:r>
                  <a:rPr lang="en-US" sz="2400" b="1" dirty="0"/>
                  <a:t>Relief</a:t>
                </a:r>
                <a:r>
                  <a:rPr lang="en-US" sz="2400" dirty="0"/>
                  <a:t> Society, the Elder’s Quorum bring relief to those in need.”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“The Relief Society is a good organization.”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Simple Tokenization: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First step is to “clean” the quotes: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“The Relief Society is a good organization.”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“relief society good organization”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-grams (2-grams in this example):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Then split the quote (simple tokenization):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“relief society good organization”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relief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society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good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organization</m:t>
                          </m:r>
                        </m:e>
                      </m:mr>
                      <m:m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A84C19D-826E-4AB1-ABDB-5374A193C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657"/>
                <a:ext cx="10515600" cy="5042218"/>
              </a:xfrm>
              <a:blipFill>
                <a:blip r:embed="rId2"/>
                <a:stretch>
                  <a:fillRect l="-1507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6839524-2167-46EA-91F4-926B4A26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counts as a term?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1B159FE-15F2-47F7-B10D-791A2DB0A8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581400"/>
          <a:ext cx="114046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60">
                  <a:extLst>
                    <a:ext uri="{9D8B030D-6E8A-4147-A177-3AD203B41FA5}">
                      <a16:colId xmlns:a16="http://schemas.microsoft.com/office/drawing/2014/main" val="1109912664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624669070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08095824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218527676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4116231233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789409537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175833853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503787741"/>
                    </a:ext>
                  </a:extLst>
                </a:gridCol>
                <a:gridCol w="778197">
                  <a:extLst>
                    <a:ext uri="{9D8B030D-6E8A-4147-A177-3AD203B41FA5}">
                      <a16:colId xmlns:a16="http://schemas.microsoft.com/office/drawing/2014/main" val="1782236156"/>
                    </a:ext>
                  </a:extLst>
                </a:gridCol>
                <a:gridCol w="1502723">
                  <a:extLst>
                    <a:ext uri="{9D8B030D-6E8A-4147-A177-3AD203B41FA5}">
                      <a16:colId xmlns:a16="http://schemas.microsoft.com/office/drawing/2014/main" val="302111492"/>
                    </a:ext>
                  </a:extLst>
                </a:gridCol>
              </a:tblGrid>
              <a:tr h="322976">
                <a:tc>
                  <a:txBody>
                    <a:bodyPr/>
                    <a:lstStyle/>
                    <a:p>
                      <a:r>
                        <a:rPr lang="en-US" dirty="0"/>
                        <a:t>along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72365"/>
                  </a:ext>
                </a:extLst>
              </a:tr>
              <a:tr h="32746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80179"/>
                  </a:ext>
                </a:extLst>
              </a:tr>
              <a:tr h="327462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61948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9EBF8D8-B737-46E2-BE95-FDF67EBC8844}"/>
              </a:ext>
            </a:extLst>
          </p:cNvPr>
          <p:cNvGraphicFramePr>
            <a:graphicFrameLocks noGrp="1"/>
          </p:cNvGraphicFramePr>
          <p:nvPr/>
        </p:nvGraphicFramePr>
        <p:xfrm>
          <a:off x="546100" y="5014595"/>
          <a:ext cx="114046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60">
                  <a:extLst>
                    <a:ext uri="{9D8B030D-6E8A-4147-A177-3AD203B41FA5}">
                      <a16:colId xmlns:a16="http://schemas.microsoft.com/office/drawing/2014/main" val="1109912664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624669070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08095824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218527676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4116231233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789409537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175833853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503787741"/>
                    </a:ext>
                  </a:extLst>
                </a:gridCol>
                <a:gridCol w="912368">
                  <a:extLst>
                    <a:ext uri="{9D8B030D-6E8A-4147-A177-3AD203B41FA5}">
                      <a16:colId xmlns:a16="http://schemas.microsoft.com/office/drawing/2014/main" val="1782236156"/>
                    </a:ext>
                  </a:extLst>
                </a:gridCol>
                <a:gridCol w="1368552">
                  <a:extLst>
                    <a:ext uri="{9D8B030D-6E8A-4147-A177-3AD203B41FA5}">
                      <a16:colId xmlns:a16="http://schemas.microsoft.com/office/drawing/2014/main" val="302111492"/>
                    </a:ext>
                  </a:extLst>
                </a:gridCol>
              </a:tblGrid>
              <a:tr h="548010">
                <a:tc>
                  <a:txBody>
                    <a:bodyPr/>
                    <a:lstStyle/>
                    <a:p>
                      <a:r>
                        <a:rPr lang="en-US" dirty="0"/>
                        <a:t>along relief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relief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society elders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elders quorum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quorum bring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bring relief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relief those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those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society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72365"/>
                  </a:ext>
                </a:extLst>
              </a:tr>
              <a:tr h="31749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80179"/>
                  </a:ext>
                </a:extLst>
              </a:tr>
              <a:tr h="317498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6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944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A84C19D-826E-4AB1-ABDB-5374A193C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657"/>
                <a:ext cx="10515600" cy="50422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Toy quotes: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“Along with </a:t>
                </a:r>
                <a:r>
                  <a:rPr lang="en-US" sz="2400" b="1" dirty="0"/>
                  <a:t>Relief</a:t>
                </a:r>
                <a:r>
                  <a:rPr lang="en-US" sz="2400" dirty="0"/>
                  <a:t> </a:t>
                </a:r>
                <a:r>
                  <a:rPr lang="en-US" sz="2400" b="1" dirty="0"/>
                  <a:t>Society</a:t>
                </a:r>
                <a:r>
                  <a:rPr lang="en-US" sz="2400" dirty="0"/>
                  <a:t>, the Elder’s Quorum bring relief to those in need.”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“The Relief Society is a good organization.”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Simple Tokenization: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First step is to “clean” the quotes: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“The Relief Society is a good organization.”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“relief society good organization”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-grams (2-grams in this example):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Then split the quote (simple tokenization):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“relief society good organization”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relief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society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good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organization</m:t>
                          </m:r>
                        </m:e>
                      </m:mr>
                      <m:m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A84C19D-826E-4AB1-ABDB-5374A193C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657"/>
                <a:ext cx="10515600" cy="5042218"/>
              </a:xfrm>
              <a:blipFill>
                <a:blip r:embed="rId2"/>
                <a:stretch>
                  <a:fillRect l="-1507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6839524-2167-46EA-91F4-926B4A26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counts as a term?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1B159FE-15F2-47F7-B10D-791A2DB0A8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581400"/>
          <a:ext cx="114046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60">
                  <a:extLst>
                    <a:ext uri="{9D8B030D-6E8A-4147-A177-3AD203B41FA5}">
                      <a16:colId xmlns:a16="http://schemas.microsoft.com/office/drawing/2014/main" val="1109912664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624669070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08095824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218527676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4116231233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789409537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175833853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503787741"/>
                    </a:ext>
                  </a:extLst>
                </a:gridCol>
                <a:gridCol w="778197">
                  <a:extLst>
                    <a:ext uri="{9D8B030D-6E8A-4147-A177-3AD203B41FA5}">
                      <a16:colId xmlns:a16="http://schemas.microsoft.com/office/drawing/2014/main" val="1782236156"/>
                    </a:ext>
                  </a:extLst>
                </a:gridCol>
                <a:gridCol w="1502723">
                  <a:extLst>
                    <a:ext uri="{9D8B030D-6E8A-4147-A177-3AD203B41FA5}">
                      <a16:colId xmlns:a16="http://schemas.microsoft.com/office/drawing/2014/main" val="302111492"/>
                    </a:ext>
                  </a:extLst>
                </a:gridCol>
              </a:tblGrid>
              <a:tr h="322976">
                <a:tc>
                  <a:txBody>
                    <a:bodyPr/>
                    <a:lstStyle/>
                    <a:p>
                      <a:r>
                        <a:rPr lang="en-US" dirty="0"/>
                        <a:t>along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72365"/>
                  </a:ext>
                </a:extLst>
              </a:tr>
              <a:tr h="32746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80179"/>
                  </a:ext>
                </a:extLst>
              </a:tr>
              <a:tr h="327462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61948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9EBF8D8-B737-46E2-BE95-FDF67EBC8844}"/>
              </a:ext>
            </a:extLst>
          </p:cNvPr>
          <p:cNvGraphicFramePr>
            <a:graphicFrameLocks noGrp="1"/>
          </p:cNvGraphicFramePr>
          <p:nvPr/>
        </p:nvGraphicFramePr>
        <p:xfrm>
          <a:off x="546100" y="5014595"/>
          <a:ext cx="114046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60">
                  <a:extLst>
                    <a:ext uri="{9D8B030D-6E8A-4147-A177-3AD203B41FA5}">
                      <a16:colId xmlns:a16="http://schemas.microsoft.com/office/drawing/2014/main" val="1109912664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624669070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08095824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218527676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4116231233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789409537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175833853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503787741"/>
                    </a:ext>
                  </a:extLst>
                </a:gridCol>
                <a:gridCol w="912368">
                  <a:extLst>
                    <a:ext uri="{9D8B030D-6E8A-4147-A177-3AD203B41FA5}">
                      <a16:colId xmlns:a16="http://schemas.microsoft.com/office/drawing/2014/main" val="1782236156"/>
                    </a:ext>
                  </a:extLst>
                </a:gridCol>
                <a:gridCol w="1368552">
                  <a:extLst>
                    <a:ext uri="{9D8B030D-6E8A-4147-A177-3AD203B41FA5}">
                      <a16:colId xmlns:a16="http://schemas.microsoft.com/office/drawing/2014/main" val="302111492"/>
                    </a:ext>
                  </a:extLst>
                </a:gridCol>
              </a:tblGrid>
              <a:tr h="548010">
                <a:tc>
                  <a:txBody>
                    <a:bodyPr/>
                    <a:lstStyle/>
                    <a:p>
                      <a:r>
                        <a:rPr lang="en-US" dirty="0"/>
                        <a:t>along relief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relief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society elders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elders quorum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quorum bring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bring relief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relief those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those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society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72365"/>
                  </a:ext>
                </a:extLst>
              </a:tr>
              <a:tr h="31749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80179"/>
                  </a:ext>
                </a:extLst>
              </a:tr>
              <a:tr h="317498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6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233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A84C19D-826E-4AB1-ABDB-5374A193C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657"/>
                <a:ext cx="10515600" cy="50422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Toy quotes: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“Along with Relief </a:t>
                </a:r>
                <a:r>
                  <a:rPr lang="en-US" sz="2400" b="1" dirty="0"/>
                  <a:t>Society</a:t>
                </a:r>
                <a:r>
                  <a:rPr lang="en-US" sz="2400" dirty="0"/>
                  <a:t>, the </a:t>
                </a:r>
                <a:r>
                  <a:rPr lang="en-US" sz="2400" b="1" dirty="0"/>
                  <a:t>Elder’s</a:t>
                </a:r>
                <a:r>
                  <a:rPr lang="en-US" sz="2400" dirty="0"/>
                  <a:t> Quorum bring relief to those in need.”</a:t>
                </a:r>
              </a:p>
              <a:p>
                <a:pPr marL="514350" indent="-514350">
                  <a:lnSpc>
                    <a:spcPct val="12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“The Relief Society is a good organization.”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Simple Tokenization: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First step is to “clean” the quotes: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“The Relief Society is a good organization.”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“relief society good organization”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-grams (2-grams in this example):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200" dirty="0">
                    <a:solidFill>
                      <a:schemeClr val="bg1"/>
                    </a:solidFill>
                  </a:rPr>
                  <a:t>Then split the quote (simple tokenization):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“relief society good organization”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relief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society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good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organization</m:t>
                          </m:r>
                        </m:e>
                      </m:mr>
                      <m:mr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1]</m:t>
                          </m:r>
                        </m:e>
                      </m:mr>
                    </m:m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A84C19D-826E-4AB1-ABDB-5374A193C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657"/>
                <a:ext cx="10515600" cy="5042218"/>
              </a:xfrm>
              <a:blipFill>
                <a:blip r:embed="rId2"/>
                <a:stretch>
                  <a:fillRect l="-1507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6839524-2167-46EA-91F4-926B4A26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counts as a term?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1B159FE-15F2-47F7-B10D-791A2DB0A8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581400"/>
          <a:ext cx="114046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60">
                  <a:extLst>
                    <a:ext uri="{9D8B030D-6E8A-4147-A177-3AD203B41FA5}">
                      <a16:colId xmlns:a16="http://schemas.microsoft.com/office/drawing/2014/main" val="1109912664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624669070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08095824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218527676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4116231233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789409537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175833853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503787741"/>
                    </a:ext>
                  </a:extLst>
                </a:gridCol>
                <a:gridCol w="778197">
                  <a:extLst>
                    <a:ext uri="{9D8B030D-6E8A-4147-A177-3AD203B41FA5}">
                      <a16:colId xmlns:a16="http://schemas.microsoft.com/office/drawing/2014/main" val="1782236156"/>
                    </a:ext>
                  </a:extLst>
                </a:gridCol>
                <a:gridCol w="1502723">
                  <a:extLst>
                    <a:ext uri="{9D8B030D-6E8A-4147-A177-3AD203B41FA5}">
                      <a16:colId xmlns:a16="http://schemas.microsoft.com/office/drawing/2014/main" val="302111492"/>
                    </a:ext>
                  </a:extLst>
                </a:gridCol>
              </a:tblGrid>
              <a:tr h="322976">
                <a:tc>
                  <a:txBody>
                    <a:bodyPr/>
                    <a:lstStyle/>
                    <a:p>
                      <a:r>
                        <a:rPr lang="en-US" dirty="0"/>
                        <a:t>along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72365"/>
                  </a:ext>
                </a:extLst>
              </a:tr>
              <a:tr h="327462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80179"/>
                  </a:ext>
                </a:extLst>
              </a:tr>
              <a:tr h="327462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61948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9EBF8D8-B737-46E2-BE95-FDF67EBC8844}"/>
              </a:ext>
            </a:extLst>
          </p:cNvPr>
          <p:cNvGraphicFramePr>
            <a:graphicFrameLocks noGrp="1"/>
          </p:cNvGraphicFramePr>
          <p:nvPr/>
        </p:nvGraphicFramePr>
        <p:xfrm>
          <a:off x="546100" y="5014595"/>
          <a:ext cx="114046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60">
                  <a:extLst>
                    <a:ext uri="{9D8B030D-6E8A-4147-A177-3AD203B41FA5}">
                      <a16:colId xmlns:a16="http://schemas.microsoft.com/office/drawing/2014/main" val="1109912664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624669070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08095824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218527676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4116231233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789409537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175833853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503787741"/>
                    </a:ext>
                  </a:extLst>
                </a:gridCol>
                <a:gridCol w="912368">
                  <a:extLst>
                    <a:ext uri="{9D8B030D-6E8A-4147-A177-3AD203B41FA5}">
                      <a16:colId xmlns:a16="http://schemas.microsoft.com/office/drawing/2014/main" val="1782236156"/>
                    </a:ext>
                  </a:extLst>
                </a:gridCol>
                <a:gridCol w="1368552">
                  <a:extLst>
                    <a:ext uri="{9D8B030D-6E8A-4147-A177-3AD203B41FA5}">
                      <a16:colId xmlns:a16="http://schemas.microsoft.com/office/drawing/2014/main" val="302111492"/>
                    </a:ext>
                  </a:extLst>
                </a:gridCol>
              </a:tblGrid>
              <a:tr h="548010">
                <a:tc>
                  <a:txBody>
                    <a:bodyPr/>
                    <a:lstStyle/>
                    <a:p>
                      <a:r>
                        <a:rPr lang="en-US" dirty="0"/>
                        <a:t>along relief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relief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society elders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elders quorum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quorum bring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bring relief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relief those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those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society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72365"/>
                  </a:ext>
                </a:extLst>
              </a:tr>
              <a:tr h="31749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80179"/>
                  </a:ext>
                </a:extLst>
              </a:tr>
              <a:tr h="317498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6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206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4C24-36B9-4109-8642-08113D40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68D34D-D57F-4C2E-9275-0BD10B0DAA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1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2-gram counts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4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TF-IDF values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68D34D-D57F-4C2E-9275-0BD10B0DA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1625"/>
                <a:ext cx="10515600" cy="4351338"/>
              </a:xfrm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DC597BBA-6293-4ABB-9035-77C3DB190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51559"/>
              </p:ext>
            </p:extLst>
          </p:nvPr>
        </p:nvGraphicFramePr>
        <p:xfrm>
          <a:off x="393700" y="2004695"/>
          <a:ext cx="114046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460">
                  <a:extLst>
                    <a:ext uri="{9D8B030D-6E8A-4147-A177-3AD203B41FA5}">
                      <a16:colId xmlns:a16="http://schemas.microsoft.com/office/drawing/2014/main" val="1109912664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624669070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08095824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218527676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4116231233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789409537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175833853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val="3503787741"/>
                    </a:ext>
                  </a:extLst>
                </a:gridCol>
                <a:gridCol w="912368">
                  <a:extLst>
                    <a:ext uri="{9D8B030D-6E8A-4147-A177-3AD203B41FA5}">
                      <a16:colId xmlns:a16="http://schemas.microsoft.com/office/drawing/2014/main" val="1782236156"/>
                    </a:ext>
                  </a:extLst>
                </a:gridCol>
                <a:gridCol w="1368552">
                  <a:extLst>
                    <a:ext uri="{9D8B030D-6E8A-4147-A177-3AD203B41FA5}">
                      <a16:colId xmlns:a16="http://schemas.microsoft.com/office/drawing/2014/main" val="302111492"/>
                    </a:ext>
                  </a:extLst>
                </a:gridCol>
              </a:tblGrid>
              <a:tr h="548010">
                <a:tc>
                  <a:txBody>
                    <a:bodyPr/>
                    <a:lstStyle/>
                    <a:p>
                      <a:r>
                        <a:rPr lang="en-US" dirty="0"/>
                        <a:t>along relief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relief society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society elders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elders quorum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quorum bring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bring relief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relief those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those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society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72365"/>
                  </a:ext>
                </a:extLst>
              </a:tr>
              <a:tr h="317498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80179"/>
                  </a:ext>
                </a:extLst>
              </a:tr>
              <a:tr h="317498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2619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377A5517-DFC0-4C1E-80CB-CF990AA518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8487374"/>
                  </p:ext>
                </p:extLst>
              </p:nvPr>
            </p:nvGraphicFramePr>
            <p:xfrm>
              <a:off x="114300" y="4303395"/>
              <a:ext cx="11963400" cy="22269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6340">
                      <a:extLst>
                        <a:ext uri="{9D8B030D-6E8A-4147-A177-3AD203B41FA5}">
                          <a16:colId xmlns:a16="http://schemas.microsoft.com/office/drawing/2014/main" val="1109912664"/>
                        </a:ext>
                      </a:extLst>
                    </a:gridCol>
                    <a:gridCol w="1196340">
                      <a:extLst>
                        <a:ext uri="{9D8B030D-6E8A-4147-A177-3AD203B41FA5}">
                          <a16:colId xmlns:a16="http://schemas.microsoft.com/office/drawing/2014/main" val="3624669070"/>
                        </a:ext>
                      </a:extLst>
                    </a:gridCol>
                    <a:gridCol w="1196340">
                      <a:extLst>
                        <a:ext uri="{9D8B030D-6E8A-4147-A177-3AD203B41FA5}">
                          <a16:colId xmlns:a16="http://schemas.microsoft.com/office/drawing/2014/main" val="3080958241"/>
                        </a:ext>
                      </a:extLst>
                    </a:gridCol>
                    <a:gridCol w="1196340">
                      <a:extLst>
                        <a:ext uri="{9D8B030D-6E8A-4147-A177-3AD203B41FA5}">
                          <a16:colId xmlns:a16="http://schemas.microsoft.com/office/drawing/2014/main" val="2185276761"/>
                        </a:ext>
                      </a:extLst>
                    </a:gridCol>
                    <a:gridCol w="1196340">
                      <a:extLst>
                        <a:ext uri="{9D8B030D-6E8A-4147-A177-3AD203B41FA5}">
                          <a16:colId xmlns:a16="http://schemas.microsoft.com/office/drawing/2014/main" val="4116231233"/>
                        </a:ext>
                      </a:extLst>
                    </a:gridCol>
                    <a:gridCol w="1196340">
                      <a:extLst>
                        <a:ext uri="{9D8B030D-6E8A-4147-A177-3AD203B41FA5}">
                          <a16:colId xmlns:a16="http://schemas.microsoft.com/office/drawing/2014/main" val="789409537"/>
                        </a:ext>
                      </a:extLst>
                    </a:gridCol>
                    <a:gridCol w="1196340">
                      <a:extLst>
                        <a:ext uri="{9D8B030D-6E8A-4147-A177-3AD203B41FA5}">
                          <a16:colId xmlns:a16="http://schemas.microsoft.com/office/drawing/2014/main" val="3175833853"/>
                        </a:ext>
                      </a:extLst>
                    </a:gridCol>
                    <a:gridCol w="1196340">
                      <a:extLst>
                        <a:ext uri="{9D8B030D-6E8A-4147-A177-3AD203B41FA5}">
                          <a16:colId xmlns:a16="http://schemas.microsoft.com/office/drawing/2014/main" val="3503787741"/>
                        </a:ext>
                      </a:extLst>
                    </a:gridCol>
                    <a:gridCol w="957072">
                      <a:extLst>
                        <a:ext uri="{9D8B030D-6E8A-4147-A177-3AD203B41FA5}">
                          <a16:colId xmlns:a16="http://schemas.microsoft.com/office/drawing/2014/main" val="1782236156"/>
                        </a:ext>
                      </a:extLst>
                    </a:gridCol>
                    <a:gridCol w="1435608">
                      <a:extLst>
                        <a:ext uri="{9D8B030D-6E8A-4147-A177-3AD203B41FA5}">
                          <a16:colId xmlns:a16="http://schemas.microsoft.com/office/drawing/2014/main" val="302111492"/>
                        </a:ext>
                      </a:extLst>
                    </a:gridCol>
                  </a:tblGrid>
                  <a:tr h="54801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along relief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relief society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society elders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elders quorum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quorum bring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bring relief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relief those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those need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society good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good organization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6772365"/>
                      </a:ext>
                    </a:extLst>
                  </a:tr>
                  <a:tr h="3174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≈.087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≈.087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≈.087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≈.087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≈.087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≈.087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≈.087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780179"/>
                      </a:ext>
                    </a:extLst>
                  </a:tr>
                  <a:tr h="31749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≈.087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≈.087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32619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377A5517-DFC0-4C1E-80CB-CF990AA518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8487374"/>
                  </p:ext>
                </p:extLst>
              </p:nvPr>
            </p:nvGraphicFramePr>
            <p:xfrm>
              <a:off x="114300" y="4303395"/>
              <a:ext cx="11963400" cy="22269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6340">
                      <a:extLst>
                        <a:ext uri="{9D8B030D-6E8A-4147-A177-3AD203B41FA5}">
                          <a16:colId xmlns:a16="http://schemas.microsoft.com/office/drawing/2014/main" val="1109912664"/>
                        </a:ext>
                      </a:extLst>
                    </a:gridCol>
                    <a:gridCol w="1196340">
                      <a:extLst>
                        <a:ext uri="{9D8B030D-6E8A-4147-A177-3AD203B41FA5}">
                          <a16:colId xmlns:a16="http://schemas.microsoft.com/office/drawing/2014/main" val="3624669070"/>
                        </a:ext>
                      </a:extLst>
                    </a:gridCol>
                    <a:gridCol w="1196340">
                      <a:extLst>
                        <a:ext uri="{9D8B030D-6E8A-4147-A177-3AD203B41FA5}">
                          <a16:colId xmlns:a16="http://schemas.microsoft.com/office/drawing/2014/main" val="3080958241"/>
                        </a:ext>
                      </a:extLst>
                    </a:gridCol>
                    <a:gridCol w="1196340">
                      <a:extLst>
                        <a:ext uri="{9D8B030D-6E8A-4147-A177-3AD203B41FA5}">
                          <a16:colId xmlns:a16="http://schemas.microsoft.com/office/drawing/2014/main" val="2185276761"/>
                        </a:ext>
                      </a:extLst>
                    </a:gridCol>
                    <a:gridCol w="1196340">
                      <a:extLst>
                        <a:ext uri="{9D8B030D-6E8A-4147-A177-3AD203B41FA5}">
                          <a16:colId xmlns:a16="http://schemas.microsoft.com/office/drawing/2014/main" val="4116231233"/>
                        </a:ext>
                      </a:extLst>
                    </a:gridCol>
                    <a:gridCol w="1196340">
                      <a:extLst>
                        <a:ext uri="{9D8B030D-6E8A-4147-A177-3AD203B41FA5}">
                          <a16:colId xmlns:a16="http://schemas.microsoft.com/office/drawing/2014/main" val="789409537"/>
                        </a:ext>
                      </a:extLst>
                    </a:gridCol>
                    <a:gridCol w="1196340">
                      <a:extLst>
                        <a:ext uri="{9D8B030D-6E8A-4147-A177-3AD203B41FA5}">
                          <a16:colId xmlns:a16="http://schemas.microsoft.com/office/drawing/2014/main" val="3175833853"/>
                        </a:ext>
                      </a:extLst>
                    </a:gridCol>
                    <a:gridCol w="1196340">
                      <a:extLst>
                        <a:ext uri="{9D8B030D-6E8A-4147-A177-3AD203B41FA5}">
                          <a16:colId xmlns:a16="http://schemas.microsoft.com/office/drawing/2014/main" val="3503787741"/>
                        </a:ext>
                      </a:extLst>
                    </a:gridCol>
                    <a:gridCol w="957072">
                      <a:extLst>
                        <a:ext uri="{9D8B030D-6E8A-4147-A177-3AD203B41FA5}">
                          <a16:colId xmlns:a16="http://schemas.microsoft.com/office/drawing/2014/main" val="1782236156"/>
                        </a:ext>
                      </a:extLst>
                    </a:gridCol>
                    <a:gridCol w="1435608">
                      <a:extLst>
                        <a:ext uri="{9D8B030D-6E8A-4147-A177-3AD203B41FA5}">
                          <a16:colId xmlns:a16="http://schemas.microsoft.com/office/drawing/2014/main" val="30211149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along relief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relief society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society elders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elders quorum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quorum bring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bring relief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relief those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those need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society good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good organization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6772365"/>
                      </a:ext>
                    </a:extLst>
                  </a:tr>
                  <a:tr h="7934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0" t="-83969" r="-904082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3969" r="-799492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020" t="-83969" r="-703571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492" t="-83969" r="-600000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531" t="-83969" r="-503061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531" t="-83969" r="-403061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8477" t="-83969" r="-301015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041" t="-83969" r="-202551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274" t="-83969" r="-152866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32627" t="-83969" r="-1695" b="-10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780179"/>
                      </a:ext>
                    </a:extLst>
                  </a:tr>
                  <a:tr h="7934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10" t="-183969" r="-904082" b="-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83969" r="-799492" b="-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274" t="-183969" r="-152866" b="-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32627" t="-183969" r="-1695" b="-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32619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569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9524-2167-46EA-91F4-926B4A26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A027B1A-8009-4ED2-A1EC-E4D73D1824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Method</a:t>
                </a:r>
              </a:p>
              <a:p>
                <a:pPr lvl="1"/>
                <a:r>
                  <a:rPr lang="en-US" dirty="0"/>
                  <a:t>Terms included are single words, 2-grams, and 3-grams</a:t>
                </a:r>
              </a:p>
              <a:p>
                <a:pPr lvl="1"/>
                <a:r>
                  <a:rPr lang="en-US" dirty="0"/>
                  <a:t>Any words with 1-2 letters are removed</a:t>
                </a:r>
              </a:p>
              <a:p>
                <a:pPr lvl="1"/>
                <a:r>
                  <a:rPr lang="en-US" dirty="0"/>
                  <a:t>All English stop words are removed</a:t>
                </a:r>
              </a:p>
              <a:p>
                <a:pPr lvl="1"/>
                <a:r>
                  <a:rPr lang="en-US" dirty="0"/>
                  <a:t>Punctuation is ignored</a:t>
                </a:r>
              </a:p>
              <a:p>
                <a:pPr lvl="1"/>
                <a:r>
                  <a:rPr lang="en-US" dirty="0"/>
                  <a:t>TF-IDF values of these terms are used as inputs to modeling methods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Number of features</a:t>
                </a:r>
              </a:p>
              <a:p>
                <a:pPr lvl="1"/>
                <a:r>
                  <a:rPr lang="en-US" dirty="0"/>
                  <a:t>For computational feasibility, the 2,500 terms with highest mean term frequency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TF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 are used</a:t>
                </a:r>
              </a:p>
              <a:p>
                <a:pPr lvl="1"/>
                <a:r>
                  <a:rPr lang="en-US" dirty="0"/>
                  <a:t>There were 1,225,817 terms, originally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A027B1A-8009-4ED2-A1EC-E4D73D182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858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2E1CE1-7E02-4104-B84C-83CF0E6BA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77" y="586375"/>
            <a:ext cx="10424376" cy="559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2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3F9E-234F-45AB-94C8-15306094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(from FB)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F94E1B-AC41-4A82-86AA-3E5BDC918BA8}"/>
              </a:ext>
            </a:extLst>
          </p:cNvPr>
          <p:cNvGrpSpPr/>
          <p:nvPr/>
        </p:nvGrpSpPr>
        <p:grpSpPr>
          <a:xfrm>
            <a:off x="6807200" y="365125"/>
            <a:ext cx="4960196" cy="6136105"/>
            <a:chOff x="5867400" y="365125"/>
            <a:chExt cx="4960196" cy="613610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4B19EB4-69DD-44D9-8332-0D1A78DB5FB1}"/>
                </a:ext>
              </a:extLst>
            </p:cNvPr>
            <p:cNvSpPr/>
            <p:nvPr/>
          </p:nvSpPr>
          <p:spPr>
            <a:xfrm>
              <a:off x="5867400" y="365125"/>
              <a:ext cx="4960196" cy="6136105"/>
            </a:xfrm>
            <a:prstGeom prst="roundRect">
              <a:avLst>
                <a:gd name="adj" fmla="val 8517"/>
              </a:avLst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445880-741D-4FB0-B54B-E80038EBE5CA}"/>
                </a:ext>
              </a:extLst>
            </p:cNvPr>
            <p:cNvSpPr/>
            <p:nvPr/>
          </p:nvSpPr>
          <p:spPr>
            <a:xfrm>
              <a:off x="6045200" y="533400"/>
              <a:ext cx="330200" cy="317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ADA7C2B-E2FB-4AA3-8927-A58A9680D471}"/>
                </a:ext>
              </a:extLst>
            </p:cNvPr>
            <p:cNvSpPr/>
            <p:nvPr/>
          </p:nvSpPr>
          <p:spPr>
            <a:xfrm>
              <a:off x="6489700" y="4127500"/>
              <a:ext cx="266700" cy="2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9DBC6D-827A-4B5E-8423-F759F068496D}"/>
                </a:ext>
              </a:extLst>
            </p:cNvPr>
            <p:cNvSpPr/>
            <p:nvPr/>
          </p:nvSpPr>
          <p:spPr>
            <a:xfrm>
              <a:off x="6515100" y="584200"/>
              <a:ext cx="1181100" cy="1778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6A29276-C373-4054-B7A1-26CAD89304E6}"/>
                </a:ext>
              </a:extLst>
            </p:cNvPr>
            <p:cNvSpPr/>
            <p:nvPr/>
          </p:nvSpPr>
          <p:spPr>
            <a:xfrm>
              <a:off x="6908800" y="4152900"/>
              <a:ext cx="1181100" cy="1778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9DEB833-982B-4908-9E6E-9160549C5BEB}"/>
                </a:ext>
              </a:extLst>
            </p:cNvPr>
            <p:cNvSpPr/>
            <p:nvPr/>
          </p:nvSpPr>
          <p:spPr>
            <a:xfrm>
              <a:off x="6908800" y="3224212"/>
              <a:ext cx="1282700" cy="1651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EFD9019-8D22-427D-839D-B563E42F0F32}"/>
                </a:ext>
              </a:extLst>
            </p:cNvPr>
            <p:cNvSpPr/>
            <p:nvPr/>
          </p:nvSpPr>
          <p:spPr>
            <a:xfrm>
              <a:off x="6908800" y="5459412"/>
              <a:ext cx="1282700" cy="1651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F8B435E-DACE-413E-89F7-A885B2976C9B}"/>
                </a:ext>
              </a:extLst>
            </p:cNvPr>
            <p:cNvSpPr/>
            <p:nvPr/>
          </p:nvSpPr>
          <p:spPr>
            <a:xfrm>
              <a:off x="6489700" y="5459412"/>
              <a:ext cx="2667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4FEA96-AA10-4AC6-B466-0EFF508AF5F4}"/>
                </a:ext>
              </a:extLst>
            </p:cNvPr>
            <p:cNvSpPr/>
            <p:nvPr/>
          </p:nvSpPr>
          <p:spPr>
            <a:xfrm>
              <a:off x="6489700" y="3212682"/>
              <a:ext cx="2667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775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648D81-9BDB-4571-9619-E3F7D6D00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488" y="586374"/>
            <a:ext cx="7481024" cy="559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99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CB348A-3C69-4FF8-ABFF-F48769A38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79" y="586376"/>
            <a:ext cx="9512817" cy="56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74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22E1A8-5BAB-41A0-8819-4AE72D820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78" y="586376"/>
            <a:ext cx="8964241" cy="559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41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65894-67BA-47EC-B214-B1B5EF65A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80" y="586376"/>
            <a:ext cx="9138787" cy="56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35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ADB3DB-DCD0-4AA5-BF7F-D068DDC84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80" y="586376"/>
            <a:ext cx="8964240" cy="56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31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09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68783D1-A016-4B23-A6A8-4121F6706906}"/>
              </a:ext>
            </a:extLst>
          </p:cNvPr>
          <p:cNvGrpSpPr/>
          <p:nvPr/>
        </p:nvGrpSpPr>
        <p:grpSpPr>
          <a:xfrm>
            <a:off x="6807200" y="365125"/>
            <a:ext cx="4960196" cy="6136105"/>
            <a:chOff x="5867400" y="365125"/>
            <a:chExt cx="4960196" cy="613610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1866836-AC74-4E5E-8D7D-0751922FF31A}"/>
                </a:ext>
              </a:extLst>
            </p:cNvPr>
            <p:cNvSpPr/>
            <p:nvPr/>
          </p:nvSpPr>
          <p:spPr>
            <a:xfrm>
              <a:off x="5867400" y="365125"/>
              <a:ext cx="4960196" cy="6136105"/>
            </a:xfrm>
            <a:prstGeom prst="roundRect">
              <a:avLst>
                <a:gd name="adj" fmla="val 8517"/>
              </a:avLst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73551F4-0A05-4CB6-AB04-423C6D1496A3}"/>
                </a:ext>
              </a:extLst>
            </p:cNvPr>
            <p:cNvSpPr/>
            <p:nvPr/>
          </p:nvSpPr>
          <p:spPr>
            <a:xfrm>
              <a:off x="6045200" y="533400"/>
              <a:ext cx="330200" cy="317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7006F8-4539-4A66-8C22-59DE6CCA41F6}"/>
                </a:ext>
              </a:extLst>
            </p:cNvPr>
            <p:cNvSpPr/>
            <p:nvPr/>
          </p:nvSpPr>
          <p:spPr>
            <a:xfrm>
              <a:off x="6489700" y="4127500"/>
              <a:ext cx="266700" cy="2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8EBC51B-E54A-4C56-9091-CF5B94371A2A}"/>
                </a:ext>
              </a:extLst>
            </p:cNvPr>
            <p:cNvSpPr/>
            <p:nvPr/>
          </p:nvSpPr>
          <p:spPr>
            <a:xfrm>
              <a:off x="6515100" y="584200"/>
              <a:ext cx="1181100" cy="1778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A451815-4F16-46CB-A0E6-0ABC29E37E6E}"/>
                </a:ext>
              </a:extLst>
            </p:cNvPr>
            <p:cNvSpPr/>
            <p:nvPr/>
          </p:nvSpPr>
          <p:spPr>
            <a:xfrm>
              <a:off x="6908800" y="4152900"/>
              <a:ext cx="1181100" cy="1778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EB942F3-6BE1-4ABC-99A5-D97A8EFFB3A3}"/>
                </a:ext>
              </a:extLst>
            </p:cNvPr>
            <p:cNvSpPr/>
            <p:nvPr/>
          </p:nvSpPr>
          <p:spPr>
            <a:xfrm>
              <a:off x="6908800" y="3224212"/>
              <a:ext cx="1282700" cy="1651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446F49D-0F6E-44FF-8C14-802A06897C00}"/>
                </a:ext>
              </a:extLst>
            </p:cNvPr>
            <p:cNvSpPr/>
            <p:nvPr/>
          </p:nvSpPr>
          <p:spPr>
            <a:xfrm>
              <a:off x="6908800" y="5459412"/>
              <a:ext cx="1282700" cy="1651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286ECFE-033A-4464-9625-F7649343FA2E}"/>
                </a:ext>
              </a:extLst>
            </p:cNvPr>
            <p:cNvSpPr/>
            <p:nvPr/>
          </p:nvSpPr>
          <p:spPr>
            <a:xfrm>
              <a:off x="6489700" y="5459412"/>
              <a:ext cx="2667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1A42C7-679A-4649-A829-D55A5ACB8F0C}"/>
                </a:ext>
              </a:extLst>
            </p:cNvPr>
            <p:cNvSpPr/>
            <p:nvPr/>
          </p:nvSpPr>
          <p:spPr>
            <a:xfrm>
              <a:off x="6489700" y="3212682"/>
              <a:ext cx="2667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9407E880-3101-49D1-8789-C926B5D6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Motivation (from FB)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E01103D3-9923-4234-8F4C-5BCBD8D6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63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we recognize a speaker from a single quote?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How good can predictions like this be?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Are speakers noticeably different from one year to the next?</a:t>
            </a:r>
          </a:p>
        </p:txBody>
      </p:sp>
    </p:spTree>
    <p:extLst>
      <p:ext uri="{BB962C8B-B14F-4D97-AF65-F5344CB8AC3E}">
        <p14:creationId xmlns:p14="http://schemas.microsoft.com/office/powerpoint/2010/main" val="122123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3F9E-234F-45AB-94C8-15306094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(from FB)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648452-A20E-454D-B744-B473D1FF47E2}"/>
              </a:ext>
            </a:extLst>
          </p:cNvPr>
          <p:cNvGrpSpPr/>
          <p:nvPr/>
        </p:nvGrpSpPr>
        <p:grpSpPr>
          <a:xfrm>
            <a:off x="6807200" y="365125"/>
            <a:ext cx="4960196" cy="6136105"/>
            <a:chOff x="5867400" y="365125"/>
            <a:chExt cx="4960196" cy="613610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0F1936B-898B-47C4-80CE-E24AA1634277}"/>
                </a:ext>
              </a:extLst>
            </p:cNvPr>
            <p:cNvSpPr/>
            <p:nvPr/>
          </p:nvSpPr>
          <p:spPr>
            <a:xfrm>
              <a:off x="5867400" y="365125"/>
              <a:ext cx="4960196" cy="6136105"/>
            </a:xfrm>
            <a:prstGeom prst="roundRect">
              <a:avLst>
                <a:gd name="adj" fmla="val 8517"/>
              </a:avLst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022B7F-848F-4552-B206-1B6657DE5F79}"/>
                </a:ext>
              </a:extLst>
            </p:cNvPr>
            <p:cNvSpPr/>
            <p:nvPr/>
          </p:nvSpPr>
          <p:spPr>
            <a:xfrm>
              <a:off x="6045200" y="533400"/>
              <a:ext cx="330200" cy="317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0E67AED-091C-422D-9E4F-5C306F36DCE3}"/>
                </a:ext>
              </a:extLst>
            </p:cNvPr>
            <p:cNvSpPr/>
            <p:nvPr/>
          </p:nvSpPr>
          <p:spPr>
            <a:xfrm>
              <a:off x="6489700" y="4127500"/>
              <a:ext cx="266700" cy="2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F8E9E5C-038B-40AD-85F9-2E2BC4A94B61}"/>
                </a:ext>
              </a:extLst>
            </p:cNvPr>
            <p:cNvSpPr/>
            <p:nvPr/>
          </p:nvSpPr>
          <p:spPr>
            <a:xfrm>
              <a:off x="6515100" y="584200"/>
              <a:ext cx="1181100" cy="1778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DB8EA8B-6C6A-4C31-9482-F48436CEBE79}"/>
                </a:ext>
              </a:extLst>
            </p:cNvPr>
            <p:cNvSpPr/>
            <p:nvPr/>
          </p:nvSpPr>
          <p:spPr>
            <a:xfrm>
              <a:off x="6908800" y="4152900"/>
              <a:ext cx="1181100" cy="1778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C4FCED1-DB98-4C00-A3AC-EEE750FEF0BC}"/>
                </a:ext>
              </a:extLst>
            </p:cNvPr>
            <p:cNvSpPr/>
            <p:nvPr/>
          </p:nvSpPr>
          <p:spPr>
            <a:xfrm>
              <a:off x="6908800" y="3224212"/>
              <a:ext cx="1282700" cy="1651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0C6B1D-BDE5-4C17-B19F-F4DBB6D824FA}"/>
                </a:ext>
              </a:extLst>
            </p:cNvPr>
            <p:cNvSpPr/>
            <p:nvPr/>
          </p:nvSpPr>
          <p:spPr>
            <a:xfrm>
              <a:off x="6908800" y="5459412"/>
              <a:ext cx="1282700" cy="1651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3C8123E-DC96-421D-A87E-6557D30FE607}"/>
                </a:ext>
              </a:extLst>
            </p:cNvPr>
            <p:cNvSpPr/>
            <p:nvPr/>
          </p:nvSpPr>
          <p:spPr>
            <a:xfrm>
              <a:off x="6489700" y="5459412"/>
              <a:ext cx="2667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1FC649B-29DE-4F16-9BD1-7D38AB7E7572}"/>
                </a:ext>
              </a:extLst>
            </p:cNvPr>
            <p:cNvSpPr/>
            <p:nvPr/>
          </p:nvSpPr>
          <p:spPr>
            <a:xfrm>
              <a:off x="6489700" y="3212682"/>
              <a:ext cx="2667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4A0CE27-A05E-4D0A-8EFC-5F1830AAF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63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we recognize a speaker from a single quote?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good can predictions like this be?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Are speakers noticeably different from one year to the next?</a:t>
            </a:r>
          </a:p>
        </p:txBody>
      </p:sp>
    </p:spTree>
    <p:extLst>
      <p:ext uri="{BB962C8B-B14F-4D97-AF65-F5344CB8AC3E}">
        <p14:creationId xmlns:p14="http://schemas.microsoft.com/office/powerpoint/2010/main" val="57074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3F9E-234F-45AB-94C8-15306094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(from FB)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9FEB7D8-8F9D-4062-B913-B18A43DD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63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we recognize a speaker from a single quote?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good can predictions like this be?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speakers noticeably different from one year to the next?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58ED4B-223A-4213-9999-483CB09F31F2}"/>
              </a:ext>
            </a:extLst>
          </p:cNvPr>
          <p:cNvGrpSpPr/>
          <p:nvPr/>
        </p:nvGrpSpPr>
        <p:grpSpPr>
          <a:xfrm>
            <a:off x="6807200" y="365125"/>
            <a:ext cx="4960196" cy="6136105"/>
            <a:chOff x="5867400" y="365125"/>
            <a:chExt cx="4960196" cy="613610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820C4E3-1818-44E7-BCD0-092E9EDE39C2}"/>
                </a:ext>
              </a:extLst>
            </p:cNvPr>
            <p:cNvSpPr/>
            <p:nvPr/>
          </p:nvSpPr>
          <p:spPr>
            <a:xfrm>
              <a:off x="5867400" y="365125"/>
              <a:ext cx="4960196" cy="6136105"/>
            </a:xfrm>
            <a:prstGeom prst="roundRect">
              <a:avLst>
                <a:gd name="adj" fmla="val 8517"/>
              </a:avLst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1CE6C1C-E34B-4662-937A-30FA8FE73F93}"/>
                </a:ext>
              </a:extLst>
            </p:cNvPr>
            <p:cNvSpPr/>
            <p:nvPr/>
          </p:nvSpPr>
          <p:spPr>
            <a:xfrm>
              <a:off x="6045200" y="533400"/>
              <a:ext cx="330200" cy="3175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721AFD0-C90B-4882-B2F8-DEA7C7723491}"/>
                </a:ext>
              </a:extLst>
            </p:cNvPr>
            <p:cNvSpPr/>
            <p:nvPr/>
          </p:nvSpPr>
          <p:spPr>
            <a:xfrm>
              <a:off x="6489700" y="4127500"/>
              <a:ext cx="266700" cy="25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798A722-A999-43F9-9FF0-9C2AFF374E48}"/>
                </a:ext>
              </a:extLst>
            </p:cNvPr>
            <p:cNvSpPr/>
            <p:nvPr/>
          </p:nvSpPr>
          <p:spPr>
            <a:xfrm>
              <a:off x="6515100" y="584200"/>
              <a:ext cx="1181100" cy="1778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BD1F922-1216-4208-862F-746B74FE41D7}"/>
                </a:ext>
              </a:extLst>
            </p:cNvPr>
            <p:cNvSpPr/>
            <p:nvPr/>
          </p:nvSpPr>
          <p:spPr>
            <a:xfrm>
              <a:off x="6908800" y="4152900"/>
              <a:ext cx="1181100" cy="177800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EBEA0DE-02D2-46AE-ADED-05B6433E2F0D}"/>
                </a:ext>
              </a:extLst>
            </p:cNvPr>
            <p:cNvSpPr/>
            <p:nvPr/>
          </p:nvSpPr>
          <p:spPr>
            <a:xfrm>
              <a:off x="6908800" y="3224212"/>
              <a:ext cx="1282700" cy="1651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51645D9-AE62-4970-87C3-48EDC6473EB7}"/>
                </a:ext>
              </a:extLst>
            </p:cNvPr>
            <p:cNvSpPr/>
            <p:nvPr/>
          </p:nvSpPr>
          <p:spPr>
            <a:xfrm>
              <a:off x="6908800" y="5459412"/>
              <a:ext cx="1282700" cy="1651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098FF42-83EA-4CAD-82A1-464BA99F7B00}"/>
                </a:ext>
              </a:extLst>
            </p:cNvPr>
            <p:cNvSpPr/>
            <p:nvPr/>
          </p:nvSpPr>
          <p:spPr>
            <a:xfrm>
              <a:off x="6489700" y="5459412"/>
              <a:ext cx="2667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57A196B-0F04-4B7C-8547-B244A5C18627}"/>
                </a:ext>
              </a:extLst>
            </p:cNvPr>
            <p:cNvSpPr/>
            <p:nvPr/>
          </p:nvSpPr>
          <p:spPr>
            <a:xfrm>
              <a:off x="6489700" y="3212682"/>
              <a:ext cx="266700" cy="254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012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24D7-5F00-4642-B7F6-F0D409E2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3577-507D-41B3-954C-5B4C568B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Speakers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Presidency </a:t>
            </a:r>
          </a:p>
          <a:p>
            <a:pPr lvl="1"/>
            <a:r>
              <a:rPr lang="en-US" dirty="0"/>
              <a:t>Members of the Quorum of the 12</a:t>
            </a:r>
          </a:p>
          <a:p>
            <a:r>
              <a:rPr lang="en-US" dirty="0"/>
              <a:t>General Conference talks</a:t>
            </a:r>
          </a:p>
          <a:p>
            <a:pPr lvl="1"/>
            <a:r>
              <a:rPr lang="en-US" dirty="0"/>
              <a:t>Since 1978</a:t>
            </a:r>
          </a:p>
          <a:p>
            <a:pPr lvl="1"/>
            <a:r>
              <a:rPr lang="en-US" dirty="0"/>
              <a:t>Web scraped from churchofjesuschrist.org/</a:t>
            </a:r>
          </a:p>
          <a:p>
            <a:r>
              <a:rPr lang="en-US" dirty="0"/>
              <a:t>BYU Speeches</a:t>
            </a:r>
          </a:p>
          <a:p>
            <a:pPr lvl="1"/>
            <a:r>
              <a:rPr lang="en-US" dirty="0"/>
              <a:t>Since 1973</a:t>
            </a:r>
          </a:p>
          <a:p>
            <a:pPr lvl="1"/>
            <a:r>
              <a:rPr lang="en-US" dirty="0"/>
              <a:t>Web scraped from speeches.byu.edu/</a:t>
            </a:r>
          </a:p>
          <a:p>
            <a:r>
              <a:rPr lang="en-US" dirty="0"/>
              <a:t>All talks/speeches are split up into paragraphs</a:t>
            </a:r>
          </a:p>
        </p:txBody>
      </p:sp>
    </p:spTree>
    <p:extLst>
      <p:ext uri="{BB962C8B-B14F-4D97-AF65-F5344CB8AC3E}">
        <p14:creationId xmlns:p14="http://schemas.microsoft.com/office/powerpoint/2010/main" val="131255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284C-C27B-4021-969A-F576B5E6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Conference Talks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95099-89DC-42DE-90A8-1E7EE4DD6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9"/>
          <a:stretch/>
        </p:blipFill>
        <p:spPr>
          <a:xfrm>
            <a:off x="353862" y="1301501"/>
            <a:ext cx="11321582" cy="509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284C-C27B-4021-969A-F576B5E6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Conference Talks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3F17A-4112-4E57-93CF-B5E46686D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9"/>
          <a:stretch/>
        </p:blipFill>
        <p:spPr>
          <a:xfrm>
            <a:off x="353862" y="1301501"/>
            <a:ext cx="11321582" cy="509121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6AA-61C3-41DC-B9DB-48888B328ACE}"/>
              </a:ext>
            </a:extLst>
          </p:cNvPr>
          <p:cNvSpPr/>
          <p:nvPr/>
        </p:nvSpPr>
        <p:spPr>
          <a:xfrm>
            <a:off x="1923582" y="4315593"/>
            <a:ext cx="1310506" cy="2371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868AC-25A0-474B-AEBE-296CCB516304}"/>
              </a:ext>
            </a:extLst>
          </p:cNvPr>
          <p:cNvSpPr txBox="1"/>
          <p:nvPr/>
        </p:nvSpPr>
        <p:spPr>
          <a:xfrm>
            <a:off x="4024518" y="4315593"/>
            <a:ext cx="8064813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lumen-tile lumen-tile--horizontal lumen-tile--list lumen-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layout__item</a:t>
            </a:r>
            <a:r>
              <a:rPr lang="en-US" sz="10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&lt;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lumen-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tile__text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-wrapper</a:t>
            </a:r>
            <a:r>
              <a:rPr lang="en-US" sz="10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&lt;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lumen-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tile__title</a:t>
            </a:r>
            <a:r>
              <a:rPr lang="en-US" sz="10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&lt;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a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000" dirty="0">
                <a:latin typeface="Consolas" panose="020B0609020204030204" pitchFamily="49" charset="0"/>
              </a:rPr>
              <a:t>="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/general-conference/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speakers?speaker</a:t>
            </a:r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=%2Fchurch%2Fleader%2Frussell-m-nelson&amp;amp;lang=</a:t>
            </a:r>
            <a:r>
              <a:rPr lang="en-U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eng</a:t>
            </a:r>
            <a:r>
              <a:rPr lang="en-US" sz="1000" dirty="0">
                <a:latin typeface="Consolas" panose="020B0609020204030204" pitchFamily="49" charset="0"/>
              </a:rPr>
              <a:t>“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   Russell M. Nelson (95)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&lt;/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a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&lt;/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&lt;/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400A4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B7D96D-628E-47B7-B0A1-199C6605CD80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 flipV="1">
            <a:off x="3234088" y="4434171"/>
            <a:ext cx="790430" cy="6200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43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2116</Words>
  <Application>Microsoft Office PowerPoint</Application>
  <PresentationFormat>Widescreen</PresentationFormat>
  <Paragraphs>577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Office Theme</vt:lpstr>
      <vt:lpstr>Predicting Speakers of General Conference and BYU Speeches</vt:lpstr>
      <vt:lpstr>Outline</vt:lpstr>
      <vt:lpstr>Motivation (from FB)</vt:lpstr>
      <vt:lpstr>Motivation (from FB)</vt:lpstr>
      <vt:lpstr>Motivation (from FB)</vt:lpstr>
      <vt:lpstr>Motivation (from FB)</vt:lpstr>
      <vt:lpstr>Data</vt:lpstr>
      <vt:lpstr>General Conference Talks</vt:lpstr>
      <vt:lpstr>General Conference Talks</vt:lpstr>
      <vt:lpstr>General Conference Talks</vt:lpstr>
      <vt:lpstr>General Conference Talks</vt:lpstr>
      <vt:lpstr>General Conference Talks</vt:lpstr>
      <vt:lpstr>General Conference Talks</vt:lpstr>
      <vt:lpstr>General Conference Talks</vt:lpstr>
      <vt:lpstr>General Conference Talks</vt:lpstr>
      <vt:lpstr>General Conference Talks</vt:lpstr>
      <vt:lpstr>Quotes Data Format (34,066 quotes)</vt:lpstr>
      <vt:lpstr>Feature Selection: TF-IDF Word Score</vt:lpstr>
      <vt:lpstr>What counts as a term?</vt:lpstr>
      <vt:lpstr>What counts as a term?</vt:lpstr>
      <vt:lpstr>What counts as a term?</vt:lpstr>
      <vt:lpstr>What counts as a term?</vt:lpstr>
      <vt:lpstr>What counts as a term?</vt:lpstr>
      <vt:lpstr>What counts as a term?</vt:lpstr>
      <vt:lpstr>What counts as a term?</vt:lpstr>
      <vt:lpstr>What counts as a term?</vt:lpstr>
      <vt:lpstr>TF-IDF Example</vt:lpstr>
      <vt:lpstr>Feature Selection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Cason Wight</dc:creator>
  <cp:lastModifiedBy>Cason Wight</cp:lastModifiedBy>
  <cp:revision>23</cp:revision>
  <dcterms:created xsi:type="dcterms:W3CDTF">2020-11-03T18:53:19Z</dcterms:created>
  <dcterms:modified xsi:type="dcterms:W3CDTF">2020-11-05T01:39:22Z</dcterms:modified>
</cp:coreProperties>
</file>