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78" r:id="rId13"/>
    <p:sldId id="279" r:id="rId14"/>
    <p:sldId id="268" r:id="rId15"/>
    <p:sldId id="269" r:id="rId16"/>
    <p:sldId id="270" r:id="rId17"/>
    <p:sldId id="271" r:id="rId18"/>
    <p:sldId id="280" r:id="rId19"/>
    <p:sldId id="273" r:id="rId20"/>
    <p:sldId id="274" r:id="rId21"/>
    <p:sldId id="275" r:id="rId22"/>
    <p:sldId id="276" r:id="rId23"/>
    <p:sldId id="277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7A278A-9FB8-48D0-AE05-9BFFBFB33154}">
  <a:tblStyle styleId="{117A278A-9FB8-48D0-AE05-9BFFBFB3315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26981e2dc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26981e2dc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2cb6fc9e9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2cb6fc9e9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26981e2d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26981e2d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26981e2d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26981e2d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54431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26981e2d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26981e2d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26981e2dc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26981e2dc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2cb6fc9e9_6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2cb6fc9e9_6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26981e2d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826981e2d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26981e2dc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26981e2dc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84029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26981e2dc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826981e2dc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26981e2d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26981e2d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826981e2dc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826981e2dc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2cb6fc9e9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82cb6fc9e9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826981e2dc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826981e2dc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826981e2dc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826981e2dc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2cb6fc9e9_6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2cb6fc9e9_6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26981e2d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26981e2d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26981e2d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26981e2d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2cb6fc9e9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2cb6fc9e9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2cb6fc9e9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2cb6fc9e9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2cb6fc9e9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2cb6fc9e9_1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2cb6fc9e9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2cb6fc9e9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0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Methods for Credit Card Fraud Identification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Brandon Cook, Cason Wight, and Mitchell Wassom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K-Nearest Neighbor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Google Shape;120;p2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solidFill>
                      <a:srgbClr val="000000"/>
                    </a:solidFill>
                  </a:rPr>
                  <a:t>Model explanation</a:t>
                </a:r>
              </a:p>
              <a:p>
                <a:pPr marL="0" lvl="0" indent="45720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400" dirty="0">
                  <a:solidFill>
                    <a:srgbClr val="000000"/>
                  </a:solidFill>
                </a:endParaRPr>
              </a:p>
              <a:p>
                <a:pPr marL="0" lvl="0" indent="45720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dirty="0">
                    <a:solidFill>
                      <a:srgbClr val="000000"/>
                    </a:solidFill>
                  </a:rPr>
                  <a:t>The general idea of K-Nearest Neighbor is to match each datapoint that we wish to predict up with their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400" i="1" dirty="0">
                    <a:solidFill>
                      <a:srgbClr val="000000"/>
                    </a:solidFill>
                  </a:rPr>
                  <a:t> </a:t>
                </a:r>
                <a:r>
                  <a:rPr lang="en-US" sz="1400" dirty="0">
                    <a:solidFill>
                      <a:srgbClr val="000000"/>
                    </a:solidFill>
                  </a:rPr>
                  <a:t>“nearest neighbors,” and look at what proportion of the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400" i="1" dirty="0">
                    <a:solidFill>
                      <a:srgbClr val="000000"/>
                    </a:solidFill>
                  </a:rPr>
                  <a:t> </a:t>
                </a:r>
                <a:r>
                  <a:rPr lang="en-US" sz="1400" dirty="0">
                    <a:solidFill>
                      <a:srgbClr val="000000"/>
                    </a:solidFill>
                  </a:rPr>
                  <a:t>neighbors belong to each class. This is used as the predicted probability for the unknown datapoint. </a:t>
                </a:r>
              </a:p>
              <a:p>
                <a:pPr marL="0" lvl="0" indent="45720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400" dirty="0">
                  <a:solidFill>
                    <a:srgbClr val="000000"/>
                  </a:solidFill>
                </a:endParaRPr>
              </a:p>
              <a:p>
                <a:pPr marL="0" lvl="0" indent="45720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dirty="0">
                    <a:solidFill>
                      <a:srgbClr val="000000"/>
                    </a:solidFill>
                  </a:rPr>
                  <a:t>The datapoint is usually then classified according to the highest predicted probability. (In this model, we set the cutoff probability value at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.22</m:t>
                    </m:r>
                  </m:oMath>
                </a14:m>
                <a:r>
                  <a:rPr lang="en-US" sz="1400" dirty="0">
                    <a:solidFill>
                      <a:srgbClr val="000000"/>
                    </a:solidFill>
                  </a:rPr>
                  <a:t> for classifying as a fraudulent transaction - increased correctly identified fraudulent transactions by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16</m:t>
                    </m:r>
                  </m:oMath>
                </a14:m>
                <a:r>
                  <a:rPr lang="en-US" sz="1400" dirty="0">
                    <a:solidFill>
                      <a:srgbClr val="000000"/>
                    </a:solidFill>
                  </a:rPr>
                  <a:t>, at the expense of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sz="1400" dirty="0">
                    <a:solidFill>
                      <a:srgbClr val="000000"/>
                    </a:solidFill>
                  </a:rPr>
                  <a:t> falsely identified non-fraudulent transactions).</a:t>
                </a:r>
              </a:p>
              <a:p>
                <a:pPr marL="0" lvl="0" indent="45720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dirty="0">
                    <a:solidFill>
                      <a:srgbClr val="000000"/>
                    </a:solidFill>
                  </a:rPr>
                  <a:t> </a:t>
                </a:r>
              </a:p>
              <a:p>
                <a:pPr marL="0" lvl="0" indent="45720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dirty="0">
                    <a:solidFill>
                      <a:srgbClr val="000000"/>
                    </a:solidFill>
                  </a:rPr>
                  <a:t>How we find “nearest neighbors” is through </a:t>
                </a:r>
                <a:r>
                  <a:rPr lang="en-US" sz="1400" dirty="0" err="1">
                    <a:solidFill>
                      <a:srgbClr val="000000"/>
                    </a:solidFill>
                  </a:rPr>
                  <a:t>Mahalanobis</a:t>
                </a:r>
                <a:r>
                  <a:rPr lang="en-US" sz="1400" dirty="0">
                    <a:solidFill>
                      <a:srgbClr val="000000"/>
                    </a:solidFill>
                  </a:rPr>
                  <a:t> distance:</a:t>
                </a:r>
              </a:p>
              <a:p>
                <a:pPr marL="0" lvl="0" indent="45720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Distance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1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1" i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1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𝐒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rad>
                    </m:oMath>
                  </m:oMathPara>
                </a14:m>
                <a:endParaRPr lang="en-US" sz="1400" dirty="0">
                  <a:solidFill>
                    <a:srgbClr val="000000"/>
                  </a:solidFill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 sz="12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20" name="Google Shape;120;p2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l="-57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Nearest Neighbor Cont.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Google Shape;132;p2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dirty="0">
                    <a:solidFill>
                      <a:schemeClr val="dk1"/>
                    </a:solidFill>
                  </a:rPr>
                  <a:t>Greek letter definitions</a:t>
                </a:r>
                <a:endParaRPr dirty="0">
                  <a:solidFill>
                    <a:schemeClr val="dk1"/>
                  </a:solidFill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14:m>
                  <m:oMath xmlns:m="http://schemas.openxmlformats.org/officeDocument/2006/math">
                    <m:r>
                      <a:rPr lang="en" sz="14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" sz="1400" dirty="0">
                    <a:solidFill>
                      <a:schemeClr val="dk1"/>
                    </a:solidFill>
                  </a:rPr>
                  <a:t> - number of nearest neighbors - found by cross-validation. (Lowest number of misclassifications in a testing set of </a:t>
                </a:r>
                <a14:m>
                  <m:oMath xmlns:m="http://schemas.openxmlformats.org/officeDocument/2006/math">
                    <m:r>
                      <a:rPr lang="en" sz="14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20%</m:t>
                    </m:r>
                  </m:oMath>
                </a14:m>
                <a:r>
                  <a:rPr lang="en" sz="1400" dirty="0">
                    <a:solidFill>
                      <a:schemeClr val="dk1"/>
                    </a:solidFill>
                  </a:rPr>
                  <a:t> of the data.) In these data, </a:t>
                </a:r>
                <a14:m>
                  <m:oMath xmlns:m="http://schemas.openxmlformats.org/officeDocument/2006/math">
                    <m:r>
                      <a:rPr lang="en" sz="14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" sz="1400" dirty="0">
                    <a:solidFill>
                      <a:schemeClr val="dk1"/>
                    </a:solidFill>
                  </a:rPr>
                  <a:t> is the best value for </a:t>
                </a:r>
                <a14:m>
                  <m:oMath xmlns:m="http://schemas.openxmlformats.org/officeDocument/2006/math">
                    <m:r>
                      <a:rPr lang="en" sz="14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" sz="1400" dirty="0">
                    <a:solidFill>
                      <a:schemeClr val="dk1"/>
                    </a:solidFill>
                  </a:rPr>
                  <a:t>.</a:t>
                </a:r>
                <a:endParaRPr sz="1400" dirty="0">
                  <a:solidFill>
                    <a:schemeClr val="dk1"/>
                  </a:solidFill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 lang="en" dirty="0">
                  <a:solidFill>
                    <a:schemeClr val="dk1"/>
                  </a:solidFill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dirty="0">
                    <a:solidFill>
                      <a:schemeClr val="dk1"/>
                    </a:solidFill>
                  </a:rPr>
                  <a:t>Assumptions</a:t>
                </a:r>
                <a:endParaRPr dirty="0">
                  <a:solidFill>
                    <a:schemeClr val="dk1"/>
                  </a:solidFill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400" dirty="0">
                    <a:solidFill>
                      <a:schemeClr val="dk1"/>
                    </a:solidFill>
                  </a:rPr>
                  <a:t>None</a:t>
                </a:r>
                <a:endParaRPr sz="1400" dirty="0">
                  <a:solidFill>
                    <a:schemeClr val="dk1"/>
                  </a:solidFill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 lang="en" dirty="0">
                  <a:solidFill>
                    <a:schemeClr val="dk1"/>
                  </a:solidFill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dirty="0">
                    <a:solidFill>
                      <a:schemeClr val="dk1"/>
                    </a:solidFill>
                  </a:rPr>
                  <a:t>Strengths/weaknesses</a:t>
                </a:r>
                <a:endParaRPr dirty="0">
                  <a:solidFill>
                    <a:schemeClr val="dk1"/>
                  </a:solidFill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400" dirty="0">
                    <a:solidFill>
                      <a:schemeClr val="dk1"/>
                    </a:solidFill>
                  </a:rPr>
                  <a:t>Strengths - Outputs estimated probabilities. Very easy concept to explain. Useful in difficult datasets where patterns are hard to explain. No assumptions.</a:t>
                </a:r>
                <a:endParaRPr sz="1400" dirty="0">
                  <a:solidFill>
                    <a:schemeClr val="dk1"/>
                  </a:solidFill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400" dirty="0">
                    <a:solidFill>
                      <a:schemeClr val="dk1"/>
                    </a:solidFill>
                  </a:rPr>
                  <a:t>Weaknesses - Not as good at classifying as, say, neural nets. Careful not to include useless variables.</a:t>
                </a:r>
                <a:endParaRPr sz="1400" dirty="0"/>
              </a:p>
            </p:txBody>
          </p:sp>
        </mc:Choice>
        <mc:Fallback xmlns="">
          <p:sp>
            <p:nvSpPr>
              <p:cNvPr id="132" name="Google Shape;132;p2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l="-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6" name="Google Shape;96;p2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4334180"/>
                <a:ext cx="8520600" cy="53548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lnSpc>
                    <a:spcPct val="100000"/>
                  </a:lnSpc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lang="en-US" sz="1200" dirty="0">
                    <a:solidFill>
                      <a:schemeClr val="tx1"/>
                    </a:solidFill>
                  </a:rPr>
                  <a:t> is the activation function (many available–such as sigmoidal, hyperbolic, etc.)</a:t>
                </a:r>
              </a:p>
              <a:p>
                <a:pPr marL="0" lvl="0" indent="0" algn="l" rtl="0">
                  <a:lnSpc>
                    <a:spcPct val="100000"/>
                  </a:lnSpc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chemeClr val="tx1"/>
                    </a:solidFill>
                  </a:rPr>
                  <a:t> are the weights for each input given in the previous layer for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th</m:t>
                        </m:r>
                      </m:sup>
                    </m:sSup>
                  </m:oMath>
                </a14:m>
                <a:r>
                  <a:rPr lang="en-US" sz="1200" dirty="0">
                    <a:solidFill>
                      <a:schemeClr val="tx1"/>
                    </a:solidFill>
                  </a:rPr>
                  <a:t> layer on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th</m:t>
                        </m:r>
                      </m:sup>
                    </m:sSup>
                  </m:oMath>
                </a14:m>
                <a:r>
                  <a:rPr lang="en-US" sz="1200" dirty="0">
                    <a:solidFill>
                      <a:schemeClr val="tx1"/>
                    </a:solidFill>
                  </a:rPr>
                  <a:t> neuron of the level</a:t>
                </a:r>
              </a:p>
            </p:txBody>
          </p:sp>
        </mc:Choice>
        <mc:Fallback xmlns="">
          <p:sp>
            <p:nvSpPr>
              <p:cNvPr id="96" name="Google Shape;96;p2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4334180"/>
                <a:ext cx="8520600" cy="535485"/>
              </a:xfrm>
              <a:prstGeom prst="rect">
                <a:avLst/>
              </a:prstGeom>
              <a:blipFill>
                <a:blip r:embed="rId3"/>
                <a:stretch>
                  <a:fillRect b="-1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Neural Nets</a:t>
            </a:r>
            <a:endParaRPr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7526A58-10BF-462A-B910-32DCAEAB3099}"/>
              </a:ext>
            </a:extLst>
          </p:cNvPr>
          <p:cNvGrpSpPr/>
          <p:nvPr/>
        </p:nvGrpSpPr>
        <p:grpSpPr>
          <a:xfrm>
            <a:off x="1293914" y="1017725"/>
            <a:ext cx="6556171" cy="3316455"/>
            <a:chOff x="1368875" y="916451"/>
            <a:chExt cx="6556171" cy="3097309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DE84952-EFB1-427A-AF2D-677A8A57A3A0}"/>
                </a:ext>
              </a:extLst>
            </p:cNvPr>
            <p:cNvGrpSpPr/>
            <p:nvPr/>
          </p:nvGrpSpPr>
          <p:grpSpPr>
            <a:xfrm>
              <a:off x="1368875" y="916451"/>
              <a:ext cx="6556171" cy="3097309"/>
              <a:chOff x="1180242" y="1049487"/>
              <a:chExt cx="3968959" cy="20277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Google Shape;98;p20"/>
                  <p:cNvSpPr/>
                  <p:nvPr/>
                </p:nvSpPr>
                <p:spPr>
                  <a:xfrm>
                    <a:off x="1180242" y="1368236"/>
                    <a:ext cx="496312" cy="1545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lt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t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100" dirty="0"/>
                      <a:t>Inputs </a:t>
                    </a:r>
                    <a14:m>
                      <m:oMath xmlns:m="http://schemas.openxmlformats.org/officeDocument/2006/math">
                        <m:r>
                          <a:rPr lang="en-US" sz="1100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</m:oMath>
                    </a14:m>
                    <a:endParaRPr sz="1100" b="1" dirty="0"/>
                  </a:p>
                </p:txBody>
              </p:sp>
            </mc:Choice>
            <mc:Fallback xmlns="">
              <p:sp>
                <p:nvSpPr>
                  <p:cNvPr id="98" name="Google Shape;98;p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80242" y="1368236"/>
                    <a:ext cx="496312" cy="1545000"/>
                  </a:xfrm>
                  <a:prstGeom prst="roundRect">
                    <a:avLst>
                      <a:gd name="adj" fmla="val 16667"/>
                    </a:avLst>
                  </a:prstGeom>
                  <a:blipFill>
                    <a:blip r:embed="rId4"/>
                    <a:stretch>
                      <a:fillRect/>
                    </a:stretch>
                  </a:blip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Google Shape;103;p20"/>
                  <p:cNvSpPr/>
                  <p:nvPr/>
                </p:nvSpPr>
                <p:spPr>
                  <a:xfrm>
                    <a:off x="1784700" y="1049487"/>
                    <a:ext cx="2787300" cy="20277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lt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t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600" dirty="0"/>
                      <a:t>Hidden Layers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0" smtClean="0">
                                <a:latin typeface="Cambria Math" panose="02040503050406030204" pitchFamily="18" charset="0"/>
                              </a:rPr>
                              <m:t>𝐙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a14:m>
                    <a:endParaRPr sz="1600" b="1" dirty="0"/>
                  </a:p>
                </p:txBody>
              </p:sp>
            </mc:Choice>
            <mc:Fallback xmlns="">
              <p:sp>
                <p:nvSpPr>
                  <p:cNvPr id="103" name="Google Shape;103;p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84700" y="1049487"/>
                    <a:ext cx="2787300" cy="2027700"/>
                  </a:xfrm>
                  <a:prstGeom prst="roundRect">
                    <a:avLst>
                      <a:gd name="adj" fmla="val 16667"/>
                    </a:avLst>
                  </a:prstGeom>
                  <a:blipFill>
                    <a:blip r:embed="rId5"/>
                    <a:stretch>
                      <a:fillRect/>
                    </a:stretch>
                  </a:blip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0" name="Google Shape;120;p20"/>
              <p:cNvCxnSpPr>
                <a:stCxn id="100" idx="6"/>
                <a:endCxn id="104" idx="2"/>
              </p:cNvCxnSpPr>
              <p:nvPr/>
            </p:nvCxnSpPr>
            <p:spPr>
              <a:xfrm flipV="1">
                <a:off x="1527319" y="1665287"/>
                <a:ext cx="660882" cy="470074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9" name="Google Shape;99;p20"/>
              <p:cNvSpPr/>
              <p:nvPr/>
            </p:nvSpPr>
            <p:spPr>
              <a:xfrm>
                <a:off x="1289119" y="1740011"/>
                <a:ext cx="238200" cy="2316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0"/>
              <p:cNvSpPr/>
              <p:nvPr/>
            </p:nvSpPr>
            <p:spPr>
              <a:xfrm>
                <a:off x="1289119" y="2019561"/>
                <a:ext cx="238200" cy="2316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6AA84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0"/>
              <p:cNvSpPr/>
              <p:nvPr/>
            </p:nvSpPr>
            <p:spPr>
              <a:xfrm>
                <a:off x="1289119" y="2527611"/>
                <a:ext cx="238200" cy="2316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99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0"/>
              <p:cNvSpPr txBox="1"/>
              <p:nvPr/>
            </p:nvSpPr>
            <p:spPr>
              <a:xfrm rot="16200000">
                <a:off x="1397542" y="2190748"/>
                <a:ext cx="196500" cy="450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 dirty="0"/>
                  <a:t>⋯</a:t>
                </a:r>
                <a:endParaRPr sz="1600" b="1" dirty="0"/>
              </a:p>
            </p:txBody>
          </p:sp>
          <p:sp>
            <p:nvSpPr>
              <p:cNvPr id="104" name="Google Shape;104;p20"/>
              <p:cNvSpPr/>
              <p:nvPr/>
            </p:nvSpPr>
            <p:spPr>
              <a:xfrm>
                <a:off x="2188200" y="1549487"/>
                <a:ext cx="238200" cy="2316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0"/>
              <p:cNvSpPr/>
              <p:nvPr/>
            </p:nvSpPr>
            <p:spPr>
              <a:xfrm>
                <a:off x="2188200" y="1829037"/>
                <a:ext cx="238200" cy="2316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6AA84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0"/>
              <p:cNvSpPr/>
              <p:nvPr/>
            </p:nvSpPr>
            <p:spPr>
              <a:xfrm>
                <a:off x="2188200" y="2352062"/>
                <a:ext cx="238200" cy="2316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0"/>
              <p:cNvSpPr/>
              <p:nvPr/>
            </p:nvSpPr>
            <p:spPr>
              <a:xfrm>
                <a:off x="2188200" y="2631612"/>
                <a:ext cx="238200" cy="2316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99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0"/>
              <p:cNvSpPr txBox="1"/>
              <p:nvPr/>
            </p:nvSpPr>
            <p:spPr>
              <a:xfrm rot="16200000">
                <a:off x="2263800" y="2001599"/>
                <a:ext cx="252600" cy="450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 dirty="0"/>
                  <a:t>⋯</a:t>
                </a:r>
                <a:endParaRPr sz="1600" b="1" dirty="0"/>
              </a:p>
            </p:txBody>
          </p:sp>
          <p:sp>
            <p:nvSpPr>
              <p:cNvPr id="109" name="Google Shape;109;p20"/>
              <p:cNvSpPr/>
              <p:nvPr/>
            </p:nvSpPr>
            <p:spPr>
              <a:xfrm>
                <a:off x="3059250" y="1689262"/>
                <a:ext cx="238200" cy="2316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0"/>
              <p:cNvSpPr/>
              <p:nvPr/>
            </p:nvSpPr>
            <p:spPr>
              <a:xfrm>
                <a:off x="3059250" y="1968812"/>
                <a:ext cx="238200" cy="2316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6AA84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0"/>
              <p:cNvSpPr/>
              <p:nvPr/>
            </p:nvSpPr>
            <p:spPr>
              <a:xfrm>
                <a:off x="3059250" y="2491837"/>
                <a:ext cx="238200" cy="2316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99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20"/>
              <p:cNvSpPr txBox="1"/>
              <p:nvPr/>
            </p:nvSpPr>
            <p:spPr>
              <a:xfrm rot="16200000">
                <a:off x="3166006" y="2148669"/>
                <a:ext cx="199200" cy="450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 dirty="0"/>
                  <a:t>⋯</a:t>
                </a:r>
                <a:endParaRPr sz="1600" b="1" dirty="0"/>
              </a:p>
            </p:txBody>
          </p:sp>
          <p:sp>
            <p:nvSpPr>
              <p:cNvPr id="113" name="Google Shape;113;p20"/>
              <p:cNvSpPr/>
              <p:nvPr/>
            </p:nvSpPr>
            <p:spPr>
              <a:xfrm>
                <a:off x="3902750" y="2057375"/>
                <a:ext cx="238200" cy="2316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6AA84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20"/>
              <p:cNvSpPr/>
              <p:nvPr/>
            </p:nvSpPr>
            <p:spPr>
              <a:xfrm>
                <a:off x="3902750" y="2336925"/>
                <a:ext cx="238200" cy="2316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99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20"/>
              <p:cNvSpPr/>
              <p:nvPr/>
            </p:nvSpPr>
            <p:spPr>
              <a:xfrm>
                <a:off x="3902750" y="1777825"/>
                <a:ext cx="238200" cy="2316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17" name="Google Shape;117;p20"/>
              <p:cNvCxnSpPr>
                <a:stCxn id="101" idx="6"/>
                <a:endCxn id="106" idx="2"/>
              </p:cNvCxnSpPr>
              <p:nvPr/>
            </p:nvCxnSpPr>
            <p:spPr>
              <a:xfrm flipV="1">
                <a:off x="1527319" y="2467863"/>
                <a:ext cx="660882" cy="175548"/>
              </a:xfrm>
              <a:prstGeom prst="straightConnector1">
                <a:avLst/>
              </a:prstGeom>
              <a:noFill/>
              <a:ln w="9525" cap="flat" cmpd="sng">
                <a:solidFill>
                  <a:srgbClr val="99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" name="Google Shape;116;p20"/>
              <p:cNvCxnSpPr>
                <a:cxnSpLocks/>
                <a:stCxn id="101" idx="6"/>
                <a:endCxn id="104" idx="2"/>
              </p:cNvCxnSpPr>
              <p:nvPr/>
            </p:nvCxnSpPr>
            <p:spPr>
              <a:xfrm flipV="1">
                <a:off x="1527319" y="1665287"/>
                <a:ext cx="660882" cy="978124"/>
              </a:xfrm>
              <a:prstGeom prst="straightConnector1">
                <a:avLst/>
              </a:prstGeom>
              <a:noFill/>
              <a:ln w="9525" cap="flat" cmpd="sng">
                <a:solidFill>
                  <a:srgbClr val="99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" name="Google Shape;118;p20"/>
              <p:cNvCxnSpPr>
                <a:stCxn id="101" idx="6"/>
                <a:endCxn id="107" idx="2"/>
              </p:cNvCxnSpPr>
              <p:nvPr/>
            </p:nvCxnSpPr>
            <p:spPr>
              <a:xfrm>
                <a:off x="1527319" y="2643411"/>
                <a:ext cx="660882" cy="104001"/>
              </a:xfrm>
              <a:prstGeom prst="straightConnector1">
                <a:avLst/>
              </a:prstGeom>
              <a:noFill/>
              <a:ln w="9525" cap="flat" cmpd="sng">
                <a:solidFill>
                  <a:srgbClr val="99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" name="Google Shape;119;p20"/>
              <p:cNvCxnSpPr>
                <a:stCxn id="101" idx="6"/>
                <a:endCxn id="105" idx="2"/>
              </p:cNvCxnSpPr>
              <p:nvPr/>
            </p:nvCxnSpPr>
            <p:spPr>
              <a:xfrm flipV="1">
                <a:off x="1527319" y="1944838"/>
                <a:ext cx="660882" cy="698573"/>
              </a:xfrm>
              <a:prstGeom prst="straightConnector1">
                <a:avLst/>
              </a:prstGeom>
              <a:noFill/>
              <a:ln w="9525" cap="flat" cmpd="sng">
                <a:solidFill>
                  <a:srgbClr val="99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" name="Google Shape;121;p20"/>
              <p:cNvCxnSpPr>
                <a:stCxn id="100" idx="6"/>
                <a:endCxn id="105" idx="2"/>
              </p:cNvCxnSpPr>
              <p:nvPr/>
            </p:nvCxnSpPr>
            <p:spPr>
              <a:xfrm flipV="1">
                <a:off x="1527319" y="1944838"/>
                <a:ext cx="660882" cy="190524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" name="Google Shape;122;p20"/>
              <p:cNvCxnSpPr>
                <a:stCxn id="100" idx="6"/>
                <a:endCxn id="107" idx="2"/>
              </p:cNvCxnSpPr>
              <p:nvPr/>
            </p:nvCxnSpPr>
            <p:spPr>
              <a:xfrm>
                <a:off x="1527319" y="2135362"/>
                <a:ext cx="660882" cy="612051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" name="Google Shape;123;p20"/>
              <p:cNvCxnSpPr>
                <a:stCxn id="100" idx="6"/>
                <a:endCxn id="106" idx="2"/>
              </p:cNvCxnSpPr>
              <p:nvPr/>
            </p:nvCxnSpPr>
            <p:spPr>
              <a:xfrm>
                <a:off x="1527319" y="2135362"/>
                <a:ext cx="660882" cy="332501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" name="Google Shape;124;p20"/>
              <p:cNvCxnSpPr>
                <a:cxnSpLocks/>
                <a:stCxn id="99" idx="6"/>
                <a:endCxn id="104" idx="2"/>
              </p:cNvCxnSpPr>
              <p:nvPr/>
            </p:nvCxnSpPr>
            <p:spPr>
              <a:xfrm flipV="1">
                <a:off x="1527319" y="1665287"/>
                <a:ext cx="660882" cy="190524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" name="Google Shape;125;p20"/>
              <p:cNvCxnSpPr>
                <a:stCxn id="99" idx="6"/>
                <a:endCxn id="105" idx="2"/>
              </p:cNvCxnSpPr>
              <p:nvPr/>
            </p:nvCxnSpPr>
            <p:spPr>
              <a:xfrm>
                <a:off x="1527319" y="1855811"/>
                <a:ext cx="660882" cy="89027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" name="Google Shape;126;p20"/>
              <p:cNvCxnSpPr>
                <a:stCxn id="99" idx="6"/>
                <a:endCxn id="106" idx="2"/>
              </p:cNvCxnSpPr>
              <p:nvPr/>
            </p:nvCxnSpPr>
            <p:spPr>
              <a:xfrm>
                <a:off x="1527319" y="1855811"/>
                <a:ext cx="660882" cy="612052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" name="Google Shape;127;p20"/>
              <p:cNvCxnSpPr>
                <a:stCxn id="99" idx="6"/>
                <a:endCxn id="107" idx="2"/>
              </p:cNvCxnSpPr>
              <p:nvPr/>
            </p:nvCxnSpPr>
            <p:spPr>
              <a:xfrm>
                <a:off x="1527319" y="1855811"/>
                <a:ext cx="660882" cy="891601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8" name="Google Shape;128;p20"/>
                  <p:cNvSpPr/>
                  <p:nvPr/>
                </p:nvSpPr>
                <p:spPr>
                  <a:xfrm>
                    <a:off x="4663949" y="1732838"/>
                    <a:ext cx="485252" cy="759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lt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t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100" dirty="0"/>
                      <a:t>Output </a:t>
                    </a:r>
                    <a14:m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1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1" i="0" smtClean="0"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</m:acc>
                      </m:oMath>
                    </a14:m>
                    <a:endParaRPr sz="1100" b="1" dirty="0"/>
                  </a:p>
                </p:txBody>
              </p:sp>
            </mc:Choice>
            <mc:Fallback xmlns="">
              <p:sp>
                <p:nvSpPr>
                  <p:cNvPr id="128" name="Google Shape;128;p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63949" y="1732838"/>
                    <a:ext cx="485252" cy="759000"/>
                  </a:xfrm>
                  <a:prstGeom prst="roundRect">
                    <a:avLst>
                      <a:gd name="adj" fmla="val 16667"/>
                    </a:avLst>
                  </a:prstGeom>
                  <a:blipFill>
                    <a:blip r:embed="rId6"/>
                    <a:stretch>
                      <a:fillRect r="-11278"/>
                    </a:stretch>
                  </a:blip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9" name="Google Shape;129;p20"/>
              <p:cNvSpPr/>
              <p:nvPr/>
            </p:nvSpPr>
            <p:spPr>
              <a:xfrm>
                <a:off x="4787475" y="2068037"/>
                <a:ext cx="238200" cy="2316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30" name="Google Shape;130;p20"/>
              <p:cNvCxnSpPr>
                <a:stCxn id="104" idx="6"/>
                <a:endCxn id="109" idx="2"/>
              </p:cNvCxnSpPr>
              <p:nvPr/>
            </p:nvCxnSpPr>
            <p:spPr>
              <a:xfrm>
                <a:off x="2426400" y="1665287"/>
                <a:ext cx="633000" cy="13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" name="Google Shape;131;p20"/>
              <p:cNvCxnSpPr>
                <a:stCxn id="104" idx="6"/>
                <a:endCxn id="110" idx="2"/>
              </p:cNvCxnSpPr>
              <p:nvPr/>
            </p:nvCxnSpPr>
            <p:spPr>
              <a:xfrm>
                <a:off x="2426400" y="1665287"/>
                <a:ext cx="633000" cy="419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" name="Google Shape;132;p20"/>
              <p:cNvCxnSpPr>
                <a:stCxn id="104" idx="6"/>
                <a:endCxn id="111" idx="2"/>
              </p:cNvCxnSpPr>
              <p:nvPr/>
            </p:nvCxnSpPr>
            <p:spPr>
              <a:xfrm>
                <a:off x="2426400" y="1665287"/>
                <a:ext cx="633000" cy="942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" name="Google Shape;133;p20"/>
              <p:cNvCxnSpPr>
                <a:stCxn id="109" idx="2"/>
                <a:endCxn id="105" idx="6"/>
              </p:cNvCxnSpPr>
              <p:nvPr/>
            </p:nvCxnSpPr>
            <p:spPr>
              <a:xfrm flipH="1">
                <a:off x="2426550" y="1805062"/>
                <a:ext cx="632700" cy="13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" name="Google Shape;134;p20"/>
              <p:cNvCxnSpPr>
                <a:stCxn id="105" idx="6"/>
                <a:endCxn id="110" idx="2"/>
              </p:cNvCxnSpPr>
              <p:nvPr/>
            </p:nvCxnSpPr>
            <p:spPr>
              <a:xfrm>
                <a:off x="2426400" y="1944837"/>
                <a:ext cx="633000" cy="13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" name="Google Shape;135;p20"/>
              <p:cNvCxnSpPr>
                <a:stCxn id="111" idx="2"/>
                <a:endCxn id="105" idx="6"/>
              </p:cNvCxnSpPr>
              <p:nvPr/>
            </p:nvCxnSpPr>
            <p:spPr>
              <a:xfrm rot="10800000">
                <a:off x="2426550" y="1944937"/>
                <a:ext cx="632700" cy="662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" name="Google Shape;136;p20"/>
              <p:cNvCxnSpPr>
                <a:stCxn id="115" idx="2"/>
                <a:endCxn id="110" idx="6"/>
              </p:cNvCxnSpPr>
              <p:nvPr/>
            </p:nvCxnSpPr>
            <p:spPr>
              <a:xfrm flipH="1">
                <a:off x="3297350" y="1893625"/>
                <a:ext cx="6054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" name="Google Shape;137;p20"/>
              <p:cNvCxnSpPr>
                <a:stCxn id="113" idx="2"/>
                <a:endCxn id="110" idx="6"/>
              </p:cNvCxnSpPr>
              <p:nvPr/>
            </p:nvCxnSpPr>
            <p:spPr>
              <a:xfrm rot="10800000">
                <a:off x="3297350" y="2084675"/>
                <a:ext cx="605400" cy="88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138;p20"/>
              <p:cNvCxnSpPr>
                <a:stCxn id="114" idx="2"/>
                <a:endCxn id="110" idx="6"/>
              </p:cNvCxnSpPr>
              <p:nvPr/>
            </p:nvCxnSpPr>
            <p:spPr>
              <a:xfrm rot="10800000">
                <a:off x="3297350" y="2084625"/>
                <a:ext cx="605400" cy="368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" name="Google Shape;139;p20"/>
              <p:cNvCxnSpPr>
                <a:stCxn id="129" idx="2"/>
                <a:endCxn id="113" idx="6"/>
              </p:cNvCxnSpPr>
              <p:nvPr/>
            </p:nvCxnSpPr>
            <p:spPr>
              <a:xfrm flipH="1" flipV="1">
                <a:off x="4140949" y="2173176"/>
                <a:ext cx="646526" cy="10662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" name="Google Shape;140;p20"/>
              <p:cNvCxnSpPr>
                <a:stCxn id="109" idx="6"/>
                <a:endCxn id="115" idx="2"/>
              </p:cNvCxnSpPr>
              <p:nvPr/>
            </p:nvCxnSpPr>
            <p:spPr>
              <a:xfrm>
                <a:off x="3297450" y="1805062"/>
                <a:ext cx="605400" cy="88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" name="Google Shape;141;p20"/>
              <p:cNvCxnSpPr>
                <a:stCxn id="113" idx="2"/>
                <a:endCxn id="109" idx="6"/>
              </p:cNvCxnSpPr>
              <p:nvPr/>
            </p:nvCxnSpPr>
            <p:spPr>
              <a:xfrm rot="10800000">
                <a:off x="3297350" y="1805075"/>
                <a:ext cx="605400" cy="368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" name="Google Shape;142;p20"/>
              <p:cNvCxnSpPr>
                <a:stCxn id="114" idx="2"/>
                <a:endCxn id="109" idx="6"/>
              </p:cNvCxnSpPr>
              <p:nvPr/>
            </p:nvCxnSpPr>
            <p:spPr>
              <a:xfrm rot="10800000">
                <a:off x="3297350" y="1805025"/>
                <a:ext cx="605400" cy="647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" name="Google Shape;143;p20"/>
              <p:cNvCxnSpPr>
                <a:stCxn id="129" idx="2"/>
                <a:endCxn id="115" idx="6"/>
              </p:cNvCxnSpPr>
              <p:nvPr/>
            </p:nvCxnSpPr>
            <p:spPr>
              <a:xfrm flipH="1" flipV="1">
                <a:off x="4140949" y="1893625"/>
                <a:ext cx="646526" cy="290212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" name="Google Shape;144;p20"/>
              <p:cNvCxnSpPr>
                <a:stCxn id="107" idx="6"/>
                <a:endCxn id="109" idx="2"/>
              </p:cNvCxnSpPr>
              <p:nvPr/>
            </p:nvCxnSpPr>
            <p:spPr>
              <a:xfrm rot="10800000" flipH="1">
                <a:off x="2426400" y="1805112"/>
                <a:ext cx="633000" cy="942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9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" name="Google Shape;145;p20"/>
              <p:cNvCxnSpPr>
                <a:stCxn id="107" idx="6"/>
                <a:endCxn id="110" idx="2"/>
              </p:cNvCxnSpPr>
              <p:nvPr/>
            </p:nvCxnSpPr>
            <p:spPr>
              <a:xfrm rot="10800000" flipH="1">
                <a:off x="2426400" y="2084712"/>
                <a:ext cx="633000" cy="662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9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" name="Google Shape;146;p20"/>
              <p:cNvCxnSpPr>
                <a:stCxn id="107" idx="6"/>
                <a:endCxn id="111" idx="2"/>
              </p:cNvCxnSpPr>
              <p:nvPr/>
            </p:nvCxnSpPr>
            <p:spPr>
              <a:xfrm rot="10800000" flipH="1">
                <a:off x="2426400" y="2607612"/>
                <a:ext cx="633000" cy="13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9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" name="Google Shape;147;p20"/>
              <p:cNvCxnSpPr>
                <a:stCxn id="111" idx="6"/>
                <a:endCxn id="114" idx="2"/>
              </p:cNvCxnSpPr>
              <p:nvPr/>
            </p:nvCxnSpPr>
            <p:spPr>
              <a:xfrm rot="10800000" flipH="1">
                <a:off x="3297450" y="2452837"/>
                <a:ext cx="605400" cy="154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9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" name="Google Shape;148;p20"/>
              <p:cNvCxnSpPr>
                <a:stCxn id="111" idx="6"/>
                <a:endCxn id="113" idx="2"/>
              </p:cNvCxnSpPr>
              <p:nvPr/>
            </p:nvCxnSpPr>
            <p:spPr>
              <a:xfrm rot="10800000" flipH="1">
                <a:off x="3297450" y="2173237"/>
                <a:ext cx="605400" cy="434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9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" name="Google Shape;149;p20"/>
              <p:cNvCxnSpPr>
                <a:stCxn id="111" idx="6"/>
                <a:endCxn id="115" idx="2"/>
              </p:cNvCxnSpPr>
              <p:nvPr/>
            </p:nvCxnSpPr>
            <p:spPr>
              <a:xfrm rot="10800000" flipH="1">
                <a:off x="3297450" y="1893637"/>
                <a:ext cx="605400" cy="714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9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" name="Google Shape;150;p20"/>
              <p:cNvCxnSpPr>
                <a:stCxn id="114" idx="6"/>
                <a:endCxn id="129" idx="2"/>
              </p:cNvCxnSpPr>
              <p:nvPr/>
            </p:nvCxnSpPr>
            <p:spPr>
              <a:xfrm flipV="1">
                <a:off x="4140949" y="2183838"/>
                <a:ext cx="646526" cy="268888"/>
              </a:xfrm>
              <a:prstGeom prst="straightConnector1">
                <a:avLst/>
              </a:prstGeom>
              <a:noFill/>
              <a:ln w="9525" cap="flat" cmpd="sng">
                <a:solidFill>
                  <a:srgbClr val="99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" name="Google Shape;151;p20"/>
              <p:cNvCxnSpPr>
                <a:stCxn id="106" idx="6"/>
                <a:endCxn id="109" idx="2"/>
              </p:cNvCxnSpPr>
              <p:nvPr/>
            </p:nvCxnSpPr>
            <p:spPr>
              <a:xfrm rot="10800000" flipH="1">
                <a:off x="2426400" y="1805162"/>
                <a:ext cx="633000" cy="662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" name="Google Shape;152;p20"/>
              <p:cNvCxnSpPr>
                <a:stCxn id="106" idx="6"/>
                <a:endCxn id="110" idx="2"/>
              </p:cNvCxnSpPr>
              <p:nvPr/>
            </p:nvCxnSpPr>
            <p:spPr>
              <a:xfrm rot="10800000" flipH="1">
                <a:off x="2426400" y="2084762"/>
                <a:ext cx="633000" cy="38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" name="Google Shape;153;p20"/>
              <p:cNvCxnSpPr>
                <a:stCxn id="106" idx="6"/>
                <a:endCxn id="111" idx="2"/>
              </p:cNvCxnSpPr>
              <p:nvPr/>
            </p:nvCxnSpPr>
            <p:spPr>
              <a:xfrm>
                <a:off x="2426400" y="2467862"/>
                <a:ext cx="633000" cy="13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" name="Google Shape;154;p20"/>
              <p:cNvSpPr/>
              <p:nvPr/>
            </p:nvSpPr>
            <p:spPr>
              <a:xfrm>
                <a:off x="3458401" y="2606837"/>
                <a:ext cx="682500" cy="41940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00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 dirty="0"/>
                  <a:t>Neuron:</a:t>
                </a:r>
                <a:endParaRPr sz="700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00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 dirty="0"/>
                  <a:t>Activation:</a:t>
                </a:r>
                <a:endParaRPr sz="700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00" dirty="0"/>
              </a:p>
            </p:txBody>
          </p:sp>
          <p:cxnSp>
            <p:nvCxnSpPr>
              <p:cNvPr id="155" name="Google Shape;155;p20"/>
              <p:cNvCxnSpPr>
                <a:cxnSpLocks/>
              </p:cNvCxnSpPr>
              <p:nvPr/>
            </p:nvCxnSpPr>
            <p:spPr>
              <a:xfrm>
                <a:off x="3836819" y="2893487"/>
                <a:ext cx="166800" cy="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6" name="Google Shape;156;p20"/>
              <p:cNvSpPr/>
              <p:nvPr/>
            </p:nvSpPr>
            <p:spPr>
              <a:xfrm>
                <a:off x="3838319" y="2677512"/>
                <a:ext cx="165300" cy="1548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0944E6E-8664-4B56-82DC-A887905AC146}"/>
                    </a:ext>
                  </a:extLst>
                </p:cNvPr>
                <p:cNvSpPr txBox="1"/>
                <p:nvPr/>
              </p:nvSpPr>
              <p:spPr>
                <a:xfrm>
                  <a:off x="3808826" y="1332514"/>
                  <a:ext cx="3341406" cy="5786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𝐙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>
                                            <a:latin typeface="Cambria Math" panose="02040503050406030204" pitchFamily="18" charset="0"/>
                                          </a:rPr>
                                          <m:t>𝐗</m:t>
                                        </m:r>
                                      </m:e>
                                      <m:sup>
                                        <m:r>
                                          <a:rPr lang="en-US" b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>
                                            <a:latin typeface="Cambria Math" panose="02040503050406030204" pitchFamily="18" charset="0"/>
                                          </a:rPr>
                                          <m:t>𝛂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>
                                            <a:latin typeface="Cambria Math" panose="02040503050406030204" pitchFamily="18" charset="0"/>
                                          </a:rPr>
                                          <m:t>𝐗</m:t>
                                        </m:r>
                                      </m:e>
                                      <m:sup>
                                        <m:r>
                                          <a:rPr lang="en-US" b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>
                                            <a:latin typeface="Cambria Math" panose="02040503050406030204" pitchFamily="18" charset="0"/>
                                          </a:rPr>
                                          <m:t>𝛂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1,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n-US" dirty="0"/>
                    <a:t> </a:t>
                  </a: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0" smtClean="0">
                                            <a:latin typeface="Cambria Math" panose="02040503050406030204" pitchFamily="18" charset="0"/>
                                          </a:rPr>
                                          <m:t>𝐙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>
                                            <a:latin typeface="Cambria Math" panose="02040503050406030204" pitchFamily="18" charset="0"/>
                                          </a:rPr>
                                          <m:t>𝛂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>
                                            <a:latin typeface="Cambria Math" panose="02040503050406030204" pitchFamily="18" charset="0"/>
                                          </a:rPr>
                                          <m:t>𝐙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>
                                            <a:latin typeface="Cambria Math" panose="02040503050406030204" pitchFamily="18" charset="0"/>
                                          </a:rPr>
                                          <m:t>𝛂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0944E6E-8664-4B56-82DC-A887905AC1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8826" y="1332514"/>
                  <a:ext cx="3341406" cy="5786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Neural Nets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EFFB0B-D967-4D37-9431-BDE1B00EF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169" y="334234"/>
            <a:ext cx="4479131" cy="22375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D08D4D-EC8D-44D1-84A3-E704984D4133}"/>
                  </a:ext>
                </a:extLst>
              </p:cNvPr>
              <p:cNvSpPr txBox="1"/>
              <p:nvPr/>
            </p:nvSpPr>
            <p:spPr>
              <a:xfrm>
                <a:off x="403412" y="1293003"/>
                <a:ext cx="7281582" cy="3293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Steps for “fitting” a neural net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600" dirty="0"/>
                  <a:t>Center/scale the data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sz="16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600" dirty="0"/>
                  <a:t>Construct the neural net framework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sz="16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600" dirty="0"/>
                  <a:t>Update best parameters for the </a:t>
                </a:r>
                <a14:m>
                  <m:oMath xmlns:m="http://schemas.openxmlformats.org/officeDocument/2006/math">
                    <m:r>
                      <a:rPr lang="en-US" sz="1600" b="1" i="0" smtClean="0">
                        <a:latin typeface="Cambria Math" panose="02040503050406030204" pitchFamily="18" charset="0"/>
                      </a:rPr>
                      <m:t>𝛂</m:t>
                    </m:r>
                  </m:oMath>
                </a14:m>
                <a:r>
                  <a:rPr lang="en-US" sz="1600" dirty="0"/>
                  <a:t>s and </a:t>
                </a:r>
                <a14:m>
                  <m:oMath xmlns:m="http://schemas.openxmlformats.org/officeDocument/2006/math">
                    <m:r>
                      <a:rPr lang="en-US" sz="1600" b="1" i="0" smtClean="0">
                        <a:latin typeface="Cambria Math" panose="02040503050406030204" pitchFamily="18" charset="0"/>
                      </a:rPr>
                      <m:t>𝐙</m:t>
                    </m:r>
                  </m:oMath>
                </a14:m>
                <a:r>
                  <a:rPr lang="en-US" sz="1600" dirty="0"/>
                  <a:t>s via back-</a:t>
                </a:r>
              </a:p>
              <a:p>
                <a:r>
                  <a:rPr lang="en-US" sz="1600" dirty="0"/>
                  <a:t>      propagation by minimizing a loss function (regression/cross-entropy/etc.)</a:t>
                </a:r>
              </a:p>
              <a:p>
                <a:r>
                  <a:rPr lang="en-US" sz="1600" dirty="0"/>
                  <a:t>	a.  For each step, calculate the </a:t>
                </a:r>
                <a14:m>
                  <m:oMath xmlns:m="http://schemas.openxmlformats.org/officeDocument/2006/math">
                    <m:r>
                      <a:rPr lang="en-US" sz="1600" b="1" i="0" dirty="0" smtClean="0">
                        <a:latin typeface="Cambria Math" panose="02040503050406030204" pitchFamily="18" charset="0"/>
                      </a:rPr>
                      <m:t>𝐙</m:t>
                    </m:r>
                  </m:oMath>
                </a14:m>
                <a:r>
                  <a:rPr lang="en-US" sz="1600" dirty="0"/>
                  <a:t>s</a:t>
                </a:r>
              </a:p>
              <a:p>
                <a:r>
                  <a:rPr lang="en-US" sz="1600" b="1" dirty="0"/>
                  <a:t>	</a:t>
                </a:r>
                <a:r>
                  <a:rPr lang="en-US" sz="1600" dirty="0"/>
                  <a:t>b.  Get derivatives of parameters with respect to the loss</a:t>
                </a:r>
              </a:p>
              <a:p>
                <a:r>
                  <a:rPr lang="en-US" sz="1600" dirty="0"/>
                  <a:t>	c.  Use Newton-Raphson to minimize loss (gradient descent)</a:t>
                </a:r>
              </a:p>
              <a:p>
                <a:endParaRPr lang="en-US" sz="1600" dirty="0"/>
              </a:p>
              <a:p>
                <a:pPr marL="342900" indent="-342900">
                  <a:buAutoNum type="arabicPeriod" startAt="4"/>
                </a:pPr>
                <a:r>
                  <a:rPr lang="en-US" sz="1600" dirty="0"/>
                  <a:t>Tune the hyperparameters (number of layers/neurons/learning rate/etc.) </a:t>
                </a:r>
              </a:p>
              <a:p>
                <a:r>
                  <a:rPr lang="en-US" sz="1600" dirty="0"/>
                  <a:t>      via grid search and cross-validation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D08D4D-EC8D-44D1-84A3-E704984D41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412" y="1293003"/>
                <a:ext cx="7281582" cy="3293209"/>
              </a:xfrm>
              <a:prstGeom prst="rect">
                <a:avLst/>
              </a:prstGeom>
              <a:blipFill>
                <a:blip r:embed="rId4"/>
                <a:stretch>
                  <a:fillRect l="-418" t="-556" b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2515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Strengths:</a:t>
            </a:r>
          </a:p>
          <a:p>
            <a:pPr marL="285750" indent="-285750"/>
            <a:r>
              <a:rPr lang="en-US" dirty="0">
                <a:solidFill>
                  <a:schemeClr val="tx1"/>
                </a:solidFill>
              </a:rPr>
              <a:t>Highly flexible (linear, nonlinear, categorical, etc.)</a:t>
            </a:r>
          </a:p>
          <a:p>
            <a:pPr marL="285750" indent="-285750"/>
            <a:r>
              <a:rPr lang="en-US" dirty="0">
                <a:solidFill>
                  <a:schemeClr val="tx1"/>
                </a:solidFill>
              </a:rPr>
              <a:t>Can achieve excellent prediction</a:t>
            </a:r>
          </a:p>
          <a:p>
            <a:pPr marL="285750" indent="-285750"/>
            <a:r>
              <a:rPr lang="en-US" dirty="0">
                <a:solidFill>
                  <a:schemeClr val="tx1"/>
                </a:solidFill>
              </a:rPr>
              <a:t>No assumptions of any type needed (not a model)</a:t>
            </a:r>
          </a:p>
          <a:p>
            <a:pPr marL="285750" indent="-285750"/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Weaknesses:</a:t>
            </a:r>
          </a:p>
          <a:p>
            <a:pPr marL="285750" indent="-285750"/>
            <a:r>
              <a:rPr lang="en-US" dirty="0">
                <a:solidFill>
                  <a:schemeClr val="tx1"/>
                </a:solidFill>
              </a:rPr>
              <a:t>Inference is utterly impossible</a:t>
            </a:r>
          </a:p>
          <a:p>
            <a:pPr marL="285750" indent="-285750"/>
            <a:r>
              <a:rPr lang="en-US" dirty="0">
                <a:solidFill>
                  <a:schemeClr val="tx1"/>
                </a:solidFill>
              </a:rPr>
              <a:t>Tuning is a major challenge</a:t>
            </a:r>
          </a:p>
          <a:p>
            <a:pPr marL="285750" indent="-285750"/>
            <a:r>
              <a:rPr lang="en-US" dirty="0">
                <a:solidFill>
                  <a:schemeClr val="tx1"/>
                </a:solidFill>
              </a:rPr>
              <a:t>Computation time can be a burden</a:t>
            </a:r>
          </a:p>
        </p:txBody>
      </p:sp>
      <p:sp>
        <p:nvSpPr>
          <p:cNvPr id="138" name="Google Shape;138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Neural Nets </a:t>
            </a:r>
            <a:r>
              <a:rPr lang="en-US" dirty="0"/>
              <a:t>Cont.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Trees for Credit Card Fraud - Brandon</a:t>
            </a:r>
            <a:endParaRPr/>
          </a:p>
        </p:txBody>
      </p:sp>
      <p:sp>
        <p:nvSpPr>
          <p:cNvPr id="203" name="Google Shape;203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dirty="0">
                <a:solidFill>
                  <a:srgbClr val="000000"/>
                </a:solidFill>
              </a:rPr>
              <a:t>All variables included; Pruning determines which variables are most important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dirty="0">
                <a:solidFill>
                  <a:srgbClr val="000000"/>
                </a:solidFill>
              </a:rPr>
              <a:t>Pruning parameter chosen via cross-validation</a:t>
            </a:r>
            <a:endParaRPr dirty="0">
              <a:solidFill>
                <a:srgbClr val="000000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 dirty="0">
                <a:solidFill>
                  <a:srgbClr val="000000"/>
                </a:solidFill>
              </a:rPr>
              <a:t>Model with highest sensitivity chosen (</a:t>
            </a:r>
            <a:r>
              <a:rPr lang="en-US" sz="1800" dirty="0">
                <a:solidFill>
                  <a:srgbClr val="000000"/>
                </a:solidFill>
              </a:rPr>
              <a:t>thus AUC might be inferior</a:t>
            </a:r>
            <a:r>
              <a:rPr lang="en" sz="1800" dirty="0">
                <a:solidFill>
                  <a:srgbClr val="000000"/>
                </a:solidFill>
              </a:rPr>
              <a:t>)</a:t>
            </a:r>
            <a:endParaRPr sz="1800" dirty="0">
              <a:solidFill>
                <a:srgbClr val="000000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 dirty="0">
                <a:solidFill>
                  <a:srgbClr val="000000"/>
                </a:solidFill>
              </a:rPr>
              <a:t>Sensitivity prioritized because false negatives worse than false positives</a:t>
            </a:r>
            <a:endParaRPr sz="180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4" name="Google Shape;204;p26"/>
              <p:cNvGraphicFramePr/>
              <p:nvPr>
                <p:extLst>
                  <p:ext uri="{D42A27DB-BD31-4B8C-83A1-F6EECF244321}">
                    <p14:modId xmlns:p14="http://schemas.microsoft.com/office/powerpoint/2010/main" val="2577099128"/>
                  </p:ext>
                </p:extLst>
              </p:nvPr>
            </p:nvGraphicFramePr>
            <p:xfrm>
              <a:off x="952500" y="3084425"/>
              <a:ext cx="7239000" cy="1188630"/>
            </p:xfrm>
            <a:graphic>
              <a:graphicData uri="http://schemas.openxmlformats.org/drawingml/2006/table">
                <a:tbl>
                  <a:tblPr>
                    <a:noFill/>
                    <a:tableStyleId>{117A278A-9FB8-48D0-AE05-9BFFBFB33154}</a:tableStyleId>
                  </a:tblPr>
                  <a:tblGrid>
                    <a:gridCol w="12065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065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065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065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065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2065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/>
                            <a:t>Sens</a:t>
                          </a:r>
                          <a:endParaRPr/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/>
                            <a:t>Spec</a:t>
                          </a:r>
                          <a:endParaRPr/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/>
                            <a:t>Prec</a:t>
                          </a:r>
                          <a:endParaRPr/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/>
                            <a:t>Neg Pred</a:t>
                          </a:r>
                          <a:endParaRPr/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/>
                            <a:t>F-score</a:t>
                          </a:r>
                          <a:endParaRPr/>
                        </a:p>
                      </a:txBody>
                      <a:tcPr marL="91425" marR="91425" marT="91425" marB="91425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/>
                            <a:t>Full Model</a:t>
                          </a:r>
                          <a:endParaRPr/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100"/>
                            <a:buFont typeface="Arial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0.8211</m:t>
                                </m:r>
                              </m:oMath>
                            </m:oMathPara>
                          </a14:m>
                          <a:endParaRPr/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100"/>
                            <a:buFont typeface="Arial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0.9997</m:t>
                                </m:r>
                              </m:oMath>
                            </m:oMathPara>
                          </a14:m>
                          <a:endParaRPr/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100"/>
                            <a:buFont typeface="Arial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0.8112</m:t>
                                </m:r>
                              </m:oMath>
                            </m:oMathPara>
                          </a14:m>
                          <a:endParaRPr/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100"/>
                            <a:buFont typeface="Arial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0.9997</m:t>
                                </m:r>
                              </m:oMath>
                            </m:oMathPara>
                          </a14:m>
                          <a:endParaRPr/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100"/>
                            <a:buFont typeface="Arial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0.8162</m:t>
                                </m:r>
                              </m:oMath>
                            </m:oMathPara>
                          </a14:m>
                          <a:endParaRPr/>
                        </a:p>
                      </a:txBody>
                      <a:tcPr marL="91425" marR="91425" marT="91425" marB="91425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/>
                            <a:t>CV</a:t>
                          </a:r>
                          <a:endParaRPr/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" i="1" smtClean="0">
                                    <a:latin typeface="Cambria Math" panose="02040503050406030204" pitchFamily="18" charset="0"/>
                                  </a:rPr>
                                  <m:t>0.7760</m:t>
                                </m:r>
                              </m:oMath>
                            </m:oMathPara>
                          </a14:m>
                          <a:endParaRPr/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" i="1" smtClean="0">
                                    <a:latin typeface="Cambria Math" panose="02040503050406030204" pitchFamily="18" charset="0"/>
                                  </a:rPr>
                                  <m:t>0.9998</m:t>
                                </m:r>
                              </m:oMath>
                            </m:oMathPara>
                          </a14:m>
                          <a:endParaRPr/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" i="1" smtClean="0">
                                    <a:latin typeface="Cambria Math" panose="02040503050406030204" pitchFamily="18" charset="0"/>
                                  </a:rPr>
                                  <m:t>0.8584</m:t>
                                </m:r>
                              </m:oMath>
                            </m:oMathPara>
                          </a14:m>
                          <a:endParaRPr/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" i="1" smtClean="0">
                                    <a:latin typeface="Cambria Math" panose="02040503050406030204" pitchFamily="18" charset="0"/>
                                  </a:rPr>
                                  <m:t>0.9996</m:t>
                                </m:r>
                              </m:oMath>
                            </m:oMathPara>
                          </a14:m>
                          <a:endParaRPr/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" i="1" dirty="0" smtClean="0">
                                    <a:latin typeface="Cambria Math" panose="02040503050406030204" pitchFamily="18" charset="0"/>
                                  </a:rPr>
                                  <m:t>0.8151</m:t>
                                </m:r>
                              </m:oMath>
                            </m:oMathPara>
                          </a14:m>
                          <a:endParaRPr dirty="0"/>
                        </a:p>
                      </a:txBody>
                      <a:tcPr marL="91425" marR="91425" marT="91425" marB="91425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4" name="Google Shape;204;p26"/>
              <p:cNvGraphicFramePr/>
              <p:nvPr>
                <p:extLst>
                  <p:ext uri="{D42A27DB-BD31-4B8C-83A1-F6EECF244321}">
                    <p14:modId xmlns:p14="http://schemas.microsoft.com/office/powerpoint/2010/main" val="2577099128"/>
                  </p:ext>
                </p:extLst>
              </p:nvPr>
            </p:nvGraphicFramePr>
            <p:xfrm>
              <a:off x="952500" y="3084425"/>
              <a:ext cx="7239000" cy="1188630"/>
            </p:xfrm>
            <a:graphic>
              <a:graphicData uri="http://schemas.openxmlformats.org/drawingml/2006/table">
                <a:tbl>
                  <a:tblPr>
                    <a:noFill/>
                    <a:tableStyleId>{117A278A-9FB8-48D0-AE05-9BFFBFB33154}</a:tableStyleId>
                  </a:tblPr>
                  <a:tblGrid>
                    <a:gridCol w="12065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065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065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065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065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2065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96210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/>
                            <a:t>Sens</a:t>
                          </a:r>
                          <a:endParaRPr/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/>
                            <a:t>Spec</a:t>
                          </a:r>
                          <a:endParaRPr/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/>
                            <a:t>Prec</a:t>
                          </a:r>
                          <a:endParaRPr/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/>
                            <a:t>Neg Pred</a:t>
                          </a:r>
                          <a:endParaRPr/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/>
                            <a:t>F-score</a:t>
                          </a:r>
                          <a:endParaRPr/>
                        </a:p>
                      </a:txBody>
                      <a:tcPr marL="91425" marR="91425" marT="91425" marB="91425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6210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/>
                            <a:t>Full Model</a:t>
                          </a:r>
                          <a:endParaRPr/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91425" marB="91425">
                        <a:blipFill>
                          <a:blip r:embed="rId3"/>
                          <a:stretch>
                            <a:fillRect l="-100505" t="-98485" r="-401010" b="-10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91425" marB="91425">
                        <a:blipFill>
                          <a:blip r:embed="rId3"/>
                          <a:stretch>
                            <a:fillRect l="-200505" t="-98485" r="-301010" b="-10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91425" marB="91425">
                        <a:blipFill>
                          <a:blip r:embed="rId3"/>
                          <a:stretch>
                            <a:fillRect l="-300505" t="-98485" r="-201010" b="-10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91425" marB="91425">
                        <a:blipFill>
                          <a:blip r:embed="rId3"/>
                          <a:stretch>
                            <a:fillRect l="-400505" t="-98485" r="-101010" b="-10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91425" marB="91425">
                        <a:blipFill>
                          <a:blip r:embed="rId3"/>
                          <a:stretch>
                            <a:fillRect l="-500505" t="-98485" r="-1010" b="-1030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6210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/>
                            <a:t>CV</a:t>
                          </a:r>
                          <a:endParaRPr/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91425" marB="91425">
                        <a:blipFill>
                          <a:blip r:embed="rId3"/>
                          <a:stretch>
                            <a:fillRect l="-100505" t="-201538" r="-401010" b="-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91425" marB="91425">
                        <a:blipFill>
                          <a:blip r:embed="rId3"/>
                          <a:stretch>
                            <a:fillRect l="-200505" t="-201538" r="-301010" b="-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91425" marB="91425">
                        <a:blipFill>
                          <a:blip r:embed="rId3"/>
                          <a:stretch>
                            <a:fillRect l="-300505" t="-201538" r="-201010" b="-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91425" marB="91425">
                        <a:blipFill>
                          <a:blip r:embed="rId3"/>
                          <a:stretch>
                            <a:fillRect l="-400505" t="-201538" r="-101010" b="-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91425" marB="91425">
                        <a:blipFill>
                          <a:blip r:embed="rId3"/>
                          <a:stretch>
                            <a:fillRect l="-500505" t="-201538" r="-1010" b="-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Tree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Google Shape;210;p2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3937572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Char char="●"/>
                </a:pPr>
                <a:r>
                  <a:rPr lang="en" sz="1800" dirty="0">
                    <a:solidFill>
                      <a:srgbClr val="000000"/>
                    </a:solidFill>
                  </a:rPr>
                  <a:t>Inputs </a:t>
                </a:r>
                <a14:m>
                  <m:oMath xmlns:m="http://schemas.openxmlformats.org/officeDocument/2006/math">
                    <m:r>
                      <a:rPr lang="en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17</m:t>
                    </m:r>
                  </m:oMath>
                </a14:m>
                <a:r>
                  <a:rPr lang="en" sz="1800" dirty="0">
                    <a:solidFill>
                      <a:srgbClr val="00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12</m:t>
                    </m:r>
                  </m:oMath>
                </a14:m>
                <a:r>
                  <a:rPr lang="en" sz="1800" dirty="0">
                    <a:solidFill>
                      <a:srgbClr val="00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14</m:t>
                    </m:r>
                  </m:oMath>
                </a14:m>
                <a:r>
                  <a:rPr lang="en" sz="1800" dirty="0">
                    <a:solidFill>
                      <a:srgbClr val="000000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" sz="1800" dirty="0">
                    <a:solidFill>
                      <a:srgbClr val="000000"/>
                    </a:solidFill>
                  </a:rPr>
                  <a:t> are the only variables that are in the final tree</a:t>
                </a:r>
                <a:endParaRPr sz="1800" dirty="0">
                  <a:solidFill>
                    <a:srgbClr val="000000"/>
                  </a:solidFill>
                </a:endParaRPr>
              </a:p>
              <a:p>
                <a:pPr marL="4572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Char char="●"/>
                </a:pPr>
                <a:r>
                  <a:rPr lang="en" sz="1800" dirty="0">
                    <a:solidFill>
                      <a:srgbClr val="000000"/>
                    </a:solidFill>
                  </a:rPr>
                  <a:t>One large leaf with most of the non-fraud observations</a:t>
                </a:r>
                <a:endParaRPr sz="1800" dirty="0">
                  <a:solidFill>
                    <a:srgbClr val="000000"/>
                  </a:solidFill>
                </a:endParaRPr>
              </a:p>
              <a:p>
                <a:pPr marL="4572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Char char="●"/>
                </a:pPr>
                <a:r>
                  <a:rPr lang="en" sz="1800" dirty="0">
                    <a:solidFill>
                      <a:srgbClr val="000000"/>
                    </a:solidFill>
                  </a:rPr>
                  <a:t>Five small leaves with varying fraud probabilities</a:t>
                </a:r>
                <a:endParaRPr sz="1800" dirty="0">
                  <a:solidFill>
                    <a:srgbClr val="000000"/>
                  </a:solidFill>
                </a:endParaRPr>
              </a:p>
              <a:p>
                <a:pPr marL="4572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Char char="●"/>
                </a:pPr>
                <a:r>
                  <a:rPr lang="en" sz="1800" dirty="0">
                    <a:solidFill>
                      <a:srgbClr val="000000"/>
                    </a:solidFill>
                  </a:rPr>
                  <a:t>Cutoff: </a:t>
                </a:r>
                <a14:m>
                  <m:oMath xmlns:m="http://schemas.openxmlformats.org/officeDocument/2006/math">
                    <m:r>
                      <a:rPr lang="en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6%</m:t>
                    </m:r>
                  </m:oMath>
                </a14:m>
                <a:r>
                  <a:rPr lang="en" sz="1800" dirty="0">
                    <a:solidFill>
                      <a:srgbClr val="000000"/>
                    </a:solidFill>
                  </a:rPr>
                  <a:t> chance of fraud</a:t>
                </a:r>
                <a:endParaRPr sz="1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10" name="Google Shape;210;p2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3937572" cy="3416400"/>
              </a:xfrm>
              <a:prstGeom prst="rect">
                <a:avLst/>
              </a:prstGeom>
              <a:blipFill>
                <a:blip r:embed="rId3"/>
                <a:stretch>
                  <a:fillRect r="-1548" b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0F3490E6-F95D-4DD9-B9C7-6590CC9ECDA1}"/>
              </a:ext>
            </a:extLst>
          </p:cNvPr>
          <p:cNvGrpSpPr/>
          <p:nvPr/>
        </p:nvGrpSpPr>
        <p:grpSpPr>
          <a:xfrm>
            <a:off x="4249272" y="692523"/>
            <a:ext cx="4652681" cy="4128247"/>
            <a:chOff x="4955241" y="1237130"/>
            <a:chExt cx="3654960" cy="3331746"/>
          </a:xfrm>
        </p:grpSpPr>
        <p:pic>
          <p:nvPicPr>
            <p:cNvPr id="212" name="Google Shape;212;p27"/>
            <p:cNvPicPr preferRelativeResize="0"/>
            <p:nvPr/>
          </p:nvPicPr>
          <p:blipFill rotWithShape="1">
            <a:blip r:embed="rId4">
              <a:alphaModFix/>
            </a:blip>
            <a:srcRect l="13671" t="15297" r="10088" b="15206"/>
            <a:stretch/>
          </p:blipFill>
          <p:spPr>
            <a:xfrm>
              <a:off x="4955241" y="1237130"/>
              <a:ext cx="3654960" cy="333174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3" name="Google Shape;213;p27"/>
            <p:cNvSpPr/>
            <p:nvPr/>
          </p:nvSpPr>
          <p:spPr>
            <a:xfrm>
              <a:off x="5004825" y="2748250"/>
              <a:ext cx="642900" cy="2775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7"/>
            <p:cNvSpPr/>
            <p:nvPr/>
          </p:nvSpPr>
          <p:spPr>
            <a:xfrm>
              <a:off x="5862075" y="2760850"/>
              <a:ext cx="554700" cy="277500"/>
            </a:xfrm>
            <a:prstGeom prst="rect">
              <a:avLst/>
            </a:prstGeom>
            <a:noFill/>
            <a:ln w="9525" cap="flat" cmpd="sng">
              <a:solidFill>
                <a:srgbClr val="00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7"/>
            <p:cNvSpPr/>
            <p:nvPr/>
          </p:nvSpPr>
          <p:spPr>
            <a:xfrm>
              <a:off x="6694175" y="2748250"/>
              <a:ext cx="554700" cy="2775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6668900" y="4198000"/>
              <a:ext cx="642900" cy="2775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7"/>
            <p:cNvSpPr/>
            <p:nvPr/>
          </p:nvSpPr>
          <p:spPr>
            <a:xfrm>
              <a:off x="7463125" y="4198000"/>
              <a:ext cx="642900" cy="277500"/>
            </a:xfrm>
            <a:prstGeom prst="rect">
              <a:avLst/>
            </a:prstGeom>
            <a:noFill/>
            <a:ln w="9525" cap="flat" cmpd="sng">
              <a:solidFill>
                <a:srgbClr val="00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7"/>
            <p:cNvSpPr/>
            <p:nvPr/>
          </p:nvSpPr>
          <p:spPr>
            <a:xfrm>
              <a:off x="7828700" y="3466825"/>
              <a:ext cx="781500" cy="277500"/>
            </a:xfrm>
            <a:prstGeom prst="rect">
              <a:avLst/>
            </a:prstGeom>
            <a:noFill/>
            <a:ln w="9525" cap="flat" cmpd="sng">
              <a:solidFill>
                <a:srgbClr val="00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K-Nearest Neighbors for Credit Card Fraud - Mitch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Google Shape;224;p2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chemeClr val="tx1"/>
                    </a:solidFill>
                  </a:rPr>
                  <a:t>Variables included/excluded - all included; Assumptions met - vacuously</a:t>
                </a:r>
                <a:endParaRPr dirty="0">
                  <a:solidFill>
                    <a:schemeClr val="tx1"/>
                  </a:solidFill>
                </a:endParaRPr>
              </a:p>
              <a:p>
                <a:pPr marL="0" lvl="0" indent="0" algn="l" rtl="0">
                  <a:spcBef>
                    <a:spcPts val="160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chemeClr val="tx1"/>
                    </a:solidFill>
                  </a:rPr>
                  <a:t>Model fit (sensitivity, specificity, precision, negative predicted value, and F-score)</a:t>
                </a:r>
                <a:endParaRPr dirty="0">
                  <a:solidFill>
                    <a:schemeClr val="tx1"/>
                  </a:solidFill>
                </a:endParaRPr>
              </a:p>
              <a:p>
                <a:pPr marL="457200" lvl="0" indent="-304800" algn="l" rtl="0">
                  <a:spcAft>
                    <a:spcPts val="0"/>
                  </a:spcAft>
                  <a:buSzPts val="1200"/>
                  <a:buChar char="●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" sz="12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Sensitivity</m:t>
                    </m:r>
                    <m:r>
                      <a:rPr lang="en" sz="1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410/492 = .8333</m:t>
                    </m:r>
                  </m:oMath>
                </a14:m>
                <a:endParaRPr sz="1200" dirty="0">
                  <a:solidFill>
                    <a:schemeClr val="tx1"/>
                  </a:solidFill>
                </a:endParaRPr>
              </a:p>
              <a:p>
                <a:pPr marL="457200" lvl="0" indent="-304800" algn="l" rtl="0">
                  <a:spcBef>
                    <a:spcPts val="0"/>
                  </a:spcBef>
                  <a:spcAft>
                    <a:spcPts val="0"/>
                  </a:spcAft>
                  <a:buSzPts val="1200"/>
                  <a:buChar char="●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" sz="12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Specificity</m:t>
                    </m:r>
                    <m:r>
                      <a:rPr lang="en" sz="12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" sz="1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284,283/284,315 = .9999</m:t>
                    </m:r>
                  </m:oMath>
                </a14:m>
                <a:endParaRPr sz="1200" dirty="0">
                  <a:solidFill>
                    <a:schemeClr val="tx1"/>
                  </a:solidFill>
                </a:endParaRPr>
              </a:p>
              <a:p>
                <a:pPr marL="457200" lvl="0" indent="-304800" algn="l" rtl="0">
                  <a:spcBef>
                    <a:spcPts val="0"/>
                  </a:spcBef>
                  <a:spcAft>
                    <a:spcPts val="0"/>
                  </a:spcAft>
                  <a:buSzPts val="1200"/>
                  <a:buChar char="●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" sz="12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Precision</m:t>
                    </m:r>
                    <m:r>
                      <a:rPr lang="en" sz="1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410/442 = .9276</m:t>
                    </m:r>
                  </m:oMath>
                </a14:m>
                <a:endParaRPr sz="1200" dirty="0">
                  <a:solidFill>
                    <a:schemeClr val="tx1"/>
                  </a:solidFill>
                </a:endParaRPr>
              </a:p>
              <a:p>
                <a:pPr marL="457200" lvl="0" indent="-304800" algn="l" rtl="0">
                  <a:spcBef>
                    <a:spcPts val="0"/>
                  </a:spcBef>
                  <a:spcAft>
                    <a:spcPts val="0"/>
                  </a:spcAft>
                  <a:buSzPts val="1200"/>
                  <a:buChar char="●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" sz="12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Negative</m:t>
                    </m:r>
                    <m:r>
                      <a:rPr lang="en" sz="12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" sz="12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Predictive</m:t>
                    </m:r>
                    <m:r>
                      <a:rPr lang="en" sz="12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" sz="12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Value</m:t>
                    </m:r>
                    <m:r>
                      <a:rPr lang="en" sz="12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" sz="1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284,283/284,365 = .9997</m:t>
                    </m:r>
                  </m:oMath>
                </a14:m>
                <a:endParaRPr lang="en-US" sz="600" dirty="0">
                  <a:solidFill>
                    <a:schemeClr val="tx1"/>
                  </a:solidFill>
                </a:endParaRPr>
              </a:p>
              <a:p>
                <a:pPr marL="457200" lvl="0" indent="-304800" algn="l" rtl="0">
                  <a:spcBef>
                    <a:spcPts val="0"/>
                  </a:spcBef>
                  <a:spcAft>
                    <a:spcPts val="0"/>
                  </a:spcAft>
                  <a:buSzPts val="1200"/>
                  <a:buChar char="●"/>
                </a:pPr>
                <a:endParaRPr lang="en-US" sz="600" dirty="0">
                  <a:solidFill>
                    <a:schemeClr val="tx1"/>
                  </a:solidFill>
                </a:endParaRPr>
              </a:p>
              <a:p>
                <a:pPr marL="457200" lvl="0" indent="-304800" algn="l" rtl="0">
                  <a:spcBef>
                    <a:spcPts val="0"/>
                  </a:spcBef>
                  <a:spcAft>
                    <a:spcPts val="0"/>
                  </a:spcAft>
                  <a:buSzPts val="1200"/>
                  <a:buChar char="●"/>
                </a:pPr>
                <a:endParaRPr lang="en-US" sz="600" dirty="0">
                  <a:solidFill>
                    <a:schemeClr val="tx1"/>
                  </a:solidFill>
                </a:endParaRPr>
              </a:p>
              <a:p>
                <a:pPr marL="457200" lvl="0" indent="-304800" algn="l" rtl="0">
                  <a:spcBef>
                    <a:spcPts val="0"/>
                  </a:spcBef>
                  <a:spcAft>
                    <a:spcPts val="0"/>
                  </a:spcAft>
                  <a:buSzPts val="1200"/>
                  <a:buChar char="●"/>
                </a:pPr>
                <a:endParaRPr lang="en-US" sz="600" dirty="0">
                  <a:solidFill>
                    <a:schemeClr val="tx1"/>
                  </a:solidFill>
                </a:endParaRPr>
              </a:p>
              <a:p>
                <a:pPr marL="457200" lvl="0" indent="-304800" algn="l" rtl="0">
                  <a:spcBef>
                    <a:spcPts val="0"/>
                  </a:spcBef>
                  <a:spcAft>
                    <a:spcPts val="0"/>
                  </a:spcAft>
                  <a:buSzPts val="1200"/>
                  <a:buChar char="●"/>
                </a:pPr>
                <a:endParaRPr sz="600" dirty="0">
                  <a:solidFill>
                    <a:schemeClr val="tx1"/>
                  </a:solidFill>
                </a:endParaRPr>
              </a:p>
              <a:p>
                <a:pPr marL="0" lvl="0" indent="0" algn="l" rtl="0">
                  <a:spcBef>
                    <a:spcPts val="160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dirty="0">
                    <a:solidFill>
                      <a:schemeClr val="tx1"/>
                    </a:solidFill>
                  </a:rPr>
                  <a:t>Cross validated values for prediction</a:t>
                </a:r>
                <a:endParaRPr dirty="0">
                  <a:solidFill>
                    <a:schemeClr val="tx1"/>
                  </a:solidFill>
                </a:endParaRPr>
              </a:p>
              <a:p>
                <a:pPr marL="457200" lvl="0" indent="-304800" algn="l" rtl="0">
                  <a:spcAft>
                    <a:spcPts val="0"/>
                  </a:spcAft>
                  <a:buSzPts val="1200"/>
                  <a:buChar char="●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" sz="12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Sensitivity</m:t>
                    </m:r>
                    <m:r>
                      <a:rPr lang="en" sz="12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" sz="1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70/87 = .8046</m:t>
                    </m:r>
                  </m:oMath>
                </a14:m>
                <a:endParaRPr sz="1200" dirty="0">
                  <a:solidFill>
                    <a:schemeClr val="tx1"/>
                  </a:solidFill>
                </a:endParaRPr>
              </a:p>
              <a:p>
                <a:pPr marL="457200" lvl="0" indent="-304800" algn="l" rtl="0">
                  <a:spcBef>
                    <a:spcPts val="0"/>
                  </a:spcBef>
                  <a:spcAft>
                    <a:spcPts val="0"/>
                  </a:spcAft>
                  <a:buSzPts val="1200"/>
                  <a:buChar char="●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" sz="12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Specificity</m:t>
                    </m:r>
                    <m:r>
                      <a:rPr lang="en" sz="12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" sz="1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56,865/56,875 = .9998</m:t>
                    </m:r>
                  </m:oMath>
                </a14:m>
                <a:endParaRPr sz="1200" dirty="0">
                  <a:solidFill>
                    <a:schemeClr val="tx1"/>
                  </a:solidFill>
                </a:endParaRPr>
              </a:p>
              <a:p>
                <a:pPr marL="457200" lvl="0" indent="-304800" algn="l" rtl="0">
                  <a:spcBef>
                    <a:spcPts val="0"/>
                  </a:spcBef>
                  <a:spcAft>
                    <a:spcPts val="0"/>
                  </a:spcAft>
                  <a:buSzPts val="1200"/>
                  <a:buChar char="●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" sz="12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Precision</m:t>
                    </m:r>
                    <m:r>
                      <a:rPr lang="en" sz="12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" sz="1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70/80 = .8750</m:t>
                    </m:r>
                  </m:oMath>
                </a14:m>
                <a:endParaRPr sz="1200" dirty="0">
                  <a:solidFill>
                    <a:schemeClr val="tx1"/>
                  </a:solidFill>
                </a:endParaRPr>
              </a:p>
              <a:p>
                <a:pPr marL="457200" lvl="0" indent="-304800" algn="l" rtl="0">
                  <a:spcBef>
                    <a:spcPts val="0"/>
                  </a:spcBef>
                  <a:spcAft>
                    <a:spcPts val="0"/>
                  </a:spcAft>
                  <a:buSzPts val="1200"/>
                  <a:buChar char="●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" sz="12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Negative</m:t>
                    </m:r>
                    <m:r>
                      <a:rPr lang="en" sz="12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" sz="12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Predictive</m:t>
                    </m:r>
                    <m:r>
                      <a:rPr lang="en" sz="12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" sz="12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Value</m:t>
                    </m:r>
                    <m:r>
                      <a:rPr lang="en" sz="1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56,858/56,876 = .9997</m:t>
                    </m:r>
                  </m:oMath>
                </a14:m>
                <a:endParaRPr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4" name="Google Shape;224;p2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l="-572" b="-5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5" name="Google Shape;225;p28"/>
              <p:cNvGraphicFramePr/>
              <p:nvPr>
                <p:extLst>
                  <p:ext uri="{D42A27DB-BD31-4B8C-83A1-F6EECF244321}">
                    <p14:modId xmlns:p14="http://schemas.microsoft.com/office/powerpoint/2010/main" val="2771183677"/>
                  </p:ext>
                </p:extLst>
              </p:nvPr>
            </p:nvGraphicFramePr>
            <p:xfrm>
              <a:off x="4806912" y="2088275"/>
              <a:ext cx="4200200" cy="1414100"/>
            </p:xfrm>
            <a:graphic>
              <a:graphicData uri="http://schemas.openxmlformats.org/drawingml/2006/table">
                <a:tbl>
                  <a:tblPr>
                    <a:noFill/>
                    <a:tableStyleId>{117A278A-9FB8-48D0-AE05-9BFFBFB33154}</a:tableStyleId>
                  </a:tblPr>
                  <a:tblGrid>
                    <a:gridCol w="10500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500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500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500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53525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000"/>
                            <a:t>Self Fit</a:t>
                          </a:r>
                          <a:endParaRPr sz="1000"/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000"/>
                            <a:t>Predicted 0</a:t>
                          </a:r>
                          <a:endParaRPr sz="1000"/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000"/>
                            <a:t>Predicted 1</a:t>
                          </a:r>
                          <a:endParaRPr sz="1000"/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000"/>
                            <a:t>Sum</a:t>
                          </a:r>
                          <a:endParaRPr sz="1000"/>
                        </a:p>
                      </a:txBody>
                      <a:tcPr marL="91425" marR="91425" marT="91425" marB="91425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3525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000" dirty="0"/>
                            <a:t>Actual 0</a:t>
                          </a:r>
                          <a:endParaRPr sz="1000" dirty="0"/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" sz="1000" i="1" smtClean="0">
                                    <a:latin typeface="Cambria Math" panose="02040503050406030204" pitchFamily="18" charset="0"/>
                                  </a:rPr>
                                  <m:t>284,283</m:t>
                                </m:r>
                              </m:oMath>
                            </m:oMathPara>
                          </a14:m>
                          <a:endParaRPr sz="1000"/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" sz="1000" i="1" smtClean="0">
                                    <a:latin typeface="Cambria Math" panose="02040503050406030204" pitchFamily="18" charset="0"/>
                                  </a:rPr>
                                  <m:t>32</m:t>
                                </m:r>
                              </m:oMath>
                            </m:oMathPara>
                          </a14:m>
                          <a:endParaRPr sz="1000"/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" sz="1000" i="1" dirty="0" smtClean="0">
                                    <a:latin typeface="Cambria Math" panose="02040503050406030204" pitchFamily="18" charset="0"/>
                                  </a:rPr>
                                  <m:t>284,315</m:t>
                                </m:r>
                              </m:oMath>
                            </m:oMathPara>
                          </a14:m>
                          <a:endParaRPr sz="1000" dirty="0"/>
                        </a:p>
                      </a:txBody>
                      <a:tcPr marL="91425" marR="91425" marT="91425" marB="91425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3525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000"/>
                            <a:t>Actual 1</a:t>
                          </a:r>
                          <a:endParaRPr sz="1000"/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" sz="1000" i="1" smtClean="0">
                                    <a:latin typeface="Cambria Math" panose="02040503050406030204" pitchFamily="18" charset="0"/>
                                  </a:rPr>
                                  <m:t>82</m:t>
                                </m:r>
                              </m:oMath>
                            </m:oMathPara>
                          </a14:m>
                          <a:endParaRPr sz="1000"/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" sz="1000" i="1" smtClean="0">
                                    <a:latin typeface="Cambria Math" panose="02040503050406030204" pitchFamily="18" charset="0"/>
                                  </a:rPr>
                                  <m:t>410</m:t>
                                </m:r>
                              </m:oMath>
                            </m:oMathPara>
                          </a14:m>
                          <a:endParaRPr sz="1000"/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" sz="1000" i="1" smtClean="0">
                                    <a:latin typeface="Cambria Math" panose="02040503050406030204" pitchFamily="18" charset="0"/>
                                  </a:rPr>
                                  <m:t>492</m:t>
                                </m:r>
                              </m:oMath>
                            </m:oMathPara>
                          </a14:m>
                          <a:endParaRPr sz="1000"/>
                        </a:p>
                      </a:txBody>
                      <a:tcPr marL="91425" marR="91425" marT="91425" marB="91425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3525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000"/>
                            <a:t>Sum</a:t>
                          </a:r>
                          <a:endParaRPr sz="1000"/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" sz="1000" i="1" smtClean="0">
                                    <a:latin typeface="Cambria Math" panose="02040503050406030204" pitchFamily="18" charset="0"/>
                                  </a:rPr>
                                  <m:t>284,365</m:t>
                                </m:r>
                              </m:oMath>
                            </m:oMathPara>
                          </a14:m>
                          <a:endParaRPr sz="1000"/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" sz="1000" i="1" smtClean="0">
                                    <a:latin typeface="Cambria Math" panose="02040503050406030204" pitchFamily="18" charset="0"/>
                                  </a:rPr>
                                  <m:t>442</m:t>
                                </m:r>
                              </m:oMath>
                            </m:oMathPara>
                          </a14:m>
                          <a:endParaRPr sz="1000"/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" sz="1000" i="1" dirty="0" smtClean="0">
                                    <a:latin typeface="Cambria Math" panose="02040503050406030204" pitchFamily="18" charset="0"/>
                                  </a:rPr>
                                  <m:t>284,807</m:t>
                                </m:r>
                              </m:oMath>
                            </m:oMathPara>
                          </a14:m>
                          <a:endParaRPr sz="1000" dirty="0"/>
                        </a:p>
                      </a:txBody>
                      <a:tcPr marL="91425" marR="91425" marT="91425" marB="91425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5" name="Google Shape;225;p28"/>
              <p:cNvGraphicFramePr/>
              <p:nvPr>
                <p:extLst>
                  <p:ext uri="{D42A27DB-BD31-4B8C-83A1-F6EECF244321}">
                    <p14:modId xmlns:p14="http://schemas.microsoft.com/office/powerpoint/2010/main" val="2771183677"/>
                  </p:ext>
                </p:extLst>
              </p:nvPr>
            </p:nvGraphicFramePr>
            <p:xfrm>
              <a:off x="4806912" y="2088275"/>
              <a:ext cx="4200200" cy="1414100"/>
            </p:xfrm>
            <a:graphic>
              <a:graphicData uri="http://schemas.openxmlformats.org/drawingml/2006/table">
                <a:tbl>
                  <a:tblPr>
                    <a:noFill/>
                    <a:tableStyleId>{117A278A-9FB8-48D0-AE05-9BFFBFB33154}</a:tableStyleId>
                  </a:tblPr>
                  <a:tblGrid>
                    <a:gridCol w="10500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500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500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500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53525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000"/>
                            <a:t>Self Fit</a:t>
                          </a:r>
                          <a:endParaRPr sz="1000"/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000"/>
                            <a:t>Predicted 0</a:t>
                          </a:r>
                          <a:endParaRPr sz="1000"/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000"/>
                            <a:t>Predicted 1</a:t>
                          </a:r>
                          <a:endParaRPr sz="1000"/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000"/>
                            <a:t>Sum</a:t>
                          </a:r>
                          <a:endParaRPr sz="1000"/>
                        </a:p>
                      </a:txBody>
                      <a:tcPr marL="91425" marR="91425" marT="91425" marB="91425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3525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000" dirty="0"/>
                            <a:t>Actual 0</a:t>
                          </a:r>
                          <a:endParaRPr sz="1000" dirty="0"/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91425" marB="91425">
                        <a:blipFill>
                          <a:blip r:embed="rId4"/>
                          <a:stretch>
                            <a:fillRect l="-101163" t="-100000" r="-201744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91425" marB="91425">
                        <a:blipFill>
                          <a:blip r:embed="rId4"/>
                          <a:stretch>
                            <a:fillRect l="-200000" t="-100000" r="-100578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91425" marB="91425">
                        <a:blipFill>
                          <a:blip r:embed="rId4"/>
                          <a:stretch>
                            <a:fillRect l="-301744" t="-100000" r="-1163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3525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000"/>
                            <a:t>Actual 1</a:t>
                          </a:r>
                          <a:endParaRPr sz="1000"/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91425" marB="91425">
                        <a:blipFill>
                          <a:blip r:embed="rId4"/>
                          <a:stretch>
                            <a:fillRect l="-101163" t="-203448" r="-201744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91425" marB="91425">
                        <a:blipFill>
                          <a:blip r:embed="rId4"/>
                          <a:stretch>
                            <a:fillRect l="-200000" t="-203448" r="-10057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91425" marB="91425">
                        <a:blipFill>
                          <a:blip r:embed="rId4"/>
                          <a:stretch>
                            <a:fillRect l="-301744" t="-203448" r="-1163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3525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000"/>
                            <a:t>Sum</a:t>
                          </a:r>
                          <a:endParaRPr sz="1000"/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91425" marB="91425">
                        <a:blipFill>
                          <a:blip r:embed="rId4"/>
                          <a:stretch>
                            <a:fillRect l="-101163" t="-303448" r="-201744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91425" marB="91425">
                        <a:blipFill>
                          <a:blip r:embed="rId4"/>
                          <a:stretch>
                            <a:fillRect l="-200000" t="-303448" r="-10057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91425" marB="91425">
                        <a:blipFill>
                          <a:blip r:embed="rId4"/>
                          <a:stretch>
                            <a:fillRect l="-301744" t="-303448" r="-1163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6" name="Google Shape;226;p28"/>
              <p:cNvGraphicFramePr/>
              <p:nvPr>
                <p:extLst>
                  <p:ext uri="{D42A27DB-BD31-4B8C-83A1-F6EECF244321}">
                    <p14:modId xmlns:p14="http://schemas.microsoft.com/office/powerpoint/2010/main" val="2055622051"/>
                  </p:ext>
                </p:extLst>
              </p:nvPr>
            </p:nvGraphicFramePr>
            <p:xfrm>
              <a:off x="4806912" y="3563167"/>
              <a:ext cx="4200200" cy="1414100"/>
            </p:xfrm>
            <a:graphic>
              <a:graphicData uri="http://schemas.openxmlformats.org/drawingml/2006/table">
                <a:tbl>
                  <a:tblPr>
                    <a:noFill/>
                    <a:tableStyleId>{117A278A-9FB8-48D0-AE05-9BFFBFB33154}</a:tableStyleId>
                  </a:tblPr>
                  <a:tblGrid>
                    <a:gridCol w="10500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500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500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500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53525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000" dirty="0"/>
                            <a:t>Training/Test</a:t>
                          </a:r>
                          <a:endParaRPr sz="1000" dirty="0"/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000"/>
                            <a:t>Predicted 0</a:t>
                          </a:r>
                          <a:endParaRPr sz="1000"/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000"/>
                            <a:t>Predicted 1</a:t>
                          </a:r>
                          <a:endParaRPr sz="1000"/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000"/>
                            <a:t>Sum</a:t>
                          </a:r>
                          <a:endParaRPr sz="1000"/>
                        </a:p>
                      </a:txBody>
                      <a:tcPr marL="91425" marR="91425" marT="91425" marB="91425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3525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000"/>
                            <a:t>Actual 0</a:t>
                          </a:r>
                          <a:endParaRPr sz="1000"/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" sz="1000" i="1" smtClean="0">
                                    <a:latin typeface="Cambria Math" panose="02040503050406030204" pitchFamily="18" charset="0"/>
                                  </a:rPr>
                                  <m:t>56,865</m:t>
                                </m:r>
                              </m:oMath>
                            </m:oMathPara>
                          </a14:m>
                          <a:endParaRPr sz="1000"/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" sz="100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sz="1000"/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" sz="1000" i="1" smtClean="0">
                                    <a:latin typeface="Cambria Math" panose="02040503050406030204" pitchFamily="18" charset="0"/>
                                  </a:rPr>
                                  <m:t>56,875</m:t>
                                </m:r>
                              </m:oMath>
                            </m:oMathPara>
                          </a14:m>
                          <a:endParaRPr sz="1000"/>
                        </a:p>
                      </a:txBody>
                      <a:tcPr marL="91425" marR="91425" marT="91425" marB="91425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3525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000"/>
                            <a:t>Actual 1</a:t>
                          </a:r>
                          <a:endParaRPr sz="1000"/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" sz="1000" i="1" smtClean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oMath>
                            </m:oMathPara>
                          </a14:m>
                          <a:endParaRPr sz="1000"/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" sz="1000" i="1" smtClean="0">
                                    <a:latin typeface="Cambria Math" panose="02040503050406030204" pitchFamily="18" charset="0"/>
                                  </a:rPr>
                                  <m:t>70</m:t>
                                </m:r>
                              </m:oMath>
                            </m:oMathPara>
                          </a14:m>
                          <a:endParaRPr sz="1000"/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" sz="1000" i="1" smtClean="0">
                                    <a:latin typeface="Cambria Math" panose="02040503050406030204" pitchFamily="18" charset="0"/>
                                  </a:rPr>
                                  <m:t>87</m:t>
                                </m:r>
                              </m:oMath>
                            </m:oMathPara>
                          </a14:m>
                          <a:endParaRPr sz="1000"/>
                        </a:p>
                      </a:txBody>
                      <a:tcPr marL="91425" marR="91425" marT="91425" marB="91425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3525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000" dirty="0"/>
                            <a:t>Sum</a:t>
                          </a:r>
                          <a:endParaRPr sz="1000" dirty="0"/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" sz="1000" i="1" smtClean="0">
                                    <a:latin typeface="Cambria Math" panose="02040503050406030204" pitchFamily="18" charset="0"/>
                                  </a:rPr>
                                  <m:t>56,882</m:t>
                                </m:r>
                              </m:oMath>
                            </m:oMathPara>
                          </a14:m>
                          <a:endParaRPr sz="1000"/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" sz="1000" i="1" smtClean="0">
                                    <a:latin typeface="Cambria Math" panose="02040503050406030204" pitchFamily="18" charset="0"/>
                                  </a:rPr>
                                  <m:t>80</m:t>
                                </m:r>
                              </m:oMath>
                            </m:oMathPara>
                          </a14:m>
                          <a:endParaRPr sz="1000"/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" sz="1000" i="1" dirty="0" smtClean="0">
                                    <a:latin typeface="Cambria Math" panose="02040503050406030204" pitchFamily="18" charset="0"/>
                                  </a:rPr>
                                  <m:t>56,962</m:t>
                                </m:r>
                              </m:oMath>
                            </m:oMathPara>
                          </a14:m>
                          <a:endParaRPr sz="1000" dirty="0"/>
                        </a:p>
                      </a:txBody>
                      <a:tcPr marL="91425" marR="91425" marT="91425" marB="91425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6" name="Google Shape;226;p28"/>
              <p:cNvGraphicFramePr/>
              <p:nvPr>
                <p:extLst>
                  <p:ext uri="{D42A27DB-BD31-4B8C-83A1-F6EECF244321}">
                    <p14:modId xmlns:p14="http://schemas.microsoft.com/office/powerpoint/2010/main" val="2055622051"/>
                  </p:ext>
                </p:extLst>
              </p:nvPr>
            </p:nvGraphicFramePr>
            <p:xfrm>
              <a:off x="4806912" y="3563167"/>
              <a:ext cx="4200200" cy="1414100"/>
            </p:xfrm>
            <a:graphic>
              <a:graphicData uri="http://schemas.openxmlformats.org/drawingml/2006/table">
                <a:tbl>
                  <a:tblPr>
                    <a:noFill/>
                    <a:tableStyleId>{117A278A-9FB8-48D0-AE05-9BFFBFB33154}</a:tableStyleId>
                  </a:tblPr>
                  <a:tblGrid>
                    <a:gridCol w="10500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500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500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500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53525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000" dirty="0"/>
                            <a:t>Training/Test</a:t>
                          </a:r>
                          <a:endParaRPr sz="1000" dirty="0"/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000"/>
                            <a:t>Predicted 0</a:t>
                          </a:r>
                          <a:endParaRPr sz="1000"/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000"/>
                            <a:t>Predicted 1</a:t>
                          </a:r>
                          <a:endParaRPr sz="1000"/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000"/>
                            <a:t>Sum</a:t>
                          </a:r>
                          <a:endParaRPr sz="1000"/>
                        </a:p>
                      </a:txBody>
                      <a:tcPr marL="91425" marR="91425" marT="91425" marB="91425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3525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000"/>
                            <a:t>Actual 0</a:t>
                          </a:r>
                          <a:endParaRPr sz="1000"/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91425" marB="91425">
                        <a:blipFill>
                          <a:blip r:embed="rId5"/>
                          <a:stretch>
                            <a:fillRect l="-101163" t="-100000" r="-201744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91425" marB="91425">
                        <a:blipFill>
                          <a:blip r:embed="rId5"/>
                          <a:stretch>
                            <a:fillRect l="-200000" t="-100000" r="-100578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91425" marB="91425">
                        <a:blipFill>
                          <a:blip r:embed="rId5"/>
                          <a:stretch>
                            <a:fillRect l="-301744" t="-100000" r="-1163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3525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000"/>
                            <a:t>Actual 1</a:t>
                          </a:r>
                          <a:endParaRPr sz="1000"/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91425" marB="91425">
                        <a:blipFill>
                          <a:blip r:embed="rId5"/>
                          <a:stretch>
                            <a:fillRect l="-101163" t="-203448" r="-201744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91425" marB="91425">
                        <a:blipFill>
                          <a:blip r:embed="rId5"/>
                          <a:stretch>
                            <a:fillRect l="-200000" t="-203448" r="-10057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91425" marB="91425">
                        <a:blipFill>
                          <a:blip r:embed="rId5"/>
                          <a:stretch>
                            <a:fillRect l="-301744" t="-203448" r="-1163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3525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000" dirty="0"/>
                            <a:t>Sum</a:t>
                          </a:r>
                          <a:endParaRPr sz="1000" dirty="0"/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91425" marB="91425">
                        <a:blipFill>
                          <a:blip r:embed="rId5"/>
                          <a:stretch>
                            <a:fillRect l="-101163" t="-303448" r="-201744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91425" marB="91425">
                        <a:blipFill>
                          <a:blip r:embed="rId5"/>
                          <a:stretch>
                            <a:fillRect l="-200000" t="-303448" r="-10057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91425" marB="91425">
                        <a:blipFill>
                          <a:blip r:embed="rId5"/>
                          <a:stretch>
                            <a:fillRect l="-301744" t="-303448" r="-1163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Neural Net </a:t>
            </a:r>
            <a:r>
              <a:rPr lang="en" dirty="0"/>
              <a:t>for Credit Card Frau</a:t>
            </a:r>
            <a:r>
              <a:rPr lang="en-US" dirty="0"/>
              <a:t>d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2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Char char="●"/>
                </a:pPr>
                <a:r>
                  <a:rPr lang="en-US" dirty="0">
                    <a:solidFill>
                      <a:srgbClr val="000000"/>
                    </a:solidFill>
                  </a:rPr>
                  <a:t>Best neural net had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hidden layers, each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30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neurons</a:t>
                </a:r>
              </a:p>
              <a:p>
                <a:pPr marL="4572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Char char="●"/>
                </a:pPr>
                <a:r>
                  <a:rPr lang="en-US" dirty="0">
                    <a:solidFill>
                      <a:srgbClr val="000000"/>
                    </a:solidFill>
                  </a:rPr>
                  <a:t>Best activation function was rectified linear unit 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𝑅𝑒𝐿𝑢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)</a:t>
                </a:r>
              </a:p>
              <a:p>
                <a:pPr marL="4572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Char char="●"/>
                </a:pPr>
                <a:r>
                  <a:rPr lang="en-US" dirty="0">
                    <a:solidFill>
                      <a:srgbClr val="000000"/>
                    </a:solidFill>
                  </a:rPr>
                  <a:t>Best learning rate was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0.01</m:t>
                    </m:r>
                  </m:oMath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pPr marL="4572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Char char="●"/>
                </a:pPr>
                <a:r>
                  <a:rPr lang="en-US" dirty="0">
                    <a:solidFill>
                      <a:srgbClr val="000000"/>
                    </a:solidFill>
                  </a:rPr>
                  <a:t>Best cutoff probability was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36.98%</m:t>
                    </m:r>
                  </m:oMath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pPr marL="4572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Char char="●"/>
                </a:pPr>
                <a:r>
                  <a:rPr lang="en-US" dirty="0">
                    <a:solidFill>
                      <a:srgbClr val="000000"/>
                    </a:solidFill>
                  </a:rPr>
                  <a:t>All hyperparameters chosen via limited grid search (due to time constraints)</a:t>
                </a:r>
                <a:endParaRPr sz="1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03" name="Google Shape;203;p2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4" name="Google Shape;204;p26"/>
          <p:cNvGraphicFramePr/>
          <p:nvPr>
            <p:extLst>
              <p:ext uri="{D42A27DB-BD31-4B8C-83A1-F6EECF244321}">
                <p14:modId xmlns:p14="http://schemas.microsoft.com/office/powerpoint/2010/main" val="1035091804"/>
              </p:ext>
            </p:extLst>
          </p:nvPr>
        </p:nvGraphicFramePr>
        <p:xfrm>
          <a:off x="952500" y="3396710"/>
          <a:ext cx="7239000" cy="1188630"/>
        </p:xfrm>
        <a:graphic>
          <a:graphicData uri="http://schemas.openxmlformats.org/drawingml/2006/table">
            <a:tbl>
              <a:tblPr>
                <a:noFill/>
                <a:tableStyleId>{117A278A-9FB8-48D0-AE05-9BFFBFB33154}</a:tableStyleId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Sens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Spec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Neg Pred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F-score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Full Model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</a:rPr>
                        <a:t>0.8272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</a:rPr>
                        <a:t>0.9999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</a:rPr>
                        <a:t>0.9667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0.9997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</a:rPr>
                        <a:t>0.8904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CV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0.8627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0.9997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0.8381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0.9998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0.8502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8616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ROC curves and AUC</a:t>
            </a:r>
            <a:endParaRPr dirty="0"/>
          </a:p>
        </p:txBody>
      </p:sp>
      <p:pic>
        <p:nvPicPr>
          <p:cNvPr id="238" name="Google Shape;238;p30"/>
          <p:cNvPicPr preferRelativeResize="0"/>
          <p:nvPr/>
        </p:nvPicPr>
        <p:blipFill rotWithShape="1">
          <a:blip r:embed="rId3">
            <a:alphaModFix/>
          </a:blip>
          <a:srcRect t="9396" b="7815"/>
          <a:stretch/>
        </p:blipFill>
        <p:spPr>
          <a:xfrm>
            <a:off x="798600" y="1003875"/>
            <a:ext cx="7546801" cy="3909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Google Shape;61;p1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333333"/>
                  </a:buClr>
                  <a:buSzPts val="1400"/>
                  <a:buChar char="●"/>
                </a:pPr>
                <a:r>
                  <a:rPr lang="en-US" sz="1400" dirty="0">
                    <a:solidFill>
                      <a:schemeClr val="tx1"/>
                    </a:solidFill>
                    <a:highlight>
                      <a:srgbClr val="FFFFFF"/>
                    </a:highlight>
                  </a:rPr>
                  <a:t>Credit card fraud costs consumers an estimated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chemeClr val="tx1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$22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  <a:highlight>
                      <a:srgbClr val="FFFFFF"/>
                    </a:highlight>
                  </a:rPr>
                  <a:t> billion per year. </a:t>
                </a:r>
              </a:p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333333"/>
                  </a:buClr>
                  <a:buSzPts val="1400"/>
                  <a:buChar char="●"/>
                </a:pPr>
                <a:r>
                  <a:rPr lang="en-US" sz="1400" dirty="0">
                    <a:solidFill>
                      <a:schemeClr val="tx1"/>
                    </a:solidFill>
                    <a:highlight>
                      <a:srgbClr val="FFFFFF"/>
                    </a:highlight>
                  </a:rPr>
                  <a:t>Due to the importance of this issue, credit card companies typically have teams of data scientists specifically tasked with identifying fraudulent transactions. </a:t>
                </a:r>
              </a:p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333333"/>
                  </a:buClr>
                  <a:buSzPts val="1400"/>
                  <a:buChar char="●"/>
                </a:pPr>
                <a:r>
                  <a:rPr lang="en-US" sz="1400" dirty="0">
                    <a:solidFill>
                      <a:schemeClr val="tx1"/>
                    </a:solidFill>
                    <a:highlight>
                      <a:srgbClr val="FFFFFF"/>
                    </a:highlight>
                  </a:rPr>
                  <a:t>We obtained data that contains information on about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chemeClr val="tx1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300,000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  <a:highlight>
                      <a:srgbClr val="FFFFFF"/>
                    </a:highlight>
                  </a:rPr>
                  <a:t> credit card transactions of which only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chemeClr val="tx1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492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  <a:highlight>
                      <a:srgbClr val="FFFFFF"/>
                    </a:highlight>
                  </a:rPr>
                  <a:t> are known to be fraudulent (about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chemeClr val="tx1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0.1%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  <a:highlight>
                      <a:srgbClr val="FFFFFF"/>
                    </a:highlight>
                  </a:rPr>
                  <a:t>). The dataset also contains information on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chemeClr val="tx1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29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  <a:highlight>
                      <a:srgbClr val="FFFFFF"/>
                    </a:highlight>
                  </a:rPr>
                  <a:t> different characteristics of the transaction. </a:t>
                </a:r>
              </a:p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333333"/>
                  </a:buClr>
                  <a:buSzPts val="1400"/>
                  <a:buChar char="●"/>
                </a:pPr>
                <a:r>
                  <a:rPr lang="en-US" sz="1400" dirty="0">
                    <a:solidFill>
                      <a:schemeClr val="tx1"/>
                    </a:solidFill>
                    <a:highlight>
                      <a:srgbClr val="FFFFFF"/>
                    </a:highlight>
                  </a:rPr>
                  <a:t>However, because such information is highly proprietary and confidential, most of the explanatory variables (labeled simply as V1-V28) are the principal component scores of the explanatory variables (borrowing 536 notation, these are the </a:t>
                </a:r>
                <a14:m>
                  <m:oMath xmlns:m="http://schemas.openxmlformats.org/officeDocument/2006/math">
                    <m:r>
                      <a:rPr lang="en-US" sz="1400" b="1" i="0" smtClean="0">
                        <a:solidFill>
                          <a:schemeClr val="tx1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𝐙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  <a:highlight>
                      <a:srgbClr val="FFFFFF"/>
                    </a:highlight>
                  </a:rPr>
                  <a:t>s rather than the original </a:t>
                </a:r>
                <a14:m>
                  <m:oMath xmlns:m="http://schemas.openxmlformats.org/officeDocument/2006/math">
                    <m:r>
                      <a:rPr lang="en-US" sz="1400" b="1" i="0" smtClean="0">
                        <a:solidFill>
                          <a:schemeClr val="tx1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  <a:highlight>
                      <a:srgbClr val="FFFFFF"/>
                    </a:highlight>
                  </a:rPr>
                  <a:t>s). </a:t>
                </a:r>
              </a:p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333333"/>
                  </a:buClr>
                  <a:buSzPts val="1400"/>
                  <a:buChar char="●"/>
                </a:pPr>
                <a:r>
                  <a:rPr lang="en-US" sz="1400" dirty="0">
                    <a:solidFill>
                      <a:schemeClr val="tx1"/>
                    </a:solidFill>
                    <a:highlight>
                      <a:srgbClr val="FFFFFF"/>
                    </a:highlight>
                  </a:rPr>
                  <a:t>Our task was to try to identify which transactions are fraudulent. </a:t>
                </a:r>
                <a:endParaRPr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Google Shape;61;p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Summary of Results - Self Fit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4" name="Google Shape;244;p31"/>
              <p:cNvGraphicFramePr/>
              <p:nvPr>
                <p:extLst>
                  <p:ext uri="{D42A27DB-BD31-4B8C-83A1-F6EECF244321}">
                    <p14:modId xmlns:p14="http://schemas.microsoft.com/office/powerpoint/2010/main" val="1244051443"/>
                  </p:ext>
                </p:extLst>
              </p:nvPr>
            </p:nvGraphicFramePr>
            <p:xfrm>
              <a:off x="441975" y="1594350"/>
              <a:ext cx="7463200" cy="3171075"/>
            </p:xfrm>
            <a:graphic>
              <a:graphicData uri="http://schemas.openxmlformats.org/drawingml/2006/table">
                <a:tbl>
                  <a:tblPr>
                    <a:noFill/>
                    <a:tableStyleId>{117A278A-9FB8-48D0-AE05-9BFFBFB33154}</a:tableStyleId>
                  </a:tblPr>
                  <a:tblGrid>
                    <a:gridCol w="1865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65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865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865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645675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/>
                            <a:t>Self - Fit</a:t>
                          </a:r>
                          <a:endParaRPr/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/>
                            <a:t>KNN</a:t>
                          </a:r>
                          <a:endParaRPr/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/>
                            <a:t>Trees</a:t>
                          </a:r>
                          <a:endParaRPr/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/>
                            <a:t>Neural Nets</a:t>
                          </a:r>
                          <a:endParaRPr/>
                        </a:p>
                      </a:txBody>
                      <a:tcPr marL="91425" marR="91425" marT="91425" marB="91425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0900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/>
                            <a:t>Sensitivity</a:t>
                          </a:r>
                          <a:endParaRPr/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" i="1" dirty="0" smtClean="0">
                                    <a:latin typeface="Cambria Math" panose="02040503050406030204" pitchFamily="18" charset="0"/>
                                  </a:rPr>
                                  <m:t>.8333</m:t>
                                </m:r>
                              </m:oMath>
                            </m:oMathPara>
                          </a14:m>
                          <a:endParaRPr dirty="0"/>
                        </a:p>
                      </a:txBody>
                      <a:tcPr marL="91425" marR="91425" marT="91425" marB="91425"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" i="1" smtClean="0">
                                    <a:latin typeface="Cambria Math" panose="02040503050406030204" pitchFamily="18" charset="0"/>
                                  </a:rPr>
                                  <m:t>.8211</m:t>
                                </m:r>
                              </m:oMath>
                            </m:oMathPara>
                          </a14:m>
                          <a:endParaRPr dirty="0"/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" i="1" smtClean="0">
                                    <a:latin typeface="Cambria Math" panose="02040503050406030204" pitchFamily="18" charset="0"/>
                                  </a:rPr>
                                  <m:t>.8272</m:t>
                                </m:r>
                              </m:oMath>
                            </m:oMathPara>
                          </a14:m>
                          <a:endParaRPr/>
                        </a:p>
                      </a:txBody>
                      <a:tcPr marL="91425" marR="91425" marT="91425" marB="91425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0900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/>
                            <a:t>Specificity</a:t>
                          </a:r>
                          <a:endParaRPr/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" i="1" smtClean="0">
                                    <a:latin typeface="Cambria Math" panose="02040503050406030204" pitchFamily="18" charset="0"/>
                                  </a:rPr>
                                  <m:t>.9999</m:t>
                                </m:r>
                              </m:oMath>
                            </m:oMathPara>
                          </a14:m>
                          <a:endParaRPr/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" i="1" smtClean="0">
                                    <a:latin typeface="Cambria Math" panose="02040503050406030204" pitchFamily="18" charset="0"/>
                                  </a:rPr>
                                  <m:t>.9997</m:t>
                                </m:r>
                              </m:oMath>
                            </m:oMathPara>
                          </a14:m>
                          <a:endParaRPr/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" i="1" smtClean="0">
                                    <a:latin typeface="Cambria Math" panose="02040503050406030204" pitchFamily="18" charset="0"/>
                                  </a:rPr>
                                  <m:t>.9999</m:t>
                                </m:r>
                              </m:oMath>
                            </m:oMathPara>
                          </a14:m>
                          <a:endParaRPr/>
                        </a:p>
                      </a:txBody>
                      <a:tcPr marL="91425" marR="91425" marT="91425" marB="91425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20900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/>
                            <a:t>Precision</a:t>
                          </a:r>
                          <a:endParaRPr/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" i="1" smtClean="0">
                                    <a:latin typeface="Cambria Math" panose="02040503050406030204" pitchFamily="18" charset="0"/>
                                  </a:rPr>
                                  <m:t>.9276</m:t>
                                </m:r>
                              </m:oMath>
                            </m:oMathPara>
                          </a14:m>
                          <a:endParaRPr/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" i="1" smtClean="0">
                                    <a:latin typeface="Cambria Math" panose="02040503050406030204" pitchFamily="18" charset="0"/>
                                  </a:rPr>
                                  <m:t>.8112</m:t>
                                </m:r>
                              </m:oMath>
                            </m:oMathPara>
                          </a14:m>
                          <a:endParaRPr/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" i="1" smtClean="0">
                                    <a:latin typeface="Cambria Math" panose="02040503050406030204" pitchFamily="18" charset="0"/>
                                  </a:rPr>
                                  <m:t>.9667</m:t>
                                </m:r>
                              </m:oMath>
                            </m:oMathPara>
                          </a14:m>
                          <a:endParaRPr dirty="0"/>
                        </a:p>
                      </a:txBody>
                      <a:tcPr marL="91425" marR="91425" marT="91425" marB="91425"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20900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/>
                            <a:t>NPV</a:t>
                          </a:r>
                          <a:endParaRPr/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" i="1" smtClean="0">
                                    <a:latin typeface="Cambria Math" panose="02040503050406030204" pitchFamily="18" charset="0"/>
                                  </a:rPr>
                                  <m:t>.9997</m:t>
                                </m:r>
                              </m:oMath>
                            </m:oMathPara>
                          </a14:m>
                          <a:endParaRPr/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" i="1" smtClean="0">
                                    <a:latin typeface="Cambria Math" panose="02040503050406030204" pitchFamily="18" charset="0"/>
                                  </a:rPr>
                                  <m:t>.9997</m:t>
                                </m:r>
                              </m:oMath>
                            </m:oMathPara>
                          </a14:m>
                          <a:endParaRPr dirty="0"/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" i="1" smtClean="0">
                                    <a:latin typeface="Cambria Math" panose="02040503050406030204" pitchFamily="18" charset="0"/>
                                  </a:rPr>
                                  <m:t>.9997</m:t>
                                </m:r>
                              </m:oMath>
                            </m:oMathPara>
                          </a14:m>
                          <a:endParaRPr/>
                        </a:p>
                      </a:txBody>
                      <a:tcPr marL="91425" marR="91425" marT="91425" marB="91425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20900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/>
                            <a:t>F</a:t>
                          </a:r>
                          <a:endParaRPr/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" i="1" smtClean="0">
                                    <a:latin typeface="Cambria Math" panose="02040503050406030204" pitchFamily="18" charset="0"/>
                                  </a:rPr>
                                  <m:t>.8779</m:t>
                                </m:r>
                              </m:oMath>
                            </m:oMathPara>
                          </a14:m>
                          <a:endParaRPr/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" i="1" smtClean="0">
                                    <a:latin typeface="Cambria Math" panose="02040503050406030204" pitchFamily="18" charset="0"/>
                                  </a:rPr>
                                  <m:t>.8162</m:t>
                                </m:r>
                              </m:oMath>
                            </m:oMathPara>
                          </a14:m>
                          <a:endParaRPr dirty="0"/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" i="1" smtClean="0">
                                    <a:latin typeface="Cambria Math" panose="02040503050406030204" pitchFamily="18" charset="0"/>
                                  </a:rPr>
                                  <m:t>.8904</m:t>
                                </m:r>
                              </m:oMath>
                            </m:oMathPara>
                          </a14:m>
                          <a:endParaRPr dirty="0"/>
                        </a:p>
                      </a:txBody>
                      <a:tcPr marL="91425" marR="91425" marT="91425" marB="91425"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20900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/>
                            <a:t>AUC</a:t>
                          </a:r>
                          <a:endParaRPr/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" i="1" smtClean="0">
                                    <a:latin typeface="Cambria Math" panose="02040503050406030204" pitchFamily="18" charset="0"/>
                                  </a:rPr>
                                  <m:t>.9999</m:t>
                                </m:r>
                              </m:oMath>
                            </m:oMathPara>
                          </a14:m>
                          <a:endParaRPr dirty="0"/>
                        </a:p>
                      </a:txBody>
                      <a:tcPr marL="91425" marR="91425" marT="91425" marB="91425"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" i="1" smtClean="0">
                                    <a:latin typeface="Cambria Math" panose="02040503050406030204" pitchFamily="18" charset="0"/>
                                  </a:rPr>
                                  <m:t>.9164</m:t>
                                </m:r>
                              </m:oMath>
                            </m:oMathPara>
                          </a14:m>
                          <a:endParaRPr/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" i="1" dirty="0" smtClean="0">
                                    <a:latin typeface="Cambria Math" panose="02040503050406030204" pitchFamily="18" charset="0"/>
                                  </a:rPr>
                                  <m:t>.9945</m:t>
                                </m:r>
                              </m:oMath>
                            </m:oMathPara>
                          </a14:m>
                          <a:endParaRPr dirty="0"/>
                        </a:p>
                      </a:txBody>
                      <a:tcPr marL="91425" marR="91425" marT="91425" marB="91425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4" name="Google Shape;244;p31"/>
              <p:cNvGraphicFramePr/>
              <p:nvPr>
                <p:extLst>
                  <p:ext uri="{D42A27DB-BD31-4B8C-83A1-F6EECF244321}">
                    <p14:modId xmlns:p14="http://schemas.microsoft.com/office/powerpoint/2010/main" val="1244051443"/>
                  </p:ext>
                </p:extLst>
              </p:nvPr>
            </p:nvGraphicFramePr>
            <p:xfrm>
              <a:off x="441975" y="1594350"/>
              <a:ext cx="7463200" cy="3171075"/>
            </p:xfrm>
            <a:graphic>
              <a:graphicData uri="http://schemas.openxmlformats.org/drawingml/2006/table">
                <a:tbl>
                  <a:tblPr>
                    <a:noFill/>
                    <a:tableStyleId>{117A278A-9FB8-48D0-AE05-9BFFBFB33154}</a:tableStyleId>
                  </a:tblPr>
                  <a:tblGrid>
                    <a:gridCol w="1865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65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865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865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645675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/>
                            <a:t>Self - Fit</a:t>
                          </a:r>
                          <a:endParaRPr/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/>
                            <a:t>KNN</a:t>
                          </a:r>
                          <a:endParaRPr/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/>
                            <a:t>Trees</a:t>
                          </a:r>
                          <a:endParaRPr/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/>
                            <a:t>Neural Nets</a:t>
                          </a:r>
                          <a:endParaRPr/>
                        </a:p>
                      </a:txBody>
                      <a:tcPr marL="91425" marR="91425" marT="91425" marB="91425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0900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/>
                            <a:t>Sensitivity</a:t>
                          </a:r>
                          <a:endParaRPr/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91425" marB="91425">
                        <a:blipFill>
                          <a:blip r:embed="rId3"/>
                          <a:stretch>
                            <a:fillRect l="-100000" t="-155072" r="-200000" b="-5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91425" marB="91425">
                        <a:blipFill>
                          <a:blip r:embed="rId3"/>
                          <a:stretch>
                            <a:fillRect l="-200654" t="-155072" r="-100654" b="-5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91425" marB="91425">
                        <a:blipFill>
                          <a:blip r:embed="rId3"/>
                          <a:stretch>
                            <a:fillRect l="-300654" t="-155072" r="-654" b="-50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0900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/>
                            <a:t>Specificity</a:t>
                          </a:r>
                          <a:endParaRPr/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91425" marB="91425">
                        <a:blipFill>
                          <a:blip r:embed="rId3"/>
                          <a:stretch>
                            <a:fillRect l="-100000" t="-255072" r="-200000" b="-4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91425" marB="91425">
                        <a:blipFill>
                          <a:blip r:embed="rId3"/>
                          <a:stretch>
                            <a:fillRect l="-200654" t="-255072" r="-100654" b="-4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91425" marB="91425">
                        <a:blipFill>
                          <a:blip r:embed="rId3"/>
                          <a:stretch>
                            <a:fillRect l="-300654" t="-255072" r="-654" b="-40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20900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/>
                            <a:t>Precision</a:t>
                          </a:r>
                          <a:endParaRPr/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91425" marB="91425">
                        <a:blipFill>
                          <a:blip r:embed="rId3"/>
                          <a:stretch>
                            <a:fillRect l="-100000" t="-350000" r="-200000" b="-29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91425" marB="91425">
                        <a:blipFill>
                          <a:blip r:embed="rId3"/>
                          <a:stretch>
                            <a:fillRect l="-200654" t="-350000" r="-100654" b="-29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91425" marB="91425">
                        <a:blipFill>
                          <a:blip r:embed="rId3"/>
                          <a:stretch>
                            <a:fillRect l="-300654" t="-350000" r="-654" b="-29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20900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/>
                            <a:t>NPV</a:t>
                          </a:r>
                          <a:endParaRPr/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91425" marB="91425">
                        <a:blipFill>
                          <a:blip r:embed="rId3"/>
                          <a:stretch>
                            <a:fillRect l="-100000" t="-456522" r="-200000" b="-2028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91425" marB="91425">
                        <a:blipFill>
                          <a:blip r:embed="rId3"/>
                          <a:stretch>
                            <a:fillRect l="-200654" t="-456522" r="-100654" b="-2028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91425" marB="91425">
                        <a:blipFill>
                          <a:blip r:embed="rId3"/>
                          <a:stretch>
                            <a:fillRect l="-300654" t="-456522" r="-654" b="-2028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20900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/>
                            <a:t>F</a:t>
                          </a:r>
                          <a:endParaRPr/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91425" marB="91425">
                        <a:blipFill>
                          <a:blip r:embed="rId3"/>
                          <a:stretch>
                            <a:fillRect l="-100000" t="-556522" r="-200000" b="-1028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91425" marB="91425">
                        <a:blipFill>
                          <a:blip r:embed="rId3"/>
                          <a:stretch>
                            <a:fillRect l="-200654" t="-556522" r="-100654" b="-1028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91425" marB="91425">
                        <a:blipFill>
                          <a:blip r:embed="rId3"/>
                          <a:stretch>
                            <a:fillRect l="-300654" t="-556522" r="-654" b="-1028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20900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/>
                            <a:t>AUC</a:t>
                          </a:r>
                          <a:endParaRPr/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91425" marB="91425">
                        <a:blipFill>
                          <a:blip r:embed="rId3"/>
                          <a:stretch>
                            <a:fillRect l="-100000" t="-656522" r="-200000" b="-28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91425" marB="91425">
                        <a:blipFill>
                          <a:blip r:embed="rId3"/>
                          <a:stretch>
                            <a:fillRect l="-200654" t="-656522" r="-100654" b="-28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91425" marB="91425">
                        <a:blipFill>
                          <a:blip r:embed="rId3"/>
                          <a:stretch>
                            <a:fillRect l="-300654" t="-656522" r="-654" b="-28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Predictions - Testing / Training Set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0" name="Google Shape;250;p32"/>
              <p:cNvGraphicFramePr/>
              <p:nvPr>
                <p:extLst>
                  <p:ext uri="{D42A27DB-BD31-4B8C-83A1-F6EECF244321}">
                    <p14:modId xmlns:p14="http://schemas.microsoft.com/office/powerpoint/2010/main" val="3073624551"/>
                  </p:ext>
                </p:extLst>
              </p:nvPr>
            </p:nvGraphicFramePr>
            <p:xfrm>
              <a:off x="432700" y="1533225"/>
              <a:ext cx="7394700" cy="2671825"/>
            </p:xfrm>
            <a:graphic>
              <a:graphicData uri="http://schemas.openxmlformats.org/drawingml/2006/table">
                <a:tbl>
                  <a:tblPr>
                    <a:noFill/>
                    <a:tableStyleId>{117A278A-9FB8-48D0-AE05-9BFFBFB33154}</a:tableStyleId>
                  </a:tblPr>
                  <a:tblGrid>
                    <a:gridCol w="184867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4867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84867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84867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627325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en" i="1" dirty="0" smtClean="0">
                                  <a:latin typeface="Cambria Math" panose="02040503050406030204" pitchFamily="18" charset="0"/>
                                </a:rPr>
                                <m:t>80%</m:t>
                              </m:r>
                            </m:oMath>
                          </a14:m>
                          <a:r>
                            <a:rPr lang="en" dirty="0"/>
                            <a:t> Train/Test</a:t>
                          </a:r>
                          <a:endParaRPr dirty="0"/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/>
                            <a:t>KNN</a:t>
                          </a:r>
                          <a:endParaRPr/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/>
                            <a:t>Trees</a:t>
                          </a:r>
                          <a:endParaRPr/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/>
                            <a:t>Neural Nets</a:t>
                          </a:r>
                          <a:endParaRPr/>
                        </a:p>
                      </a:txBody>
                      <a:tcPr marL="91425" marR="91425" marT="91425" marB="91425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8900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/>
                            <a:t>Sensitivity</a:t>
                          </a:r>
                          <a:endParaRPr/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" i="1" dirty="0" smtClean="0">
                                    <a:latin typeface="Cambria Math" panose="02040503050406030204" pitchFamily="18" charset="0"/>
                                  </a:rPr>
                                  <m:t>.8046</m:t>
                                </m:r>
                              </m:oMath>
                            </m:oMathPara>
                          </a14:m>
                          <a:endParaRPr dirty="0"/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" i="1" dirty="0" smtClean="0">
                                    <a:latin typeface="Cambria Math" panose="02040503050406030204" pitchFamily="18" charset="0"/>
                                  </a:rPr>
                                  <m:t>.8529</m:t>
                                </m:r>
                              </m:oMath>
                            </m:oMathPara>
                          </a14:m>
                          <a:endParaRPr dirty="0"/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" i="1" dirty="0" smtClean="0">
                                    <a:latin typeface="Cambria Math" panose="02040503050406030204" pitchFamily="18" charset="0"/>
                                  </a:rPr>
                                  <m:t>.8627</m:t>
                                </m:r>
                              </m:oMath>
                            </m:oMathPara>
                          </a14:m>
                          <a:endParaRPr dirty="0"/>
                        </a:p>
                      </a:txBody>
                      <a:tcPr marL="91425" marR="91425" marT="91425" marB="91425"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08900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dirty="0"/>
                            <a:t>Specificity</a:t>
                          </a:r>
                          <a:endParaRPr dirty="0"/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" i="1" dirty="0" smtClean="0">
                                    <a:latin typeface="Cambria Math" panose="02040503050406030204" pitchFamily="18" charset="0"/>
                                  </a:rPr>
                                  <m:t>.9998</m:t>
                                </m:r>
                              </m:oMath>
                            </m:oMathPara>
                          </a14:m>
                          <a:endParaRPr dirty="0"/>
                        </a:p>
                      </a:txBody>
                      <a:tcPr marL="91425" marR="91425" marT="91425" marB="9142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" i="1" dirty="0" smtClean="0">
                                    <a:latin typeface="Cambria Math" panose="02040503050406030204" pitchFamily="18" charset="0"/>
                                  </a:rPr>
                                  <m:t>.9996</m:t>
                                </m:r>
                              </m:oMath>
                            </m:oMathPara>
                          </a14:m>
                          <a:endParaRPr dirty="0"/>
                        </a:p>
                      </a:txBody>
                      <a:tcPr marL="91425" marR="91425" marT="91425" marB="9142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" i="1" dirty="0" smtClean="0">
                                    <a:latin typeface="Cambria Math" panose="02040503050406030204" pitchFamily="18" charset="0"/>
                                  </a:rPr>
                                  <m:t>.9997</m:t>
                                </m:r>
                              </m:oMath>
                            </m:oMathPara>
                          </a14:m>
                          <a:endParaRPr dirty="0"/>
                        </a:p>
                      </a:txBody>
                      <a:tcPr marL="91425" marR="91425" marT="91425" marB="9142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08900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/>
                            <a:t>Precision</a:t>
                          </a:r>
                          <a:endParaRPr/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" i="1" dirty="0" smtClean="0">
                                    <a:latin typeface="Cambria Math" panose="02040503050406030204" pitchFamily="18" charset="0"/>
                                  </a:rPr>
                                  <m:t>.8750</m:t>
                                </m:r>
                              </m:oMath>
                            </m:oMathPara>
                          </a14:m>
                          <a:endParaRPr dirty="0"/>
                        </a:p>
                      </a:txBody>
                      <a:tcPr marL="91425" marR="91425" marT="91425" marB="91425"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" i="1" dirty="0" smtClean="0">
                                    <a:latin typeface="Cambria Math" panose="02040503050406030204" pitchFamily="18" charset="0"/>
                                  </a:rPr>
                                  <m:t>.8131</m:t>
                                </m:r>
                              </m:oMath>
                            </m:oMathPara>
                          </a14:m>
                          <a:endParaRPr dirty="0"/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" i="1" dirty="0" smtClean="0">
                                    <a:latin typeface="Cambria Math" panose="02040503050406030204" pitchFamily="18" charset="0"/>
                                  </a:rPr>
                                  <m:t>.8381</m:t>
                                </m:r>
                              </m:oMath>
                            </m:oMathPara>
                          </a14:m>
                          <a:endParaRPr dirty="0"/>
                        </a:p>
                      </a:txBody>
                      <a:tcPr marL="91425" marR="91425" marT="91425" marB="91425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08900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/>
                            <a:t>NPV</a:t>
                          </a:r>
                          <a:endParaRPr/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" i="1" dirty="0" smtClean="0">
                                    <a:latin typeface="Cambria Math" panose="02040503050406030204" pitchFamily="18" charset="0"/>
                                  </a:rPr>
                                  <m:t>.9997</m:t>
                                </m:r>
                              </m:oMath>
                            </m:oMathPara>
                          </a14:m>
                          <a:endParaRPr dirty="0"/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" i="1" dirty="0" smtClean="0">
                                    <a:latin typeface="Cambria Math" panose="02040503050406030204" pitchFamily="18" charset="0"/>
                                  </a:rPr>
                                  <m:t>.9997</m:t>
                                </m:r>
                              </m:oMath>
                            </m:oMathPara>
                          </a14:m>
                          <a:endParaRPr dirty="0"/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" i="1" dirty="0" smtClean="0">
                                    <a:latin typeface="Cambria Math" panose="02040503050406030204" pitchFamily="18" charset="0"/>
                                  </a:rPr>
                                  <m:t>.9998</m:t>
                                </m:r>
                              </m:oMath>
                            </m:oMathPara>
                          </a14:m>
                          <a:endParaRPr dirty="0"/>
                        </a:p>
                      </a:txBody>
                      <a:tcPr marL="91425" marR="91425" marT="91425" marB="91425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08900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/>
                            <a:t>F</a:t>
                          </a:r>
                          <a:endParaRPr/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" i="1" dirty="0" smtClean="0">
                                    <a:latin typeface="Cambria Math" panose="02040503050406030204" pitchFamily="18" charset="0"/>
                                  </a:rPr>
                                  <m:t>.8383</m:t>
                                </m:r>
                              </m:oMath>
                            </m:oMathPara>
                          </a14:m>
                          <a:endParaRPr dirty="0"/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" i="1" dirty="0" smtClean="0">
                                    <a:latin typeface="Cambria Math" panose="02040503050406030204" pitchFamily="18" charset="0"/>
                                  </a:rPr>
                                  <m:t>.8325</m:t>
                                </m:r>
                              </m:oMath>
                            </m:oMathPara>
                          </a14:m>
                          <a:endParaRPr dirty="0"/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" i="1" dirty="0" smtClean="0">
                                    <a:latin typeface="Cambria Math" panose="02040503050406030204" pitchFamily="18" charset="0"/>
                                  </a:rPr>
                                  <m:t>.8502</m:t>
                                </m:r>
                              </m:oMath>
                            </m:oMathPara>
                          </a14:m>
                          <a:endParaRPr dirty="0"/>
                        </a:p>
                      </a:txBody>
                      <a:tcPr marL="91425" marR="91425" marT="91425" marB="91425"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0" name="Google Shape;250;p32"/>
              <p:cNvGraphicFramePr/>
              <p:nvPr>
                <p:extLst>
                  <p:ext uri="{D42A27DB-BD31-4B8C-83A1-F6EECF244321}">
                    <p14:modId xmlns:p14="http://schemas.microsoft.com/office/powerpoint/2010/main" val="3073624551"/>
                  </p:ext>
                </p:extLst>
              </p:nvPr>
            </p:nvGraphicFramePr>
            <p:xfrm>
              <a:off x="432700" y="1533225"/>
              <a:ext cx="7394700" cy="2671825"/>
            </p:xfrm>
            <a:graphic>
              <a:graphicData uri="http://schemas.openxmlformats.org/drawingml/2006/table">
                <a:tbl>
                  <a:tblPr>
                    <a:noFill/>
                    <a:tableStyleId>{117A278A-9FB8-48D0-AE05-9BFFBFB33154}</a:tableStyleId>
                  </a:tblPr>
                  <a:tblGrid>
                    <a:gridCol w="184867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4867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84867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84867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6273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91425" marB="91425">
                        <a:blipFill>
                          <a:blip r:embed="rId3"/>
                          <a:stretch>
                            <a:fillRect t="-971" r="-300000" b="-3281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/>
                            <a:t>KNN</a:t>
                          </a:r>
                          <a:endParaRPr/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/>
                            <a:t>Trees</a:t>
                          </a:r>
                          <a:endParaRPr/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/>
                            <a:t>Neural Nets</a:t>
                          </a:r>
                          <a:endParaRPr/>
                        </a:p>
                      </a:txBody>
                      <a:tcPr marL="91425" marR="91425" marT="91425" marB="91425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8900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/>
                            <a:t>Sensitivity</a:t>
                          </a:r>
                          <a:endParaRPr/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91425" marB="91425">
                        <a:blipFill>
                          <a:blip r:embed="rId3"/>
                          <a:stretch>
                            <a:fillRect l="-100000" t="-155224" r="-200000" b="-404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91425" marB="91425">
                        <a:blipFill>
                          <a:blip r:embed="rId3"/>
                          <a:stretch>
                            <a:fillRect l="-200660" t="-155224" r="-100660" b="-404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91425" marB="91425">
                        <a:blipFill>
                          <a:blip r:embed="rId3"/>
                          <a:stretch>
                            <a:fillRect l="-299671" t="-155224" r="-329" b="-4044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08900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dirty="0"/>
                            <a:t>Specificity</a:t>
                          </a:r>
                          <a:endParaRPr dirty="0"/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91425" marB="91425">
                        <a:blipFill>
                          <a:blip r:embed="rId3"/>
                          <a:stretch>
                            <a:fillRect l="-100000" t="-255224" r="-200000" b="-304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91425" marB="91425">
                        <a:blipFill>
                          <a:blip r:embed="rId3"/>
                          <a:stretch>
                            <a:fillRect l="-200660" t="-255224" r="-100660" b="-304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91425" marB="91425">
                        <a:blipFill>
                          <a:blip r:embed="rId3"/>
                          <a:stretch>
                            <a:fillRect l="-299671" t="-255224" r="-329" b="-3044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08900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/>
                            <a:t>Precision</a:t>
                          </a:r>
                          <a:endParaRPr/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91425" marB="91425">
                        <a:blipFill>
                          <a:blip r:embed="rId3"/>
                          <a:stretch>
                            <a:fillRect l="-100000" t="-350000" r="-2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91425" marB="91425">
                        <a:blipFill>
                          <a:blip r:embed="rId3"/>
                          <a:stretch>
                            <a:fillRect l="-200660" t="-350000" r="-10066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91425" marB="91425">
                        <a:blipFill>
                          <a:blip r:embed="rId3"/>
                          <a:stretch>
                            <a:fillRect l="-299671" t="-350000" r="-329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08900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/>
                            <a:t>NPV</a:t>
                          </a:r>
                          <a:endParaRPr/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91425" marB="91425">
                        <a:blipFill>
                          <a:blip r:embed="rId3"/>
                          <a:stretch>
                            <a:fillRect l="-100000" t="-456716" r="-200000" b="-1029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91425" marB="91425">
                        <a:blipFill>
                          <a:blip r:embed="rId3"/>
                          <a:stretch>
                            <a:fillRect l="-200660" t="-456716" r="-100660" b="-1029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91425" marB="91425">
                        <a:blipFill>
                          <a:blip r:embed="rId3"/>
                          <a:stretch>
                            <a:fillRect l="-299671" t="-456716" r="-329" b="-1029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08900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/>
                            <a:t>F</a:t>
                          </a:r>
                          <a:endParaRPr/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91425" marB="91425">
                        <a:blipFill>
                          <a:blip r:embed="rId3"/>
                          <a:stretch>
                            <a:fillRect l="-100000" t="-556716" r="-200000" b="-29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91425" marB="91425">
                        <a:blipFill>
                          <a:blip r:embed="rId3"/>
                          <a:stretch>
                            <a:fillRect l="-200660" t="-556716" r="-100660" b="-29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91425" marB="91425">
                        <a:blipFill>
                          <a:blip r:embed="rId3"/>
                          <a:stretch>
                            <a:fillRect l="-299671" t="-556716" r="-329" b="-29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6" name="Google Shape;256;p33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4"/>
                <a:ext cx="8520600" cy="3735531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Char char="●"/>
                </a:pPr>
                <a:r>
                  <a:rPr lang="en-US" dirty="0">
                    <a:solidFill>
                      <a:srgbClr val="000000"/>
                    </a:solidFill>
                    <a:latin typeface="+mj-lt"/>
                  </a:rPr>
                  <a:t>About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80%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+mj-lt"/>
                  </a:rPr>
                  <a:t> of CC fraud can be detected</a:t>
                </a:r>
              </a:p>
              <a:p>
                <a:pPr marL="914400" lvl="1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Char char="○"/>
                </a:pPr>
                <a:r>
                  <a:rPr lang="en-US" sz="1200" dirty="0">
                    <a:solidFill>
                      <a:srgbClr val="000000"/>
                    </a:solidFill>
                    <a:latin typeface="+mj-lt"/>
                  </a:rPr>
                  <a:t>Add other variables to capture more variation</a:t>
                </a:r>
              </a:p>
              <a:p>
                <a:pPr marL="914400" lvl="1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Char char="○"/>
                </a:pPr>
                <a:r>
                  <a:rPr lang="en-US" sz="1200" dirty="0">
                    <a:solidFill>
                      <a:srgbClr val="000000"/>
                    </a:solidFill>
                    <a:latin typeface="+mj-lt"/>
                  </a:rPr>
                  <a:t>More cases of fraud could increase sensitivity</a:t>
                </a:r>
              </a:p>
              <a:p>
                <a:pPr marL="571500" lvl="1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None/>
                </a:pPr>
                <a:endParaRPr lang="en-US" sz="1200" dirty="0">
                  <a:solidFill>
                    <a:srgbClr val="000000"/>
                  </a:solidFill>
                  <a:latin typeface="+mj-lt"/>
                </a:endParaRPr>
              </a:p>
              <a:p>
                <a:pPr marL="45720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Char char="●"/>
                </a:pPr>
                <a:r>
                  <a:rPr lang="en-US" dirty="0">
                    <a:solidFill>
                      <a:srgbClr val="000000"/>
                    </a:solidFill>
                    <a:latin typeface="+mj-lt"/>
                  </a:rPr>
                  <a:t>All methods have difficulty identifying fraud (relatively low sensitivity)</a:t>
                </a:r>
              </a:p>
              <a:p>
                <a:pPr marL="11430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None/>
                </a:pPr>
                <a:endParaRPr lang="en-US" sz="1200" dirty="0">
                  <a:solidFill>
                    <a:srgbClr val="000000"/>
                  </a:solidFill>
                  <a:latin typeface="+mj-lt"/>
                </a:endParaRPr>
              </a:p>
              <a:p>
                <a:pPr marL="45720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Char char="●"/>
                </a:pPr>
                <a:r>
                  <a:rPr lang="en-US" dirty="0">
                    <a:solidFill>
                      <a:srgbClr val="000000"/>
                    </a:solidFill>
                    <a:latin typeface="+mj-lt"/>
                  </a:rPr>
                  <a:t>KNN fits the data best</a:t>
                </a:r>
              </a:p>
              <a:p>
                <a:pPr lvl="1" indent="-342900">
                  <a:lnSpc>
                    <a:spcPct val="100000"/>
                  </a:lnSpc>
                  <a:spcBef>
                    <a:spcPts val="0"/>
                  </a:spcBef>
                  <a:buClr>
                    <a:srgbClr val="000000"/>
                  </a:buClr>
                  <a:buSzPts val="1800"/>
                  <a:buFont typeface="Courier New" panose="02070309020205020404" pitchFamily="49" charset="0"/>
                  <a:buChar char="o"/>
                </a:pPr>
                <a:r>
                  <a:rPr lang="en-US" sz="1200" dirty="0">
                    <a:solidFill>
                      <a:srgbClr val="000000"/>
                    </a:solidFill>
                    <a:latin typeface="+mj-lt"/>
                  </a:rPr>
                  <a:t>Sensitivity of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.8333</m:t>
                    </m:r>
                  </m:oMath>
                </a14:m>
                <a:endParaRPr lang="en-US" sz="1200" b="0" dirty="0">
                  <a:solidFill>
                    <a:srgbClr val="000000"/>
                  </a:solidFill>
                  <a:latin typeface="+mj-lt"/>
                </a:endParaRPr>
              </a:p>
              <a:p>
                <a:pPr lvl="1" indent="-342900">
                  <a:lnSpc>
                    <a:spcPct val="100000"/>
                  </a:lnSpc>
                  <a:spcBef>
                    <a:spcPts val="0"/>
                  </a:spcBef>
                  <a:buClr>
                    <a:srgbClr val="000000"/>
                  </a:buClr>
                  <a:buSzPts val="1800"/>
                  <a:buFont typeface="Courier New" panose="02070309020205020404" pitchFamily="49" charset="0"/>
                  <a:buChar char="o"/>
                </a:pPr>
                <a:r>
                  <a:rPr lang="en-US" sz="1200" dirty="0">
                    <a:solidFill>
                      <a:srgbClr val="000000"/>
                    </a:solidFill>
                    <a:latin typeface="+mj-lt"/>
                  </a:rPr>
                  <a:t>AUC of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.9999</m:t>
                    </m:r>
                  </m:oMath>
                </a14:m>
                <a:r>
                  <a:rPr lang="en-US" sz="1200" dirty="0">
                    <a:solidFill>
                      <a:srgbClr val="000000"/>
                    </a:solidFill>
                    <a:latin typeface="+mj-lt"/>
                  </a:rPr>
                  <a:t>, when constructed with full data</a:t>
                </a:r>
              </a:p>
              <a:p>
                <a:pPr marL="571500" lvl="1" indent="0">
                  <a:lnSpc>
                    <a:spcPct val="100000"/>
                  </a:lnSpc>
                  <a:spcBef>
                    <a:spcPts val="0"/>
                  </a:spcBef>
                  <a:buClr>
                    <a:srgbClr val="000000"/>
                  </a:buClr>
                  <a:buSzPts val="1800"/>
                  <a:buNone/>
                </a:pPr>
                <a:endParaRPr lang="en-US" sz="1200" dirty="0">
                  <a:solidFill>
                    <a:srgbClr val="000000"/>
                  </a:solidFill>
                  <a:latin typeface="+mj-lt"/>
                </a:endParaRPr>
              </a:p>
              <a:p>
                <a:pPr marL="45720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Char char="●"/>
                </a:pPr>
                <a:r>
                  <a:rPr lang="en-US" dirty="0">
                    <a:solidFill>
                      <a:srgbClr val="000000"/>
                    </a:solidFill>
                    <a:latin typeface="+mj-lt"/>
                  </a:rPr>
                  <a:t>Neural nets had the best sensitivity for prediction (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8627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+mj-lt"/>
                  </a:rPr>
                  <a:t>)</a:t>
                </a:r>
              </a:p>
              <a:p>
                <a:pPr marL="45720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Char char="●"/>
                </a:pPr>
                <a:endParaRPr lang="en-US" sz="1200" dirty="0">
                  <a:solidFill>
                    <a:srgbClr val="000000"/>
                  </a:solidFill>
                  <a:latin typeface="+mj-lt"/>
                </a:endParaRPr>
              </a:p>
              <a:p>
                <a:pPr marL="45720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Char char="●"/>
                </a:pPr>
                <a:r>
                  <a:rPr lang="en-US" dirty="0">
                    <a:solidFill>
                      <a:srgbClr val="000000"/>
                    </a:solidFill>
                    <a:latin typeface="+mj-lt"/>
                  </a:rPr>
                  <a:t>Meanings of variables must be known to take action</a:t>
                </a:r>
              </a:p>
              <a:p>
                <a:pPr marL="45720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Char char="●"/>
                </a:pPr>
                <a:endParaRPr lang="en-US" sz="1200" dirty="0">
                  <a:solidFill>
                    <a:srgbClr val="000000"/>
                  </a:solidFill>
                  <a:latin typeface="+mj-lt"/>
                </a:endParaRPr>
              </a:p>
              <a:p>
                <a:pPr marL="45720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Char char="●"/>
                </a:pPr>
                <a:r>
                  <a:rPr lang="en-US" dirty="0">
                    <a:solidFill>
                      <a:srgbClr val="000000"/>
                    </a:solidFill>
                    <a:latin typeface="+mj-lt"/>
                  </a:rPr>
                  <a:t>With financial costs of false positives/negatives known, methods could be optimized to minimize costs (better method for selecting cutoff probabilities)</a:t>
                </a:r>
                <a:endParaRPr dirty="0">
                  <a:solidFill>
                    <a:srgbClr val="000000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256" name="Google Shape;256;p3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4"/>
                <a:ext cx="8520600" cy="3735531"/>
              </a:xfrm>
              <a:prstGeom prst="rect">
                <a:avLst/>
              </a:prstGeom>
              <a:blipFill>
                <a:blip r:embed="rId3"/>
                <a:stretch>
                  <a:fillRect b="-1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Teamwork</a:t>
            </a:r>
            <a:endParaRPr/>
          </a:p>
        </p:txBody>
      </p:sp>
      <p:sp>
        <p:nvSpPr>
          <p:cNvPr id="262" name="Google Shape;262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chemeClr val="tx1"/>
                </a:solidFill>
              </a:rPr>
              <a:t>Introduction, KNN, Summary of Results - Mitchell</a:t>
            </a:r>
            <a:endParaRPr sz="23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chemeClr val="tx1"/>
                </a:solidFill>
              </a:rPr>
              <a:t>Data visualization/issues, CT, Conclusion - Brandon</a:t>
            </a:r>
            <a:endParaRPr sz="23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300" dirty="0">
                <a:solidFill>
                  <a:schemeClr val="tx1"/>
                </a:solidFill>
              </a:rPr>
              <a:t>Model fit and prediction ability, NN, Goals/Outline - Cason</a:t>
            </a:r>
            <a:endParaRPr sz="23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Visualization</a:t>
            </a:r>
            <a:endParaRPr/>
          </a:p>
        </p:txBody>
      </p:sp>
      <p:pic>
        <p:nvPicPr>
          <p:cNvPr id="6" name="Picture 5" descr="A picture containing photo, different, group, kitchen&#10;&#10;Description automatically generated">
            <a:extLst>
              <a:ext uri="{FF2B5EF4-FFF2-40B4-BE49-F238E27FC236}">
                <a16:creationId xmlns:a16="http://schemas.microsoft.com/office/drawing/2014/main" id="{7D6F3247-C46F-4D48-9D4F-70ACC335F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836" y="1086570"/>
            <a:ext cx="8078327" cy="37247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with Data</a:t>
            </a: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Small proportion of transactions are fraudulent</a:t>
            </a:r>
            <a:endParaRPr dirty="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 dirty="0">
                <a:solidFill>
                  <a:schemeClr val="dk1"/>
                </a:solidFill>
              </a:rPr>
              <a:t>Classification for unbalanced classes can be unreliable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Fraud cases very similar to non-fraud cases</a:t>
            </a:r>
            <a:endParaRPr dirty="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 dirty="0">
                <a:solidFill>
                  <a:schemeClr val="dk1"/>
                </a:solidFill>
              </a:rPr>
              <a:t>High variance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Meaningful inference impossible due to princip</a:t>
            </a:r>
            <a:r>
              <a:rPr lang="en-US" dirty="0">
                <a:solidFill>
                  <a:schemeClr val="dk1"/>
                </a:solidFill>
              </a:rPr>
              <a:t>al</a:t>
            </a:r>
            <a:r>
              <a:rPr lang="en" dirty="0">
                <a:solidFill>
                  <a:schemeClr val="dk1"/>
                </a:solidFill>
              </a:rPr>
              <a:t>-component variables</a:t>
            </a: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AutoNum type="arabicPeriod"/>
            </a:pPr>
            <a:r>
              <a:rPr lang="en" sz="2500" dirty="0">
                <a:solidFill>
                  <a:srgbClr val="000000"/>
                </a:solidFill>
              </a:rPr>
              <a:t>Apply machine learning (ML) methods to explore credit card fraud</a:t>
            </a:r>
            <a:endParaRPr sz="2500" dirty="0">
              <a:solidFill>
                <a:srgbClr val="000000"/>
              </a:solidFill>
            </a:endParaRPr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AutoNum type="alphaLcPeriod"/>
            </a:pPr>
            <a:r>
              <a:rPr lang="en" sz="2100" dirty="0">
                <a:solidFill>
                  <a:srgbClr val="000000"/>
                </a:solidFill>
              </a:rPr>
              <a:t>Classification Tree</a:t>
            </a:r>
            <a:endParaRPr sz="2100" dirty="0">
              <a:solidFill>
                <a:srgbClr val="000000"/>
              </a:solidFill>
            </a:endParaRPr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AutoNum type="alphaLcPeriod"/>
            </a:pPr>
            <a:r>
              <a:rPr lang="en" sz="2100" dirty="0">
                <a:solidFill>
                  <a:srgbClr val="000000"/>
                </a:solidFill>
              </a:rPr>
              <a:t>K-nearest neighbors (KNN)</a:t>
            </a:r>
            <a:endParaRPr sz="2100" dirty="0">
              <a:solidFill>
                <a:srgbClr val="000000"/>
              </a:solidFill>
            </a:endParaRPr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AutoNum type="alphaLcPeriod"/>
            </a:pPr>
            <a:r>
              <a:rPr lang="en" sz="2100" dirty="0">
                <a:solidFill>
                  <a:srgbClr val="000000"/>
                </a:solidFill>
              </a:rPr>
              <a:t>Neural Net</a:t>
            </a:r>
            <a:endParaRPr sz="2100" dirty="0">
              <a:solidFill>
                <a:srgbClr val="000000"/>
              </a:solidFill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AutoNum type="arabicPeriod"/>
            </a:pPr>
            <a:r>
              <a:rPr lang="en" sz="2500" dirty="0">
                <a:solidFill>
                  <a:srgbClr val="000000"/>
                </a:solidFill>
              </a:rPr>
              <a:t>Assess prediction ability and “fit” of these three methods</a:t>
            </a:r>
            <a:endParaRPr sz="25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Classification Trees 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Google Shape;88;p1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Char char="●"/>
                </a:pPr>
                <a:r>
                  <a:rPr lang="en-US" dirty="0">
                    <a:solidFill>
                      <a:srgbClr val="000000"/>
                    </a:solidFill>
                  </a:rPr>
                  <a:t>Partition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-dimensional predictor space into distinct regions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pPr marL="4572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Char char="●"/>
                </a:pPr>
                <a:r>
                  <a:rPr lang="en-US" dirty="0">
                    <a:solidFill>
                      <a:srgbClr val="000000"/>
                    </a:solidFill>
                  </a:rPr>
                  <a:t>Predict class based on predictor region</a:t>
                </a:r>
              </a:p>
              <a:p>
                <a:pPr marL="914400" lvl="1" indent="-3175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Char char="○"/>
                </a:pPr>
                <a:r>
                  <a:rPr lang="en-US" dirty="0">
                    <a:solidFill>
                      <a:srgbClr val="000000"/>
                    </a:solidFill>
                  </a:rPr>
                  <a:t>Each region corresponds to one predicted class</a:t>
                </a:r>
              </a:p>
              <a:p>
                <a:pPr marL="914400" lvl="1" indent="-3175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Char char="○"/>
                </a:pPr>
                <a:r>
                  <a:rPr lang="en-US" dirty="0">
                    <a:solidFill>
                      <a:srgbClr val="000000"/>
                    </a:solidFill>
                  </a:rPr>
                  <a:t>Prediction is the most populous class in the region</a:t>
                </a:r>
              </a:p>
              <a:p>
                <a:pPr marL="596900" lvl="1" indent="0">
                  <a:lnSpc>
                    <a:spcPct val="150000"/>
                  </a:lnSpc>
                  <a:spcBef>
                    <a:spcPts val="0"/>
                  </a:spcBef>
                  <a:buClr>
                    <a:srgbClr val="00000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d>
                            <m:dPr>
                              <m:ctrlPr>
                                <a:rPr lang="en-US" sz="1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18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eqArr>
                                    <m:eqArrPr>
                                      <m:ctrlPr>
                                        <a:rPr lang="en-US" sz="18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0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arg</m:t>
                                      </m:r>
                                      <m:r>
                                        <a:rPr lang="en-US" sz="180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180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e>
                                      <m:r>
                                        <a:rPr lang="en-US" sz="18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eqAr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sz="18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  <m:r>
                            <a:rPr lang="en-US" sz="1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𝕀</m:t>
                          </m:r>
                          <m:d>
                            <m:dPr>
                              <m:ctrlPr>
                                <a:rPr lang="en-US" sz="1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b="1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0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sz="1800" b="0" i="0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800" b="1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180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8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1800" b="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596900" lvl="1" indent="0">
                  <a:lnSpc>
                    <a:spcPct val="150000"/>
                  </a:lnSpc>
                  <a:spcBef>
                    <a:spcPts val="0"/>
                  </a:spcBef>
                  <a:buClr>
                    <a:srgbClr val="00000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Proportion</m:t>
                      </m:r>
                      <m:r>
                        <a:rPr lang="en-US" sz="18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sz="18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1800" b="1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914400" lvl="0" indent="0" algn="l" rtl="0">
                  <a:lnSpc>
                    <a:spcPct val="150000"/>
                  </a:lnSpc>
                  <a:spcBef>
                    <a:spcPts val="1600"/>
                  </a:spcBef>
                  <a:spcAft>
                    <a:spcPts val="0"/>
                  </a:spcAft>
                  <a:buNone/>
                </a:pPr>
                <a:endParaRPr lang="en-US" dirty="0">
                  <a:solidFill>
                    <a:srgbClr val="000000"/>
                  </a:solidFill>
                </a:endParaRPr>
              </a:p>
              <a:p>
                <a:pPr marL="0" lvl="0" indent="0" algn="l" rtl="0">
                  <a:spcBef>
                    <a:spcPts val="160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 lang="en-US" dirty="0"/>
              </a:p>
              <a:p>
                <a:pPr marL="0" lvl="0" indent="0" algn="l" rtl="0"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88" name="Google Shape;88;p1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Classification Trees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Google Shape;97;p19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Char char="●"/>
                </a:pPr>
                <a:r>
                  <a:rPr lang="en-US" dirty="0">
                    <a:solidFill>
                      <a:srgbClr val="000000"/>
                    </a:solidFill>
                  </a:rPr>
                  <a:t>Split predictor space by predictor and cut point that leads to greatest reduction in Gini Index error</a:t>
                </a:r>
              </a:p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Char char="●"/>
                </a:pPr>
                <a:r>
                  <a:rPr lang="en-US" dirty="0">
                    <a:solidFill>
                      <a:srgbClr val="000000"/>
                    </a:solidFill>
                  </a:rPr>
                  <a:t>Repeat for each of split “branches”</a:t>
                </a:r>
              </a:p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Char char="●"/>
                </a:pPr>
                <a:endParaRPr lang="en-US" dirty="0">
                  <a:solidFill>
                    <a:srgbClr val="000000"/>
                  </a:solidFill>
                </a:endParaRPr>
              </a:p>
              <a:p>
                <a:pPr marL="11430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𝐸𝑟𝑟𝑜𝑟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2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2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2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sz="2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2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2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2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sz="2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>
                  <a:solidFill>
                    <a:srgbClr val="000000"/>
                  </a:solidFill>
                </a:endParaRPr>
              </a:p>
              <a:p>
                <a:pPr marL="11430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None/>
                </a:pPr>
                <a:endParaRPr lang="en-US" sz="2800" dirty="0">
                  <a:solidFill>
                    <a:srgbClr val="000000"/>
                  </a:solidFill>
                </a:endParaRPr>
              </a:p>
              <a:p>
                <a:pPr marL="11430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Proportion</m:t>
                      </m:r>
                      <m:r>
                        <a:rPr lang="en-US" sz="2800" b="0" i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sz="2800" b="0" i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Obs</m:t>
                      </m:r>
                      <m:r>
                        <a:rPr lang="en-US" sz="2800" b="0" i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en-US" sz="2800" b="0" i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b="0" i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sz="2800" b="0" i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class</m:t>
                      </m:r>
                      <m:r>
                        <a:rPr lang="en-US" sz="2800" b="0" i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2800" dirty="0">
                  <a:solidFill>
                    <a:srgbClr val="000000"/>
                  </a:solidFill>
                </a:endParaRPr>
              </a:p>
              <a:p>
                <a:pPr marL="457200" lvl="0" indent="0" algn="l" rtl="0"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endParaRPr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97" name="Google Shape;97;p1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Classification Trees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Google Shape;105;p2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Char char="●"/>
                </a:pPr>
                <a:r>
                  <a:rPr lang="en-US" dirty="0">
                    <a:solidFill>
                      <a:srgbClr val="000000"/>
                    </a:solidFill>
                  </a:rPr>
                  <a:t>Tree with lowest error will be overfit, unable to accurately predict new data</a:t>
                </a:r>
              </a:p>
              <a:p>
                <a:pPr marL="4572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Char char="●"/>
                </a:pPr>
                <a:r>
                  <a:rPr lang="en-US" dirty="0">
                    <a:solidFill>
                      <a:srgbClr val="000000"/>
                    </a:solidFill>
                  </a:rPr>
                  <a:t>Create pruned tree by reducing error with penalty</a:t>
                </a:r>
              </a:p>
              <a:p>
                <a:pPr marL="914400" lvl="1" indent="-3175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Char char="○"/>
                </a:pPr>
                <a:r>
                  <a:rPr lang="en-US" dirty="0">
                    <a:solidFill>
                      <a:srgbClr val="000000"/>
                    </a:solidFill>
                  </a:rPr>
                  <a:t>Penalty based on size of tree,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pPr marL="914400" lvl="1" indent="-3175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Char char="○"/>
                </a:pPr>
                <a:r>
                  <a:rPr lang="en-US" dirty="0">
                    <a:solidFill>
                      <a:srgbClr val="000000"/>
                    </a:solidFill>
                  </a:rPr>
                  <a:t>Penalization parameter chosen via cross-validation</a:t>
                </a:r>
              </a:p>
              <a:p>
                <a:pPr marL="914400" lvl="1" indent="-3175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Char char="○"/>
                </a:pPr>
                <a:endParaRPr lang="en-US" dirty="0">
                  <a:solidFill>
                    <a:srgbClr val="000000"/>
                  </a:solidFill>
                </a:endParaRPr>
              </a:p>
              <a:p>
                <a:pPr marL="596900" lvl="1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Error</m:t>
                      </m:r>
                      <m:r>
                        <a:rPr lang="en-US" sz="18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800" b="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596900" lvl="1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None/>
                </a:pPr>
                <a:endParaRPr lang="en-US" sz="1800" b="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596900" lvl="1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Penalization</m:t>
                      </m:r>
                      <m:r>
                        <a:rPr lang="en-US" sz="18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parameter</m:t>
                      </m:r>
                    </m:oMath>
                  </m:oMathPara>
                </a14:m>
                <a:endParaRPr lang="en-US" sz="1800" b="0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596900" lvl="1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None/>
                </a:pPr>
                <a:endParaRPr lang="en-US" sz="1800" b="0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596900" lvl="1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Size</m:t>
                      </m:r>
                      <m:r>
                        <a:rPr lang="en-US" sz="18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sz="18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tree</m:t>
                      </m:r>
                    </m:oMath>
                  </m:oMathPara>
                </a14:m>
                <a:endParaRPr sz="1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05" name="Google Shape;105;p2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Classification Trees </a:t>
            </a:r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Weaknesses: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dirty="0">
                <a:solidFill>
                  <a:srgbClr val="000000"/>
                </a:solidFill>
              </a:rPr>
              <a:t>Homogeneity in regions lack</a:t>
            </a:r>
            <a:r>
              <a:rPr lang="en-US" dirty="0">
                <a:solidFill>
                  <a:srgbClr val="000000"/>
                </a:solidFill>
              </a:rPr>
              <a:t>s</a:t>
            </a:r>
            <a:r>
              <a:rPr lang="en" dirty="0">
                <a:solidFill>
                  <a:srgbClr val="000000"/>
                </a:solidFill>
              </a:rPr>
              <a:t> nuance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dirty="0">
                <a:solidFill>
                  <a:srgbClr val="000000"/>
                </a:solidFill>
              </a:rPr>
              <a:t>Difficult to detect unbalanced classes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dirty="0">
                <a:solidFill>
                  <a:srgbClr val="000000"/>
                </a:solidFill>
              </a:rPr>
              <a:t>No uncertainty for inference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Strengths: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dirty="0">
                <a:solidFill>
                  <a:srgbClr val="000000"/>
                </a:solidFill>
              </a:rPr>
              <a:t>Outputs probabilities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dirty="0">
                <a:solidFill>
                  <a:srgbClr val="000000"/>
                </a:solidFill>
              </a:rPr>
              <a:t>Decision tree </a:t>
            </a:r>
            <a:r>
              <a:rPr lang="en-US" dirty="0">
                <a:solidFill>
                  <a:srgbClr val="000000"/>
                </a:solidFill>
              </a:rPr>
              <a:t>is</a:t>
            </a:r>
            <a:r>
              <a:rPr lang="en" dirty="0">
                <a:solidFill>
                  <a:srgbClr val="000000"/>
                </a:solidFill>
              </a:rPr>
              <a:t> very interpretable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1385</Words>
  <Application>Microsoft Office PowerPoint</Application>
  <PresentationFormat>On-screen Show (16:9)</PresentationFormat>
  <Paragraphs>286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Cambria Math</vt:lpstr>
      <vt:lpstr>Courier New</vt:lpstr>
      <vt:lpstr>Simple Light</vt:lpstr>
      <vt:lpstr>ML Methods for Credit Card Fraud Identification</vt:lpstr>
      <vt:lpstr>Background</vt:lpstr>
      <vt:lpstr>Data Visualization</vt:lpstr>
      <vt:lpstr>Problems with Data</vt:lpstr>
      <vt:lpstr>Goals</vt:lpstr>
      <vt:lpstr>Classification Trees </vt:lpstr>
      <vt:lpstr>Classification Trees</vt:lpstr>
      <vt:lpstr>Classification Trees</vt:lpstr>
      <vt:lpstr>Classification Trees </vt:lpstr>
      <vt:lpstr>K-Nearest Neighbor</vt:lpstr>
      <vt:lpstr>K Nearest Neighbor Cont.</vt:lpstr>
      <vt:lpstr>Neural Nets</vt:lpstr>
      <vt:lpstr>Neural Nets</vt:lpstr>
      <vt:lpstr>Neural Nets Cont.</vt:lpstr>
      <vt:lpstr>Classification Trees for Credit Card Fraud - Brandon</vt:lpstr>
      <vt:lpstr>Classification Tree</vt:lpstr>
      <vt:lpstr>K-Nearest Neighbors for Credit Card Fraud - Mitch</vt:lpstr>
      <vt:lpstr>Neural Net for Credit Card Fraud</vt:lpstr>
      <vt:lpstr>ROC curves and AUC</vt:lpstr>
      <vt:lpstr>Summary of Results - Self Fit</vt:lpstr>
      <vt:lpstr>Predictions - Testing / Training Set</vt:lpstr>
      <vt:lpstr>Conclusion</vt:lpstr>
      <vt:lpstr>Teamwork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Methods for Credit Card Fraud Identification</dc:title>
  <cp:lastModifiedBy>Cason Wight</cp:lastModifiedBy>
  <cp:revision>14</cp:revision>
  <dcterms:modified xsi:type="dcterms:W3CDTF">2021-01-09T17:50:08Z</dcterms:modified>
</cp:coreProperties>
</file>