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81" r:id="rId5"/>
    <p:sldId id="258" r:id="rId6"/>
    <p:sldId id="308" r:id="rId7"/>
    <p:sldId id="310" r:id="rId8"/>
    <p:sldId id="311" r:id="rId9"/>
    <p:sldId id="312" r:id="rId10"/>
    <p:sldId id="313" r:id="rId11"/>
    <p:sldId id="342" r:id="rId12"/>
    <p:sldId id="314" r:id="rId13"/>
    <p:sldId id="343" r:id="rId14"/>
    <p:sldId id="34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230-222A-40FF-8BCF-081E040AA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  <a:endParaRPr lang="zh-CN" noProof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anose="02080604020202020204" charset="0"/>
              <a:buChar char="•"/>
              <a:defRPr sz="2400"/>
            </a:lvl1pPr>
            <a:lvl2pPr marL="800100" indent="-342900">
              <a:buFont typeface="Arial" panose="02080604020202020204" charset="0"/>
              <a:buChar char="•"/>
              <a:defRPr sz="2000"/>
            </a:lvl2pPr>
            <a:lvl3pPr marL="1200150" indent="-285750">
              <a:buFont typeface="Arial" panose="02080604020202020204" charset="0"/>
              <a:buChar char="•"/>
              <a:defRPr sz="1800"/>
            </a:lvl3pPr>
            <a:lvl4pPr marL="1657350" indent="-285750">
              <a:buFont typeface="Arial" panose="02080604020202020204" charset="0"/>
              <a:buChar char="•"/>
              <a:defRPr sz="1800"/>
            </a:lvl4pPr>
            <a:lvl5pPr marL="2114550" indent="-285750">
              <a:buFont typeface="Arial" panose="0208060402020202020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anose="02080604020202020204" charset="0"/>
              </a:rPr>
              <a:t>单击此处编辑母版文本样式</a:t>
            </a:r>
            <a:endParaRPr lang="zh-CN" altLang="zh-CN" dirty="0" smtClean="0">
              <a:sym typeface="Arial" panose="02080604020202020204" charset="0"/>
            </a:endParaRPr>
          </a:p>
          <a:p>
            <a:pPr lvl="1"/>
            <a:r>
              <a:rPr lang="zh-CN" altLang="zh-CN" dirty="0" smtClean="0">
                <a:sym typeface="Arial" panose="02080604020202020204" charset="0"/>
              </a:rPr>
              <a:t>第二级</a:t>
            </a:r>
            <a:endParaRPr lang="zh-CN" altLang="zh-CN" dirty="0" smtClean="0">
              <a:sym typeface="Arial" panose="02080604020202020204" charset="0"/>
            </a:endParaRPr>
          </a:p>
          <a:p>
            <a:pPr lvl="2"/>
            <a:r>
              <a:rPr lang="zh-CN" altLang="zh-CN" dirty="0" smtClean="0">
                <a:sym typeface="Arial" panose="02080604020202020204" charset="0"/>
              </a:rPr>
              <a:t>第三级</a:t>
            </a:r>
            <a:endParaRPr lang="zh-CN" altLang="zh-CN" dirty="0" smtClean="0">
              <a:sym typeface="Arial" panose="02080604020202020204" charset="0"/>
            </a:endParaRPr>
          </a:p>
          <a:p>
            <a:pPr lvl="3"/>
            <a:r>
              <a:rPr lang="zh-CN" altLang="zh-CN" dirty="0" smtClean="0">
                <a:sym typeface="Arial" panose="02080604020202020204" charset="0"/>
              </a:rPr>
              <a:t>第四级</a:t>
            </a:r>
            <a:endParaRPr lang="zh-CN" altLang="zh-CN" dirty="0" smtClean="0">
              <a:sym typeface="Arial" panose="02080604020202020204" charset="0"/>
            </a:endParaRPr>
          </a:p>
          <a:p>
            <a:pPr lvl="4"/>
            <a:r>
              <a:rPr lang="zh-CN" altLang="zh-CN" dirty="0" smtClean="0">
                <a:sym typeface="Arial" panose="02080604020202020204" charset="0"/>
              </a:rPr>
              <a:t>第五级</a:t>
            </a:r>
            <a:endParaRPr lang="zh-CN" altLang="zh-CN" dirty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anose="02080604020202020204" charset="0"/>
              </a:rPr>
              <a:t>单击此处编辑母版副标题样式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单击此处编辑标题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  <a:endParaRPr lang="zh-CN" noProof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 userDrawn="1"/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/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/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/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80604020202020204" charset="0"/>
              </a:rPr>
              <a:t>单击此处编辑母版标题样式</a:t>
            </a:r>
            <a:endParaRPr lang="zh-CN" smtClean="0">
              <a:sym typeface="Arial" panose="0208060402020202020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80604020202020204" charset="0"/>
              </a:rPr>
              <a:t>单击此处编辑母版文本样式</a:t>
            </a:r>
            <a:endParaRPr lang="zh-CN" dirty="0" smtClean="0">
              <a:sym typeface="Arial" panose="02080604020202020204" charset="0"/>
            </a:endParaRPr>
          </a:p>
          <a:p>
            <a:pPr lvl="1"/>
            <a:r>
              <a:rPr lang="zh-CN" dirty="0" smtClean="0">
                <a:sym typeface="Arial" panose="02080604020202020204" charset="0"/>
              </a:rPr>
              <a:t>第二级</a:t>
            </a:r>
            <a:endParaRPr lang="zh-CN" dirty="0" smtClean="0">
              <a:sym typeface="Arial" panose="02080604020202020204" charset="0"/>
            </a:endParaRPr>
          </a:p>
          <a:p>
            <a:pPr lvl="2"/>
            <a:r>
              <a:rPr lang="zh-CN" dirty="0" smtClean="0">
                <a:sym typeface="Arial" panose="02080604020202020204" charset="0"/>
              </a:rPr>
              <a:t>第三级</a:t>
            </a:r>
            <a:endParaRPr lang="zh-CN" dirty="0" smtClean="0">
              <a:sym typeface="Arial" panose="02080604020202020204" charset="0"/>
            </a:endParaRPr>
          </a:p>
          <a:p>
            <a:pPr lvl="3"/>
            <a:r>
              <a:rPr lang="zh-CN" dirty="0" smtClean="0">
                <a:sym typeface="Arial" panose="02080604020202020204" charset="0"/>
              </a:rPr>
              <a:t>第四级</a:t>
            </a:r>
            <a:endParaRPr lang="zh-CN" dirty="0" smtClean="0">
              <a:sym typeface="Arial" panose="02080604020202020204" charset="0"/>
            </a:endParaRPr>
          </a:p>
          <a:p>
            <a:pPr lvl="4"/>
            <a:r>
              <a:rPr lang="zh-CN" dirty="0" smtClean="0">
                <a:sym typeface="Arial" panose="02080604020202020204" charset="0"/>
              </a:rPr>
              <a:t>第五级</a:t>
            </a:r>
            <a:endParaRPr lang="zh-CN" dirty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cs typeface="+mj-cs"/>
          <a:sym typeface="Arial" panose="020806040202020202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218" y="2635885"/>
            <a:ext cx="10636249" cy="914400"/>
          </a:xfrm>
        </p:spPr>
        <p:txBody>
          <a:bodyPr wrap="square">
            <a:normAutofit/>
          </a:bodyPr>
          <a:lstStyle/>
          <a:p>
            <a:r>
              <a:rPr lang="x-none" altLang="zh-CN" dirty="0" smtClean="0">
                <a:latin typeface="+mj-lt"/>
                <a:ea typeface="+mj-ea"/>
              </a:rPr>
              <a:t>TrackFit  </a:t>
            </a:r>
            <a:r>
              <a:rPr lang="x-none" altLang="zh-CN" sz="4000" dirty="0" smtClean="0">
                <a:latin typeface="+mj-lt"/>
                <a:ea typeface="+mj-ea"/>
              </a:rPr>
              <a:t>DMQB Project 2</a:t>
            </a:r>
            <a:endParaRPr lang="x-none" altLang="zh-CN" sz="4000" dirty="0" smtClean="0">
              <a:latin typeface="+mj-lt"/>
              <a:ea typeface="+mj-ea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605531"/>
            <a:ext cx="10636249" cy="517525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x-none" altLang="zh-CN" dirty="0" smtClean="0">
                <a:latin typeface="+mn-lt"/>
                <a:ea typeface="+mn-ea"/>
              </a:rPr>
              <a:t>Comparison of Google Fit user data</a:t>
            </a:r>
            <a:endParaRPr lang="x-none" altLang="zh-CN" dirty="0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4293870"/>
            <a:ext cx="5470525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60000"/>
          </a:bodyPr>
          <a:lstStyle>
            <a:defPPr>
              <a:defRPr lang="zh-CN"/>
            </a:defPPr>
            <a:lvl1pPr eaLnBrk="1" hangingPunct="1"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en-US" dirty="0" smtClean="0">
                <a:solidFill>
                  <a:srgbClr val="EFDB6D"/>
                </a:solidFill>
              </a:rPr>
              <a:t>Pierre Delpy</a:t>
            </a:r>
            <a:endParaRPr lang="x-none" altLang="en-US" dirty="0" smtClean="0">
              <a:solidFill>
                <a:srgbClr val="EFDB6D"/>
              </a:solidFill>
            </a:endParaRPr>
          </a:p>
          <a:p>
            <a:r>
              <a:rPr lang="x-none" altLang="zh-CN" dirty="0">
                <a:solidFill>
                  <a:srgbClr val="EFDB6D"/>
                </a:solidFill>
              </a:rPr>
              <a:t>Priya</a:t>
            </a:r>
            <a:br>
              <a:rPr lang="zh-CN" altLang="en-US" dirty="0">
                <a:solidFill>
                  <a:srgbClr val="EFDB6D"/>
                </a:solidFill>
              </a:rPr>
            </a:br>
            <a:r>
              <a:rPr lang="x-none" altLang="zh-CN" dirty="0">
                <a:solidFill>
                  <a:srgbClr val="EFDB6D"/>
                </a:solidFill>
              </a:rPr>
              <a:t>Caspar Groß</a:t>
            </a:r>
            <a:endParaRPr lang="x-none" altLang="zh-CN" dirty="0">
              <a:solidFill>
                <a:srgbClr val="EFDB6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visualization</a:t>
            </a:r>
            <a:endParaRPr lang="x-none" alt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D3.js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Parsed JSON File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Graph</a:t>
            </a:r>
            <a:endParaRPr lang="x-non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Graph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x-none" altLang="de-DE"/>
              <a:t>Picture of graph</a:t>
            </a:r>
            <a:endParaRPr lang="x-none" alt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Outlook		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x-none" altLang="de-DE"/>
              <a:t>Further integration of additional functions</a:t>
            </a:r>
            <a:endParaRPr lang="x-none" altLang="de-DE"/>
          </a:p>
          <a:p>
            <a:r>
              <a:rPr lang="x-none" altLang="de-DE"/>
              <a:t>Integratiokn into existing vaading structures</a:t>
            </a:r>
            <a:endParaRPr lang="x-none" altLang="de-DE"/>
          </a:p>
          <a:p>
            <a:r>
              <a:rPr lang="x-none" altLang="de-DE"/>
              <a:t>Other gadgets and fitness providers</a:t>
            </a:r>
            <a:endParaRPr lang="x-none" altLang="de-DE"/>
          </a:p>
          <a:p>
            <a:endParaRPr lang="x-non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>
                <a:solidFill>
                  <a:schemeClr val="bg2"/>
                </a:solidFill>
              </a:rPr>
              <a:t>Aim of our application</a:t>
            </a:r>
            <a:endParaRPr lang="x-none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1824990"/>
            <a:ext cx="7782560" cy="435229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9pPr>
          </a:lstStyle>
          <a:p>
            <a:r>
              <a:rPr lang="x-none" altLang="zh-CN" sz="2400" smtClean="0"/>
              <a:t>Access Google Fit user data and store in database</a:t>
            </a:r>
            <a:endParaRPr lang="x-none" altLang="zh-CN" sz="2400" smtClean="0"/>
          </a:p>
          <a:p>
            <a:r>
              <a:rPr lang="x-none" altLang="zh-CN" sz="2400" dirty="0"/>
              <a:t>Create summary statistics for all users in our database</a:t>
            </a:r>
            <a:endParaRPr lang="x-none" altLang="zh-CN" sz="2400" dirty="0"/>
          </a:p>
          <a:p>
            <a:r>
              <a:rPr lang="x-none" altLang="zh-CN" sz="2400" dirty="0"/>
              <a:t>Visualize your daily steps in comparison to all others in the database</a:t>
            </a:r>
            <a:endParaRPr lang="x-none" altLang="zh-CN" sz="2400" dirty="0"/>
          </a:p>
          <a:p>
            <a:r>
              <a:rPr lang="x-none" altLang="zh-CN" sz="2400" dirty="0"/>
              <a:t>Easily extendable and reusable</a:t>
            </a:r>
            <a:endParaRPr lang="x-none" altLang="zh-CN" sz="2400" dirty="0"/>
          </a:p>
          <a:p>
            <a:endParaRPr lang="x-none" altLang="zh-CN" sz="2400" dirty="0"/>
          </a:p>
          <a:p>
            <a:endParaRPr lang="x-none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0" y="1206500"/>
            <a:ext cx="269113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3" name="AutoShape 9"/>
          <p:cNvCxnSpPr>
            <a:cxnSpLocks noChangeShapeType="1"/>
          </p:cNvCxnSpPr>
          <p:nvPr/>
        </p:nvCxnSpPr>
        <p:spPr bwMode="auto">
          <a:xfrm>
            <a:off x="5838825" y="1412875"/>
            <a:ext cx="0" cy="467995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4" name="AutoShape 8"/>
          <p:cNvSpPr>
            <a:spLocks noChangeArrowheads="1"/>
          </p:cNvSpPr>
          <p:nvPr/>
        </p:nvSpPr>
        <p:spPr bwMode="auto">
          <a:xfrm>
            <a:off x="5516564" y="206057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6155" name="AutoShape 9"/>
          <p:cNvSpPr>
            <a:spLocks noChangeArrowheads="1"/>
          </p:cNvSpPr>
          <p:nvPr/>
        </p:nvSpPr>
        <p:spPr bwMode="auto">
          <a:xfrm>
            <a:off x="5507039" y="331152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6156" name="AutoShape 10"/>
          <p:cNvSpPr>
            <a:spLocks noChangeArrowheads="1"/>
          </p:cNvSpPr>
          <p:nvPr/>
        </p:nvSpPr>
        <p:spPr bwMode="auto">
          <a:xfrm>
            <a:off x="5503864" y="4672013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6841" y="3492499"/>
            <a:ext cx="386604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Data structure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Storage and handling</a:t>
            </a:r>
            <a:endParaRPr lang="x-none" altLang="zh-CN">
              <a:solidFill>
                <a:schemeClr val="tx1"/>
              </a:solidFill>
            </a:endParaRPr>
          </a:p>
          <a:p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0164" y="485298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3655" indent="-336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Visualization 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0164" y="205263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User authentification</a:t>
            </a:r>
            <a:br>
              <a:rPr lang="x-none" altLang="zh-CN">
                <a:solidFill>
                  <a:schemeClr val="tx1"/>
                </a:solidFill>
              </a:rPr>
            </a:br>
            <a:r>
              <a:rPr lang="x-none" altLang="zh-CN">
                <a:solidFill>
                  <a:schemeClr val="tx1"/>
                </a:solidFill>
              </a:rPr>
              <a:t>Data request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Connection of modules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0799" y="4491038"/>
            <a:ext cx="4003701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dirty="0">
                <a:solidFill>
                  <a:schemeClr val="tx1"/>
                </a:solidFill>
              </a:rPr>
              <a:t>D3.js</a:t>
            </a:r>
            <a:endParaRPr lang="x-none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6841" y="3130550"/>
            <a:ext cx="386604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8255" indent="-8255" algn="r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MongoDB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0164" y="1690688"/>
            <a:ext cx="4003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sz="1700">
                <a:solidFill>
                  <a:schemeClr val="tx1"/>
                </a:solidFill>
              </a:rPr>
              <a:t>Vaadin Web Application (Java)</a:t>
            </a:r>
            <a:endParaRPr lang="x-none" altLang="zh-CN" sz="1700">
              <a:solidFill>
                <a:schemeClr val="tx1"/>
              </a:solidFill>
            </a:endParaRPr>
          </a:p>
        </p:txBody>
      </p:sp>
      <p:sp>
        <p:nvSpPr>
          <p:cNvPr id="13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x-none" altLang="zh-CN" sz="3600" b="1">
                <a:latin typeface="+mj-lt"/>
                <a:ea typeface="+mj-ea"/>
                <a:cs typeface="+mj-cs"/>
              </a:rPr>
              <a:t>Frameworks used</a:t>
            </a:r>
            <a:endParaRPr lang="x-none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4"/>
          <p:cNvGrpSpPr/>
          <p:nvPr/>
        </p:nvGrpSpPr>
        <p:grpSpPr bwMode="auto">
          <a:xfrm>
            <a:off x="5950784" y="4556932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6" name="AutoShape 5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156" y="379"/>
              <a:ext cx="1630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C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58" name="Group 7"/>
          <p:cNvGrpSpPr/>
          <p:nvPr/>
        </p:nvGrpSpPr>
        <p:grpSpPr bwMode="auto">
          <a:xfrm>
            <a:off x="4866522" y="4604557"/>
            <a:ext cx="1223963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258" y="326"/>
              <a:ext cx="1501" cy="8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B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64" name="Group 13"/>
          <p:cNvGrpSpPr/>
          <p:nvPr/>
        </p:nvGrpSpPr>
        <p:grpSpPr bwMode="auto">
          <a:xfrm>
            <a:off x="5404684" y="3664757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193" y="350"/>
              <a:ext cx="1477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A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135" y="1838165"/>
            <a:ext cx="5362412" cy="163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406" y="4265800"/>
            <a:ext cx="39064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220" y="4265799"/>
            <a:ext cx="3989556" cy="167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de-DE"/>
              <a:t>Authorization with Google OAuth2</a:t>
            </a:r>
            <a:endParaRPr lang="x-none" alt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provides his Google username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gets redirected google login/authorization page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gives consent to requested data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TrackFit obtains acces Token from Google</a:t>
            </a:r>
            <a:endParaRPr lang="x-none" altLang="de-DE" sz="28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932295" y="1960880"/>
            <a:ext cx="527748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request from Fit API</a:t>
            </a:r>
            <a:endParaRPr lang="x-none" alt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Uses standardized REST API Call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In thise case: Uses Google Rest Library for Java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Clusters data for days (last full finished day)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Data is received in JSON Format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JSON is sent to database handler</a:t>
            </a:r>
            <a:endParaRPr lang="x-none" altLang="de-DE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MongoDB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NoSQL database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Basic Structure: Collections and Documents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we used Java Driver version 3.4 for interacting with MongoDB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256780" y="3394710"/>
            <a:ext cx="4719955" cy="2801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model	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One database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3 Collections</a:t>
            </a:r>
            <a:endParaRPr lang="x-none" altLang="de-DE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/>
              <a:t>Steps</a:t>
            </a:r>
            <a:endParaRPr lang="x-none" altLang="de-DE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Date</a:t>
            </a:r>
            <a:endParaRPr lang="x-none" altLang="de-DE" sz="140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User</a:t>
            </a:r>
            <a:endParaRPr lang="x-none" altLang="de-DE" sz="2000"/>
          </a:p>
          <a:p>
            <a:pPr marL="1257300" lvl="2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598545" y="1686560"/>
            <a:ext cx="857948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DB Monitoring with Compass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x-none" altLang="de-DE"/>
              <a:t>Screenshot</a:t>
            </a:r>
            <a:endParaRPr lang="x-non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Kingsoft Office WPP</Application>
  <PresentationFormat>宽屏</PresentationFormat>
  <Paragraphs>105</Paragraphs>
  <Slides>12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TrackFit  DMQB Project 2</vt:lpstr>
      <vt:lpstr>PowerPoint 演示文稿</vt:lpstr>
      <vt:lpstr>PowerPoint 演示文稿</vt:lpstr>
      <vt:lpstr>PowerPoint 演示文稿</vt:lpstr>
      <vt:lpstr>Authorization with Google OAuth2</vt:lpstr>
      <vt:lpstr>Data request from Fit API</vt:lpstr>
      <vt:lpstr>MongoDB</vt:lpstr>
      <vt:lpstr>Data model	</vt:lpstr>
      <vt:lpstr>PowerPoint 演示文稿</vt:lpstr>
      <vt:lpstr>Data storage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caspar</cp:lastModifiedBy>
  <cp:revision>51</cp:revision>
  <dcterms:created xsi:type="dcterms:W3CDTF">2017-07-12T15:51:01Z</dcterms:created>
  <dcterms:modified xsi:type="dcterms:W3CDTF">2017-07-12T15:51:01Z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