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1" r:id="rId3"/>
    <p:sldId id="258" r:id="rId4"/>
    <p:sldId id="308" r:id="rId5"/>
    <p:sldId id="310" r:id="rId6"/>
    <p:sldId id="311" r:id="rId7"/>
    <p:sldId id="312" r:id="rId8"/>
    <p:sldId id="313" r:id="rId9"/>
    <p:sldId id="342" r:id="rId10"/>
    <p:sldId id="314" r:id="rId11"/>
    <p:sldId id="343" r:id="rId12"/>
    <p:sldId id="34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D230-222A-40FF-8BCF-081E040AAD92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402D-5B37-439D-9930-BC5E5BB579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402D-5B37-439D-9930-BC5E5BB579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80604020202020204" charset="0"/>
              </a:rPr>
              <a:t>编辑标题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8060402020202020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anose="02080604020202020204" charset="0"/>
              <a:buChar char="•"/>
              <a:defRPr sz="2400"/>
            </a:lvl1pPr>
            <a:lvl2pPr marL="800100" indent="-342900">
              <a:buFont typeface="Arial" panose="02080604020202020204" charset="0"/>
              <a:buChar char="•"/>
              <a:defRPr sz="2000"/>
            </a:lvl2pPr>
            <a:lvl3pPr marL="1200150" indent="-285750">
              <a:buFont typeface="Arial" panose="02080604020202020204" charset="0"/>
              <a:buChar char="•"/>
              <a:defRPr sz="1800"/>
            </a:lvl3pPr>
            <a:lvl4pPr marL="1657350" indent="-285750">
              <a:buFont typeface="Arial" panose="02080604020202020204" charset="0"/>
              <a:buChar char="•"/>
              <a:defRPr sz="1800"/>
            </a:lvl4pPr>
            <a:lvl5pPr marL="2114550" indent="-285750">
              <a:buFont typeface="Arial" panose="0208060402020202020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anose="02080604020202020204" charset="0"/>
              </a:rPr>
              <a:t>单击此处编辑母版文本样式</a:t>
            </a:r>
          </a:p>
          <a:p>
            <a:pPr lvl="1"/>
            <a:r>
              <a:rPr lang="zh-CN" altLang="zh-CN" dirty="0" smtClean="0">
                <a:sym typeface="Arial" panose="02080604020202020204" charset="0"/>
              </a:rPr>
              <a:t>第二级</a:t>
            </a:r>
          </a:p>
          <a:p>
            <a:pPr lvl="2"/>
            <a:r>
              <a:rPr lang="zh-CN" altLang="zh-CN" dirty="0" smtClean="0">
                <a:sym typeface="Arial" panose="02080604020202020204" charset="0"/>
              </a:rPr>
              <a:t>第三级</a:t>
            </a:r>
          </a:p>
          <a:p>
            <a:pPr lvl="3"/>
            <a:r>
              <a:rPr lang="zh-CN" altLang="zh-CN" dirty="0" smtClean="0">
                <a:sym typeface="Arial" panose="02080604020202020204" charset="0"/>
              </a:rPr>
              <a:t>第四级</a:t>
            </a:r>
          </a:p>
          <a:p>
            <a:pPr lvl="4"/>
            <a:r>
              <a:rPr lang="zh-CN" altLang="zh-CN" dirty="0" smtClean="0">
                <a:sym typeface="Arial" panose="02080604020202020204" charset="0"/>
              </a:rPr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anose="02080604020202020204" charset="0"/>
              </a:rPr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80604020202020204" charset="0"/>
              </a:rPr>
              <a:t>单击此处编辑标题</a:t>
            </a:r>
            <a:endParaRPr lang="zh-CN" noProof="0" dirty="0" smtClean="0">
              <a:sym typeface="Arial" panose="0208060402020202020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anose="02080604020202020204" charset="0"/>
              </a:rPr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Group 5"/>
          <p:cNvGrpSpPr/>
          <p:nvPr userDrawn="1"/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/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/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/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8060402020202020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8060402020202020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Arial" panose="02080604020202020204" charset="0"/>
              </a:rPr>
              <a:t>第二级</a:t>
            </a:r>
          </a:p>
          <a:p>
            <a:pPr lvl="2"/>
            <a:r>
              <a:rPr lang="zh-CN" dirty="0" smtClean="0">
                <a:sym typeface="Arial" panose="02080604020202020204" charset="0"/>
              </a:rPr>
              <a:t>第三级</a:t>
            </a:r>
          </a:p>
          <a:p>
            <a:pPr lvl="3"/>
            <a:r>
              <a:rPr lang="zh-CN" dirty="0" smtClean="0">
                <a:sym typeface="Arial" panose="02080604020202020204" charset="0"/>
              </a:rPr>
              <a:t>第四级</a:t>
            </a:r>
          </a:p>
          <a:p>
            <a:pPr lvl="4"/>
            <a:r>
              <a:rPr lang="zh-CN" dirty="0" smtClean="0">
                <a:sym typeface="Arial" panose="02080604020202020204" charset="0"/>
              </a:rPr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  <a:pPr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cs typeface="+mj-cs"/>
          <a:sym typeface="Arial" panose="0208060402020202020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anose="02080604020202020204" charset="0"/>
          <a:ea typeface="SimHei" panose="02010609060101010101" pitchFamily="49" charset="-122"/>
          <a:sym typeface="Arial" panose="0208060402020202020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Arial" panose="02080604020202020204" charset="0"/>
          <a:ea typeface="SimHei" panose="02010609060101010101" pitchFamily="49" charset="-122"/>
          <a:cs typeface="+mn-cs"/>
          <a:sym typeface="Arial" panose="0208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218" y="2635885"/>
            <a:ext cx="10636249" cy="914400"/>
          </a:xfrm>
        </p:spPr>
        <p:txBody>
          <a:bodyPr wrap="square">
            <a:normAutofit/>
          </a:bodyPr>
          <a:lstStyle/>
          <a:p>
            <a:r>
              <a:rPr lang="x-none" altLang="zh-CN" dirty="0" smtClean="0">
                <a:latin typeface="+mj-lt"/>
                <a:ea typeface="+mj-ea"/>
              </a:rPr>
              <a:t>TrackFit  </a:t>
            </a:r>
            <a:r>
              <a:rPr lang="x-none" altLang="zh-CN" sz="4000" dirty="0" smtClean="0">
                <a:latin typeface="+mj-lt"/>
                <a:ea typeface="+mj-ea"/>
              </a:rPr>
              <a:t>DMQB Project 2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605531"/>
            <a:ext cx="10636249" cy="517525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x-none" altLang="zh-CN" dirty="0" smtClean="0">
                <a:latin typeface="+mn-lt"/>
                <a:ea typeface="+mn-ea"/>
              </a:rPr>
              <a:t>Comparison of Google Fit user data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8640" y="4293870"/>
            <a:ext cx="5470525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67500" lnSpcReduction="10000"/>
          </a:bodyPr>
          <a:lstStyle>
            <a:defPPr>
              <a:defRPr lang="zh-CN"/>
            </a:defPPr>
            <a:lvl1pPr eaLnBrk="1" hangingPunct="1">
              <a:buFontTx/>
              <a:buNone/>
              <a:defRPr sz="2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2pPr>
            <a:lvl3pPr marL="11430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3pPr>
            <a:lvl4pPr marL="16002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4pPr>
            <a:lvl5pPr marL="2057400" indent="-228600" algn="ctr">
              <a:spcBef>
                <a:spcPct val="20000"/>
              </a:spcBef>
              <a:defRPr>
                <a:solidFill>
                  <a:schemeClr val="bg1"/>
                </a:solidFill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en-US" dirty="0" smtClean="0">
                <a:solidFill>
                  <a:srgbClr val="EFDB6D"/>
                </a:solidFill>
              </a:rPr>
              <a:t>Pierre Delpy</a:t>
            </a:r>
          </a:p>
          <a:p>
            <a:r>
              <a:rPr lang="x-none" altLang="zh-CN" dirty="0">
                <a:solidFill>
                  <a:srgbClr val="EFDB6D"/>
                </a:solidFill>
              </a:rPr>
              <a:t>Priya</a:t>
            </a:r>
            <a:r>
              <a:rPr lang="zh-CN" altLang="en-US" dirty="0">
                <a:solidFill>
                  <a:srgbClr val="EFDB6D"/>
                </a:solidFill>
              </a:rPr>
              <a:t/>
            </a:r>
            <a:br>
              <a:rPr lang="zh-CN" altLang="en-US" dirty="0">
                <a:solidFill>
                  <a:srgbClr val="EFDB6D"/>
                </a:solidFill>
              </a:rPr>
            </a:br>
            <a:r>
              <a:rPr lang="x-none" altLang="zh-CN" dirty="0">
                <a:solidFill>
                  <a:srgbClr val="EFDB6D"/>
                </a:solidFill>
              </a:rPr>
              <a:t>Caspar Groß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Data visualization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D3.js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Parsed JSON File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Graph</a:t>
            </a:r>
          </a:p>
        </p:txBody>
      </p:sp>
      <p:pic>
        <p:nvPicPr>
          <p:cNvPr id="11" name="Picture Placeholder 10" descr="visualize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6585" r="16585"/>
          <a:stretch>
            <a:fillRect/>
          </a:stretch>
        </p:blipFill>
        <p:spPr>
          <a:xfrm>
            <a:off x="5050302" y="1800663"/>
            <a:ext cx="5022165" cy="446649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Graph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x-none" altLang="de-DE"/>
              <a:t>Picture of graph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29" y="1613242"/>
            <a:ext cx="8570814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Outlook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x-none" altLang="de-DE"/>
              <a:t>Further integration of additional functions</a:t>
            </a:r>
          </a:p>
          <a:p>
            <a:r>
              <a:rPr lang="x-none" altLang="de-DE" smtClean="0"/>
              <a:t>Integration </a:t>
            </a:r>
            <a:r>
              <a:rPr lang="x-none" altLang="de-DE"/>
              <a:t>into existing vaading structures</a:t>
            </a:r>
          </a:p>
          <a:p>
            <a:r>
              <a:rPr lang="x-none" altLang="de-DE"/>
              <a:t>Other gadgets and fitness providers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Further </a:t>
            </a:r>
            <a:r>
              <a:rPr lang="en-IN" dirty="0" smtClean="0"/>
              <a:t>improvement of our program </a:t>
            </a:r>
            <a:r>
              <a:rPr lang="en-IN" dirty="0" smtClean="0"/>
              <a:t>might </a:t>
            </a:r>
            <a:r>
              <a:rPr lang="en-IN" dirty="0" smtClean="0"/>
              <a:t>include other fitness data available on</a:t>
            </a:r>
          </a:p>
          <a:p>
            <a:r>
              <a:rPr lang="en-IN" dirty="0" err="1" smtClean="0"/>
              <a:t>google</a:t>
            </a:r>
            <a:r>
              <a:rPr lang="en-IN" dirty="0" smtClean="0"/>
              <a:t> fit, like cycling or running data. A more complex improvement would be to also</a:t>
            </a:r>
          </a:p>
          <a:p>
            <a:r>
              <a:rPr lang="en-IN" dirty="0" smtClean="0"/>
              <a:t>include fitness data of other platforms like </a:t>
            </a:r>
            <a:r>
              <a:rPr lang="en-IN" dirty="0" err="1" smtClean="0"/>
              <a:t>Withings</a:t>
            </a:r>
            <a:r>
              <a:rPr lang="en-IN" dirty="0" smtClean="0"/>
              <a:t> </a:t>
            </a:r>
            <a:r>
              <a:rPr lang="en-IN" dirty="0" smtClean="0"/>
              <a:t>or </a:t>
            </a:r>
            <a:r>
              <a:rPr lang="en-IN" dirty="0" err="1" smtClean="0"/>
              <a:t>Fitbit</a:t>
            </a:r>
            <a:endParaRPr lang="x-non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>
                <a:solidFill>
                  <a:schemeClr val="bg2"/>
                </a:solidFill>
              </a:rPr>
              <a:t>Aim of our application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9470" y="1824990"/>
            <a:ext cx="7782560" cy="435229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</a:lvl9pPr>
          </a:lstStyle>
          <a:p>
            <a:r>
              <a:rPr lang="x-none" altLang="zh-CN" sz="2400" smtClean="0"/>
              <a:t>Access Google Fit user data and store in database</a:t>
            </a:r>
          </a:p>
          <a:p>
            <a:r>
              <a:rPr lang="x-none" altLang="zh-CN" sz="2400" dirty="0"/>
              <a:t>Create summary statistics for all users in our database</a:t>
            </a:r>
          </a:p>
          <a:p>
            <a:r>
              <a:rPr lang="x-none" altLang="zh-CN" sz="2400" dirty="0"/>
              <a:t>Visualize your daily steps in comparison to all others in the database</a:t>
            </a:r>
          </a:p>
          <a:p>
            <a:r>
              <a:rPr lang="x-none" altLang="zh-CN" sz="2400" dirty="0"/>
              <a:t>Easily extendable and reusable</a:t>
            </a:r>
          </a:p>
          <a:p>
            <a:endParaRPr lang="x-none" altLang="zh-CN" sz="2400" dirty="0"/>
          </a:p>
          <a:p>
            <a:endParaRPr lang="x-none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1600" y="1206500"/>
            <a:ext cx="2691130" cy="4793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3" name="AutoShape 9"/>
          <p:cNvCxnSpPr>
            <a:cxnSpLocks noChangeShapeType="1"/>
          </p:cNvCxnSpPr>
          <p:nvPr/>
        </p:nvCxnSpPr>
        <p:spPr bwMode="auto">
          <a:xfrm>
            <a:off x="5838825" y="1412875"/>
            <a:ext cx="0" cy="467995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4" name="AutoShape 8"/>
          <p:cNvSpPr>
            <a:spLocks noChangeArrowheads="1"/>
          </p:cNvSpPr>
          <p:nvPr/>
        </p:nvSpPr>
        <p:spPr bwMode="auto">
          <a:xfrm>
            <a:off x="5516564" y="2060576"/>
            <a:ext cx="668337" cy="550863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155" name="AutoShape 9"/>
          <p:cNvSpPr>
            <a:spLocks noChangeArrowheads="1"/>
          </p:cNvSpPr>
          <p:nvPr/>
        </p:nvSpPr>
        <p:spPr bwMode="auto">
          <a:xfrm>
            <a:off x="5507039" y="3311526"/>
            <a:ext cx="668337" cy="550863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156" name="AutoShape 10"/>
          <p:cNvSpPr>
            <a:spLocks noChangeArrowheads="1"/>
          </p:cNvSpPr>
          <p:nvPr/>
        </p:nvSpPr>
        <p:spPr bwMode="auto">
          <a:xfrm>
            <a:off x="5503864" y="4672013"/>
            <a:ext cx="668337" cy="550862"/>
          </a:xfrm>
          <a:prstGeom prst="hexagon">
            <a:avLst>
              <a:gd name="adj" fmla="val 30331"/>
              <a:gd name="vf" fmla="val 11547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normAutofit fontScale="67500" lnSpcReduction="2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3200">
                <a:solidFill>
                  <a:schemeClr val="hlink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6841" y="3492499"/>
            <a:ext cx="386604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175" indent="-3175" algn="r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Data structure</a:t>
            </a:r>
          </a:p>
          <a:p>
            <a:r>
              <a:rPr lang="x-none" altLang="zh-CN">
                <a:solidFill>
                  <a:schemeClr val="tx1"/>
                </a:solidFill>
              </a:rPr>
              <a:t>Storage and handling</a:t>
            </a:r>
          </a:p>
          <a:p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0164" y="4852987"/>
            <a:ext cx="4003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t" anchorCtr="0" compatLnSpc="1">
            <a:normAutofit/>
          </a:bodyPr>
          <a:lstStyle>
            <a:lvl1pPr marL="33655" indent="-336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80164" y="2052637"/>
            <a:ext cx="40037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8255" indent="-8255" eaLnBrk="1" hangingPunct="1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User authentification</a:t>
            </a:r>
            <a:br>
              <a:rPr lang="x-none" altLang="zh-CN">
                <a:solidFill>
                  <a:schemeClr val="tx1"/>
                </a:solidFill>
              </a:rPr>
            </a:br>
            <a:r>
              <a:rPr lang="x-none" altLang="zh-CN">
                <a:solidFill>
                  <a:schemeClr val="tx1"/>
                </a:solidFill>
              </a:rPr>
              <a:t>Data request</a:t>
            </a:r>
          </a:p>
          <a:p>
            <a:r>
              <a:rPr lang="x-none" altLang="zh-CN">
                <a:solidFill>
                  <a:schemeClr val="tx1"/>
                </a:solidFill>
              </a:rPr>
              <a:t>Connection of modules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0799" y="4491038"/>
            <a:ext cx="4003701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7500" lnSpcReduction="10000"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 dirty="0">
                <a:solidFill>
                  <a:schemeClr val="tx1"/>
                </a:solidFill>
              </a:rPr>
              <a:t>D3.js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6841" y="3130550"/>
            <a:ext cx="386604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 fontScale="97500" lnSpcReduction="10000"/>
          </a:bodyPr>
          <a:lstStyle>
            <a:defPPr>
              <a:defRPr lang="zh-CN"/>
            </a:defPPr>
            <a:lvl1pPr marL="8255" indent="-8255" algn="r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80164" y="1690688"/>
            <a:ext cx="4003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8255" indent="-8255" eaLnBrk="1" hangingPunct="1">
              <a:lnSpc>
                <a:spcPct val="90000"/>
              </a:lnSpc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</a:defRPr>
            </a:lvl9pPr>
          </a:lstStyle>
          <a:p>
            <a:r>
              <a:rPr lang="x-none" altLang="zh-CN" sz="1700">
                <a:solidFill>
                  <a:schemeClr val="tx1"/>
                </a:solidFill>
              </a:rPr>
              <a:t>Vaadin Web Application (Java)</a:t>
            </a:r>
          </a:p>
        </p:txBody>
      </p:sp>
      <p:sp>
        <p:nvSpPr>
          <p:cNvPr id="13" name="圆角矩形 1"/>
          <p:cNvSpPr>
            <a:spLocks noChangeArrowheads="1"/>
          </p:cNvSpPr>
          <p:nvPr/>
        </p:nvSpPr>
        <p:spPr bwMode="auto">
          <a:xfrm>
            <a:off x="2746713" y="350838"/>
            <a:ext cx="6078645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0" tIns="0" rIns="0" bIns="0" anchor="ctr" anchorCtr="0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x-none" altLang="zh-CN" sz="3600" b="1">
                <a:latin typeface="+mj-lt"/>
                <a:ea typeface="+mj-ea"/>
                <a:cs typeface="+mj-cs"/>
              </a:rPr>
              <a:t>Frameworks used</a:t>
            </a:r>
            <a:endParaRPr lang="x-none" altLang="zh-CN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4"/>
          <p:cNvGrpSpPr/>
          <p:nvPr/>
        </p:nvGrpSpPr>
        <p:grpSpPr bwMode="auto">
          <a:xfrm>
            <a:off x="5950784" y="4556932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6" name="AutoShape 5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156" y="379"/>
              <a:ext cx="1630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C</a:t>
              </a:r>
            </a:p>
          </p:txBody>
        </p:sp>
      </p:grpSp>
      <p:grpSp>
        <p:nvGrpSpPr>
          <p:cNvPr id="23558" name="Group 7"/>
          <p:cNvGrpSpPr/>
          <p:nvPr/>
        </p:nvGrpSpPr>
        <p:grpSpPr bwMode="auto">
          <a:xfrm>
            <a:off x="4866522" y="4604557"/>
            <a:ext cx="1223963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258" y="326"/>
              <a:ext cx="1501" cy="8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B</a:t>
              </a:r>
            </a:p>
          </p:txBody>
        </p:sp>
      </p:grpSp>
      <p:grpSp>
        <p:nvGrpSpPr>
          <p:cNvPr id="23564" name="Group 13"/>
          <p:cNvGrpSpPr/>
          <p:nvPr/>
        </p:nvGrpSpPr>
        <p:grpSpPr bwMode="auto">
          <a:xfrm>
            <a:off x="5404684" y="3664757"/>
            <a:ext cx="1223962" cy="1008063"/>
            <a:chOff x="0" y="0"/>
            <a:chExt cx="1928" cy="1588"/>
          </a:xfrm>
          <a:solidFill>
            <a:schemeClr val="tx1"/>
          </a:solidFill>
        </p:grpSpPr>
        <p:sp>
          <p:nvSpPr>
            <p:cNvPr id="23565" name="AutoShape 14"/>
            <p:cNvSpPr>
              <a:spLocks noChangeArrowheads="1"/>
            </p:cNvSpPr>
            <p:nvPr/>
          </p:nvSpPr>
          <p:spPr bwMode="auto">
            <a:xfrm rot="19740000">
              <a:off x="0" y="0"/>
              <a:ext cx="1928" cy="1588"/>
            </a:xfrm>
            <a:prstGeom prst="hexagon">
              <a:avLst>
                <a:gd name="adj" fmla="val 30353"/>
                <a:gd name="vf" fmla="val 115470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193" y="350"/>
              <a:ext cx="1477" cy="81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lnSpcReduction="10000"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anose="02080604020202020204" charset="0"/>
                  <a:ea typeface="SimHei" panose="02010609060101010101" pitchFamily="49" charset="-122"/>
                  <a:sym typeface="Arial" panose="020806040202020202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+mn-lt"/>
                  <a:ea typeface="+mn-ea"/>
                </a:rPr>
                <a:t>A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135" y="1838165"/>
            <a:ext cx="5362412" cy="163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0" indent="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2406" y="4265800"/>
            <a:ext cx="39064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Please enter the textPlease enter the text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0220" y="4265799"/>
            <a:ext cx="3989556" cy="167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 eaLnBrk="1" hangingPunct="1">
              <a:lnSpc>
                <a:spcPct val="130000"/>
              </a:lnSpc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n-lt"/>
                <a:ea typeface="+mn-ea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sym typeface="Arial" panose="0208060402020202020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Please enter the textPlease enter the text</a:t>
            </a:r>
          </a:p>
        </p:txBody>
      </p:sp>
      <p:sp>
        <p:nvSpPr>
          <p:cNvPr id="16" name="圆角矩形 1"/>
          <p:cNvSpPr>
            <a:spLocks noChangeArrowheads="1"/>
          </p:cNvSpPr>
          <p:nvPr/>
        </p:nvSpPr>
        <p:spPr bwMode="auto">
          <a:xfrm>
            <a:off x="2901646" y="356394"/>
            <a:ext cx="6388708" cy="768350"/>
          </a:xfrm>
          <a:prstGeom prst="roundRect">
            <a:avLst>
              <a:gd name="adj" fmla="val 50000"/>
            </a:avLst>
          </a:prstGeom>
          <a:solidFill>
            <a:srgbClr val="F0DB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Arial" panose="02080604020202020204" charset="0"/>
                <a:ea typeface="SimHei" panose="02010609060101010101" pitchFamily="49" charset="-122"/>
                <a:sym typeface="Arial" panose="0208060402020202020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1844" y="355879"/>
            <a:ext cx="6388312" cy="7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80604020202020204" charset="0"/>
              </a:defRPr>
            </a:lvl1pPr>
            <a:lvl2pPr>
              <a:defRPr sz="3600">
                <a:solidFill>
                  <a:srgbClr val="F0DB6E"/>
                </a:solidFill>
                <a:sym typeface="Arial" panose="02080604020202020204" charset="0"/>
              </a:defRPr>
            </a:lvl2pPr>
            <a:lvl3pPr>
              <a:defRPr sz="3600">
                <a:solidFill>
                  <a:srgbClr val="F0DB6E"/>
                </a:solidFill>
                <a:sym typeface="Arial" panose="02080604020202020204" charset="0"/>
              </a:defRPr>
            </a:lvl3pPr>
            <a:lvl4pPr>
              <a:defRPr sz="3600">
                <a:solidFill>
                  <a:srgbClr val="F0DB6E"/>
                </a:solidFill>
                <a:sym typeface="Arial" panose="02080604020202020204" charset="0"/>
              </a:defRPr>
            </a:lvl4pPr>
            <a:lvl5pPr>
              <a:defRPr sz="3600">
                <a:solidFill>
                  <a:srgbClr val="F0DB6E"/>
                </a:solidFill>
                <a:sym typeface="Arial" panose="0208060402020202020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sym typeface="Arial" panose="02080604020202020204" charset="0"/>
              </a:defRPr>
            </a:lvl9pPr>
          </a:lstStyle>
          <a:p>
            <a:r>
              <a:rPr lang="zh-CN" altLang="en-US" dirty="0"/>
              <a:t>Please enter your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de-DE"/>
              <a:t>Authorization with Google OAuth2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provides his Google username</a:t>
            </a:r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gets redirected google login/authorization page</a:t>
            </a:r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User gives consent to requested data</a:t>
            </a:r>
          </a:p>
          <a:p>
            <a:pPr marL="457200" indent="-457200">
              <a:buFont typeface="Arial" panose="02080604020202020204" charset="0"/>
              <a:buAutoNum type="arabicPeriod"/>
            </a:pPr>
            <a:r>
              <a:rPr lang="x-none" altLang="de-DE" sz="2800"/>
              <a:t>TrackFit obtains acces Token from Google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6932295" y="1960880"/>
            <a:ext cx="5277485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Data request from Fit API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Uses standardized REST API Call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In thise case: Uses Google Rest Library for Java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Clusters data for days (last full finished day)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Data is received in JSON Format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 sz="2800"/>
              <a:t>JSON is sent to database handler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MongoDB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NoSQL database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Basic Structure: Collections and Documents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we used Java Driver version 3.4 for interacting with MongoDB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x-none" altLang="de-DE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7256780" y="3394710"/>
            <a:ext cx="4719955" cy="2801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Data model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One database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de-DE"/>
              <a:t>3 Collections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/>
              <a:t>Steps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 sz="1400"/>
              <a:t>Date</a:t>
            </a: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x-none" altLang="de-DE" sz="1400"/>
              <a:t>User</a:t>
            </a:r>
            <a:endParaRPr lang="x-none" altLang="de-DE" sz="2000"/>
          </a:p>
          <a:p>
            <a:pPr marL="1257300" lvl="2" indent="-342900">
              <a:buFont typeface="Arial" panose="02080604020202020204" charset="0"/>
              <a:buChar char="•"/>
            </a:pPr>
            <a:endParaRPr lang="x-none" altLang="de-DE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3598545" y="1686560"/>
            <a:ext cx="857948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de-DE"/>
              <a:t>DB Monitoring with Compass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x-none" altLang="de-DE"/>
              <a:t>Screenshot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Hei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8060402020202020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Hei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272</Words>
  <Application>Microsoft Office PowerPoint</Application>
  <PresentationFormat>Custom</PresentationFormat>
  <Paragraphs>69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默认设计模板</vt:lpstr>
      <vt:lpstr>TrackFit  DMQB Project 2</vt:lpstr>
      <vt:lpstr>Slide 2</vt:lpstr>
      <vt:lpstr>Slide 3</vt:lpstr>
      <vt:lpstr>Slide 4</vt:lpstr>
      <vt:lpstr>Authorization with Google OAuth2</vt:lpstr>
      <vt:lpstr>Data request from Fit API</vt:lpstr>
      <vt:lpstr>MongoDB</vt:lpstr>
      <vt:lpstr>Data model </vt:lpstr>
      <vt:lpstr>DB Monitoring with Compass</vt:lpstr>
      <vt:lpstr>Data visualization</vt:lpstr>
      <vt:lpstr>Graph</vt:lpstr>
      <vt:lpstr>Outlook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lakshmipriya</cp:lastModifiedBy>
  <cp:revision>53</cp:revision>
  <dcterms:created xsi:type="dcterms:W3CDTF">2017-07-12T15:51:01Z</dcterms:created>
  <dcterms:modified xsi:type="dcterms:W3CDTF">2017-07-12T22:11:00Z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1031-10.1.0.5672</vt:lpwstr>
  </property>
</Properties>
</file>