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24"/>
  </p:notesMasterIdLst>
  <p:handoutMasterIdLst>
    <p:handoutMasterId r:id="rId25"/>
  </p:handoutMasterIdLst>
  <p:sldIdLst>
    <p:sldId id="556" r:id="rId3"/>
    <p:sldId id="592" r:id="rId4"/>
    <p:sldId id="593" r:id="rId5"/>
    <p:sldId id="559" r:id="rId6"/>
    <p:sldId id="558" r:id="rId7"/>
    <p:sldId id="563" r:id="rId8"/>
    <p:sldId id="594" r:id="rId9"/>
    <p:sldId id="574" r:id="rId10"/>
    <p:sldId id="585" r:id="rId11"/>
    <p:sldId id="596" r:id="rId12"/>
    <p:sldId id="571" r:id="rId13"/>
    <p:sldId id="597" r:id="rId14"/>
    <p:sldId id="598" r:id="rId15"/>
    <p:sldId id="602" r:id="rId16"/>
    <p:sldId id="605" r:id="rId17"/>
    <p:sldId id="599" r:id="rId18"/>
    <p:sldId id="606" r:id="rId19"/>
    <p:sldId id="600" r:id="rId20"/>
    <p:sldId id="601" r:id="rId21"/>
    <p:sldId id="603" r:id="rId22"/>
    <p:sldId id="604" r:id="rId23"/>
  </p:sldIdLst>
  <p:sldSz cx="12192000" cy="6858000"/>
  <p:notesSz cx="6858000" cy="9144000"/>
  <p:custDataLst>
    <p:tags r:id="rId26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556"/>
            <p14:sldId id="592"/>
            <p14:sldId id="593"/>
            <p14:sldId id="559"/>
            <p14:sldId id="558"/>
            <p14:sldId id="563"/>
            <p14:sldId id="594"/>
            <p14:sldId id="574"/>
            <p14:sldId id="585"/>
            <p14:sldId id="596"/>
            <p14:sldId id="571"/>
            <p14:sldId id="597"/>
            <p14:sldId id="598"/>
            <p14:sldId id="602"/>
            <p14:sldId id="605"/>
            <p14:sldId id="599"/>
            <p14:sldId id="606"/>
            <p14:sldId id="600"/>
            <p14:sldId id="601"/>
            <p14:sldId id="603"/>
            <p14:sldId id="604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76"/>
    <a:srgbClr val="00A89D"/>
    <a:srgbClr val="16E7CF"/>
    <a:srgbClr val="73FDEA"/>
    <a:srgbClr val="0070C0"/>
    <a:srgbClr val="FFFFFF"/>
    <a:srgbClr val="02A33E"/>
    <a:srgbClr val="1E63A9"/>
    <a:srgbClr val="00A3ED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1" autoAdjust="0"/>
    <p:restoredTop sz="93195" autoAdjust="0"/>
  </p:normalViewPr>
  <p:slideViewPr>
    <p:cSldViewPr snapToGrid="0">
      <p:cViewPr varScale="1">
        <p:scale>
          <a:sx n="142" d="100"/>
          <a:sy n="142" d="100"/>
        </p:scale>
        <p:origin x="10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24-3-2025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24-3-2025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24-3-2025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24-3-2025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24-3-2025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24-3-2025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24-3-2025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icedesk.surf.nl/wiki/spaces/WIKI/pages/30660267/Software+policy+Snelliu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ssi.io/docs/test-suit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ssi.io/doc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ssi.io/docs/using_eessi/building_on_eessi/#building-software-on-top-of-eessi-with-easybuild" TargetMode="External"/><Relationship Id="rId2" Type="http://schemas.openxmlformats.org/officeDocument/2006/relationships/hyperlink" Target="https://gitlab.com/eessi/support/-/issues/13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essi.io/docs/bo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21">
            <a:extLst>
              <a:ext uri="{FF2B5EF4-FFF2-40B4-BE49-F238E27FC236}">
                <a16:creationId xmlns:a16="http://schemas.microsoft.com/office/drawing/2014/main" id="{A367E29A-3B4F-A340-B104-281608C205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3" b="43"/>
          <a:stretch>
            <a:fillRect/>
          </a:stretch>
        </p:blipFill>
        <p:spPr>
          <a:xfrm>
            <a:off x="258763" y="261938"/>
            <a:ext cx="11669712" cy="6343650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675EC5-DC36-2F40-9B67-38BFC3D8FAB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 err="1"/>
              <a:t>EasyBuild</a:t>
            </a:r>
            <a:r>
              <a:rPr lang="en-US" dirty="0"/>
              <a:t> &amp; EESSI @ SURF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1B4CCE-7172-D54A-BC35-819819E60DB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013091" y="2218765"/>
            <a:ext cx="4875645" cy="939104"/>
          </a:xfrm>
        </p:spPr>
        <p:txBody>
          <a:bodyPr/>
          <a:lstStyle/>
          <a:p>
            <a:r>
              <a:rPr lang="nl-NL" sz="1600" dirty="0"/>
              <a:t>Caspar van Leeuwen</a:t>
            </a:r>
          </a:p>
          <a:p>
            <a:r>
              <a:rPr lang="nl-NL" sz="1600" dirty="0"/>
              <a:t>High Performance Machine Learning Consultant</a:t>
            </a:r>
          </a:p>
          <a:p>
            <a:r>
              <a:rPr lang="nl-NL" sz="1600" dirty="0"/>
              <a:t>Wed 26 Mar 2025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4D882B-7CC4-F849-BD5F-9EF63AAEF964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DAAE45-21DB-2F42-A2CE-FAE1BBAF105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116715" y="261257"/>
            <a:ext cx="1775092" cy="6343604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6CB53-CCFD-4F4B-B6F7-CE7FD249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450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8AFA3-E82E-05F2-6010-F47F632C1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26D0-5CD0-9842-3E39-DCC2FB45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Managing OS upgrades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C51B2-1FAD-6691-56B0-33AEF1C8B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OS upgrades have </a:t>
            </a:r>
            <a:r>
              <a:rPr lang="nl-NL" dirty="0" err="1"/>
              <a:t>caused</a:t>
            </a:r>
            <a:r>
              <a:rPr lang="nl-NL" dirty="0"/>
              <a:t> issues in </a:t>
            </a:r>
            <a:r>
              <a:rPr lang="nl-NL" dirty="0" err="1"/>
              <a:t>the</a:t>
            </a:r>
            <a:r>
              <a:rPr lang="nl-NL" dirty="0"/>
              <a:t> past, </a:t>
            </a:r>
            <a:r>
              <a:rPr lang="nl-NL" dirty="0" err="1"/>
              <a:t>requiring</a:t>
            </a:r>
            <a:r>
              <a:rPr lang="nl-NL" dirty="0"/>
              <a:t> </a:t>
            </a:r>
            <a:r>
              <a:rPr lang="nl-NL" dirty="0" err="1"/>
              <a:t>rebuilds</a:t>
            </a:r>
            <a:endParaRPr lang="nl-NL" dirty="0"/>
          </a:p>
          <a:p>
            <a:r>
              <a:rPr lang="nl-NL" dirty="0" err="1"/>
              <a:t>One</a:t>
            </a:r>
            <a:r>
              <a:rPr lang="nl-NL" dirty="0"/>
              <a:t> solution was </a:t>
            </a:r>
            <a:r>
              <a:rPr lang="nl-NL" dirty="0" err="1"/>
              <a:t>to</a:t>
            </a:r>
            <a:r>
              <a:rPr lang="nl-NL" dirty="0"/>
              <a:t> pro-</a:t>
            </a:r>
            <a:r>
              <a:rPr lang="nl-NL" dirty="0" err="1"/>
              <a:t>actively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rebuild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stack, on </a:t>
            </a:r>
            <a:r>
              <a:rPr lang="nl-NL" dirty="0" err="1"/>
              <a:t>the</a:t>
            </a:r>
            <a:r>
              <a:rPr lang="nl-NL" dirty="0"/>
              <a:t> new OS</a:t>
            </a:r>
          </a:p>
          <a:p>
            <a:r>
              <a:rPr lang="nl-NL" dirty="0"/>
              <a:t>OS-</a:t>
            </a:r>
            <a:r>
              <a:rPr lang="nl-NL" dirty="0" err="1"/>
              <a:t>specific</a:t>
            </a:r>
            <a:r>
              <a:rPr lang="nl-NL" dirty="0"/>
              <a:t> prefix </a:t>
            </a:r>
            <a:r>
              <a:rPr lang="nl-NL" dirty="0" err="1"/>
              <a:t>allows</a:t>
            </a:r>
            <a:r>
              <a:rPr lang="nl-NL" dirty="0"/>
              <a:t> building new stack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keeping</a:t>
            </a:r>
            <a:r>
              <a:rPr lang="nl-NL" dirty="0"/>
              <a:t> </a:t>
            </a:r>
            <a:r>
              <a:rPr lang="nl-NL" dirty="0" err="1"/>
              <a:t>old</a:t>
            </a:r>
            <a:r>
              <a:rPr lang="nl-NL" dirty="0"/>
              <a:t> stack</a:t>
            </a:r>
          </a:p>
          <a:p>
            <a:r>
              <a:rPr lang="nl-NL" dirty="0"/>
              <a:t> Update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new prefix </a:t>
            </a:r>
            <a:r>
              <a:rPr lang="nl-NL" dirty="0" err="1"/>
              <a:t>after</a:t>
            </a:r>
            <a:r>
              <a:rPr lang="nl-NL" dirty="0"/>
              <a:t> upgrade </a:t>
            </a:r>
            <a:r>
              <a:rPr lang="nl-NL" dirty="0" err="1"/>
              <a:t>to</a:t>
            </a:r>
            <a:r>
              <a:rPr lang="nl-NL" dirty="0"/>
              <a:t> ‘flip </a:t>
            </a:r>
            <a:r>
              <a:rPr lang="nl-NL" dirty="0" err="1"/>
              <a:t>the</a:t>
            </a:r>
            <a:r>
              <a:rPr lang="nl-NL" dirty="0"/>
              <a:t> switch’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But: </a:t>
            </a:r>
            <a:r>
              <a:rPr lang="nl-NL" dirty="0" err="1"/>
              <a:t>strategy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anymore</a:t>
            </a:r>
            <a:r>
              <a:rPr lang="nl-NL" dirty="0"/>
              <a:t> on RHEL8 </a:t>
            </a:r>
            <a:r>
              <a:rPr lang="nl-NL" dirty="0" err="1"/>
              <a:t>to</a:t>
            </a:r>
            <a:r>
              <a:rPr lang="nl-NL" dirty="0"/>
              <a:t> RHEL9 upgrade</a:t>
            </a:r>
          </a:p>
          <a:p>
            <a:pPr marL="536575" lvl="1"/>
            <a:r>
              <a:rPr lang="nl-NL" dirty="0" err="1"/>
              <a:t>ReFrame</a:t>
            </a:r>
            <a:r>
              <a:rPr lang="nl-NL" dirty="0"/>
              <a:t> tests </a:t>
            </a:r>
            <a:r>
              <a:rPr lang="nl-NL" dirty="0" err="1"/>
              <a:t>didn’t</a:t>
            </a:r>
            <a:r>
              <a:rPr lang="nl-NL" dirty="0"/>
              <a:t> </a:t>
            </a:r>
            <a:r>
              <a:rPr lang="nl-NL" dirty="0" err="1"/>
              <a:t>signal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issues</a:t>
            </a:r>
          </a:p>
          <a:p>
            <a:pPr marL="536575" lvl="1"/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i="1" dirty="0"/>
              <a:t> </a:t>
            </a:r>
            <a:r>
              <a:rPr lang="nl-NL" i="1" dirty="0" err="1"/>
              <a:t>some</a:t>
            </a:r>
            <a:r>
              <a:rPr lang="nl-NL" dirty="0"/>
              <a:t> issues in </a:t>
            </a:r>
            <a:r>
              <a:rPr lang="nl-NL" dirty="0" err="1"/>
              <a:t>the</a:t>
            </a:r>
            <a:r>
              <a:rPr lang="nl-NL" dirty="0"/>
              <a:t> end (e.g. </a:t>
            </a:r>
            <a:r>
              <a:rPr lang="nl-NL" dirty="0" err="1"/>
              <a:t>OpenSSL</a:t>
            </a:r>
            <a:r>
              <a:rPr lang="nl-NL" dirty="0"/>
              <a:t> </a:t>
            </a:r>
            <a:r>
              <a:rPr lang="nl-NL" dirty="0" err="1"/>
              <a:t>related</a:t>
            </a:r>
            <a:r>
              <a:rPr lang="nl-NL" dirty="0"/>
              <a:t>), but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handled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fly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upgrade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291CD-2F2B-B5F1-BC52-FA28901D8A7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FA110-2B34-3239-09C9-540A21F5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10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BBF257-9D70-4285-F320-76C3DEC711C4}"/>
              </a:ext>
            </a:extLst>
          </p:cNvPr>
          <p:cNvSpPr/>
          <p:nvPr/>
        </p:nvSpPr>
        <p:spPr>
          <a:xfrm>
            <a:off x="145773" y="3360077"/>
            <a:ext cx="10494436" cy="918558"/>
          </a:xfrm>
          <a:prstGeom prst="rect">
            <a:avLst/>
          </a:prstGeom>
          <a:solidFill>
            <a:schemeClr val="tx1"/>
          </a:solidFill>
        </p:spPr>
        <p:txBody>
          <a:bodyPr wrap="square" lIns="108000" tIns="108000" rIns="108000" bIns="10800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int1 $ </a:t>
            </a:r>
            <a:r>
              <a:rPr lang="nl-NL" sz="1600" dirty="0" err="1">
                <a:solidFill>
                  <a:schemeClr val="bg1"/>
                </a:solidFill>
              </a:rPr>
              <a:t>realpath</a:t>
            </a:r>
            <a:r>
              <a:rPr lang="nl-NL" sz="1600" dirty="0">
                <a:solidFill>
                  <a:schemeClr val="bg1"/>
                </a:solidFill>
              </a:rPr>
              <a:t> $(</a:t>
            </a:r>
            <a:r>
              <a:rPr lang="nl-NL" sz="1600" dirty="0" err="1">
                <a:solidFill>
                  <a:schemeClr val="bg1"/>
                </a:solidFill>
              </a:rPr>
              <a:t>which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  <a:r>
              <a:rPr lang="nl-NL" sz="1600" dirty="0" err="1">
                <a:solidFill>
                  <a:schemeClr val="bg1"/>
                </a:solidFill>
              </a:rPr>
              <a:t>gmx_mpi</a:t>
            </a:r>
            <a:r>
              <a:rPr lang="nl-NL" sz="16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gpfs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admin</a:t>
            </a:r>
            <a:r>
              <a:rPr lang="nl-NL" sz="1600" dirty="0">
                <a:solidFill>
                  <a:schemeClr val="bg1"/>
                </a:solidFill>
              </a:rPr>
              <a:t>/_</a:t>
            </a:r>
            <a:r>
              <a:rPr lang="nl-NL" sz="1600" dirty="0" err="1">
                <a:solidFill>
                  <a:schemeClr val="bg1"/>
                </a:solidFill>
              </a:rPr>
              <a:t>hpc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sw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arch</a:t>
            </a:r>
            <a:r>
              <a:rPr lang="nl-NL" sz="1600" dirty="0">
                <a:solidFill>
                  <a:schemeClr val="bg1"/>
                </a:solidFill>
              </a:rPr>
              <a:t>/AMD-ZEN2/</a:t>
            </a:r>
            <a:r>
              <a:rPr lang="nl-NL" sz="1600" b="1" dirty="0">
                <a:solidFill>
                  <a:schemeClr val="bg1"/>
                </a:solidFill>
              </a:rPr>
              <a:t>RHEL9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EB_production</a:t>
            </a:r>
            <a:r>
              <a:rPr lang="nl-NL" sz="1600" dirty="0">
                <a:solidFill>
                  <a:schemeClr val="bg1"/>
                </a:solidFill>
              </a:rPr>
              <a:t>/2024/software/GROMACS/2024.3-foss-2024a/bin/</a:t>
            </a:r>
            <a:r>
              <a:rPr lang="nl-NL" sz="1600" dirty="0" err="1">
                <a:solidFill>
                  <a:schemeClr val="bg1"/>
                </a:solidFill>
              </a:rPr>
              <a:t>gmx_mpi</a:t>
            </a:r>
            <a:endParaRPr lang="nl-N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2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7C-98C9-8743-85EE-DAB4614A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installations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F7FD-BFB4-E44C-AF54-AD1A879D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6" y="1400483"/>
            <a:ext cx="7014063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Wrapper</a:t>
            </a:r>
            <a:r>
              <a:rPr lang="nl-NL" dirty="0"/>
              <a:t> </a:t>
            </a:r>
            <a:r>
              <a:rPr lang="nl-NL" i="1" dirty="0" err="1"/>
              <a:t>eblocalinstall</a:t>
            </a:r>
            <a:r>
              <a:rPr lang="nl-NL" i="1" dirty="0"/>
              <a:t>:</a:t>
            </a:r>
            <a:r>
              <a:rPr lang="nl-NL" dirty="0"/>
              <a:t> </a:t>
            </a:r>
          </a:p>
          <a:p>
            <a:r>
              <a:rPr lang="nl-NL" dirty="0"/>
              <a:t>EASYBUILD_INSTALLPATH = ∼/.</a:t>
            </a:r>
            <a:r>
              <a:rPr lang="nl-NL" dirty="0" err="1"/>
              <a:t>local</a:t>
            </a:r>
            <a:r>
              <a:rPr lang="nl-NL" dirty="0"/>
              <a:t>/</a:t>
            </a:r>
            <a:r>
              <a:rPr lang="nl-NL" dirty="0" err="1"/>
              <a:t>easybuild</a:t>
            </a:r>
            <a:r>
              <a:rPr lang="nl-NL" dirty="0"/>
              <a:t>/…</a:t>
            </a:r>
          </a:p>
          <a:p>
            <a:r>
              <a:rPr lang="nl-NL" dirty="0"/>
              <a:t>EASYBUILD_OPTARCH = &lt;</a:t>
            </a:r>
            <a:r>
              <a:rPr lang="nl-NL" dirty="0" err="1"/>
              <a:t>lowest_common_denominator</a:t>
            </a:r>
            <a:r>
              <a:rPr lang="nl-NL" dirty="0"/>
              <a:t>&gt;</a:t>
            </a:r>
          </a:p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D487-727F-5546-931E-3BA6290148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ADC6-98C4-F44F-82AC-DFA5EA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BA2EF-0F6F-1DE2-A19D-9E150CB71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7529-BE4C-52DB-B9AF-5488E977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Snellius</a:t>
            </a:r>
            <a:r>
              <a:rPr lang="nl-NL" dirty="0"/>
              <a:t> software policy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50D74-333E-E20F-81E2-6E9ED891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263660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We update </a:t>
            </a:r>
            <a:r>
              <a:rPr lang="nl-NL" dirty="0" err="1"/>
              <a:t>our</a:t>
            </a:r>
            <a:r>
              <a:rPr lang="nl-NL" dirty="0"/>
              <a:t> software stack </a:t>
            </a:r>
            <a:r>
              <a:rPr lang="nl-NL" dirty="0" err="1"/>
              <a:t>once</a:t>
            </a:r>
            <a:r>
              <a:rPr lang="nl-NL" dirty="0"/>
              <a:t> per </a:t>
            </a:r>
            <a:r>
              <a:rPr lang="nl-NL" dirty="0" err="1"/>
              <a:t>year</a:t>
            </a:r>
            <a:r>
              <a:rPr lang="nl-NL" dirty="0"/>
              <a:t>. </a:t>
            </a:r>
            <a:r>
              <a:rPr lang="nl-NL" dirty="0" err="1"/>
              <a:t>Typically</a:t>
            </a:r>
            <a:r>
              <a:rPr lang="nl-NL" dirty="0"/>
              <a:t>:</a:t>
            </a:r>
          </a:p>
          <a:p>
            <a:r>
              <a:rPr lang="nl-NL" dirty="0" err="1"/>
              <a:t>based</a:t>
            </a:r>
            <a:r>
              <a:rPr lang="nl-NL" dirty="0"/>
              <a:t> on 202Xa</a:t>
            </a:r>
          </a:p>
          <a:p>
            <a:r>
              <a:rPr lang="nl-NL" dirty="0" err="1"/>
              <a:t>released</a:t>
            </a:r>
            <a:r>
              <a:rPr lang="nl-NL" dirty="0"/>
              <a:t> </a:t>
            </a:r>
            <a:r>
              <a:rPr lang="nl-NL" dirty="0" err="1"/>
              <a:t>around</a:t>
            </a:r>
            <a:r>
              <a:rPr lang="nl-NL" dirty="0"/>
              <a:t> Q3 or Q4</a:t>
            </a:r>
          </a:p>
          <a:p>
            <a:r>
              <a:rPr lang="nl-NL" dirty="0"/>
              <a:t>O(400) packages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honor</a:t>
            </a:r>
            <a:r>
              <a:rPr lang="nl-NL" dirty="0"/>
              <a:t> </a:t>
            </a:r>
            <a:r>
              <a:rPr lang="nl-NL" dirty="0" err="1"/>
              <a:t>sofware</a:t>
            </a:r>
            <a:r>
              <a:rPr lang="nl-NL" dirty="0"/>
              <a:t>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requests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:</a:t>
            </a:r>
          </a:p>
          <a:p>
            <a:r>
              <a:rPr lang="nl-NL" dirty="0"/>
              <a:t>… is </a:t>
            </a:r>
            <a:r>
              <a:rPr lang="nl-NL" dirty="0" err="1"/>
              <a:t>versioned</a:t>
            </a:r>
            <a:endParaRPr lang="nl-NL" dirty="0"/>
          </a:p>
          <a:p>
            <a:r>
              <a:rPr lang="nl-NL" dirty="0"/>
              <a:t>… has </a:t>
            </a:r>
            <a:r>
              <a:rPr lang="nl-NL" dirty="0" err="1"/>
              <a:t>an</a:t>
            </a:r>
            <a:r>
              <a:rPr lang="nl-NL" dirty="0"/>
              <a:t> official release </a:t>
            </a:r>
            <a:r>
              <a:rPr lang="nl-NL" dirty="0" err="1"/>
              <a:t>within</a:t>
            </a:r>
            <a:r>
              <a:rPr lang="nl-NL" dirty="0"/>
              <a:t> last 2 </a:t>
            </a:r>
            <a:r>
              <a:rPr lang="nl-NL" dirty="0" err="1"/>
              <a:t>years</a:t>
            </a:r>
            <a:endParaRPr lang="nl-NL" dirty="0"/>
          </a:p>
          <a:p>
            <a:r>
              <a:rPr lang="nl-NL" dirty="0"/>
              <a:t>Max. 2 </a:t>
            </a:r>
            <a:r>
              <a:rPr lang="nl-NL" dirty="0" err="1"/>
              <a:t>versions</a:t>
            </a:r>
            <a:r>
              <a:rPr lang="nl-NL" dirty="0"/>
              <a:t> per software per </a:t>
            </a:r>
            <a:r>
              <a:rPr lang="nl-NL" dirty="0" err="1"/>
              <a:t>year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Though</a:t>
            </a:r>
            <a:r>
              <a:rPr lang="nl-NL" dirty="0"/>
              <a:t> we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exceptions</a:t>
            </a:r>
            <a:r>
              <a:rPr lang="nl-NL" dirty="0"/>
              <a:t> (but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tell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users </a:t>
            </a:r>
            <a:r>
              <a:rPr lang="nl-NL" dirty="0">
                <a:sym typeface="Wingdings" panose="05000000000000000000" pitchFamily="2" charset="2"/>
              </a:rPr>
              <a:t>)</a:t>
            </a:r>
            <a:endParaRPr lang="nl-NL" dirty="0"/>
          </a:p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F1237-F751-B153-450A-8C651EE910C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26566-F5EC-3DAC-CD95-C13FDEF4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12</a:t>
            </a:fld>
            <a:endParaRPr lang="nl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B0903-DC3C-FB3E-B4B9-8C7386F6EF3E}"/>
              </a:ext>
            </a:extLst>
          </p:cNvPr>
          <p:cNvSpPr txBox="1"/>
          <p:nvPr/>
        </p:nvSpPr>
        <p:spPr>
          <a:xfrm>
            <a:off x="1415599" y="6223638"/>
            <a:ext cx="8831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600" dirty="0">
                <a:hlinkClick r:id="rId2"/>
              </a:rPr>
              <a:t>https://servicedesk.surf.nl/wiki/spaces/WIKI/pages/30660267/Software+policy+Snellius</a:t>
            </a:r>
            <a:r>
              <a:rPr lang="en-US" sz="1600" dirty="0"/>
              <a:t> </a:t>
            </a:r>
            <a:endParaRPr lang="en-NL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500C46-ED24-1579-1D7A-95930880D248}"/>
              </a:ext>
            </a:extLst>
          </p:cNvPr>
          <p:cNvCxnSpPr/>
          <p:nvPr/>
        </p:nvCxnSpPr>
        <p:spPr>
          <a:xfrm flipH="1">
            <a:off x="2656527" y="2041149"/>
            <a:ext cx="1785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A43E5D-20CA-72C1-F5F2-52F318EE9316}"/>
              </a:ext>
            </a:extLst>
          </p:cNvPr>
          <p:cNvSpPr txBox="1"/>
          <p:nvPr/>
        </p:nvSpPr>
        <p:spPr>
          <a:xfrm>
            <a:off x="4664388" y="1902649"/>
            <a:ext cx="52318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Currently considering to add 202Xb, but toolchains-only</a:t>
            </a:r>
            <a:endParaRPr lang="en-NL" dirty="0" err="1"/>
          </a:p>
        </p:txBody>
      </p:sp>
    </p:spTree>
    <p:extLst>
      <p:ext uri="{BB962C8B-B14F-4D97-AF65-F5344CB8AC3E}">
        <p14:creationId xmlns:p14="http://schemas.microsoft.com/office/powerpoint/2010/main" val="24101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EC61E-E51D-608D-21DA-6FA27A4B8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32EC-033E-3AAE-91F0-B9F034A9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Snellius</a:t>
            </a:r>
            <a:r>
              <a:rPr lang="nl-NL" dirty="0"/>
              <a:t> software policy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324DE-CEF2-B547-93BC-B8CDFB473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263660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Yearly</a:t>
            </a:r>
            <a:r>
              <a:rPr lang="nl-NL" dirty="0"/>
              <a:t> software stacks </a:t>
            </a:r>
            <a:r>
              <a:rPr lang="nl-NL" dirty="0" err="1"/>
              <a:t>available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meta-modules (</a:t>
            </a:r>
            <a:r>
              <a:rPr lang="nl-NL" dirty="0" err="1"/>
              <a:t>that</a:t>
            </a:r>
            <a:r>
              <a:rPr lang="nl-NL" dirty="0"/>
              <a:t> set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r>
              <a:rPr lang="nl-NL" dirty="0" err="1"/>
              <a:t>Clear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supported</a:t>
            </a:r>
            <a:endParaRPr lang="nl-NL" dirty="0"/>
          </a:p>
          <a:p>
            <a:r>
              <a:rPr lang="nl-NL" dirty="0" err="1"/>
              <a:t>Confronts</a:t>
            </a:r>
            <a:r>
              <a:rPr lang="nl-NL" dirty="0"/>
              <a:t> users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old</a:t>
            </a:r>
            <a:r>
              <a:rPr lang="nl-NL" dirty="0"/>
              <a:t> </a:t>
            </a:r>
            <a:r>
              <a:rPr lang="nl-NL" dirty="0" err="1"/>
              <a:t>things</a:t>
            </a:r>
            <a:r>
              <a:rPr lang="nl-NL" dirty="0"/>
              <a:t> are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using</a:t>
            </a:r>
            <a:r>
              <a:rPr lang="nl-NL" dirty="0"/>
              <a:t>…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D42A3-5E67-57CF-545C-507CC46A7DF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9DA0C-34A0-F81C-8FA2-4E9F7F16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13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72FDCC-2F76-256D-0C1D-60096FDF8E5C}"/>
              </a:ext>
            </a:extLst>
          </p:cNvPr>
          <p:cNvSpPr/>
          <p:nvPr/>
        </p:nvSpPr>
        <p:spPr>
          <a:xfrm>
            <a:off x="832378" y="2928754"/>
            <a:ext cx="6363551" cy="1287889"/>
          </a:xfrm>
          <a:prstGeom prst="rect">
            <a:avLst/>
          </a:prstGeom>
          <a:solidFill>
            <a:schemeClr val="tx1"/>
          </a:solidFill>
        </p:spPr>
        <p:txBody>
          <a:bodyPr wrap="square" lIns="108000" tIns="108000" rIns="108000" bIns="10800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$ module av</a:t>
            </a: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--------------------------- /</a:t>
            </a:r>
            <a:r>
              <a:rPr lang="nl-NL" sz="1600" dirty="0" err="1">
                <a:solidFill>
                  <a:schemeClr val="bg1"/>
                </a:solidFill>
              </a:rPr>
              <a:t>sw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noarch</a:t>
            </a:r>
            <a:r>
              <a:rPr lang="nl-NL" sz="1600" dirty="0">
                <a:solidFill>
                  <a:schemeClr val="bg1"/>
                </a:solidFill>
              </a:rPr>
              <a:t>/environment ----------------------------</a:t>
            </a: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2022    2023    2024    EESSI/2023.06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FF26B5-1E77-6706-0E3A-5DB256881F04}"/>
              </a:ext>
            </a:extLst>
          </p:cNvPr>
          <p:cNvCxnSpPr/>
          <p:nvPr/>
        </p:nvCxnSpPr>
        <p:spPr>
          <a:xfrm flipV="1">
            <a:off x="2312504" y="4280453"/>
            <a:ext cx="0" cy="5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6384DB-BCEA-B058-6E6F-102B00362BDC}"/>
              </a:ext>
            </a:extLst>
          </p:cNvPr>
          <p:cNvSpPr txBox="1"/>
          <p:nvPr/>
        </p:nvSpPr>
        <p:spPr>
          <a:xfrm>
            <a:off x="1928191" y="5049079"/>
            <a:ext cx="72240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Full support: additional installations + resolve issues with existing installations</a:t>
            </a:r>
            <a:endParaRPr lang="en-NL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B0651-FF15-283E-0783-063FF5D11A68}"/>
              </a:ext>
            </a:extLst>
          </p:cNvPr>
          <p:cNvSpPr txBox="1"/>
          <p:nvPr/>
        </p:nvSpPr>
        <p:spPr>
          <a:xfrm>
            <a:off x="1351721" y="5419491"/>
            <a:ext cx="53006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Limited support: resolve issues with existing installations</a:t>
            </a:r>
            <a:endParaRPr lang="en-NL" dirty="0" err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FED137-0A09-6251-C9B8-8764B37F7606}"/>
              </a:ext>
            </a:extLst>
          </p:cNvPr>
          <p:cNvCxnSpPr>
            <a:cxnSpLocks/>
          </p:cNvCxnSpPr>
          <p:nvPr/>
        </p:nvCxnSpPr>
        <p:spPr>
          <a:xfrm flipV="1">
            <a:off x="1702904" y="4336775"/>
            <a:ext cx="0" cy="98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FF7293-5667-C525-D96A-6AC2542FA3E5}"/>
              </a:ext>
            </a:extLst>
          </p:cNvPr>
          <p:cNvSpPr txBox="1"/>
          <p:nvPr/>
        </p:nvSpPr>
        <p:spPr>
          <a:xfrm>
            <a:off x="765658" y="5799334"/>
            <a:ext cx="64496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Deprecated: if it still works for you, we won’t stop you from using it…</a:t>
            </a:r>
            <a:endParaRPr lang="en-NL" dirty="0" err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269D58-9315-028A-D79A-B3A30CCECEF3}"/>
              </a:ext>
            </a:extLst>
          </p:cNvPr>
          <p:cNvCxnSpPr>
            <a:cxnSpLocks/>
          </p:cNvCxnSpPr>
          <p:nvPr/>
        </p:nvCxnSpPr>
        <p:spPr>
          <a:xfrm flipV="1">
            <a:off x="1119809" y="4336775"/>
            <a:ext cx="0" cy="135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F681A9-DA99-F1C4-760F-8F99DBB51638}"/>
              </a:ext>
            </a:extLst>
          </p:cNvPr>
          <p:cNvSpPr txBox="1"/>
          <p:nvPr/>
        </p:nvSpPr>
        <p:spPr>
          <a:xfrm>
            <a:off x="1133603" y="6308824"/>
            <a:ext cx="86744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Older stacks (2020, 2021) are still there if you know where to look (but don’t tell our users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NL" dirty="0" err="1"/>
          </a:p>
        </p:txBody>
      </p:sp>
    </p:spTree>
    <p:extLst>
      <p:ext uri="{BB962C8B-B14F-4D97-AF65-F5344CB8AC3E}">
        <p14:creationId xmlns:p14="http://schemas.microsoft.com/office/powerpoint/2010/main" val="76523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BA10-3444-A281-D6DE-21EF4B363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6033-3607-C51C-6B74-FB00286C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Software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8F934-B2DD-5BC6-2BD1-E09EA0925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263660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Local</a:t>
            </a:r>
            <a:r>
              <a:rPr lang="nl-NL" dirty="0"/>
              <a:t> set of </a:t>
            </a:r>
            <a:r>
              <a:rPr lang="nl-NL" dirty="0" err="1"/>
              <a:t>ReFrame</a:t>
            </a:r>
            <a:r>
              <a:rPr lang="nl-NL" dirty="0"/>
              <a:t> tests</a:t>
            </a:r>
          </a:p>
          <a:p>
            <a:r>
              <a:rPr lang="nl-NL" dirty="0"/>
              <a:t>Run </a:t>
            </a:r>
            <a:r>
              <a:rPr lang="nl-NL" dirty="0" err="1"/>
              <a:t>periodically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Jenkins</a:t>
            </a:r>
          </a:p>
          <a:p>
            <a:r>
              <a:rPr lang="nl-NL" dirty="0"/>
              <a:t>Run </a:t>
            </a:r>
            <a:r>
              <a:rPr lang="nl-NL" dirty="0" err="1"/>
              <a:t>before</a:t>
            </a:r>
            <a:r>
              <a:rPr lang="nl-NL" dirty="0"/>
              <a:t> / </a:t>
            </a:r>
            <a:r>
              <a:rPr lang="nl-NL" dirty="0" err="1"/>
              <a:t>after</a:t>
            </a:r>
            <a:r>
              <a:rPr lang="nl-NL" dirty="0"/>
              <a:t> maintenance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EESSI test suite</a:t>
            </a:r>
            <a:r>
              <a:rPr lang="nl-NL" baseline="30000" dirty="0"/>
              <a:t>1</a:t>
            </a:r>
            <a:endParaRPr lang="nl-NL" dirty="0"/>
          </a:p>
          <a:p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ReFrame</a:t>
            </a:r>
            <a:endParaRPr lang="nl-NL" dirty="0"/>
          </a:p>
          <a:p>
            <a:r>
              <a:rPr lang="nl-NL" dirty="0"/>
              <a:t>Run </a:t>
            </a:r>
            <a:r>
              <a:rPr lang="nl-NL" dirty="0" err="1"/>
              <a:t>periodically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cronjob</a:t>
            </a:r>
            <a:endParaRPr lang="nl-NL" dirty="0"/>
          </a:p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3A3B6-16A0-96D1-455B-DD9EF82D1C6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361A1-2397-5745-60E8-6D7F9B7C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14</a:t>
            </a:fld>
            <a:endParaRPr lang="nl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22E1C-D1AC-24C0-EF4B-02D30A63B98F}"/>
              </a:ext>
            </a:extLst>
          </p:cNvPr>
          <p:cNvSpPr txBox="1"/>
          <p:nvPr/>
        </p:nvSpPr>
        <p:spPr>
          <a:xfrm>
            <a:off x="1415599" y="6223638"/>
            <a:ext cx="8831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aseline="30000" dirty="0"/>
              <a:t>1</a:t>
            </a:r>
            <a:r>
              <a:rPr lang="en-US" sz="1600" dirty="0">
                <a:hlinkClick r:id="rId2"/>
              </a:rPr>
              <a:t>https://www.eessi.io/docs/test-suite/</a:t>
            </a:r>
            <a:r>
              <a:rPr lang="en-US" sz="1600" dirty="0"/>
              <a:t>  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1904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2FD8C-1A24-15BE-113D-192B85AFA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765B-55C0-B802-B7A5-024CC4B3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89AD9-7BD8-131A-141C-826CAD301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586326" cy="4456846"/>
          </a:xfrm>
        </p:spPr>
        <p:txBody>
          <a:bodyPr/>
          <a:lstStyle/>
          <a:p>
            <a:r>
              <a:rPr lang="nl-NL" dirty="0" err="1"/>
              <a:t>EasyBuild</a:t>
            </a:r>
            <a:r>
              <a:rPr lang="nl-NL" dirty="0"/>
              <a:t>: share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recipes</a:t>
            </a:r>
            <a:endParaRPr lang="nl-NL" dirty="0"/>
          </a:p>
          <a:p>
            <a:pPr marL="536575" lvl="1"/>
            <a:r>
              <a:rPr lang="nl-NL" dirty="0"/>
              <a:t>Share </a:t>
            </a:r>
            <a:r>
              <a:rPr lang="nl-NL" dirty="0" err="1"/>
              <a:t>some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software-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burden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community</a:t>
            </a:r>
          </a:p>
          <a:p>
            <a:pPr marL="536575" lvl="1"/>
            <a:r>
              <a:rPr lang="nl-NL" dirty="0"/>
              <a:t>But: </a:t>
            </a:r>
            <a:r>
              <a:rPr lang="nl-NL" dirty="0" err="1"/>
              <a:t>potential</a:t>
            </a:r>
            <a:r>
              <a:rPr lang="nl-NL" dirty="0"/>
              <a:t> issues </a:t>
            </a:r>
            <a:r>
              <a:rPr lang="nl-NL" dirty="0" err="1"/>
              <a:t>because</a:t>
            </a:r>
            <a:r>
              <a:rPr lang="nl-NL" dirty="0"/>
              <a:t> of </a:t>
            </a:r>
            <a:r>
              <a:rPr lang="nl-NL" dirty="0" err="1"/>
              <a:t>differences</a:t>
            </a:r>
            <a:r>
              <a:rPr lang="nl-NL" dirty="0"/>
              <a:t> in OS stack</a:t>
            </a:r>
          </a:p>
          <a:p>
            <a:endParaRPr lang="nl-NL" dirty="0"/>
          </a:p>
          <a:p>
            <a:r>
              <a:rPr lang="nl-NL" dirty="0"/>
              <a:t>EESSI</a:t>
            </a:r>
            <a:r>
              <a:rPr lang="nl-NL" baseline="30000" dirty="0"/>
              <a:t>1</a:t>
            </a:r>
            <a:r>
              <a:rPr lang="nl-NL" dirty="0"/>
              <a:t>: share </a:t>
            </a:r>
            <a:r>
              <a:rPr lang="nl-NL" i="1" dirty="0" err="1"/>
              <a:t>actual</a:t>
            </a:r>
            <a:r>
              <a:rPr lang="nl-NL" i="1" dirty="0"/>
              <a:t> </a:t>
            </a:r>
            <a:r>
              <a:rPr lang="nl-NL" i="1" dirty="0" err="1"/>
              <a:t>installations</a:t>
            </a:r>
            <a:endParaRPr lang="nl-NL" i="1" dirty="0"/>
          </a:p>
          <a:p>
            <a:pPr marL="536575" lvl="1"/>
            <a:r>
              <a:rPr lang="nl-NL" dirty="0"/>
              <a:t>Share more of </a:t>
            </a:r>
            <a:r>
              <a:rPr lang="nl-NL" dirty="0" err="1"/>
              <a:t>the</a:t>
            </a:r>
            <a:r>
              <a:rPr lang="nl-NL" dirty="0"/>
              <a:t> software-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burden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community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EBC21-3280-180B-D4B5-6E5F4854A7C6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67C3B-A93D-ED57-81D2-05E5F305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15</a:t>
            </a:fld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87470-CCEB-DBCB-83CB-02104BD923F6}"/>
              </a:ext>
            </a:extLst>
          </p:cNvPr>
          <p:cNvSpPr txBox="1"/>
          <p:nvPr/>
        </p:nvSpPr>
        <p:spPr>
          <a:xfrm>
            <a:off x="908938" y="5701197"/>
            <a:ext cx="10363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aseline="30000" dirty="0"/>
              <a:t>1</a:t>
            </a:r>
            <a:r>
              <a:rPr lang="en-US" sz="1600" dirty="0">
                <a:hlinkClick r:id="rId2"/>
              </a:rPr>
              <a:t>https://www.eessi.io/docs/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328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54F51-B164-9A47-F19B-6D7D92D91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F027-6D45-538E-DE06-20A3D39A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09BBD-272F-2341-8B95-52399E0B3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586326" cy="4456846"/>
          </a:xfrm>
        </p:spPr>
        <p:txBody>
          <a:bodyPr/>
          <a:lstStyle/>
          <a:p>
            <a:r>
              <a:rPr lang="nl-NL" dirty="0" err="1"/>
              <a:t>Main</a:t>
            </a:r>
            <a:r>
              <a:rPr lang="nl-NL" dirty="0"/>
              <a:t> software environment on </a:t>
            </a:r>
            <a:r>
              <a:rPr lang="nl-NL" dirty="0" err="1"/>
              <a:t>Snellius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EESSI</a:t>
            </a:r>
          </a:p>
          <a:p>
            <a:pPr marL="538163" lvl="1"/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case on SURF </a:t>
            </a:r>
            <a:r>
              <a:rPr lang="nl-NL" dirty="0" err="1"/>
              <a:t>Experimental</a:t>
            </a:r>
            <a:r>
              <a:rPr lang="nl-NL" dirty="0"/>
              <a:t> Technologies Platform</a:t>
            </a:r>
          </a:p>
          <a:p>
            <a:pPr marL="538163" lvl="1"/>
            <a:endParaRPr lang="nl-NL" sz="1000" dirty="0"/>
          </a:p>
          <a:p>
            <a:r>
              <a:rPr lang="nl-NL" dirty="0" err="1"/>
              <a:t>Provide</a:t>
            </a:r>
            <a:r>
              <a:rPr lang="nl-NL" dirty="0"/>
              <a:t> site </a:t>
            </a:r>
            <a:r>
              <a:rPr lang="nl-NL" dirty="0" err="1"/>
              <a:t>installations</a:t>
            </a:r>
            <a:r>
              <a:rPr lang="nl-NL" dirty="0"/>
              <a:t> (e.g. </a:t>
            </a:r>
            <a:r>
              <a:rPr lang="nl-NL" dirty="0" err="1"/>
              <a:t>proprietary</a:t>
            </a:r>
            <a:r>
              <a:rPr lang="nl-NL" dirty="0"/>
              <a:t> software) on top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EESSI-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nl-NL" dirty="0"/>
              <a:t> module</a:t>
            </a:r>
            <a:r>
              <a:rPr lang="nl-NL" baseline="30000" dirty="0"/>
              <a:t>1</a:t>
            </a:r>
          </a:p>
          <a:p>
            <a:pPr marL="536575" lvl="1"/>
            <a:r>
              <a:rPr lang="nl-NL" dirty="0" err="1"/>
              <a:t>Initially</a:t>
            </a:r>
            <a:r>
              <a:rPr lang="nl-NL" dirty="0"/>
              <a:t> on </a:t>
            </a:r>
            <a:r>
              <a:rPr lang="nl-NL" dirty="0" err="1"/>
              <a:t>local</a:t>
            </a:r>
            <a:r>
              <a:rPr lang="nl-NL" dirty="0"/>
              <a:t> filesystem</a:t>
            </a:r>
          </a:p>
          <a:p>
            <a:pPr marL="536575" lvl="1"/>
            <a:r>
              <a:rPr lang="nl-NL" dirty="0"/>
              <a:t>Long term, </a:t>
            </a:r>
            <a:r>
              <a:rPr lang="nl-NL" dirty="0" err="1"/>
              <a:t>through</a:t>
            </a:r>
            <a:r>
              <a:rPr lang="nl-NL" dirty="0"/>
              <a:t> CVMFS (‘software.surf.nl’)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whitelisting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SURF-</a:t>
            </a:r>
            <a:r>
              <a:rPr lang="nl-NL" dirty="0" err="1"/>
              <a:t>internal</a:t>
            </a:r>
            <a:r>
              <a:rPr lang="nl-NL" dirty="0"/>
              <a:t> systems</a:t>
            </a:r>
          </a:p>
          <a:p>
            <a:pPr marL="536575" lvl="1"/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deployed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eessi-bot</a:t>
            </a:r>
            <a:r>
              <a:rPr lang="nl-NL" baseline="30000" dirty="0"/>
              <a:t>2</a:t>
            </a:r>
          </a:p>
          <a:p>
            <a:pPr marL="536575" lvl="1"/>
            <a:endParaRPr lang="nl-NL" sz="1000" baseline="30000" dirty="0"/>
          </a:p>
          <a:p>
            <a:pPr algn="l"/>
            <a:r>
              <a:rPr lang="en-US" dirty="0"/>
              <a:t>Webinar, (probably) June 2</a:t>
            </a:r>
            <a:r>
              <a:rPr lang="en-US" baseline="30000" dirty="0"/>
              <a:t>nd</a:t>
            </a:r>
            <a:r>
              <a:rPr lang="en-US" dirty="0"/>
              <a:t> 2025. See: </a:t>
            </a:r>
            <a:r>
              <a:rPr lang="en-US" dirty="0">
                <a:hlinkClick r:id="rId2"/>
              </a:rPr>
              <a:t>https://gitlab.com/eessi/support/-/issues/135</a:t>
            </a:r>
            <a:r>
              <a:rPr lang="en-US" dirty="0"/>
              <a:t> 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048AB-B3B9-789C-A696-F9B3129114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DD6C4-A7FF-9CA1-A35F-D4141DED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16</a:t>
            </a:fld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E32DB-825B-70E6-0E2D-D3D66D1CFE70}"/>
              </a:ext>
            </a:extLst>
          </p:cNvPr>
          <p:cNvSpPr txBox="1"/>
          <p:nvPr/>
        </p:nvSpPr>
        <p:spPr>
          <a:xfrm>
            <a:off x="1034932" y="6192127"/>
            <a:ext cx="103631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aseline="30000" dirty="0"/>
              <a:t>1</a:t>
            </a:r>
            <a:r>
              <a:rPr lang="en-NL" sz="1600" dirty="0">
                <a:hlinkClick r:id="rId3"/>
              </a:rPr>
              <a:t>https://www.eessi.io/docs/using_eessi/building_on_eessi/#building-software-on-top-of-eessi-with-easybuild</a:t>
            </a:r>
            <a:endParaRPr lang="en-US" sz="1600" dirty="0"/>
          </a:p>
          <a:p>
            <a:r>
              <a:rPr lang="en-US" sz="1600" baseline="30000" dirty="0"/>
              <a:t>2</a:t>
            </a:r>
            <a:r>
              <a:rPr lang="en-US" sz="1600" dirty="0">
                <a:hlinkClick r:id="rId4"/>
              </a:rPr>
              <a:t>https://www.eessi.io/docs/bot/</a:t>
            </a:r>
            <a:r>
              <a:rPr lang="en-US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0687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30749-8E35-FB0C-F676-4DA8CE781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D819-2B46-63A2-FE6B-97D3B704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703F1-8EE7-5C0D-C549-D1261A1FD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586326" cy="4456846"/>
          </a:xfrm>
        </p:spPr>
        <p:txBody>
          <a:bodyPr/>
          <a:lstStyle/>
          <a:p>
            <a:r>
              <a:rPr lang="nl-NL" dirty="0" err="1"/>
              <a:t>Integrate</a:t>
            </a:r>
            <a:r>
              <a:rPr lang="nl-NL" dirty="0"/>
              <a:t> / </a:t>
            </a:r>
            <a:r>
              <a:rPr lang="nl-NL" dirty="0" err="1"/>
              <a:t>deduplicate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ReFrame</a:t>
            </a:r>
            <a:r>
              <a:rPr lang="nl-NL" dirty="0"/>
              <a:t> test suite &amp; EESSI test suite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83D57-9C7C-1838-D27D-E33A016A41B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0097C-5681-2117-0C59-59CEA872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661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0856D-949B-44C4-E21F-6749ECBE9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1302-C7F1-5A95-DF98-33C2B094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8C511-414D-79C0-ABE8-C1B1545DD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586326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Advantages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EESSI-</a:t>
            </a:r>
            <a:r>
              <a:rPr lang="nl-NL" dirty="0" err="1"/>
              <a:t>based</a:t>
            </a:r>
            <a:r>
              <a:rPr lang="nl-NL" dirty="0"/>
              <a:t> software environment</a:t>
            </a:r>
          </a:p>
          <a:p>
            <a:r>
              <a:rPr lang="nl-NL" dirty="0"/>
              <a:t>More </a:t>
            </a:r>
            <a:r>
              <a:rPr lang="nl-NL" dirty="0" err="1"/>
              <a:t>synergy</a:t>
            </a:r>
            <a:r>
              <a:rPr lang="nl-NL" dirty="0"/>
              <a:t> / shared effort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HPC teams</a:t>
            </a:r>
          </a:p>
          <a:p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effort </a:t>
            </a:r>
            <a:r>
              <a:rPr lang="nl-NL" dirty="0" err="1"/>
              <a:t>when</a:t>
            </a:r>
            <a:r>
              <a:rPr lang="nl-NL" dirty="0"/>
              <a:t> new system or </a:t>
            </a:r>
            <a:r>
              <a:rPr lang="nl-NL" dirty="0" err="1"/>
              <a:t>phase</a:t>
            </a:r>
            <a:r>
              <a:rPr lang="nl-NL" dirty="0"/>
              <a:t>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deployed</a:t>
            </a:r>
            <a:endParaRPr lang="nl-NL" dirty="0"/>
          </a:p>
          <a:p>
            <a:r>
              <a:rPr lang="nl-NL" dirty="0"/>
              <a:t>Uniform software stack </a:t>
            </a:r>
            <a:r>
              <a:rPr lang="nl-NL" dirty="0" err="1"/>
              <a:t>across</a:t>
            </a:r>
            <a:r>
              <a:rPr lang="nl-NL" dirty="0"/>
              <a:t> SURF systems (</a:t>
            </a:r>
            <a:r>
              <a:rPr lang="nl-NL" dirty="0" err="1"/>
              <a:t>Snellius</a:t>
            </a:r>
            <a:r>
              <a:rPr lang="nl-NL" dirty="0"/>
              <a:t>, SURF Research Cloud &amp; Spider cluster)</a:t>
            </a:r>
          </a:p>
          <a:p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automation</a:t>
            </a:r>
            <a:r>
              <a:rPr lang="nl-NL" dirty="0"/>
              <a:t> (EESSI </a:t>
            </a:r>
            <a:r>
              <a:rPr lang="nl-NL" dirty="0" err="1"/>
              <a:t>build</a:t>
            </a:r>
            <a:r>
              <a:rPr lang="nl-NL" dirty="0"/>
              <a:t> bot </a:t>
            </a:r>
            <a:r>
              <a:rPr lang="nl-NL" dirty="0" err="1"/>
              <a:t>instead</a:t>
            </a:r>
            <a:r>
              <a:rPr lang="nl-NL" dirty="0"/>
              <a:t> of Jenkins)</a:t>
            </a:r>
          </a:p>
          <a:p>
            <a:r>
              <a:rPr lang="nl-NL" dirty="0" err="1"/>
              <a:t>Optimized</a:t>
            </a:r>
            <a:r>
              <a:rPr lang="nl-NL" dirty="0"/>
              <a:t> user-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builds</a:t>
            </a:r>
            <a:r>
              <a:rPr lang="nl-NL" dirty="0"/>
              <a:t> (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EESSI-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)</a:t>
            </a:r>
            <a:r>
              <a:rPr lang="nl-NL" dirty="0">
                <a:latin typeface="+mj-lt"/>
              </a:rPr>
              <a:t> </a:t>
            </a:r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lowest</a:t>
            </a:r>
            <a:r>
              <a:rPr lang="nl-NL" dirty="0"/>
              <a:t> common </a:t>
            </a:r>
            <a:r>
              <a:rPr lang="nl-NL" dirty="0" err="1"/>
              <a:t>denominator</a:t>
            </a:r>
            <a:endParaRPr lang="nl-NL" dirty="0"/>
          </a:p>
          <a:p>
            <a:r>
              <a:rPr lang="nl-NL" dirty="0"/>
              <a:t>Shared effort in test development </a:t>
            </a:r>
            <a:r>
              <a:rPr lang="nl-NL" dirty="0" err="1"/>
              <a:t>for</a:t>
            </a:r>
            <a:r>
              <a:rPr lang="nl-NL" dirty="0"/>
              <a:t> EESSI test suite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59F34-09D9-80D6-965C-040361E470F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66A91-95A4-0D17-A760-548AC7BE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0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B4D0A-0595-B557-EF9D-B9B44F74E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5FCF-2697-11D5-3864-96D2BB0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C0D9-FA54-1CBF-2740-6FE3B925A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6" y="1400483"/>
            <a:ext cx="10111064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Risks</a:t>
            </a:r>
            <a:r>
              <a:rPr lang="nl-NL" dirty="0"/>
              <a:t> &amp; </a:t>
            </a:r>
            <a:r>
              <a:rPr lang="nl-NL" dirty="0" err="1"/>
              <a:t>mitigations</a:t>
            </a:r>
            <a:r>
              <a:rPr lang="nl-NL" dirty="0"/>
              <a:t> in </a:t>
            </a:r>
            <a:r>
              <a:rPr lang="nl-NL" dirty="0" err="1"/>
              <a:t>adopting</a:t>
            </a:r>
            <a:r>
              <a:rPr lang="nl-NL" dirty="0"/>
              <a:t> EESSI-</a:t>
            </a:r>
            <a:r>
              <a:rPr lang="nl-NL" dirty="0" err="1"/>
              <a:t>based</a:t>
            </a:r>
            <a:r>
              <a:rPr lang="nl-NL" dirty="0"/>
              <a:t> software environment</a:t>
            </a:r>
          </a:p>
          <a:p>
            <a:r>
              <a:rPr lang="nl-NL" dirty="0"/>
              <a:t>(How) do we </a:t>
            </a:r>
            <a:r>
              <a:rPr lang="nl-NL" dirty="0" err="1"/>
              <a:t>provide</a:t>
            </a:r>
            <a:r>
              <a:rPr lang="nl-NL" dirty="0"/>
              <a:t> support on software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/</a:t>
            </a:r>
            <a:r>
              <a:rPr lang="nl-NL" dirty="0" err="1"/>
              <a:t>deploy</a:t>
            </a:r>
            <a:r>
              <a:rPr lang="nl-NL" dirty="0"/>
              <a:t> </a:t>
            </a:r>
            <a:r>
              <a:rPr lang="nl-NL" dirty="0" err="1"/>
              <a:t>ourselves</a:t>
            </a:r>
            <a:r>
              <a:rPr lang="nl-NL" dirty="0"/>
              <a:t>?</a:t>
            </a:r>
          </a:p>
          <a:p>
            <a:pPr marL="536575" lvl="1"/>
            <a:r>
              <a:rPr lang="nl-NL" dirty="0"/>
              <a:t>Active </a:t>
            </a:r>
            <a:r>
              <a:rPr lang="nl-NL" dirty="0" err="1"/>
              <a:t>involvement</a:t>
            </a:r>
            <a:r>
              <a:rPr lang="nl-NL" dirty="0"/>
              <a:t> in EESSI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knowledge</a:t>
            </a:r>
            <a:r>
              <a:rPr lang="nl-NL" dirty="0"/>
              <a:t> &amp; </a:t>
            </a:r>
            <a:r>
              <a:rPr lang="nl-NL" dirty="0" err="1"/>
              <a:t>experience</a:t>
            </a:r>
            <a:endParaRPr lang="nl-NL" dirty="0"/>
          </a:p>
          <a:p>
            <a:pPr marL="536575" lvl="1"/>
            <a:r>
              <a:rPr lang="nl-NL" dirty="0"/>
              <a:t>EESSI </a:t>
            </a:r>
            <a:r>
              <a:rPr lang="nl-NL" i="1" dirty="0"/>
              <a:t>community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i="1" dirty="0" err="1"/>
              <a:t>also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support, </a:t>
            </a:r>
            <a:r>
              <a:rPr lang="nl-NL" dirty="0" err="1"/>
              <a:t>and</a:t>
            </a:r>
            <a:r>
              <a:rPr lang="nl-NL" dirty="0"/>
              <a:t> has </a:t>
            </a:r>
            <a:r>
              <a:rPr lang="nl-NL" dirty="0" err="1"/>
              <a:t>much</a:t>
            </a:r>
            <a:r>
              <a:rPr lang="nl-NL" dirty="0"/>
              <a:t> more </a:t>
            </a:r>
            <a:r>
              <a:rPr lang="nl-NL" dirty="0" err="1"/>
              <a:t>knowledge</a:t>
            </a:r>
            <a:r>
              <a:rPr lang="nl-NL" dirty="0"/>
              <a:t>!</a:t>
            </a:r>
          </a:p>
          <a:p>
            <a:r>
              <a:rPr lang="nl-NL" dirty="0"/>
              <a:t>Risk: EESSI </a:t>
            </a:r>
            <a:r>
              <a:rPr lang="nl-NL" dirty="0" err="1"/>
              <a:t>disappears</a:t>
            </a:r>
            <a:r>
              <a:rPr lang="nl-NL" dirty="0"/>
              <a:t> / is no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maintained</a:t>
            </a:r>
            <a:endParaRPr lang="nl-NL" dirty="0"/>
          </a:p>
          <a:p>
            <a:pPr marL="536575" lvl="1"/>
            <a:r>
              <a:rPr lang="nl-NL" dirty="0"/>
              <a:t>‘software.surf.nl’ </a:t>
            </a:r>
            <a:r>
              <a:rPr lang="nl-NL" dirty="0" err="1"/>
              <a:t>build</a:t>
            </a:r>
            <a:r>
              <a:rPr lang="nl-NL" dirty="0"/>
              <a:t> on top of EESSI =&gt; easy </a:t>
            </a:r>
            <a:r>
              <a:rPr lang="nl-NL" dirty="0" err="1"/>
              <a:t>to</a:t>
            </a:r>
            <a:r>
              <a:rPr lang="nl-NL" dirty="0"/>
              <a:t> (re)</a:t>
            </a:r>
            <a:r>
              <a:rPr lang="nl-NL" dirty="0" err="1"/>
              <a:t>build</a:t>
            </a:r>
            <a:r>
              <a:rPr lang="nl-NL" dirty="0"/>
              <a:t> full stack</a:t>
            </a:r>
          </a:p>
          <a:p>
            <a:pPr marL="536575" lvl="1"/>
            <a:r>
              <a:rPr lang="nl-NL" dirty="0" err="1"/>
              <a:t>Bigger</a:t>
            </a:r>
            <a:r>
              <a:rPr lang="nl-NL" dirty="0"/>
              <a:t> community = smaller </a:t>
            </a:r>
            <a:r>
              <a:rPr lang="nl-NL" dirty="0" err="1"/>
              <a:t>risks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0FF8-3F36-7176-FF40-178D7412D9D2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E653D-AEF6-E8C4-137E-6A7D1DC8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967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7C-98C9-8743-85EE-DAB4614A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SURF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F7FD-BFB4-E44C-AF54-AD1A879D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IT </a:t>
            </a:r>
            <a:r>
              <a:rPr lang="nl-NL" dirty="0" err="1"/>
              <a:t>Cooperative</a:t>
            </a:r>
            <a:r>
              <a:rPr lang="nl-NL" dirty="0"/>
              <a:t> of Dutch </a:t>
            </a:r>
            <a:r>
              <a:rPr lang="nl-NL" dirty="0" err="1"/>
              <a:t>Education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Research</a:t>
            </a:r>
          </a:p>
          <a:p>
            <a:r>
              <a:rPr lang="nl-NL" dirty="0"/>
              <a:t>Computing (HPC, HTC, </a:t>
            </a:r>
            <a:r>
              <a:rPr lang="nl-NL" dirty="0" err="1"/>
              <a:t>grid</a:t>
            </a:r>
            <a:r>
              <a:rPr lang="nl-NL" dirty="0"/>
              <a:t>, </a:t>
            </a:r>
            <a:r>
              <a:rPr lang="nl-NL" dirty="0" err="1"/>
              <a:t>cloud</a:t>
            </a:r>
            <a:r>
              <a:rPr lang="nl-NL" dirty="0"/>
              <a:t>)</a:t>
            </a:r>
          </a:p>
          <a:p>
            <a:r>
              <a:rPr lang="nl-NL" dirty="0"/>
              <a:t>Storage &amp; Data management (object store, tape, PID)</a:t>
            </a:r>
          </a:p>
          <a:p>
            <a:r>
              <a:rPr lang="nl-NL" dirty="0"/>
              <a:t>Networking (Dutch National Research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Education</a:t>
            </a:r>
            <a:r>
              <a:rPr lang="nl-NL" dirty="0"/>
              <a:t> Network)</a:t>
            </a:r>
          </a:p>
          <a:p>
            <a:r>
              <a:rPr lang="nl-NL" dirty="0" err="1"/>
              <a:t>Procurement</a:t>
            </a:r>
            <a:r>
              <a:rPr lang="nl-NL" dirty="0"/>
              <a:t> &amp; </a:t>
            </a:r>
            <a:r>
              <a:rPr lang="nl-NL" dirty="0" err="1"/>
              <a:t>contracting</a:t>
            </a:r>
            <a:endParaRPr lang="nl-NL" dirty="0"/>
          </a:p>
          <a:p>
            <a:r>
              <a:rPr lang="nl-NL" dirty="0"/>
              <a:t>Identity &amp; access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D487-727F-5546-931E-3BA6290148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ADC6-98C4-F44F-82AC-DFA5EA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00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AD3C3-4F01-81C8-D803-2CEBA882C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1FF3-70C6-1888-0CA9-BD525294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4BB7A-4828-C737-D2EA-97B1F70B2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6" y="1400483"/>
            <a:ext cx="10111064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Risks</a:t>
            </a:r>
            <a:r>
              <a:rPr lang="nl-NL" dirty="0"/>
              <a:t> &amp; </a:t>
            </a:r>
            <a:r>
              <a:rPr lang="nl-NL" dirty="0" err="1"/>
              <a:t>mitigations</a:t>
            </a:r>
            <a:r>
              <a:rPr lang="nl-NL" dirty="0"/>
              <a:t> in </a:t>
            </a:r>
            <a:r>
              <a:rPr lang="nl-NL" dirty="0" err="1"/>
              <a:t>adopting</a:t>
            </a:r>
            <a:r>
              <a:rPr lang="nl-NL" dirty="0"/>
              <a:t> EESSI-</a:t>
            </a:r>
            <a:r>
              <a:rPr lang="nl-NL" dirty="0" err="1"/>
              <a:t>based</a:t>
            </a:r>
            <a:r>
              <a:rPr lang="nl-NL" dirty="0"/>
              <a:t> software environment</a:t>
            </a:r>
          </a:p>
          <a:p>
            <a:r>
              <a:rPr lang="nl-NL" dirty="0"/>
              <a:t>Risk: EESSI </a:t>
            </a:r>
            <a:r>
              <a:rPr lang="nl-NL" dirty="0" err="1"/>
              <a:t>infrastructure</a:t>
            </a:r>
            <a:r>
              <a:rPr lang="nl-NL" dirty="0"/>
              <a:t> (Stratum 0 / 1) is </a:t>
            </a:r>
            <a:r>
              <a:rPr lang="nl-NL" dirty="0" err="1"/>
              <a:t>unavailable</a:t>
            </a:r>
            <a:endParaRPr lang="nl-NL" dirty="0"/>
          </a:p>
          <a:p>
            <a:pPr marL="536575" lvl="1"/>
            <a:r>
              <a:rPr lang="nl-NL" dirty="0"/>
              <a:t>Private Stratum 1 </a:t>
            </a:r>
            <a:r>
              <a:rPr lang="nl-NL" dirty="0" err="1"/>
              <a:t>hosts</a:t>
            </a:r>
            <a:r>
              <a:rPr lang="nl-NL" dirty="0"/>
              <a:t> full copy of </a:t>
            </a:r>
            <a:r>
              <a:rPr lang="nl-NL" dirty="0" err="1"/>
              <a:t>the</a:t>
            </a:r>
            <a:r>
              <a:rPr lang="nl-NL" dirty="0"/>
              <a:t> SW stack (+ </a:t>
            </a:r>
            <a:r>
              <a:rPr lang="nl-NL" dirty="0" err="1"/>
              <a:t>better</a:t>
            </a:r>
            <a:r>
              <a:rPr lang="nl-NL" dirty="0"/>
              <a:t> performance!)</a:t>
            </a:r>
          </a:p>
          <a:p>
            <a:r>
              <a:rPr lang="nl-NL" dirty="0"/>
              <a:t>Risk: EESSI does </a:t>
            </a:r>
            <a:r>
              <a:rPr lang="nl-NL" dirty="0" err="1"/>
              <a:t>not</a:t>
            </a:r>
            <a:r>
              <a:rPr lang="nl-NL" dirty="0"/>
              <a:t> support </a:t>
            </a:r>
            <a:r>
              <a:rPr lang="nl-NL" dirty="0" err="1"/>
              <a:t>the</a:t>
            </a:r>
            <a:r>
              <a:rPr lang="nl-NL" dirty="0"/>
              <a:t> hardware </a:t>
            </a:r>
            <a:r>
              <a:rPr lang="nl-NL" dirty="0" err="1"/>
              <a:t>architecture</a:t>
            </a:r>
            <a:r>
              <a:rPr lang="nl-NL" dirty="0"/>
              <a:t> I care </a:t>
            </a:r>
            <a:r>
              <a:rPr lang="nl-NL" dirty="0" err="1"/>
              <a:t>about</a:t>
            </a:r>
            <a:endParaRPr lang="nl-NL" dirty="0"/>
          </a:p>
          <a:p>
            <a:pPr marL="536575" lvl="1"/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infrastructure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EESSI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3B1F3-0C7A-9D25-2244-7A8DA0FB667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DF0D3-05A0-1955-31D0-BD181E33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964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C84ED-95FB-D3A5-E4B4-9BB03649A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E7CC-57AB-8132-FBFB-822D9EBB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EFE3-43E4-D5A3-6C4C-5A6262429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6" y="1400483"/>
            <a:ext cx="10111064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it’s</a:t>
            </a:r>
            <a:r>
              <a:rPr lang="nl-NL" dirty="0"/>
              <a:t> EESSI, EESSI, EESSI, is </a:t>
            </a:r>
            <a:r>
              <a:rPr lang="nl-NL" dirty="0" err="1"/>
              <a:t>there</a:t>
            </a:r>
            <a:r>
              <a:rPr lang="nl-NL" dirty="0"/>
              <a:t> a </a:t>
            </a:r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EasyBuild</a:t>
            </a:r>
            <a:r>
              <a:rPr lang="nl-NL" dirty="0"/>
              <a:t>?</a:t>
            </a:r>
          </a:p>
          <a:p>
            <a:r>
              <a:rPr lang="nl-NL" dirty="0"/>
              <a:t>Yes! </a:t>
            </a:r>
            <a:r>
              <a:rPr lang="nl-NL" dirty="0" err="1"/>
              <a:t>EasyBuild</a:t>
            </a:r>
            <a:r>
              <a:rPr lang="nl-NL" dirty="0"/>
              <a:t> is a </a:t>
            </a:r>
            <a:r>
              <a:rPr lang="nl-NL" i="1" dirty="0" err="1"/>
              <a:t>key</a:t>
            </a:r>
            <a:r>
              <a:rPr lang="nl-NL" i="1" dirty="0"/>
              <a:t> </a:t>
            </a:r>
            <a:r>
              <a:rPr lang="nl-NL" dirty="0" err="1"/>
              <a:t>technology</a:t>
            </a:r>
            <a:r>
              <a:rPr lang="nl-NL" dirty="0"/>
              <a:t> in EESSI </a:t>
            </a:r>
            <a:r>
              <a:rPr lang="nl-NL" dirty="0" err="1"/>
              <a:t>facilitating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builds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 as well as </a:t>
            </a:r>
            <a:r>
              <a:rPr lang="nl-NL" dirty="0" err="1"/>
              <a:t>the</a:t>
            </a:r>
            <a:r>
              <a:rPr lang="nl-NL" dirty="0"/>
              <a:t> user-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builds</a:t>
            </a:r>
            <a:r>
              <a:rPr lang="nl-NL" dirty="0"/>
              <a:t>!</a:t>
            </a:r>
          </a:p>
          <a:p>
            <a:r>
              <a:rPr lang="nl-NL" dirty="0"/>
              <a:t>EESSI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adoption of </a:t>
            </a:r>
            <a:r>
              <a:rPr lang="nl-NL" dirty="0" err="1"/>
              <a:t>EasyBuild</a:t>
            </a:r>
            <a:endParaRPr lang="nl-NL" dirty="0"/>
          </a:p>
          <a:p>
            <a:pPr marL="536575" lvl="1"/>
            <a:r>
              <a:rPr lang="nl-NL" dirty="0"/>
              <a:t>Community </a:t>
            </a:r>
            <a:r>
              <a:rPr lang="nl-NL" dirty="0" err="1"/>
              <a:t>adopts</a:t>
            </a:r>
            <a:r>
              <a:rPr lang="nl-NL" dirty="0"/>
              <a:t> EESSI (</a:t>
            </a:r>
            <a:r>
              <a:rPr lang="nl-NL" dirty="0" err="1"/>
              <a:t>to</a:t>
            </a:r>
            <a:r>
              <a:rPr lang="nl-NL" dirty="0"/>
              <a:t> get easy access </a:t>
            </a:r>
            <a:r>
              <a:rPr lang="nl-NL" dirty="0" err="1"/>
              <a:t>to</a:t>
            </a:r>
            <a:r>
              <a:rPr lang="nl-NL" dirty="0"/>
              <a:t> software </a:t>
            </a:r>
            <a:r>
              <a:rPr lang="nl-NL" dirty="0" err="1"/>
              <a:t>they</a:t>
            </a:r>
            <a:r>
              <a:rPr lang="nl-NL" dirty="0"/>
              <a:t> care </a:t>
            </a:r>
            <a:r>
              <a:rPr lang="nl-NL" dirty="0" err="1"/>
              <a:t>about</a:t>
            </a:r>
            <a:r>
              <a:rPr lang="nl-NL" dirty="0"/>
              <a:t>)</a:t>
            </a:r>
          </a:p>
          <a:p>
            <a:pPr marL="536575" lvl="1"/>
            <a:r>
              <a:rPr lang="nl-NL" dirty="0"/>
              <a:t>Community wants </a:t>
            </a:r>
            <a:r>
              <a:rPr lang="nl-NL" dirty="0" err="1"/>
              <a:t>newer</a:t>
            </a:r>
            <a:r>
              <a:rPr lang="nl-NL" dirty="0"/>
              <a:t> </a:t>
            </a:r>
            <a:r>
              <a:rPr lang="nl-NL" dirty="0" err="1"/>
              <a:t>versions</a:t>
            </a:r>
            <a:r>
              <a:rPr lang="nl-NL" dirty="0"/>
              <a:t> =&gt; </a:t>
            </a:r>
            <a:r>
              <a:rPr lang="nl-NL" dirty="0" err="1"/>
              <a:t>Motivation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dive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EasyBuild</a:t>
            </a:r>
            <a:endParaRPr lang="nl-NL" dirty="0"/>
          </a:p>
          <a:p>
            <a:pPr marL="536575" lvl="1"/>
            <a:r>
              <a:rPr lang="nl-NL" dirty="0"/>
              <a:t>Have </a:t>
            </a:r>
            <a:r>
              <a:rPr lang="nl-NL" dirty="0" err="1"/>
              <a:t>seen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in </a:t>
            </a:r>
            <a:r>
              <a:rPr lang="nl-NL" dirty="0" err="1"/>
              <a:t>discussions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geosciences</a:t>
            </a:r>
            <a:r>
              <a:rPr lang="nl-NL" dirty="0"/>
              <a:t> &amp; </a:t>
            </a:r>
            <a:r>
              <a:rPr lang="nl-NL" dirty="0" err="1"/>
              <a:t>radio-astronomy</a:t>
            </a:r>
            <a:r>
              <a:rPr lang="nl-NL" dirty="0"/>
              <a:t> </a:t>
            </a:r>
            <a:r>
              <a:rPr lang="nl-NL" dirty="0" err="1"/>
              <a:t>communities</a:t>
            </a:r>
            <a:r>
              <a:rPr lang="nl-NL" dirty="0"/>
              <a:t> in NL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61C0B-1D41-7F2C-09AC-1A4F47704A9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A2E8C-CF3F-E35F-D732-43FE1035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50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FDF09-1489-F730-EF1D-C067CAD7C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3558-7B77-CB49-3D76-8FC0784F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23046-7DCD-5502-69D5-154CFE5E9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586326" cy="4456846"/>
          </a:xfrm>
        </p:spPr>
        <p:txBody>
          <a:bodyPr/>
          <a:lstStyle/>
          <a:p>
            <a:r>
              <a:rPr lang="nl-NL" dirty="0"/>
              <a:t>The past</a:t>
            </a:r>
          </a:p>
          <a:p>
            <a:r>
              <a:rPr lang="nl-NL" dirty="0"/>
              <a:t>The present</a:t>
            </a:r>
          </a:p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56AA-982C-E2A6-AD81-4409D93FE72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70B05-0567-36A7-E47E-E425ABDF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31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7C-98C9-8743-85EE-DAB4614A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past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F7FD-BFB4-E44C-AF54-AD1A879D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586326" cy="4456846"/>
          </a:xfrm>
        </p:spPr>
        <p:txBody>
          <a:bodyPr/>
          <a:lstStyle/>
          <a:p>
            <a:r>
              <a:rPr lang="nl-NL" dirty="0"/>
              <a:t>November 2016: </a:t>
            </a:r>
            <a:r>
              <a:rPr lang="nl-NL" dirty="0" err="1"/>
              <a:t>EasyBuild</a:t>
            </a:r>
            <a:r>
              <a:rPr lang="nl-NL" dirty="0"/>
              <a:t> 3.0.0 </a:t>
            </a:r>
            <a:r>
              <a:rPr lang="nl-NL" dirty="0" err="1"/>
              <a:t>released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RPATH support</a:t>
            </a:r>
          </a:p>
          <a:p>
            <a:r>
              <a:rPr lang="nl-NL" dirty="0" err="1"/>
              <a:t>Mid</a:t>
            </a:r>
            <a:r>
              <a:rPr lang="nl-NL" dirty="0"/>
              <a:t> 2017: first (</a:t>
            </a:r>
            <a:r>
              <a:rPr lang="nl-NL" dirty="0" err="1"/>
              <a:t>publicly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) </a:t>
            </a:r>
            <a:r>
              <a:rPr lang="nl-NL" dirty="0" err="1"/>
              <a:t>installations</a:t>
            </a:r>
            <a:r>
              <a:rPr lang="nl-NL" dirty="0"/>
              <a:t> @ SURF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EasyBuild</a:t>
            </a:r>
            <a:endParaRPr lang="nl-NL" dirty="0"/>
          </a:p>
          <a:p>
            <a:r>
              <a:rPr lang="nl-NL" dirty="0"/>
              <a:t>Start 2019: </a:t>
            </a:r>
            <a:r>
              <a:rPr lang="nl-NL" dirty="0" err="1"/>
              <a:t>EasyBuild</a:t>
            </a:r>
            <a:r>
              <a:rPr lang="nl-NL" dirty="0"/>
              <a:t> </a:t>
            </a:r>
            <a:r>
              <a:rPr lang="nl-NL" dirty="0" err="1"/>
              <a:t>becomes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default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. Manual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i="1" dirty="0"/>
              <a:t>rare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!</a:t>
            </a:r>
          </a:p>
          <a:p>
            <a:r>
              <a:rPr lang="nl-NL" dirty="0" err="1"/>
              <a:t>Initially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everything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foss</a:t>
            </a:r>
            <a:r>
              <a:rPr lang="nl-NL" dirty="0"/>
              <a:t> &amp; </a:t>
            </a:r>
            <a:r>
              <a:rPr lang="nl-NL" dirty="0" err="1"/>
              <a:t>intel</a:t>
            </a:r>
            <a:r>
              <a:rPr lang="nl-NL" dirty="0"/>
              <a:t> </a:t>
            </a:r>
            <a:r>
              <a:rPr lang="nl-NL" dirty="0" err="1"/>
              <a:t>toolchains</a:t>
            </a:r>
            <a:endParaRPr lang="nl-NL" dirty="0"/>
          </a:p>
          <a:p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Snellius</a:t>
            </a:r>
            <a:r>
              <a:rPr lang="nl-NL" dirty="0"/>
              <a:t> (2021): </a:t>
            </a:r>
            <a:r>
              <a:rPr lang="nl-NL" dirty="0" err="1"/>
              <a:t>foss-only</a:t>
            </a:r>
            <a:endParaRPr lang="nl-NL" dirty="0"/>
          </a:p>
          <a:p>
            <a:pPr marL="536575" lvl="1"/>
            <a:r>
              <a:rPr lang="nl-NL" dirty="0"/>
              <a:t>More </a:t>
            </a:r>
            <a:r>
              <a:rPr lang="nl-NL" dirty="0" err="1"/>
              <a:t>build</a:t>
            </a:r>
            <a:r>
              <a:rPr lang="nl-NL" dirty="0"/>
              <a:t> issues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intel</a:t>
            </a:r>
            <a:r>
              <a:rPr lang="nl-NL" dirty="0"/>
              <a:t>, </a:t>
            </a:r>
            <a:r>
              <a:rPr lang="nl-NL" dirty="0" err="1"/>
              <a:t>too</a:t>
            </a:r>
            <a:r>
              <a:rPr lang="nl-NL" dirty="0"/>
              <a:t> time </a:t>
            </a:r>
            <a:r>
              <a:rPr lang="nl-NL" dirty="0" err="1"/>
              <a:t>consuming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little</a:t>
            </a:r>
            <a:r>
              <a:rPr lang="nl-NL" dirty="0"/>
              <a:t> benefit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D487-727F-5546-931E-3BA6290148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ADC6-98C4-F44F-82AC-DFA5EA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4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7C-98C9-8743-85EE-DAB4614A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present: </a:t>
            </a:r>
            <a:r>
              <a:rPr lang="nl-NL" dirty="0" err="1"/>
              <a:t>Snellius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F7FD-BFB4-E44C-AF54-AD1A879D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General-</a:t>
            </a:r>
            <a:r>
              <a:rPr lang="nl-NL" dirty="0" err="1"/>
              <a:t>purpose</a:t>
            </a:r>
            <a:r>
              <a:rPr lang="nl-NL" dirty="0"/>
              <a:t> HPC system</a:t>
            </a:r>
          </a:p>
          <a:p>
            <a:r>
              <a:rPr lang="nl-NL" dirty="0" err="1"/>
              <a:t>Phase</a:t>
            </a:r>
            <a:r>
              <a:rPr lang="nl-NL" dirty="0"/>
              <a:t> 1 (Q3 2021, Q4 2022)</a:t>
            </a:r>
          </a:p>
          <a:p>
            <a:pPr marL="536575" lvl="1"/>
            <a:r>
              <a:rPr lang="nl-NL" dirty="0"/>
              <a:t>600 AMD Rome 7H12 (zen2) CPU </a:t>
            </a:r>
            <a:r>
              <a:rPr lang="nl-NL" dirty="0" err="1"/>
              <a:t>nodes</a:t>
            </a:r>
            <a:endParaRPr lang="nl-NL" dirty="0"/>
          </a:p>
          <a:p>
            <a:pPr marL="536575" lvl="1"/>
            <a:r>
              <a:rPr lang="nl-NL" dirty="0"/>
              <a:t>72 Intel Ice Lake + A100 GPU </a:t>
            </a:r>
            <a:r>
              <a:rPr lang="nl-NL" dirty="0" err="1"/>
              <a:t>nodes</a:t>
            </a:r>
            <a:endParaRPr lang="nl-NL" dirty="0"/>
          </a:p>
          <a:p>
            <a:r>
              <a:rPr lang="nl-NL" dirty="0" err="1"/>
              <a:t>Phase</a:t>
            </a:r>
            <a:r>
              <a:rPr lang="nl-NL" dirty="0"/>
              <a:t> 2 (Q3 2023) </a:t>
            </a:r>
          </a:p>
          <a:p>
            <a:pPr marL="536575" lvl="1"/>
            <a:r>
              <a:rPr lang="nl-NL" dirty="0"/>
              <a:t>800 AMD </a:t>
            </a:r>
            <a:r>
              <a:rPr lang="nl-NL" dirty="0" err="1"/>
              <a:t>Genoa</a:t>
            </a:r>
            <a:r>
              <a:rPr lang="nl-NL" dirty="0"/>
              <a:t> 9654 (zen4) CPU </a:t>
            </a:r>
            <a:r>
              <a:rPr lang="nl-NL" dirty="0" err="1"/>
              <a:t>nodes</a:t>
            </a:r>
            <a:endParaRPr lang="nl-NL" dirty="0"/>
          </a:p>
          <a:p>
            <a:r>
              <a:rPr lang="nl-NL" dirty="0" err="1"/>
              <a:t>Phase</a:t>
            </a:r>
            <a:r>
              <a:rPr lang="nl-NL" dirty="0"/>
              <a:t> 3 (Q2 2024)</a:t>
            </a:r>
          </a:p>
          <a:p>
            <a:pPr marL="536575" lvl="1"/>
            <a:r>
              <a:rPr lang="nl-NL" dirty="0"/>
              <a:t>88 AMD </a:t>
            </a:r>
            <a:r>
              <a:rPr lang="nl-NL" dirty="0" err="1"/>
              <a:t>Genoa</a:t>
            </a:r>
            <a:r>
              <a:rPr lang="nl-NL" dirty="0"/>
              <a:t> 9334 (zen4) + H100 GPU </a:t>
            </a:r>
            <a:r>
              <a:rPr lang="nl-NL" dirty="0" err="1"/>
              <a:t>nodes</a:t>
            </a:r>
            <a:endParaRPr lang="nl-NL" dirty="0"/>
          </a:p>
          <a:p>
            <a:r>
              <a:rPr lang="nl-NL" dirty="0"/>
              <a:t>Total: 230k CPU </a:t>
            </a:r>
            <a:r>
              <a:rPr lang="nl-NL" dirty="0" err="1"/>
              <a:t>cores</a:t>
            </a:r>
            <a:r>
              <a:rPr lang="nl-NL" dirty="0"/>
              <a:t>, 640 </a:t>
            </a:r>
            <a:r>
              <a:rPr lang="nl-NL" dirty="0" err="1"/>
              <a:t>GPUs</a:t>
            </a:r>
            <a:r>
              <a:rPr lang="nl-NL" dirty="0"/>
              <a:t>, 38 PFLOPS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D487-727F-5546-931E-3BA6290148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ADC6-98C4-F44F-82AC-DFA5EA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02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7C-98C9-8743-85EE-DAB4614A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Variant </a:t>
            </a:r>
            <a:r>
              <a:rPr lang="nl-NL" dirty="0" err="1"/>
              <a:t>symlink</a:t>
            </a:r>
            <a:r>
              <a:rPr lang="nl-NL" dirty="0"/>
              <a:t> setup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F7FD-BFB4-E44C-AF54-AD1A879D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263660" cy="4865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Architecture-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symlink</a:t>
            </a:r>
            <a:r>
              <a:rPr lang="nl-NL" dirty="0"/>
              <a:t>: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dirty="0"/>
              <a:t>Points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architecture-specific</a:t>
            </a:r>
            <a:r>
              <a:rPr lang="nl-NL" dirty="0"/>
              <a:t> prefix: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D487-727F-5546-931E-3BA6290148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ADC6-98C4-F44F-82AC-DFA5EA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0CCDA5-3AD0-BE4F-8C24-B03E9C1A24B1}"/>
              </a:ext>
            </a:extLst>
          </p:cNvPr>
          <p:cNvSpPr/>
          <p:nvPr/>
        </p:nvSpPr>
        <p:spPr>
          <a:xfrm>
            <a:off x="677334" y="2422688"/>
            <a:ext cx="9110133" cy="2711100"/>
          </a:xfrm>
          <a:prstGeom prst="rect">
            <a:avLst/>
          </a:prstGeom>
          <a:solidFill>
            <a:schemeClr val="tx1"/>
          </a:solidFill>
        </p:spPr>
        <p:txBody>
          <a:bodyPr wrap="square" lIns="108000" tIns="108000" rIns="108000" bIns="10800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$ </a:t>
            </a:r>
            <a:r>
              <a:rPr lang="nl-NL" dirty="0" err="1">
                <a:solidFill>
                  <a:schemeClr val="bg1"/>
                </a:solidFill>
              </a:rPr>
              <a:t>ls</a:t>
            </a:r>
            <a:r>
              <a:rPr lang="nl-NL" dirty="0">
                <a:solidFill>
                  <a:schemeClr val="bg1"/>
                </a:solidFill>
              </a:rPr>
              <a:t> -al /</a:t>
            </a:r>
            <a:r>
              <a:rPr lang="nl-NL" dirty="0" err="1">
                <a:solidFill>
                  <a:schemeClr val="bg1"/>
                </a:solidFill>
              </a:rPr>
              <a:t>sw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arch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 err="1">
                <a:solidFill>
                  <a:schemeClr val="bg1"/>
                </a:solidFill>
              </a:rPr>
              <a:t>lrwxrwxrwx</a:t>
            </a:r>
            <a:r>
              <a:rPr lang="nl-NL" dirty="0">
                <a:solidFill>
                  <a:schemeClr val="bg1"/>
                </a:solidFill>
              </a:rPr>
              <a:t> 1 root </a:t>
            </a:r>
            <a:r>
              <a:rPr lang="nl-NL" dirty="0" err="1">
                <a:solidFill>
                  <a:schemeClr val="bg1"/>
                </a:solidFill>
              </a:rPr>
              <a:t>root</a:t>
            </a:r>
            <a:r>
              <a:rPr lang="nl-NL" dirty="0">
                <a:solidFill>
                  <a:schemeClr val="bg1"/>
                </a:solidFill>
              </a:rPr>
              <a:t> 32 Mar  3 12:12 /</a:t>
            </a:r>
            <a:r>
              <a:rPr lang="nl-NL" dirty="0" err="1">
                <a:solidFill>
                  <a:schemeClr val="bg1"/>
                </a:solidFill>
              </a:rPr>
              <a:t>sw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arch</a:t>
            </a:r>
            <a:r>
              <a:rPr lang="nl-NL" dirty="0">
                <a:solidFill>
                  <a:schemeClr val="bg1"/>
                </a:solidFill>
              </a:rPr>
              <a:t> -&gt; /</a:t>
            </a:r>
            <a:r>
              <a:rPr lang="nl-NL" dirty="0" err="1">
                <a:solidFill>
                  <a:schemeClr val="bg1"/>
                </a:solidFill>
              </a:rPr>
              <a:t>gpfs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admin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hpc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sw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arch</a:t>
            </a:r>
            <a:r>
              <a:rPr lang="nl-NL" dirty="0">
                <a:solidFill>
                  <a:schemeClr val="bg1"/>
                </a:solidFill>
              </a:rPr>
              <a:t>/AMD-ZEN2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$ </a:t>
            </a:r>
            <a:r>
              <a:rPr lang="nl-NL" dirty="0" err="1">
                <a:solidFill>
                  <a:schemeClr val="bg1"/>
                </a:solidFill>
              </a:rPr>
              <a:t>ls</a:t>
            </a:r>
            <a:r>
              <a:rPr lang="nl-NL" dirty="0">
                <a:solidFill>
                  <a:schemeClr val="bg1"/>
                </a:solidFill>
              </a:rPr>
              <a:t> -al /</a:t>
            </a:r>
            <a:r>
              <a:rPr lang="nl-NL" dirty="0" err="1">
                <a:solidFill>
                  <a:schemeClr val="bg1"/>
                </a:solidFill>
              </a:rPr>
              <a:t>gpfs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admin</a:t>
            </a:r>
            <a:r>
              <a:rPr lang="nl-NL" dirty="0">
                <a:solidFill>
                  <a:schemeClr val="bg1"/>
                </a:solidFill>
              </a:rPr>
              <a:t>/_</a:t>
            </a:r>
            <a:r>
              <a:rPr lang="nl-NL" dirty="0" err="1">
                <a:solidFill>
                  <a:schemeClr val="bg1"/>
                </a:solidFill>
              </a:rPr>
              <a:t>hpc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sw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arch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…</a:t>
            </a:r>
          </a:p>
          <a:p>
            <a:r>
              <a:rPr lang="nl-NL" dirty="0" err="1">
                <a:solidFill>
                  <a:schemeClr val="bg1"/>
                </a:solidFill>
              </a:rPr>
              <a:t>drwxrwxr</a:t>
            </a:r>
            <a:r>
              <a:rPr lang="nl-NL" dirty="0">
                <a:solidFill>
                  <a:schemeClr val="bg1"/>
                </a:solidFill>
              </a:rPr>
              <a:t>-x  6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8192 Dec 19 15:07 AMD-ZEN2</a:t>
            </a:r>
          </a:p>
          <a:p>
            <a:r>
              <a:rPr lang="nl-NL" dirty="0" err="1">
                <a:solidFill>
                  <a:schemeClr val="bg1"/>
                </a:solidFill>
              </a:rPr>
              <a:t>drwxrwxr</a:t>
            </a:r>
            <a:r>
              <a:rPr lang="nl-NL" dirty="0">
                <a:solidFill>
                  <a:schemeClr val="bg1"/>
                </a:solidFill>
              </a:rPr>
              <a:t>-x  6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4096 </a:t>
            </a:r>
            <a:r>
              <a:rPr lang="nl-NL" dirty="0" err="1">
                <a:solidFill>
                  <a:schemeClr val="bg1"/>
                </a:solidFill>
              </a:rPr>
              <a:t>Oct</a:t>
            </a:r>
            <a:r>
              <a:rPr lang="nl-NL" dirty="0">
                <a:solidFill>
                  <a:schemeClr val="bg1"/>
                </a:solidFill>
              </a:rPr>
              <a:t>  3 13:17 AMD-ZEN4</a:t>
            </a:r>
          </a:p>
          <a:p>
            <a:r>
              <a:rPr lang="nl-NL" dirty="0" err="1">
                <a:solidFill>
                  <a:schemeClr val="bg1"/>
                </a:solidFill>
              </a:rPr>
              <a:t>drwxrwxr</a:t>
            </a:r>
            <a:r>
              <a:rPr lang="nl-NL" dirty="0">
                <a:solidFill>
                  <a:schemeClr val="bg1"/>
                </a:solidFill>
              </a:rPr>
              <a:t>-x  5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4096 </a:t>
            </a:r>
            <a:r>
              <a:rPr lang="nl-NL" dirty="0" err="1">
                <a:solidFill>
                  <a:schemeClr val="bg1"/>
                </a:solidFill>
              </a:rPr>
              <a:t>Oct</a:t>
            </a:r>
            <a:r>
              <a:rPr lang="nl-NL" dirty="0">
                <a:solidFill>
                  <a:schemeClr val="bg1"/>
                </a:solidFill>
              </a:rPr>
              <a:t>  3 13:09 AMD-ZEN4-H100</a:t>
            </a:r>
          </a:p>
          <a:p>
            <a:r>
              <a:rPr lang="nl-NL" dirty="0" err="1">
                <a:solidFill>
                  <a:schemeClr val="bg1"/>
                </a:solidFill>
              </a:rPr>
              <a:t>drwxrwxr</a:t>
            </a:r>
            <a:r>
              <a:rPr lang="nl-NL" dirty="0">
                <a:solidFill>
                  <a:schemeClr val="bg1"/>
                </a:solidFill>
              </a:rPr>
              <a:t>-x  6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4096 </a:t>
            </a:r>
            <a:r>
              <a:rPr lang="nl-NL" dirty="0" err="1">
                <a:solidFill>
                  <a:schemeClr val="bg1"/>
                </a:solidFill>
              </a:rPr>
              <a:t>Oct</a:t>
            </a:r>
            <a:r>
              <a:rPr lang="nl-NL" dirty="0">
                <a:solidFill>
                  <a:schemeClr val="bg1"/>
                </a:solidFill>
              </a:rPr>
              <a:t>  3 13:15 INTEL-AVX512</a:t>
            </a:r>
          </a:p>
        </p:txBody>
      </p:sp>
    </p:spTree>
    <p:extLst>
      <p:ext uri="{BB962C8B-B14F-4D97-AF65-F5344CB8AC3E}">
        <p14:creationId xmlns:p14="http://schemas.microsoft.com/office/powerpoint/2010/main" val="131746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C6940-C395-EA4B-88A7-91437A926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489E-6735-8977-F198-DD8F5F06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Variant </a:t>
            </a:r>
            <a:r>
              <a:rPr lang="nl-NL" dirty="0" err="1"/>
              <a:t>symlink</a:t>
            </a:r>
            <a:r>
              <a:rPr lang="nl-NL" dirty="0"/>
              <a:t> setup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840A1-7757-7972-5C2F-75819170F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263660" cy="4865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We </a:t>
            </a:r>
            <a:r>
              <a:rPr lang="nl-NL" dirty="0" err="1"/>
              <a:t>don’t</a:t>
            </a:r>
            <a:r>
              <a:rPr lang="nl-NL" dirty="0"/>
              <a:t> export </a:t>
            </a:r>
            <a:r>
              <a:rPr lang="nl-NL" dirty="0" err="1"/>
              <a:t>submission</a:t>
            </a:r>
            <a:r>
              <a:rPr lang="nl-NL" dirty="0"/>
              <a:t> environment in batch jobs, but even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do,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resolves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correct </a:t>
            </a:r>
            <a:r>
              <a:rPr lang="nl-NL" dirty="0" err="1"/>
              <a:t>executable</a:t>
            </a:r>
            <a:r>
              <a:rPr lang="nl-NL" dirty="0"/>
              <a:t>: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526B-0A5F-8A4A-0F48-17E9EC90C45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7C24C-543F-96E1-B5A8-BD4FECCB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7222A9-083A-CCAC-8A41-EBF6701A3F03}"/>
              </a:ext>
            </a:extLst>
          </p:cNvPr>
          <p:cNvSpPr/>
          <p:nvPr/>
        </p:nvSpPr>
        <p:spPr>
          <a:xfrm>
            <a:off x="132522" y="2653662"/>
            <a:ext cx="10494436" cy="2765217"/>
          </a:xfrm>
          <a:prstGeom prst="rect">
            <a:avLst/>
          </a:prstGeom>
          <a:solidFill>
            <a:schemeClr val="tx1"/>
          </a:solidFill>
        </p:spPr>
        <p:txBody>
          <a:bodyPr wrap="square" lIns="108000" tIns="108000" rIns="108000" bIns="10800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int1 $ module load GROMACS/2024.3-foss-2024a</a:t>
            </a: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int1 $ </a:t>
            </a:r>
            <a:r>
              <a:rPr lang="nl-NL" sz="1600" dirty="0" err="1">
                <a:solidFill>
                  <a:schemeClr val="bg1"/>
                </a:solidFill>
              </a:rPr>
              <a:t>which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  <a:r>
              <a:rPr lang="nl-NL" sz="1600" dirty="0" err="1">
                <a:solidFill>
                  <a:schemeClr val="bg1"/>
                </a:solidFill>
              </a:rPr>
              <a:t>gmx_mpi</a:t>
            </a:r>
            <a:endParaRPr lang="nl-NL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/</a:t>
            </a:r>
            <a:r>
              <a:rPr lang="en-US" sz="1600" b="1" dirty="0" err="1">
                <a:solidFill>
                  <a:schemeClr val="bg1"/>
                </a:solidFill>
              </a:rPr>
              <a:t>sw</a:t>
            </a:r>
            <a:r>
              <a:rPr lang="en-US" sz="1600" b="1" dirty="0">
                <a:solidFill>
                  <a:schemeClr val="bg1"/>
                </a:solidFill>
              </a:rPr>
              <a:t>/arch</a:t>
            </a:r>
            <a:r>
              <a:rPr lang="en-US" sz="1600" dirty="0">
                <a:solidFill>
                  <a:schemeClr val="bg1"/>
                </a:solidFill>
              </a:rPr>
              <a:t>/RHEL9/</a:t>
            </a:r>
            <a:r>
              <a:rPr lang="en-US" sz="1600" dirty="0" err="1">
                <a:solidFill>
                  <a:schemeClr val="bg1"/>
                </a:solidFill>
              </a:rPr>
              <a:t>EB_production</a:t>
            </a:r>
            <a:r>
              <a:rPr lang="en-US" sz="1600" dirty="0">
                <a:solidFill>
                  <a:schemeClr val="bg1"/>
                </a:solidFill>
              </a:rPr>
              <a:t>/2024/software/GROMACS/2024.3-foss-2024a/bin/</a:t>
            </a:r>
            <a:r>
              <a:rPr lang="en-US" sz="1600" dirty="0" err="1">
                <a:solidFill>
                  <a:schemeClr val="bg1"/>
                </a:solidFill>
              </a:rPr>
              <a:t>gmx_mpi</a:t>
            </a:r>
            <a:endParaRPr lang="nl-NL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int1 $ </a:t>
            </a:r>
            <a:r>
              <a:rPr lang="nl-NL" sz="1600" dirty="0" err="1">
                <a:solidFill>
                  <a:schemeClr val="bg1"/>
                </a:solidFill>
              </a:rPr>
              <a:t>realpath</a:t>
            </a:r>
            <a:r>
              <a:rPr lang="nl-NL" sz="1600" dirty="0">
                <a:solidFill>
                  <a:schemeClr val="bg1"/>
                </a:solidFill>
              </a:rPr>
              <a:t> $(</a:t>
            </a:r>
            <a:r>
              <a:rPr lang="nl-NL" sz="1600" dirty="0" err="1">
                <a:solidFill>
                  <a:schemeClr val="bg1"/>
                </a:solidFill>
              </a:rPr>
              <a:t>which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  <a:r>
              <a:rPr lang="nl-NL" sz="1600" dirty="0" err="1">
                <a:solidFill>
                  <a:schemeClr val="bg1"/>
                </a:solidFill>
              </a:rPr>
              <a:t>gmx_mpi</a:t>
            </a:r>
            <a:r>
              <a:rPr lang="nl-NL" sz="16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gpfs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admin</a:t>
            </a:r>
            <a:r>
              <a:rPr lang="nl-NL" sz="1600" dirty="0">
                <a:solidFill>
                  <a:schemeClr val="bg1"/>
                </a:solidFill>
              </a:rPr>
              <a:t>/_</a:t>
            </a:r>
            <a:r>
              <a:rPr lang="nl-NL" sz="1600" dirty="0" err="1">
                <a:solidFill>
                  <a:schemeClr val="bg1"/>
                </a:solidFill>
              </a:rPr>
              <a:t>hpc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sw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arch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b="1" dirty="0">
                <a:solidFill>
                  <a:schemeClr val="bg1"/>
                </a:solidFill>
              </a:rPr>
              <a:t>AMD-ZEN2</a:t>
            </a:r>
            <a:r>
              <a:rPr lang="nl-NL" sz="1600" dirty="0">
                <a:solidFill>
                  <a:schemeClr val="bg1"/>
                </a:solidFill>
              </a:rPr>
              <a:t>/RHEL9/</a:t>
            </a:r>
            <a:r>
              <a:rPr lang="nl-NL" sz="1600" dirty="0" err="1">
                <a:solidFill>
                  <a:schemeClr val="bg1"/>
                </a:solidFill>
              </a:rPr>
              <a:t>EB_production</a:t>
            </a:r>
            <a:r>
              <a:rPr lang="nl-NL" sz="1600" dirty="0">
                <a:solidFill>
                  <a:schemeClr val="bg1"/>
                </a:solidFill>
              </a:rPr>
              <a:t>/2024/software/GROMACS/2024.3-foss-2024a/bin/</a:t>
            </a:r>
            <a:r>
              <a:rPr lang="nl-NL" sz="1600" dirty="0" err="1">
                <a:solidFill>
                  <a:schemeClr val="bg1"/>
                </a:solidFill>
              </a:rPr>
              <a:t>gmx_mpi</a:t>
            </a:r>
            <a:endParaRPr lang="nl-NL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int1 $ </a:t>
            </a:r>
            <a:r>
              <a:rPr lang="en-US" sz="1600" dirty="0" err="1">
                <a:solidFill>
                  <a:schemeClr val="bg1"/>
                </a:solidFill>
              </a:rPr>
              <a:t>srun</a:t>
            </a:r>
            <a:r>
              <a:rPr lang="en-US" sz="1600" dirty="0">
                <a:solidFill>
                  <a:schemeClr val="bg1"/>
                </a:solidFill>
              </a:rPr>
              <a:t> -p genoa </a:t>
            </a:r>
            <a:r>
              <a:rPr lang="en-US" sz="1600" dirty="0" err="1">
                <a:solidFill>
                  <a:schemeClr val="bg1"/>
                </a:solidFill>
              </a:rPr>
              <a:t>realpath</a:t>
            </a:r>
            <a:r>
              <a:rPr lang="en-US" sz="1600" dirty="0">
                <a:solidFill>
                  <a:schemeClr val="bg1"/>
                </a:solidFill>
              </a:rPr>
              <a:t> $(which </a:t>
            </a:r>
            <a:r>
              <a:rPr lang="en-US" sz="1600" dirty="0" err="1">
                <a:solidFill>
                  <a:schemeClr val="bg1"/>
                </a:solidFill>
              </a:rPr>
              <a:t>gmx_mpi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gpfs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admin</a:t>
            </a:r>
            <a:r>
              <a:rPr lang="nl-NL" sz="1600" dirty="0">
                <a:solidFill>
                  <a:schemeClr val="bg1"/>
                </a:solidFill>
              </a:rPr>
              <a:t>/_</a:t>
            </a:r>
            <a:r>
              <a:rPr lang="nl-NL" sz="1600" dirty="0" err="1">
                <a:solidFill>
                  <a:schemeClr val="bg1"/>
                </a:solidFill>
              </a:rPr>
              <a:t>hpc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sw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arch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b="1" dirty="0">
                <a:solidFill>
                  <a:schemeClr val="bg1"/>
                </a:solidFill>
              </a:rPr>
              <a:t>AMD-ZEN4</a:t>
            </a:r>
            <a:r>
              <a:rPr lang="nl-NL" sz="1600" dirty="0">
                <a:solidFill>
                  <a:schemeClr val="bg1"/>
                </a:solidFill>
              </a:rPr>
              <a:t>/RHEL9/</a:t>
            </a:r>
            <a:r>
              <a:rPr lang="nl-NL" sz="1600" dirty="0" err="1">
                <a:solidFill>
                  <a:schemeClr val="bg1"/>
                </a:solidFill>
              </a:rPr>
              <a:t>EB_production</a:t>
            </a:r>
            <a:r>
              <a:rPr lang="nl-NL" sz="1600" dirty="0">
                <a:solidFill>
                  <a:schemeClr val="bg1"/>
                </a:solidFill>
              </a:rPr>
              <a:t>/2024/software/GROMACS/2024.3-foss-2024a/bin/</a:t>
            </a:r>
            <a:r>
              <a:rPr lang="nl-NL" sz="1600" dirty="0" err="1">
                <a:solidFill>
                  <a:schemeClr val="bg1"/>
                </a:solidFill>
              </a:rPr>
              <a:t>gmx_mpi</a:t>
            </a:r>
            <a:endParaRPr lang="nl-N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7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7C-98C9-8743-85EE-DAB4614A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we manage 4 </a:t>
            </a:r>
            <a:r>
              <a:rPr lang="nl-NL" dirty="0" err="1"/>
              <a:t>optimizations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F7FD-BFB4-E44C-AF54-AD1A879D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907100"/>
            <a:ext cx="9263660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Semi-</a:t>
            </a:r>
            <a:r>
              <a:rPr lang="nl-NL" dirty="0" err="1"/>
              <a:t>automated</a:t>
            </a:r>
            <a:r>
              <a:rPr lang="nl-NL" dirty="0"/>
              <a:t> </a:t>
            </a:r>
            <a:r>
              <a:rPr lang="nl-NL" dirty="0" err="1"/>
              <a:t>builds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Jenkins, </a:t>
            </a:r>
            <a:r>
              <a:rPr lang="nl-NL" dirty="0" err="1"/>
              <a:t>based</a:t>
            </a:r>
            <a:r>
              <a:rPr lang="nl-NL" dirty="0"/>
              <a:t> on a </a:t>
            </a:r>
            <a:r>
              <a:rPr lang="nl-NL" dirty="0" err="1"/>
              <a:t>buildlist</a:t>
            </a:r>
            <a:r>
              <a:rPr lang="nl-NL" dirty="0"/>
              <a:t>, e.g.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D487-727F-5546-931E-3BA6290148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ADC6-98C4-F44F-82AC-DFA5EA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7AE44-CB4D-2A26-493A-C7E288FBB92B}"/>
              </a:ext>
            </a:extLst>
          </p:cNvPr>
          <p:cNvSpPr/>
          <p:nvPr/>
        </p:nvSpPr>
        <p:spPr>
          <a:xfrm>
            <a:off x="642648" y="1540414"/>
            <a:ext cx="9766934" cy="4650092"/>
          </a:xfrm>
          <a:prstGeom prst="rect">
            <a:avLst/>
          </a:prstGeom>
          <a:solidFill>
            <a:schemeClr val="tx1"/>
          </a:solidFill>
        </p:spPr>
        <p:txBody>
          <a:bodyPr wrap="square" lIns="108000" tIns="108000" rIns="108000" bIns="10800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### Basic Compilers ####</a:t>
            </a:r>
          </a:p>
          <a:p>
            <a:r>
              <a:rPr lang="nl-NL" sz="1600" dirty="0">
                <a:solidFill>
                  <a:schemeClr val="bg1"/>
                </a:solidFill>
              </a:rPr>
              <a:t>GCCcore-13.3.0.eb</a:t>
            </a:r>
          </a:p>
          <a:p>
            <a:r>
              <a:rPr lang="nl-NL" sz="1600" dirty="0">
                <a:solidFill>
                  <a:schemeClr val="bg1"/>
                </a:solidFill>
              </a:rPr>
              <a:t>intel-compilers-2024.2.0.eb --accept-</a:t>
            </a:r>
            <a:r>
              <a:rPr lang="nl-NL" sz="1600" dirty="0" err="1">
                <a:solidFill>
                  <a:schemeClr val="bg1"/>
                </a:solidFill>
              </a:rPr>
              <a:t>eula</a:t>
            </a:r>
            <a:r>
              <a:rPr lang="nl-NL" sz="1600" dirty="0">
                <a:solidFill>
                  <a:schemeClr val="bg1"/>
                </a:solidFill>
              </a:rPr>
              <a:t>-</a:t>
            </a:r>
            <a:r>
              <a:rPr lang="nl-NL" sz="1600" dirty="0" err="1">
                <a:solidFill>
                  <a:schemeClr val="bg1"/>
                </a:solidFill>
              </a:rPr>
              <a:t>for</a:t>
            </a:r>
            <a:r>
              <a:rPr lang="nl-NL" sz="1600" dirty="0">
                <a:solidFill>
                  <a:schemeClr val="bg1"/>
                </a:solidFill>
              </a:rPr>
              <a:t>=Intel-</a:t>
            </a:r>
            <a:r>
              <a:rPr lang="nl-NL" sz="1600" dirty="0" err="1">
                <a:solidFill>
                  <a:schemeClr val="bg1"/>
                </a:solidFill>
              </a:rPr>
              <a:t>oneAPI</a:t>
            </a:r>
            <a:r>
              <a:rPr lang="nl-NL" sz="1600" dirty="0">
                <a:solidFill>
                  <a:schemeClr val="bg1"/>
                </a:solidFill>
              </a:rPr>
              <a:t>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-pr=20903</a:t>
            </a:r>
          </a:p>
          <a:p>
            <a:r>
              <a:rPr lang="nl-NL" sz="1600" dirty="0">
                <a:solidFill>
                  <a:schemeClr val="bg1"/>
                </a:solidFill>
              </a:rPr>
              <a:t>Clang-18.1.8-GCCcore-13.3.0.eb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-pr=21117</a:t>
            </a:r>
          </a:p>
          <a:p>
            <a:endParaRPr lang="nl-NL" sz="1600" dirty="0">
              <a:solidFill>
                <a:schemeClr val="bg1"/>
              </a:solidFill>
            </a:endParaRPr>
          </a:p>
          <a:p>
            <a:r>
              <a:rPr lang="nl-NL" sz="1600" dirty="0">
                <a:solidFill>
                  <a:schemeClr val="bg1"/>
                </a:solidFill>
              </a:rPr>
              <a:t>##### MPI Libraries ###</a:t>
            </a:r>
          </a:p>
          <a:p>
            <a:r>
              <a:rPr lang="nl-NL" sz="1600" dirty="0">
                <a:solidFill>
                  <a:schemeClr val="bg1"/>
                </a:solidFill>
              </a:rPr>
              <a:t>OpenMPI-5.0.3-GCC-13.3.0.eb --hooks=/sw/eb/easyconfigs-surf/hooks/mpi_hook.py --include-easyblocks=/sw/eb/easyblocks-surf/openmpi.py --</a:t>
            </a:r>
            <a:r>
              <a:rPr lang="nl-NL" sz="1600" dirty="0" err="1">
                <a:solidFill>
                  <a:schemeClr val="bg1"/>
                </a:solidFill>
              </a:rPr>
              <a:t>from-commit</a:t>
            </a:r>
            <a:r>
              <a:rPr lang="nl-NL" sz="1600" dirty="0">
                <a:solidFill>
                  <a:schemeClr val="bg1"/>
                </a:solidFill>
              </a:rPr>
              <a:t>=a6c22ba28a69f0c42724a72243f92aa27fc6459c</a:t>
            </a:r>
          </a:p>
          <a:p>
            <a:r>
              <a:rPr lang="nl-NL" sz="1600" dirty="0">
                <a:solidFill>
                  <a:schemeClr val="bg1"/>
                </a:solidFill>
              </a:rPr>
              <a:t>impi-2021.13.0-intel-compilers-2024.2.0.eb --accept-</a:t>
            </a:r>
            <a:r>
              <a:rPr lang="nl-NL" sz="1600" dirty="0" err="1">
                <a:solidFill>
                  <a:schemeClr val="bg1"/>
                </a:solidFill>
              </a:rPr>
              <a:t>eula</a:t>
            </a:r>
            <a:r>
              <a:rPr lang="nl-NL" sz="1600" dirty="0">
                <a:solidFill>
                  <a:schemeClr val="bg1"/>
                </a:solidFill>
              </a:rPr>
              <a:t>-</a:t>
            </a:r>
            <a:r>
              <a:rPr lang="nl-NL" sz="1600" dirty="0" err="1">
                <a:solidFill>
                  <a:schemeClr val="bg1"/>
                </a:solidFill>
              </a:rPr>
              <a:t>for</a:t>
            </a:r>
            <a:r>
              <a:rPr lang="nl-NL" sz="1600" dirty="0">
                <a:solidFill>
                  <a:schemeClr val="bg1"/>
                </a:solidFill>
              </a:rPr>
              <a:t>=Intel-</a:t>
            </a:r>
            <a:r>
              <a:rPr lang="nl-NL" sz="1600" dirty="0" err="1">
                <a:solidFill>
                  <a:schemeClr val="bg1"/>
                </a:solidFill>
              </a:rPr>
              <a:t>oneAPI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  <a:r>
              <a:rPr lang="nl-NL" sz="1600" b="1" dirty="0">
                <a:solidFill>
                  <a:schemeClr val="bg1"/>
                </a:solidFill>
              </a:rPr>
              <a:t>--hooks=/sw/eb/easyconfigs-surf/hooks/mpi_hook.py</a:t>
            </a:r>
            <a:r>
              <a:rPr lang="nl-NL" sz="1600" dirty="0">
                <a:solidFill>
                  <a:schemeClr val="bg1"/>
                </a:solidFill>
              </a:rPr>
              <a:t>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-pr=20919</a:t>
            </a:r>
          </a:p>
          <a:p>
            <a:r>
              <a:rPr lang="nl-NL" sz="1600" dirty="0">
                <a:solidFill>
                  <a:schemeClr val="bg1"/>
                </a:solidFill>
              </a:rPr>
              <a:t>MPICH-4.2.2-GCC-13.3.0.eb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-pr=21442 --hooks=/sw/eb/easyconfigs-surf/hooks/mpi_hook.py</a:t>
            </a:r>
          </a:p>
          <a:p>
            <a:r>
              <a:rPr lang="nl-NL" sz="1600" dirty="0">
                <a:solidFill>
                  <a:schemeClr val="bg1"/>
                </a:solidFill>
              </a:rPr>
              <a:t>mpi4py-4.0.1-gompi-2024a.eb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-pr=21662</a:t>
            </a:r>
          </a:p>
          <a:p>
            <a:endParaRPr lang="nl-NL" sz="1600" dirty="0">
              <a:solidFill>
                <a:schemeClr val="bg1"/>
              </a:solidFill>
            </a:endParaRPr>
          </a:p>
          <a:p>
            <a:r>
              <a:rPr lang="nl-NL" sz="1600" dirty="0">
                <a:solidFill>
                  <a:schemeClr val="bg1"/>
                </a:solidFill>
              </a:rPr>
              <a:t>##### Libraries ####</a:t>
            </a:r>
          </a:p>
          <a:p>
            <a:r>
              <a:rPr lang="nl-NL" sz="1600" dirty="0">
                <a:solidFill>
                  <a:schemeClr val="bg1"/>
                </a:solidFill>
              </a:rPr>
              <a:t>pybind11-2.12.0-GCC-13.3.0.eb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-pr=20829</a:t>
            </a:r>
          </a:p>
          <a:p>
            <a:r>
              <a:rPr lang="nl-NL" sz="1600" dirty="0">
                <a:solidFill>
                  <a:schemeClr val="bg1"/>
                </a:solidFill>
              </a:rPr>
              <a:t>libcint-6.1.2-gfbf-2024a.eb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-pr=21545</a:t>
            </a:r>
          </a:p>
          <a:p>
            <a:r>
              <a:rPr lang="nl-NL" sz="1600" dirty="0">
                <a:solidFill>
                  <a:schemeClr val="bg1"/>
                </a:solidFill>
              </a:rPr>
              <a:t>libpng-1.6.43-GCCcore-13.3.0.eb</a:t>
            </a:r>
          </a:p>
          <a:p>
            <a:r>
              <a:rPr lang="nl-NL" sz="1600" dirty="0">
                <a:solidFill>
                  <a:schemeClr val="bg1"/>
                </a:solidFill>
              </a:rPr>
              <a:t>libxml2-2.12.7-GCCcore-13.3.0.eb  --hook=/sw/eb/easyconfigs-surf/hooks/libxml2_hook.py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1AA9B-55F3-633A-A921-905DAE98A233}"/>
              </a:ext>
            </a:extLst>
          </p:cNvPr>
          <p:cNvSpPr txBox="1"/>
          <p:nvPr/>
        </p:nvSpPr>
        <p:spPr>
          <a:xfrm>
            <a:off x="8057323" y="491601"/>
            <a:ext cx="354495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Site-specific customizations are done through hooks, rather than customizing </a:t>
            </a:r>
            <a:r>
              <a:rPr lang="en-US" dirty="0" err="1"/>
              <a:t>EasyConfigs</a:t>
            </a:r>
            <a:r>
              <a:rPr lang="en-US" dirty="0"/>
              <a:t> / </a:t>
            </a:r>
            <a:r>
              <a:rPr lang="en-US" dirty="0" err="1"/>
              <a:t>EasyBlocks</a:t>
            </a:r>
            <a:endParaRPr lang="en-NL" dirty="0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AEEA79-9FB0-36A7-AF7C-8C177B2742EE}"/>
              </a:ext>
            </a:extLst>
          </p:cNvPr>
          <p:cNvCxnSpPr>
            <a:cxnSpLocks/>
          </p:cNvCxnSpPr>
          <p:nvPr/>
        </p:nvCxnSpPr>
        <p:spPr>
          <a:xfrm flipH="1">
            <a:off x="8156713" y="1391478"/>
            <a:ext cx="967409" cy="2232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9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AFCC-218C-5E49-A4D9-6B3E4F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55F64-163E-D14A-A585-9370B1C3C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EC8E3-56EA-D347-8A76-9C0FAFDE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9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9B6E3A-E5EA-7070-A53E-303BBB6576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71"/>
          <a:stretch/>
        </p:blipFill>
        <p:spPr>
          <a:xfrm>
            <a:off x="0" y="0"/>
            <a:ext cx="12192000" cy="60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2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32277</TotalTime>
  <Words>1561</Words>
  <Application>Microsoft Office PowerPoint</Application>
  <PresentationFormat>Widescreen</PresentationFormat>
  <Paragraphs>200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Open Sans</vt:lpstr>
      <vt:lpstr>Oswald</vt:lpstr>
      <vt:lpstr>Wingdings</vt:lpstr>
      <vt:lpstr>SURF</vt:lpstr>
      <vt:lpstr>(INSTRUCTIES)</vt:lpstr>
      <vt:lpstr>PowerPoint Presentation</vt:lpstr>
      <vt:lpstr>SURF</vt:lpstr>
      <vt:lpstr>Content</vt:lpstr>
      <vt:lpstr>The past</vt:lpstr>
      <vt:lpstr>The present: Snellius</vt:lpstr>
      <vt:lpstr>Variant symlink setup</vt:lpstr>
      <vt:lpstr>Variant symlink setup</vt:lpstr>
      <vt:lpstr>How we manage 4 optimizations</vt:lpstr>
      <vt:lpstr>PowerPoint Presentation</vt:lpstr>
      <vt:lpstr>Managing OS upgrades</vt:lpstr>
      <vt:lpstr>User installations</vt:lpstr>
      <vt:lpstr>Snellius software policy</vt:lpstr>
      <vt:lpstr>Snellius software policy</vt:lpstr>
      <vt:lpstr>Software testing</vt:lpstr>
      <vt:lpstr>The future</vt:lpstr>
      <vt:lpstr>The future</vt:lpstr>
      <vt:lpstr>The future</vt:lpstr>
      <vt:lpstr>The future</vt:lpstr>
      <vt:lpstr>The future</vt:lpstr>
      <vt:lpstr>The future</vt:lpstr>
      <vt:lpstr>The future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Caspar van Leeuwen</cp:lastModifiedBy>
  <cp:revision>722</cp:revision>
  <cp:lastPrinted>2019-06-12T07:01:08Z</cp:lastPrinted>
  <dcterms:created xsi:type="dcterms:W3CDTF">2018-10-01T11:25:03Z</dcterms:created>
  <dcterms:modified xsi:type="dcterms:W3CDTF">2025-03-24T12:49:35Z</dcterms:modified>
  <cp:category/>
</cp:coreProperties>
</file>