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3"/>
  </p:notesMasterIdLst>
  <p:sldIdLst>
    <p:sldId id="256" r:id="rId2"/>
    <p:sldId id="458" r:id="rId3"/>
    <p:sldId id="475" r:id="rId4"/>
    <p:sldId id="489" r:id="rId5"/>
    <p:sldId id="490" r:id="rId6"/>
    <p:sldId id="503" r:id="rId7"/>
    <p:sldId id="504" r:id="rId8"/>
    <p:sldId id="491" r:id="rId9"/>
    <p:sldId id="505" r:id="rId10"/>
    <p:sldId id="492" r:id="rId11"/>
    <p:sldId id="493" r:id="rId12"/>
    <p:sldId id="494" r:id="rId13"/>
    <p:sldId id="495" r:id="rId14"/>
    <p:sldId id="496" r:id="rId15"/>
    <p:sldId id="497" r:id="rId16"/>
    <p:sldId id="500" r:id="rId17"/>
    <p:sldId id="498" r:id="rId18"/>
    <p:sldId id="499" r:id="rId19"/>
    <p:sldId id="501" r:id="rId20"/>
    <p:sldId id="502" r:id="rId21"/>
    <p:sldId id="277" r:id="rId22"/>
  </p:sldIdLst>
  <p:sldSz cx="9144000" cy="5143500" type="screen16x9"/>
  <p:notesSz cx="6858000" cy="9144000"/>
  <p:embeddedFontLst>
    <p:embeddedFont>
      <p:font typeface="Helvetica Neue" panose="020B0604020202020204" charset="0"/>
      <p:regular r:id="rId24"/>
      <p:bold r:id="rId25"/>
      <p:italic r:id="rId26"/>
      <p:boldItalic r:id="rId27"/>
    </p:embeddedFont>
    <p:embeddedFont>
      <p:font typeface="Roboto Slab" pitchFamily="2" charset="0"/>
      <p:regular r:id="rId28"/>
      <p:bold r:id="rId29"/>
    </p:embeddedFont>
    <p:embeddedFont>
      <p:font typeface="Source Sans Pro" panose="020B05030304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par van Leeuwen" initials="Cv" lastIdx="24" clrIdx="0">
    <p:extLst>
      <p:ext uri="{19B8F6BF-5375-455C-9EA6-DF929625EA0E}">
        <p15:presenceInfo xmlns:p15="http://schemas.microsoft.com/office/powerpoint/2012/main" userId="S::caspar.vanleeuwen@surf.nl::e381adce-b0d1-48c5-b5fa-8c3ca03de288" providerId="AD"/>
      </p:ext>
    </p:extLst>
  </p:cmAuthor>
  <p:cmAuthor id="2" name="Caspar v. L." initials="CL" lastIdx="64" clrIdx="1">
    <p:extLst>
      <p:ext uri="{19B8F6BF-5375-455C-9EA6-DF929625EA0E}">
        <p15:presenceInfo xmlns:p15="http://schemas.microsoft.com/office/powerpoint/2012/main" userId="94494ed6a0ac452b" providerId="Windows Live"/>
      </p:ext>
    </p:extLst>
  </p:cmAuthor>
  <p:cmAuthor id="3" name="Guest User" initials="GU" lastIdx="25" clrIdx="2">
    <p:extLst>
      <p:ext uri="{19B8F6BF-5375-455C-9EA6-DF929625EA0E}">
        <p15:presenceInfo xmlns:p15="http://schemas.microsoft.com/office/powerpoint/2012/main" userId="Guest User" providerId="Windows Live"/>
      </p:ext>
    </p:extLst>
  </p:cmAuthor>
  <p:cmAuthor id="4" name="Alan O'Cais" initials="AO" lastIdx="1" clrIdx="3">
    <p:extLst>
      <p:ext uri="{19B8F6BF-5375-455C-9EA6-DF929625EA0E}">
        <p15:presenceInfo xmlns:p15="http://schemas.microsoft.com/office/powerpoint/2012/main" userId="ce6352a7e2ab85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9999"/>
    <a:srgbClr val="51772E"/>
    <a:srgbClr val="E97223"/>
    <a:srgbClr val="F4CA71"/>
    <a:srgbClr val="2F99FF"/>
    <a:srgbClr val="4472C4"/>
    <a:srgbClr val="777777"/>
    <a:srgbClr val="12A69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86"/>
    <p:restoredTop sz="94507"/>
  </p:normalViewPr>
  <p:slideViewPr>
    <p:cSldViewPr snapToGrid="0">
      <p:cViewPr varScale="1">
        <p:scale>
          <a:sx n="98" d="100"/>
          <a:sy n="98" d="100"/>
        </p:scale>
        <p:origin x="1243"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8.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7.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3.png"/><Relationship Id="rId5" Type="http://schemas.openxmlformats.org/officeDocument/2006/relationships/image" Target="../media/image3.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microsoft.com/office/2007/relationships/hdphoto" Target="../media/hdphoto1.wdp"/><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userDrawn="1">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ángulo 1">
            <a:extLst>
              <a:ext uri="{FF2B5EF4-FFF2-40B4-BE49-F238E27FC236}">
                <a16:creationId xmlns:a16="http://schemas.microsoft.com/office/drawing/2014/main" id="{FD65769D-C9CA-B5D3-2783-72298F980B3E}"/>
              </a:ext>
            </a:extLst>
          </p:cNvPr>
          <p:cNvSpPr/>
          <p:nvPr userDrawn="1"/>
        </p:nvSpPr>
        <p:spPr>
          <a:xfrm>
            <a:off x="7806979" y="2799980"/>
            <a:ext cx="1337022" cy="14569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8">
            <a:extLst>
              <a:ext uri="{FF2B5EF4-FFF2-40B4-BE49-F238E27FC236}">
                <a16:creationId xmlns:a16="http://schemas.microsoft.com/office/drawing/2014/main" id="{BF0A0AAF-A177-5D8D-BEF5-D365D4F613E7}"/>
              </a:ext>
            </a:extLst>
          </p:cNvPr>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903067" y="208892"/>
            <a:ext cx="2240933" cy="473175"/>
          </a:xfrm>
          <a:prstGeom prst="rect">
            <a:avLst/>
          </a:prstGeom>
          <a:noFill/>
          <a:ln>
            <a:noFill/>
          </a:ln>
        </p:spPr>
      </p:pic>
      <p:pic>
        <p:nvPicPr>
          <p:cNvPr id="4" name="Picture 9">
            <a:extLst>
              <a:ext uri="{FF2B5EF4-FFF2-40B4-BE49-F238E27FC236}">
                <a16:creationId xmlns:a16="http://schemas.microsoft.com/office/drawing/2014/main" id="{799404F0-5812-8954-F06A-674FD8A53AF5}"/>
              </a:ext>
            </a:extLst>
          </p:cNvPr>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903067" y="960932"/>
            <a:ext cx="1621789" cy="842717"/>
          </a:xfrm>
          <a:prstGeom prst="rect">
            <a:avLst/>
          </a:prstGeom>
          <a:noFill/>
          <a:ln>
            <a:noFill/>
          </a:ln>
        </p:spPr>
      </p:pic>
      <p:pic>
        <p:nvPicPr>
          <p:cNvPr id="5" name="Picture 10">
            <a:extLst>
              <a:ext uri="{FF2B5EF4-FFF2-40B4-BE49-F238E27FC236}">
                <a16:creationId xmlns:a16="http://schemas.microsoft.com/office/drawing/2014/main" id="{8AE40F96-52F5-4E6B-BB98-FE2872A1B153}"/>
              </a:ext>
            </a:extLst>
          </p:cNvPr>
          <p:cNvPicPr/>
          <p:nvPr userDrawn="1"/>
        </p:nvPicPr>
        <p:blipFill>
          <a:blip r:embed="rId5" cstate="print">
            <a:extLst>
              <a:ext uri="{28A0092B-C50C-407E-A947-70E740481C1C}">
                <a14:useLocalDpi xmlns:a14="http://schemas.microsoft.com/office/drawing/2010/main" val="0"/>
              </a:ext>
            </a:extLst>
          </a:blip>
          <a:stretch>
            <a:fillRect/>
          </a:stretch>
        </p:blipFill>
        <p:spPr>
          <a:xfrm>
            <a:off x="2364960" y="1043767"/>
            <a:ext cx="3964373" cy="1264968"/>
          </a:xfrm>
          <a:prstGeom prst="rect">
            <a:avLst/>
          </a:prstGeom>
        </p:spPr>
      </p:pic>
      <p:sp>
        <p:nvSpPr>
          <p:cNvPr id="8" name="TextBox 1">
            <a:extLst>
              <a:ext uri="{FF2B5EF4-FFF2-40B4-BE49-F238E27FC236}">
                <a16:creationId xmlns:a16="http://schemas.microsoft.com/office/drawing/2014/main" id="{D702DF38-A830-BBD7-1B04-8FA7B8B491D3}"/>
              </a:ext>
            </a:extLst>
          </p:cNvPr>
          <p:cNvSpPr txBox="1"/>
          <p:nvPr userDrawn="1"/>
        </p:nvSpPr>
        <p:spPr>
          <a:xfrm>
            <a:off x="244059" y="4807535"/>
            <a:ext cx="865588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800">
                <a:latin typeface="Source Sans Pro" panose="020B0503030403020204" pitchFamily="34" charset="0"/>
                <a:ea typeface="Source Sans Pro" panose="020B0503030403020204" pitchFamily="34" charset="0"/>
              </a:rPr>
              <a:t>Funded by the European Union. Views and opinions expressed are however those of the author(s) only and do not necessarily reflect those of the European Union or the European High Performance Computing Joint Undertaking (JU) and countries participating in the project. Neither the European Union nor the granting authority can be held responsible for them.</a:t>
            </a:r>
          </a:p>
        </p:txBody>
      </p:sp>
      <p:sp>
        <p:nvSpPr>
          <p:cNvPr id="26" name="CuadroTexto 25">
            <a:extLst>
              <a:ext uri="{FF2B5EF4-FFF2-40B4-BE49-F238E27FC236}">
                <a16:creationId xmlns:a16="http://schemas.microsoft.com/office/drawing/2014/main" id="{F7BDC405-683D-4549-28A5-40D2E855BF7B}"/>
              </a:ext>
            </a:extLst>
          </p:cNvPr>
          <p:cNvSpPr txBox="1"/>
          <p:nvPr userDrawn="1"/>
        </p:nvSpPr>
        <p:spPr>
          <a:xfrm>
            <a:off x="603535" y="2518388"/>
            <a:ext cx="7859307" cy="307777"/>
          </a:xfrm>
          <a:prstGeom prst="rect">
            <a:avLst/>
          </a:prstGeom>
          <a:noFill/>
        </p:spPr>
        <p:txBody>
          <a:bodyPr wrap="square" rtlCol="0">
            <a:spAutoFit/>
          </a:bodyPr>
          <a:lstStyle/>
          <a:p>
            <a:pPr algn="ctr"/>
            <a:r>
              <a:rPr lang="en-US" sz="1400" b="1" dirty="0">
                <a:solidFill>
                  <a:schemeClr val="accent2">
                    <a:lumMod val="50000"/>
                  </a:schemeClr>
                </a:solidFill>
                <a:latin typeface="Source Sans Pro" panose="020B0503030403020204" pitchFamily="34" charset="0"/>
                <a:ea typeface="Source Sans Pro" panose="020B0503030403020204" pitchFamily="34" charset="0"/>
              </a:rPr>
              <a:t>EuroHPC JU Centre of Excellence</a:t>
            </a:r>
          </a:p>
        </p:txBody>
      </p:sp>
      <p:sp>
        <p:nvSpPr>
          <p:cNvPr id="27" name="Google Shape;28;p3">
            <a:extLst>
              <a:ext uri="{FF2B5EF4-FFF2-40B4-BE49-F238E27FC236}">
                <a16:creationId xmlns:a16="http://schemas.microsoft.com/office/drawing/2014/main" id="{590270BD-59A2-91DF-858F-F4E13CBE28E8}"/>
              </a:ext>
            </a:extLst>
          </p:cNvPr>
          <p:cNvSpPr txBox="1">
            <a:spLocks noGrp="1"/>
          </p:cNvSpPr>
          <p:nvPr>
            <p:ph type="subTitle" idx="1"/>
          </p:nvPr>
        </p:nvSpPr>
        <p:spPr>
          <a:xfrm>
            <a:off x="1655700" y="2826165"/>
            <a:ext cx="5832600" cy="1846407"/>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3000"/>
              <a:buNone/>
              <a:defRPr sz="1600" b="1" i="0" u="none" strike="noStrike" cap="none" dirty="0">
                <a:solidFill>
                  <a:schemeClr val="accent2">
                    <a:lumMod val="50000"/>
                  </a:schemeClr>
                </a:solidFill>
                <a:latin typeface="Source Sans Pro" panose="020B0503030403020204" pitchFamily="34" charset="0"/>
                <a:ea typeface="Source Sans Pro" panose="020B0503030403020204" pitchFamily="34" charset="0"/>
                <a:cs typeface="Arial"/>
                <a:sym typeface="Aria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r>
              <a:rPr lang="en-US"/>
              <a:t>Click to edit Master subtitle style</a:t>
            </a:r>
            <a:endParaRPr/>
          </a:p>
        </p:txBody>
      </p:sp>
    </p:spTree>
  </p:cSld>
  <p:clrMapOvr>
    <a:masterClrMapping/>
  </p:clrMapOvr>
  <p:hf hdr="0" ftr="0" dt="0"/>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preserve="1" userDrawn="1">
  <p:cSld name="TITLE_V2">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ángulo 1">
            <a:extLst>
              <a:ext uri="{FF2B5EF4-FFF2-40B4-BE49-F238E27FC236}">
                <a16:creationId xmlns:a16="http://schemas.microsoft.com/office/drawing/2014/main" id="{FD65769D-C9CA-B5D3-2783-72298F980B3E}"/>
              </a:ext>
            </a:extLst>
          </p:cNvPr>
          <p:cNvSpPr/>
          <p:nvPr userDrawn="1"/>
        </p:nvSpPr>
        <p:spPr>
          <a:xfrm>
            <a:off x="7806979" y="2799980"/>
            <a:ext cx="1337022" cy="14569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8">
            <a:extLst>
              <a:ext uri="{FF2B5EF4-FFF2-40B4-BE49-F238E27FC236}">
                <a16:creationId xmlns:a16="http://schemas.microsoft.com/office/drawing/2014/main" id="{BF0A0AAF-A177-5D8D-BEF5-D365D4F613E7}"/>
              </a:ext>
            </a:extLst>
          </p:cNvPr>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292255" y="1849359"/>
            <a:ext cx="2240933" cy="473175"/>
          </a:xfrm>
          <a:prstGeom prst="rect">
            <a:avLst/>
          </a:prstGeom>
          <a:noFill/>
          <a:ln>
            <a:noFill/>
          </a:ln>
        </p:spPr>
      </p:pic>
      <p:pic>
        <p:nvPicPr>
          <p:cNvPr id="4" name="Picture 9">
            <a:extLst>
              <a:ext uri="{FF2B5EF4-FFF2-40B4-BE49-F238E27FC236}">
                <a16:creationId xmlns:a16="http://schemas.microsoft.com/office/drawing/2014/main" id="{799404F0-5812-8954-F06A-674FD8A53AF5}"/>
              </a:ext>
            </a:extLst>
          </p:cNvPr>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015461" y="1694815"/>
            <a:ext cx="1621789" cy="842717"/>
          </a:xfrm>
          <a:prstGeom prst="rect">
            <a:avLst/>
          </a:prstGeom>
          <a:noFill/>
          <a:ln>
            <a:noFill/>
          </a:ln>
        </p:spPr>
      </p:pic>
      <p:pic>
        <p:nvPicPr>
          <p:cNvPr id="5" name="Picture 10">
            <a:extLst>
              <a:ext uri="{FF2B5EF4-FFF2-40B4-BE49-F238E27FC236}">
                <a16:creationId xmlns:a16="http://schemas.microsoft.com/office/drawing/2014/main" id="{8AE40F96-52F5-4E6B-BB98-FE2872A1B153}"/>
              </a:ext>
            </a:extLst>
          </p:cNvPr>
          <p:cNvPicPr/>
          <p:nvPr userDrawn="1"/>
        </p:nvPicPr>
        <p:blipFill>
          <a:blip r:embed="rId5" cstate="print">
            <a:extLst>
              <a:ext uri="{28A0092B-C50C-407E-A947-70E740481C1C}">
                <a14:useLocalDpi xmlns:a14="http://schemas.microsoft.com/office/drawing/2010/main" val="0"/>
              </a:ext>
            </a:extLst>
          </a:blip>
          <a:stretch>
            <a:fillRect/>
          </a:stretch>
        </p:blipFill>
        <p:spPr>
          <a:xfrm>
            <a:off x="2482566" y="644845"/>
            <a:ext cx="3964373" cy="1264968"/>
          </a:xfrm>
          <a:prstGeom prst="rect">
            <a:avLst/>
          </a:prstGeom>
        </p:spPr>
      </p:pic>
      <p:sp>
        <p:nvSpPr>
          <p:cNvPr id="8" name="TextBox 1">
            <a:extLst>
              <a:ext uri="{FF2B5EF4-FFF2-40B4-BE49-F238E27FC236}">
                <a16:creationId xmlns:a16="http://schemas.microsoft.com/office/drawing/2014/main" id="{D702DF38-A830-BBD7-1B04-8FA7B8B491D3}"/>
              </a:ext>
            </a:extLst>
          </p:cNvPr>
          <p:cNvSpPr txBox="1"/>
          <p:nvPr userDrawn="1"/>
        </p:nvSpPr>
        <p:spPr>
          <a:xfrm>
            <a:off x="244059" y="4807535"/>
            <a:ext cx="865588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800">
                <a:latin typeface="Source Sans Pro" panose="020B0503030403020204" pitchFamily="34" charset="0"/>
                <a:ea typeface="Source Sans Pro" panose="020B0503030403020204" pitchFamily="34" charset="0"/>
              </a:rPr>
              <a:t>Funded by the European Union. Views and opinions expressed are however those of the author(s) only and do not necessarily reflect those of the European Union or the European High Performance Computing Joint Undertaking (JU) and countries participating in the project. Neither the European Union nor the granting authority can be held responsible for them.</a:t>
            </a:r>
          </a:p>
        </p:txBody>
      </p:sp>
      <p:sp>
        <p:nvSpPr>
          <p:cNvPr id="26" name="CuadroTexto 25">
            <a:extLst>
              <a:ext uri="{FF2B5EF4-FFF2-40B4-BE49-F238E27FC236}">
                <a16:creationId xmlns:a16="http://schemas.microsoft.com/office/drawing/2014/main" id="{F7BDC405-683D-4549-28A5-40D2E855BF7B}"/>
              </a:ext>
            </a:extLst>
          </p:cNvPr>
          <p:cNvSpPr txBox="1"/>
          <p:nvPr userDrawn="1"/>
        </p:nvSpPr>
        <p:spPr>
          <a:xfrm>
            <a:off x="603535" y="2518388"/>
            <a:ext cx="7859307" cy="307777"/>
          </a:xfrm>
          <a:prstGeom prst="rect">
            <a:avLst/>
          </a:prstGeom>
          <a:noFill/>
        </p:spPr>
        <p:txBody>
          <a:bodyPr wrap="square" rtlCol="0">
            <a:spAutoFit/>
          </a:bodyPr>
          <a:lstStyle/>
          <a:p>
            <a:pPr algn="ctr"/>
            <a:r>
              <a:rPr lang="en-US" sz="1400" b="1" dirty="0">
                <a:solidFill>
                  <a:schemeClr val="accent2">
                    <a:lumMod val="50000"/>
                  </a:schemeClr>
                </a:solidFill>
                <a:latin typeface="Source Sans Pro" panose="020B0503030403020204" pitchFamily="34" charset="0"/>
                <a:ea typeface="Source Sans Pro" panose="020B0503030403020204" pitchFamily="34" charset="0"/>
              </a:rPr>
              <a:t>EuroHPC JU Centre of Excellence</a:t>
            </a:r>
          </a:p>
        </p:txBody>
      </p:sp>
      <p:sp>
        <p:nvSpPr>
          <p:cNvPr id="27" name="Google Shape;28;p3">
            <a:extLst>
              <a:ext uri="{FF2B5EF4-FFF2-40B4-BE49-F238E27FC236}">
                <a16:creationId xmlns:a16="http://schemas.microsoft.com/office/drawing/2014/main" id="{590270BD-59A2-91DF-858F-F4E13CBE28E8}"/>
              </a:ext>
            </a:extLst>
          </p:cNvPr>
          <p:cNvSpPr txBox="1">
            <a:spLocks noGrp="1"/>
          </p:cNvSpPr>
          <p:nvPr>
            <p:ph type="subTitle" idx="1"/>
          </p:nvPr>
        </p:nvSpPr>
        <p:spPr>
          <a:xfrm>
            <a:off x="1655700" y="2826165"/>
            <a:ext cx="5832600" cy="1846407"/>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3000"/>
              <a:buNone/>
              <a:defRPr sz="1600" b="1" i="0" u="none" strike="noStrike" cap="none" dirty="0">
                <a:solidFill>
                  <a:schemeClr val="accent2">
                    <a:lumMod val="50000"/>
                  </a:schemeClr>
                </a:solidFill>
                <a:latin typeface="Source Sans Pro" panose="020B0503030403020204" pitchFamily="34" charset="0"/>
                <a:ea typeface="Source Sans Pro" panose="020B0503030403020204" pitchFamily="34" charset="0"/>
                <a:cs typeface="Arial"/>
                <a:sym typeface="Aria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r>
              <a:rPr lang="en-US"/>
              <a:t>Click to edit Master subtitle style</a:t>
            </a:r>
            <a:endParaRPr/>
          </a:p>
        </p:txBody>
      </p:sp>
    </p:spTree>
    <p:extLst>
      <p:ext uri="{BB962C8B-B14F-4D97-AF65-F5344CB8AC3E}">
        <p14:creationId xmlns:p14="http://schemas.microsoft.com/office/powerpoint/2010/main" val="175089084"/>
      </p:ext>
    </p:extLst>
  </p:cSld>
  <p:clrMapOvr>
    <a:masterClrMapping/>
  </p:clrMapOvr>
  <p:hf hdr="0" ftr="0" dt="0"/>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hasCustomPrompt="1"/>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sz="2800">
                <a:latin typeface="Source Sans Pro" panose="020B0503030403020204" pitchFamily="34" charset="0"/>
                <a:ea typeface="Source Sans Pro" panose="020B0503030403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Title of the slide</a:t>
            </a:r>
            <a:endParaRPr/>
          </a:p>
        </p:txBody>
      </p:sp>
      <p:sp>
        <p:nvSpPr>
          <p:cNvPr id="42" name="Google Shape;42;p5"/>
          <p:cNvSpPr txBox="1">
            <a:spLocks noGrp="1"/>
          </p:cNvSpPr>
          <p:nvPr>
            <p:ph type="body" idx="1" hasCustomPrompt="1"/>
          </p:nvPr>
        </p:nvSpPr>
        <p:spPr>
          <a:xfrm>
            <a:off x="786150" y="1261700"/>
            <a:ext cx="7571700" cy="3302349"/>
          </a:xfrm>
          <a:prstGeom prst="rect">
            <a:avLst/>
          </a:prstGeom>
        </p:spPr>
        <p:txBody>
          <a:bodyPr spcFirstLastPara="1" wrap="square" lIns="91425" tIns="91425" rIns="91425" bIns="91425" anchor="t" anchorCtr="0">
            <a:noAutofit/>
          </a:bodyPr>
          <a:lstStyle>
            <a:lvl1pPr marL="457200" lvl="0" indent="-381000" algn="just">
              <a:lnSpc>
                <a:spcPct val="150000"/>
              </a:lnSpc>
              <a:spcBef>
                <a:spcPts val="0"/>
              </a:spcBef>
              <a:spcAft>
                <a:spcPts val="0"/>
              </a:spcAft>
              <a:buSzPts val="2400"/>
              <a:buChar char="◎"/>
              <a:defRPr sz="2000"/>
            </a:lvl1pPr>
            <a:lvl2pPr marL="914400" lvl="1" indent="-381000">
              <a:lnSpc>
                <a:spcPct val="150000"/>
              </a:lnSpc>
              <a:spcBef>
                <a:spcPts val="0"/>
              </a:spcBef>
              <a:spcAft>
                <a:spcPts val="0"/>
              </a:spcAft>
              <a:buSzPts val="2400"/>
              <a:buChar char="○"/>
              <a:defRPr sz="1800"/>
            </a:lvl2pPr>
            <a:lvl3pPr marL="1371600" lvl="2" indent="-381000">
              <a:lnSpc>
                <a:spcPct val="150000"/>
              </a:lnSpc>
              <a:spcBef>
                <a:spcPts val="0"/>
              </a:spcBef>
              <a:spcAft>
                <a:spcPts val="0"/>
              </a:spcAft>
              <a:buSzPts val="2400"/>
              <a:buFont typeface="Arial" panose="020B0604020202020204" pitchFamily="34" charset="0"/>
              <a:buChar char="•"/>
              <a:defRPr sz="1800"/>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r>
              <a:rPr lang="en-US"/>
              <a:t>Level 0 text</a:t>
            </a:r>
          </a:p>
          <a:p>
            <a:pPr lvl="1"/>
            <a:r>
              <a:rPr lang="en-US"/>
              <a:t>Level 1 text</a:t>
            </a:r>
          </a:p>
          <a:p>
            <a:pPr lvl="2"/>
            <a:r>
              <a:rPr lang="en-US"/>
              <a:t>Level 2 text</a:t>
            </a:r>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complete pattern">
  <p:cSld name="FINAL">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26" name="Rectángulo 25">
            <a:extLst>
              <a:ext uri="{FF2B5EF4-FFF2-40B4-BE49-F238E27FC236}">
                <a16:creationId xmlns:a16="http://schemas.microsoft.com/office/drawing/2014/main" id="{8C5EF0B3-C13F-0C05-E153-1CF420A45FFB}"/>
              </a:ext>
            </a:extLst>
          </p:cNvPr>
          <p:cNvSpPr/>
          <p:nvPr userDrawn="1"/>
        </p:nvSpPr>
        <p:spPr>
          <a:xfrm>
            <a:off x="0" y="0"/>
            <a:ext cx="9162666" cy="5143500"/>
          </a:xfrm>
          <a:prstGeom prst="rect">
            <a:avLst/>
          </a:prstGeom>
          <a:solidFill>
            <a:srgbClr val="FFFFFF">
              <a:alpha val="50980"/>
            </a:srgbClr>
          </a:solidFill>
          <a:ln>
            <a:solidFill>
              <a:schemeClr val="bg1">
                <a:alpha val="74902"/>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C1DD3BA1-B0DD-DD30-A7D3-71FD3415BB7D}"/>
              </a:ext>
            </a:extLst>
          </p:cNvPr>
          <p:cNvGrpSpPr/>
          <p:nvPr userDrawn="1"/>
        </p:nvGrpSpPr>
        <p:grpSpPr>
          <a:xfrm>
            <a:off x="412471" y="780939"/>
            <a:ext cx="4986637" cy="2541439"/>
            <a:chOff x="3124200" y="1205865"/>
            <a:chExt cx="5943600" cy="2972897"/>
          </a:xfrm>
        </p:grpSpPr>
        <p:pic>
          <p:nvPicPr>
            <p:cNvPr id="3" name="Picture 8">
              <a:extLst>
                <a:ext uri="{FF2B5EF4-FFF2-40B4-BE49-F238E27FC236}">
                  <a16:creationId xmlns:a16="http://schemas.microsoft.com/office/drawing/2014/main" id="{192B2E4C-1BDE-3AF4-EA0E-8F72C2FEC4F0}"/>
                </a:ext>
              </a:extLst>
            </p:cNvPr>
            <p:cNvPicPr/>
            <p:nvPr/>
          </p:nvPicPr>
          <p:blipFill>
            <a:blip r:embed="rId3" cstate="print">
              <a:extLst>
                <a:ext uri="{BEBA8EAE-BF5A-486C-A8C5-ECC9F3942E4B}">
                  <a14:imgProps xmlns:a14="http://schemas.microsoft.com/office/drawing/2010/main">
                    <a14:imgLayer r:embed="rId4">
                      <a14:imgEffect>
                        <a14:backgroundRemoval t="8537" b="88415" l="4481" r="92702">
                          <a14:foregroundMark x1="9219" y1="59146" x2="9219" y2="59146"/>
                          <a14:foregroundMark x1="4609" y1="26829" x2="4609" y2="26829"/>
                          <a14:foregroundMark x1="34059" y1="18293" x2="34059" y2="18293"/>
                          <a14:foregroundMark x1="38028" y1="28049" x2="38028" y2="28049"/>
                          <a14:foregroundMark x1="35980" y1="19512" x2="35980" y2="19512"/>
                          <a14:foregroundMark x1="42382" y1="29878" x2="42382" y2="29878"/>
                          <a14:foregroundMark x1="44174" y1="23780" x2="44174" y2="23780"/>
                          <a14:foregroundMark x1="46095" y1="28049" x2="46095" y2="28049"/>
                          <a14:foregroundMark x1="50576" y1="27439" x2="50576" y2="27439"/>
                          <a14:foregroundMark x1="55826" y1="29878" x2="55826" y2="29878"/>
                          <a14:foregroundMark x1="59283" y1="23171" x2="59283" y2="23171"/>
                          <a14:foregroundMark x1="61844" y1="26829" x2="61844" y2="26829"/>
                          <a14:foregroundMark x1="68886" y1="36585" x2="68886" y2="36585"/>
                          <a14:foregroundMark x1="71191" y1="25000" x2="71191" y2="25000"/>
                          <a14:foregroundMark x1="92702" y1="71951" x2="92702" y2="71951"/>
                          <a14:foregroundMark x1="90397" y1="62805" x2="90397" y2="62805"/>
                          <a14:foregroundMark x1="88732" y1="65854" x2="88732" y2="65854"/>
                          <a14:foregroundMark x1="84635" y1="63415" x2="84635" y2="63415"/>
                          <a14:foregroundMark x1="84635" y1="54878" x2="84635" y2="54878"/>
                          <a14:foregroundMark x1="82714" y1="69512" x2="82714" y2="69512"/>
                          <a14:foregroundMark x1="78617" y1="56707" x2="78617" y2="56707"/>
                          <a14:foregroundMark x1="72727" y1="69512" x2="72727" y2="69512"/>
                          <a14:foregroundMark x1="68374" y1="67073" x2="68374" y2="67073"/>
                          <a14:foregroundMark x1="64917" y1="64634" x2="64917" y2="64634"/>
                          <a14:foregroundMark x1="61588" y1="67683" x2="61588" y2="67683"/>
                          <a14:foregroundMark x1="57618" y1="66463" x2="57618" y2="66463"/>
                          <a14:foregroundMark x1="52881" y1="62195" x2="52881" y2="62195"/>
                          <a14:foregroundMark x1="51472" y1="68293" x2="51472" y2="68293"/>
                          <a14:foregroundMark x1="47375" y1="73171" x2="47375" y2="73171"/>
                          <a14:foregroundMark x1="40077" y1="59146" x2="40077" y2="59146"/>
                          <a14:foregroundMark x1="40205" y1="60366" x2="40205" y2="60366"/>
                          <a14:foregroundMark x1="40973" y1="70122" x2="40973" y2="70122"/>
                          <a14:foregroundMark x1="40973" y1="71341" x2="40973" y2="71341"/>
                          <a14:foregroundMark x1="35980" y1="61585" x2="35980" y2="61585"/>
                          <a14:foregroundMark x1="33675" y1="62805" x2="33675" y2="62805"/>
                        </a14:backgroundRemoval>
                      </a14:imgEffect>
                    </a14:imgLayer>
                  </a14:imgProps>
                </a:ext>
                <a:ext uri="{28A0092B-C50C-407E-A947-70E740481C1C}">
                  <a14:useLocalDpi xmlns:a14="http://schemas.microsoft.com/office/drawing/2010/main" val="0"/>
                </a:ext>
              </a:extLst>
            </a:blip>
            <a:srcRect/>
            <a:stretch>
              <a:fillRect/>
            </a:stretch>
          </p:blipFill>
          <p:spPr bwMode="auto">
            <a:xfrm>
              <a:off x="3124200" y="3199477"/>
              <a:ext cx="3359727" cy="704272"/>
            </a:xfrm>
            <a:prstGeom prst="rect">
              <a:avLst/>
            </a:prstGeom>
            <a:noFill/>
            <a:ln>
              <a:noFill/>
            </a:ln>
          </p:spPr>
        </p:pic>
        <p:pic>
          <p:nvPicPr>
            <p:cNvPr id="4" name="Picture 9">
              <a:extLst>
                <a:ext uri="{FF2B5EF4-FFF2-40B4-BE49-F238E27FC236}">
                  <a16:creationId xmlns:a16="http://schemas.microsoft.com/office/drawing/2014/main" id="{D5BA8A7A-19AB-83F4-7AFE-40DA65CFC7B3}"/>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6327" y="2924464"/>
              <a:ext cx="2431473" cy="1254298"/>
            </a:xfrm>
            <a:prstGeom prst="rect">
              <a:avLst/>
            </a:prstGeom>
            <a:noFill/>
            <a:ln>
              <a:noFill/>
            </a:ln>
          </p:spPr>
        </p:pic>
        <p:pic>
          <p:nvPicPr>
            <p:cNvPr id="5" name="Picture 10">
              <a:extLst>
                <a:ext uri="{FF2B5EF4-FFF2-40B4-BE49-F238E27FC236}">
                  <a16:creationId xmlns:a16="http://schemas.microsoft.com/office/drawing/2014/main" id="{3230021C-30AB-CCE4-D62B-34A5489EB9BC}"/>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3124200" y="1205865"/>
              <a:ext cx="5943600" cy="1882775"/>
            </a:xfrm>
            <a:prstGeom prst="rect">
              <a:avLst/>
            </a:prstGeom>
          </p:spPr>
        </p:pic>
      </p:grpSp>
      <p:grpSp>
        <p:nvGrpSpPr>
          <p:cNvPr id="6" name="Group 11">
            <a:extLst>
              <a:ext uri="{FF2B5EF4-FFF2-40B4-BE49-F238E27FC236}">
                <a16:creationId xmlns:a16="http://schemas.microsoft.com/office/drawing/2014/main" id="{8938E66A-DC85-ED4A-3022-10FC3FE4018E}"/>
              </a:ext>
            </a:extLst>
          </p:cNvPr>
          <p:cNvGrpSpPr/>
          <p:nvPr userDrawn="1"/>
        </p:nvGrpSpPr>
        <p:grpSpPr>
          <a:xfrm>
            <a:off x="495449" y="3322378"/>
            <a:ext cx="7891650" cy="1469178"/>
            <a:chOff x="15809" y="28255644"/>
            <a:chExt cx="13606853" cy="2566582"/>
          </a:xfrm>
        </p:grpSpPr>
        <p:pic>
          <p:nvPicPr>
            <p:cNvPr id="7" name="Picture 4">
              <a:extLst>
                <a:ext uri="{FF2B5EF4-FFF2-40B4-BE49-F238E27FC236}">
                  <a16:creationId xmlns:a16="http://schemas.microsoft.com/office/drawing/2014/main" id="{0360C847-9CEC-95D9-9400-972BA7FE79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24" y="29349288"/>
              <a:ext cx="1878406" cy="7013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a:extLst>
                <a:ext uri="{FF2B5EF4-FFF2-40B4-BE49-F238E27FC236}">
                  <a16:creationId xmlns:a16="http://schemas.microsoft.com/office/drawing/2014/main" id="{F7A2F3A8-8C08-C6BF-A411-899E8A321D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0671" y="29280861"/>
              <a:ext cx="941655" cy="8349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391CC64E-F8F7-2DE5-5BB1-432BBCAE9F3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40505" y="29467749"/>
              <a:ext cx="1287943" cy="65255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a:extLst>
                <a:ext uri="{FF2B5EF4-FFF2-40B4-BE49-F238E27FC236}">
                  <a16:creationId xmlns:a16="http://schemas.microsoft.com/office/drawing/2014/main" id="{4C00D816-6B08-8613-5850-46FA5CB61A2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70674" y="29489926"/>
              <a:ext cx="1760699" cy="5100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a:extLst>
                <a:ext uri="{FF2B5EF4-FFF2-40B4-BE49-F238E27FC236}">
                  <a16:creationId xmlns:a16="http://schemas.microsoft.com/office/drawing/2014/main" id="{B7FB659D-A865-F46D-D325-7E77064912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27568" y="29315554"/>
              <a:ext cx="941655" cy="8190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BSC">
              <a:extLst>
                <a:ext uri="{FF2B5EF4-FFF2-40B4-BE49-F238E27FC236}">
                  <a16:creationId xmlns:a16="http://schemas.microsoft.com/office/drawing/2014/main" id="{3A0BCEFA-B23E-2390-A093-E7AE95B98AC9}"/>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025895" y="29419403"/>
              <a:ext cx="2162747" cy="58058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a:extLst>
                <a:ext uri="{FF2B5EF4-FFF2-40B4-BE49-F238E27FC236}">
                  <a16:creationId xmlns:a16="http://schemas.microsoft.com/office/drawing/2014/main" id="{5E1BA78E-6D53-7410-6D34-8AC7D5BAD59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809" y="28517967"/>
              <a:ext cx="2420612" cy="7013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6">
              <a:extLst>
                <a:ext uri="{FF2B5EF4-FFF2-40B4-BE49-F238E27FC236}">
                  <a16:creationId xmlns:a16="http://schemas.microsoft.com/office/drawing/2014/main" id="{6469CF53-1B39-4264-734D-FA23F6ED8159}"/>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484547" y="28486909"/>
              <a:ext cx="2554945" cy="7686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University of Stuttgart | Tethys">
              <a:extLst>
                <a:ext uri="{FF2B5EF4-FFF2-40B4-BE49-F238E27FC236}">
                  <a16:creationId xmlns:a16="http://schemas.microsoft.com/office/drawing/2014/main" id="{9C665E21-5026-9FBD-0C14-E1669BD7D05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23394" y="28272078"/>
              <a:ext cx="929556" cy="106437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0" descr="University of Bergen - Wikipedia">
              <a:extLst>
                <a:ext uri="{FF2B5EF4-FFF2-40B4-BE49-F238E27FC236}">
                  <a16:creationId xmlns:a16="http://schemas.microsoft.com/office/drawing/2014/main" id="{26C980D7-7EA2-2C14-FC8B-67A7BB14749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03264" y="28255644"/>
              <a:ext cx="979892" cy="9583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4">
              <a:extLst>
                <a:ext uri="{FF2B5EF4-FFF2-40B4-BE49-F238E27FC236}">
                  <a16:creationId xmlns:a16="http://schemas.microsoft.com/office/drawing/2014/main" id="{66628F3F-6941-68BF-47D9-0DE0CE4FEC10}"/>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721386" y="28438783"/>
              <a:ext cx="1745075" cy="70684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6" descr="CLNS@Sapienza Roma - IIT">
              <a:extLst>
                <a:ext uri="{FF2B5EF4-FFF2-40B4-BE49-F238E27FC236}">
                  <a16:creationId xmlns:a16="http://schemas.microsoft.com/office/drawing/2014/main" id="{D025F9F7-0913-3594-907C-36857D9ED96C}"/>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261782" y="29024394"/>
              <a:ext cx="1360880" cy="153926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8" descr="Helicopters product range for all missions | Leonardo - Helicopters">
              <a:extLst>
                <a:ext uri="{FF2B5EF4-FFF2-40B4-BE49-F238E27FC236}">
                  <a16:creationId xmlns:a16="http://schemas.microsoft.com/office/drawing/2014/main" id="{CE36DF27-827B-FC9B-E91E-A38AA5B102B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619096" y="28841898"/>
              <a:ext cx="3772053" cy="198032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0" descr="University of Toulouse - Wikipedia">
              <a:extLst>
                <a:ext uri="{FF2B5EF4-FFF2-40B4-BE49-F238E27FC236}">
                  <a16:creationId xmlns:a16="http://schemas.microsoft.com/office/drawing/2014/main" id="{BBC03E1D-5C94-84EE-26A3-30B0DA62F28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732428" y="28267166"/>
              <a:ext cx="743520" cy="110799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2">
              <a:extLst>
                <a:ext uri="{FF2B5EF4-FFF2-40B4-BE49-F238E27FC236}">
                  <a16:creationId xmlns:a16="http://schemas.microsoft.com/office/drawing/2014/main" id="{BC431440-85DF-E5DE-D7A2-E760C52502E8}"/>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0747835" y="28271686"/>
              <a:ext cx="1366645" cy="12121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4">
              <a:extLst>
                <a:ext uri="{FF2B5EF4-FFF2-40B4-BE49-F238E27FC236}">
                  <a16:creationId xmlns:a16="http://schemas.microsoft.com/office/drawing/2014/main" id="{1053480C-4997-9F3F-35D3-735FE5E1EC15}"/>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364114" y="28259780"/>
              <a:ext cx="1180768" cy="95839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CuadroTexto 23">
            <a:extLst>
              <a:ext uri="{FF2B5EF4-FFF2-40B4-BE49-F238E27FC236}">
                <a16:creationId xmlns:a16="http://schemas.microsoft.com/office/drawing/2014/main" id="{B68E6CF4-D942-943B-F23A-25FF38BF6A22}"/>
              </a:ext>
            </a:extLst>
          </p:cNvPr>
          <p:cNvSpPr txBox="1"/>
          <p:nvPr userDrawn="1"/>
        </p:nvSpPr>
        <p:spPr>
          <a:xfrm>
            <a:off x="6130856" y="504678"/>
            <a:ext cx="2495550" cy="1669496"/>
          </a:xfrm>
          <a:prstGeom prst="rect">
            <a:avLst/>
          </a:prstGeom>
          <a:noFill/>
        </p:spPr>
        <p:txBody>
          <a:bodyPr wrap="square">
            <a:spAutoFit/>
          </a:bodyPr>
          <a:lstStyle/>
          <a:p>
            <a:pPr defTabSz="457200">
              <a:lnSpc>
                <a:spcPct val="150000"/>
              </a:lnSpc>
              <a:defRPr sz="4000">
                <a:solidFill>
                  <a:srgbClr val="24586A"/>
                </a:solidFill>
              </a:defRPr>
            </a:pPr>
            <a:r>
              <a:rPr lang="en-GB" sz="1400" b="1">
                <a:solidFill>
                  <a:schemeClr val="accent2">
                    <a:lumMod val="50000"/>
                  </a:schemeClr>
                </a:solidFill>
                <a:latin typeface="Source Sans Pro" panose="020B0503030403020204" pitchFamily="34" charset="0"/>
                <a:ea typeface="Source Sans Pro" panose="020B0503030403020204" pitchFamily="34" charset="0"/>
              </a:rPr>
              <a:t>Web page: multixscale.eu</a:t>
            </a:r>
            <a:endParaRPr lang="en-GB" sz="1400" b="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endParaRPr>
          </a:p>
          <a:p>
            <a:pPr defTabSz="457200">
              <a:lnSpc>
                <a:spcPct val="150000"/>
              </a:lnSpc>
              <a:defRPr sz="4000">
                <a:solidFill>
                  <a:srgbClr val="24586A"/>
                </a:solidFill>
              </a:defRPr>
            </a:pPr>
            <a:r>
              <a:rPr lang="en-GB" sz="1400" b="1" u="none">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rPr>
              <a:t>Facebook: </a:t>
            </a:r>
            <a:r>
              <a:rPr lang="en-GB" sz="1400" b="1" u="none" err="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rPr>
              <a:t>MultiXscale</a:t>
            </a:r>
            <a:endParaRPr lang="en-GB" sz="1400" b="1" u="none">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endParaRPr>
          </a:p>
          <a:p>
            <a:pPr defTabSz="457200">
              <a:lnSpc>
                <a:spcPct val="150000"/>
              </a:lnSpc>
              <a:defRPr sz="4000">
                <a:solidFill>
                  <a:srgbClr val="24586A"/>
                </a:solidFill>
              </a:defRPr>
            </a:pPr>
            <a:r>
              <a:rPr lang="en-GB" sz="1400" b="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rPr>
              <a:t>X: @MultiXscale</a:t>
            </a:r>
          </a:p>
          <a:p>
            <a:pPr defTabSz="457200">
              <a:lnSpc>
                <a:spcPct val="150000"/>
              </a:lnSpc>
              <a:defRPr sz="4000">
                <a:solidFill>
                  <a:srgbClr val="24586A"/>
                </a:solidFill>
              </a:defRPr>
            </a:pPr>
            <a:r>
              <a:rPr lang="en-GB" sz="1400" b="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rPr>
              <a:t>LinkedIn: </a:t>
            </a:r>
            <a:r>
              <a:rPr lang="en-GB" sz="1400" b="1" err="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rPr>
              <a:t>multixscale</a:t>
            </a:r>
            <a:endParaRPr lang="en-GB" sz="1400" b="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endParaRPr>
          </a:p>
          <a:p>
            <a:pPr defTabSz="457200">
              <a:lnSpc>
                <a:spcPct val="150000"/>
              </a:lnSpc>
              <a:defRPr sz="4000">
                <a:solidFill>
                  <a:srgbClr val="24586A"/>
                </a:solidFill>
              </a:defRPr>
            </a:pPr>
            <a:r>
              <a:rPr lang="en-GB" sz="1400" b="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rPr>
              <a:t>YouTube: @MultiXscale</a:t>
            </a:r>
          </a:p>
        </p:txBody>
      </p:sp>
      <p:sp>
        <p:nvSpPr>
          <p:cNvPr id="25" name="TextBox 2">
            <a:extLst>
              <a:ext uri="{FF2B5EF4-FFF2-40B4-BE49-F238E27FC236}">
                <a16:creationId xmlns:a16="http://schemas.microsoft.com/office/drawing/2014/main" id="{6D27CE8C-88B8-8A2B-CB54-253A7DE61242}"/>
              </a:ext>
            </a:extLst>
          </p:cNvPr>
          <p:cNvSpPr txBox="1"/>
          <p:nvPr userDrawn="1"/>
        </p:nvSpPr>
        <p:spPr>
          <a:xfrm>
            <a:off x="0" y="4324383"/>
            <a:ext cx="9144000"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endParaRPr lang="en-US" sz="1800"/>
          </a:p>
          <a:p>
            <a:pPr algn="ctr"/>
            <a:r>
              <a:rPr lang="en-US" sz="1400">
                <a:latin typeface="Source Sans Pro" panose="020B0503030403020204" pitchFamily="34" charset="0"/>
                <a:ea typeface="Source Sans Pro" panose="020B0503030403020204" pitchFamily="34" charset="0"/>
              </a:rPr>
              <a:t>Funded by the European Union. </a:t>
            </a:r>
            <a:r>
              <a:rPr lang="en-GB" sz="1400">
                <a:latin typeface="Source Sans Pro" panose="020B0503030403020204" pitchFamily="34" charset="0"/>
                <a:ea typeface="Source Sans Pro" panose="020B0503030403020204" pitchFamily="34" charset="0"/>
              </a:rPr>
              <a:t>This work has received funding from the European High Performance Computing Joint Undertaking (JU) and countries participating in the project under grant agreement No 101093169.</a:t>
            </a:r>
            <a:endParaRPr lang="en-US" sz="1400">
              <a:latin typeface="Source Sans Pro" panose="020B0503030403020204" pitchFamily="34" charset="0"/>
              <a:ea typeface="Source Sans Pro" panose="020B0503030403020204" pitchFamily="34" charset="0"/>
            </a:endParaRPr>
          </a:p>
          <a:p>
            <a:pPr marL="0" marR="0" indent="0" algn="ctr" defTabSz="825500" rtl="0" fontAlgn="auto" latinLnBrk="0" hangingPunct="0">
              <a:lnSpc>
                <a:spcPct val="100000"/>
              </a:lnSpc>
              <a:spcBef>
                <a:spcPts val="0"/>
              </a:spcBef>
              <a:spcAft>
                <a:spcPts val="0"/>
              </a:spcAft>
              <a:buClrTx/>
              <a:buSzTx/>
              <a:buFontTx/>
              <a:buNone/>
              <a:tabLst/>
            </a:pPr>
            <a:endParaRPr kumimoji="0" lang="en-US" sz="2000" b="1" i="0" u="none" strike="noStrike" cap="none" spc="0" normalizeH="0" baseline="0">
              <a:ln>
                <a:noFill/>
              </a:ln>
              <a:solidFill>
                <a:srgbClr val="000000"/>
              </a:solidFill>
              <a:effectLst/>
              <a:uFillTx/>
              <a:latin typeface="Helvetica Neue"/>
              <a:ea typeface="Helvetica Neue"/>
              <a:cs typeface="Helvetica Neue"/>
              <a:sym typeface="Helvetica Neue"/>
            </a:endParaRPr>
          </a:p>
        </p:txBody>
      </p:sp>
    </p:spTree>
  </p:cSld>
  <p:clrMapOvr>
    <a:masterClrMapping/>
  </p:clrMapOvr>
  <p:hf hdr="0" ftr="0" dt="0"/>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r>
              <a:rPr lang="en-US" err="1"/>
              <a:t>fdfs</a:t>
            </a:r>
            <a:endParaRPr/>
          </a:p>
        </p:txBody>
      </p:sp>
      <p:sp>
        <p:nvSpPr>
          <p:cNvPr id="2" name="Rectángulo 1">
            <a:extLst>
              <a:ext uri="{FF2B5EF4-FFF2-40B4-BE49-F238E27FC236}">
                <a16:creationId xmlns:a16="http://schemas.microsoft.com/office/drawing/2014/main" id="{37C63001-D4A1-9227-B69C-21617B6D79A2}"/>
              </a:ext>
            </a:extLst>
          </p:cNvPr>
          <p:cNvSpPr/>
          <p:nvPr userDrawn="1"/>
        </p:nvSpPr>
        <p:spPr>
          <a:xfrm>
            <a:off x="0" y="4100512"/>
            <a:ext cx="9144000" cy="10429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88;p1">
            <a:extLst>
              <a:ext uri="{FF2B5EF4-FFF2-40B4-BE49-F238E27FC236}">
                <a16:creationId xmlns:a16="http://schemas.microsoft.com/office/drawing/2014/main" id="{321B3F0E-AB9B-5B28-D344-FF3D19601229}"/>
              </a:ext>
            </a:extLst>
          </p:cNvPr>
          <p:cNvSpPr txBox="1"/>
          <p:nvPr/>
        </p:nvSpPr>
        <p:spPr>
          <a:xfrm>
            <a:off x="5644172" y="4714833"/>
            <a:ext cx="2298657" cy="415454"/>
          </a:xfrm>
          <a:prstGeom prst="rect">
            <a:avLst/>
          </a:prstGeom>
          <a:noFill/>
          <a:ln>
            <a:noFill/>
          </a:ln>
        </p:spPr>
        <p:txBody>
          <a:bodyPr spcFirstLastPara="1" wrap="square" lIns="91426" tIns="45698" rIns="91426" bIns="45698" anchor="t" anchorCtr="0">
            <a:spAutoFit/>
          </a:bodyPr>
          <a:lstStyle/>
          <a:p>
            <a:r>
              <a:rPr lang="en-US" sz="700" b="0" i="0" u="none" strike="noStrike" cap="none">
                <a:solidFill>
                  <a:schemeClr val="dk1"/>
                </a:solidFill>
                <a:latin typeface="Source Sans Pro"/>
                <a:ea typeface="Source Sans Pro"/>
                <a:cs typeface="Calibri"/>
                <a:sym typeface="Calibri"/>
              </a:rPr>
              <a:t>This project has received funding from the European High Performance Computing Joint Undertaking under grant agreement No. 101093169</a:t>
            </a:r>
            <a:endParaRPr sz="700" b="0" i="0" u="none" strike="noStrike" cap="none">
              <a:solidFill>
                <a:schemeClr val="dk1"/>
              </a:solidFill>
              <a:latin typeface="Source Sans Pro"/>
              <a:ea typeface="Source Sans Pro"/>
              <a:sym typeface="Source Sans Pro"/>
            </a:endParaRPr>
          </a:p>
        </p:txBody>
      </p:sp>
      <p:pic>
        <p:nvPicPr>
          <p:cNvPr id="10" name="Google Shape;84;p1" descr="Icon&#10;&#10;Description automatically generated">
            <a:extLst>
              <a:ext uri="{FF2B5EF4-FFF2-40B4-BE49-F238E27FC236}">
                <a16:creationId xmlns:a16="http://schemas.microsoft.com/office/drawing/2014/main" id="{C25F21E8-33A6-9CF7-9A39-B0F9161A6211}"/>
              </a:ext>
            </a:extLst>
          </p:cNvPr>
          <p:cNvPicPr preferRelativeResize="0">
            <a:picLocks noChangeAspect="1"/>
          </p:cNvPicPr>
          <p:nvPr userDrawn="1"/>
        </p:nvPicPr>
        <p:blipFill rotWithShape="1">
          <a:blip r:embed="rId7">
            <a:alphaModFix/>
          </a:blip>
          <a:srcRect l="307" r="5056"/>
          <a:stretch/>
        </p:blipFill>
        <p:spPr>
          <a:xfrm>
            <a:off x="486112" y="4751668"/>
            <a:ext cx="1068878" cy="334612"/>
          </a:xfrm>
          <a:prstGeom prst="rect">
            <a:avLst/>
          </a:prstGeom>
          <a:noFill/>
          <a:ln>
            <a:noFill/>
          </a:ln>
        </p:spPr>
      </p:pic>
      <p:pic>
        <p:nvPicPr>
          <p:cNvPr id="3" name="Picture 9">
            <a:extLst>
              <a:ext uri="{FF2B5EF4-FFF2-40B4-BE49-F238E27FC236}">
                <a16:creationId xmlns:a16="http://schemas.microsoft.com/office/drawing/2014/main" id="{C5858D98-2CE9-0BA8-0278-E33D00FB0638}"/>
              </a:ext>
            </a:extLst>
          </p:cNvPr>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815335" y="4622005"/>
            <a:ext cx="1224980" cy="6365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9"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400" b="0" i="0" u="none" strike="noStrike" cap="none">
          <a:solidFill>
            <a:srgbClr val="000000"/>
          </a:solidFill>
          <a:latin typeface="Source Sans Pro" panose="020B0503030403020204" pitchFamily="34" charset="0"/>
          <a:ea typeface="Source Sans Pro" panose="020B0503030403020204" pitchFamily="34" charset="0"/>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94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raw.githubusercontent.com/EESSI/test-suite/refs/tags/v0.6.0/config/settings_example.py"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reframe-hpc.readthedocs.io/en/stable/config_reference.html#config.systems.partitions.launcher" TargetMode="External"/><Relationship Id="rId2" Type="http://schemas.openxmlformats.org/officeDocument/2006/relationships/hyperlink" Target="https://reframe-hpc.readthedocs.io/en/stable/config_reference.html#config.systems.partitions.scheduler"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www.eessi.io/docs/test-suite/ReFrame-configuration-file/#create-topology-file"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eessi.io/docs/test-suite/writing-portable-tests/" TargetMode="External"/><Relationship Id="rId2" Type="http://schemas.openxmlformats.org/officeDocument/2006/relationships/hyperlink" Target="https://www.eessi.io/docs/test-suite/ReFrame-configuration-file/" TargetMode="Externa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eessi.io/docs/test-suite/writing-portable-tests/#as-portable-reframe-tes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eessi.io/docs/test-suite/installation-configuration/" TargetMode="External"/><Relationship Id="rId2" Type="http://schemas.openxmlformats.org/officeDocument/2006/relationships/hyperlink" Target="https://github.com/casparvl/EUM25"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3" name="CuadroTexto 2">
            <a:extLst>
              <a:ext uri="{FF2B5EF4-FFF2-40B4-BE49-F238E27FC236}">
                <a16:creationId xmlns:a16="http://schemas.microsoft.com/office/drawing/2014/main" id="{3F7C68CC-E3C6-0399-CEA7-11BF28319B49}"/>
              </a:ext>
            </a:extLst>
          </p:cNvPr>
          <p:cNvSpPr txBox="1"/>
          <p:nvPr/>
        </p:nvSpPr>
        <p:spPr>
          <a:xfrm>
            <a:off x="1429327" y="2814642"/>
            <a:ext cx="6285345" cy="1954381"/>
          </a:xfrm>
          <a:prstGeom prst="rect">
            <a:avLst/>
          </a:prstGeom>
          <a:noFill/>
        </p:spPr>
        <p:txBody>
          <a:bodyPr wrap="square" lIns="91440" tIns="45720" rIns="91440" bIns="45720" rtlCol="0" anchor="t">
            <a:spAutoFit/>
          </a:bodyPr>
          <a:lstStyle/>
          <a:p>
            <a:pPr algn="ctr">
              <a:lnSpc>
                <a:spcPct val="150000"/>
              </a:lnSpc>
            </a:pPr>
            <a:r>
              <a:rPr lang="en-US" sz="1800" i="1" dirty="0">
                <a:solidFill>
                  <a:schemeClr val="accent2">
                    <a:lumMod val="50000"/>
                  </a:schemeClr>
                </a:solidFill>
                <a:latin typeface="Source Sans Pro"/>
                <a:ea typeface="Source Sans Pro"/>
              </a:rPr>
              <a:t>EESSI test suite</a:t>
            </a:r>
          </a:p>
          <a:p>
            <a:pPr algn="ctr">
              <a:lnSpc>
                <a:spcPct val="150000"/>
              </a:lnSpc>
            </a:pPr>
            <a:r>
              <a:rPr lang="en-US" sz="1600" b="1" i="1" dirty="0">
                <a:solidFill>
                  <a:schemeClr val="accent2">
                    <a:lumMod val="50000"/>
                  </a:schemeClr>
                </a:solidFill>
                <a:latin typeface="Source Sans Pro"/>
                <a:ea typeface="Source Sans Pro"/>
              </a:rPr>
              <a:t>10</a:t>
            </a:r>
            <a:r>
              <a:rPr lang="en-US" sz="1600" b="1" i="1" baseline="30000" dirty="0">
                <a:solidFill>
                  <a:schemeClr val="accent2">
                    <a:lumMod val="50000"/>
                  </a:schemeClr>
                </a:solidFill>
                <a:latin typeface="Source Sans Pro"/>
                <a:ea typeface="Source Sans Pro"/>
              </a:rPr>
              <a:t>th</a:t>
            </a:r>
            <a:r>
              <a:rPr lang="en-US" sz="1600" b="1" i="1" dirty="0">
                <a:solidFill>
                  <a:schemeClr val="accent2">
                    <a:lumMod val="50000"/>
                  </a:schemeClr>
                </a:solidFill>
                <a:latin typeface="Source Sans Pro"/>
                <a:ea typeface="Source Sans Pro"/>
              </a:rPr>
              <a:t> </a:t>
            </a:r>
            <a:r>
              <a:rPr lang="en-US" sz="1600" b="1" i="1" dirty="0" err="1">
                <a:solidFill>
                  <a:schemeClr val="accent2">
                    <a:lumMod val="50000"/>
                  </a:schemeClr>
                </a:solidFill>
                <a:latin typeface="Source Sans Pro"/>
                <a:ea typeface="Source Sans Pro"/>
              </a:rPr>
              <a:t>EasyBuild</a:t>
            </a:r>
            <a:r>
              <a:rPr lang="en-US" sz="1600" b="1" i="1" dirty="0">
                <a:solidFill>
                  <a:schemeClr val="accent2">
                    <a:lumMod val="50000"/>
                  </a:schemeClr>
                </a:solidFill>
                <a:latin typeface="Source Sans Pro"/>
                <a:ea typeface="Source Sans Pro"/>
              </a:rPr>
              <a:t> User Meeting@ Juelich</a:t>
            </a:r>
          </a:p>
          <a:p>
            <a:pPr algn="ctr"/>
            <a:r>
              <a:rPr lang="en-US" sz="1600" dirty="0">
                <a:solidFill>
                  <a:schemeClr val="accent2">
                    <a:lumMod val="50000"/>
                  </a:schemeClr>
                </a:solidFill>
                <a:latin typeface="Source Sans Pro"/>
                <a:ea typeface="Source Sans Pro"/>
              </a:rPr>
              <a:t>Thu 27 March 2025</a:t>
            </a:r>
          </a:p>
          <a:p>
            <a:pPr algn="ctr"/>
            <a:endParaRPr lang="en-US" sz="1200" b="1" dirty="0">
              <a:solidFill>
                <a:schemeClr val="accent2">
                  <a:lumMod val="50000"/>
                </a:schemeClr>
              </a:solidFill>
              <a:latin typeface="Source Sans Pro" panose="020B0503030403020204" pitchFamily="34" charset="0"/>
              <a:ea typeface="Source Sans Pro" panose="020B0503030403020204" pitchFamily="34" charset="0"/>
            </a:endParaRPr>
          </a:p>
          <a:p>
            <a:pPr algn="ctr"/>
            <a:r>
              <a:rPr lang="en-US" dirty="0">
                <a:solidFill>
                  <a:schemeClr val="accent2">
                    <a:lumMod val="50000"/>
                  </a:schemeClr>
                </a:solidFill>
                <a:latin typeface="Source Sans Pro"/>
                <a:ea typeface="Source Sans Pro"/>
              </a:rPr>
              <a:t>Caspar van Leeuwen (SURF)</a:t>
            </a:r>
          </a:p>
          <a:p>
            <a:pPr algn="ctr"/>
            <a:r>
              <a:rPr lang="en-US" dirty="0">
                <a:solidFill>
                  <a:schemeClr val="accent2">
                    <a:lumMod val="50000"/>
                  </a:schemeClr>
                </a:solidFill>
                <a:latin typeface="Source Sans Pro"/>
                <a:ea typeface="Source Sans Pro"/>
              </a:rPr>
              <a:t>Lara Peeters (</a:t>
            </a:r>
            <a:r>
              <a:rPr lang="en-US" dirty="0" err="1">
                <a:solidFill>
                  <a:schemeClr val="accent2">
                    <a:lumMod val="50000"/>
                  </a:schemeClr>
                </a:solidFill>
                <a:latin typeface="Source Sans Pro"/>
                <a:ea typeface="Source Sans Pro"/>
              </a:rPr>
              <a:t>Ugent</a:t>
            </a:r>
            <a:r>
              <a:rPr lang="en-US" dirty="0">
                <a:solidFill>
                  <a:schemeClr val="accent2">
                    <a:lumMod val="50000"/>
                  </a:schemeClr>
                </a:solidFill>
                <a:latin typeface="Source Sans Pro"/>
                <a:ea typeface="Source Sans Pro"/>
              </a:rPr>
              <a:t>)</a:t>
            </a:r>
          </a:p>
          <a:p>
            <a:pPr algn="ctr"/>
            <a:r>
              <a:rPr lang="en-US" dirty="0">
                <a:solidFill>
                  <a:schemeClr val="accent2">
                    <a:lumMod val="50000"/>
                  </a:schemeClr>
                </a:solidFill>
                <a:latin typeface="Source Sans Pro"/>
                <a:ea typeface="Source Sans Pro"/>
              </a:rPr>
              <a:t>Sam Moors (VUB)</a:t>
            </a:r>
            <a:endParaRPr lang="en-US" sz="1200" dirty="0">
              <a:solidFill>
                <a:schemeClr val="accent2">
                  <a:lumMod val="50000"/>
                </a:schemeClr>
              </a:solidFill>
              <a:latin typeface="Source Sans Pro" panose="020B0503030403020204" pitchFamily="34" charset="0"/>
              <a:ea typeface="Source Sans Pro" panose="020B0503030403020204" pitchFamily="34" charset="0"/>
            </a:endParaRPr>
          </a:p>
        </p:txBody>
      </p:sp>
      <p:pic>
        <p:nvPicPr>
          <p:cNvPr id="5" name="Picture 4" descr="EESSI_logo_vertical_transparent.png">
            <a:extLst>
              <a:ext uri="{FF2B5EF4-FFF2-40B4-BE49-F238E27FC236}">
                <a16:creationId xmlns:a16="http://schemas.microsoft.com/office/drawing/2014/main" id="{52FA2283-6849-4933-FBB9-E0CD8221159B}"/>
              </a:ext>
            </a:extLst>
          </p:cNvPr>
          <p:cNvPicPr>
            <a:picLocks noChangeAspect="1"/>
          </p:cNvPicPr>
          <p:nvPr/>
        </p:nvPicPr>
        <p:blipFill>
          <a:blip r:embed="rId3"/>
          <a:stretch>
            <a:fillRect/>
          </a:stretch>
        </p:blipFill>
        <p:spPr>
          <a:xfrm>
            <a:off x="474328" y="1663550"/>
            <a:ext cx="1959426" cy="3266426"/>
          </a:xfrm>
          <a:prstGeom prst="rect">
            <a:avLst/>
          </a:prstGeom>
        </p:spPr>
      </p:pic>
      <p:pic>
        <p:nvPicPr>
          <p:cNvPr id="2" name="Picture 2">
            <a:extLst>
              <a:ext uri="{FF2B5EF4-FFF2-40B4-BE49-F238E27FC236}">
                <a16:creationId xmlns:a16="http://schemas.microsoft.com/office/drawing/2014/main" id="{7806B828-6D54-0305-5CAB-74BCE08F4F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6737" y="3810524"/>
            <a:ext cx="2333368" cy="4321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5F1FE-1426-66BA-1DCE-CD88DAE1A570}"/>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02591CE2-D5E1-F3F8-91E0-74FD8C838870}"/>
              </a:ext>
            </a:extLst>
          </p:cNvPr>
          <p:cNvSpPr>
            <a:spLocks noGrp="1"/>
          </p:cNvSpPr>
          <p:nvPr>
            <p:ph type="body" idx="1"/>
          </p:nvPr>
        </p:nvSpPr>
        <p:spPr>
          <a:xfrm>
            <a:off x="443017" y="772766"/>
            <a:ext cx="8390739" cy="3791283"/>
          </a:xfrm>
        </p:spPr>
        <p:txBody>
          <a:bodyPr/>
          <a:lstStyle/>
          <a:p>
            <a:pPr marL="76200" indent="0">
              <a:buNone/>
            </a:pPr>
            <a:r>
              <a:rPr lang="en-US" sz="1600" dirty="0">
                <a:latin typeface="Courier New" panose="02070309020205020404" pitchFamily="49" charset="0"/>
                <a:cs typeface="Courier New" panose="02070309020205020404" pitchFamily="49" charset="0"/>
              </a:rPr>
              <a:t>module purge  # Use system python</a:t>
            </a:r>
          </a:p>
          <a:p>
            <a:pPr marL="76200" indent="0">
              <a:buNone/>
            </a:pPr>
            <a:r>
              <a:rPr lang="en-US" sz="1600" dirty="0">
                <a:latin typeface="Courier New" panose="02070309020205020404" pitchFamily="49" charset="0"/>
                <a:cs typeface="Courier New" panose="02070309020205020404" pitchFamily="49" charset="0"/>
              </a:rPr>
              <a:t>python3 -m </a:t>
            </a:r>
            <a:r>
              <a:rPr lang="en-US" sz="1600" dirty="0" err="1">
                <a:latin typeface="Courier New" panose="02070309020205020404" pitchFamily="49" charset="0"/>
                <a:cs typeface="Courier New" panose="02070309020205020404" pitchFamily="49" charset="0"/>
              </a:rPr>
              <a:t>venv</a:t>
            </a:r>
            <a:r>
              <a:rPr lang="en-US" sz="1600" dirty="0">
                <a:latin typeface="Courier New" panose="02070309020205020404" pitchFamily="49" charset="0"/>
                <a:cs typeface="Courier New" panose="02070309020205020404" pitchFamily="49" charset="0"/>
              </a:rPr>
              <a:t> $HOME/</a:t>
            </a:r>
            <a:r>
              <a:rPr lang="en-US" sz="1600" dirty="0" err="1">
                <a:latin typeface="Courier New" panose="02070309020205020404" pitchFamily="49" charset="0"/>
                <a:cs typeface="Courier New" panose="02070309020205020404" pitchFamily="49" charset="0"/>
              </a:rPr>
              <a:t>eessi_testsuite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eessi_testsuite_venv</a:t>
            </a:r>
            <a:endParaRPr lang="en-US" sz="1600" dirty="0">
              <a:latin typeface="Courier New" panose="02070309020205020404" pitchFamily="49" charset="0"/>
              <a:cs typeface="Courier New" panose="02070309020205020404" pitchFamily="49" charset="0"/>
            </a:endParaRPr>
          </a:p>
          <a:p>
            <a:pPr marL="76200" indent="0">
              <a:buNone/>
            </a:pPr>
            <a:r>
              <a:rPr lang="en-US" sz="1600" dirty="0">
                <a:latin typeface="Courier New" panose="02070309020205020404" pitchFamily="49" charset="0"/>
                <a:cs typeface="Courier New" panose="02070309020205020404" pitchFamily="49" charset="0"/>
              </a:rPr>
              <a:t>source $HOME/</a:t>
            </a:r>
            <a:r>
              <a:rPr lang="en-US" sz="1600" dirty="0" err="1">
                <a:latin typeface="Courier New" panose="02070309020205020404" pitchFamily="49" charset="0"/>
                <a:cs typeface="Courier New" panose="02070309020205020404" pitchFamily="49" charset="0"/>
              </a:rPr>
              <a:t>eessi_testsuite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eessi_testsuite_venv</a:t>
            </a:r>
            <a:r>
              <a:rPr lang="en-US" sz="1600" dirty="0">
                <a:latin typeface="Courier New" panose="02070309020205020404" pitchFamily="49" charset="0"/>
                <a:cs typeface="Courier New" panose="02070309020205020404" pitchFamily="49" charset="0"/>
              </a:rPr>
              <a:t>/bin/activate</a:t>
            </a:r>
          </a:p>
          <a:p>
            <a:pPr marL="76200" indent="0">
              <a:buNone/>
            </a:pPr>
            <a:r>
              <a:rPr lang="en-US" sz="1600" dirty="0">
                <a:latin typeface="Courier New" panose="02070309020205020404" pitchFamily="49" charset="0"/>
                <a:cs typeface="Courier New" panose="02070309020205020404" pitchFamily="49" charset="0"/>
              </a:rPr>
              <a:t>pip install reframe-</a:t>
            </a:r>
            <a:r>
              <a:rPr lang="en-US" sz="1600" dirty="0" err="1">
                <a:latin typeface="Courier New" panose="02070309020205020404" pitchFamily="49" charset="0"/>
                <a:cs typeface="Courier New" panose="02070309020205020404" pitchFamily="49" charset="0"/>
              </a:rPr>
              <a:t>hpc</a:t>
            </a:r>
            <a:endParaRPr lang="en-US" sz="1600" dirty="0">
              <a:latin typeface="Courier New" panose="02070309020205020404" pitchFamily="49" charset="0"/>
              <a:cs typeface="Courier New" panose="02070309020205020404" pitchFamily="49" charset="0"/>
            </a:endParaRPr>
          </a:p>
          <a:p>
            <a:pPr marL="76200" indent="0">
              <a:buNone/>
            </a:pPr>
            <a:r>
              <a:rPr lang="en-US" sz="1600" dirty="0">
                <a:latin typeface="Courier New" panose="02070309020205020404" pitchFamily="49" charset="0"/>
                <a:cs typeface="Courier New" panose="02070309020205020404" pitchFamily="49" charset="0"/>
              </a:rPr>
              <a:t>pip install </a:t>
            </a:r>
            <a:r>
              <a:rPr lang="en-US" sz="1600" dirty="0" err="1">
                <a:latin typeface="Courier New" panose="02070309020205020404" pitchFamily="49" charset="0"/>
                <a:cs typeface="Courier New" panose="02070309020205020404" pitchFamily="49" charset="0"/>
              </a:rPr>
              <a:t>eessi-testsuite</a:t>
            </a:r>
            <a:endParaRPr lang="en-US" sz="1600" dirty="0">
              <a:latin typeface="Courier New" panose="02070309020205020404" pitchFamily="49" charset="0"/>
              <a:cs typeface="Courier New" panose="02070309020205020404" pitchFamily="49" charset="0"/>
            </a:endParaRPr>
          </a:p>
          <a:p>
            <a:pPr marL="76200" indent="0">
              <a:buNone/>
            </a:pPr>
            <a:r>
              <a:rPr lang="en-US" sz="1600" dirty="0">
                <a:latin typeface="Courier New" panose="02070309020205020404" pitchFamily="49" charset="0"/>
                <a:cs typeface="Courier New" panose="02070309020205020404" pitchFamily="49" charset="0"/>
              </a:rPr>
              <a:t># Check we can use things from </a:t>
            </a:r>
            <a:r>
              <a:rPr lang="en-US" sz="1600" dirty="0" err="1">
                <a:latin typeface="Courier New" panose="02070309020205020404" pitchFamily="49" charset="0"/>
                <a:cs typeface="Courier New" panose="02070309020205020404" pitchFamily="49" charset="0"/>
              </a:rPr>
              <a:t>ReFrame’s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hpctestlib</a:t>
            </a:r>
            <a:endParaRPr lang="en-US" sz="1600" dirty="0">
              <a:latin typeface="Courier New" panose="02070309020205020404" pitchFamily="49" charset="0"/>
              <a:cs typeface="Courier New" panose="02070309020205020404" pitchFamily="49" charset="0"/>
            </a:endParaRPr>
          </a:p>
          <a:p>
            <a:pPr marL="76200" indent="0">
              <a:buNone/>
            </a:pPr>
            <a:r>
              <a:rPr lang="fr-FR" sz="1600" dirty="0">
                <a:latin typeface="Courier New" panose="02070309020205020404" pitchFamily="49" charset="0"/>
                <a:cs typeface="Courier New" panose="02070309020205020404" pitchFamily="49" charset="0"/>
              </a:rPr>
              <a:t>python3 -c 'import </a:t>
            </a:r>
            <a:r>
              <a:rPr lang="fr-FR" sz="1600" dirty="0" err="1">
                <a:latin typeface="Courier New" panose="02070309020205020404" pitchFamily="49" charset="0"/>
                <a:cs typeface="Courier New" panose="02070309020205020404" pitchFamily="49" charset="0"/>
              </a:rPr>
              <a:t>hpctestlib.sciapps.gromacs</a:t>
            </a:r>
            <a:r>
              <a:rPr lang="en-US" sz="1600" dirty="0">
                <a:latin typeface="Courier New" panose="02070309020205020404" pitchFamily="49" charset="0"/>
                <a:cs typeface="Courier New" panose="02070309020205020404" pitchFamily="49" charset="0"/>
              </a:rPr>
              <a:t>'</a:t>
            </a:r>
            <a:endParaRPr lang="fr-FR" sz="1600" dirty="0">
              <a:latin typeface="Courier New" panose="02070309020205020404" pitchFamily="49" charset="0"/>
              <a:cs typeface="Courier New" panose="02070309020205020404" pitchFamily="49" charset="0"/>
            </a:endParaRPr>
          </a:p>
          <a:p>
            <a:pPr marL="76200" indent="0">
              <a:buNone/>
            </a:pPr>
            <a:r>
              <a:rPr lang="fr-FR" sz="1600" dirty="0">
                <a:latin typeface="Courier New" panose="02070309020205020404" pitchFamily="49" charset="0"/>
                <a:cs typeface="Courier New" panose="02070309020205020404" pitchFamily="49" charset="0"/>
              </a:rPr>
              <a:t># Check </a:t>
            </a:r>
            <a:r>
              <a:rPr lang="fr-FR" sz="1600" dirty="0" err="1">
                <a:latin typeface="Courier New" panose="02070309020205020404" pitchFamily="49" charset="0"/>
                <a:cs typeface="Courier New" panose="02070309020205020404" pitchFamily="49" charset="0"/>
              </a:rPr>
              <a:t>we</a:t>
            </a:r>
            <a:r>
              <a:rPr lang="fr-FR" sz="1600" dirty="0">
                <a:latin typeface="Courier New" panose="02070309020205020404" pitchFamily="49" charset="0"/>
                <a:cs typeface="Courier New" panose="02070309020205020404" pitchFamily="49" charset="0"/>
              </a:rPr>
              <a:t> can use </a:t>
            </a:r>
            <a:r>
              <a:rPr lang="fr-FR" sz="1600" dirty="0" err="1">
                <a:latin typeface="Courier New" panose="02070309020205020404" pitchFamily="49" charset="0"/>
                <a:cs typeface="Courier New" panose="02070309020205020404" pitchFamily="49" charset="0"/>
              </a:rPr>
              <a:t>things</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from</a:t>
            </a:r>
            <a:r>
              <a:rPr lang="fr-FR" sz="1600" dirty="0">
                <a:latin typeface="Courier New" panose="02070309020205020404" pitchFamily="49" charset="0"/>
                <a:cs typeface="Courier New" panose="02070309020205020404" pitchFamily="49" charset="0"/>
              </a:rPr>
              <a:t> the EESSI </a:t>
            </a:r>
            <a:r>
              <a:rPr lang="fr-FR" sz="1600" dirty="0" err="1">
                <a:latin typeface="Courier New" panose="02070309020205020404" pitchFamily="49" charset="0"/>
                <a:cs typeface="Courier New" panose="02070309020205020404" pitchFamily="49" charset="0"/>
              </a:rPr>
              <a:t>testsuite</a:t>
            </a:r>
            <a:endParaRPr lang="fr-FR" sz="1600" dirty="0">
              <a:latin typeface="Courier New" panose="02070309020205020404" pitchFamily="49" charset="0"/>
              <a:cs typeface="Courier New" panose="02070309020205020404" pitchFamily="49" charset="0"/>
            </a:endParaRPr>
          </a:p>
          <a:p>
            <a:pPr marL="76200" indent="0">
              <a:buNone/>
            </a:pPr>
            <a:r>
              <a:rPr lang="en-US" sz="1600" dirty="0">
                <a:latin typeface="Courier New" panose="02070309020205020404" pitchFamily="49" charset="0"/>
                <a:cs typeface="Courier New" panose="02070309020205020404" pitchFamily="49" charset="0"/>
              </a:rPr>
              <a:t>python3 -c 'import </a:t>
            </a:r>
            <a:r>
              <a:rPr lang="en-US" sz="1600" dirty="0" err="1">
                <a:latin typeface="Courier New" panose="02070309020205020404" pitchFamily="49" charset="0"/>
                <a:cs typeface="Courier New" panose="02070309020205020404" pitchFamily="49" charset="0"/>
              </a:rPr>
              <a:t>eessi.testsuite.eessi_mixin</a:t>
            </a:r>
            <a:r>
              <a:rPr lang="en-US" sz="1600" dirty="0">
                <a:latin typeface="Courier New" panose="02070309020205020404" pitchFamily="49" charset="0"/>
                <a:cs typeface="Courier New" panose="02070309020205020404" pitchFamily="49" charset="0"/>
              </a:rPr>
              <a:t>'</a:t>
            </a:r>
          </a:p>
        </p:txBody>
      </p:sp>
      <p:sp>
        <p:nvSpPr>
          <p:cNvPr id="3" name="Google Shape;79;p13">
            <a:extLst>
              <a:ext uri="{FF2B5EF4-FFF2-40B4-BE49-F238E27FC236}">
                <a16:creationId xmlns:a16="http://schemas.microsoft.com/office/drawing/2014/main" id="{A346F6BF-1E33-BAAA-285D-C111A087FF1E}"/>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10</a:t>
            </a:fld>
            <a:endParaRPr lang="en" dirty="0"/>
          </a:p>
        </p:txBody>
      </p:sp>
      <p:sp>
        <p:nvSpPr>
          <p:cNvPr id="7" name="Title 3">
            <a:extLst>
              <a:ext uri="{FF2B5EF4-FFF2-40B4-BE49-F238E27FC236}">
                <a16:creationId xmlns:a16="http://schemas.microsoft.com/office/drawing/2014/main" id="{4F90EE34-3966-EF5C-40F3-093F1E2288E8}"/>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1: Install </a:t>
            </a:r>
            <a:r>
              <a:rPr lang="en-GB" sz="2600" dirty="0" err="1">
                <a:latin typeface="Source Sans Pro"/>
                <a:ea typeface="Source Sans Pro"/>
              </a:rPr>
              <a:t>ReFrame</a:t>
            </a:r>
            <a:r>
              <a:rPr lang="en-GB" sz="2600" dirty="0">
                <a:latin typeface="Source Sans Pro"/>
                <a:ea typeface="Source Sans Pro"/>
              </a:rPr>
              <a:t> &amp; EESSI test suite</a:t>
            </a:r>
            <a:endParaRPr lang="en-US" sz="2600" dirty="0"/>
          </a:p>
        </p:txBody>
      </p:sp>
    </p:spTree>
    <p:extLst>
      <p:ext uri="{BB962C8B-B14F-4D97-AF65-F5344CB8AC3E}">
        <p14:creationId xmlns:p14="http://schemas.microsoft.com/office/powerpoint/2010/main" val="1270339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C21B2-D569-532B-C817-5FEB9387827A}"/>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7C5ED0D7-0F82-B004-D149-BEEE6E60B06B}"/>
              </a:ext>
            </a:extLst>
          </p:cNvPr>
          <p:cNvSpPr>
            <a:spLocks noGrp="1"/>
          </p:cNvSpPr>
          <p:nvPr>
            <p:ph type="body" idx="1"/>
          </p:nvPr>
        </p:nvSpPr>
        <p:spPr>
          <a:xfrm>
            <a:off x="443017" y="772766"/>
            <a:ext cx="8626842" cy="3791283"/>
          </a:xfrm>
        </p:spPr>
        <p:txBody>
          <a:bodyPr/>
          <a:lstStyle/>
          <a:p>
            <a:pPr marL="76200" indent="0" algn="l">
              <a:buNone/>
            </a:pPr>
            <a:r>
              <a:rPr lang="en-US" sz="1600" dirty="0">
                <a:latin typeface="Courier New" panose="02070309020205020404" pitchFamily="49" charset="0"/>
                <a:cs typeface="Courier New" panose="02070309020205020404" pitchFamily="49" charset="0"/>
              </a:rPr>
              <a:t>cd $HOME/</a:t>
            </a:r>
            <a:r>
              <a:rPr lang="en-US" sz="1600" dirty="0" err="1">
                <a:latin typeface="Courier New" panose="02070309020205020404" pitchFamily="49" charset="0"/>
                <a:cs typeface="Courier New" panose="02070309020205020404" pitchFamily="49" charset="0"/>
              </a:rPr>
              <a:t>eessi_testsuite</a:t>
            </a:r>
            <a:r>
              <a:rPr lang="en-US" sz="1600" dirty="0">
                <a:latin typeface="Courier New" panose="02070309020205020404" pitchFamily="49" charset="0"/>
                <a:cs typeface="Courier New" panose="02070309020205020404" pitchFamily="49" charset="0"/>
              </a:rPr>
              <a:t>/</a:t>
            </a:r>
          </a:p>
          <a:p>
            <a:pPr marL="76200" indent="0" algn="l">
              <a:buNone/>
            </a:pPr>
            <a:r>
              <a:rPr lang="en-US" sz="1600" dirty="0" err="1">
                <a:latin typeface="Courier New" panose="02070309020205020404" pitchFamily="49" charset="0"/>
                <a:cs typeface="Courier New" panose="02070309020205020404" pitchFamily="49" charset="0"/>
              </a:rPr>
              <a:t>wget</a:t>
            </a:r>
            <a:r>
              <a:rPr lang="en-US"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hlinkClick r:id="rId2"/>
              </a:rPr>
              <a:t>https://raw.githubusercontent.com/EESSI/test-suite/refs/tags/v0.6.0/config/settings_example.py</a:t>
            </a:r>
            <a:r>
              <a:rPr lang="en-US" sz="1600" dirty="0">
                <a:latin typeface="Courier New" panose="02070309020205020404" pitchFamily="49" charset="0"/>
                <a:cs typeface="Courier New" panose="02070309020205020404" pitchFamily="49" charset="0"/>
              </a:rPr>
              <a:t> </a:t>
            </a:r>
          </a:p>
          <a:p>
            <a:pPr marL="76200" indent="0" algn="l">
              <a:buNone/>
            </a:pPr>
            <a:r>
              <a:rPr lang="en-US" sz="1600" dirty="0">
                <a:latin typeface="Courier New" panose="02070309020205020404" pitchFamily="49" charset="0"/>
                <a:cs typeface="Courier New" panose="02070309020205020404" pitchFamily="49" charset="0"/>
              </a:rPr>
              <a:t>export RFM_CONFIG_FILES=$HOME/eessi_testsuite/settings_example.py</a:t>
            </a:r>
          </a:p>
          <a:p>
            <a:pPr marL="76200" indent="0" algn="l">
              <a:buNone/>
            </a:pPr>
            <a:r>
              <a:rPr lang="en-US" sz="1600" dirty="0">
                <a:latin typeface="Courier New" panose="02070309020205020404" pitchFamily="49" charset="0"/>
                <a:cs typeface="Courier New" panose="02070309020205020404" pitchFamily="49" charset="0"/>
              </a:rPr>
              <a:t>export RFM_PREFIX=$HOME/</a:t>
            </a:r>
            <a:r>
              <a:rPr lang="en-US" sz="1600" dirty="0" err="1">
                <a:latin typeface="Courier New" panose="02070309020205020404" pitchFamily="49" charset="0"/>
                <a:cs typeface="Courier New" panose="02070309020205020404" pitchFamily="49" charset="0"/>
              </a:rPr>
              <a:t>eessi_testsuite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reframe_runs</a:t>
            </a:r>
            <a:endParaRPr lang="en-US" sz="1600" dirty="0">
              <a:latin typeface="Courier New" panose="02070309020205020404" pitchFamily="49" charset="0"/>
              <a:cs typeface="Courier New" panose="02070309020205020404" pitchFamily="49" charset="0"/>
            </a:endParaRPr>
          </a:p>
          <a:p>
            <a:pPr marL="76200" indent="0" algn="l">
              <a:buNone/>
            </a:pPr>
            <a:r>
              <a:rPr lang="en-US" sz="1600" dirty="0">
                <a:latin typeface="Courier New" panose="02070309020205020404" pitchFamily="49" charset="0"/>
                <a:cs typeface="Courier New" panose="02070309020205020404" pitchFamily="49" charset="0"/>
              </a:rPr>
              <a:t>export RFM_CHECK_SEARCH_PATH=$HOME/</a:t>
            </a:r>
            <a:r>
              <a:rPr lang="en-US" sz="1600" dirty="0" err="1">
                <a:latin typeface="Courier New" panose="02070309020205020404" pitchFamily="49" charset="0"/>
                <a:cs typeface="Courier New" panose="02070309020205020404" pitchFamily="49" charset="0"/>
              </a:rPr>
              <a:t>eessi_testsuite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eessi_testsuite_venv</a:t>
            </a:r>
            <a:r>
              <a:rPr lang="en-US" sz="1600" dirty="0">
                <a:latin typeface="Courier New" panose="02070309020205020404" pitchFamily="49" charset="0"/>
                <a:cs typeface="Courier New" panose="02070309020205020404" pitchFamily="49" charset="0"/>
              </a:rPr>
              <a:t>/lib/python3.9/site-packages/</a:t>
            </a:r>
            <a:r>
              <a:rPr lang="en-US" sz="1600" dirty="0" err="1">
                <a:latin typeface="Courier New" panose="02070309020205020404" pitchFamily="49" charset="0"/>
                <a:cs typeface="Courier New" panose="02070309020205020404" pitchFamily="49" charset="0"/>
              </a:rPr>
              <a:t>eessi</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testsuite</a:t>
            </a:r>
            <a:r>
              <a:rPr lang="en-US" sz="1600" dirty="0">
                <a:latin typeface="Courier New" panose="02070309020205020404" pitchFamily="49" charset="0"/>
                <a:cs typeface="Courier New" panose="02070309020205020404" pitchFamily="49" charset="0"/>
              </a:rPr>
              <a:t>/tests/</a:t>
            </a:r>
          </a:p>
          <a:p>
            <a:pPr marL="76200" indent="0" algn="l">
              <a:buNone/>
            </a:pPr>
            <a:r>
              <a:rPr lang="en-US" sz="1600" dirty="0">
                <a:latin typeface="Courier New" panose="02070309020205020404" pitchFamily="49" charset="0"/>
                <a:cs typeface="Courier New" panose="02070309020205020404" pitchFamily="49" charset="0"/>
              </a:rPr>
              <a:t>export RFM_CHECK_SEARCH_RECURSIVE=1</a:t>
            </a:r>
          </a:p>
        </p:txBody>
      </p:sp>
      <p:sp>
        <p:nvSpPr>
          <p:cNvPr id="3" name="Google Shape;79;p13">
            <a:extLst>
              <a:ext uri="{FF2B5EF4-FFF2-40B4-BE49-F238E27FC236}">
                <a16:creationId xmlns:a16="http://schemas.microsoft.com/office/drawing/2014/main" id="{A37AC679-2D31-B602-5311-1027F8C8D4F2}"/>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11</a:t>
            </a:fld>
            <a:endParaRPr lang="en" dirty="0"/>
          </a:p>
        </p:txBody>
      </p:sp>
      <p:sp>
        <p:nvSpPr>
          <p:cNvPr id="7" name="Title 3">
            <a:extLst>
              <a:ext uri="{FF2B5EF4-FFF2-40B4-BE49-F238E27FC236}">
                <a16:creationId xmlns:a16="http://schemas.microsoft.com/office/drawing/2014/main" id="{40EB22EE-44C1-D085-FF09-85C1E810E93A}"/>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2a: create </a:t>
            </a:r>
            <a:r>
              <a:rPr lang="en-GB" sz="2600" dirty="0" err="1">
                <a:latin typeface="Source Sans Pro"/>
                <a:ea typeface="Source Sans Pro"/>
              </a:rPr>
              <a:t>ReFrame</a:t>
            </a:r>
            <a:r>
              <a:rPr lang="en-GB" sz="2600" dirty="0">
                <a:latin typeface="Source Sans Pro"/>
                <a:ea typeface="Source Sans Pro"/>
              </a:rPr>
              <a:t> config file</a:t>
            </a:r>
            <a:endParaRPr lang="en-US" sz="2600" dirty="0"/>
          </a:p>
        </p:txBody>
      </p:sp>
    </p:spTree>
    <p:extLst>
      <p:ext uri="{BB962C8B-B14F-4D97-AF65-F5344CB8AC3E}">
        <p14:creationId xmlns:p14="http://schemas.microsoft.com/office/powerpoint/2010/main" val="3993458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BA9C6-883C-1135-9B10-95506DFF010F}"/>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F1FBE470-AC84-81F5-4ECE-5C50AEEF6BA4}"/>
              </a:ext>
            </a:extLst>
          </p:cNvPr>
          <p:cNvSpPr>
            <a:spLocks noGrp="1"/>
          </p:cNvSpPr>
          <p:nvPr>
            <p:ph type="body" idx="1"/>
          </p:nvPr>
        </p:nvSpPr>
        <p:spPr>
          <a:xfrm>
            <a:off x="443017" y="772766"/>
            <a:ext cx="8626842" cy="3791283"/>
          </a:xfrm>
        </p:spPr>
        <p:txBody>
          <a:bodyPr/>
          <a:lstStyle/>
          <a:p>
            <a:pPr marL="76200" indent="0" algn="l">
              <a:buNone/>
            </a:pPr>
            <a:r>
              <a:rPr lang="en-US" sz="1600" dirty="0"/>
              <a:t>Now, modify </a:t>
            </a:r>
            <a:r>
              <a:rPr lang="en-US" sz="1600" dirty="0">
                <a:latin typeface="Courier New" panose="02070309020205020404" pitchFamily="49" charset="0"/>
                <a:cs typeface="Courier New" panose="02070309020205020404" pitchFamily="49" charset="0"/>
              </a:rPr>
              <a:t>settings_example.py</a:t>
            </a:r>
            <a:r>
              <a:rPr lang="en-US" sz="1600" dirty="0"/>
              <a:t> to match your system</a:t>
            </a:r>
          </a:p>
          <a:p>
            <a:pPr algn="l"/>
            <a:r>
              <a:rPr lang="en-US" sz="1600" dirty="0"/>
              <a:t>Define a </a:t>
            </a:r>
            <a:r>
              <a:rPr lang="en-US" sz="1600" dirty="0" err="1">
                <a:latin typeface="Courier New" panose="02070309020205020404" pitchFamily="49" charset="0"/>
                <a:cs typeface="Courier New" panose="02070309020205020404" pitchFamily="49" charset="0"/>
              </a:rPr>
              <a:t>stagedir</a:t>
            </a:r>
            <a:r>
              <a:rPr lang="en-US" sz="1600" dirty="0"/>
              <a:t> on a shared filesystem</a:t>
            </a:r>
          </a:p>
          <a:p>
            <a:pPr algn="l"/>
            <a:r>
              <a:rPr lang="en-US" sz="1600" dirty="0"/>
              <a:t>Select the matching </a:t>
            </a:r>
            <a:r>
              <a:rPr lang="en-US" sz="1600" dirty="0">
                <a:latin typeface="Courier New" panose="02070309020205020404" pitchFamily="49" charset="0"/>
                <a:cs typeface="Courier New" panose="02070309020205020404" pitchFamily="49" charset="0"/>
              </a:rPr>
              <a:t>scheduler</a:t>
            </a:r>
            <a:r>
              <a:rPr lang="en-US" sz="1600" dirty="0"/>
              <a:t> </a:t>
            </a:r>
            <a:r>
              <a:rPr lang="en-US" sz="1600" dirty="0">
                <a:hlinkClick r:id="rId2"/>
              </a:rPr>
              <a:t>https://reframe-hpc.readthedocs.io/en/stable/config_reference.html#config.systems.partitions.scheduler</a:t>
            </a:r>
            <a:r>
              <a:rPr lang="en-US" sz="1600" dirty="0"/>
              <a:t> (set </a:t>
            </a:r>
            <a:r>
              <a:rPr lang="en-US" sz="1600" dirty="0">
                <a:latin typeface="Courier New" panose="02070309020205020404" pitchFamily="49" charset="0"/>
                <a:cs typeface="Courier New" panose="02070309020205020404" pitchFamily="49" charset="0"/>
              </a:rPr>
              <a:t>local</a:t>
            </a:r>
            <a:r>
              <a:rPr lang="en-US" sz="1600" dirty="0"/>
              <a:t> if you are doing this on your laptop)</a:t>
            </a:r>
          </a:p>
          <a:p>
            <a:pPr algn="l"/>
            <a:r>
              <a:rPr lang="en-US" sz="1600" dirty="0"/>
              <a:t>Select the matching parallel </a:t>
            </a:r>
            <a:r>
              <a:rPr lang="en-US" sz="1600" dirty="0">
                <a:latin typeface="Courier New" panose="02070309020205020404" pitchFamily="49" charset="0"/>
                <a:cs typeface="Courier New" panose="02070309020205020404" pitchFamily="49" charset="0"/>
              </a:rPr>
              <a:t>launcher</a:t>
            </a:r>
            <a:r>
              <a:rPr lang="en-US" sz="1600" dirty="0"/>
              <a:t> </a:t>
            </a:r>
            <a:r>
              <a:rPr lang="en-US" sz="1600" dirty="0">
                <a:hlinkClick r:id="rId3"/>
              </a:rPr>
              <a:t>https://reframe-hpc.readthedocs.io/en/stable/config_reference.html#config.systems.partitions.launcher</a:t>
            </a:r>
            <a:r>
              <a:rPr lang="en-US" sz="1600" dirty="0"/>
              <a:t> (</a:t>
            </a:r>
            <a:r>
              <a:rPr lang="en-US" sz="1600" dirty="0" err="1">
                <a:latin typeface="Courier New" panose="02070309020205020404" pitchFamily="49" charset="0"/>
                <a:cs typeface="Courier New" panose="02070309020205020404" pitchFamily="49" charset="0"/>
              </a:rPr>
              <a:t>mpirun</a:t>
            </a:r>
            <a:r>
              <a:rPr lang="en-US" sz="1600" dirty="0"/>
              <a:t> </a:t>
            </a:r>
            <a:r>
              <a:rPr lang="en-US" sz="1600" i="1" dirty="0"/>
              <a:t>should</a:t>
            </a:r>
            <a:r>
              <a:rPr lang="en-US" sz="1600" dirty="0"/>
              <a:t> work for everyone, but you can use e.g. </a:t>
            </a:r>
            <a:r>
              <a:rPr lang="en-US" sz="1600" dirty="0" err="1">
                <a:latin typeface="Courier New" panose="02070309020205020404" pitchFamily="49" charset="0"/>
                <a:cs typeface="Courier New" panose="02070309020205020404" pitchFamily="49" charset="0"/>
              </a:rPr>
              <a:t>srun</a:t>
            </a:r>
            <a:r>
              <a:rPr lang="en-US" sz="1600" dirty="0"/>
              <a:t> )</a:t>
            </a:r>
          </a:p>
          <a:p>
            <a:pPr algn="l"/>
            <a:r>
              <a:rPr lang="en-US" sz="1600" dirty="0"/>
              <a:t>Modify the </a:t>
            </a:r>
            <a:r>
              <a:rPr lang="en-US" sz="1600" dirty="0">
                <a:latin typeface="Courier New" panose="02070309020205020404" pitchFamily="49" charset="0"/>
                <a:cs typeface="Courier New" panose="02070309020205020404" pitchFamily="49" charset="0"/>
              </a:rPr>
              <a:t>access</a:t>
            </a:r>
            <a:r>
              <a:rPr lang="en-US" sz="1600" dirty="0"/>
              <a:t> field to define arguments to be passed to the scheduler, etc. It should define a </a:t>
            </a:r>
            <a:r>
              <a:rPr lang="en-US" sz="1600" u="sng" dirty="0"/>
              <a:t>homogeneous</a:t>
            </a:r>
            <a:r>
              <a:rPr lang="en-US" sz="1600" dirty="0"/>
              <a:t> set of nodes</a:t>
            </a:r>
            <a:endParaRPr lang="en-US" sz="1600" u="sng" dirty="0"/>
          </a:p>
        </p:txBody>
      </p:sp>
      <p:sp>
        <p:nvSpPr>
          <p:cNvPr id="3" name="Google Shape;79;p13">
            <a:extLst>
              <a:ext uri="{FF2B5EF4-FFF2-40B4-BE49-F238E27FC236}">
                <a16:creationId xmlns:a16="http://schemas.microsoft.com/office/drawing/2014/main" id="{B50643E9-8E87-DF47-B1FF-E6B1C26476BF}"/>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12</a:t>
            </a:fld>
            <a:endParaRPr lang="en" dirty="0"/>
          </a:p>
        </p:txBody>
      </p:sp>
      <p:sp>
        <p:nvSpPr>
          <p:cNvPr id="7" name="Title 3">
            <a:extLst>
              <a:ext uri="{FF2B5EF4-FFF2-40B4-BE49-F238E27FC236}">
                <a16:creationId xmlns:a16="http://schemas.microsoft.com/office/drawing/2014/main" id="{21DBD746-9050-77D0-1278-9499769F0BF1}"/>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2b: create </a:t>
            </a:r>
            <a:r>
              <a:rPr lang="en-GB" sz="2600" dirty="0" err="1">
                <a:latin typeface="Source Sans Pro"/>
                <a:ea typeface="Source Sans Pro"/>
              </a:rPr>
              <a:t>ReFrame</a:t>
            </a:r>
            <a:r>
              <a:rPr lang="en-GB" sz="2600" dirty="0">
                <a:latin typeface="Source Sans Pro"/>
                <a:ea typeface="Source Sans Pro"/>
              </a:rPr>
              <a:t> config file</a:t>
            </a:r>
            <a:endParaRPr lang="en-US" sz="2600" dirty="0"/>
          </a:p>
        </p:txBody>
      </p:sp>
    </p:spTree>
    <p:extLst>
      <p:ext uri="{BB962C8B-B14F-4D97-AF65-F5344CB8AC3E}">
        <p14:creationId xmlns:p14="http://schemas.microsoft.com/office/powerpoint/2010/main" val="2312835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776F3-312D-A95D-8B47-F22F8611372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4483AEEC-2AD6-F92F-FCC8-5534A0DBF457}"/>
              </a:ext>
            </a:extLst>
          </p:cNvPr>
          <p:cNvSpPr>
            <a:spLocks noGrp="1"/>
          </p:cNvSpPr>
          <p:nvPr>
            <p:ph type="body" idx="1"/>
          </p:nvPr>
        </p:nvSpPr>
        <p:spPr>
          <a:xfrm>
            <a:off x="443017" y="772766"/>
            <a:ext cx="8626842" cy="3791283"/>
          </a:xfrm>
        </p:spPr>
        <p:txBody>
          <a:bodyPr/>
          <a:lstStyle/>
          <a:p>
            <a:pPr marL="76200" indent="0" algn="l">
              <a:buNone/>
            </a:pPr>
            <a:r>
              <a:rPr lang="en-US" sz="1600" dirty="0"/>
              <a:t>Now, modify </a:t>
            </a:r>
            <a:r>
              <a:rPr lang="en-US" sz="1600" dirty="0">
                <a:latin typeface="Courier New" panose="02070309020205020404" pitchFamily="49" charset="0"/>
                <a:cs typeface="Courier New" panose="02070309020205020404" pitchFamily="49" charset="0"/>
              </a:rPr>
              <a:t>settings_example.py</a:t>
            </a:r>
            <a:r>
              <a:rPr lang="en-US" sz="1600" dirty="0"/>
              <a:t> to match your system</a:t>
            </a:r>
          </a:p>
          <a:p>
            <a:pPr algn="l"/>
            <a:r>
              <a:rPr lang="en-US" sz="1600" dirty="0"/>
              <a:t>Under </a:t>
            </a:r>
            <a:r>
              <a:rPr lang="en-US" sz="1600" dirty="0">
                <a:latin typeface="Courier New" panose="02070309020205020404" pitchFamily="49" charset="0"/>
                <a:cs typeface="Courier New" panose="02070309020205020404" pitchFamily="49" charset="0"/>
              </a:rPr>
              <a:t>resources</a:t>
            </a:r>
            <a:r>
              <a:rPr lang="en-US" sz="1600" dirty="0"/>
              <a:t> set the flag that should be passed to your scheduler to define required </a:t>
            </a:r>
            <a:r>
              <a:rPr lang="en-US" sz="1600" u="sng" dirty="0"/>
              <a:t>memory per node</a:t>
            </a:r>
            <a:r>
              <a:rPr lang="en-US" sz="1600" dirty="0"/>
              <a:t> and pass </a:t>
            </a:r>
            <a:r>
              <a:rPr lang="en-US" sz="1600" dirty="0">
                <a:latin typeface="Courier New" panose="02070309020205020404" pitchFamily="49" charset="0"/>
                <a:cs typeface="Courier New" panose="02070309020205020404" pitchFamily="49" charset="0"/>
              </a:rPr>
              <a:t>{size}</a:t>
            </a:r>
            <a:r>
              <a:rPr lang="en-US" sz="1600" dirty="0"/>
              <a:t> as argument</a:t>
            </a:r>
          </a:p>
          <a:p>
            <a:pPr lvl="1"/>
            <a:r>
              <a:rPr lang="en-US" sz="1400" dirty="0" err="1"/>
              <a:t>Slurm</a:t>
            </a:r>
            <a:r>
              <a:rPr lang="en-US" sz="1400" dirty="0"/>
              <a:t> users: ‘</a:t>
            </a:r>
            <a:r>
              <a:rPr lang="en-US" sz="1400" dirty="0">
                <a:latin typeface="Courier New" panose="02070309020205020404" pitchFamily="49" charset="0"/>
                <a:cs typeface="Courier New" panose="02070309020205020404" pitchFamily="49" charset="0"/>
              </a:rPr>
              <a:t>--mem={size}</a:t>
            </a:r>
            <a:r>
              <a:rPr lang="en-US" sz="1400" dirty="0"/>
              <a:t>’ </a:t>
            </a:r>
          </a:p>
          <a:p>
            <a:pPr lvl="1"/>
            <a:r>
              <a:rPr lang="en-US" sz="1400" dirty="0"/>
              <a:t>Local spawner: ‘</a:t>
            </a:r>
            <a:r>
              <a:rPr lang="en-US" sz="1400" dirty="0">
                <a:latin typeface="Courier New" panose="02070309020205020404" pitchFamily="49" charset="0"/>
                <a:cs typeface="Courier New" panose="02070309020205020404" pitchFamily="49" charset="0"/>
              </a:rPr>
              <a:t>--whatever={size}</a:t>
            </a:r>
            <a:r>
              <a:rPr lang="en-US" sz="1400" dirty="0"/>
              <a:t>’ (unused) </a:t>
            </a:r>
          </a:p>
          <a:p>
            <a:r>
              <a:rPr lang="en-US" sz="1600" dirty="0"/>
              <a:t>Define the max available memory per node under the </a:t>
            </a:r>
            <a:r>
              <a:rPr lang="en-US" sz="1600" dirty="0">
                <a:latin typeface="Courier New" panose="02070309020205020404" pitchFamily="49" charset="0"/>
                <a:cs typeface="Courier New" panose="02070309020205020404" pitchFamily="49" charset="0"/>
              </a:rPr>
              <a:t>EXTRAS.MEM_PER_NODE</a:t>
            </a:r>
            <a:r>
              <a:rPr lang="en-US" sz="1600" dirty="0">
                <a:latin typeface="Source Sans Pro" panose="020B0503030403020204" pitchFamily="34" charset="0"/>
                <a:ea typeface="Source Sans Pro" panose="020B0503030403020204" pitchFamily="34" charset="0"/>
                <a:cs typeface="Courier New" panose="02070309020205020404" pitchFamily="49" charset="0"/>
              </a:rPr>
              <a:t> </a:t>
            </a:r>
            <a:r>
              <a:rPr lang="en-US" sz="1600" dirty="0"/>
              <a:t>item (in MiB). </a:t>
            </a:r>
          </a:p>
          <a:p>
            <a:pPr lvl="1"/>
            <a:r>
              <a:rPr lang="en-US" sz="1400" dirty="0"/>
              <a:t>SLURM users: check </a:t>
            </a:r>
            <a:r>
              <a:rPr lang="en-US" sz="1400" dirty="0" err="1">
                <a:latin typeface="Courier New" panose="02070309020205020404" pitchFamily="49" charset="0"/>
                <a:cs typeface="Courier New" panose="02070309020205020404" pitchFamily="49" charset="0"/>
              </a:rPr>
              <a:t>scontrol</a:t>
            </a:r>
            <a:r>
              <a:rPr lang="en-US" sz="1400" dirty="0">
                <a:latin typeface="Courier New" panose="02070309020205020404" pitchFamily="49" charset="0"/>
                <a:cs typeface="Courier New" panose="02070309020205020404" pitchFamily="49" charset="0"/>
              </a:rPr>
              <a:t> show node &lt;</a:t>
            </a:r>
            <a:r>
              <a:rPr lang="en-US" sz="1400" dirty="0" err="1">
                <a:latin typeface="Courier New" panose="02070309020205020404" pitchFamily="49" charset="0"/>
                <a:cs typeface="Courier New" panose="02070309020205020404" pitchFamily="49" charset="0"/>
              </a:rPr>
              <a:t>nodename</a:t>
            </a:r>
            <a:r>
              <a:rPr lang="en-US" sz="1400" dirty="0">
                <a:latin typeface="Courier New" panose="02070309020205020404" pitchFamily="49" charset="0"/>
                <a:cs typeface="Courier New" panose="02070309020205020404" pitchFamily="49" charset="0"/>
              </a:rPr>
              <a:t>&gt;</a:t>
            </a:r>
            <a:r>
              <a:rPr lang="en-US" sz="1400" dirty="0"/>
              <a:t> for the </a:t>
            </a:r>
            <a:r>
              <a:rPr lang="en-US" sz="1400" dirty="0" err="1">
                <a:latin typeface="Courier New" panose="02070309020205020404" pitchFamily="49" charset="0"/>
                <a:cs typeface="Courier New" panose="02070309020205020404" pitchFamily="49" charset="0"/>
              </a:rPr>
              <a:t>RealMemory</a:t>
            </a:r>
            <a:r>
              <a:rPr lang="en-US" sz="1400" dirty="0"/>
              <a:t> on your nodes.</a:t>
            </a:r>
          </a:p>
          <a:p>
            <a:pPr lvl="1"/>
            <a:r>
              <a:rPr lang="en-US" sz="1400" dirty="0"/>
              <a:t>Local spawner: put anything (unused)</a:t>
            </a:r>
          </a:p>
        </p:txBody>
      </p:sp>
      <p:sp>
        <p:nvSpPr>
          <p:cNvPr id="3" name="Google Shape;79;p13">
            <a:extLst>
              <a:ext uri="{FF2B5EF4-FFF2-40B4-BE49-F238E27FC236}">
                <a16:creationId xmlns:a16="http://schemas.microsoft.com/office/drawing/2014/main" id="{C5A9F591-4CEE-5E8C-9BC5-B6E3537F66A1}"/>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13</a:t>
            </a:fld>
            <a:endParaRPr lang="en" dirty="0"/>
          </a:p>
        </p:txBody>
      </p:sp>
      <p:sp>
        <p:nvSpPr>
          <p:cNvPr id="7" name="Title 3">
            <a:extLst>
              <a:ext uri="{FF2B5EF4-FFF2-40B4-BE49-F238E27FC236}">
                <a16:creationId xmlns:a16="http://schemas.microsoft.com/office/drawing/2014/main" id="{687B0CD0-5F27-788F-1D5A-EED4181D3488}"/>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2c: create </a:t>
            </a:r>
            <a:r>
              <a:rPr lang="en-GB" sz="2600" dirty="0" err="1">
                <a:latin typeface="Source Sans Pro"/>
                <a:ea typeface="Source Sans Pro"/>
              </a:rPr>
              <a:t>ReFrame</a:t>
            </a:r>
            <a:r>
              <a:rPr lang="en-GB" sz="2600" dirty="0">
                <a:latin typeface="Source Sans Pro"/>
                <a:ea typeface="Source Sans Pro"/>
              </a:rPr>
              <a:t> config file</a:t>
            </a:r>
            <a:endParaRPr lang="en-US" sz="2600" dirty="0"/>
          </a:p>
        </p:txBody>
      </p:sp>
    </p:spTree>
    <p:extLst>
      <p:ext uri="{BB962C8B-B14F-4D97-AF65-F5344CB8AC3E}">
        <p14:creationId xmlns:p14="http://schemas.microsoft.com/office/powerpoint/2010/main" val="2232447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49976-3B7A-B8CA-1222-84FDEEF9A2A6}"/>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8FB16283-A73A-70E5-84EF-41143DFA6EB9}"/>
              </a:ext>
            </a:extLst>
          </p:cNvPr>
          <p:cNvSpPr>
            <a:spLocks noGrp="1"/>
          </p:cNvSpPr>
          <p:nvPr>
            <p:ph type="body" idx="1"/>
          </p:nvPr>
        </p:nvSpPr>
        <p:spPr>
          <a:xfrm>
            <a:off x="443017" y="772766"/>
            <a:ext cx="8626842" cy="3791283"/>
          </a:xfrm>
        </p:spPr>
        <p:txBody>
          <a:bodyPr/>
          <a:lstStyle/>
          <a:p>
            <a:pPr marL="76200" indent="0" algn="l">
              <a:buNone/>
            </a:pPr>
            <a:r>
              <a:rPr lang="en-US" sz="1600" dirty="0"/>
              <a:t>Now, modify </a:t>
            </a:r>
            <a:r>
              <a:rPr lang="en-US" sz="1600" dirty="0">
                <a:latin typeface="Courier New" panose="02070309020205020404" pitchFamily="49" charset="0"/>
                <a:cs typeface="Courier New" panose="02070309020205020404" pitchFamily="49" charset="0"/>
              </a:rPr>
              <a:t>settings_example.py</a:t>
            </a:r>
            <a:r>
              <a:rPr lang="en-US" sz="1600" dirty="0"/>
              <a:t> to match your system</a:t>
            </a:r>
          </a:p>
          <a:p>
            <a:pPr algn="l"/>
            <a:r>
              <a:rPr lang="en-US" sz="1600" dirty="0"/>
              <a:t>Under </a:t>
            </a:r>
            <a:r>
              <a:rPr lang="en-US" sz="1600" dirty="0">
                <a:latin typeface="Courier New" panose="02070309020205020404" pitchFamily="49" charset="0"/>
                <a:cs typeface="Courier New" panose="02070309020205020404" pitchFamily="49" charset="0"/>
              </a:rPr>
              <a:t>features</a:t>
            </a:r>
            <a:r>
              <a:rPr lang="en-US" sz="1600" dirty="0"/>
              <a:t> specify what FEATURES (CPU/GPU) and SCALES your system support</a:t>
            </a:r>
          </a:p>
          <a:p>
            <a:pPr lvl="1"/>
            <a:r>
              <a:rPr lang="en-US" sz="1400" dirty="0"/>
              <a:t>CPU partition: </a:t>
            </a:r>
            <a:r>
              <a:rPr lang="en-US" sz="1400" dirty="0">
                <a:latin typeface="Courier New" panose="02070309020205020404" pitchFamily="49" charset="0"/>
                <a:cs typeface="Courier New" panose="02070309020205020404" pitchFamily="49" charset="0"/>
              </a:rPr>
              <a:t>‘features’: [FEATURES.CPU]</a:t>
            </a:r>
            <a:r>
              <a:rPr lang="en-US" sz="1400" dirty="0"/>
              <a:t>,</a:t>
            </a:r>
          </a:p>
          <a:p>
            <a:pPr lvl="1"/>
            <a:r>
              <a:rPr lang="en-US" sz="1400" dirty="0"/>
              <a:t>GPU partition where you don’t want to run CPU-only tests: </a:t>
            </a:r>
            <a:r>
              <a:rPr lang="en-US" sz="1400" dirty="0">
                <a:latin typeface="Courier New" panose="02070309020205020404" pitchFamily="49" charset="0"/>
                <a:cs typeface="Courier New" panose="02070309020205020404" pitchFamily="49" charset="0"/>
              </a:rPr>
              <a:t>‘features’: [FEATURES.GPU]</a:t>
            </a:r>
            <a:r>
              <a:rPr lang="en-US" sz="1400" dirty="0"/>
              <a:t>,</a:t>
            </a:r>
          </a:p>
          <a:p>
            <a:pPr lvl="1"/>
            <a:r>
              <a:rPr lang="en-US" sz="1400" dirty="0"/>
              <a:t>GPU partition where you also want to run CPU-only tests: </a:t>
            </a:r>
            <a:r>
              <a:rPr lang="en-US" sz="1400" dirty="0">
                <a:latin typeface="Courier New" panose="02070309020205020404" pitchFamily="49" charset="0"/>
                <a:cs typeface="Courier New" panose="02070309020205020404" pitchFamily="49" charset="0"/>
              </a:rPr>
              <a:t>‘features’: [FEATURES.CPU, FEATURES.GPU]</a:t>
            </a:r>
            <a:r>
              <a:rPr lang="en-US" sz="1400" dirty="0"/>
              <a:t>,</a:t>
            </a:r>
          </a:p>
          <a:p>
            <a:pPr lvl="1"/>
            <a:r>
              <a:rPr lang="en-US" sz="1400" dirty="0"/>
              <a:t>To run all scales (up to 16 nodes): </a:t>
            </a:r>
            <a:r>
              <a:rPr lang="en-US" sz="1400" dirty="0">
                <a:latin typeface="Courier New" panose="02070309020205020404" pitchFamily="49" charset="0"/>
                <a:cs typeface="Courier New" panose="02070309020205020404" pitchFamily="49" charset="0"/>
              </a:rPr>
              <a:t>‘features’: [FEATURES.XYZ] + list(</a:t>
            </a:r>
            <a:r>
              <a:rPr lang="en-US" sz="1400" dirty="0" err="1">
                <a:latin typeface="Courier New" panose="02070309020205020404" pitchFamily="49" charset="0"/>
                <a:cs typeface="Courier New" panose="02070309020205020404" pitchFamily="49" charset="0"/>
              </a:rPr>
              <a:t>SCALES.keys</a:t>
            </a:r>
            <a:r>
              <a:rPr lang="en-US" sz="1400" dirty="0">
                <a:latin typeface="Courier New" panose="02070309020205020404" pitchFamily="49" charset="0"/>
                <a:cs typeface="Courier New" panose="02070309020205020404" pitchFamily="49" charset="0"/>
              </a:rPr>
              <a:t>())</a:t>
            </a:r>
          </a:p>
          <a:p>
            <a:pPr lvl="1"/>
            <a:r>
              <a:rPr lang="en-US" sz="1400" dirty="0"/>
              <a:t>To run only single (full) node (e.g. local laptop): </a:t>
            </a:r>
            <a:r>
              <a:rPr lang="en-US" sz="1400" dirty="0">
                <a:latin typeface="Courier New" panose="02070309020205020404" pitchFamily="49" charset="0"/>
                <a:cs typeface="Courier New" panose="02070309020205020404" pitchFamily="49" charset="0"/>
              </a:rPr>
              <a:t>‘features’: [FEATURES.XYZ] + [key for key, value in </a:t>
            </a:r>
            <a:r>
              <a:rPr lang="en-US" sz="1400" dirty="0" err="1">
                <a:latin typeface="Courier New" panose="02070309020205020404" pitchFamily="49" charset="0"/>
                <a:cs typeface="Courier New" panose="02070309020205020404" pitchFamily="49" charset="0"/>
              </a:rPr>
              <a:t>SCALES.items</a:t>
            </a: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value.get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num_nodes</a:t>
            </a:r>
            <a:r>
              <a:rPr lang="en-US" sz="1400" dirty="0">
                <a:latin typeface="Courier New" panose="02070309020205020404" pitchFamily="49" charset="0"/>
                <a:cs typeface="Courier New" panose="02070309020205020404" pitchFamily="49" charset="0"/>
              </a:rPr>
              <a:t>") == 1]</a:t>
            </a:r>
          </a:p>
          <a:p>
            <a:r>
              <a:rPr lang="en-US" sz="1600" dirty="0">
                <a:latin typeface="Source Sans Pro" panose="020B0503030403020204" pitchFamily="34" charset="0"/>
                <a:ea typeface="Source Sans Pro" panose="020B0503030403020204" pitchFamily="34" charset="0"/>
                <a:cs typeface="Courier New" panose="02070309020205020404" pitchFamily="49" charset="0"/>
              </a:rPr>
              <a:t>GPU partitions only: under extras define </a:t>
            </a:r>
            <a:r>
              <a:rPr lang="pt-BR" sz="1600" dirty="0">
                <a:latin typeface="Courier New" panose="02070309020205020404" pitchFamily="49" charset="0"/>
                <a:ea typeface="Source Sans Pro" panose="020B0503030403020204" pitchFamily="34" charset="0"/>
                <a:cs typeface="Courier New" panose="02070309020205020404" pitchFamily="49" charset="0"/>
              </a:rPr>
              <a:t>EXTRAS.GPU_VENDOR: GPU_VENDORS.NVIDIA</a:t>
            </a:r>
            <a:endParaRPr lang="en-US" sz="1600" dirty="0">
              <a:latin typeface="Source Sans Pro" panose="020B0503030403020204" pitchFamily="34" charset="0"/>
              <a:ea typeface="Source Sans Pro" panose="020B0503030403020204" pitchFamily="34" charset="0"/>
              <a:cs typeface="Courier New" panose="02070309020205020404" pitchFamily="49" charset="0"/>
            </a:endParaRPr>
          </a:p>
        </p:txBody>
      </p:sp>
      <p:sp>
        <p:nvSpPr>
          <p:cNvPr id="3" name="Google Shape;79;p13">
            <a:extLst>
              <a:ext uri="{FF2B5EF4-FFF2-40B4-BE49-F238E27FC236}">
                <a16:creationId xmlns:a16="http://schemas.microsoft.com/office/drawing/2014/main" id="{24B0E6CB-9594-FCDE-A935-91CAFAC5C592}"/>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14</a:t>
            </a:fld>
            <a:endParaRPr lang="en" dirty="0"/>
          </a:p>
        </p:txBody>
      </p:sp>
      <p:sp>
        <p:nvSpPr>
          <p:cNvPr id="7" name="Title 3">
            <a:extLst>
              <a:ext uri="{FF2B5EF4-FFF2-40B4-BE49-F238E27FC236}">
                <a16:creationId xmlns:a16="http://schemas.microsoft.com/office/drawing/2014/main" id="{511DCBB1-72A1-38C1-76C2-8A38FE1C9100}"/>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2d: create </a:t>
            </a:r>
            <a:r>
              <a:rPr lang="en-GB" sz="2600" dirty="0" err="1">
                <a:latin typeface="Source Sans Pro"/>
                <a:ea typeface="Source Sans Pro"/>
              </a:rPr>
              <a:t>ReFrame</a:t>
            </a:r>
            <a:r>
              <a:rPr lang="en-GB" sz="2600" dirty="0">
                <a:latin typeface="Source Sans Pro"/>
                <a:ea typeface="Source Sans Pro"/>
              </a:rPr>
              <a:t> config file</a:t>
            </a:r>
            <a:endParaRPr lang="en-US" sz="2600" dirty="0"/>
          </a:p>
        </p:txBody>
      </p:sp>
    </p:spTree>
    <p:extLst>
      <p:ext uri="{BB962C8B-B14F-4D97-AF65-F5344CB8AC3E}">
        <p14:creationId xmlns:p14="http://schemas.microsoft.com/office/powerpoint/2010/main" val="198623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A24575-75B2-9DA2-2DEF-E2F633047CCD}"/>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184041A3-CC02-7915-3E44-20B4A75D62C5}"/>
              </a:ext>
            </a:extLst>
          </p:cNvPr>
          <p:cNvSpPr>
            <a:spLocks noGrp="1"/>
          </p:cNvSpPr>
          <p:nvPr>
            <p:ph type="body" idx="1"/>
          </p:nvPr>
        </p:nvSpPr>
        <p:spPr>
          <a:xfrm>
            <a:off x="443017" y="772766"/>
            <a:ext cx="8390739" cy="3791283"/>
          </a:xfrm>
        </p:spPr>
        <p:txBody>
          <a:bodyPr/>
          <a:lstStyle/>
          <a:p>
            <a:pPr marL="76200" indent="0">
              <a:buNone/>
            </a:pPr>
            <a:r>
              <a:rPr lang="en-US" sz="1800" dirty="0"/>
              <a:t>Run </a:t>
            </a:r>
            <a:r>
              <a:rPr lang="en-US" sz="1800" dirty="0">
                <a:latin typeface="Courier New" panose="02070309020205020404" pitchFamily="49" charset="0"/>
                <a:cs typeface="Courier New" panose="02070309020205020404" pitchFamily="49" charset="0"/>
              </a:rPr>
              <a:t>reframe --list -t CI</a:t>
            </a:r>
          </a:p>
          <a:p>
            <a:pPr algn="l"/>
            <a:r>
              <a:rPr lang="en-US" sz="1600" dirty="0"/>
              <a:t>You may get things like “</a:t>
            </a:r>
            <a:r>
              <a:rPr lang="en-US" sz="1600" dirty="0">
                <a:latin typeface="Courier New" panose="02070309020205020404" pitchFamily="49" charset="0"/>
                <a:cs typeface="Courier New" panose="02070309020205020404" pitchFamily="49" charset="0"/>
              </a:rPr>
              <a:t>WARNING: skipping test '</a:t>
            </a:r>
            <a:r>
              <a:rPr lang="en-US" sz="1600" dirty="0" err="1">
                <a:latin typeface="Courier New" panose="02070309020205020404" pitchFamily="49" charset="0"/>
                <a:ea typeface="Source Sans Pro" panose="020B0503030403020204" pitchFamily="34" charset="0"/>
                <a:cs typeface="Courier New" panose="02070309020205020404" pitchFamily="49" charset="0"/>
              </a:rPr>
              <a:t>EESSI_TensorFlow</a:t>
            </a:r>
            <a:r>
              <a:rPr lang="en-US" sz="1600" dirty="0">
                <a:latin typeface="Courier New" panose="02070309020205020404" pitchFamily="49" charset="0"/>
                <a:cs typeface="Courier New" panose="02070309020205020404" pitchFamily="49" charset="0"/>
              </a:rPr>
              <a:t>': the following parameters are undefined: </a:t>
            </a:r>
            <a:r>
              <a:rPr lang="en-US" sz="1600" dirty="0" err="1">
                <a:latin typeface="Courier New" panose="02070309020205020404" pitchFamily="49" charset="0"/>
                <a:cs typeface="Courier New" panose="02070309020205020404" pitchFamily="49" charset="0"/>
              </a:rPr>
              <a:t>module_name</a:t>
            </a:r>
            <a:r>
              <a:rPr lang="en-US" sz="1600" dirty="0">
                <a:latin typeface="Source Sans Pro" panose="020B0503030403020204" pitchFamily="34" charset="0"/>
                <a:ea typeface="Source Sans Pro" panose="020B0503030403020204" pitchFamily="34" charset="0"/>
                <a:cs typeface="Courier New" panose="02070309020205020404" pitchFamily="49" charset="0"/>
              </a:rPr>
              <a:t>”. That’s ok, it simply means you don’t have the software(module) needed to run this test</a:t>
            </a:r>
          </a:p>
        </p:txBody>
      </p:sp>
      <p:sp>
        <p:nvSpPr>
          <p:cNvPr id="3" name="Google Shape;79;p13">
            <a:extLst>
              <a:ext uri="{FF2B5EF4-FFF2-40B4-BE49-F238E27FC236}">
                <a16:creationId xmlns:a16="http://schemas.microsoft.com/office/drawing/2014/main" id="{594C434A-AFDB-B96D-E4DF-F6F0EBECD43E}"/>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15</a:t>
            </a:fld>
            <a:endParaRPr lang="en" dirty="0"/>
          </a:p>
        </p:txBody>
      </p:sp>
      <p:sp>
        <p:nvSpPr>
          <p:cNvPr id="7" name="Title 3">
            <a:extLst>
              <a:ext uri="{FF2B5EF4-FFF2-40B4-BE49-F238E27FC236}">
                <a16:creationId xmlns:a16="http://schemas.microsoft.com/office/drawing/2014/main" id="{C2BDAD9E-53DA-C574-D35F-7F2A3C8B3FE2}"/>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3: run reframe --list -t CI</a:t>
            </a:r>
            <a:endParaRPr lang="en-US" sz="2600" dirty="0"/>
          </a:p>
        </p:txBody>
      </p:sp>
    </p:spTree>
    <p:extLst>
      <p:ext uri="{BB962C8B-B14F-4D97-AF65-F5344CB8AC3E}">
        <p14:creationId xmlns:p14="http://schemas.microsoft.com/office/powerpoint/2010/main" val="892482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96B6B-D94F-A000-819F-1A6D61C1D56B}"/>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4772D8E4-F859-C70B-9595-D066C5F1E6D7}"/>
              </a:ext>
            </a:extLst>
          </p:cNvPr>
          <p:cNvSpPr>
            <a:spLocks noGrp="1"/>
          </p:cNvSpPr>
          <p:nvPr>
            <p:ph type="body" idx="1"/>
          </p:nvPr>
        </p:nvSpPr>
        <p:spPr>
          <a:xfrm>
            <a:off x="443017" y="772766"/>
            <a:ext cx="8390739" cy="3791283"/>
          </a:xfrm>
        </p:spPr>
        <p:txBody>
          <a:bodyPr/>
          <a:lstStyle/>
          <a:p>
            <a:pPr marL="76200" indent="0">
              <a:buNone/>
            </a:pPr>
            <a:r>
              <a:rPr lang="en-US" sz="1800" dirty="0"/>
              <a:t>Run </a:t>
            </a:r>
            <a:r>
              <a:rPr lang="en-US" sz="1800" dirty="0">
                <a:latin typeface="Courier New" panose="02070309020205020404" pitchFamily="49" charset="0"/>
                <a:cs typeface="Courier New" panose="02070309020205020404" pitchFamily="49" charset="0"/>
              </a:rPr>
              <a:t>reframe --list -t CI</a:t>
            </a:r>
          </a:p>
          <a:p>
            <a:pPr algn="l"/>
            <a:r>
              <a:rPr lang="en-US" sz="1600" dirty="0">
                <a:latin typeface="Source Sans Pro" panose="020B0503030403020204" pitchFamily="34" charset="0"/>
                <a:ea typeface="Source Sans Pro" panose="020B0503030403020204" pitchFamily="34" charset="0"/>
                <a:cs typeface="Courier New" panose="02070309020205020404" pitchFamily="49" charset="0"/>
              </a:rPr>
              <a:t>If you get “</a:t>
            </a:r>
            <a:r>
              <a:rPr lang="en-US" sz="1600" dirty="0">
                <a:latin typeface="Courier New" panose="02070309020205020404" pitchFamily="49" charset="0"/>
                <a:ea typeface="Source Sans Pro" panose="020B0503030403020204" pitchFamily="34" charset="0"/>
                <a:cs typeface="Courier New" panose="02070309020205020404" pitchFamily="49" charset="0"/>
              </a:rPr>
              <a:t>WARNING: failed to retrieve remote processor info: command '</a:t>
            </a:r>
            <a:r>
              <a:rPr lang="en-US" sz="1600" dirty="0" err="1">
                <a:latin typeface="Courier New" panose="02070309020205020404" pitchFamily="49" charset="0"/>
                <a:ea typeface="Source Sans Pro" panose="020B0503030403020204" pitchFamily="34" charset="0"/>
                <a:cs typeface="Courier New" panose="02070309020205020404" pitchFamily="49" charset="0"/>
              </a:rPr>
              <a:t>sbatch</a:t>
            </a:r>
            <a:r>
              <a:rPr lang="en-US" sz="1600" dirty="0">
                <a:latin typeface="Courier New" panose="02070309020205020404" pitchFamily="49" charset="0"/>
                <a:ea typeface="Source Sans Pro" panose="020B0503030403020204" pitchFamily="34" charset="0"/>
                <a:cs typeface="Courier New" panose="02070309020205020404" pitchFamily="49" charset="0"/>
              </a:rPr>
              <a:t> rfm-detect-job.sh' failed with exit code 1:</a:t>
            </a:r>
            <a:r>
              <a:rPr lang="en-US" sz="1600" dirty="0">
                <a:latin typeface="Source Sans Pro" panose="020B0503030403020204" pitchFamily="34" charset="0"/>
                <a:ea typeface="Source Sans Pro" panose="020B0503030403020204" pitchFamily="34" charset="0"/>
                <a:cs typeface="Courier New" panose="02070309020205020404" pitchFamily="49" charset="0"/>
              </a:rPr>
              <a:t>”, </a:t>
            </a:r>
            <a:r>
              <a:rPr lang="en-US" sz="1600" dirty="0" err="1">
                <a:latin typeface="Source Sans Pro" panose="020B0503030403020204" pitchFamily="34" charset="0"/>
                <a:ea typeface="Source Sans Pro" panose="020B0503030403020204" pitchFamily="34" charset="0"/>
                <a:cs typeface="Courier New" panose="02070309020205020404" pitchFamily="49" charset="0"/>
              </a:rPr>
              <a:t>ReFrame’s</a:t>
            </a:r>
            <a:r>
              <a:rPr lang="en-US" sz="1600" dirty="0">
                <a:latin typeface="Source Sans Pro" panose="020B0503030403020204" pitchFamily="34" charset="0"/>
                <a:ea typeface="Source Sans Pro" panose="020B0503030403020204" pitchFamily="34" charset="0"/>
                <a:cs typeface="Courier New" panose="02070309020205020404" pitchFamily="49" charset="0"/>
              </a:rPr>
              <a:t> automatic CPU detection failed. </a:t>
            </a:r>
          </a:p>
          <a:p>
            <a:pPr lvl="1"/>
            <a:r>
              <a:rPr lang="en-US" sz="1400" dirty="0">
                <a:latin typeface="Source Sans Pro" panose="020B0503030403020204" pitchFamily="34" charset="0"/>
                <a:ea typeface="Source Sans Pro" panose="020B0503030403020204" pitchFamily="34" charset="0"/>
                <a:cs typeface="Courier New" panose="02070309020205020404" pitchFamily="49" charset="0"/>
              </a:rPr>
              <a:t>Check the </a:t>
            </a:r>
            <a:r>
              <a:rPr lang="en-US" sz="1400" dirty="0" err="1">
                <a:latin typeface="Source Sans Pro" panose="020B0503030403020204" pitchFamily="34" charset="0"/>
                <a:ea typeface="Source Sans Pro" panose="020B0503030403020204" pitchFamily="34" charset="0"/>
                <a:cs typeface="Courier New" panose="02070309020205020404" pitchFamily="49" charset="0"/>
              </a:rPr>
              <a:t>ReFrame</a:t>
            </a:r>
            <a:r>
              <a:rPr lang="en-US" sz="1400" dirty="0">
                <a:latin typeface="Source Sans Pro" panose="020B0503030403020204" pitchFamily="34" charset="0"/>
                <a:ea typeface="Source Sans Pro" panose="020B0503030403020204" pitchFamily="34" charset="0"/>
                <a:cs typeface="Courier New" panose="02070309020205020404" pitchFamily="49" charset="0"/>
              </a:rPr>
              <a:t> log (“</a:t>
            </a:r>
            <a:r>
              <a:rPr lang="en-US" sz="1400" dirty="0">
                <a:latin typeface="Courier New" panose="02070309020205020404" pitchFamily="49" charset="0"/>
                <a:ea typeface="Source Sans Pro" panose="020B0503030403020204" pitchFamily="34" charset="0"/>
                <a:cs typeface="Courier New" panose="02070309020205020404" pitchFamily="49" charset="0"/>
              </a:rPr>
              <a:t>Log file(s) saved in ‘/path/to/log’</a:t>
            </a:r>
            <a:r>
              <a:rPr lang="en-US" sz="1400" dirty="0">
                <a:latin typeface="Source Sans Pro" panose="020B0503030403020204" pitchFamily="34" charset="0"/>
                <a:ea typeface="Source Sans Pro" panose="020B0503030403020204" pitchFamily="34" charset="0"/>
                <a:cs typeface="Courier New" panose="02070309020205020404" pitchFamily="49" charset="0"/>
              </a:rPr>
              <a:t>”) </a:t>
            </a:r>
          </a:p>
          <a:p>
            <a:pPr lvl="1"/>
            <a:r>
              <a:rPr lang="en-US" sz="1400" dirty="0">
                <a:latin typeface="Source Sans Pro" panose="020B0503030403020204" pitchFamily="34" charset="0"/>
                <a:ea typeface="Source Sans Pro" panose="020B0503030403020204" pitchFamily="34" charset="0"/>
                <a:cs typeface="Courier New" panose="02070309020205020404" pitchFamily="49" charset="0"/>
              </a:rPr>
              <a:t>You might be missing </a:t>
            </a:r>
            <a:r>
              <a:rPr lang="en-US" sz="1400" dirty="0">
                <a:latin typeface="Courier New" panose="02070309020205020404" pitchFamily="49" charset="0"/>
                <a:ea typeface="Source Sans Pro" panose="020B0503030403020204" pitchFamily="34" charset="0"/>
                <a:cs typeface="Courier New" panose="02070309020205020404" pitchFamily="49" charset="0"/>
              </a:rPr>
              <a:t>access</a:t>
            </a:r>
            <a:r>
              <a:rPr lang="en-US" sz="1400" dirty="0">
                <a:latin typeface="Source Sans Pro" panose="020B0503030403020204" pitchFamily="34" charset="0"/>
                <a:ea typeface="Source Sans Pro" panose="020B0503030403020204" pitchFamily="34" charset="0"/>
                <a:cs typeface="Courier New" panose="02070309020205020404" pitchFamily="49" charset="0"/>
              </a:rPr>
              <a:t> arguments </a:t>
            </a:r>
          </a:p>
          <a:p>
            <a:pPr lvl="1"/>
            <a:r>
              <a:rPr lang="en-US" sz="1400" dirty="0">
                <a:latin typeface="Source Sans Pro" panose="020B0503030403020204" pitchFamily="34" charset="0"/>
                <a:ea typeface="Source Sans Pro" panose="020B0503030403020204" pitchFamily="34" charset="0"/>
                <a:cs typeface="Courier New" panose="02070309020205020404" pitchFamily="49" charset="0"/>
              </a:rPr>
              <a:t>If it keeps failing, you could try ‘manually’ running </a:t>
            </a:r>
            <a:r>
              <a:rPr lang="en-US" sz="1400" dirty="0">
                <a:latin typeface="Courier New" panose="02070309020205020404" pitchFamily="49" charset="0"/>
                <a:ea typeface="Source Sans Pro" panose="020B0503030403020204" pitchFamily="34" charset="0"/>
                <a:cs typeface="Courier New" panose="02070309020205020404" pitchFamily="49" charset="0"/>
              </a:rPr>
              <a:t>reframe --detect-host-topology</a:t>
            </a:r>
            <a:r>
              <a:rPr lang="en-US" sz="1400" dirty="0">
                <a:latin typeface="Source Sans Pro" panose="020B0503030403020204" pitchFamily="34" charset="0"/>
                <a:ea typeface="Source Sans Pro" panose="020B0503030403020204" pitchFamily="34" charset="0"/>
                <a:cs typeface="Courier New" panose="02070309020205020404" pitchFamily="49" charset="0"/>
              </a:rPr>
              <a:t> on the relevant node </a:t>
            </a:r>
            <a:r>
              <a:rPr lang="en-US" sz="1400" dirty="0">
                <a:latin typeface="Source Sans Pro" panose="020B0503030403020204" pitchFamily="34" charset="0"/>
                <a:ea typeface="Source Sans Pro" panose="020B0503030403020204" pitchFamily="34" charset="0"/>
                <a:cs typeface="Courier New" panose="02070309020205020404" pitchFamily="49" charset="0"/>
                <a:hlinkClick r:id="rId2"/>
              </a:rPr>
              <a:t>https://www.eessi.io/docs/test-suite/ReFrame-configuration-file/#create-topology-file</a:t>
            </a:r>
            <a:r>
              <a:rPr lang="en-US" sz="1400" dirty="0">
                <a:latin typeface="Source Sans Pro" panose="020B0503030403020204" pitchFamily="34" charset="0"/>
                <a:ea typeface="Source Sans Pro" panose="020B0503030403020204" pitchFamily="34" charset="0"/>
                <a:cs typeface="Courier New" panose="02070309020205020404" pitchFamily="49" charset="0"/>
              </a:rPr>
              <a:t>  . Then copy to </a:t>
            </a:r>
            <a:r>
              <a:rPr lang="en-US" sz="1400" dirty="0">
                <a:latin typeface="Courier New" panose="02070309020205020404" pitchFamily="49" charset="0"/>
                <a:ea typeface="Source Sans Pro" panose="020B0503030403020204" pitchFamily="34" charset="0"/>
                <a:cs typeface="Courier New" panose="02070309020205020404" pitchFamily="49" charset="0"/>
              </a:rPr>
              <a:t>~/.reframe/topology/&lt;system&gt;-&lt;partition&gt;/</a:t>
            </a:r>
            <a:r>
              <a:rPr lang="en-US" sz="1400" dirty="0" err="1">
                <a:latin typeface="Courier New" panose="02070309020205020404" pitchFamily="49" charset="0"/>
                <a:ea typeface="Source Sans Pro" panose="020B0503030403020204" pitchFamily="34" charset="0"/>
                <a:cs typeface="Courier New" panose="02070309020205020404" pitchFamily="49" charset="0"/>
              </a:rPr>
              <a:t>processor.json</a:t>
            </a:r>
            <a:endParaRPr lang="en-US" sz="1400" dirty="0">
              <a:latin typeface="Courier New" panose="02070309020205020404" pitchFamily="49" charset="0"/>
              <a:ea typeface="Source Sans Pro" panose="020B0503030403020204" pitchFamily="34" charset="0"/>
              <a:cs typeface="Courier New" panose="02070309020205020404" pitchFamily="49" charset="0"/>
            </a:endParaRPr>
          </a:p>
        </p:txBody>
      </p:sp>
      <p:sp>
        <p:nvSpPr>
          <p:cNvPr id="3" name="Google Shape;79;p13">
            <a:extLst>
              <a:ext uri="{FF2B5EF4-FFF2-40B4-BE49-F238E27FC236}">
                <a16:creationId xmlns:a16="http://schemas.microsoft.com/office/drawing/2014/main" id="{4B9420D6-BA4E-E27F-EDD9-6E3D18BA47E4}"/>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16</a:t>
            </a:fld>
            <a:endParaRPr lang="en" dirty="0"/>
          </a:p>
        </p:txBody>
      </p:sp>
      <p:sp>
        <p:nvSpPr>
          <p:cNvPr id="7" name="Title 3">
            <a:extLst>
              <a:ext uri="{FF2B5EF4-FFF2-40B4-BE49-F238E27FC236}">
                <a16:creationId xmlns:a16="http://schemas.microsoft.com/office/drawing/2014/main" id="{28C62A32-CF2B-14DB-B927-A0212F6C25EF}"/>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3: run reframe --list -t CI</a:t>
            </a:r>
            <a:endParaRPr lang="en-US" sz="2600" dirty="0"/>
          </a:p>
        </p:txBody>
      </p:sp>
    </p:spTree>
    <p:extLst>
      <p:ext uri="{BB962C8B-B14F-4D97-AF65-F5344CB8AC3E}">
        <p14:creationId xmlns:p14="http://schemas.microsoft.com/office/powerpoint/2010/main" val="3249622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A53B6-0DF5-805E-6ABF-BBB3F57DDF8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74F29659-C6DB-2B7B-1152-BC9922D28AE9}"/>
              </a:ext>
            </a:extLst>
          </p:cNvPr>
          <p:cNvSpPr>
            <a:spLocks noGrp="1"/>
          </p:cNvSpPr>
          <p:nvPr>
            <p:ph type="body" idx="1"/>
          </p:nvPr>
        </p:nvSpPr>
        <p:spPr>
          <a:xfrm>
            <a:off x="443017" y="772766"/>
            <a:ext cx="8390739" cy="3791283"/>
          </a:xfrm>
        </p:spPr>
        <p:txBody>
          <a:bodyPr/>
          <a:lstStyle/>
          <a:p>
            <a:pPr marL="76200" indent="0">
              <a:buNone/>
            </a:pPr>
            <a:r>
              <a:rPr lang="en-US" sz="1800" dirty="0"/>
              <a:t>Run </a:t>
            </a:r>
            <a:r>
              <a:rPr lang="en-US" sz="1800" dirty="0">
                <a:latin typeface="Courier New" panose="02070309020205020404" pitchFamily="49" charset="0"/>
                <a:cs typeface="Courier New" panose="02070309020205020404" pitchFamily="49" charset="0"/>
              </a:rPr>
              <a:t>reframe --list -t CI</a:t>
            </a:r>
          </a:p>
          <a:p>
            <a:pPr algn="l"/>
            <a:r>
              <a:rPr lang="en-US" sz="1600" dirty="0">
                <a:latin typeface="Source Sans Pro" panose="020B0503030403020204" pitchFamily="34" charset="0"/>
                <a:ea typeface="Source Sans Pro" panose="020B0503030403020204" pitchFamily="34" charset="0"/>
                <a:cs typeface="Courier New" panose="02070309020205020404" pitchFamily="49" charset="0"/>
              </a:rPr>
              <a:t>You’ll need to have at least </a:t>
            </a:r>
            <a:r>
              <a:rPr lang="en-US" sz="1600" u="sng" dirty="0">
                <a:latin typeface="Source Sans Pro" panose="020B0503030403020204" pitchFamily="34" charset="0"/>
                <a:ea typeface="Source Sans Pro" panose="020B0503030403020204" pitchFamily="34" charset="0"/>
                <a:cs typeface="Courier New" panose="02070309020205020404" pitchFamily="49" charset="0"/>
              </a:rPr>
              <a:t>one</a:t>
            </a:r>
            <a:r>
              <a:rPr lang="en-US" sz="1600" dirty="0">
                <a:latin typeface="Source Sans Pro" panose="020B0503030403020204" pitchFamily="34" charset="0"/>
                <a:ea typeface="Source Sans Pro" panose="020B0503030403020204" pitchFamily="34" charset="0"/>
                <a:cs typeface="Courier New" panose="02070309020205020404" pitchFamily="49" charset="0"/>
              </a:rPr>
              <a:t> module available for which we have a test </a:t>
            </a:r>
            <a:r>
              <a:rPr lang="en-US" sz="1600" dirty="0">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a:t>
            </a:r>
          </a:p>
          <a:p>
            <a:pPr lvl="1"/>
            <a:r>
              <a:rPr lang="en-US" sz="1400" dirty="0">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If you don’t, simply install e.g. a CPU version of OSU-</a:t>
            </a:r>
            <a:r>
              <a:rPr lang="en-US" sz="1400" dirty="0" err="1">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MicroBenchmarks</a:t>
            </a:r>
            <a:r>
              <a:rPr lang="en-US" sz="1400" dirty="0">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 with </a:t>
            </a:r>
            <a:r>
              <a:rPr lang="en-US" sz="1400" dirty="0" err="1">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EasyBuild</a:t>
            </a:r>
            <a:endParaRPr lang="en-US" sz="1400" dirty="0">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endParaRPr>
          </a:p>
          <a:p>
            <a:pPr algn="l"/>
            <a:r>
              <a:rPr lang="en-US" sz="1600" dirty="0">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Expected output:</a:t>
            </a:r>
          </a:p>
          <a:p>
            <a:pPr marL="76200" indent="0" algn="l">
              <a:buNone/>
            </a:pPr>
            <a:r>
              <a:rPr lang="en-US" sz="1200" dirty="0">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a:t>
            </a:r>
          </a:p>
          <a:p>
            <a:pPr marL="76200" indent="0" algn="l">
              <a:buNone/>
            </a:pPr>
            <a:r>
              <a:rPr lang="en-US" sz="1200" dirty="0">
                <a:latin typeface="Source Sans Pro" panose="020B0503030403020204" pitchFamily="34" charset="0"/>
                <a:ea typeface="Source Sans Pro" panose="020B0503030403020204" pitchFamily="34" charset="0"/>
                <a:cs typeface="Courier New" panose="02070309020205020404" pitchFamily="49" charset="0"/>
              </a:rPr>
              <a:t>- </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EESSI_TensorFlow</a:t>
            </a:r>
            <a:r>
              <a:rPr lang="en-US" sz="1200" dirty="0">
                <a:latin typeface="Source Sans Pro" panose="020B0503030403020204" pitchFamily="34" charset="0"/>
                <a:ea typeface="Source Sans Pro" panose="020B0503030403020204" pitchFamily="34" charset="0"/>
                <a:cs typeface="Courier New" panose="02070309020205020404" pitchFamily="49" charset="0"/>
              </a:rPr>
              <a:t> %scale=2_nodes %</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module_name</a:t>
            </a:r>
            <a:r>
              <a:rPr lang="en-US" sz="1200" dirty="0">
                <a:latin typeface="Source Sans Pro" panose="020B0503030403020204" pitchFamily="34" charset="0"/>
                <a:ea typeface="Source Sans Pro" panose="020B0503030403020204" pitchFamily="34" charset="0"/>
                <a:cs typeface="Courier New" panose="02070309020205020404" pitchFamily="49" charset="0"/>
              </a:rPr>
              <a:t>=TensorFlow/2.13.0-foss-2023a %</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device_type</a:t>
            </a:r>
            <a:r>
              <a:rPr lang="en-US" sz="1200" dirty="0">
                <a:latin typeface="Source Sans Pro" panose="020B0503030403020204" pitchFamily="34" charset="0"/>
                <a:ea typeface="Source Sans Pro" panose="020B0503030403020204" pitchFamily="34" charset="0"/>
                <a:cs typeface="Courier New" panose="02070309020205020404" pitchFamily="49" charset="0"/>
              </a:rPr>
              <a:t>=</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cpu</a:t>
            </a:r>
            <a:r>
              <a:rPr lang="en-US" sz="1200" dirty="0">
                <a:latin typeface="Source Sans Pro" panose="020B0503030403020204" pitchFamily="34" charset="0"/>
                <a:ea typeface="Source Sans Pro" panose="020B0503030403020204" pitchFamily="34" charset="0"/>
                <a:cs typeface="Courier New" panose="02070309020205020404" pitchFamily="49" charset="0"/>
              </a:rPr>
              <a:t> /cbc475c5</a:t>
            </a:r>
          </a:p>
          <a:p>
            <a:pPr marL="76200" indent="0" algn="l">
              <a:buNone/>
            </a:pPr>
            <a:r>
              <a:rPr lang="en-US" sz="1200" dirty="0">
                <a:latin typeface="Source Sans Pro" panose="020B0503030403020204" pitchFamily="34" charset="0"/>
                <a:ea typeface="Source Sans Pro" panose="020B0503030403020204" pitchFamily="34" charset="0"/>
                <a:cs typeface="Courier New" panose="02070309020205020404" pitchFamily="49" charset="0"/>
              </a:rPr>
              <a:t>- </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EESSI_TensorFlow</a:t>
            </a:r>
            <a:r>
              <a:rPr lang="en-US" sz="1200" dirty="0">
                <a:latin typeface="Source Sans Pro" panose="020B0503030403020204" pitchFamily="34" charset="0"/>
                <a:ea typeface="Source Sans Pro" panose="020B0503030403020204" pitchFamily="34" charset="0"/>
                <a:cs typeface="Courier New" panose="02070309020205020404" pitchFamily="49" charset="0"/>
              </a:rPr>
              <a:t> %scale=1_node %</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module_name</a:t>
            </a:r>
            <a:r>
              <a:rPr lang="en-US" sz="1200" dirty="0">
                <a:latin typeface="Source Sans Pro" panose="020B0503030403020204" pitchFamily="34" charset="0"/>
                <a:ea typeface="Source Sans Pro" panose="020B0503030403020204" pitchFamily="34" charset="0"/>
                <a:cs typeface="Courier New" panose="02070309020205020404" pitchFamily="49" charset="0"/>
              </a:rPr>
              <a:t>=TensorFlow/2.13.0-foss-2023a %</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device_type</a:t>
            </a:r>
            <a:r>
              <a:rPr lang="en-US" sz="1200" dirty="0">
                <a:latin typeface="Source Sans Pro" panose="020B0503030403020204" pitchFamily="34" charset="0"/>
                <a:ea typeface="Source Sans Pro" panose="020B0503030403020204" pitchFamily="34" charset="0"/>
                <a:cs typeface="Courier New" panose="02070309020205020404" pitchFamily="49" charset="0"/>
              </a:rPr>
              <a:t>=</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cpu</a:t>
            </a:r>
            <a:r>
              <a:rPr lang="en-US" sz="1200" dirty="0">
                <a:latin typeface="Source Sans Pro" panose="020B0503030403020204" pitchFamily="34" charset="0"/>
                <a:ea typeface="Source Sans Pro" panose="020B0503030403020204" pitchFamily="34" charset="0"/>
                <a:cs typeface="Courier New" panose="02070309020205020404" pitchFamily="49" charset="0"/>
              </a:rPr>
              <a:t> /9864d0f5</a:t>
            </a:r>
          </a:p>
          <a:p>
            <a:pPr marL="76200" indent="0" algn="l">
              <a:buNone/>
            </a:pPr>
            <a:endParaRPr lang="en-US" sz="1800" dirty="0">
              <a:latin typeface="Source Sans Pro" panose="020B0503030403020204" pitchFamily="34" charset="0"/>
              <a:ea typeface="Source Sans Pro" panose="020B0503030403020204" pitchFamily="34" charset="0"/>
              <a:cs typeface="Courier New" panose="02070309020205020404" pitchFamily="49" charset="0"/>
            </a:endParaRPr>
          </a:p>
        </p:txBody>
      </p:sp>
      <p:sp>
        <p:nvSpPr>
          <p:cNvPr id="3" name="Google Shape;79;p13">
            <a:extLst>
              <a:ext uri="{FF2B5EF4-FFF2-40B4-BE49-F238E27FC236}">
                <a16:creationId xmlns:a16="http://schemas.microsoft.com/office/drawing/2014/main" id="{C8087C47-B86F-55B0-BCDC-B56D7344F91B}"/>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17</a:t>
            </a:fld>
            <a:endParaRPr lang="en" dirty="0"/>
          </a:p>
        </p:txBody>
      </p:sp>
      <p:sp>
        <p:nvSpPr>
          <p:cNvPr id="7" name="Title 3">
            <a:extLst>
              <a:ext uri="{FF2B5EF4-FFF2-40B4-BE49-F238E27FC236}">
                <a16:creationId xmlns:a16="http://schemas.microsoft.com/office/drawing/2014/main" id="{506536D3-F971-A796-A368-2D0C67B6208F}"/>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3: run reframe --list -t CI</a:t>
            </a:r>
            <a:endParaRPr lang="en-US" sz="2600" dirty="0"/>
          </a:p>
        </p:txBody>
      </p:sp>
      <p:cxnSp>
        <p:nvCxnSpPr>
          <p:cNvPr id="4" name="Straight Arrow Connector 3">
            <a:extLst>
              <a:ext uri="{FF2B5EF4-FFF2-40B4-BE49-F238E27FC236}">
                <a16:creationId xmlns:a16="http://schemas.microsoft.com/office/drawing/2014/main" id="{5AB6E058-273E-942D-C744-485113C5FDAF}"/>
              </a:ext>
            </a:extLst>
          </p:cNvPr>
          <p:cNvCxnSpPr/>
          <p:nvPr/>
        </p:nvCxnSpPr>
        <p:spPr>
          <a:xfrm flipV="1">
            <a:off x="7572204" y="3256019"/>
            <a:ext cx="0" cy="350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94E73E6-4EE9-4B09-F2D8-46A9D7250E98}"/>
              </a:ext>
            </a:extLst>
          </p:cNvPr>
          <p:cNvSpPr txBox="1"/>
          <p:nvPr/>
        </p:nvSpPr>
        <p:spPr>
          <a:xfrm>
            <a:off x="7087135" y="3696639"/>
            <a:ext cx="970137" cy="307777"/>
          </a:xfrm>
          <a:prstGeom prst="rect">
            <a:avLst/>
          </a:prstGeom>
          <a:noFill/>
        </p:spPr>
        <p:txBody>
          <a:bodyPr wrap="none" rtlCol="0">
            <a:spAutoFit/>
          </a:bodyPr>
          <a:lstStyle/>
          <a:p>
            <a:r>
              <a:rPr lang="en-US" dirty="0"/>
              <a:t>Test hash</a:t>
            </a:r>
            <a:endParaRPr lang="en-NL" dirty="0"/>
          </a:p>
        </p:txBody>
      </p:sp>
    </p:spTree>
    <p:extLst>
      <p:ext uri="{BB962C8B-B14F-4D97-AF65-F5344CB8AC3E}">
        <p14:creationId xmlns:p14="http://schemas.microsoft.com/office/powerpoint/2010/main" val="182774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5FAB6-47DE-3A72-1361-C3D4FCE2B7A2}"/>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F3FAF78A-5486-C8EE-52BE-D968315D49AE}"/>
              </a:ext>
            </a:extLst>
          </p:cNvPr>
          <p:cNvSpPr>
            <a:spLocks noGrp="1"/>
          </p:cNvSpPr>
          <p:nvPr>
            <p:ph type="body" idx="1"/>
          </p:nvPr>
        </p:nvSpPr>
        <p:spPr>
          <a:xfrm>
            <a:off x="443017" y="772766"/>
            <a:ext cx="8390739" cy="3791283"/>
          </a:xfrm>
        </p:spPr>
        <p:txBody>
          <a:bodyPr/>
          <a:lstStyle/>
          <a:p>
            <a:pPr marL="76200" indent="0">
              <a:buNone/>
            </a:pPr>
            <a:r>
              <a:rPr lang="en-US" sz="1800" dirty="0"/>
              <a:t>Run </a:t>
            </a:r>
            <a:r>
              <a:rPr lang="en-US" sz="1800" dirty="0">
                <a:latin typeface="Courier New" panose="02070309020205020404" pitchFamily="49" charset="0"/>
                <a:cs typeface="Courier New" panose="02070309020205020404" pitchFamily="49" charset="0"/>
              </a:rPr>
              <a:t>reframe --</a:t>
            </a:r>
            <a:r>
              <a:rPr lang="en-US" sz="1800" dirty="0" err="1">
                <a:latin typeface="Courier New" panose="02070309020205020404" pitchFamily="49" charset="0"/>
                <a:cs typeface="Courier New" panose="02070309020205020404" pitchFamily="49" charset="0"/>
              </a:rPr>
              <a:t>dryrun</a:t>
            </a:r>
            <a:r>
              <a:rPr lang="en-US" sz="1800" dirty="0">
                <a:latin typeface="Courier New" panose="02070309020205020404" pitchFamily="49" charset="0"/>
                <a:cs typeface="Courier New" panose="02070309020205020404" pitchFamily="49" charset="0"/>
              </a:rPr>
              <a:t> -t CI –n /&lt;</a:t>
            </a:r>
            <a:r>
              <a:rPr lang="en-US" sz="1800" dirty="0" err="1">
                <a:latin typeface="Courier New" panose="02070309020205020404" pitchFamily="49" charset="0"/>
                <a:cs typeface="Courier New" panose="02070309020205020404" pitchFamily="49" charset="0"/>
              </a:rPr>
              <a:t>testhash</a:t>
            </a:r>
            <a:r>
              <a:rPr lang="en-US" sz="1800" dirty="0">
                <a:latin typeface="Courier New" panose="02070309020205020404" pitchFamily="49" charset="0"/>
                <a:cs typeface="Courier New" panose="02070309020205020404" pitchFamily="49" charset="0"/>
              </a:rPr>
              <a:t>&gt;</a:t>
            </a:r>
            <a:r>
              <a:rPr lang="en-US" sz="1800" dirty="0">
                <a:latin typeface="Source Sans Pro" panose="020B0503030403020204" pitchFamily="34" charset="0"/>
                <a:ea typeface="Source Sans Pro" panose="020B0503030403020204" pitchFamily="34" charset="0"/>
                <a:cs typeface="Courier New" panose="02070309020205020404" pitchFamily="49" charset="0"/>
              </a:rPr>
              <a:t> to just run an individual test as an example</a:t>
            </a:r>
          </a:p>
          <a:p>
            <a:pPr algn="l"/>
            <a:r>
              <a:rPr lang="en-US" sz="1600" dirty="0">
                <a:latin typeface="Source Sans Pro" panose="020B0503030403020204" pitchFamily="34" charset="0"/>
                <a:ea typeface="Source Sans Pro" panose="020B0503030403020204" pitchFamily="34" charset="0"/>
                <a:cs typeface="Courier New" panose="02070309020205020404" pitchFamily="49" charset="0"/>
              </a:rPr>
              <a:t>Check the </a:t>
            </a:r>
            <a:r>
              <a:rPr lang="en-US" sz="1600" dirty="0" err="1">
                <a:latin typeface="Source Sans Pro" panose="020B0503030403020204" pitchFamily="34" charset="0"/>
                <a:ea typeface="Source Sans Pro" panose="020B0503030403020204" pitchFamily="34" charset="0"/>
                <a:cs typeface="Courier New" panose="02070309020205020404" pitchFamily="49" charset="0"/>
              </a:rPr>
              <a:t>jobscript</a:t>
            </a:r>
            <a:r>
              <a:rPr lang="en-US" sz="1600" dirty="0">
                <a:latin typeface="Source Sans Pro" panose="020B0503030403020204" pitchFamily="34" charset="0"/>
                <a:ea typeface="Source Sans Pro" panose="020B0503030403020204" pitchFamily="34" charset="0"/>
                <a:cs typeface="Courier New" panose="02070309020205020404" pitchFamily="49" charset="0"/>
              </a:rPr>
              <a:t> </a:t>
            </a:r>
            <a:r>
              <a:rPr lang="en-US" sz="1600" dirty="0" err="1">
                <a:latin typeface="Source Sans Pro" panose="020B0503030403020204" pitchFamily="34" charset="0"/>
                <a:ea typeface="Source Sans Pro" panose="020B0503030403020204" pitchFamily="34" charset="0"/>
                <a:cs typeface="Courier New" panose="02070309020205020404" pitchFamily="49" charset="0"/>
              </a:rPr>
              <a:t>ReFrame</a:t>
            </a:r>
            <a:r>
              <a:rPr lang="en-US" sz="1600" dirty="0">
                <a:latin typeface="Source Sans Pro" panose="020B0503030403020204" pitchFamily="34" charset="0"/>
                <a:ea typeface="Source Sans Pro" panose="020B0503030403020204" pitchFamily="34" charset="0"/>
                <a:cs typeface="Courier New" panose="02070309020205020404" pitchFamily="49" charset="0"/>
              </a:rPr>
              <a:t> will generate &amp; submit in </a:t>
            </a:r>
            <a:r>
              <a:rPr lang="en-US" sz="1600" dirty="0">
                <a:latin typeface="Courier New" panose="02070309020205020404" pitchFamily="49" charset="0"/>
                <a:ea typeface="Source Sans Pro" panose="020B0503030403020204" pitchFamily="34" charset="0"/>
                <a:cs typeface="Courier New" panose="02070309020205020404" pitchFamily="49" charset="0"/>
              </a:rPr>
              <a:t>&lt;</a:t>
            </a:r>
            <a:r>
              <a:rPr lang="en-US" sz="1600" dirty="0" err="1">
                <a:latin typeface="Courier New" panose="02070309020205020404" pitchFamily="49" charset="0"/>
                <a:ea typeface="Source Sans Pro" panose="020B0503030403020204" pitchFamily="34" charset="0"/>
                <a:cs typeface="Courier New" panose="02070309020205020404" pitchFamily="49" charset="0"/>
              </a:rPr>
              <a:t>stagedir</a:t>
            </a:r>
            <a:r>
              <a:rPr lang="en-US" sz="1600" dirty="0">
                <a:latin typeface="Courier New" panose="02070309020205020404" pitchFamily="49" charset="0"/>
                <a:ea typeface="Source Sans Pro" panose="020B0503030403020204" pitchFamily="34" charset="0"/>
                <a:cs typeface="Courier New" panose="02070309020205020404" pitchFamily="49" charset="0"/>
              </a:rPr>
              <a:t>&gt;/&lt;</a:t>
            </a:r>
            <a:r>
              <a:rPr lang="en-US" sz="1600" dirty="0" err="1">
                <a:latin typeface="Courier New" panose="02070309020205020404" pitchFamily="49" charset="0"/>
                <a:ea typeface="Source Sans Pro" panose="020B0503030403020204" pitchFamily="34" charset="0"/>
                <a:cs typeface="Courier New" panose="02070309020205020404" pitchFamily="49" charset="0"/>
              </a:rPr>
              <a:t>system_name</a:t>
            </a:r>
            <a:r>
              <a:rPr lang="en-US" sz="1600" dirty="0">
                <a:latin typeface="Courier New" panose="02070309020205020404" pitchFamily="49" charset="0"/>
                <a:ea typeface="Source Sans Pro" panose="020B0503030403020204" pitchFamily="34" charset="0"/>
                <a:cs typeface="Courier New" panose="02070309020205020404" pitchFamily="49" charset="0"/>
              </a:rPr>
              <a:t>&gt;/&lt;</a:t>
            </a:r>
            <a:r>
              <a:rPr lang="en-US" sz="1600" dirty="0" err="1">
                <a:latin typeface="Courier New" panose="02070309020205020404" pitchFamily="49" charset="0"/>
                <a:ea typeface="Source Sans Pro" panose="020B0503030403020204" pitchFamily="34" charset="0"/>
                <a:cs typeface="Courier New" panose="02070309020205020404" pitchFamily="49" charset="0"/>
              </a:rPr>
              <a:t>partition_name</a:t>
            </a:r>
            <a:r>
              <a:rPr lang="en-US" sz="1600" dirty="0">
                <a:latin typeface="Courier New" panose="02070309020205020404" pitchFamily="49" charset="0"/>
                <a:ea typeface="Source Sans Pro" panose="020B0503030403020204" pitchFamily="34" charset="0"/>
                <a:cs typeface="Courier New" panose="02070309020205020404" pitchFamily="49" charset="0"/>
              </a:rPr>
              <a:t>&gt;/default/&lt;</a:t>
            </a:r>
            <a:r>
              <a:rPr lang="en-US" sz="1600" dirty="0" err="1">
                <a:latin typeface="Courier New" panose="02070309020205020404" pitchFamily="49" charset="0"/>
                <a:ea typeface="Source Sans Pro" panose="020B0503030403020204" pitchFamily="34" charset="0"/>
                <a:cs typeface="Courier New" panose="02070309020205020404" pitchFamily="49" charset="0"/>
              </a:rPr>
              <a:t>testname_testhash</a:t>
            </a:r>
            <a:r>
              <a:rPr lang="en-US" sz="1600" dirty="0">
                <a:latin typeface="Courier New" panose="02070309020205020404" pitchFamily="49" charset="0"/>
                <a:ea typeface="Source Sans Pro" panose="020B0503030403020204" pitchFamily="34" charset="0"/>
                <a:cs typeface="Courier New" panose="02070309020205020404" pitchFamily="49" charset="0"/>
              </a:rPr>
              <a:t>&gt;/rfm_job.sh</a:t>
            </a:r>
          </a:p>
          <a:p>
            <a:pPr algn="l"/>
            <a:r>
              <a:rPr lang="en-US" sz="1600" dirty="0">
                <a:latin typeface="Source Sans Pro" panose="020B0503030403020204" pitchFamily="34" charset="0"/>
                <a:ea typeface="Source Sans Pro" panose="020B0503030403020204" pitchFamily="34" charset="0"/>
                <a:cs typeface="Courier New" panose="02070309020205020404" pitchFamily="49" charset="0"/>
              </a:rPr>
              <a:t>If you have issues, that job script is (probably) your first place to look!</a:t>
            </a:r>
          </a:p>
        </p:txBody>
      </p:sp>
      <p:sp>
        <p:nvSpPr>
          <p:cNvPr id="3" name="Google Shape;79;p13">
            <a:extLst>
              <a:ext uri="{FF2B5EF4-FFF2-40B4-BE49-F238E27FC236}">
                <a16:creationId xmlns:a16="http://schemas.microsoft.com/office/drawing/2014/main" id="{33FC68A3-E674-CD9F-5D0F-1434B9853C82}"/>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18</a:t>
            </a:fld>
            <a:endParaRPr lang="en" dirty="0"/>
          </a:p>
        </p:txBody>
      </p:sp>
      <p:sp>
        <p:nvSpPr>
          <p:cNvPr id="7" name="Title 3">
            <a:extLst>
              <a:ext uri="{FF2B5EF4-FFF2-40B4-BE49-F238E27FC236}">
                <a16:creationId xmlns:a16="http://schemas.microsoft.com/office/drawing/2014/main" id="{7D522966-2BD3-D7D9-4CED-9E530AAAB03E}"/>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4: run reframe --</a:t>
            </a:r>
            <a:r>
              <a:rPr lang="en-GB" sz="2600" dirty="0" err="1">
                <a:latin typeface="Source Sans Pro"/>
                <a:ea typeface="Source Sans Pro"/>
              </a:rPr>
              <a:t>dryrun</a:t>
            </a:r>
            <a:r>
              <a:rPr lang="en-GB" sz="2600" dirty="0">
                <a:latin typeface="Source Sans Pro"/>
                <a:ea typeface="Source Sans Pro"/>
              </a:rPr>
              <a:t> -t CI</a:t>
            </a:r>
            <a:endParaRPr lang="en-US" sz="2600" dirty="0"/>
          </a:p>
        </p:txBody>
      </p:sp>
    </p:spTree>
    <p:extLst>
      <p:ext uri="{BB962C8B-B14F-4D97-AF65-F5344CB8AC3E}">
        <p14:creationId xmlns:p14="http://schemas.microsoft.com/office/powerpoint/2010/main" val="4041942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B6ADF-D281-1A57-B57E-5A563265E861}"/>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34308EDC-D3D2-9F4C-F200-E8674131C733}"/>
              </a:ext>
            </a:extLst>
          </p:cNvPr>
          <p:cNvSpPr>
            <a:spLocks noGrp="1"/>
          </p:cNvSpPr>
          <p:nvPr>
            <p:ph type="body" idx="1"/>
          </p:nvPr>
        </p:nvSpPr>
        <p:spPr>
          <a:xfrm>
            <a:off x="443017" y="772766"/>
            <a:ext cx="8390739" cy="3791283"/>
          </a:xfrm>
        </p:spPr>
        <p:txBody>
          <a:bodyPr/>
          <a:lstStyle/>
          <a:p>
            <a:pPr marL="76200" indent="0">
              <a:buNone/>
            </a:pPr>
            <a:r>
              <a:rPr lang="en-US" sz="1800" dirty="0"/>
              <a:t>Run </a:t>
            </a:r>
            <a:r>
              <a:rPr lang="en-US" sz="1800" dirty="0">
                <a:latin typeface="Courier New" panose="02070309020205020404" pitchFamily="49" charset="0"/>
                <a:cs typeface="Courier New" panose="02070309020205020404" pitchFamily="49" charset="0"/>
              </a:rPr>
              <a:t>reframe --run -t CI –n /&lt;</a:t>
            </a:r>
            <a:r>
              <a:rPr lang="en-US" sz="1800" dirty="0" err="1">
                <a:latin typeface="Courier New" panose="02070309020205020404" pitchFamily="49" charset="0"/>
                <a:cs typeface="Courier New" panose="02070309020205020404" pitchFamily="49" charset="0"/>
              </a:rPr>
              <a:t>testhash</a:t>
            </a:r>
            <a:r>
              <a:rPr lang="en-US" sz="1800" dirty="0">
                <a:latin typeface="Courier New" panose="02070309020205020404" pitchFamily="49" charset="0"/>
                <a:cs typeface="Courier New" panose="02070309020205020404" pitchFamily="49" charset="0"/>
              </a:rPr>
              <a:t>&gt;</a:t>
            </a:r>
            <a:r>
              <a:rPr lang="en-US" sz="1800" dirty="0">
                <a:latin typeface="Source Sans Pro" panose="020B0503030403020204" pitchFamily="34" charset="0"/>
                <a:ea typeface="Source Sans Pro" panose="020B0503030403020204" pitchFamily="34" charset="0"/>
                <a:cs typeface="Courier New" panose="02070309020205020404" pitchFamily="49" charset="0"/>
              </a:rPr>
              <a:t> to just run an individual test as an example</a:t>
            </a:r>
          </a:p>
        </p:txBody>
      </p:sp>
      <p:sp>
        <p:nvSpPr>
          <p:cNvPr id="3" name="Google Shape;79;p13">
            <a:extLst>
              <a:ext uri="{FF2B5EF4-FFF2-40B4-BE49-F238E27FC236}">
                <a16:creationId xmlns:a16="http://schemas.microsoft.com/office/drawing/2014/main" id="{7823695E-E7C5-0F19-41F1-347533EDFAC4}"/>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19</a:t>
            </a:fld>
            <a:endParaRPr lang="en" dirty="0"/>
          </a:p>
        </p:txBody>
      </p:sp>
      <p:sp>
        <p:nvSpPr>
          <p:cNvPr id="7" name="Title 3">
            <a:extLst>
              <a:ext uri="{FF2B5EF4-FFF2-40B4-BE49-F238E27FC236}">
                <a16:creationId xmlns:a16="http://schemas.microsoft.com/office/drawing/2014/main" id="{DA9A3D48-DE1C-9339-23B4-095C23EBCB63}"/>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5: run reframe --run -t CI</a:t>
            </a:r>
            <a:endParaRPr lang="en-US" sz="2600" dirty="0"/>
          </a:p>
        </p:txBody>
      </p:sp>
    </p:spTree>
    <p:extLst>
      <p:ext uri="{BB962C8B-B14F-4D97-AF65-F5344CB8AC3E}">
        <p14:creationId xmlns:p14="http://schemas.microsoft.com/office/powerpoint/2010/main" val="357727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2D0DD-1775-83EA-12AB-FCEF624424F2}"/>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D28920A3-F8DA-0B87-D92A-9C21FD1542AE}"/>
              </a:ext>
            </a:extLst>
          </p:cNvPr>
          <p:cNvSpPr>
            <a:spLocks noGrp="1"/>
          </p:cNvSpPr>
          <p:nvPr>
            <p:ph type="body" idx="1"/>
          </p:nvPr>
        </p:nvSpPr>
        <p:spPr>
          <a:xfrm>
            <a:off x="667265" y="928787"/>
            <a:ext cx="7809470" cy="3902742"/>
          </a:xfrm>
        </p:spPr>
        <p:txBody>
          <a:bodyPr/>
          <a:lstStyle/>
          <a:p>
            <a:pPr marL="76200" indent="0">
              <a:lnSpc>
                <a:spcPct val="200000"/>
              </a:lnSpc>
              <a:buNone/>
            </a:pPr>
            <a:r>
              <a:rPr lang="en-US" sz="1600" dirty="0"/>
              <a:t>Goal of the EESSI test suite</a:t>
            </a:r>
          </a:p>
          <a:p>
            <a:r>
              <a:rPr lang="en-US" sz="1600" dirty="0"/>
              <a:t>To test the functionality and performance of the EESSI software stack on a wide range of systems</a:t>
            </a:r>
          </a:p>
          <a:p>
            <a:endParaRPr lang="en-US" sz="1100" dirty="0"/>
          </a:p>
          <a:p>
            <a:pPr marL="76200" indent="0">
              <a:buNone/>
            </a:pPr>
            <a:r>
              <a:rPr lang="en-US" sz="1600" dirty="0"/>
              <a:t>The challenge</a:t>
            </a:r>
          </a:p>
          <a:p>
            <a:r>
              <a:rPr lang="en-US" sz="1600" dirty="0"/>
              <a:t>Every system is different! Need tests that are </a:t>
            </a:r>
            <a:r>
              <a:rPr lang="en-US" sz="1600" i="1" u="sng" dirty="0"/>
              <a:t>portable</a:t>
            </a:r>
            <a:endParaRPr lang="en-US" sz="1600" u="sng" dirty="0"/>
          </a:p>
        </p:txBody>
      </p:sp>
      <p:sp>
        <p:nvSpPr>
          <p:cNvPr id="3" name="Google Shape;79;p13">
            <a:extLst>
              <a:ext uri="{FF2B5EF4-FFF2-40B4-BE49-F238E27FC236}">
                <a16:creationId xmlns:a16="http://schemas.microsoft.com/office/drawing/2014/main" id="{C670F501-E426-82FC-5196-AD1B69D97F38}"/>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2</a:t>
            </a:fld>
            <a:endParaRPr lang="en" dirty="0"/>
          </a:p>
        </p:txBody>
      </p:sp>
      <p:sp>
        <p:nvSpPr>
          <p:cNvPr id="9" name="Title 3">
            <a:extLst>
              <a:ext uri="{FF2B5EF4-FFF2-40B4-BE49-F238E27FC236}">
                <a16:creationId xmlns:a16="http://schemas.microsoft.com/office/drawing/2014/main" id="{BC140F1D-A820-1CF5-8DBC-2DF30A287FE5}"/>
              </a:ext>
            </a:extLst>
          </p:cNvPr>
          <p:cNvSpPr txBox="1">
            <a:spLocks/>
          </p:cNvSpPr>
          <p:nvPr/>
        </p:nvSpPr>
        <p:spPr>
          <a:xfrm>
            <a:off x="274801" y="169117"/>
            <a:ext cx="7871503" cy="5656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dirty="0">
                <a:latin typeface="Source Sans Pro"/>
                <a:ea typeface="Source Sans Pro"/>
              </a:rPr>
              <a:t>The EESSI test suite</a:t>
            </a:r>
            <a:endParaRPr lang="en-US" dirty="0"/>
          </a:p>
        </p:txBody>
      </p:sp>
      <p:pic>
        <p:nvPicPr>
          <p:cNvPr id="3076" name="Picture 4">
            <a:extLst>
              <a:ext uri="{FF2B5EF4-FFF2-40B4-BE49-F238E27FC236}">
                <a16:creationId xmlns:a16="http://schemas.microsoft.com/office/drawing/2014/main" id="{F02407FE-1A1A-C174-05E4-5ECD66121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0682" y="169118"/>
            <a:ext cx="2786054" cy="88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50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7CBFF-E528-C9C0-CBEF-0A6E80CFC3E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5C642760-DF3B-60B4-F2A3-8B57D4E043B5}"/>
              </a:ext>
            </a:extLst>
          </p:cNvPr>
          <p:cNvSpPr>
            <a:spLocks noGrp="1"/>
          </p:cNvSpPr>
          <p:nvPr>
            <p:ph type="body" idx="1"/>
          </p:nvPr>
        </p:nvSpPr>
        <p:spPr>
          <a:xfrm>
            <a:off x="667265" y="928787"/>
            <a:ext cx="7809470" cy="3902742"/>
          </a:xfrm>
        </p:spPr>
        <p:txBody>
          <a:bodyPr/>
          <a:lstStyle/>
          <a:p>
            <a:r>
              <a:rPr lang="en-US" sz="1400" dirty="0"/>
              <a:t>Writing the </a:t>
            </a:r>
            <a:r>
              <a:rPr lang="en-US" sz="1400" dirty="0" err="1"/>
              <a:t>ReFrame</a:t>
            </a:r>
            <a:r>
              <a:rPr lang="en-US" sz="1400" dirty="0"/>
              <a:t> config requires some knowledge specific to the EESSI test suite (</a:t>
            </a:r>
            <a:r>
              <a:rPr lang="en-US" sz="1400" dirty="0">
                <a:hlinkClick r:id="rId2"/>
              </a:rPr>
              <a:t>https://www.eessi.io/docs/test-suite/ReFrame-configuration-file/</a:t>
            </a:r>
            <a:r>
              <a:rPr lang="en-US" sz="1400" dirty="0"/>
              <a:t>)</a:t>
            </a:r>
          </a:p>
          <a:p>
            <a:r>
              <a:rPr lang="en-US" sz="1400" dirty="0"/>
              <a:t>Apart from the </a:t>
            </a:r>
            <a:r>
              <a:rPr lang="en-US" sz="1400" dirty="0" err="1"/>
              <a:t>ReFrame</a:t>
            </a:r>
            <a:r>
              <a:rPr lang="en-US" sz="1400" dirty="0"/>
              <a:t> config, the EESSI test suite is ‘plug-and-play’!</a:t>
            </a:r>
          </a:p>
          <a:p>
            <a:r>
              <a:rPr lang="en-US" sz="1400" dirty="0"/>
              <a:t>Number of supported applications is could be bigger – open to new contributions (see </a:t>
            </a:r>
            <a:r>
              <a:rPr lang="en-US" sz="1400" dirty="0">
                <a:hlinkClick r:id="rId3"/>
              </a:rPr>
              <a:t>https://www.eessi.io/docs/test-suite/writing-portable-tests/</a:t>
            </a:r>
            <a:r>
              <a:rPr lang="en-US" sz="1400" dirty="0"/>
              <a:t> )</a:t>
            </a:r>
            <a:endParaRPr lang="en-US" sz="1050" dirty="0"/>
          </a:p>
          <a:p>
            <a:endParaRPr lang="en-US" sz="1400" dirty="0"/>
          </a:p>
          <a:p>
            <a:endParaRPr lang="en-US" sz="1400" dirty="0"/>
          </a:p>
          <a:p>
            <a:endParaRPr lang="en-US" sz="1400" dirty="0"/>
          </a:p>
          <a:p>
            <a:pPr marL="76200" indent="0">
              <a:buNone/>
            </a:pPr>
            <a:r>
              <a:rPr lang="en-US" sz="1400" dirty="0"/>
              <a:t>Shout-out to </a:t>
            </a:r>
            <a:r>
              <a:rPr lang="en-US" sz="1400" dirty="0" err="1"/>
              <a:t>ReFrame</a:t>
            </a:r>
            <a:r>
              <a:rPr lang="en-US" sz="1400" dirty="0"/>
              <a:t> </a:t>
            </a:r>
            <a:r>
              <a:rPr lang="en-US" sz="1400" dirty="0" err="1"/>
              <a:t>devs</a:t>
            </a:r>
            <a:r>
              <a:rPr lang="en-US" sz="1400" dirty="0"/>
              <a:t>: EESSI test suite is possible because they spent time on our bug reports &amp; feature requests </a:t>
            </a:r>
            <a:r>
              <a:rPr lang="en-US" sz="1400" dirty="0">
                <a:sym typeface="Wingdings" panose="05000000000000000000" pitchFamily="2" charset="2"/>
              </a:rPr>
              <a:t></a:t>
            </a:r>
            <a:endParaRPr lang="en-US" sz="1400" dirty="0"/>
          </a:p>
        </p:txBody>
      </p:sp>
      <p:sp>
        <p:nvSpPr>
          <p:cNvPr id="3" name="Google Shape;79;p13">
            <a:extLst>
              <a:ext uri="{FF2B5EF4-FFF2-40B4-BE49-F238E27FC236}">
                <a16:creationId xmlns:a16="http://schemas.microsoft.com/office/drawing/2014/main" id="{D43248EE-BFD1-B01C-9F3B-0C59B350F72E}"/>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20</a:t>
            </a:fld>
            <a:endParaRPr lang="en" dirty="0"/>
          </a:p>
        </p:txBody>
      </p:sp>
      <p:sp>
        <p:nvSpPr>
          <p:cNvPr id="9" name="Title 3">
            <a:extLst>
              <a:ext uri="{FF2B5EF4-FFF2-40B4-BE49-F238E27FC236}">
                <a16:creationId xmlns:a16="http://schemas.microsoft.com/office/drawing/2014/main" id="{CD4B61A1-B8EC-88D9-6FB2-324CDEF1C4E0}"/>
              </a:ext>
            </a:extLst>
          </p:cNvPr>
          <p:cNvSpPr txBox="1">
            <a:spLocks/>
          </p:cNvSpPr>
          <p:nvPr/>
        </p:nvSpPr>
        <p:spPr>
          <a:xfrm>
            <a:off x="274801" y="169117"/>
            <a:ext cx="7871503" cy="5656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dirty="0">
                <a:latin typeface="Source Sans Pro"/>
                <a:ea typeface="Source Sans Pro"/>
              </a:rPr>
              <a:t>Summary</a:t>
            </a:r>
            <a:endParaRPr lang="en-US" dirty="0"/>
          </a:p>
        </p:txBody>
      </p:sp>
      <p:pic>
        <p:nvPicPr>
          <p:cNvPr id="3076" name="Picture 4">
            <a:extLst>
              <a:ext uri="{FF2B5EF4-FFF2-40B4-BE49-F238E27FC236}">
                <a16:creationId xmlns:a16="http://schemas.microsoft.com/office/drawing/2014/main" id="{FD2740EB-4772-9082-0E4C-8487E4C86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0682" y="169118"/>
            <a:ext cx="2786054" cy="88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03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77EC9-06B9-6EE5-53ED-3891D63EAA0D}"/>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33480728-8E43-FEED-F5AE-BD075407872D}"/>
              </a:ext>
            </a:extLst>
          </p:cNvPr>
          <p:cNvSpPr>
            <a:spLocks noGrp="1"/>
          </p:cNvSpPr>
          <p:nvPr>
            <p:ph type="body" idx="1"/>
          </p:nvPr>
        </p:nvSpPr>
        <p:spPr>
          <a:xfrm>
            <a:off x="443017" y="772766"/>
            <a:ext cx="8390739" cy="3791283"/>
          </a:xfrm>
        </p:spPr>
        <p:txBody>
          <a:bodyPr/>
          <a:lstStyle/>
          <a:p>
            <a:r>
              <a:rPr lang="en-US" sz="1800" dirty="0"/>
              <a:t>EESSI test suite is based on </a:t>
            </a:r>
            <a:r>
              <a:rPr lang="en-US" sz="1800" dirty="0" err="1"/>
              <a:t>ReFrame</a:t>
            </a:r>
            <a:endParaRPr lang="en-US" sz="1800" dirty="0"/>
          </a:p>
          <a:p>
            <a:r>
              <a:rPr lang="en-US" sz="1800" dirty="0" err="1"/>
              <a:t>ReFrame</a:t>
            </a:r>
            <a:r>
              <a:rPr lang="en-US" sz="1800" dirty="0"/>
              <a:t> tests are </a:t>
            </a:r>
            <a:r>
              <a:rPr lang="en-US" sz="1800" i="1" dirty="0"/>
              <a:t>typically</a:t>
            </a:r>
            <a:r>
              <a:rPr lang="en-US" sz="1800" dirty="0"/>
              <a:t> very system specific, example attributes:</a:t>
            </a:r>
          </a:p>
          <a:p>
            <a:pPr lvl="1"/>
            <a:r>
              <a:rPr lang="en-US" sz="1600" dirty="0" err="1">
                <a:latin typeface="Courier New" panose="02070309020205020404" pitchFamily="49" charset="0"/>
                <a:cs typeface="Courier New" panose="02070309020205020404" pitchFamily="49" charset="0"/>
              </a:rPr>
              <a:t>num_cpus_per_task</a:t>
            </a:r>
            <a:r>
              <a:rPr lang="en-US" sz="1600" dirty="0"/>
              <a:t>, </a:t>
            </a:r>
            <a:r>
              <a:rPr lang="en-US" sz="1600" dirty="0" err="1">
                <a:latin typeface="Courier New" panose="02070309020205020404" pitchFamily="49" charset="0"/>
                <a:cs typeface="Courier New" panose="02070309020205020404" pitchFamily="49" charset="0"/>
              </a:rPr>
              <a:t>num_tasks</a:t>
            </a:r>
            <a:r>
              <a:rPr lang="en-US" sz="1600" dirty="0"/>
              <a:t>, </a:t>
            </a:r>
            <a:r>
              <a:rPr lang="en-US" sz="1600" dirty="0" err="1">
                <a:latin typeface="Courier New" panose="02070309020205020404" pitchFamily="49" charset="0"/>
                <a:cs typeface="Courier New" panose="02070309020205020404" pitchFamily="49" charset="0"/>
              </a:rPr>
              <a:t>num_gpus_per_node</a:t>
            </a:r>
            <a:r>
              <a:rPr lang="en-US" sz="1600" dirty="0"/>
              <a:t>: typically chosen to match the system</a:t>
            </a:r>
          </a:p>
          <a:p>
            <a:pPr lvl="1"/>
            <a:r>
              <a:rPr lang="en-US" sz="1600" dirty="0"/>
              <a:t>And many more …</a:t>
            </a:r>
          </a:p>
          <a:p>
            <a:r>
              <a:rPr lang="en-US" sz="1800" dirty="0" err="1"/>
              <a:t>ReFrame</a:t>
            </a:r>
            <a:r>
              <a:rPr lang="en-US" sz="1800" dirty="0"/>
              <a:t> offers </a:t>
            </a:r>
            <a:r>
              <a:rPr lang="en-US" sz="1800" i="1" dirty="0"/>
              <a:t>amazing</a:t>
            </a:r>
            <a:r>
              <a:rPr lang="en-US" sz="1800" dirty="0"/>
              <a:t> fine-grained control, but at the cost of portability</a:t>
            </a:r>
          </a:p>
        </p:txBody>
      </p:sp>
      <p:sp>
        <p:nvSpPr>
          <p:cNvPr id="3" name="Google Shape;79;p13">
            <a:extLst>
              <a:ext uri="{FF2B5EF4-FFF2-40B4-BE49-F238E27FC236}">
                <a16:creationId xmlns:a16="http://schemas.microsoft.com/office/drawing/2014/main" id="{F04D63DC-06AE-44C4-8C45-6D5A59F46928}"/>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3</a:t>
            </a:fld>
            <a:endParaRPr lang="en" dirty="0"/>
          </a:p>
        </p:txBody>
      </p:sp>
      <p:sp>
        <p:nvSpPr>
          <p:cNvPr id="7" name="Title 3">
            <a:extLst>
              <a:ext uri="{FF2B5EF4-FFF2-40B4-BE49-F238E27FC236}">
                <a16:creationId xmlns:a16="http://schemas.microsoft.com/office/drawing/2014/main" id="{8C8C024E-195F-8F46-21C3-F63507289D46}"/>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Writing portable tests is challenging…</a:t>
            </a:r>
            <a:endParaRPr lang="en-US" sz="2600" dirty="0"/>
          </a:p>
        </p:txBody>
      </p:sp>
    </p:spTree>
    <p:extLst>
      <p:ext uri="{BB962C8B-B14F-4D97-AF65-F5344CB8AC3E}">
        <p14:creationId xmlns:p14="http://schemas.microsoft.com/office/powerpoint/2010/main" val="327497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6CAC9-EEB2-5934-E6C8-90208AFA6B1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2BF21600-CAAB-C21B-FE29-5436C68DCDDA}"/>
              </a:ext>
            </a:extLst>
          </p:cNvPr>
          <p:cNvSpPr>
            <a:spLocks noGrp="1"/>
          </p:cNvSpPr>
          <p:nvPr>
            <p:ph type="body" idx="1"/>
          </p:nvPr>
        </p:nvSpPr>
        <p:spPr>
          <a:xfrm>
            <a:off x="443017" y="772766"/>
            <a:ext cx="8390739" cy="3791283"/>
          </a:xfrm>
        </p:spPr>
        <p:txBody>
          <a:bodyPr/>
          <a:lstStyle/>
          <a:p>
            <a:r>
              <a:rPr lang="en-US" sz="1800" dirty="0"/>
              <a:t>All system-specific information goes into </a:t>
            </a:r>
            <a:r>
              <a:rPr lang="en-US" sz="1800" dirty="0" err="1"/>
              <a:t>ReFrame</a:t>
            </a:r>
            <a:r>
              <a:rPr lang="en-US" sz="1800" dirty="0"/>
              <a:t> config file</a:t>
            </a:r>
          </a:p>
          <a:p>
            <a:r>
              <a:rPr lang="en-US" sz="1800" dirty="0"/>
              <a:t>Make the test do something sensible </a:t>
            </a:r>
            <a:r>
              <a:rPr lang="en-US" sz="1800" i="1" dirty="0"/>
              <a:t>based on the config file</a:t>
            </a:r>
            <a:r>
              <a:rPr lang="en-US" sz="1800" dirty="0"/>
              <a:t>, examples:</a:t>
            </a:r>
          </a:p>
          <a:p>
            <a:pPr lvl="1"/>
            <a:r>
              <a:rPr lang="en-US" sz="1600" dirty="0"/>
              <a:t>Launch one rank per available (physical) CPU core (or: </a:t>
            </a:r>
            <a:r>
              <a:rPr lang="en-US" sz="1600" dirty="0" err="1"/>
              <a:t>numa</a:t>
            </a:r>
            <a:r>
              <a:rPr lang="en-US" sz="1600" dirty="0"/>
              <a:t> node / socket / GPU)</a:t>
            </a:r>
          </a:p>
          <a:p>
            <a:pPr lvl="1"/>
            <a:r>
              <a:rPr lang="en-US" sz="1600" dirty="0"/>
              <a:t>Skip a test if the system has insufficient memory to run it</a:t>
            </a:r>
          </a:p>
          <a:p>
            <a:pPr lvl="1"/>
            <a:r>
              <a:rPr lang="en-US" sz="1600" dirty="0"/>
              <a:t>…</a:t>
            </a:r>
          </a:p>
          <a:p>
            <a:pPr lvl="1"/>
            <a:endParaRPr lang="en-US" sz="1600" dirty="0"/>
          </a:p>
          <a:p>
            <a:endParaRPr lang="en-US" sz="1800" dirty="0"/>
          </a:p>
          <a:p>
            <a:pPr marL="76200" indent="0">
              <a:buNone/>
            </a:pPr>
            <a:r>
              <a:rPr lang="en-US" sz="1600" dirty="0"/>
              <a:t>N.B. Tests ≠ benchmarks! These portable tests are </a:t>
            </a:r>
            <a:r>
              <a:rPr lang="en-US" sz="1600" i="1" dirty="0"/>
              <a:t>not</a:t>
            </a:r>
            <a:r>
              <a:rPr lang="en-US" sz="1600" dirty="0"/>
              <a:t> guaranteed to get the best performance from your system for a particular use case, they are meant to spot </a:t>
            </a:r>
            <a:r>
              <a:rPr lang="en-US" sz="1600" u="sng" dirty="0"/>
              <a:t>performance changes</a:t>
            </a:r>
            <a:r>
              <a:rPr lang="en-US" sz="1600" dirty="0"/>
              <a:t>.</a:t>
            </a:r>
          </a:p>
        </p:txBody>
      </p:sp>
      <p:sp>
        <p:nvSpPr>
          <p:cNvPr id="3" name="Google Shape;79;p13">
            <a:extLst>
              <a:ext uri="{FF2B5EF4-FFF2-40B4-BE49-F238E27FC236}">
                <a16:creationId xmlns:a16="http://schemas.microsoft.com/office/drawing/2014/main" id="{6EFE0CBC-EEDD-4DA7-578D-80ED76FB7150}"/>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4</a:t>
            </a:fld>
            <a:endParaRPr lang="en" dirty="0"/>
          </a:p>
        </p:txBody>
      </p:sp>
      <p:sp>
        <p:nvSpPr>
          <p:cNvPr id="7" name="Title 3">
            <a:extLst>
              <a:ext uri="{FF2B5EF4-FFF2-40B4-BE49-F238E27FC236}">
                <a16:creationId xmlns:a16="http://schemas.microsoft.com/office/drawing/2014/main" id="{AB8E7D36-14F7-CDE8-302C-2E709B18D4CC}"/>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How we make EESSI tests portable</a:t>
            </a:r>
            <a:endParaRPr lang="en-US" sz="2600" dirty="0"/>
          </a:p>
        </p:txBody>
      </p:sp>
    </p:spTree>
    <p:extLst>
      <p:ext uri="{BB962C8B-B14F-4D97-AF65-F5344CB8AC3E}">
        <p14:creationId xmlns:p14="http://schemas.microsoft.com/office/powerpoint/2010/main" val="1413991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1A5BC-E6C5-C81F-29DB-D18350C80574}"/>
            </a:ext>
          </a:extLst>
        </p:cNvPr>
        <p:cNvGrpSpPr/>
        <p:nvPr/>
      </p:nvGrpSpPr>
      <p:grpSpPr>
        <a:xfrm>
          <a:off x="0" y="0"/>
          <a:ext cx="0" cy="0"/>
          <a:chOff x="0" y="0"/>
          <a:chExt cx="0" cy="0"/>
        </a:xfrm>
      </p:grpSpPr>
      <p:sp>
        <p:nvSpPr>
          <p:cNvPr id="3" name="Google Shape;79;p13">
            <a:extLst>
              <a:ext uri="{FF2B5EF4-FFF2-40B4-BE49-F238E27FC236}">
                <a16:creationId xmlns:a16="http://schemas.microsoft.com/office/drawing/2014/main" id="{129F169B-6073-4B2D-E48B-153A3F0DB702}"/>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5</a:t>
            </a:fld>
            <a:endParaRPr lang="en" dirty="0"/>
          </a:p>
        </p:txBody>
      </p:sp>
      <p:sp>
        <p:nvSpPr>
          <p:cNvPr id="7" name="Title 3">
            <a:extLst>
              <a:ext uri="{FF2B5EF4-FFF2-40B4-BE49-F238E27FC236}">
                <a16:creationId xmlns:a16="http://schemas.microsoft.com/office/drawing/2014/main" id="{CB4864A0-BB09-29E7-A18E-E3341AE04112}"/>
              </a:ext>
            </a:extLst>
          </p:cNvPr>
          <p:cNvSpPr txBox="1">
            <a:spLocks/>
          </p:cNvSpPr>
          <p:nvPr/>
        </p:nvSpPr>
        <p:spPr>
          <a:xfrm>
            <a:off x="168667"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MPI4PY example</a:t>
            </a:r>
            <a:endParaRPr lang="en-US" sz="2600" dirty="0"/>
          </a:p>
        </p:txBody>
      </p:sp>
      <p:sp>
        <p:nvSpPr>
          <p:cNvPr id="6" name="TextBox 5">
            <a:extLst>
              <a:ext uri="{FF2B5EF4-FFF2-40B4-BE49-F238E27FC236}">
                <a16:creationId xmlns:a16="http://schemas.microsoft.com/office/drawing/2014/main" id="{219EF342-EBA0-8D28-E7BD-14B8ED8E498B}"/>
              </a:ext>
            </a:extLst>
          </p:cNvPr>
          <p:cNvSpPr txBox="1"/>
          <p:nvPr/>
        </p:nvSpPr>
        <p:spPr>
          <a:xfrm>
            <a:off x="2844329" y="192023"/>
            <a:ext cx="5928573" cy="4247317"/>
          </a:xfrm>
          <a:prstGeom prst="rect">
            <a:avLst/>
          </a:prstGeom>
          <a:solidFill>
            <a:srgbClr val="000000"/>
          </a:solidFill>
        </p:spPr>
        <p:txBody>
          <a:bodyPr wrap="square" rtlCol="0">
            <a:spAutoFit/>
          </a:bodyPr>
          <a:lstStyle/>
          <a:p>
            <a:r>
              <a:rPr lang="en-US" sz="1000" dirty="0">
                <a:solidFill>
                  <a:schemeClr val="bg1"/>
                </a:solidFill>
              </a:rPr>
              <a:t>@rfm.simple_test</a:t>
            </a:r>
          </a:p>
          <a:p>
            <a:r>
              <a:rPr lang="en-US" sz="1000" dirty="0">
                <a:solidFill>
                  <a:schemeClr val="bg1"/>
                </a:solidFill>
              </a:rPr>
              <a:t>class EESSI_MPI4PY(</a:t>
            </a:r>
            <a:r>
              <a:rPr lang="en-US" sz="1000" dirty="0" err="1">
                <a:solidFill>
                  <a:schemeClr val="bg1"/>
                </a:solidFill>
              </a:rPr>
              <a:t>rfm.RunOnlyRegressionTest</a:t>
            </a:r>
            <a:r>
              <a:rPr lang="en-US" sz="1000" dirty="0">
                <a:solidFill>
                  <a:schemeClr val="bg1"/>
                </a:solidFill>
              </a:rPr>
              <a:t>, </a:t>
            </a:r>
            <a:r>
              <a:rPr lang="en-US" sz="1000" b="1" dirty="0" err="1">
                <a:solidFill>
                  <a:schemeClr val="bg1"/>
                </a:solidFill>
              </a:rPr>
              <a:t>EESSI_Mixin</a:t>
            </a:r>
            <a:r>
              <a:rPr lang="en-US" sz="1000" dirty="0">
                <a:solidFill>
                  <a:schemeClr val="bg1"/>
                </a:solidFill>
              </a:rPr>
              <a:t>):</a:t>
            </a:r>
          </a:p>
          <a:p>
            <a:r>
              <a:rPr lang="en-US" sz="1000" dirty="0">
                <a:solidFill>
                  <a:schemeClr val="bg1"/>
                </a:solidFill>
              </a:rPr>
              <a:t>    </a:t>
            </a:r>
            <a:r>
              <a:rPr lang="en-US" sz="1000" dirty="0" err="1">
                <a:solidFill>
                  <a:schemeClr val="bg1"/>
                </a:solidFill>
              </a:rPr>
              <a:t>device_type</a:t>
            </a:r>
            <a:r>
              <a:rPr lang="en-US" sz="1000" dirty="0">
                <a:solidFill>
                  <a:schemeClr val="bg1"/>
                </a:solidFill>
              </a:rPr>
              <a:t> = DEVICE_TYPES[CPU]</a:t>
            </a:r>
          </a:p>
          <a:p>
            <a:r>
              <a:rPr lang="en-US" sz="1000" dirty="0">
                <a:solidFill>
                  <a:schemeClr val="bg1"/>
                </a:solidFill>
              </a:rPr>
              <a:t>    </a:t>
            </a:r>
            <a:r>
              <a:rPr lang="en-US" sz="1000" dirty="0" err="1">
                <a:solidFill>
                  <a:schemeClr val="bg1"/>
                </a:solidFill>
              </a:rPr>
              <a:t>compute_unit</a:t>
            </a:r>
            <a:r>
              <a:rPr lang="en-US" sz="1000" dirty="0">
                <a:solidFill>
                  <a:schemeClr val="bg1"/>
                </a:solidFill>
              </a:rPr>
              <a:t> = COMPUTE_UNIT[CPU]</a:t>
            </a:r>
          </a:p>
          <a:p>
            <a:endParaRPr lang="en-US" sz="1000" dirty="0">
              <a:solidFill>
                <a:schemeClr val="bg1"/>
              </a:solidFill>
            </a:endParaRPr>
          </a:p>
          <a:p>
            <a:r>
              <a:rPr lang="en-US" sz="1000" dirty="0">
                <a:solidFill>
                  <a:schemeClr val="bg1"/>
                </a:solidFill>
              </a:rPr>
              <a:t>    </a:t>
            </a:r>
            <a:r>
              <a:rPr lang="en-US" sz="1000" dirty="0" err="1">
                <a:solidFill>
                  <a:schemeClr val="bg1"/>
                </a:solidFill>
              </a:rPr>
              <a:t>module_name</a:t>
            </a:r>
            <a:r>
              <a:rPr lang="en-US" sz="1000" dirty="0">
                <a:solidFill>
                  <a:schemeClr val="bg1"/>
                </a:solidFill>
              </a:rPr>
              <a:t> = parameter(</a:t>
            </a:r>
            <a:r>
              <a:rPr lang="en-US" sz="1000" dirty="0" err="1">
                <a:solidFill>
                  <a:schemeClr val="bg1"/>
                </a:solidFill>
              </a:rPr>
              <a:t>find_modules</a:t>
            </a:r>
            <a:r>
              <a:rPr lang="en-US" sz="1000" dirty="0">
                <a:solidFill>
                  <a:schemeClr val="bg1"/>
                </a:solidFill>
              </a:rPr>
              <a:t>('mpi4py'))</a:t>
            </a:r>
          </a:p>
          <a:p>
            <a:endParaRPr lang="en-US" sz="1000" dirty="0">
              <a:solidFill>
                <a:schemeClr val="bg1"/>
              </a:solidFill>
            </a:endParaRPr>
          </a:p>
          <a:p>
            <a:r>
              <a:rPr lang="en-US" sz="1000" dirty="0">
                <a:solidFill>
                  <a:schemeClr val="bg1"/>
                </a:solidFill>
              </a:rPr>
              <a:t>    </a:t>
            </a:r>
            <a:r>
              <a:rPr lang="en-US" sz="1000" dirty="0" err="1">
                <a:solidFill>
                  <a:schemeClr val="bg1"/>
                </a:solidFill>
              </a:rPr>
              <a:t>n_iterations</a:t>
            </a:r>
            <a:r>
              <a:rPr lang="en-US" sz="1000" dirty="0">
                <a:solidFill>
                  <a:schemeClr val="bg1"/>
                </a:solidFill>
              </a:rPr>
              <a:t> = variable(int, value=1000)</a:t>
            </a:r>
          </a:p>
          <a:p>
            <a:r>
              <a:rPr lang="en-US" sz="1000" dirty="0">
                <a:solidFill>
                  <a:schemeClr val="bg1"/>
                </a:solidFill>
              </a:rPr>
              <a:t>    </a:t>
            </a:r>
            <a:r>
              <a:rPr lang="en-US" sz="1000" dirty="0" err="1">
                <a:solidFill>
                  <a:schemeClr val="bg1"/>
                </a:solidFill>
              </a:rPr>
              <a:t>n_warmup</a:t>
            </a:r>
            <a:r>
              <a:rPr lang="en-US" sz="1000" dirty="0">
                <a:solidFill>
                  <a:schemeClr val="bg1"/>
                </a:solidFill>
              </a:rPr>
              <a:t> = variable(int, value=100)</a:t>
            </a:r>
          </a:p>
          <a:p>
            <a:endParaRPr lang="en-US" sz="1000" dirty="0">
              <a:solidFill>
                <a:schemeClr val="bg1"/>
              </a:solidFill>
            </a:endParaRPr>
          </a:p>
          <a:p>
            <a:r>
              <a:rPr lang="en-US" sz="1000" dirty="0">
                <a:solidFill>
                  <a:schemeClr val="bg1"/>
                </a:solidFill>
              </a:rPr>
              <a:t>    executable = 'python3'</a:t>
            </a:r>
          </a:p>
          <a:p>
            <a:r>
              <a:rPr lang="en-US" sz="1000" dirty="0">
                <a:solidFill>
                  <a:schemeClr val="bg1"/>
                </a:solidFill>
              </a:rPr>
              <a:t>    </a:t>
            </a:r>
            <a:r>
              <a:rPr lang="en-US" sz="1000" dirty="0" err="1">
                <a:solidFill>
                  <a:schemeClr val="bg1"/>
                </a:solidFill>
              </a:rPr>
              <a:t>executable_opts</a:t>
            </a:r>
            <a:r>
              <a:rPr lang="en-US" sz="1000" dirty="0">
                <a:solidFill>
                  <a:schemeClr val="bg1"/>
                </a:solidFill>
              </a:rPr>
              <a:t> = ['mpi4py_reduce.py', '--</a:t>
            </a:r>
            <a:r>
              <a:rPr lang="en-US" sz="1000" dirty="0" err="1">
                <a:solidFill>
                  <a:schemeClr val="bg1"/>
                </a:solidFill>
              </a:rPr>
              <a:t>n_iter</a:t>
            </a:r>
            <a:r>
              <a:rPr lang="en-US" sz="1000" dirty="0">
                <a:solidFill>
                  <a:schemeClr val="bg1"/>
                </a:solidFill>
              </a:rPr>
              <a:t>', f'{</a:t>
            </a:r>
            <a:r>
              <a:rPr lang="en-US" sz="1000" dirty="0" err="1">
                <a:solidFill>
                  <a:schemeClr val="bg1"/>
                </a:solidFill>
              </a:rPr>
              <a:t>n_iterations</a:t>
            </a:r>
            <a:r>
              <a:rPr lang="en-US" sz="1000" dirty="0">
                <a:solidFill>
                  <a:schemeClr val="bg1"/>
                </a:solidFill>
              </a:rPr>
              <a:t>}', '--</a:t>
            </a:r>
            <a:r>
              <a:rPr lang="en-US" sz="1000" dirty="0" err="1">
                <a:solidFill>
                  <a:schemeClr val="bg1"/>
                </a:solidFill>
              </a:rPr>
              <a:t>n_warmup</a:t>
            </a:r>
            <a:r>
              <a:rPr lang="en-US" sz="1000" dirty="0">
                <a:solidFill>
                  <a:schemeClr val="bg1"/>
                </a:solidFill>
              </a:rPr>
              <a:t>', f'{</a:t>
            </a:r>
            <a:r>
              <a:rPr lang="en-US" sz="1000" dirty="0" err="1">
                <a:solidFill>
                  <a:schemeClr val="bg1"/>
                </a:solidFill>
              </a:rPr>
              <a:t>n_warmup</a:t>
            </a:r>
            <a:r>
              <a:rPr lang="en-US" sz="1000" dirty="0">
                <a:solidFill>
                  <a:schemeClr val="bg1"/>
                </a:solidFill>
              </a:rPr>
              <a:t>}']</a:t>
            </a:r>
          </a:p>
          <a:p>
            <a:endParaRPr lang="en-US" sz="1000" dirty="0">
              <a:solidFill>
                <a:schemeClr val="bg1"/>
              </a:solidFill>
            </a:endParaRPr>
          </a:p>
          <a:p>
            <a:r>
              <a:rPr lang="en-US" sz="1000" dirty="0">
                <a:solidFill>
                  <a:schemeClr val="bg1"/>
                </a:solidFill>
              </a:rPr>
              <a:t>    </a:t>
            </a:r>
            <a:r>
              <a:rPr lang="en-US" sz="1000" dirty="0" err="1">
                <a:solidFill>
                  <a:schemeClr val="bg1"/>
                </a:solidFill>
              </a:rPr>
              <a:t>time_limit</a:t>
            </a:r>
            <a:r>
              <a:rPr lang="en-US" sz="1000" dirty="0">
                <a:solidFill>
                  <a:schemeClr val="bg1"/>
                </a:solidFill>
              </a:rPr>
              <a:t> = '5m00s'</a:t>
            </a:r>
          </a:p>
          <a:p>
            <a:endParaRPr lang="en-US" sz="1000" dirty="0">
              <a:solidFill>
                <a:schemeClr val="bg1"/>
              </a:solidFill>
            </a:endParaRPr>
          </a:p>
          <a:p>
            <a:r>
              <a:rPr lang="en-US" sz="1000" dirty="0">
                <a:solidFill>
                  <a:schemeClr val="bg1"/>
                </a:solidFill>
              </a:rPr>
              <a:t>    </a:t>
            </a:r>
            <a:r>
              <a:rPr lang="en-US" sz="1000" dirty="0" err="1">
                <a:solidFill>
                  <a:schemeClr val="bg1"/>
                </a:solidFill>
              </a:rPr>
              <a:t>bench_name</a:t>
            </a:r>
            <a:r>
              <a:rPr lang="en-US" sz="1000" dirty="0">
                <a:solidFill>
                  <a:schemeClr val="bg1"/>
                </a:solidFill>
              </a:rPr>
              <a:t> = 'mpi4pi'</a:t>
            </a:r>
          </a:p>
          <a:p>
            <a:r>
              <a:rPr lang="en-US" sz="1000" dirty="0">
                <a:solidFill>
                  <a:schemeClr val="bg1"/>
                </a:solidFill>
              </a:rPr>
              <a:t>    </a:t>
            </a:r>
            <a:r>
              <a:rPr lang="en-US" sz="1000" dirty="0" err="1">
                <a:solidFill>
                  <a:schemeClr val="bg1"/>
                </a:solidFill>
              </a:rPr>
              <a:t>bench_name_ci</a:t>
            </a:r>
            <a:r>
              <a:rPr lang="en-US" sz="1000" dirty="0">
                <a:solidFill>
                  <a:schemeClr val="bg1"/>
                </a:solidFill>
              </a:rPr>
              <a:t> = 'mpi4pi'</a:t>
            </a:r>
          </a:p>
          <a:p>
            <a:endParaRPr lang="en-US" sz="1000" dirty="0">
              <a:solidFill>
                <a:schemeClr val="bg1"/>
              </a:solidFill>
            </a:endParaRPr>
          </a:p>
          <a:p>
            <a:r>
              <a:rPr lang="en-US" sz="1000" dirty="0">
                <a:solidFill>
                  <a:schemeClr val="bg1"/>
                </a:solidFill>
              </a:rPr>
              <a:t>    </a:t>
            </a:r>
            <a:r>
              <a:rPr lang="en-US" sz="1000" dirty="0" err="1">
                <a:solidFill>
                  <a:schemeClr val="bg1"/>
                </a:solidFill>
              </a:rPr>
              <a:t>readonly_files</a:t>
            </a:r>
            <a:r>
              <a:rPr lang="en-US" sz="1000" dirty="0">
                <a:solidFill>
                  <a:schemeClr val="bg1"/>
                </a:solidFill>
              </a:rPr>
              <a:t> = ['mpi4py_reduce.py']</a:t>
            </a:r>
          </a:p>
          <a:p>
            <a:endParaRPr lang="en-US" sz="1000" dirty="0">
              <a:solidFill>
                <a:schemeClr val="bg1"/>
              </a:solidFill>
            </a:endParaRPr>
          </a:p>
          <a:p>
            <a:r>
              <a:rPr lang="en-US" sz="1000" dirty="0">
                <a:solidFill>
                  <a:schemeClr val="bg1"/>
                </a:solidFill>
              </a:rPr>
              <a:t>    def </a:t>
            </a:r>
            <a:r>
              <a:rPr lang="en-US" sz="1000" dirty="0" err="1">
                <a:solidFill>
                  <a:schemeClr val="bg1"/>
                </a:solidFill>
              </a:rPr>
              <a:t>required_mem_per_node</a:t>
            </a:r>
            <a:r>
              <a:rPr lang="en-US" sz="1000" dirty="0">
                <a:solidFill>
                  <a:schemeClr val="bg1"/>
                </a:solidFill>
              </a:rPr>
              <a:t>(self):</a:t>
            </a:r>
          </a:p>
          <a:p>
            <a:r>
              <a:rPr lang="en-US" sz="1000" dirty="0">
                <a:solidFill>
                  <a:schemeClr val="bg1"/>
                </a:solidFill>
              </a:rPr>
              <a:t>        return </a:t>
            </a:r>
            <a:r>
              <a:rPr lang="en-US" sz="1000" dirty="0" err="1">
                <a:solidFill>
                  <a:schemeClr val="bg1"/>
                </a:solidFill>
              </a:rPr>
              <a:t>self.num_tasks_per_node</a:t>
            </a:r>
            <a:r>
              <a:rPr lang="en-US" sz="1000" dirty="0">
                <a:solidFill>
                  <a:schemeClr val="bg1"/>
                </a:solidFill>
              </a:rPr>
              <a:t> * 100 + 250</a:t>
            </a:r>
          </a:p>
          <a:p>
            <a:endParaRPr lang="en-US" sz="1000" dirty="0">
              <a:solidFill>
                <a:schemeClr val="bg1"/>
              </a:solidFill>
            </a:endParaRPr>
          </a:p>
          <a:p>
            <a:r>
              <a:rPr lang="en-US" sz="1000" dirty="0">
                <a:solidFill>
                  <a:schemeClr val="bg1"/>
                </a:solidFill>
              </a:rPr>
              <a:t>    @sanity_function</a:t>
            </a:r>
          </a:p>
          <a:p>
            <a:r>
              <a:rPr lang="en-US" sz="1000" dirty="0">
                <a:solidFill>
                  <a:schemeClr val="bg1"/>
                </a:solidFill>
              </a:rPr>
              <a:t>    …</a:t>
            </a:r>
          </a:p>
          <a:p>
            <a:r>
              <a:rPr lang="en-US" sz="1000" dirty="0">
                <a:solidFill>
                  <a:schemeClr val="bg1"/>
                </a:solidFill>
              </a:rPr>
              <a:t>    @performance_function('s')</a:t>
            </a:r>
          </a:p>
          <a:p>
            <a:r>
              <a:rPr lang="en-US" sz="1000" dirty="0">
                <a:solidFill>
                  <a:schemeClr val="bg1"/>
                </a:solidFill>
              </a:rPr>
              <a:t>    …</a:t>
            </a:r>
            <a:endParaRPr lang="en-NL" sz="1000" dirty="0">
              <a:solidFill>
                <a:schemeClr val="bg1"/>
              </a:solidFill>
            </a:endParaRPr>
          </a:p>
        </p:txBody>
      </p:sp>
      <p:sp>
        <p:nvSpPr>
          <p:cNvPr id="11" name="TextBox 10">
            <a:extLst>
              <a:ext uri="{FF2B5EF4-FFF2-40B4-BE49-F238E27FC236}">
                <a16:creationId xmlns:a16="http://schemas.microsoft.com/office/drawing/2014/main" id="{B938F237-36ED-2EDB-57A4-E38EE793343D}"/>
              </a:ext>
            </a:extLst>
          </p:cNvPr>
          <p:cNvSpPr txBox="1"/>
          <p:nvPr/>
        </p:nvSpPr>
        <p:spPr>
          <a:xfrm>
            <a:off x="1896791" y="4712613"/>
            <a:ext cx="3698349" cy="430887"/>
          </a:xfrm>
          <a:prstGeom prst="rect">
            <a:avLst/>
          </a:prstGeom>
          <a:noFill/>
        </p:spPr>
        <p:txBody>
          <a:bodyPr wrap="square">
            <a:spAutoFit/>
          </a:bodyPr>
          <a:lstStyle/>
          <a:p>
            <a:r>
              <a:rPr lang="en-US" sz="1100" dirty="0"/>
              <a:t>See </a:t>
            </a:r>
            <a:r>
              <a:rPr lang="en-US" sz="1100" dirty="0">
                <a:hlinkClick r:id="rId2"/>
              </a:rPr>
              <a:t>https://www.eessi.io/docs/test-suite/writing-portable-tests/#as-portable-reframe-test</a:t>
            </a:r>
            <a:r>
              <a:rPr lang="en-US" sz="1100" dirty="0"/>
              <a:t> </a:t>
            </a:r>
            <a:endParaRPr lang="en-NL" sz="1100" dirty="0"/>
          </a:p>
        </p:txBody>
      </p:sp>
      <p:sp>
        <p:nvSpPr>
          <p:cNvPr id="12" name="TextBox 11">
            <a:extLst>
              <a:ext uri="{FF2B5EF4-FFF2-40B4-BE49-F238E27FC236}">
                <a16:creationId xmlns:a16="http://schemas.microsoft.com/office/drawing/2014/main" id="{E706AE47-DC10-0EC5-D108-BB72DFECB644}"/>
              </a:ext>
            </a:extLst>
          </p:cNvPr>
          <p:cNvSpPr txBox="1"/>
          <p:nvPr/>
        </p:nvSpPr>
        <p:spPr>
          <a:xfrm>
            <a:off x="6512704" y="618877"/>
            <a:ext cx="1752403" cy="276999"/>
          </a:xfrm>
          <a:prstGeom prst="rect">
            <a:avLst/>
          </a:prstGeom>
          <a:noFill/>
        </p:spPr>
        <p:txBody>
          <a:bodyPr wrap="none" rtlCol="0">
            <a:spAutoFit/>
          </a:bodyPr>
          <a:lstStyle/>
          <a:p>
            <a:r>
              <a:rPr lang="en-US" sz="1200" dirty="0">
                <a:solidFill>
                  <a:schemeClr val="bg1"/>
                </a:solidFill>
              </a:rPr>
              <a:t>Requires ‘CPU’ feature</a:t>
            </a:r>
            <a:endParaRPr lang="en-NL" sz="1200" dirty="0">
              <a:solidFill>
                <a:schemeClr val="bg1"/>
              </a:solidFill>
            </a:endParaRPr>
          </a:p>
        </p:txBody>
      </p:sp>
      <p:sp>
        <p:nvSpPr>
          <p:cNvPr id="13" name="TextBox 12">
            <a:extLst>
              <a:ext uri="{FF2B5EF4-FFF2-40B4-BE49-F238E27FC236}">
                <a16:creationId xmlns:a16="http://schemas.microsoft.com/office/drawing/2014/main" id="{016FB462-C853-1E3A-8076-36841714059F}"/>
              </a:ext>
            </a:extLst>
          </p:cNvPr>
          <p:cNvSpPr txBox="1"/>
          <p:nvPr/>
        </p:nvSpPr>
        <p:spPr>
          <a:xfrm>
            <a:off x="6470099" y="960844"/>
            <a:ext cx="1915909" cy="276999"/>
          </a:xfrm>
          <a:prstGeom prst="rect">
            <a:avLst/>
          </a:prstGeom>
          <a:noFill/>
        </p:spPr>
        <p:txBody>
          <a:bodyPr wrap="none" rtlCol="0">
            <a:spAutoFit/>
          </a:bodyPr>
          <a:lstStyle/>
          <a:p>
            <a:r>
              <a:rPr lang="en-US" sz="1200" dirty="0">
                <a:solidFill>
                  <a:schemeClr val="bg1"/>
                </a:solidFill>
              </a:rPr>
              <a:t>Launch one task per core</a:t>
            </a:r>
            <a:endParaRPr lang="en-NL" sz="1200" dirty="0">
              <a:solidFill>
                <a:schemeClr val="bg1"/>
              </a:solidFill>
            </a:endParaRPr>
          </a:p>
        </p:txBody>
      </p:sp>
      <p:sp>
        <p:nvSpPr>
          <p:cNvPr id="14" name="TextBox 13">
            <a:extLst>
              <a:ext uri="{FF2B5EF4-FFF2-40B4-BE49-F238E27FC236}">
                <a16:creationId xmlns:a16="http://schemas.microsoft.com/office/drawing/2014/main" id="{8C7CDAB2-4BB8-4C5E-B5D3-66337D6A0AF6}"/>
              </a:ext>
            </a:extLst>
          </p:cNvPr>
          <p:cNvSpPr txBox="1"/>
          <p:nvPr/>
        </p:nvSpPr>
        <p:spPr>
          <a:xfrm>
            <a:off x="6139542" y="1329902"/>
            <a:ext cx="2552640" cy="461665"/>
          </a:xfrm>
          <a:prstGeom prst="rect">
            <a:avLst/>
          </a:prstGeom>
          <a:noFill/>
        </p:spPr>
        <p:txBody>
          <a:bodyPr wrap="square" rtlCol="0">
            <a:spAutoFit/>
          </a:bodyPr>
          <a:lstStyle/>
          <a:p>
            <a:r>
              <a:rPr lang="en-US" sz="1200" dirty="0">
                <a:solidFill>
                  <a:schemeClr val="bg1"/>
                </a:solidFill>
              </a:rPr>
              <a:t>Create tests for all modules called mpi4py/&lt;something&gt;</a:t>
            </a:r>
            <a:endParaRPr lang="en-NL" sz="1200" dirty="0">
              <a:solidFill>
                <a:schemeClr val="bg1"/>
              </a:solidFill>
            </a:endParaRPr>
          </a:p>
        </p:txBody>
      </p:sp>
      <p:sp>
        <p:nvSpPr>
          <p:cNvPr id="15" name="TextBox 14">
            <a:extLst>
              <a:ext uri="{FF2B5EF4-FFF2-40B4-BE49-F238E27FC236}">
                <a16:creationId xmlns:a16="http://schemas.microsoft.com/office/drawing/2014/main" id="{7AD9BDD2-4F73-935A-E26E-CC4C130B2E1D}"/>
              </a:ext>
            </a:extLst>
          </p:cNvPr>
          <p:cNvSpPr txBox="1"/>
          <p:nvPr/>
        </p:nvSpPr>
        <p:spPr>
          <a:xfrm>
            <a:off x="5813199" y="2371437"/>
            <a:ext cx="2878983" cy="461665"/>
          </a:xfrm>
          <a:prstGeom prst="rect">
            <a:avLst/>
          </a:prstGeom>
          <a:noFill/>
        </p:spPr>
        <p:txBody>
          <a:bodyPr wrap="square" rtlCol="0">
            <a:spAutoFit/>
          </a:bodyPr>
          <a:lstStyle/>
          <a:p>
            <a:r>
              <a:rPr lang="en-US" sz="1200" dirty="0">
                <a:solidFill>
                  <a:schemeClr val="bg1"/>
                </a:solidFill>
              </a:rPr>
              <a:t>Automatically tags a test instance with this </a:t>
            </a:r>
            <a:r>
              <a:rPr lang="en-US" sz="1200" dirty="0" err="1">
                <a:solidFill>
                  <a:schemeClr val="bg1"/>
                </a:solidFill>
              </a:rPr>
              <a:t>bench_name</a:t>
            </a:r>
            <a:r>
              <a:rPr lang="en-US" sz="1200" dirty="0">
                <a:solidFill>
                  <a:schemeClr val="bg1"/>
                </a:solidFill>
              </a:rPr>
              <a:t> with ‘CI’ tag</a:t>
            </a:r>
            <a:endParaRPr lang="en-NL" sz="1200" dirty="0">
              <a:solidFill>
                <a:schemeClr val="bg1"/>
              </a:solidFill>
            </a:endParaRPr>
          </a:p>
        </p:txBody>
      </p:sp>
      <p:sp>
        <p:nvSpPr>
          <p:cNvPr id="16" name="TextBox 15">
            <a:extLst>
              <a:ext uri="{FF2B5EF4-FFF2-40B4-BE49-F238E27FC236}">
                <a16:creationId xmlns:a16="http://schemas.microsoft.com/office/drawing/2014/main" id="{4F80F970-257D-8632-0E2A-2A35E3A52FB5}"/>
              </a:ext>
            </a:extLst>
          </p:cNvPr>
          <p:cNvSpPr txBox="1"/>
          <p:nvPr/>
        </p:nvSpPr>
        <p:spPr>
          <a:xfrm>
            <a:off x="5951624" y="3040606"/>
            <a:ext cx="2685407" cy="461665"/>
          </a:xfrm>
          <a:prstGeom prst="rect">
            <a:avLst/>
          </a:prstGeom>
          <a:noFill/>
        </p:spPr>
        <p:txBody>
          <a:bodyPr wrap="square" rtlCol="0">
            <a:spAutoFit/>
          </a:bodyPr>
          <a:lstStyle/>
          <a:p>
            <a:r>
              <a:rPr lang="en-US" sz="1200" dirty="0">
                <a:solidFill>
                  <a:schemeClr val="bg1"/>
                </a:solidFill>
              </a:rPr>
              <a:t>Request sufficient memory, and skip if nodes don’t have enough</a:t>
            </a:r>
            <a:endParaRPr lang="en-NL" sz="1200" dirty="0">
              <a:solidFill>
                <a:schemeClr val="bg1"/>
              </a:solidFill>
            </a:endParaRPr>
          </a:p>
        </p:txBody>
      </p:sp>
      <p:cxnSp>
        <p:nvCxnSpPr>
          <p:cNvPr id="18" name="Straight Arrow Connector 17">
            <a:extLst>
              <a:ext uri="{FF2B5EF4-FFF2-40B4-BE49-F238E27FC236}">
                <a16:creationId xmlns:a16="http://schemas.microsoft.com/office/drawing/2014/main" id="{CA1AC3A6-28FD-CE57-6D48-3319A0A443B9}"/>
              </a:ext>
            </a:extLst>
          </p:cNvPr>
          <p:cNvCxnSpPr>
            <a:stCxn id="12" idx="1"/>
          </p:cNvCxnSpPr>
          <p:nvPr/>
        </p:nvCxnSpPr>
        <p:spPr>
          <a:xfrm flipH="1" flipV="1">
            <a:off x="5310554" y="618877"/>
            <a:ext cx="1202150" cy="138500"/>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40065C0-19C1-036F-9F76-7C893AA04C9A}"/>
              </a:ext>
            </a:extLst>
          </p:cNvPr>
          <p:cNvCxnSpPr>
            <a:cxnSpLocks/>
            <a:stCxn id="13" idx="1"/>
          </p:cNvCxnSpPr>
          <p:nvPr/>
        </p:nvCxnSpPr>
        <p:spPr>
          <a:xfrm flipH="1" flipV="1">
            <a:off x="5377661" y="806956"/>
            <a:ext cx="1092438" cy="292388"/>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F6CFCEE-D5BA-25EA-F426-017AFA9B0248}"/>
              </a:ext>
            </a:extLst>
          </p:cNvPr>
          <p:cNvCxnSpPr>
            <a:cxnSpLocks/>
          </p:cNvCxnSpPr>
          <p:nvPr/>
        </p:nvCxnSpPr>
        <p:spPr>
          <a:xfrm flipH="1" flipV="1">
            <a:off x="5684108" y="1199620"/>
            <a:ext cx="457251" cy="330408"/>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FABBFA9-4E1C-4AD2-EBC8-3C8E141726A3}"/>
              </a:ext>
            </a:extLst>
          </p:cNvPr>
          <p:cNvCxnSpPr>
            <a:cxnSpLocks/>
          </p:cNvCxnSpPr>
          <p:nvPr/>
        </p:nvCxnSpPr>
        <p:spPr>
          <a:xfrm flipH="1">
            <a:off x="4641198" y="2588801"/>
            <a:ext cx="1167417" cy="139571"/>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9DA4BB3-4A8B-2E08-2FE4-8A79643409DC}"/>
              </a:ext>
            </a:extLst>
          </p:cNvPr>
          <p:cNvCxnSpPr>
            <a:cxnSpLocks/>
          </p:cNvCxnSpPr>
          <p:nvPr/>
        </p:nvCxnSpPr>
        <p:spPr>
          <a:xfrm flipH="1">
            <a:off x="5095926" y="3271439"/>
            <a:ext cx="855698" cy="108739"/>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71C74686-60CD-440E-A6F7-E68BAB78867A}"/>
              </a:ext>
            </a:extLst>
          </p:cNvPr>
          <p:cNvCxnSpPr>
            <a:cxnSpLocks/>
          </p:cNvCxnSpPr>
          <p:nvPr/>
        </p:nvCxnSpPr>
        <p:spPr>
          <a:xfrm flipH="1">
            <a:off x="6786791" y="468081"/>
            <a:ext cx="254871" cy="0"/>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3B31ED5-DFA2-7FD3-52F7-A607F586C76B}"/>
              </a:ext>
            </a:extLst>
          </p:cNvPr>
          <p:cNvSpPr txBox="1"/>
          <p:nvPr/>
        </p:nvSpPr>
        <p:spPr>
          <a:xfrm>
            <a:off x="7090746" y="329581"/>
            <a:ext cx="1641796" cy="276999"/>
          </a:xfrm>
          <a:prstGeom prst="rect">
            <a:avLst/>
          </a:prstGeom>
          <a:noFill/>
        </p:spPr>
        <p:txBody>
          <a:bodyPr wrap="none" rtlCol="0">
            <a:spAutoFit/>
          </a:bodyPr>
          <a:lstStyle/>
          <a:p>
            <a:r>
              <a:rPr lang="en-US" sz="1200" dirty="0">
                <a:solidFill>
                  <a:schemeClr val="bg1"/>
                </a:solidFill>
              </a:rPr>
              <a:t>All our logic is in here</a:t>
            </a:r>
            <a:endParaRPr lang="en-NL" sz="1200" dirty="0">
              <a:solidFill>
                <a:schemeClr val="bg1"/>
              </a:solidFill>
            </a:endParaRPr>
          </a:p>
        </p:txBody>
      </p:sp>
    </p:spTree>
    <p:extLst>
      <p:ext uri="{BB962C8B-B14F-4D97-AF65-F5344CB8AC3E}">
        <p14:creationId xmlns:p14="http://schemas.microsoft.com/office/powerpoint/2010/main" val="409227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C03E3AC-6144-E2E6-3854-26937941E3E5}"/>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83B875E4-1247-8447-EBA8-52FD88BB0982}"/>
              </a:ext>
            </a:extLst>
          </p:cNvPr>
          <p:cNvSpPr>
            <a:spLocks noGrp="1"/>
          </p:cNvSpPr>
          <p:nvPr>
            <p:ph type="body" idx="1"/>
          </p:nvPr>
        </p:nvSpPr>
        <p:spPr>
          <a:xfrm>
            <a:off x="443017" y="772766"/>
            <a:ext cx="8390739" cy="3791283"/>
          </a:xfrm>
        </p:spPr>
        <p:txBody>
          <a:bodyPr/>
          <a:lstStyle/>
          <a:p>
            <a:r>
              <a:rPr lang="en-US" sz="1800" dirty="0"/>
              <a:t>We run the test suite periodically (daily/weekly) on about 5 different systems</a:t>
            </a:r>
          </a:p>
          <a:p>
            <a:r>
              <a:rPr lang="en-US" sz="1800" dirty="0"/>
              <a:t>We run selected (single node) tests when building new software for EESSI (before deployment)</a:t>
            </a:r>
          </a:p>
          <a:p>
            <a:r>
              <a:rPr lang="en-US" sz="1800" dirty="0"/>
              <a:t>Some of us also use the test suite to test local module stacks!</a:t>
            </a:r>
          </a:p>
        </p:txBody>
      </p:sp>
      <p:sp>
        <p:nvSpPr>
          <p:cNvPr id="3" name="Google Shape;79;p13">
            <a:extLst>
              <a:ext uri="{FF2B5EF4-FFF2-40B4-BE49-F238E27FC236}">
                <a16:creationId xmlns:a16="http://schemas.microsoft.com/office/drawing/2014/main" id="{4BD81B24-05ED-C4D3-50D0-DCFB080C84DE}"/>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6</a:t>
            </a:fld>
            <a:endParaRPr lang="en" dirty="0"/>
          </a:p>
        </p:txBody>
      </p:sp>
      <p:sp>
        <p:nvSpPr>
          <p:cNvPr id="7" name="Title 3">
            <a:extLst>
              <a:ext uri="{FF2B5EF4-FFF2-40B4-BE49-F238E27FC236}">
                <a16:creationId xmlns:a16="http://schemas.microsoft.com/office/drawing/2014/main" id="{A6F4BF99-AA40-6F21-A34C-43391AA6861B}"/>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How we use the EESSI test suite</a:t>
            </a:r>
            <a:endParaRPr lang="en-US" sz="2600" dirty="0"/>
          </a:p>
        </p:txBody>
      </p:sp>
    </p:spTree>
    <p:extLst>
      <p:ext uri="{BB962C8B-B14F-4D97-AF65-F5344CB8AC3E}">
        <p14:creationId xmlns:p14="http://schemas.microsoft.com/office/powerpoint/2010/main" val="3660139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04C4E5D-DF3C-A8DD-303D-65BA74B582C9}"/>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69F7C64D-7FD7-DBA4-D315-FA427D8BB663}"/>
              </a:ext>
            </a:extLst>
          </p:cNvPr>
          <p:cNvSpPr>
            <a:spLocks noGrp="1"/>
          </p:cNvSpPr>
          <p:nvPr>
            <p:ph type="body" idx="1"/>
          </p:nvPr>
        </p:nvSpPr>
        <p:spPr>
          <a:xfrm>
            <a:off x="443017" y="772766"/>
            <a:ext cx="8390739" cy="3791283"/>
          </a:xfrm>
        </p:spPr>
        <p:txBody>
          <a:bodyPr/>
          <a:lstStyle/>
          <a:p>
            <a:endParaRPr lang="en-US" sz="1800" dirty="0"/>
          </a:p>
        </p:txBody>
      </p:sp>
      <p:sp>
        <p:nvSpPr>
          <p:cNvPr id="3" name="Google Shape;79;p13">
            <a:extLst>
              <a:ext uri="{FF2B5EF4-FFF2-40B4-BE49-F238E27FC236}">
                <a16:creationId xmlns:a16="http://schemas.microsoft.com/office/drawing/2014/main" id="{729F010E-9436-0859-EC95-7C269F27FB41}"/>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7</a:t>
            </a:fld>
            <a:endParaRPr lang="en" dirty="0"/>
          </a:p>
        </p:txBody>
      </p:sp>
      <p:pic>
        <p:nvPicPr>
          <p:cNvPr id="10" name="Picture 9">
            <a:extLst>
              <a:ext uri="{FF2B5EF4-FFF2-40B4-BE49-F238E27FC236}">
                <a16:creationId xmlns:a16="http://schemas.microsoft.com/office/drawing/2014/main" id="{A801313D-0308-0075-7C98-D4199028B12F}"/>
              </a:ext>
            </a:extLst>
          </p:cNvPr>
          <p:cNvPicPr>
            <a:picLocks noChangeAspect="1"/>
          </p:cNvPicPr>
          <p:nvPr/>
        </p:nvPicPr>
        <p:blipFill>
          <a:blip r:embed="rId2"/>
          <a:stretch>
            <a:fillRect/>
          </a:stretch>
        </p:blipFill>
        <p:spPr>
          <a:xfrm>
            <a:off x="168667" y="0"/>
            <a:ext cx="7661578" cy="5143500"/>
          </a:xfrm>
          <a:prstGeom prst="rect">
            <a:avLst/>
          </a:prstGeom>
        </p:spPr>
      </p:pic>
    </p:spTree>
    <p:extLst>
      <p:ext uri="{BB962C8B-B14F-4D97-AF65-F5344CB8AC3E}">
        <p14:creationId xmlns:p14="http://schemas.microsoft.com/office/powerpoint/2010/main" val="329750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4020F-D1C3-F659-4847-1574422A77E4}"/>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CBEE9C12-4F61-7C08-E9A6-F911EB399C3F}"/>
              </a:ext>
            </a:extLst>
          </p:cNvPr>
          <p:cNvSpPr>
            <a:spLocks noGrp="1"/>
          </p:cNvSpPr>
          <p:nvPr>
            <p:ph type="body" idx="1"/>
          </p:nvPr>
        </p:nvSpPr>
        <p:spPr>
          <a:xfrm>
            <a:off x="443017" y="772766"/>
            <a:ext cx="8390739" cy="3791283"/>
          </a:xfrm>
        </p:spPr>
        <p:txBody>
          <a:bodyPr/>
          <a:lstStyle/>
          <a:p>
            <a:pPr marL="76200" indent="0">
              <a:buNone/>
            </a:pPr>
            <a:r>
              <a:rPr lang="en-US" sz="1800" dirty="0"/>
              <a:t>Goal: For everyone to have run the EESSI test suite on your HPC cluster (or laptop) by the end of EUM’25!</a:t>
            </a:r>
          </a:p>
          <a:p>
            <a:r>
              <a:rPr lang="en-US" sz="1800" dirty="0"/>
              <a:t>Step 1: install </a:t>
            </a:r>
            <a:r>
              <a:rPr lang="en-US" sz="1800" dirty="0" err="1"/>
              <a:t>ReFrame</a:t>
            </a:r>
            <a:r>
              <a:rPr lang="en-US" sz="1800" dirty="0"/>
              <a:t> &amp; the EESSI test suite</a:t>
            </a:r>
          </a:p>
          <a:p>
            <a:r>
              <a:rPr lang="en-US" sz="1800" dirty="0"/>
              <a:t>Step 2: create a </a:t>
            </a:r>
            <a:r>
              <a:rPr lang="en-US" sz="1800" dirty="0" err="1"/>
              <a:t>ReFrame</a:t>
            </a:r>
            <a:r>
              <a:rPr lang="en-US" sz="1800" dirty="0"/>
              <a:t> configuration file</a:t>
            </a:r>
          </a:p>
          <a:p>
            <a:r>
              <a:rPr lang="en-US" sz="1800" dirty="0"/>
              <a:t>Step 3: run reframe --list -t CI</a:t>
            </a:r>
          </a:p>
          <a:p>
            <a:r>
              <a:rPr lang="en-US" sz="1800" dirty="0"/>
              <a:t>Step 4: run reframe --</a:t>
            </a:r>
            <a:r>
              <a:rPr lang="en-US" sz="1800" dirty="0" err="1"/>
              <a:t>dryrun</a:t>
            </a:r>
            <a:r>
              <a:rPr lang="en-US" sz="1800" dirty="0"/>
              <a:t> -t CI -n /&lt;</a:t>
            </a:r>
            <a:r>
              <a:rPr lang="en-US" sz="1800" dirty="0" err="1"/>
              <a:t>somehash</a:t>
            </a:r>
            <a:r>
              <a:rPr lang="en-US" sz="1800" dirty="0"/>
              <a:t>&gt;</a:t>
            </a:r>
          </a:p>
          <a:p>
            <a:r>
              <a:rPr lang="en-US" sz="1800" dirty="0"/>
              <a:t>Step 5: run reframe --run -t CI -n /&lt;</a:t>
            </a:r>
            <a:r>
              <a:rPr lang="en-US" sz="1800" dirty="0" err="1"/>
              <a:t>somehash</a:t>
            </a:r>
            <a:r>
              <a:rPr lang="en-US" sz="1800" dirty="0"/>
              <a:t>&gt;</a:t>
            </a:r>
          </a:p>
          <a:p>
            <a:endParaRPr lang="en-US" sz="1800" dirty="0"/>
          </a:p>
          <a:p>
            <a:endParaRPr lang="en-US" sz="1800" dirty="0"/>
          </a:p>
        </p:txBody>
      </p:sp>
      <p:sp>
        <p:nvSpPr>
          <p:cNvPr id="3" name="Google Shape;79;p13">
            <a:extLst>
              <a:ext uri="{FF2B5EF4-FFF2-40B4-BE49-F238E27FC236}">
                <a16:creationId xmlns:a16="http://schemas.microsoft.com/office/drawing/2014/main" id="{568DDED2-C88F-0B39-C491-DBB6C128B415}"/>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8</a:t>
            </a:fld>
            <a:endParaRPr lang="en" dirty="0"/>
          </a:p>
        </p:txBody>
      </p:sp>
      <p:sp>
        <p:nvSpPr>
          <p:cNvPr id="7" name="Title 3">
            <a:extLst>
              <a:ext uri="{FF2B5EF4-FFF2-40B4-BE49-F238E27FC236}">
                <a16:creationId xmlns:a16="http://schemas.microsoft.com/office/drawing/2014/main" id="{1981D1B7-9D9D-244D-04CD-DA7D333C4A46}"/>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Writing an EESSI test suite configuration</a:t>
            </a:r>
            <a:endParaRPr lang="en-US" sz="2600" dirty="0"/>
          </a:p>
        </p:txBody>
      </p:sp>
    </p:spTree>
    <p:extLst>
      <p:ext uri="{BB962C8B-B14F-4D97-AF65-F5344CB8AC3E}">
        <p14:creationId xmlns:p14="http://schemas.microsoft.com/office/powerpoint/2010/main" val="4265618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439C6-6B4D-7492-2415-80CF3EE32BB5}"/>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558D1E2C-31A9-BC0A-B348-CBC51714102A}"/>
              </a:ext>
            </a:extLst>
          </p:cNvPr>
          <p:cNvSpPr>
            <a:spLocks noGrp="1"/>
          </p:cNvSpPr>
          <p:nvPr>
            <p:ph type="body" idx="1"/>
          </p:nvPr>
        </p:nvSpPr>
        <p:spPr>
          <a:xfrm>
            <a:off x="443017" y="772766"/>
            <a:ext cx="8390739" cy="3791283"/>
          </a:xfrm>
        </p:spPr>
        <p:txBody>
          <a:bodyPr/>
          <a:lstStyle/>
          <a:p>
            <a:r>
              <a:rPr lang="en-US" sz="1800" dirty="0"/>
              <a:t>Detailed steps on subsequent slides</a:t>
            </a:r>
          </a:p>
          <a:p>
            <a:r>
              <a:rPr lang="en-US" sz="1800" dirty="0"/>
              <a:t>Quickest way: copy-paste from slides at </a:t>
            </a:r>
            <a:r>
              <a:rPr lang="en-US" sz="1800" dirty="0">
                <a:hlinkClick r:id="rId2"/>
              </a:rPr>
              <a:t>https://github.com/casparvl/EUM25</a:t>
            </a:r>
            <a:r>
              <a:rPr lang="en-US" sz="1800" dirty="0"/>
              <a:t> </a:t>
            </a:r>
          </a:p>
          <a:p>
            <a:r>
              <a:rPr lang="en-US" sz="1800" dirty="0"/>
              <a:t>Docs for creating a config file: </a:t>
            </a:r>
            <a:r>
              <a:rPr lang="en-US" sz="1800" dirty="0">
                <a:hlinkClick r:id="rId3"/>
              </a:rPr>
              <a:t>https://www.eessi.io/docs/test-suite/installation-configuration/</a:t>
            </a:r>
            <a:r>
              <a:rPr lang="en-US" sz="1800" dirty="0"/>
              <a:t> </a:t>
            </a:r>
          </a:p>
          <a:p>
            <a:endParaRPr lang="en-US" sz="1800" dirty="0"/>
          </a:p>
        </p:txBody>
      </p:sp>
      <p:sp>
        <p:nvSpPr>
          <p:cNvPr id="3" name="Google Shape;79;p13">
            <a:extLst>
              <a:ext uri="{FF2B5EF4-FFF2-40B4-BE49-F238E27FC236}">
                <a16:creationId xmlns:a16="http://schemas.microsoft.com/office/drawing/2014/main" id="{EB13EC94-6E54-95C1-FB10-8CE6E7E0CE33}"/>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9</a:t>
            </a:fld>
            <a:endParaRPr lang="en" dirty="0"/>
          </a:p>
        </p:txBody>
      </p:sp>
      <p:sp>
        <p:nvSpPr>
          <p:cNvPr id="7" name="Title 3">
            <a:extLst>
              <a:ext uri="{FF2B5EF4-FFF2-40B4-BE49-F238E27FC236}">
                <a16:creationId xmlns:a16="http://schemas.microsoft.com/office/drawing/2014/main" id="{E1C08E2A-FDF5-617A-2AF5-660877817E47}"/>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Find presentation online</a:t>
            </a:r>
            <a:endParaRPr lang="en-US" sz="2600" dirty="0"/>
          </a:p>
        </p:txBody>
      </p:sp>
    </p:spTree>
    <p:extLst>
      <p:ext uri="{BB962C8B-B14F-4D97-AF65-F5344CB8AC3E}">
        <p14:creationId xmlns:p14="http://schemas.microsoft.com/office/powerpoint/2010/main" val="2185835663"/>
      </p:ext>
    </p:extLst>
  </p:cSld>
  <p:clrMapOvr>
    <a:masterClrMapping/>
  </p:clrMapOvr>
</p:sld>
</file>

<file path=ppt/theme/theme1.xml><?xml version="1.0" encoding="utf-8"?>
<a:theme xmlns:a="http://schemas.openxmlformats.org/drawingml/2006/main" name="Cordelia template">
  <a:themeElements>
    <a:clrScheme name="Personalizado 1">
      <a:dk1>
        <a:srgbClr val="263238"/>
      </a:dk1>
      <a:lt1>
        <a:srgbClr val="FFFFFF"/>
      </a:lt1>
      <a:dk2>
        <a:srgbClr val="607D8B"/>
      </a:dk2>
      <a:lt2>
        <a:srgbClr val="ECEFF1"/>
      </a:lt2>
      <a:accent1>
        <a:srgbClr val="0053A3"/>
      </a:accent1>
      <a:accent2>
        <a:srgbClr val="0091EA"/>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24-02-05 TEMPLATE MultiXscale-slide-master.potx" id="{9437A605-8F18-468C-8219-6E273A490D0B}" vid="{ED99D812-70BA-4DAF-8E12-6718A986F3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2024-02-05 TEMPLATE MultiXscale-slide-master</Template>
  <TotalTime>24921</TotalTime>
  <Words>1840</Words>
  <Application>Microsoft Office PowerPoint</Application>
  <PresentationFormat>On-screen Show (16:9)</PresentationFormat>
  <Paragraphs>169</Paragraphs>
  <Slides>21</Slides>
  <Notes>2</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Wingdings</vt:lpstr>
      <vt:lpstr>Arial</vt:lpstr>
      <vt:lpstr>Helvetica Neue</vt:lpstr>
      <vt:lpstr>Roboto Slab</vt:lpstr>
      <vt:lpstr>Source Sans Pro</vt:lpstr>
      <vt:lpstr>Courier New</vt:lpstr>
      <vt:lpstr>Cordelia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Caspar van Leeuwen</dc:creator>
  <cp:lastModifiedBy>Caspar van Leeuwen</cp:lastModifiedBy>
  <cp:revision>99</cp:revision>
  <dcterms:created xsi:type="dcterms:W3CDTF">2024-02-05T10:59:15Z</dcterms:created>
  <dcterms:modified xsi:type="dcterms:W3CDTF">2025-03-26T21:41:45Z</dcterms:modified>
</cp:coreProperties>
</file>