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458" r:id="rId3"/>
    <p:sldId id="475" r:id="rId4"/>
    <p:sldId id="489" r:id="rId5"/>
    <p:sldId id="490" r:id="rId6"/>
    <p:sldId id="503" r:id="rId7"/>
    <p:sldId id="504" r:id="rId8"/>
    <p:sldId id="491" r:id="rId9"/>
    <p:sldId id="502" r:id="rId10"/>
    <p:sldId id="505" r:id="rId11"/>
    <p:sldId id="492" r:id="rId12"/>
    <p:sldId id="493" r:id="rId13"/>
    <p:sldId id="494" r:id="rId14"/>
    <p:sldId id="495" r:id="rId15"/>
    <p:sldId id="496" r:id="rId16"/>
    <p:sldId id="497" r:id="rId17"/>
    <p:sldId id="500" r:id="rId18"/>
    <p:sldId id="498" r:id="rId19"/>
    <p:sldId id="499" r:id="rId20"/>
    <p:sldId id="501" r:id="rId21"/>
    <p:sldId id="277"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ar van Leeuwen" initials="Cv" lastIdx="24" clrIdx="0">
    <p:extLst>
      <p:ext uri="{19B8F6BF-5375-455C-9EA6-DF929625EA0E}">
        <p15:presenceInfo xmlns:p15="http://schemas.microsoft.com/office/powerpoint/2012/main" userId="S::caspar.vanleeuwen@surf.nl::e381adce-b0d1-48c5-b5fa-8c3ca03de288" providerId="AD"/>
      </p:ext>
    </p:extLst>
  </p:cmAuthor>
  <p:cmAuthor id="2" name="Caspar v. L." initials="CL" lastIdx="64" clrIdx="1">
    <p:extLst>
      <p:ext uri="{19B8F6BF-5375-455C-9EA6-DF929625EA0E}">
        <p15:presenceInfo xmlns:p15="http://schemas.microsoft.com/office/powerpoint/2012/main" userId="94494ed6a0ac452b" providerId="Windows Live"/>
      </p:ext>
    </p:extLst>
  </p:cmAuthor>
  <p:cmAuthor id="3" name="Guest User" initials="GU" lastIdx="25" clrIdx="2">
    <p:extLst>
      <p:ext uri="{19B8F6BF-5375-455C-9EA6-DF929625EA0E}">
        <p15:presenceInfo xmlns:p15="http://schemas.microsoft.com/office/powerpoint/2012/main" userId="Guest User" providerId="Windows Live"/>
      </p:ext>
    </p:extLst>
  </p:cmAuthor>
  <p:cmAuthor id="4" name="Alan O'Cais" initials="AO" lastIdx="1" clrIdx="3">
    <p:extLst>
      <p:ext uri="{19B8F6BF-5375-455C-9EA6-DF929625EA0E}">
        <p15:presenceInfo xmlns:p15="http://schemas.microsoft.com/office/powerpoint/2012/main" userId="ce6352a7e2ab8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99"/>
    <a:srgbClr val="51772E"/>
    <a:srgbClr val="E97223"/>
    <a:srgbClr val="F4CA71"/>
    <a:srgbClr val="2F99FF"/>
    <a:srgbClr val="4472C4"/>
    <a:srgbClr val="777777"/>
    <a:srgbClr val="12A6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4507"/>
  </p:normalViewPr>
  <p:slideViewPr>
    <p:cSldViewPr snapToGrid="0">
      <p:cViewPr varScale="1">
        <p:scale>
          <a:sx n="193" d="100"/>
          <a:sy n="193" d="100"/>
        </p:scale>
        <p:origin x="1284" y="4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03067" y="208892"/>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03067" y="960932"/>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364960" y="1043767"/>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preserve="1" userDrawn="1">
  <p:cSld name="TITLE_V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92255" y="1849359"/>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15461" y="1694815"/>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482566" y="644845"/>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75089084"/>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hasCustomPrompt="1"/>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800">
                <a:latin typeface="Source Sans Pro" panose="020B0503030403020204" pitchFamily="34" charset="0"/>
                <a:ea typeface="Source Sans Pro" panose="020B0503030403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Title of the slide</a:t>
            </a:r>
            <a:endParaRPr/>
          </a:p>
        </p:txBody>
      </p:sp>
      <p:sp>
        <p:nvSpPr>
          <p:cNvPr id="42" name="Google Shape;42;p5"/>
          <p:cNvSpPr txBox="1">
            <a:spLocks noGrp="1"/>
          </p:cNvSpPr>
          <p:nvPr>
            <p:ph type="body" idx="1" hasCustomPrompt="1"/>
          </p:nvPr>
        </p:nvSpPr>
        <p:spPr>
          <a:xfrm>
            <a:off x="786150" y="1261700"/>
            <a:ext cx="7571700" cy="3302349"/>
          </a:xfrm>
          <a:prstGeom prst="rect">
            <a:avLst/>
          </a:prstGeom>
        </p:spPr>
        <p:txBody>
          <a:bodyPr spcFirstLastPara="1" wrap="square" lIns="91425" tIns="91425" rIns="91425" bIns="91425" anchor="t" anchorCtr="0">
            <a:noAutofit/>
          </a:bodyPr>
          <a:lstStyle>
            <a:lvl1pPr marL="457200" lvl="0" indent="-381000" algn="just">
              <a:lnSpc>
                <a:spcPct val="150000"/>
              </a:lnSpc>
              <a:spcBef>
                <a:spcPts val="0"/>
              </a:spcBef>
              <a:spcAft>
                <a:spcPts val="0"/>
              </a:spcAft>
              <a:buSzPts val="2400"/>
              <a:buChar char="◎"/>
              <a:defRPr sz="2000"/>
            </a:lvl1pPr>
            <a:lvl2pPr marL="914400" lvl="1" indent="-381000">
              <a:lnSpc>
                <a:spcPct val="150000"/>
              </a:lnSpc>
              <a:spcBef>
                <a:spcPts val="0"/>
              </a:spcBef>
              <a:spcAft>
                <a:spcPts val="0"/>
              </a:spcAft>
              <a:buSzPts val="2400"/>
              <a:buChar char="○"/>
              <a:defRPr sz="1800"/>
            </a:lvl2pPr>
            <a:lvl3pPr marL="1371600" lvl="2" indent="-381000">
              <a:lnSpc>
                <a:spcPct val="150000"/>
              </a:lnSpc>
              <a:spcBef>
                <a:spcPts val="0"/>
              </a:spcBef>
              <a:spcAft>
                <a:spcPts val="0"/>
              </a:spcAft>
              <a:buSzPts val="2400"/>
              <a:buFont typeface="Arial" panose="020B0604020202020204" pitchFamily="34" charset="0"/>
              <a:buChar char="•"/>
              <a:defRPr sz="18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r>
              <a:rPr lang="en-US"/>
              <a:t>Level 0 text</a:t>
            </a:r>
          </a:p>
          <a:p>
            <a:pPr lvl="1"/>
            <a:r>
              <a:rPr lang="en-US"/>
              <a:t>Level 1 text</a:t>
            </a:r>
          </a:p>
          <a:p>
            <a:pPr lvl="2"/>
            <a:r>
              <a:rPr lang="en-US"/>
              <a:t>Level 2 text</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complete pattern">
  <p:cSld name="FINAL">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26" name="Rectángulo 25">
            <a:extLst>
              <a:ext uri="{FF2B5EF4-FFF2-40B4-BE49-F238E27FC236}">
                <a16:creationId xmlns:a16="http://schemas.microsoft.com/office/drawing/2014/main" id="{8C5EF0B3-C13F-0C05-E153-1CF420A45FFB}"/>
              </a:ext>
            </a:extLst>
          </p:cNvPr>
          <p:cNvSpPr/>
          <p:nvPr userDrawn="1"/>
        </p:nvSpPr>
        <p:spPr>
          <a:xfrm>
            <a:off x="0" y="0"/>
            <a:ext cx="9162666" cy="5143500"/>
          </a:xfrm>
          <a:prstGeom prst="rect">
            <a:avLst/>
          </a:prstGeom>
          <a:solidFill>
            <a:srgbClr val="FFFFFF">
              <a:alpha val="50980"/>
            </a:srgbClr>
          </a:solidFill>
          <a:ln>
            <a:solidFill>
              <a:schemeClr val="bg1">
                <a:alpha val="7490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1DD3BA1-B0DD-DD30-A7D3-71FD3415BB7D}"/>
              </a:ext>
            </a:extLst>
          </p:cNvPr>
          <p:cNvGrpSpPr/>
          <p:nvPr userDrawn="1"/>
        </p:nvGrpSpPr>
        <p:grpSpPr>
          <a:xfrm>
            <a:off x="412471" y="780939"/>
            <a:ext cx="4986637" cy="2541439"/>
            <a:chOff x="3124200" y="1205865"/>
            <a:chExt cx="5943600" cy="2972897"/>
          </a:xfrm>
        </p:grpSpPr>
        <p:pic>
          <p:nvPicPr>
            <p:cNvPr id="3" name="Picture 8">
              <a:extLst>
                <a:ext uri="{FF2B5EF4-FFF2-40B4-BE49-F238E27FC236}">
                  <a16:creationId xmlns:a16="http://schemas.microsoft.com/office/drawing/2014/main" id="{192B2E4C-1BDE-3AF4-EA0E-8F72C2FEC4F0}"/>
                </a:ext>
              </a:extLst>
            </p:cNvPr>
            <p:cNvPicPr/>
            <p:nvPr/>
          </p:nvPicPr>
          <p:blipFill>
            <a:blip r:embed="rId3" cstate="print">
              <a:extLst>
                <a:ext uri="{BEBA8EAE-BF5A-486C-A8C5-ECC9F3942E4B}">
                  <a14:imgProps xmlns:a14="http://schemas.microsoft.com/office/drawing/2010/main">
                    <a14:imgLayer r:embed="rId4">
                      <a14:imgEffect>
                        <a14:backgroundRemoval t="8537" b="88415" l="4481" r="92702">
                          <a14:foregroundMark x1="9219" y1="59146" x2="9219" y2="59146"/>
                          <a14:foregroundMark x1="4609" y1="26829" x2="4609" y2="26829"/>
                          <a14:foregroundMark x1="34059" y1="18293" x2="34059" y2="18293"/>
                          <a14:foregroundMark x1="38028" y1="28049" x2="38028" y2="28049"/>
                          <a14:foregroundMark x1="35980" y1="19512" x2="35980" y2="19512"/>
                          <a14:foregroundMark x1="42382" y1="29878" x2="42382" y2="29878"/>
                          <a14:foregroundMark x1="44174" y1="23780" x2="44174" y2="23780"/>
                          <a14:foregroundMark x1="46095" y1="28049" x2="46095" y2="28049"/>
                          <a14:foregroundMark x1="50576" y1="27439" x2="50576" y2="27439"/>
                          <a14:foregroundMark x1="55826" y1="29878" x2="55826" y2="29878"/>
                          <a14:foregroundMark x1="59283" y1="23171" x2="59283" y2="23171"/>
                          <a14:foregroundMark x1="61844" y1="26829" x2="61844" y2="26829"/>
                          <a14:foregroundMark x1="68886" y1="36585" x2="68886" y2="36585"/>
                          <a14:foregroundMark x1="71191" y1="25000" x2="71191" y2="25000"/>
                          <a14:foregroundMark x1="92702" y1="71951" x2="92702" y2="71951"/>
                          <a14:foregroundMark x1="90397" y1="62805" x2="90397" y2="62805"/>
                          <a14:foregroundMark x1="88732" y1="65854" x2="88732" y2="65854"/>
                          <a14:foregroundMark x1="84635" y1="63415" x2="84635" y2="63415"/>
                          <a14:foregroundMark x1="84635" y1="54878" x2="84635" y2="54878"/>
                          <a14:foregroundMark x1="82714" y1="69512" x2="82714" y2="69512"/>
                          <a14:foregroundMark x1="78617" y1="56707" x2="78617" y2="56707"/>
                          <a14:foregroundMark x1="72727" y1="69512" x2="72727" y2="69512"/>
                          <a14:foregroundMark x1="68374" y1="67073" x2="68374" y2="67073"/>
                          <a14:foregroundMark x1="64917" y1="64634" x2="64917" y2="64634"/>
                          <a14:foregroundMark x1="61588" y1="67683" x2="61588" y2="67683"/>
                          <a14:foregroundMark x1="57618" y1="66463" x2="57618" y2="66463"/>
                          <a14:foregroundMark x1="52881" y1="62195" x2="52881" y2="62195"/>
                          <a14:foregroundMark x1="51472" y1="68293" x2="51472" y2="68293"/>
                          <a14:foregroundMark x1="47375" y1="73171" x2="47375" y2="73171"/>
                          <a14:foregroundMark x1="40077" y1="59146" x2="40077" y2="59146"/>
                          <a14:foregroundMark x1="40205" y1="60366" x2="40205" y2="60366"/>
                          <a14:foregroundMark x1="40973" y1="70122" x2="40973" y2="70122"/>
                          <a14:foregroundMark x1="40973" y1="71341" x2="40973" y2="71341"/>
                          <a14:foregroundMark x1="35980" y1="61585" x2="35980" y2="61585"/>
                          <a14:foregroundMark x1="33675" y1="62805" x2="33675" y2="62805"/>
                        </a14:backgroundRemoval>
                      </a14:imgEffect>
                    </a14:imgLayer>
                  </a14:imgProps>
                </a:ext>
                <a:ext uri="{28A0092B-C50C-407E-A947-70E740481C1C}">
                  <a14:useLocalDpi xmlns:a14="http://schemas.microsoft.com/office/drawing/2010/main" val="0"/>
                </a:ext>
              </a:extLst>
            </a:blip>
            <a:srcRect/>
            <a:stretch>
              <a:fillRect/>
            </a:stretch>
          </p:blipFill>
          <p:spPr bwMode="auto">
            <a:xfrm>
              <a:off x="3124200" y="3199477"/>
              <a:ext cx="3359727" cy="704272"/>
            </a:xfrm>
            <a:prstGeom prst="rect">
              <a:avLst/>
            </a:prstGeom>
            <a:noFill/>
            <a:ln>
              <a:noFill/>
            </a:ln>
          </p:spPr>
        </p:pic>
        <p:pic>
          <p:nvPicPr>
            <p:cNvPr id="4" name="Picture 9">
              <a:extLst>
                <a:ext uri="{FF2B5EF4-FFF2-40B4-BE49-F238E27FC236}">
                  <a16:creationId xmlns:a16="http://schemas.microsoft.com/office/drawing/2014/main" id="{D5BA8A7A-19AB-83F4-7AFE-40DA65CFC7B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6327" y="2924464"/>
              <a:ext cx="2431473" cy="1254298"/>
            </a:xfrm>
            <a:prstGeom prst="rect">
              <a:avLst/>
            </a:prstGeom>
            <a:noFill/>
            <a:ln>
              <a:noFill/>
            </a:ln>
          </p:spPr>
        </p:pic>
        <p:pic>
          <p:nvPicPr>
            <p:cNvPr id="5" name="Picture 10">
              <a:extLst>
                <a:ext uri="{FF2B5EF4-FFF2-40B4-BE49-F238E27FC236}">
                  <a16:creationId xmlns:a16="http://schemas.microsoft.com/office/drawing/2014/main" id="{3230021C-30AB-CCE4-D62B-34A5489EB9B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124200" y="1205865"/>
              <a:ext cx="5943600" cy="1882775"/>
            </a:xfrm>
            <a:prstGeom prst="rect">
              <a:avLst/>
            </a:prstGeom>
          </p:spPr>
        </p:pic>
      </p:grpSp>
      <p:grpSp>
        <p:nvGrpSpPr>
          <p:cNvPr id="6" name="Group 11">
            <a:extLst>
              <a:ext uri="{FF2B5EF4-FFF2-40B4-BE49-F238E27FC236}">
                <a16:creationId xmlns:a16="http://schemas.microsoft.com/office/drawing/2014/main" id="{8938E66A-DC85-ED4A-3022-10FC3FE4018E}"/>
              </a:ext>
            </a:extLst>
          </p:cNvPr>
          <p:cNvGrpSpPr/>
          <p:nvPr userDrawn="1"/>
        </p:nvGrpSpPr>
        <p:grpSpPr>
          <a:xfrm>
            <a:off x="495449" y="3322378"/>
            <a:ext cx="7891650" cy="1469178"/>
            <a:chOff x="15809" y="28255644"/>
            <a:chExt cx="13606853" cy="2566582"/>
          </a:xfrm>
        </p:grpSpPr>
        <p:pic>
          <p:nvPicPr>
            <p:cNvPr id="7" name="Picture 4">
              <a:extLst>
                <a:ext uri="{FF2B5EF4-FFF2-40B4-BE49-F238E27FC236}">
                  <a16:creationId xmlns:a16="http://schemas.microsoft.com/office/drawing/2014/main" id="{0360C847-9CEC-95D9-9400-972BA7FE79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4" y="29349288"/>
              <a:ext cx="1878406" cy="701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F7A2F3A8-8C08-C6BF-A411-899E8A321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671" y="29280861"/>
              <a:ext cx="941655" cy="834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91CC64E-F8F7-2DE5-5BB1-432BBCAE9F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0505" y="29467749"/>
              <a:ext cx="1287943" cy="652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C00D816-6B08-8613-5850-46FA5CB61A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0674" y="29489926"/>
              <a:ext cx="1760699" cy="5100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7FB659D-A865-F46D-D325-7E77064912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7568" y="29315554"/>
              <a:ext cx="941655" cy="819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BSC">
              <a:extLst>
                <a:ext uri="{FF2B5EF4-FFF2-40B4-BE49-F238E27FC236}">
                  <a16:creationId xmlns:a16="http://schemas.microsoft.com/office/drawing/2014/main" id="{3A0BCEFA-B23E-2390-A093-E7AE95B98AC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5895" y="29419403"/>
              <a:ext cx="2162747" cy="580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5E1BA78E-6D53-7410-6D34-8AC7D5BAD59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809" y="28517967"/>
              <a:ext cx="2420612" cy="701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6469CF53-1B39-4264-734D-FA23F6ED815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84547" y="28486909"/>
              <a:ext cx="2554945" cy="7686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University of Stuttgart | Tethys">
              <a:extLst>
                <a:ext uri="{FF2B5EF4-FFF2-40B4-BE49-F238E27FC236}">
                  <a16:creationId xmlns:a16="http://schemas.microsoft.com/office/drawing/2014/main" id="{9C665E21-5026-9FBD-0C14-E1669BD7D0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3394" y="28272078"/>
              <a:ext cx="929556" cy="10643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University of Bergen - Wikipedia">
              <a:extLst>
                <a:ext uri="{FF2B5EF4-FFF2-40B4-BE49-F238E27FC236}">
                  <a16:creationId xmlns:a16="http://schemas.microsoft.com/office/drawing/2014/main" id="{26C980D7-7EA2-2C14-FC8B-67A7BB1474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3264" y="28255644"/>
              <a:ext cx="979892" cy="958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a:extLst>
                <a:ext uri="{FF2B5EF4-FFF2-40B4-BE49-F238E27FC236}">
                  <a16:creationId xmlns:a16="http://schemas.microsoft.com/office/drawing/2014/main" id="{66628F3F-6941-68BF-47D9-0DE0CE4FEC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21386" y="28438783"/>
              <a:ext cx="1745075" cy="7068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CLNS@Sapienza Roma - IIT">
              <a:extLst>
                <a:ext uri="{FF2B5EF4-FFF2-40B4-BE49-F238E27FC236}">
                  <a16:creationId xmlns:a16="http://schemas.microsoft.com/office/drawing/2014/main" id="{D025F9F7-0913-3594-907C-36857D9ED9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261782" y="29024394"/>
              <a:ext cx="1360880" cy="1539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Helicopters product range for all missions | Leonardo - Helicopters">
              <a:extLst>
                <a:ext uri="{FF2B5EF4-FFF2-40B4-BE49-F238E27FC236}">
                  <a16:creationId xmlns:a16="http://schemas.microsoft.com/office/drawing/2014/main" id="{CE36DF27-827B-FC9B-E91E-A38AA5B102B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19096" y="28841898"/>
              <a:ext cx="3772053" cy="19803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0" descr="University of Toulouse - Wikipedia">
              <a:extLst>
                <a:ext uri="{FF2B5EF4-FFF2-40B4-BE49-F238E27FC236}">
                  <a16:creationId xmlns:a16="http://schemas.microsoft.com/office/drawing/2014/main" id="{BBC03E1D-5C94-84EE-26A3-30B0DA62F2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2428" y="28267166"/>
              <a:ext cx="743520" cy="11079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2">
              <a:extLst>
                <a:ext uri="{FF2B5EF4-FFF2-40B4-BE49-F238E27FC236}">
                  <a16:creationId xmlns:a16="http://schemas.microsoft.com/office/drawing/2014/main" id="{BC431440-85DF-E5DE-D7A2-E760C52502E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747835" y="28271686"/>
              <a:ext cx="1366645" cy="12121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4">
              <a:extLst>
                <a:ext uri="{FF2B5EF4-FFF2-40B4-BE49-F238E27FC236}">
                  <a16:creationId xmlns:a16="http://schemas.microsoft.com/office/drawing/2014/main" id="{1053480C-4997-9F3F-35D3-735FE5E1EC1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364114" y="28259780"/>
              <a:ext cx="1180768" cy="95839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CuadroTexto 23">
            <a:extLst>
              <a:ext uri="{FF2B5EF4-FFF2-40B4-BE49-F238E27FC236}">
                <a16:creationId xmlns:a16="http://schemas.microsoft.com/office/drawing/2014/main" id="{B68E6CF4-D942-943B-F23A-25FF38BF6A22}"/>
              </a:ext>
            </a:extLst>
          </p:cNvPr>
          <p:cNvSpPr txBox="1"/>
          <p:nvPr userDrawn="1"/>
        </p:nvSpPr>
        <p:spPr>
          <a:xfrm>
            <a:off x="6130856" y="504678"/>
            <a:ext cx="2495550" cy="1669496"/>
          </a:xfrm>
          <a:prstGeom prst="rect">
            <a:avLst/>
          </a:prstGeom>
          <a:noFill/>
        </p:spPr>
        <p:txBody>
          <a:bodyPr wrap="square">
            <a:spAutoFit/>
          </a:bodyPr>
          <a:lstStyle/>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rPr>
              <a:t>Web page: multixscale.eu</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Facebook: </a:t>
            </a:r>
            <a:r>
              <a:rPr lang="en-GB" sz="1400" b="1" u="none"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X: @MultiXscale</a:t>
            </a: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LinkedIn: </a:t>
            </a:r>
            <a:r>
              <a:rPr lang="en-GB" sz="1400" b="1"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YouTube: @MultiXscale</a:t>
            </a:r>
          </a:p>
        </p:txBody>
      </p:sp>
      <p:sp>
        <p:nvSpPr>
          <p:cNvPr id="25" name="TextBox 2">
            <a:extLst>
              <a:ext uri="{FF2B5EF4-FFF2-40B4-BE49-F238E27FC236}">
                <a16:creationId xmlns:a16="http://schemas.microsoft.com/office/drawing/2014/main" id="{6D27CE8C-88B8-8A2B-CB54-253A7DE61242}"/>
              </a:ext>
            </a:extLst>
          </p:cNvPr>
          <p:cNvSpPr txBox="1"/>
          <p:nvPr userDrawn="1"/>
        </p:nvSpPr>
        <p:spPr>
          <a:xfrm>
            <a:off x="0" y="4324383"/>
            <a:ext cx="9144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endParaRPr lang="en-US" sz="1800"/>
          </a:p>
          <a:p>
            <a:pPr algn="ctr"/>
            <a:r>
              <a:rPr lang="en-US" sz="1400">
                <a:latin typeface="Source Sans Pro" panose="020B0503030403020204" pitchFamily="34" charset="0"/>
                <a:ea typeface="Source Sans Pro" panose="020B0503030403020204" pitchFamily="34" charset="0"/>
              </a:rPr>
              <a:t>Funded by the European Union. </a:t>
            </a:r>
            <a:r>
              <a:rPr lang="en-GB" sz="1400">
                <a:latin typeface="Source Sans Pro" panose="020B0503030403020204" pitchFamily="34" charset="0"/>
                <a:ea typeface="Source Sans Pro" panose="020B0503030403020204" pitchFamily="34" charset="0"/>
              </a:rPr>
              <a:t>This work has received funding from the European High Performance Computing Joint Undertaking (JU) and countries participating in the project under grant agreement No 101093169.</a:t>
            </a:r>
            <a:endParaRPr lang="en-US" sz="1400">
              <a:latin typeface="Source Sans Pro" panose="020B0503030403020204" pitchFamily="34" charset="0"/>
              <a:ea typeface="Source Sans Pro" panose="020B0503030403020204" pitchFamily="34" charset="0"/>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r>
              <a:rPr lang="en-US" err="1"/>
              <a:t>fdfs</a:t>
            </a:r>
            <a:endParaRPr/>
          </a:p>
        </p:txBody>
      </p:sp>
      <p:sp>
        <p:nvSpPr>
          <p:cNvPr id="2" name="Rectángulo 1">
            <a:extLst>
              <a:ext uri="{FF2B5EF4-FFF2-40B4-BE49-F238E27FC236}">
                <a16:creationId xmlns:a16="http://schemas.microsoft.com/office/drawing/2014/main" id="{37C63001-D4A1-9227-B69C-21617B6D79A2}"/>
              </a:ext>
            </a:extLst>
          </p:cNvPr>
          <p:cNvSpPr/>
          <p:nvPr userDrawn="1"/>
        </p:nvSpPr>
        <p:spPr>
          <a:xfrm>
            <a:off x="0" y="4100512"/>
            <a:ext cx="9144000" cy="10429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8;p1">
            <a:extLst>
              <a:ext uri="{FF2B5EF4-FFF2-40B4-BE49-F238E27FC236}">
                <a16:creationId xmlns:a16="http://schemas.microsoft.com/office/drawing/2014/main" id="{321B3F0E-AB9B-5B28-D344-FF3D19601229}"/>
              </a:ext>
            </a:extLst>
          </p:cNvPr>
          <p:cNvSpPr txBox="1"/>
          <p:nvPr/>
        </p:nvSpPr>
        <p:spPr>
          <a:xfrm>
            <a:off x="5644172" y="4714833"/>
            <a:ext cx="2298657" cy="415454"/>
          </a:xfrm>
          <a:prstGeom prst="rect">
            <a:avLst/>
          </a:prstGeom>
          <a:noFill/>
          <a:ln>
            <a:noFill/>
          </a:ln>
        </p:spPr>
        <p:txBody>
          <a:bodyPr spcFirstLastPara="1" wrap="square" lIns="91426" tIns="45698" rIns="91426" bIns="45698" anchor="t" anchorCtr="0">
            <a:spAutoFit/>
          </a:bodyPr>
          <a:lstStyle/>
          <a:p>
            <a:r>
              <a:rPr lang="en-US" sz="700" b="0" i="0" u="none" strike="noStrike" cap="none">
                <a:solidFill>
                  <a:schemeClr val="dk1"/>
                </a:solidFill>
                <a:latin typeface="Source Sans Pro"/>
                <a:ea typeface="Source Sans Pro"/>
                <a:cs typeface="Calibri"/>
                <a:sym typeface="Calibri"/>
              </a:rPr>
              <a:t>This project has received funding from the European High Performance Computing Joint Undertaking under grant agreement No. 101093169</a:t>
            </a:r>
            <a:endParaRPr sz="700" b="0" i="0" u="none" strike="noStrike" cap="none">
              <a:solidFill>
                <a:schemeClr val="dk1"/>
              </a:solidFill>
              <a:latin typeface="Source Sans Pro"/>
              <a:ea typeface="Source Sans Pro"/>
              <a:sym typeface="Source Sans Pro"/>
            </a:endParaRPr>
          </a:p>
        </p:txBody>
      </p:sp>
      <p:pic>
        <p:nvPicPr>
          <p:cNvPr id="10" name="Google Shape;84;p1" descr="Icon&#10;&#10;Description automatically generated">
            <a:extLst>
              <a:ext uri="{FF2B5EF4-FFF2-40B4-BE49-F238E27FC236}">
                <a16:creationId xmlns:a16="http://schemas.microsoft.com/office/drawing/2014/main" id="{C25F21E8-33A6-9CF7-9A39-B0F9161A6211}"/>
              </a:ext>
            </a:extLst>
          </p:cNvPr>
          <p:cNvPicPr preferRelativeResize="0">
            <a:picLocks noChangeAspect="1"/>
          </p:cNvPicPr>
          <p:nvPr userDrawn="1"/>
        </p:nvPicPr>
        <p:blipFill rotWithShape="1">
          <a:blip r:embed="rId7">
            <a:alphaModFix/>
          </a:blip>
          <a:srcRect l="307" r="5056"/>
          <a:stretch/>
        </p:blipFill>
        <p:spPr>
          <a:xfrm>
            <a:off x="486112" y="4751668"/>
            <a:ext cx="1068878" cy="334612"/>
          </a:xfrm>
          <a:prstGeom prst="rect">
            <a:avLst/>
          </a:prstGeom>
          <a:noFill/>
          <a:ln>
            <a:noFill/>
          </a:ln>
        </p:spPr>
      </p:pic>
      <p:pic>
        <p:nvPicPr>
          <p:cNvPr id="3" name="Picture 9">
            <a:extLst>
              <a:ext uri="{FF2B5EF4-FFF2-40B4-BE49-F238E27FC236}">
                <a16:creationId xmlns:a16="http://schemas.microsoft.com/office/drawing/2014/main" id="{C5858D98-2CE9-0BA8-0278-E33D00FB0638}"/>
              </a:ext>
            </a:extLst>
          </p:cNvPr>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5335" y="4622005"/>
            <a:ext cx="1224980" cy="636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Source Sans Pro" panose="020B0503030403020204" pitchFamily="34" charset="0"/>
          <a:ea typeface="Source Sans Pro" panose="020B0503030403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4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3" Type="http://schemas.openxmlformats.org/officeDocument/2006/relationships/hyperlink" Target="https://www.eessi.io/docs/test-suite/installation-configuration/" TargetMode="External"/><Relationship Id="rId2" Type="http://schemas.openxmlformats.org/officeDocument/2006/relationships/hyperlink" Target="https://github.com/casparvl/EUM25"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raw.githubusercontent.com/EESSI/test-suite/refs/tags/v0.6.0/config/settings_example.py"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reframe-hpc.readthedocs.io/en/stable/config_reference.html#config.systems.partitions.launcher" TargetMode="External"/><Relationship Id="rId2" Type="http://schemas.openxmlformats.org/officeDocument/2006/relationships/hyperlink" Target="https://reframe-hpc.readthedocs.io/en/stable/config_reference.html#config.systems.partitions.scheduler"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eessi.io/docs/test-suite/ReFrame-configuration-file/#create-topology-file"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eessi.io/docs/test-suite/writing-portable-tests/#as-portable-reframe-tes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eessi.io/docs/test-suite/writing-portable-tests/" TargetMode="External"/><Relationship Id="rId2" Type="http://schemas.openxmlformats.org/officeDocument/2006/relationships/hyperlink" Target="https://www.eessi.io/docs/test-suite/ReFrame-configuration-file/"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CuadroTexto 2">
            <a:extLst>
              <a:ext uri="{FF2B5EF4-FFF2-40B4-BE49-F238E27FC236}">
                <a16:creationId xmlns:a16="http://schemas.microsoft.com/office/drawing/2014/main" id="{3F7C68CC-E3C6-0399-CEA7-11BF28319B49}"/>
              </a:ext>
            </a:extLst>
          </p:cNvPr>
          <p:cNvSpPr txBox="1"/>
          <p:nvPr/>
        </p:nvSpPr>
        <p:spPr>
          <a:xfrm>
            <a:off x="1429327" y="2814642"/>
            <a:ext cx="6285345" cy="1954381"/>
          </a:xfrm>
          <a:prstGeom prst="rect">
            <a:avLst/>
          </a:prstGeom>
          <a:noFill/>
        </p:spPr>
        <p:txBody>
          <a:bodyPr wrap="square" lIns="91440" tIns="45720" rIns="91440" bIns="45720" rtlCol="0" anchor="t">
            <a:spAutoFit/>
          </a:bodyPr>
          <a:lstStyle/>
          <a:p>
            <a:pPr algn="ctr">
              <a:lnSpc>
                <a:spcPct val="150000"/>
              </a:lnSpc>
            </a:pPr>
            <a:r>
              <a:rPr lang="en-US" sz="1800" i="1" dirty="0">
                <a:solidFill>
                  <a:schemeClr val="accent2">
                    <a:lumMod val="50000"/>
                  </a:schemeClr>
                </a:solidFill>
                <a:latin typeface="Source Sans Pro"/>
                <a:ea typeface="Source Sans Pro"/>
              </a:rPr>
              <a:t>EESSI test suite</a:t>
            </a:r>
          </a:p>
          <a:p>
            <a:pPr algn="ctr">
              <a:lnSpc>
                <a:spcPct val="150000"/>
              </a:lnSpc>
            </a:pPr>
            <a:r>
              <a:rPr lang="en-US" sz="1600" b="1" i="1" dirty="0">
                <a:solidFill>
                  <a:schemeClr val="accent2">
                    <a:lumMod val="50000"/>
                  </a:schemeClr>
                </a:solidFill>
                <a:latin typeface="Source Sans Pro"/>
                <a:ea typeface="Source Sans Pro"/>
              </a:rPr>
              <a:t>10</a:t>
            </a:r>
            <a:r>
              <a:rPr lang="en-US" sz="1600" b="1" i="1" baseline="30000" dirty="0">
                <a:solidFill>
                  <a:schemeClr val="accent2">
                    <a:lumMod val="50000"/>
                  </a:schemeClr>
                </a:solidFill>
                <a:latin typeface="Source Sans Pro"/>
                <a:ea typeface="Source Sans Pro"/>
              </a:rPr>
              <a:t>th</a:t>
            </a:r>
            <a:r>
              <a:rPr lang="en-US" sz="1600" b="1" i="1" dirty="0">
                <a:solidFill>
                  <a:schemeClr val="accent2">
                    <a:lumMod val="50000"/>
                  </a:schemeClr>
                </a:solidFill>
                <a:latin typeface="Source Sans Pro"/>
                <a:ea typeface="Source Sans Pro"/>
              </a:rPr>
              <a:t> </a:t>
            </a:r>
            <a:r>
              <a:rPr lang="en-US" sz="1600" b="1" i="1" dirty="0" err="1">
                <a:solidFill>
                  <a:schemeClr val="accent2">
                    <a:lumMod val="50000"/>
                  </a:schemeClr>
                </a:solidFill>
                <a:latin typeface="Source Sans Pro"/>
                <a:ea typeface="Source Sans Pro"/>
              </a:rPr>
              <a:t>EasyBuild</a:t>
            </a:r>
            <a:r>
              <a:rPr lang="en-US" sz="1600" b="1" i="1" dirty="0">
                <a:solidFill>
                  <a:schemeClr val="accent2">
                    <a:lumMod val="50000"/>
                  </a:schemeClr>
                </a:solidFill>
                <a:latin typeface="Source Sans Pro"/>
                <a:ea typeface="Source Sans Pro"/>
              </a:rPr>
              <a:t> User Meeting@ Juelich</a:t>
            </a:r>
          </a:p>
          <a:p>
            <a:pPr algn="ctr"/>
            <a:r>
              <a:rPr lang="en-US" sz="1600" dirty="0">
                <a:solidFill>
                  <a:schemeClr val="accent2">
                    <a:lumMod val="50000"/>
                  </a:schemeClr>
                </a:solidFill>
                <a:latin typeface="Source Sans Pro"/>
                <a:ea typeface="Source Sans Pro"/>
              </a:rPr>
              <a:t>Thu 27 March 2025</a:t>
            </a:r>
          </a:p>
          <a:p>
            <a:pPr algn="ctr"/>
            <a:endParaRPr lang="en-US" sz="1200" b="1" dirty="0">
              <a:solidFill>
                <a:schemeClr val="accent2">
                  <a:lumMod val="50000"/>
                </a:schemeClr>
              </a:solidFill>
              <a:latin typeface="Source Sans Pro" panose="020B0503030403020204" pitchFamily="34" charset="0"/>
              <a:ea typeface="Source Sans Pro" panose="020B0503030403020204" pitchFamily="34" charset="0"/>
            </a:endParaRPr>
          </a:p>
          <a:p>
            <a:pPr algn="ctr"/>
            <a:r>
              <a:rPr lang="en-US" dirty="0">
                <a:solidFill>
                  <a:schemeClr val="accent2">
                    <a:lumMod val="50000"/>
                  </a:schemeClr>
                </a:solidFill>
                <a:latin typeface="Source Sans Pro"/>
                <a:ea typeface="Source Sans Pro"/>
              </a:rPr>
              <a:t>Caspar van Leeuwen (SURF)</a:t>
            </a:r>
          </a:p>
          <a:p>
            <a:pPr algn="ctr"/>
            <a:r>
              <a:rPr lang="en-US" dirty="0">
                <a:solidFill>
                  <a:schemeClr val="accent2">
                    <a:lumMod val="50000"/>
                  </a:schemeClr>
                </a:solidFill>
                <a:latin typeface="Source Sans Pro"/>
                <a:ea typeface="Source Sans Pro"/>
              </a:rPr>
              <a:t>Lara Peeters (</a:t>
            </a:r>
            <a:r>
              <a:rPr lang="en-US" dirty="0" err="1">
                <a:solidFill>
                  <a:schemeClr val="accent2">
                    <a:lumMod val="50000"/>
                  </a:schemeClr>
                </a:solidFill>
                <a:latin typeface="Source Sans Pro"/>
                <a:ea typeface="Source Sans Pro"/>
              </a:rPr>
              <a:t>Ugent</a:t>
            </a:r>
            <a:r>
              <a:rPr lang="en-US" dirty="0">
                <a:solidFill>
                  <a:schemeClr val="accent2">
                    <a:lumMod val="50000"/>
                  </a:schemeClr>
                </a:solidFill>
                <a:latin typeface="Source Sans Pro"/>
                <a:ea typeface="Source Sans Pro"/>
              </a:rPr>
              <a:t>)</a:t>
            </a:r>
          </a:p>
          <a:p>
            <a:pPr algn="ctr"/>
            <a:r>
              <a:rPr lang="en-US" dirty="0">
                <a:solidFill>
                  <a:schemeClr val="accent2">
                    <a:lumMod val="50000"/>
                  </a:schemeClr>
                </a:solidFill>
                <a:latin typeface="Source Sans Pro"/>
                <a:ea typeface="Source Sans Pro"/>
              </a:rPr>
              <a:t>Sam Moors (VUB)</a:t>
            </a:r>
            <a:endParaRPr lang="en-US" sz="1200" dirty="0">
              <a:solidFill>
                <a:schemeClr val="accent2">
                  <a:lumMod val="50000"/>
                </a:schemeClr>
              </a:solidFill>
              <a:latin typeface="Source Sans Pro" panose="020B0503030403020204" pitchFamily="34" charset="0"/>
              <a:ea typeface="Source Sans Pro" panose="020B0503030403020204" pitchFamily="34" charset="0"/>
            </a:endParaRPr>
          </a:p>
        </p:txBody>
      </p:sp>
      <p:pic>
        <p:nvPicPr>
          <p:cNvPr id="5" name="Picture 4" descr="EESSI_logo_vertical_transparent.png">
            <a:extLst>
              <a:ext uri="{FF2B5EF4-FFF2-40B4-BE49-F238E27FC236}">
                <a16:creationId xmlns:a16="http://schemas.microsoft.com/office/drawing/2014/main" id="{52FA2283-6849-4933-FBB9-E0CD8221159B}"/>
              </a:ext>
            </a:extLst>
          </p:cNvPr>
          <p:cNvPicPr>
            <a:picLocks noChangeAspect="1"/>
          </p:cNvPicPr>
          <p:nvPr/>
        </p:nvPicPr>
        <p:blipFill>
          <a:blip r:embed="rId3"/>
          <a:stretch>
            <a:fillRect/>
          </a:stretch>
        </p:blipFill>
        <p:spPr>
          <a:xfrm>
            <a:off x="474328" y="1663550"/>
            <a:ext cx="1959426" cy="3266426"/>
          </a:xfrm>
          <a:prstGeom prst="rect">
            <a:avLst/>
          </a:prstGeom>
        </p:spPr>
      </p:pic>
      <p:pic>
        <p:nvPicPr>
          <p:cNvPr id="2" name="Picture 2">
            <a:extLst>
              <a:ext uri="{FF2B5EF4-FFF2-40B4-BE49-F238E27FC236}">
                <a16:creationId xmlns:a16="http://schemas.microsoft.com/office/drawing/2014/main" id="{7806B828-6D54-0305-5CAB-74BCE08F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737" y="3810524"/>
            <a:ext cx="2333368" cy="432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439C6-6B4D-7492-2415-80CF3EE32BB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58D1E2C-31A9-BC0A-B348-CBC51714102A}"/>
              </a:ext>
            </a:extLst>
          </p:cNvPr>
          <p:cNvSpPr>
            <a:spLocks noGrp="1"/>
          </p:cNvSpPr>
          <p:nvPr>
            <p:ph type="body" idx="1"/>
          </p:nvPr>
        </p:nvSpPr>
        <p:spPr>
          <a:xfrm>
            <a:off x="443017" y="772766"/>
            <a:ext cx="8390739" cy="3791283"/>
          </a:xfrm>
        </p:spPr>
        <p:txBody>
          <a:bodyPr/>
          <a:lstStyle/>
          <a:p>
            <a:r>
              <a:rPr lang="en-US" sz="1800" dirty="0"/>
              <a:t>Detailed steps on subsequent slides</a:t>
            </a:r>
          </a:p>
          <a:p>
            <a:r>
              <a:rPr lang="en-US" sz="1800" dirty="0"/>
              <a:t>Quickest way: copy-paste from slides at </a:t>
            </a:r>
            <a:r>
              <a:rPr lang="en-US" sz="1800" dirty="0">
                <a:hlinkClick r:id="rId2"/>
              </a:rPr>
              <a:t>https://github.com/casparvl/EUM25</a:t>
            </a:r>
            <a:r>
              <a:rPr lang="en-US" sz="1800" dirty="0"/>
              <a:t> </a:t>
            </a:r>
          </a:p>
          <a:p>
            <a:r>
              <a:rPr lang="en-US" sz="1800" dirty="0"/>
              <a:t>Docs for creating a config file: </a:t>
            </a:r>
            <a:r>
              <a:rPr lang="en-US" sz="1800" dirty="0">
                <a:hlinkClick r:id="rId3"/>
              </a:rPr>
              <a:t>https://www.eessi.io/docs/test-suite/installation-configuration/</a:t>
            </a:r>
            <a:r>
              <a:rPr lang="en-US" sz="1800" dirty="0"/>
              <a:t> </a:t>
            </a:r>
          </a:p>
          <a:p>
            <a:endParaRPr lang="en-US" sz="1800" dirty="0"/>
          </a:p>
        </p:txBody>
      </p:sp>
      <p:sp>
        <p:nvSpPr>
          <p:cNvPr id="3" name="Google Shape;79;p13">
            <a:extLst>
              <a:ext uri="{FF2B5EF4-FFF2-40B4-BE49-F238E27FC236}">
                <a16:creationId xmlns:a16="http://schemas.microsoft.com/office/drawing/2014/main" id="{EB13EC94-6E54-95C1-FB10-8CE6E7E0CE33}"/>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10</a:t>
            </a:fld>
            <a:endParaRPr lang="en" dirty="0"/>
          </a:p>
        </p:txBody>
      </p:sp>
      <p:sp>
        <p:nvSpPr>
          <p:cNvPr id="7" name="Title 3">
            <a:extLst>
              <a:ext uri="{FF2B5EF4-FFF2-40B4-BE49-F238E27FC236}">
                <a16:creationId xmlns:a16="http://schemas.microsoft.com/office/drawing/2014/main" id="{E1C08E2A-FDF5-617A-2AF5-660877817E47}"/>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Find presentation online</a:t>
            </a:r>
            <a:endParaRPr lang="en-US" sz="2600" dirty="0"/>
          </a:p>
        </p:txBody>
      </p:sp>
    </p:spTree>
    <p:extLst>
      <p:ext uri="{BB962C8B-B14F-4D97-AF65-F5344CB8AC3E}">
        <p14:creationId xmlns:p14="http://schemas.microsoft.com/office/powerpoint/2010/main" val="21858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F1FE-1426-66BA-1DCE-CD88DAE1A57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2591CE2-D5E1-F3F8-91E0-74FD8C838870}"/>
              </a:ext>
            </a:extLst>
          </p:cNvPr>
          <p:cNvSpPr>
            <a:spLocks noGrp="1"/>
          </p:cNvSpPr>
          <p:nvPr>
            <p:ph type="body" idx="1"/>
          </p:nvPr>
        </p:nvSpPr>
        <p:spPr>
          <a:xfrm>
            <a:off x="443017" y="772766"/>
            <a:ext cx="8390739" cy="3791283"/>
          </a:xfrm>
        </p:spPr>
        <p:txBody>
          <a:bodyPr/>
          <a:lstStyle/>
          <a:p>
            <a:pPr marL="76200" indent="0">
              <a:buNone/>
            </a:pPr>
            <a:r>
              <a:rPr lang="en-US" sz="1600" dirty="0">
                <a:latin typeface="Courier New" panose="02070309020205020404" pitchFamily="49" charset="0"/>
                <a:cs typeface="Courier New" panose="02070309020205020404" pitchFamily="49" charset="0"/>
              </a:rPr>
              <a:t>module purge  # Use system python</a:t>
            </a:r>
          </a:p>
          <a:p>
            <a:pPr marL="76200" indent="0">
              <a:buNone/>
            </a:pPr>
            <a:r>
              <a:rPr lang="en-US" sz="1600" dirty="0">
                <a:latin typeface="Courier New" panose="02070309020205020404" pitchFamily="49" charset="0"/>
                <a:cs typeface="Courier New" panose="02070309020205020404" pitchFamily="49" charset="0"/>
              </a:rPr>
              <a:t>python3 -m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source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/bin/activate</a:t>
            </a:r>
          </a:p>
          <a:p>
            <a:pPr marL="76200" indent="0">
              <a:buNone/>
            </a:pPr>
            <a:r>
              <a:rPr lang="en-US" sz="1600" dirty="0">
                <a:latin typeface="Courier New" panose="02070309020205020404" pitchFamily="49" charset="0"/>
                <a:cs typeface="Courier New" panose="02070309020205020404" pitchFamily="49" charset="0"/>
              </a:rPr>
              <a:t>pip install reframe-</a:t>
            </a:r>
            <a:r>
              <a:rPr lang="en-US" sz="1600" dirty="0" err="1">
                <a:latin typeface="Courier New" panose="02070309020205020404" pitchFamily="49" charset="0"/>
                <a:cs typeface="Courier New" panose="02070309020205020404" pitchFamily="49" charset="0"/>
              </a:rPr>
              <a:t>hpc</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eessi-testsuite</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 Check we can use things from </a:t>
            </a:r>
            <a:r>
              <a:rPr lang="en-US" sz="1600" dirty="0" err="1">
                <a:latin typeface="Courier New" panose="02070309020205020404" pitchFamily="49" charset="0"/>
                <a:cs typeface="Courier New" panose="02070309020205020404" pitchFamily="49" charset="0"/>
              </a:rPr>
              <a:t>ReFrame’s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hpctestlib</a:t>
            </a:r>
            <a:endParaRPr lang="en-US"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python3 -c 'import </a:t>
            </a:r>
            <a:r>
              <a:rPr lang="fr-FR" sz="1600" dirty="0" err="1">
                <a:latin typeface="Courier New" panose="02070309020205020404" pitchFamily="49" charset="0"/>
                <a:cs typeface="Courier New" panose="02070309020205020404" pitchFamily="49" charset="0"/>
              </a:rPr>
              <a:t>hpctestlib.sciapps.gromacs</a:t>
            </a:r>
            <a:r>
              <a:rPr lang="en-US" sz="1600" dirty="0">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 Check </a:t>
            </a:r>
            <a:r>
              <a:rPr lang="fr-FR" sz="1600" dirty="0" err="1">
                <a:latin typeface="Courier New" panose="02070309020205020404" pitchFamily="49" charset="0"/>
                <a:cs typeface="Courier New" panose="02070309020205020404" pitchFamily="49" charset="0"/>
              </a:rPr>
              <a:t>we</a:t>
            </a:r>
            <a:r>
              <a:rPr lang="fr-FR" sz="1600" dirty="0">
                <a:latin typeface="Courier New" panose="02070309020205020404" pitchFamily="49" charset="0"/>
                <a:cs typeface="Courier New" panose="02070309020205020404" pitchFamily="49" charset="0"/>
              </a:rPr>
              <a:t> can use </a:t>
            </a:r>
            <a:r>
              <a:rPr lang="fr-FR" sz="1600" dirty="0" err="1">
                <a:latin typeface="Courier New" panose="02070309020205020404" pitchFamily="49" charset="0"/>
                <a:cs typeface="Courier New" panose="02070309020205020404" pitchFamily="49" charset="0"/>
              </a:rPr>
              <a:t>things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from</a:t>
            </a:r>
            <a:r>
              <a:rPr lang="fr-FR" sz="1600" dirty="0">
                <a:latin typeface="Courier New" panose="02070309020205020404" pitchFamily="49" charset="0"/>
                <a:cs typeface="Courier New" panose="02070309020205020404" pitchFamily="49" charset="0"/>
              </a:rPr>
              <a:t> the EESSI </a:t>
            </a:r>
            <a:r>
              <a:rPr lang="fr-FR" sz="1600" dirty="0" err="1">
                <a:latin typeface="Courier New" panose="02070309020205020404" pitchFamily="49" charset="0"/>
                <a:cs typeface="Courier New" panose="02070309020205020404" pitchFamily="49" charset="0"/>
              </a:rPr>
              <a:t>testsuite</a:t>
            </a:r>
            <a:endParaRPr lang="fr-FR"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python3 -c 'import </a:t>
            </a:r>
            <a:r>
              <a:rPr lang="en-US" sz="1600" dirty="0" err="1">
                <a:latin typeface="Courier New" panose="02070309020205020404" pitchFamily="49" charset="0"/>
                <a:cs typeface="Courier New" panose="02070309020205020404" pitchFamily="49" charset="0"/>
              </a:rPr>
              <a:t>eessi.testsuite.eessi_mixin</a:t>
            </a:r>
            <a:r>
              <a:rPr lang="en-US" sz="1600" dirty="0">
                <a:latin typeface="Courier New" panose="02070309020205020404" pitchFamily="49" charset="0"/>
                <a:cs typeface="Courier New" panose="02070309020205020404" pitchFamily="49" charset="0"/>
              </a:rPr>
              <a:t>'</a:t>
            </a:r>
          </a:p>
        </p:txBody>
      </p:sp>
      <p:sp>
        <p:nvSpPr>
          <p:cNvPr id="3" name="Google Shape;79;p13">
            <a:extLst>
              <a:ext uri="{FF2B5EF4-FFF2-40B4-BE49-F238E27FC236}">
                <a16:creationId xmlns:a16="http://schemas.microsoft.com/office/drawing/2014/main" id="{A346F6BF-1E33-BAAA-285D-C111A087FF1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11</a:t>
            </a:fld>
            <a:endParaRPr lang="en" dirty="0"/>
          </a:p>
        </p:txBody>
      </p:sp>
      <p:sp>
        <p:nvSpPr>
          <p:cNvPr id="7" name="Title 3">
            <a:extLst>
              <a:ext uri="{FF2B5EF4-FFF2-40B4-BE49-F238E27FC236}">
                <a16:creationId xmlns:a16="http://schemas.microsoft.com/office/drawing/2014/main" id="{4F90EE34-3966-EF5C-40F3-093F1E2288E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1: Install </a:t>
            </a:r>
            <a:r>
              <a:rPr lang="en-GB" sz="2600" dirty="0" err="1">
                <a:latin typeface="Source Sans Pro"/>
                <a:ea typeface="Source Sans Pro"/>
              </a:rPr>
              <a:t>ReFrame</a:t>
            </a:r>
            <a:r>
              <a:rPr lang="en-GB" sz="2600" dirty="0">
                <a:latin typeface="Source Sans Pro"/>
                <a:ea typeface="Source Sans Pro"/>
              </a:rPr>
              <a:t> &amp; EESSI test suite</a:t>
            </a:r>
            <a:endParaRPr lang="en-US" sz="2600" dirty="0"/>
          </a:p>
        </p:txBody>
      </p:sp>
    </p:spTree>
    <p:extLst>
      <p:ext uri="{BB962C8B-B14F-4D97-AF65-F5344CB8AC3E}">
        <p14:creationId xmlns:p14="http://schemas.microsoft.com/office/powerpoint/2010/main" val="127033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21B2-D569-532B-C817-5FEB9387827A}"/>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C5ED0D7-0F82-B004-D149-BEEE6E60B06B}"/>
              </a:ext>
            </a:extLst>
          </p:cNvPr>
          <p:cNvSpPr>
            <a:spLocks noGrp="1"/>
          </p:cNvSpPr>
          <p:nvPr>
            <p:ph type="body" idx="1"/>
          </p:nvPr>
        </p:nvSpPr>
        <p:spPr>
          <a:xfrm>
            <a:off x="443017" y="772766"/>
            <a:ext cx="8626842" cy="3791283"/>
          </a:xfrm>
        </p:spPr>
        <p:txBody>
          <a:bodyPr/>
          <a:lstStyle/>
          <a:p>
            <a:pPr marL="76200" indent="0" algn="l">
              <a:buNone/>
            </a:pPr>
            <a:r>
              <a:rPr lang="en-US" sz="1600" dirty="0">
                <a:latin typeface="Courier New" panose="02070309020205020404" pitchFamily="49" charset="0"/>
                <a:cs typeface="Courier New" panose="02070309020205020404" pitchFamily="49" charset="0"/>
              </a:rPr>
              <a:t>cd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p>
          <a:p>
            <a:pPr marL="76200" indent="0" algn="l">
              <a:buNone/>
            </a:pPr>
            <a:r>
              <a:rPr lang="en-US" sz="1600" dirty="0" err="1">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hlinkClick r:id="rId2"/>
              </a:rPr>
              <a:t>https://raw.githubusercontent.com/EESSI/test-suite/refs/tags/v0.6.0/config/settings_example.py</a:t>
            </a:r>
            <a:r>
              <a:rPr lang="en-US" sz="1600" dirty="0">
                <a:latin typeface="Courier New" panose="02070309020205020404" pitchFamily="49" charset="0"/>
                <a:cs typeface="Courier New" panose="02070309020205020404" pitchFamily="49" charset="0"/>
              </a:rPr>
              <a:t> </a:t>
            </a:r>
          </a:p>
          <a:p>
            <a:pPr marL="76200" indent="0" algn="l">
              <a:buNone/>
            </a:pPr>
            <a:r>
              <a:rPr lang="en-US" sz="1600" dirty="0">
                <a:latin typeface="Courier New" panose="02070309020205020404" pitchFamily="49" charset="0"/>
                <a:cs typeface="Courier New" panose="02070309020205020404" pitchFamily="49" charset="0"/>
              </a:rPr>
              <a:t>export RFM_CONFIG_FILES=$HOME/eessi_testsuite/settings_example.py</a:t>
            </a:r>
          </a:p>
          <a:p>
            <a:pPr marL="76200" indent="0" algn="l">
              <a:buNone/>
            </a:pPr>
            <a:r>
              <a:rPr lang="en-US" sz="1600" dirty="0">
                <a:latin typeface="Courier New" panose="02070309020205020404" pitchFamily="49" charset="0"/>
                <a:cs typeface="Courier New" panose="02070309020205020404" pitchFamily="49" charset="0"/>
              </a:rPr>
              <a:t>export RFM_PREFIX=$HOME/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reframe_runs</a:t>
            </a:r>
            <a:endParaRPr lang="en-US" sz="1600" dirty="0">
              <a:latin typeface="Courier New" panose="02070309020205020404" pitchFamily="49" charset="0"/>
              <a:cs typeface="Courier New" panose="02070309020205020404" pitchFamily="49" charset="0"/>
            </a:endParaRPr>
          </a:p>
          <a:p>
            <a:pPr marL="76200" indent="0" algn="l">
              <a:buNone/>
            </a:pPr>
            <a:r>
              <a:rPr lang="en-US" sz="1600" dirty="0">
                <a:latin typeface="Courier New" panose="02070309020205020404" pitchFamily="49" charset="0"/>
                <a:cs typeface="Courier New" panose="02070309020205020404" pitchFamily="49" charset="0"/>
              </a:rPr>
              <a:t>export RFM_CHECK_SEARCH_PATH=$HOME/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/lib/python3.9/site-packages/</a:t>
            </a:r>
            <a:r>
              <a:rPr lang="en-US" sz="1600" dirty="0" err="1">
                <a:latin typeface="Courier New" panose="02070309020205020404" pitchFamily="49" charset="0"/>
                <a:cs typeface="Courier New" panose="02070309020205020404" pitchFamily="49" charset="0"/>
              </a:rPr>
              <a:t>eessi</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testsuite</a:t>
            </a:r>
            <a:r>
              <a:rPr lang="en-US" sz="1600" dirty="0">
                <a:latin typeface="Courier New" panose="02070309020205020404" pitchFamily="49" charset="0"/>
                <a:cs typeface="Courier New" panose="02070309020205020404" pitchFamily="49" charset="0"/>
              </a:rPr>
              <a:t>/tests/</a:t>
            </a:r>
          </a:p>
          <a:p>
            <a:pPr marL="76200" indent="0" algn="l">
              <a:buNone/>
            </a:pPr>
            <a:r>
              <a:rPr lang="en-US" sz="1600" dirty="0">
                <a:latin typeface="Courier New" panose="02070309020205020404" pitchFamily="49" charset="0"/>
                <a:cs typeface="Courier New" panose="02070309020205020404" pitchFamily="49" charset="0"/>
              </a:rPr>
              <a:t>export RFM_CHECK_SEARCH_RECURSIVE=1</a:t>
            </a:r>
          </a:p>
        </p:txBody>
      </p:sp>
      <p:sp>
        <p:nvSpPr>
          <p:cNvPr id="3" name="Google Shape;79;p13">
            <a:extLst>
              <a:ext uri="{FF2B5EF4-FFF2-40B4-BE49-F238E27FC236}">
                <a16:creationId xmlns:a16="http://schemas.microsoft.com/office/drawing/2014/main" id="{A37AC679-2D31-B602-5311-1027F8C8D4F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12</a:t>
            </a:fld>
            <a:endParaRPr lang="en" dirty="0"/>
          </a:p>
        </p:txBody>
      </p:sp>
      <p:sp>
        <p:nvSpPr>
          <p:cNvPr id="7" name="Title 3">
            <a:extLst>
              <a:ext uri="{FF2B5EF4-FFF2-40B4-BE49-F238E27FC236}">
                <a16:creationId xmlns:a16="http://schemas.microsoft.com/office/drawing/2014/main" id="{40EB22EE-44C1-D085-FF09-85C1E810E93A}"/>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2a: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399345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A9C6-883C-1135-9B10-95506DFF010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1FBE470-AC84-81F5-4ECE-5C50AEEF6BA4}"/>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Define a </a:t>
            </a:r>
            <a:r>
              <a:rPr lang="en-US" sz="1600" dirty="0" err="1">
                <a:latin typeface="Courier New" panose="02070309020205020404" pitchFamily="49" charset="0"/>
                <a:cs typeface="Courier New" panose="02070309020205020404" pitchFamily="49" charset="0"/>
              </a:rPr>
              <a:t>stagedir</a:t>
            </a:r>
            <a:r>
              <a:rPr lang="en-US" sz="1600" dirty="0"/>
              <a:t> on a shared filesystem</a:t>
            </a:r>
          </a:p>
          <a:p>
            <a:pPr algn="l"/>
            <a:r>
              <a:rPr lang="en-US" sz="1600" dirty="0"/>
              <a:t>Select the matching </a:t>
            </a:r>
            <a:r>
              <a:rPr lang="en-US" sz="1600" dirty="0">
                <a:latin typeface="Courier New" panose="02070309020205020404" pitchFamily="49" charset="0"/>
                <a:cs typeface="Courier New" panose="02070309020205020404" pitchFamily="49" charset="0"/>
              </a:rPr>
              <a:t>scheduler</a:t>
            </a:r>
            <a:r>
              <a:rPr lang="en-US" sz="1600" dirty="0"/>
              <a:t> </a:t>
            </a:r>
            <a:r>
              <a:rPr lang="en-US" sz="1600" dirty="0">
                <a:hlinkClick r:id="rId2"/>
              </a:rPr>
              <a:t>https://reframe-hpc.readthedocs.io/en/stable/config_reference.html#config.systems.partitions.scheduler</a:t>
            </a:r>
            <a:r>
              <a:rPr lang="en-US" sz="1600" dirty="0"/>
              <a:t> (set </a:t>
            </a:r>
            <a:r>
              <a:rPr lang="en-US" sz="1600" dirty="0">
                <a:latin typeface="Courier New" panose="02070309020205020404" pitchFamily="49" charset="0"/>
                <a:cs typeface="Courier New" panose="02070309020205020404" pitchFamily="49" charset="0"/>
              </a:rPr>
              <a:t>local</a:t>
            </a:r>
            <a:r>
              <a:rPr lang="en-US" sz="1600" dirty="0"/>
              <a:t> if you are doing this on your laptop)</a:t>
            </a:r>
          </a:p>
          <a:p>
            <a:pPr algn="l"/>
            <a:r>
              <a:rPr lang="en-US" sz="1600" dirty="0"/>
              <a:t>Select the matching parallel </a:t>
            </a:r>
            <a:r>
              <a:rPr lang="en-US" sz="1600" dirty="0">
                <a:latin typeface="Courier New" panose="02070309020205020404" pitchFamily="49" charset="0"/>
                <a:cs typeface="Courier New" panose="02070309020205020404" pitchFamily="49" charset="0"/>
              </a:rPr>
              <a:t>launcher</a:t>
            </a:r>
            <a:r>
              <a:rPr lang="en-US" sz="1600" dirty="0"/>
              <a:t> </a:t>
            </a:r>
            <a:r>
              <a:rPr lang="en-US" sz="1600" dirty="0">
                <a:hlinkClick r:id="rId3"/>
              </a:rPr>
              <a:t>https://reframe-hpc.readthedocs.io/en/stable/config_reference.html#config.systems.partitions.launcher</a:t>
            </a:r>
            <a:r>
              <a:rPr lang="en-US" sz="1600" dirty="0"/>
              <a:t> (</a:t>
            </a:r>
            <a:r>
              <a:rPr lang="en-US" sz="1600" dirty="0" err="1">
                <a:latin typeface="Courier New" panose="02070309020205020404" pitchFamily="49" charset="0"/>
                <a:cs typeface="Courier New" panose="02070309020205020404" pitchFamily="49" charset="0"/>
              </a:rPr>
              <a:t>mpirun</a:t>
            </a:r>
            <a:r>
              <a:rPr lang="en-US" sz="1600" dirty="0"/>
              <a:t> </a:t>
            </a:r>
            <a:r>
              <a:rPr lang="en-US" sz="1600" i="1" dirty="0"/>
              <a:t>should</a:t>
            </a:r>
            <a:r>
              <a:rPr lang="en-US" sz="1600" dirty="0"/>
              <a:t> work for everyone, but you can use e.g. </a:t>
            </a:r>
            <a:r>
              <a:rPr lang="en-US" sz="1600" dirty="0" err="1">
                <a:latin typeface="Courier New" panose="02070309020205020404" pitchFamily="49" charset="0"/>
                <a:cs typeface="Courier New" panose="02070309020205020404" pitchFamily="49" charset="0"/>
              </a:rPr>
              <a:t>srun</a:t>
            </a:r>
            <a:r>
              <a:rPr lang="en-US" sz="1600" dirty="0"/>
              <a:t> )</a:t>
            </a:r>
          </a:p>
          <a:p>
            <a:pPr algn="l"/>
            <a:r>
              <a:rPr lang="en-US" sz="1600" dirty="0"/>
              <a:t>Modify the </a:t>
            </a:r>
            <a:r>
              <a:rPr lang="en-US" sz="1600" dirty="0">
                <a:latin typeface="Courier New" panose="02070309020205020404" pitchFamily="49" charset="0"/>
                <a:cs typeface="Courier New" panose="02070309020205020404" pitchFamily="49" charset="0"/>
              </a:rPr>
              <a:t>access</a:t>
            </a:r>
            <a:r>
              <a:rPr lang="en-US" sz="1600" dirty="0"/>
              <a:t> field to define arguments to be passed to the scheduler, etc. It should define a </a:t>
            </a:r>
            <a:r>
              <a:rPr lang="en-US" sz="1600" u="sng" dirty="0"/>
              <a:t>homogeneous</a:t>
            </a:r>
            <a:r>
              <a:rPr lang="en-US" sz="1600" dirty="0"/>
              <a:t> set of nodes</a:t>
            </a:r>
            <a:endParaRPr lang="en-US" sz="1600" u="sng" dirty="0"/>
          </a:p>
        </p:txBody>
      </p:sp>
      <p:sp>
        <p:nvSpPr>
          <p:cNvPr id="3" name="Google Shape;79;p13">
            <a:extLst>
              <a:ext uri="{FF2B5EF4-FFF2-40B4-BE49-F238E27FC236}">
                <a16:creationId xmlns:a16="http://schemas.microsoft.com/office/drawing/2014/main" id="{B50643E9-8E87-DF47-B1FF-E6B1C26476BF}"/>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13</a:t>
            </a:fld>
            <a:endParaRPr lang="en" dirty="0"/>
          </a:p>
        </p:txBody>
      </p:sp>
      <p:sp>
        <p:nvSpPr>
          <p:cNvPr id="7" name="Title 3">
            <a:extLst>
              <a:ext uri="{FF2B5EF4-FFF2-40B4-BE49-F238E27FC236}">
                <a16:creationId xmlns:a16="http://schemas.microsoft.com/office/drawing/2014/main" id="{21DBD746-9050-77D0-1278-9499769F0BF1}"/>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2b: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312835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76F3-312D-A95D-8B47-F22F8611372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483AEEC-2AD6-F92F-FCC8-5534A0DBF457}"/>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resources</a:t>
            </a:r>
            <a:r>
              <a:rPr lang="en-US" sz="1600" dirty="0"/>
              <a:t> set the flag that should be passed to your scheduler to define required </a:t>
            </a:r>
            <a:r>
              <a:rPr lang="en-US" sz="1600" u="sng" dirty="0"/>
              <a:t>memory per node</a:t>
            </a:r>
            <a:r>
              <a:rPr lang="en-US" sz="1600" dirty="0"/>
              <a:t> and pass </a:t>
            </a:r>
            <a:r>
              <a:rPr lang="en-US" sz="1600" dirty="0">
                <a:latin typeface="Courier New" panose="02070309020205020404" pitchFamily="49" charset="0"/>
                <a:cs typeface="Courier New" panose="02070309020205020404" pitchFamily="49" charset="0"/>
              </a:rPr>
              <a:t>{size}</a:t>
            </a:r>
            <a:r>
              <a:rPr lang="en-US" sz="1600" dirty="0"/>
              <a:t> as argument</a:t>
            </a:r>
          </a:p>
          <a:p>
            <a:pPr lvl="1"/>
            <a:r>
              <a:rPr lang="en-US" sz="1400" dirty="0" err="1"/>
              <a:t>Slurm</a:t>
            </a:r>
            <a:r>
              <a:rPr lang="en-US" sz="1400" dirty="0"/>
              <a:t> users: ‘</a:t>
            </a:r>
            <a:r>
              <a:rPr lang="en-US" sz="1400" dirty="0">
                <a:latin typeface="Courier New" panose="02070309020205020404" pitchFamily="49" charset="0"/>
                <a:cs typeface="Courier New" panose="02070309020205020404" pitchFamily="49" charset="0"/>
              </a:rPr>
              <a:t>--mem={size}</a:t>
            </a:r>
            <a:r>
              <a:rPr lang="en-US" sz="1400" dirty="0"/>
              <a:t>’ </a:t>
            </a:r>
          </a:p>
          <a:p>
            <a:pPr lvl="1"/>
            <a:r>
              <a:rPr lang="en-US" sz="1400" dirty="0"/>
              <a:t>Local spawner: ‘</a:t>
            </a:r>
            <a:r>
              <a:rPr lang="en-US" sz="1400" dirty="0">
                <a:latin typeface="Courier New" panose="02070309020205020404" pitchFamily="49" charset="0"/>
                <a:cs typeface="Courier New" panose="02070309020205020404" pitchFamily="49" charset="0"/>
              </a:rPr>
              <a:t>--whatever={size}</a:t>
            </a:r>
            <a:r>
              <a:rPr lang="en-US" sz="1400" dirty="0"/>
              <a:t>’ (unused) </a:t>
            </a:r>
          </a:p>
          <a:p>
            <a:r>
              <a:rPr lang="en-US" sz="1600" dirty="0"/>
              <a:t>Define the max available memory per node under the </a:t>
            </a:r>
            <a:r>
              <a:rPr lang="en-US" sz="1600" dirty="0">
                <a:latin typeface="Courier New" panose="02070309020205020404" pitchFamily="49" charset="0"/>
                <a:cs typeface="Courier New" panose="02070309020205020404" pitchFamily="49" charset="0"/>
              </a:rPr>
              <a:t>EXTRAS.MEM_PER_NODE</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a:t>item (in MiB). </a:t>
            </a:r>
          </a:p>
          <a:p>
            <a:pPr lvl="1"/>
            <a:r>
              <a:rPr lang="en-US" sz="1400" dirty="0"/>
              <a:t>SLURM users: check </a:t>
            </a:r>
            <a:r>
              <a:rPr lang="en-US" sz="1400" dirty="0" err="1">
                <a:latin typeface="Courier New" panose="02070309020205020404" pitchFamily="49" charset="0"/>
                <a:cs typeface="Courier New" panose="02070309020205020404" pitchFamily="49" charset="0"/>
              </a:rPr>
              <a:t>scontrol</a:t>
            </a:r>
            <a:r>
              <a:rPr lang="en-US" sz="1400" dirty="0">
                <a:latin typeface="Courier New" panose="02070309020205020404" pitchFamily="49" charset="0"/>
                <a:cs typeface="Courier New" panose="02070309020205020404" pitchFamily="49" charset="0"/>
              </a:rPr>
              <a:t> show node &lt;</a:t>
            </a:r>
            <a:r>
              <a:rPr lang="en-US" sz="1400" dirty="0" err="1">
                <a:latin typeface="Courier New" panose="02070309020205020404" pitchFamily="49" charset="0"/>
                <a:cs typeface="Courier New" panose="02070309020205020404" pitchFamily="49" charset="0"/>
              </a:rPr>
              <a:t>nodename</a:t>
            </a:r>
            <a:r>
              <a:rPr lang="en-US" sz="1400" dirty="0">
                <a:latin typeface="Courier New" panose="02070309020205020404" pitchFamily="49" charset="0"/>
                <a:cs typeface="Courier New" panose="02070309020205020404" pitchFamily="49" charset="0"/>
              </a:rPr>
              <a:t>&gt;</a:t>
            </a:r>
            <a:r>
              <a:rPr lang="en-US" sz="1400" dirty="0"/>
              <a:t> for the </a:t>
            </a:r>
            <a:r>
              <a:rPr lang="en-US" sz="1400" dirty="0" err="1">
                <a:latin typeface="Courier New" panose="02070309020205020404" pitchFamily="49" charset="0"/>
                <a:cs typeface="Courier New" panose="02070309020205020404" pitchFamily="49" charset="0"/>
              </a:rPr>
              <a:t>RealMemory</a:t>
            </a:r>
            <a:r>
              <a:rPr lang="en-US" sz="1400" dirty="0"/>
              <a:t> on your nodes.</a:t>
            </a:r>
          </a:p>
          <a:p>
            <a:pPr lvl="1"/>
            <a:r>
              <a:rPr lang="en-US" sz="1400" dirty="0"/>
              <a:t>Local spawner: put anything (unused)</a:t>
            </a:r>
          </a:p>
        </p:txBody>
      </p:sp>
      <p:sp>
        <p:nvSpPr>
          <p:cNvPr id="3" name="Google Shape;79;p13">
            <a:extLst>
              <a:ext uri="{FF2B5EF4-FFF2-40B4-BE49-F238E27FC236}">
                <a16:creationId xmlns:a16="http://schemas.microsoft.com/office/drawing/2014/main" id="{C5A9F591-4CEE-5E8C-9BC5-B6E3537F66A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14</a:t>
            </a:fld>
            <a:endParaRPr lang="en" dirty="0"/>
          </a:p>
        </p:txBody>
      </p:sp>
      <p:sp>
        <p:nvSpPr>
          <p:cNvPr id="7" name="Title 3">
            <a:extLst>
              <a:ext uri="{FF2B5EF4-FFF2-40B4-BE49-F238E27FC236}">
                <a16:creationId xmlns:a16="http://schemas.microsoft.com/office/drawing/2014/main" id="{687B0CD0-5F27-788F-1D5A-EED4181D348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2c: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232447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9976-3B7A-B8CA-1222-84FDEEF9A2A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B16283-A73A-70E5-84EF-41143DFA6EB9}"/>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features</a:t>
            </a:r>
            <a:r>
              <a:rPr lang="en-US" sz="1600" dirty="0"/>
              <a:t> specify what FEATURES (CPU/GPU) and SCALES your system support</a:t>
            </a:r>
          </a:p>
          <a:p>
            <a:pPr lvl="1"/>
            <a:r>
              <a:rPr lang="en-US" sz="1400" dirty="0"/>
              <a:t>CPU partition: </a:t>
            </a:r>
            <a:r>
              <a:rPr lang="en-US" sz="1400" dirty="0">
                <a:latin typeface="Courier New" panose="02070309020205020404" pitchFamily="49" charset="0"/>
                <a:cs typeface="Courier New" panose="02070309020205020404" pitchFamily="49" charset="0"/>
              </a:rPr>
              <a:t>‘features’: [FEATURES.CPU]</a:t>
            </a:r>
            <a:r>
              <a:rPr lang="en-US" sz="1400" dirty="0"/>
              <a:t>,</a:t>
            </a:r>
          </a:p>
          <a:p>
            <a:pPr lvl="1"/>
            <a:r>
              <a:rPr lang="en-US" sz="1400" dirty="0"/>
              <a:t>GPU partition where you don’t want to run CPU-only tests: </a:t>
            </a:r>
            <a:r>
              <a:rPr lang="en-US" sz="1400" dirty="0">
                <a:latin typeface="Courier New" panose="02070309020205020404" pitchFamily="49" charset="0"/>
                <a:cs typeface="Courier New" panose="02070309020205020404" pitchFamily="49" charset="0"/>
              </a:rPr>
              <a:t>‘features’: [FEATURES.GPU]</a:t>
            </a:r>
            <a:r>
              <a:rPr lang="en-US" sz="1400" dirty="0"/>
              <a:t>,</a:t>
            </a:r>
          </a:p>
          <a:p>
            <a:pPr lvl="1"/>
            <a:r>
              <a:rPr lang="en-US" sz="1400" dirty="0"/>
              <a:t>GPU partition where you also want to run CPU-only tests: </a:t>
            </a:r>
            <a:r>
              <a:rPr lang="en-US" sz="1400" dirty="0">
                <a:latin typeface="Courier New" panose="02070309020205020404" pitchFamily="49" charset="0"/>
                <a:cs typeface="Courier New" panose="02070309020205020404" pitchFamily="49" charset="0"/>
              </a:rPr>
              <a:t>‘features’: [FEATURES.CPU, FEATURES.GPU]</a:t>
            </a:r>
            <a:r>
              <a:rPr lang="en-US" sz="1400" dirty="0"/>
              <a:t>,</a:t>
            </a:r>
          </a:p>
          <a:p>
            <a:pPr lvl="1"/>
            <a:r>
              <a:rPr lang="en-US" sz="1400" dirty="0"/>
              <a:t>To run all scales (up to 16 nodes): </a:t>
            </a:r>
            <a:r>
              <a:rPr lang="en-US" sz="1400" dirty="0">
                <a:latin typeface="Courier New" panose="02070309020205020404" pitchFamily="49" charset="0"/>
                <a:cs typeface="Courier New" panose="02070309020205020404" pitchFamily="49" charset="0"/>
              </a:rPr>
              <a:t>‘features’: [FEATURES.XYZ] + list(</a:t>
            </a:r>
            <a:r>
              <a:rPr lang="en-US" sz="1400" dirty="0" err="1">
                <a:latin typeface="Courier New" panose="02070309020205020404" pitchFamily="49" charset="0"/>
                <a:cs typeface="Courier New" panose="02070309020205020404" pitchFamily="49" charset="0"/>
              </a:rPr>
              <a:t>SCALES.keys</a:t>
            </a:r>
            <a:r>
              <a:rPr lang="en-US" sz="1400" dirty="0">
                <a:latin typeface="Courier New" panose="02070309020205020404" pitchFamily="49" charset="0"/>
                <a:cs typeface="Courier New" panose="02070309020205020404" pitchFamily="49" charset="0"/>
              </a:rPr>
              <a:t>())</a:t>
            </a:r>
          </a:p>
          <a:p>
            <a:pPr lvl="1"/>
            <a:r>
              <a:rPr lang="en-US" sz="1400" dirty="0"/>
              <a:t>To run only single (full) node (e.g. local laptop): </a:t>
            </a:r>
            <a:r>
              <a:rPr lang="en-US" sz="1400" dirty="0">
                <a:latin typeface="Courier New" panose="02070309020205020404" pitchFamily="49" charset="0"/>
                <a:cs typeface="Courier New" panose="02070309020205020404" pitchFamily="49" charset="0"/>
              </a:rPr>
              <a:t>‘features’: [FEATURES.XYZ] + [key for key, value in </a:t>
            </a:r>
            <a:r>
              <a:rPr lang="en-US" sz="1400" dirty="0" err="1">
                <a:latin typeface="Courier New" panose="02070309020205020404" pitchFamily="49" charset="0"/>
                <a:cs typeface="Courier New" panose="02070309020205020404" pitchFamily="49" charset="0"/>
              </a:rPr>
              <a:t>SCALES.items</a:t>
            </a: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value.get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num_nodes</a:t>
            </a:r>
            <a:r>
              <a:rPr lang="en-US" sz="1400" dirty="0">
                <a:latin typeface="Courier New" panose="02070309020205020404" pitchFamily="49" charset="0"/>
                <a:cs typeface="Courier New" panose="02070309020205020404" pitchFamily="49" charset="0"/>
              </a:rPr>
              <a:t>") == 1]</a:t>
            </a:r>
          </a:p>
          <a:p>
            <a:r>
              <a:rPr lang="en-US" sz="1600" dirty="0">
                <a:latin typeface="Source Sans Pro" panose="020B0503030403020204" pitchFamily="34" charset="0"/>
                <a:ea typeface="Source Sans Pro" panose="020B0503030403020204" pitchFamily="34" charset="0"/>
                <a:cs typeface="Courier New" panose="02070309020205020404" pitchFamily="49" charset="0"/>
              </a:rPr>
              <a:t>GPU partitions only: under extras define </a:t>
            </a:r>
            <a:r>
              <a:rPr lang="pt-BR" sz="1600" dirty="0">
                <a:latin typeface="Courier New" panose="02070309020205020404" pitchFamily="49" charset="0"/>
                <a:ea typeface="Source Sans Pro" panose="020B0503030403020204" pitchFamily="34" charset="0"/>
                <a:cs typeface="Courier New" panose="02070309020205020404" pitchFamily="49" charset="0"/>
              </a:rPr>
              <a:t>EXTRAS.GPU_VENDOR: GPU_VENDORS.NVIDIA</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24B0E6CB-9594-FCDE-A935-91CAFAC5C59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15</a:t>
            </a:fld>
            <a:endParaRPr lang="en" dirty="0"/>
          </a:p>
        </p:txBody>
      </p:sp>
      <p:sp>
        <p:nvSpPr>
          <p:cNvPr id="7" name="Title 3">
            <a:extLst>
              <a:ext uri="{FF2B5EF4-FFF2-40B4-BE49-F238E27FC236}">
                <a16:creationId xmlns:a16="http://schemas.microsoft.com/office/drawing/2014/main" id="{511DCBB1-72A1-38C1-76C2-8A38FE1C9100}"/>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2d: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19862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24575-75B2-9DA2-2DEF-E2F633047CC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4041A3-CC02-7915-3E44-20B4A75D62C5}"/>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t>You may get things like “</a:t>
            </a:r>
            <a:r>
              <a:rPr lang="en-US" sz="1600" dirty="0">
                <a:latin typeface="Courier New" panose="02070309020205020404" pitchFamily="49" charset="0"/>
                <a:cs typeface="Courier New" panose="02070309020205020404" pitchFamily="49" charset="0"/>
              </a:rPr>
              <a:t>WARNING: skipping test '</a:t>
            </a:r>
            <a:r>
              <a:rPr lang="en-US" sz="1600" dirty="0" err="1">
                <a:latin typeface="Courier New" panose="02070309020205020404" pitchFamily="49" charset="0"/>
                <a:ea typeface="Source Sans Pro" panose="020B0503030403020204" pitchFamily="34" charset="0"/>
                <a:cs typeface="Courier New" panose="02070309020205020404" pitchFamily="49" charset="0"/>
              </a:rPr>
              <a:t>EESSI_TensorFlow</a:t>
            </a:r>
            <a:r>
              <a:rPr lang="en-US" sz="1600" dirty="0">
                <a:latin typeface="Courier New" panose="02070309020205020404" pitchFamily="49" charset="0"/>
                <a:cs typeface="Courier New" panose="02070309020205020404" pitchFamily="49" charset="0"/>
              </a:rPr>
              <a:t>': the following parameters are undefined: </a:t>
            </a:r>
            <a:r>
              <a:rPr lang="en-US" sz="1600" dirty="0" err="1">
                <a:latin typeface="Courier New" panose="02070309020205020404" pitchFamily="49" charset="0"/>
                <a:cs typeface="Courier New" panose="02070309020205020404" pitchFamily="49" charset="0"/>
              </a:rPr>
              <a:t>module_name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That’s ok, it simply means you don’t have the software(module) needed to run this test</a:t>
            </a:r>
          </a:p>
        </p:txBody>
      </p:sp>
      <p:sp>
        <p:nvSpPr>
          <p:cNvPr id="3" name="Google Shape;79;p13">
            <a:extLst>
              <a:ext uri="{FF2B5EF4-FFF2-40B4-BE49-F238E27FC236}">
                <a16:creationId xmlns:a16="http://schemas.microsoft.com/office/drawing/2014/main" id="{594C434A-AFDB-B96D-E4DF-F6F0EBECD43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16</a:t>
            </a:fld>
            <a:endParaRPr lang="en" dirty="0"/>
          </a:p>
        </p:txBody>
      </p:sp>
      <p:sp>
        <p:nvSpPr>
          <p:cNvPr id="7" name="Title 3">
            <a:extLst>
              <a:ext uri="{FF2B5EF4-FFF2-40B4-BE49-F238E27FC236}">
                <a16:creationId xmlns:a16="http://schemas.microsoft.com/office/drawing/2014/main" id="{C2BDAD9E-53DA-C574-D35F-7F2A3C8B3FE2}"/>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89248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96B6B-D94F-A000-819F-1A6D61C1D5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772D8E4-F859-C70B-9595-D066C5F1E6D7}"/>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get “</a:t>
            </a:r>
            <a:r>
              <a:rPr lang="en-US" sz="1600" dirty="0">
                <a:latin typeface="Courier New" panose="02070309020205020404" pitchFamily="49" charset="0"/>
                <a:ea typeface="Source Sans Pro" panose="020B0503030403020204" pitchFamily="34" charset="0"/>
                <a:cs typeface="Courier New" panose="02070309020205020404" pitchFamily="49" charset="0"/>
              </a:rPr>
              <a:t>WARNING: failed to retrieve remote processor info: command '</a:t>
            </a:r>
            <a:r>
              <a:rPr lang="en-US" sz="1600" dirty="0" err="1">
                <a:latin typeface="Courier New" panose="02070309020205020404" pitchFamily="49" charset="0"/>
                <a:ea typeface="Source Sans Pro" panose="020B0503030403020204" pitchFamily="34" charset="0"/>
                <a:cs typeface="Courier New" panose="02070309020205020404" pitchFamily="49" charset="0"/>
              </a:rPr>
              <a:t>sbatch</a:t>
            </a:r>
            <a:r>
              <a:rPr lang="en-US" sz="1600" dirty="0">
                <a:latin typeface="Courier New" panose="02070309020205020404" pitchFamily="49" charset="0"/>
                <a:ea typeface="Source Sans Pro" panose="020B0503030403020204" pitchFamily="34" charset="0"/>
                <a:cs typeface="Courier New" panose="02070309020205020404" pitchFamily="49" charset="0"/>
              </a:rPr>
              <a:t> rfm-detect-job.sh' failed with exit code 1:</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ReFrame’s</a:t>
            </a:r>
            <a:r>
              <a:rPr lang="en-US" sz="1600" dirty="0">
                <a:latin typeface="Source Sans Pro" panose="020B0503030403020204" pitchFamily="34" charset="0"/>
                <a:ea typeface="Source Sans Pro" panose="020B0503030403020204" pitchFamily="34" charset="0"/>
                <a:cs typeface="Courier New" panose="02070309020205020404" pitchFamily="49" charset="0"/>
              </a:rPr>
              <a:t> automatic CPU detection failed.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4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400" dirty="0">
                <a:latin typeface="Source Sans Pro" panose="020B0503030403020204" pitchFamily="34" charset="0"/>
                <a:ea typeface="Source Sans Pro" panose="020B0503030403020204" pitchFamily="34" charset="0"/>
                <a:cs typeface="Courier New" panose="02070309020205020404" pitchFamily="49" charset="0"/>
              </a:rPr>
              <a:t> log (“</a:t>
            </a:r>
            <a:r>
              <a:rPr lang="en-US" sz="1400" dirty="0">
                <a:latin typeface="Courier New" panose="02070309020205020404" pitchFamily="49" charset="0"/>
                <a:ea typeface="Source Sans Pro" panose="020B0503030403020204" pitchFamily="34" charset="0"/>
                <a:cs typeface="Courier New" panose="02070309020205020404" pitchFamily="49" charset="0"/>
              </a:rPr>
              <a:t>Log file(s) saved in ‘/path/to/log’</a:t>
            </a:r>
            <a:r>
              <a:rPr lang="en-US" sz="1400" dirty="0">
                <a:latin typeface="Source Sans Pro" panose="020B0503030403020204" pitchFamily="34" charset="0"/>
                <a:ea typeface="Source Sans Pro" panose="020B0503030403020204" pitchFamily="34" charset="0"/>
                <a:cs typeface="Courier New" panose="02070309020205020404" pitchFamily="49" charset="0"/>
              </a:rPr>
              <a:t>”)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You might be missing </a:t>
            </a:r>
            <a:r>
              <a:rPr lang="en-US" sz="1400" dirty="0">
                <a:latin typeface="Courier New" panose="02070309020205020404" pitchFamily="49" charset="0"/>
                <a:ea typeface="Source Sans Pro" panose="020B0503030403020204" pitchFamily="34" charset="0"/>
                <a:cs typeface="Courier New" panose="02070309020205020404" pitchFamily="49" charset="0"/>
              </a:rPr>
              <a:t>access</a:t>
            </a:r>
            <a:r>
              <a:rPr lang="en-US" sz="1400" dirty="0">
                <a:latin typeface="Source Sans Pro" panose="020B0503030403020204" pitchFamily="34" charset="0"/>
                <a:ea typeface="Source Sans Pro" panose="020B0503030403020204" pitchFamily="34" charset="0"/>
                <a:cs typeface="Courier New" panose="02070309020205020404" pitchFamily="49" charset="0"/>
              </a:rPr>
              <a:t> arguments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If it keeps failing, you could try ‘manually’ running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 --detect-host-topology</a:t>
            </a:r>
            <a:r>
              <a:rPr lang="en-US" sz="1400" dirty="0">
                <a:latin typeface="Source Sans Pro" panose="020B0503030403020204" pitchFamily="34" charset="0"/>
                <a:ea typeface="Source Sans Pro" panose="020B0503030403020204" pitchFamily="34" charset="0"/>
                <a:cs typeface="Courier New" panose="02070309020205020404" pitchFamily="49" charset="0"/>
              </a:rPr>
              <a:t> on the relevant node </a:t>
            </a:r>
            <a:r>
              <a:rPr lang="en-US" sz="1400" dirty="0">
                <a:latin typeface="Source Sans Pro" panose="020B0503030403020204" pitchFamily="34" charset="0"/>
                <a:ea typeface="Source Sans Pro" panose="020B0503030403020204" pitchFamily="34" charset="0"/>
                <a:cs typeface="Courier New" panose="02070309020205020404" pitchFamily="49" charset="0"/>
                <a:hlinkClick r:id="rId2"/>
              </a:rPr>
              <a:t>https://www.eessi.io/docs/test-suite/ReFrame-configuration-file/#create-topology-file</a:t>
            </a:r>
            <a:r>
              <a:rPr lang="en-US" sz="1400" dirty="0">
                <a:latin typeface="Source Sans Pro" panose="020B0503030403020204" pitchFamily="34" charset="0"/>
                <a:ea typeface="Source Sans Pro" panose="020B0503030403020204" pitchFamily="34" charset="0"/>
                <a:cs typeface="Courier New" panose="02070309020205020404" pitchFamily="49" charset="0"/>
              </a:rPr>
              <a:t>  . Then copy to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~/.reframe/topology/&lt;system&gt;-&lt;partition&gt;/</a:t>
            </a:r>
            <a:r>
              <a:rPr lang="en-US" sz="1400" dirty="0" err="1">
                <a:latin typeface="Courier New" panose="02070309020205020404" pitchFamily="49" charset="0"/>
                <a:ea typeface="Source Sans Pro" panose="020B0503030403020204" pitchFamily="34" charset="0"/>
                <a:cs typeface="Courier New" panose="02070309020205020404" pitchFamily="49" charset="0"/>
              </a:rPr>
              <a:t>processor.json</a:t>
            </a:r>
            <a:endParaRPr lang="en-US" sz="1400" dirty="0">
              <a:latin typeface="Courier New" panose="02070309020205020404" pitchFamily="49"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4B9420D6-BA4E-E27F-EDD9-6E3D18BA47E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17</a:t>
            </a:fld>
            <a:endParaRPr lang="en" dirty="0"/>
          </a:p>
        </p:txBody>
      </p:sp>
      <p:sp>
        <p:nvSpPr>
          <p:cNvPr id="7" name="Title 3">
            <a:extLst>
              <a:ext uri="{FF2B5EF4-FFF2-40B4-BE49-F238E27FC236}">
                <a16:creationId xmlns:a16="http://schemas.microsoft.com/office/drawing/2014/main" id="{28C62A32-CF2B-14DB-B927-A0212F6C25E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324962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A53B6-0DF5-805E-6ABF-BBB3F57DDF8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4F29659-C6DB-2B7B-1152-BC9922D28AE9}"/>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You’ll need to have at least </a:t>
            </a:r>
            <a:r>
              <a:rPr lang="en-US" sz="1600" u="sng" dirty="0">
                <a:latin typeface="Source Sans Pro" panose="020B0503030403020204" pitchFamily="34" charset="0"/>
                <a:ea typeface="Source Sans Pro" panose="020B0503030403020204" pitchFamily="34" charset="0"/>
                <a:cs typeface="Courier New" panose="02070309020205020404" pitchFamily="49" charset="0"/>
              </a:rPr>
              <a:t>one</a:t>
            </a:r>
            <a:r>
              <a:rPr lang="en-US" sz="1600" dirty="0">
                <a:latin typeface="Source Sans Pro" panose="020B0503030403020204" pitchFamily="34" charset="0"/>
                <a:ea typeface="Source Sans Pro" panose="020B0503030403020204" pitchFamily="34" charset="0"/>
                <a:cs typeface="Courier New" panose="02070309020205020404" pitchFamily="49" charset="0"/>
              </a:rPr>
              <a:t> module available for which we have a test </a:t>
            </a:r>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If you don’t, simply install e.g. a CPU version of OSU-</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MicroBenchmarks</a:t>
            </a:r>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 with </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EasyBuild</a:t>
            </a:r>
            <a:endPar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endParaRP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Expected output: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%scale=2_nodes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/cbc475c5</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%scale=1_node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/9864d0f5</a:t>
            </a:r>
          </a:p>
          <a:p>
            <a:pPr marL="76200" indent="0" algn="l">
              <a:buNone/>
            </a:pPr>
            <a:endParaRPr lang="en-US" sz="18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C8087C47-B86F-55B0-BCDC-B56D7344F91B}"/>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18</a:t>
            </a:fld>
            <a:endParaRPr lang="en" dirty="0"/>
          </a:p>
        </p:txBody>
      </p:sp>
      <p:sp>
        <p:nvSpPr>
          <p:cNvPr id="7" name="Title 3">
            <a:extLst>
              <a:ext uri="{FF2B5EF4-FFF2-40B4-BE49-F238E27FC236}">
                <a16:creationId xmlns:a16="http://schemas.microsoft.com/office/drawing/2014/main" id="{506536D3-F971-A796-A368-2D0C67B6208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cxnSp>
        <p:nvCxnSpPr>
          <p:cNvPr id="4" name="Straight Arrow Connector 3">
            <a:extLst>
              <a:ext uri="{FF2B5EF4-FFF2-40B4-BE49-F238E27FC236}">
                <a16:creationId xmlns:a16="http://schemas.microsoft.com/office/drawing/2014/main" id="{5AB6E058-273E-942D-C744-485113C5FDAF}"/>
              </a:ext>
            </a:extLst>
          </p:cNvPr>
          <p:cNvCxnSpPr/>
          <p:nvPr/>
        </p:nvCxnSpPr>
        <p:spPr>
          <a:xfrm flipV="1">
            <a:off x="7572204" y="3256019"/>
            <a:ext cx="0" cy="35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4E73E6-4EE9-4B09-F2D8-46A9D7250E98}"/>
              </a:ext>
            </a:extLst>
          </p:cNvPr>
          <p:cNvSpPr txBox="1"/>
          <p:nvPr/>
        </p:nvSpPr>
        <p:spPr>
          <a:xfrm>
            <a:off x="7087135" y="3696639"/>
            <a:ext cx="970137" cy="307777"/>
          </a:xfrm>
          <a:prstGeom prst="rect">
            <a:avLst/>
          </a:prstGeom>
          <a:noFill/>
        </p:spPr>
        <p:txBody>
          <a:bodyPr wrap="none" rtlCol="0">
            <a:spAutoFit/>
          </a:bodyPr>
          <a:lstStyle/>
          <a:p>
            <a:r>
              <a:rPr lang="en-US" dirty="0"/>
              <a:t>Test hash</a:t>
            </a:r>
            <a:endParaRPr lang="en-NL" dirty="0"/>
          </a:p>
        </p:txBody>
      </p:sp>
    </p:spTree>
    <p:extLst>
      <p:ext uri="{BB962C8B-B14F-4D97-AF65-F5344CB8AC3E}">
        <p14:creationId xmlns:p14="http://schemas.microsoft.com/office/powerpoint/2010/main" val="18277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AB6-47DE-3A72-1361-C3D4FCE2B7A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3FAF78A-5486-C8EE-52BE-D968315D49AE}"/>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a:t>
            </a:r>
            <a:r>
              <a:rPr lang="en-US" sz="1800" dirty="0" err="1">
                <a:latin typeface="Courier New" panose="02070309020205020404" pitchFamily="49" charset="0"/>
                <a:cs typeface="Courier New" panose="02070309020205020404" pitchFamily="49" charset="0"/>
              </a:rPr>
              <a:t>dryrun</a:t>
            </a:r>
            <a:r>
              <a:rPr lang="en-US" sz="1800" dirty="0">
                <a:latin typeface="Courier New" panose="02070309020205020404" pitchFamily="49" charset="0"/>
                <a:cs typeface="Courier New" panose="02070309020205020404" pitchFamily="49" charset="0"/>
              </a:rPr>
              <a:t>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jobscript</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will generate &amp; submit in </a:t>
            </a:r>
            <a:r>
              <a:rPr lang="en-US" sz="1600" dirty="0">
                <a:latin typeface="Courier New" panose="02070309020205020404" pitchFamily="49" charset="0"/>
                <a:ea typeface="Source Sans Pro" panose="020B0503030403020204" pitchFamily="34" charset="0"/>
                <a:cs typeface="Courier New" panose="02070309020205020404" pitchFamily="49" charset="0"/>
              </a:rPr>
              <a: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stagedir</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system_name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partition_name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&gt;/default/&lt;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testname_testhash</a:t>
            </a:r>
            <a:r>
              <a:rPr lang="en-US" sz="1600" dirty="0">
                <a:latin typeface="Courier New" panose="02070309020205020404" pitchFamily="49" charset="0"/>
                <a:ea typeface="Source Sans Pro" panose="020B0503030403020204" pitchFamily="34" charset="0"/>
                <a:cs typeface="Courier New" panose="02070309020205020404" pitchFamily="49" charset="0"/>
              </a:rPr>
              <a:t>&gt;/rfm_job.sh</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have issues, that job script is (probably) your first place to look!</a:t>
            </a:r>
          </a:p>
        </p:txBody>
      </p:sp>
      <p:sp>
        <p:nvSpPr>
          <p:cNvPr id="3" name="Google Shape;79;p13">
            <a:extLst>
              <a:ext uri="{FF2B5EF4-FFF2-40B4-BE49-F238E27FC236}">
                <a16:creationId xmlns:a16="http://schemas.microsoft.com/office/drawing/2014/main" id="{33FC68A3-E674-CD9F-5D0F-1434B9853C8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19</a:t>
            </a:fld>
            <a:endParaRPr lang="en" dirty="0"/>
          </a:p>
        </p:txBody>
      </p:sp>
      <p:sp>
        <p:nvSpPr>
          <p:cNvPr id="7" name="Title 3">
            <a:extLst>
              <a:ext uri="{FF2B5EF4-FFF2-40B4-BE49-F238E27FC236}">
                <a16:creationId xmlns:a16="http://schemas.microsoft.com/office/drawing/2014/main" id="{7D522966-2BD3-D7D9-4CED-9E530AAAB03E}"/>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4: run reframe --</a:t>
            </a:r>
            <a:r>
              <a:rPr lang="en-GB" sz="2600" dirty="0" err="1">
                <a:latin typeface="Source Sans Pro"/>
                <a:ea typeface="Source Sans Pro"/>
              </a:rPr>
              <a:t>dryrun</a:t>
            </a:r>
            <a:r>
              <a:rPr lang="en-GB" sz="2600" dirty="0">
                <a:latin typeface="Source Sans Pro"/>
                <a:ea typeface="Source Sans Pro"/>
              </a:rPr>
              <a:t> -t CI</a:t>
            </a:r>
            <a:endParaRPr lang="en-US" sz="2600" dirty="0"/>
          </a:p>
        </p:txBody>
      </p:sp>
    </p:spTree>
    <p:extLst>
      <p:ext uri="{BB962C8B-B14F-4D97-AF65-F5344CB8AC3E}">
        <p14:creationId xmlns:p14="http://schemas.microsoft.com/office/powerpoint/2010/main" val="404194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D0DD-1775-83EA-12AB-FCEF624424F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28920A3-F8DA-0B87-D92A-9C21FD1542AE}"/>
              </a:ext>
            </a:extLst>
          </p:cNvPr>
          <p:cNvSpPr>
            <a:spLocks noGrp="1"/>
          </p:cNvSpPr>
          <p:nvPr>
            <p:ph type="body" idx="1"/>
          </p:nvPr>
        </p:nvSpPr>
        <p:spPr>
          <a:xfrm>
            <a:off x="667265" y="928787"/>
            <a:ext cx="7809470" cy="3902742"/>
          </a:xfrm>
        </p:spPr>
        <p:txBody>
          <a:bodyPr/>
          <a:lstStyle/>
          <a:p>
            <a:pPr marL="76200" indent="0">
              <a:lnSpc>
                <a:spcPct val="200000"/>
              </a:lnSpc>
              <a:buNone/>
            </a:pPr>
            <a:r>
              <a:rPr lang="en-US" sz="1600" dirty="0"/>
              <a:t>Goal of the EESSI test suite</a:t>
            </a:r>
          </a:p>
          <a:p>
            <a:r>
              <a:rPr lang="en-US" sz="1600" dirty="0"/>
              <a:t>To test the functionality and performance of the EESSI software stack on a wide range of systems</a:t>
            </a:r>
          </a:p>
          <a:p>
            <a:endParaRPr lang="en-US" sz="1100" dirty="0"/>
          </a:p>
          <a:p>
            <a:pPr marL="76200" indent="0">
              <a:buNone/>
            </a:pPr>
            <a:r>
              <a:rPr lang="en-US" sz="1600" dirty="0"/>
              <a:t>The challenge</a:t>
            </a:r>
          </a:p>
          <a:p>
            <a:r>
              <a:rPr lang="en-US" sz="1600" dirty="0"/>
              <a:t>Every system is different! Need tests that are </a:t>
            </a:r>
            <a:r>
              <a:rPr lang="en-US" sz="1600" i="1" u="sng" dirty="0"/>
              <a:t>portable</a:t>
            </a:r>
            <a:endParaRPr lang="en-US" sz="1600" u="sng" dirty="0"/>
          </a:p>
        </p:txBody>
      </p:sp>
      <p:sp>
        <p:nvSpPr>
          <p:cNvPr id="3" name="Google Shape;79;p13">
            <a:extLst>
              <a:ext uri="{FF2B5EF4-FFF2-40B4-BE49-F238E27FC236}">
                <a16:creationId xmlns:a16="http://schemas.microsoft.com/office/drawing/2014/main" id="{C670F501-E426-82FC-5196-AD1B69D97F3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a:t>
            </a:fld>
            <a:endParaRPr lang="en" dirty="0"/>
          </a:p>
        </p:txBody>
      </p:sp>
      <p:sp>
        <p:nvSpPr>
          <p:cNvPr id="9" name="Title 3">
            <a:extLst>
              <a:ext uri="{FF2B5EF4-FFF2-40B4-BE49-F238E27FC236}">
                <a16:creationId xmlns:a16="http://schemas.microsoft.com/office/drawing/2014/main" id="{BC140F1D-A820-1CF5-8DBC-2DF30A287FE5}"/>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The EESSI test suite</a:t>
            </a:r>
            <a:endParaRPr lang="en-US" dirty="0"/>
          </a:p>
        </p:txBody>
      </p:sp>
      <p:pic>
        <p:nvPicPr>
          <p:cNvPr id="3076" name="Picture 4">
            <a:extLst>
              <a:ext uri="{FF2B5EF4-FFF2-40B4-BE49-F238E27FC236}">
                <a16:creationId xmlns:a16="http://schemas.microsoft.com/office/drawing/2014/main" id="{F02407FE-1A1A-C174-05E4-5ECD66121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0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B6ADF-D281-1A57-B57E-5A563265E86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4308EDC-D3D2-9F4C-F200-E8674131C733}"/>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--run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p:txBody>
      </p:sp>
      <p:sp>
        <p:nvSpPr>
          <p:cNvPr id="3" name="Google Shape;79;p13">
            <a:extLst>
              <a:ext uri="{FF2B5EF4-FFF2-40B4-BE49-F238E27FC236}">
                <a16:creationId xmlns:a16="http://schemas.microsoft.com/office/drawing/2014/main" id="{7823695E-E7C5-0F19-41F1-347533EDFAC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20</a:t>
            </a:fld>
            <a:endParaRPr lang="en" dirty="0"/>
          </a:p>
        </p:txBody>
      </p:sp>
      <p:sp>
        <p:nvSpPr>
          <p:cNvPr id="7" name="Title 3">
            <a:extLst>
              <a:ext uri="{FF2B5EF4-FFF2-40B4-BE49-F238E27FC236}">
                <a16:creationId xmlns:a16="http://schemas.microsoft.com/office/drawing/2014/main" id="{DA9A3D48-DE1C-9339-23B4-095C23EBCB63}"/>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5: run reframe --run -t CI</a:t>
            </a:r>
            <a:endParaRPr lang="en-US" sz="2600" dirty="0"/>
          </a:p>
        </p:txBody>
      </p:sp>
    </p:spTree>
    <p:extLst>
      <p:ext uri="{BB962C8B-B14F-4D97-AF65-F5344CB8AC3E}">
        <p14:creationId xmlns:p14="http://schemas.microsoft.com/office/powerpoint/2010/main" val="357727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7EC9-06B9-6EE5-53ED-3891D63EAA0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3480728-8E43-FEED-F5AE-BD075407872D}"/>
              </a:ext>
            </a:extLst>
          </p:cNvPr>
          <p:cNvSpPr>
            <a:spLocks noGrp="1"/>
          </p:cNvSpPr>
          <p:nvPr>
            <p:ph type="body" idx="1"/>
          </p:nvPr>
        </p:nvSpPr>
        <p:spPr>
          <a:xfrm>
            <a:off x="443017" y="772766"/>
            <a:ext cx="8390739" cy="3791283"/>
          </a:xfrm>
        </p:spPr>
        <p:txBody>
          <a:bodyPr/>
          <a:lstStyle/>
          <a:p>
            <a:r>
              <a:rPr lang="en-US" sz="1800" dirty="0"/>
              <a:t>EESSI test suite is based on </a:t>
            </a:r>
            <a:r>
              <a:rPr lang="en-US" sz="1800" dirty="0" err="1"/>
              <a:t>ReFrame</a:t>
            </a:r>
            <a:endParaRPr lang="en-US" sz="1800" dirty="0"/>
          </a:p>
          <a:p>
            <a:r>
              <a:rPr lang="en-US" sz="1800" dirty="0" err="1"/>
              <a:t>ReFrame</a:t>
            </a:r>
            <a:r>
              <a:rPr lang="en-US" sz="1800" dirty="0"/>
              <a:t> tests are </a:t>
            </a:r>
            <a:r>
              <a:rPr lang="en-US" sz="1800" i="1" dirty="0"/>
              <a:t>typically</a:t>
            </a:r>
            <a:r>
              <a:rPr lang="en-US" sz="1800" dirty="0"/>
              <a:t> very system specific, example attributes:</a:t>
            </a:r>
          </a:p>
          <a:p>
            <a:pPr lvl="1"/>
            <a:r>
              <a:rPr lang="en-US" sz="1600" dirty="0" err="1">
                <a:latin typeface="Courier New" panose="02070309020205020404" pitchFamily="49" charset="0"/>
                <a:cs typeface="Courier New" panose="02070309020205020404" pitchFamily="49" charset="0"/>
              </a:rPr>
              <a:t>num_cpus_per_task</a:t>
            </a:r>
            <a:r>
              <a:rPr lang="en-US" sz="1600" dirty="0"/>
              <a:t>, </a:t>
            </a:r>
            <a:r>
              <a:rPr lang="en-US" sz="1600" dirty="0" err="1">
                <a:latin typeface="Courier New" panose="02070309020205020404" pitchFamily="49" charset="0"/>
                <a:cs typeface="Courier New" panose="02070309020205020404" pitchFamily="49" charset="0"/>
              </a:rPr>
              <a:t>num_tasks</a:t>
            </a:r>
            <a:r>
              <a:rPr lang="en-US" sz="1600" dirty="0"/>
              <a:t>, </a:t>
            </a:r>
            <a:r>
              <a:rPr lang="en-US" sz="1600" dirty="0" err="1">
                <a:latin typeface="Courier New" panose="02070309020205020404" pitchFamily="49" charset="0"/>
                <a:cs typeface="Courier New" panose="02070309020205020404" pitchFamily="49" charset="0"/>
              </a:rPr>
              <a:t>num_gpus_per_node</a:t>
            </a:r>
            <a:r>
              <a:rPr lang="en-US" sz="1600" dirty="0"/>
              <a:t>: typically chosen to match the system</a:t>
            </a:r>
          </a:p>
          <a:p>
            <a:pPr lvl="1"/>
            <a:r>
              <a:rPr lang="en-US" sz="1600" dirty="0"/>
              <a:t>And many more …</a:t>
            </a:r>
          </a:p>
          <a:p>
            <a:r>
              <a:rPr lang="en-US" sz="1800" dirty="0" err="1"/>
              <a:t>ReFrame</a:t>
            </a:r>
            <a:r>
              <a:rPr lang="en-US" sz="1800" dirty="0"/>
              <a:t> offers </a:t>
            </a:r>
            <a:r>
              <a:rPr lang="en-US" sz="1800" i="1" dirty="0"/>
              <a:t>amazing</a:t>
            </a:r>
            <a:r>
              <a:rPr lang="en-US" sz="1800" dirty="0"/>
              <a:t> fine-grained control, but at the cost of portability</a:t>
            </a:r>
          </a:p>
        </p:txBody>
      </p:sp>
      <p:sp>
        <p:nvSpPr>
          <p:cNvPr id="3" name="Google Shape;79;p13">
            <a:extLst>
              <a:ext uri="{FF2B5EF4-FFF2-40B4-BE49-F238E27FC236}">
                <a16:creationId xmlns:a16="http://schemas.microsoft.com/office/drawing/2014/main" id="{F04D63DC-06AE-44C4-8C45-6D5A59F4692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3</a:t>
            </a:fld>
            <a:endParaRPr lang="en" dirty="0"/>
          </a:p>
        </p:txBody>
      </p:sp>
      <p:sp>
        <p:nvSpPr>
          <p:cNvPr id="7" name="Title 3">
            <a:extLst>
              <a:ext uri="{FF2B5EF4-FFF2-40B4-BE49-F238E27FC236}">
                <a16:creationId xmlns:a16="http://schemas.microsoft.com/office/drawing/2014/main" id="{8C8C024E-195F-8F46-21C3-F63507289D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portable tests is challenging…</a:t>
            </a:r>
            <a:endParaRPr lang="en-US" sz="2600" dirty="0"/>
          </a:p>
        </p:txBody>
      </p:sp>
    </p:spTree>
    <p:extLst>
      <p:ext uri="{BB962C8B-B14F-4D97-AF65-F5344CB8AC3E}">
        <p14:creationId xmlns:p14="http://schemas.microsoft.com/office/powerpoint/2010/main" val="32749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CAC9-EEB2-5934-E6C8-90208AFA6B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BF21600-CAAB-C21B-FE29-5436C68DCDDA}"/>
              </a:ext>
            </a:extLst>
          </p:cNvPr>
          <p:cNvSpPr>
            <a:spLocks noGrp="1"/>
          </p:cNvSpPr>
          <p:nvPr>
            <p:ph type="body" idx="1"/>
          </p:nvPr>
        </p:nvSpPr>
        <p:spPr>
          <a:xfrm>
            <a:off x="443017" y="772766"/>
            <a:ext cx="8390739" cy="3791283"/>
          </a:xfrm>
        </p:spPr>
        <p:txBody>
          <a:bodyPr/>
          <a:lstStyle/>
          <a:p>
            <a:r>
              <a:rPr lang="en-US" sz="1800" dirty="0"/>
              <a:t>All system-specific information goes into </a:t>
            </a:r>
            <a:r>
              <a:rPr lang="en-US" sz="1800" dirty="0" err="1"/>
              <a:t>ReFrame</a:t>
            </a:r>
            <a:r>
              <a:rPr lang="en-US" sz="1800" dirty="0"/>
              <a:t> config file</a:t>
            </a:r>
          </a:p>
          <a:p>
            <a:r>
              <a:rPr lang="en-US" sz="1800" dirty="0"/>
              <a:t>Make the test do something sensible </a:t>
            </a:r>
            <a:r>
              <a:rPr lang="en-US" sz="1800" i="1" dirty="0"/>
              <a:t>based on the config file</a:t>
            </a:r>
            <a:r>
              <a:rPr lang="en-US" sz="1800" dirty="0"/>
              <a:t>, examples:</a:t>
            </a:r>
          </a:p>
          <a:p>
            <a:pPr lvl="1"/>
            <a:r>
              <a:rPr lang="en-US" sz="1600" dirty="0"/>
              <a:t>Launch one rank per available (physical) CPU core (or: </a:t>
            </a:r>
            <a:r>
              <a:rPr lang="en-US" sz="1600" dirty="0" err="1"/>
              <a:t>numa</a:t>
            </a:r>
            <a:r>
              <a:rPr lang="en-US" sz="1600" dirty="0"/>
              <a:t> node / socket / GPU)</a:t>
            </a:r>
          </a:p>
          <a:p>
            <a:pPr lvl="1"/>
            <a:r>
              <a:rPr lang="en-US" sz="1600" dirty="0"/>
              <a:t>Skip a test if the system has insufficient memory to run it</a:t>
            </a:r>
          </a:p>
          <a:p>
            <a:pPr lvl="1"/>
            <a:r>
              <a:rPr lang="en-US" sz="1600" dirty="0"/>
              <a:t>…</a:t>
            </a:r>
          </a:p>
          <a:p>
            <a:pPr lvl="1"/>
            <a:endParaRPr lang="en-US" sz="1600" dirty="0"/>
          </a:p>
          <a:p>
            <a:endParaRPr lang="en-US" sz="1800" dirty="0"/>
          </a:p>
          <a:p>
            <a:pPr marL="76200" indent="0">
              <a:buNone/>
            </a:pPr>
            <a:r>
              <a:rPr lang="en-US" sz="1600" dirty="0"/>
              <a:t>N.B. Tests ≠ benchmarks! These portable tests are </a:t>
            </a:r>
            <a:r>
              <a:rPr lang="en-US" sz="1600" i="1" dirty="0"/>
              <a:t>not</a:t>
            </a:r>
            <a:r>
              <a:rPr lang="en-US" sz="1600" dirty="0"/>
              <a:t> guaranteed to get the best performance from your system for a particular use case, they are meant to spot </a:t>
            </a:r>
            <a:r>
              <a:rPr lang="en-US" sz="1600" u="sng" dirty="0"/>
              <a:t>performance changes</a:t>
            </a:r>
            <a:r>
              <a:rPr lang="en-US" sz="1600" dirty="0"/>
              <a:t>.</a:t>
            </a:r>
          </a:p>
        </p:txBody>
      </p:sp>
      <p:sp>
        <p:nvSpPr>
          <p:cNvPr id="3" name="Google Shape;79;p13">
            <a:extLst>
              <a:ext uri="{FF2B5EF4-FFF2-40B4-BE49-F238E27FC236}">
                <a16:creationId xmlns:a16="http://schemas.microsoft.com/office/drawing/2014/main" id="{6EFE0CBC-EEDD-4DA7-578D-80ED76FB7150}"/>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4</a:t>
            </a:fld>
            <a:endParaRPr lang="en" dirty="0"/>
          </a:p>
        </p:txBody>
      </p:sp>
      <p:sp>
        <p:nvSpPr>
          <p:cNvPr id="7" name="Title 3">
            <a:extLst>
              <a:ext uri="{FF2B5EF4-FFF2-40B4-BE49-F238E27FC236}">
                <a16:creationId xmlns:a16="http://schemas.microsoft.com/office/drawing/2014/main" id="{AB8E7D36-14F7-CDE8-302C-2E709B18D4CC}"/>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make EESSI tests portable</a:t>
            </a:r>
            <a:endParaRPr lang="en-US" sz="2600" dirty="0"/>
          </a:p>
        </p:txBody>
      </p:sp>
    </p:spTree>
    <p:extLst>
      <p:ext uri="{BB962C8B-B14F-4D97-AF65-F5344CB8AC3E}">
        <p14:creationId xmlns:p14="http://schemas.microsoft.com/office/powerpoint/2010/main" val="14139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1A5BC-E6C5-C81F-29DB-D18350C80574}"/>
            </a:ext>
          </a:extLst>
        </p:cNvPr>
        <p:cNvGrpSpPr/>
        <p:nvPr/>
      </p:nvGrpSpPr>
      <p:grpSpPr>
        <a:xfrm>
          <a:off x="0" y="0"/>
          <a:ext cx="0" cy="0"/>
          <a:chOff x="0" y="0"/>
          <a:chExt cx="0" cy="0"/>
        </a:xfrm>
      </p:grpSpPr>
      <p:sp>
        <p:nvSpPr>
          <p:cNvPr id="3" name="Google Shape;79;p13">
            <a:extLst>
              <a:ext uri="{FF2B5EF4-FFF2-40B4-BE49-F238E27FC236}">
                <a16:creationId xmlns:a16="http://schemas.microsoft.com/office/drawing/2014/main" id="{129F169B-6073-4B2D-E48B-153A3F0DB70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5</a:t>
            </a:fld>
            <a:endParaRPr lang="en" dirty="0"/>
          </a:p>
        </p:txBody>
      </p:sp>
      <p:sp>
        <p:nvSpPr>
          <p:cNvPr id="7" name="Title 3">
            <a:extLst>
              <a:ext uri="{FF2B5EF4-FFF2-40B4-BE49-F238E27FC236}">
                <a16:creationId xmlns:a16="http://schemas.microsoft.com/office/drawing/2014/main" id="{CB4864A0-BB09-29E7-A18E-E3341AE04112}"/>
              </a:ext>
            </a:extLst>
          </p:cNvPr>
          <p:cNvSpPr txBox="1">
            <a:spLocks/>
          </p:cNvSpPr>
          <p:nvPr/>
        </p:nvSpPr>
        <p:spPr>
          <a:xfrm>
            <a:off x="168667"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MPI4PY example</a:t>
            </a:r>
            <a:endParaRPr lang="en-US" sz="2600" dirty="0"/>
          </a:p>
        </p:txBody>
      </p:sp>
      <p:sp>
        <p:nvSpPr>
          <p:cNvPr id="6" name="TextBox 5">
            <a:extLst>
              <a:ext uri="{FF2B5EF4-FFF2-40B4-BE49-F238E27FC236}">
                <a16:creationId xmlns:a16="http://schemas.microsoft.com/office/drawing/2014/main" id="{219EF342-EBA0-8D28-E7BD-14B8ED8E498B}"/>
              </a:ext>
            </a:extLst>
          </p:cNvPr>
          <p:cNvSpPr txBox="1"/>
          <p:nvPr/>
        </p:nvSpPr>
        <p:spPr>
          <a:xfrm>
            <a:off x="2844329" y="192023"/>
            <a:ext cx="5928573" cy="4247317"/>
          </a:xfrm>
          <a:prstGeom prst="rect">
            <a:avLst/>
          </a:prstGeom>
          <a:solidFill>
            <a:srgbClr val="000000"/>
          </a:solidFill>
        </p:spPr>
        <p:txBody>
          <a:bodyPr wrap="square" rtlCol="0">
            <a:spAutoFit/>
          </a:bodyPr>
          <a:lstStyle/>
          <a:p>
            <a:r>
              <a:rPr lang="en-US" sz="1000" dirty="0">
                <a:solidFill>
                  <a:schemeClr val="bg1"/>
                </a:solidFill>
              </a:rPr>
              <a:t>@rfm.simple_test</a:t>
            </a:r>
          </a:p>
          <a:p>
            <a:r>
              <a:rPr lang="en-US" sz="1000" dirty="0">
                <a:solidFill>
                  <a:schemeClr val="bg1"/>
                </a:solidFill>
              </a:rPr>
              <a:t>class EESSI_MPI4PY(</a:t>
            </a:r>
            <a:r>
              <a:rPr lang="en-US" sz="1000" dirty="0" err="1">
                <a:solidFill>
                  <a:schemeClr val="bg1"/>
                </a:solidFill>
              </a:rPr>
              <a:t>rfm.RunOnlyRegressionTest</a:t>
            </a:r>
            <a:r>
              <a:rPr lang="en-US" sz="1000" dirty="0">
                <a:solidFill>
                  <a:schemeClr val="bg1"/>
                </a:solidFill>
              </a:rPr>
              <a:t>, </a:t>
            </a:r>
            <a:r>
              <a:rPr lang="en-US" sz="1000" dirty="0" err="1">
                <a:solidFill>
                  <a:schemeClr val="bg1"/>
                </a:solidFill>
              </a:rPr>
              <a:t>EESSI_Mixin</a:t>
            </a:r>
            <a:r>
              <a:rPr lang="en-US" sz="1000" dirty="0">
                <a:solidFill>
                  <a:schemeClr val="bg1"/>
                </a:solidFill>
              </a:rPr>
              <a:t>):</a:t>
            </a:r>
          </a:p>
          <a:p>
            <a:r>
              <a:rPr lang="en-US" sz="1000" dirty="0">
                <a:solidFill>
                  <a:schemeClr val="bg1"/>
                </a:solidFill>
              </a:rPr>
              <a:t>    </a:t>
            </a:r>
            <a:r>
              <a:rPr lang="en-US" sz="1000" dirty="0" err="1">
                <a:solidFill>
                  <a:schemeClr val="bg1"/>
                </a:solidFill>
              </a:rPr>
              <a:t>device_type</a:t>
            </a:r>
            <a:r>
              <a:rPr lang="en-US" sz="1000" dirty="0">
                <a:solidFill>
                  <a:schemeClr val="bg1"/>
                </a:solidFill>
              </a:rPr>
              <a:t> = DEVICE_TYPES[CPU]</a:t>
            </a:r>
          </a:p>
          <a:p>
            <a:r>
              <a:rPr lang="en-US" sz="1000" dirty="0">
                <a:solidFill>
                  <a:schemeClr val="bg1"/>
                </a:solidFill>
              </a:rPr>
              <a:t>    </a:t>
            </a:r>
            <a:r>
              <a:rPr lang="en-US" sz="1000" dirty="0" err="1">
                <a:solidFill>
                  <a:schemeClr val="bg1"/>
                </a:solidFill>
              </a:rPr>
              <a:t>compute_unit</a:t>
            </a:r>
            <a:r>
              <a:rPr lang="en-US" sz="1000" dirty="0">
                <a:solidFill>
                  <a:schemeClr val="bg1"/>
                </a:solidFill>
              </a:rPr>
              <a:t> = COMPUTE_UNIT[CPU]</a:t>
            </a:r>
          </a:p>
          <a:p>
            <a:endParaRPr lang="en-US" sz="1000" dirty="0">
              <a:solidFill>
                <a:schemeClr val="bg1"/>
              </a:solidFill>
            </a:endParaRPr>
          </a:p>
          <a:p>
            <a:r>
              <a:rPr lang="en-US" sz="1000" dirty="0">
                <a:solidFill>
                  <a:schemeClr val="bg1"/>
                </a:solidFill>
              </a:rPr>
              <a:t>    </a:t>
            </a:r>
            <a:r>
              <a:rPr lang="en-US" sz="1000" dirty="0" err="1">
                <a:solidFill>
                  <a:schemeClr val="bg1"/>
                </a:solidFill>
              </a:rPr>
              <a:t>module_name</a:t>
            </a:r>
            <a:r>
              <a:rPr lang="en-US" sz="1000" dirty="0">
                <a:solidFill>
                  <a:schemeClr val="bg1"/>
                </a:solidFill>
              </a:rPr>
              <a:t> = parameter(</a:t>
            </a:r>
            <a:r>
              <a:rPr lang="en-US" sz="1000" dirty="0" err="1">
                <a:solidFill>
                  <a:schemeClr val="bg1"/>
                </a:solidFill>
              </a:rPr>
              <a:t>find_modules</a:t>
            </a:r>
            <a:r>
              <a:rPr lang="en-US" sz="1000" dirty="0">
                <a:solidFill>
                  <a:schemeClr val="bg1"/>
                </a:solidFill>
              </a:rPr>
              <a:t>('mpi4py'))</a:t>
            </a:r>
          </a:p>
          <a:p>
            <a:endParaRPr lang="en-US" sz="1000" dirty="0">
              <a:solidFill>
                <a:schemeClr val="bg1"/>
              </a:solidFill>
            </a:endParaRPr>
          </a:p>
          <a:p>
            <a:r>
              <a:rPr lang="en-US" sz="1000" dirty="0">
                <a:solidFill>
                  <a:schemeClr val="bg1"/>
                </a:solidFill>
              </a:rPr>
              <a:t>    </a:t>
            </a:r>
            <a:r>
              <a:rPr lang="en-US" sz="1000" dirty="0" err="1">
                <a:solidFill>
                  <a:schemeClr val="bg1"/>
                </a:solidFill>
              </a:rPr>
              <a:t>n_iterations</a:t>
            </a:r>
            <a:r>
              <a:rPr lang="en-US" sz="1000" dirty="0">
                <a:solidFill>
                  <a:schemeClr val="bg1"/>
                </a:solidFill>
              </a:rPr>
              <a:t> = variable(int, value=1000)</a:t>
            </a:r>
          </a:p>
          <a:p>
            <a:r>
              <a:rPr lang="en-US" sz="1000" dirty="0">
                <a:solidFill>
                  <a:schemeClr val="bg1"/>
                </a:solidFill>
              </a:rPr>
              <a:t>    </a:t>
            </a:r>
            <a:r>
              <a:rPr lang="en-US" sz="1000" dirty="0" err="1">
                <a:solidFill>
                  <a:schemeClr val="bg1"/>
                </a:solidFill>
              </a:rPr>
              <a:t>n_warmup</a:t>
            </a:r>
            <a:r>
              <a:rPr lang="en-US" sz="1000" dirty="0">
                <a:solidFill>
                  <a:schemeClr val="bg1"/>
                </a:solidFill>
              </a:rPr>
              <a:t> = variable(int, value=100)</a:t>
            </a:r>
          </a:p>
          <a:p>
            <a:endParaRPr lang="en-US" sz="1000" dirty="0">
              <a:solidFill>
                <a:schemeClr val="bg1"/>
              </a:solidFill>
            </a:endParaRPr>
          </a:p>
          <a:p>
            <a:r>
              <a:rPr lang="en-US" sz="1000" dirty="0">
                <a:solidFill>
                  <a:schemeClr val="bg1"/>
                </a:solidFill>
              </a:rPr>
              <a:t>    executable = 'python3'</a:t>
            </a:r>
          </a:p>
          <a:p>
            <a:r>
              <a:rPr lang="en-US" sz="1000" dirty="0">
                <a:solidFill>
                  <a:schemeClr val="bg1"/>
                </a:solidFill>
              </a:rPr>
              <a:t>    </a:t>
            </a:r>
            <a:r>
              <a:rPr lang="en-US" sz="1000" dirty="0" err="1">
                <a:solidFill>
                  <a:schemeClr val="bg1"/>
                </a:solidFill>
              </a:rPr>
              <a:t>executable_opts</a:t>
            </a:r>
            <a:r>
              <a:rPr lang="en-US" sz="1000" dirty="0">
                <a:solidFill>
                  <a:schemeClr val="bg1"/>
                </a:solidFill>
              </a:rPr>
              <a:t> = ['mpi4py_reduce.py', '--</a:t>
            </a:r>
            <a:r>
              <a:rPr lang="en-US" sz="1000" dirty="0" err="1">
                <a:solidFill>
                  <a:schemeClr val="bg1"/>
                </a:solidFill>
              </a:rPr>
              <a:t>n_iter</a:t>
            </a:r>
            <a:r>
              <a:rPr lang="en-US" sz="1000" dirty="0">
                <a:solidFill>
                  <a:schemeClr val="bg1"/>
                </a:solidFill>
              </a:rPr>
              <a:t>', f'{</a:t>
            </a:r>
            <a:r>
              <a:rPr lang="en-US" sz="1000" dirty="0" err="1">
                <a:solidFill>
                  <a:schemeClr val="bg1"/>
                </a:solidFill>
              </a:rPr>
              <a:t>n_iterations</a:t>
            </a:r>
            <a:r>
              <a:rPr lang="en-US" sz="1000" dirty="0">
                <a:solidFill>
                  <a:schemeClr val="bg1"/>
                </a:solidFill>
              </a:rPr>
              <a:t>}', '--</a:t>
            </a:r>
            <a:r>
              <a:rPr lang="en-US" sz="1000" dirty="0" err="1">
                <a:solidFill>
                  <a:schemeClr val="bg1"/>
                </a:solidFill>
              </a:rPr>
              <a:t>n_warmup</a:t>
            </a:r>
            <a:r>
              <a:rPr lang="en-US" sz="1000" dirty="0">
                <a:solidFill>
                  <a:schemeClr val="bg1"/>
                </a:solidFill>
              </a:rPr>
              <a:t>', f'{</a:t>
            </a:r>
            <a:r>
              <a:rPr lang="en-US" sz="1000" dirty="0" err="1">
                <a:solidFill>
                  <a:schemeClr val="bg1"/>
                </a:solidFill>
              </a:rPr>
              <a:t>n_warmup</a:t>
            </a:r>
            <a:r>
              <a:rPr lang="en-US" sz="1000" dirty="0">
                <a:solidFill>
                  <a:schemeClr val="bg1"/>
                </a:solidFill>
              </a:rPr>
              <a:t>}']</a:t>
            </a:r>
          </a:p>
          <a:p>
            <a:endParaRPr lang="en-US" sz="1000" dirty="0">
              <a:solidFill>
                <a:schemeClr val="bg1"/>
              </a:solidFill>
            </a:endParaRPr>
          </a:p>
          <a:p>
            <a:r>
              <a:rPr lang="en-US" sz="1000" dirty="0">
                <a:solidFill>
                  <a:schemeClr val="bg1"/>
                </a:solidFill>
              </a:rPr>
              <a:t>    </a:t>
            </a:r>
            <a:r>
              <a:rPr lang="en-US" sz="1000" dirty="0" err="1">
                <a:solidFill>
                  <a:schemeClr val="bg1"/>
                </a:solidFill>
              </a:rPr>
              <a:t>time_limit</a:t>
            </a:r>
            <a:r>
              <a:rPr lang="en-US" sz="1000" dirty="0">
                <a:solidFill>
                  <a:schemeClr val="bg1"/>
                </a:solidFill>
              </a:rPr>
              <a:t> = '5m00s'</a:t>
            </a:r>
          </a:p>
          <a:p>
            <a:endParaRPr lang="en-US" sz="1000" dirty="0">
              <a:solidFill>
                <a:schemeClr val="bg1"/>
              </a:solidFill>
            </a:endParaRPr>
          </a:p>
          <a:p>
            <a:r>
              <a:rPr lang="en-US" sz="1000" dirty="0">
                <a:solidFill>
                  <a:schemeClr val="bg1"/>
                </a:solidFill>
              </a:rPr>
              <a:t>    </a:t>
            </a:r>
            <a:r>
              <a:rPr lang="en-US" sz="1000" dirty="0" err="1">
                <a:solidFill>
                  <a:schemeClr val="bg1"/>
                </a:solidFill>
              </a:rPr>
              <a:t>bench_name</a:t>
            </a:r>
            <a:r>
              <a:rPr lang="en-US" sz="1000" dirty="0">
                <a:solidFill>
                  <a:schemeClr val="bg1"/>
                </a:solidFill>
              </a:rPr>
              <a:t> = 'mpi4pi'</a:t>
            </a:r>
          </a:p>
          <a:p>
            <a:r>
              <a:rPr lang="en-US" sz="1000" dirty="0">
                <a:solidFill>
                  <a:schemeClr val="bg1"/>
                </a:solidFill>
              </a:rPr>
              <a:t>    </a:t>
            </a:r>
            <a:r>
              <a:rPr lang="en-US" sz="1000" dirty="0" err="1">
                <a:solidFill>
                  <a:schemeClr val="bg1"/>
                </a:solidFill>
              </a:rPr>
              <a:t>bench_name_ci</a:t>
            </a:r>
            <a:r>
              <a:rPr lang="en-US" sz="1000" dirty="0">
                <a:solidFill>
                  <a:schemeClr val="bg1"/>
                </a:solidFill>
              </a:rPr>
              <a:t> = 'mpi4pi'</a:t>
            </a:r>
          </a:p>
          <a:p>
            <a:endParaRPr lang="en-US" sz="1000" dirty="0">
              <a:solidFill>
                <a:schemeClr val="bg1"/>
              </a:solidFill>
            </a:endParaRPr>
          </a:p>
          <a:p>
            <a:r>
              <a:rPr lang="en-US" sz="1000" dirty="0">
                <a:solidFill>
                  <a:schemeClr val="bg1"/>
                </a:solidFill>
              </a:rPr>
              <a:t>    </a:t>
            </a:r>
            <a:r>
              <a:rPr lang="en-US" sz="1000" dirty="0" err="1">
                <a:solidFill>
                  <a:schemeClr val="bg1"/>
                </a:solidFill>
              </a:rPr>
              <a:t>readonly_files</a:t>
            </a:r>
            <a:r>
              <a:rPr lang="en-US" sz="1000" dirty="0">
                <a:solidFill>
                  <a:schemeClr val="bg1"/>
                </a:solidFill>
              </a:rPr>
              <a:t> = ['mpi4py_reduce.py']</a:t>
            </a:r>
          </a:p>
          <a:p>
            <a:endParaRPr lang="en-US" sz="1000" dirty="0">
              <a:solidFill>
                <a:schemeClr val="bg1"/>
              </a:solidFill>
            </a:endParaRPr>
          </a:p>
          <a:p>
            <a:r>
              <a:rPr lang="en-US" sz="1000" dirty="0">
                <a:solidFill>
                  <a:schemeClr val="bg1"/>
                </a:solidFill>
              </a:rPr>
              <a:t>    def </a:t>
            </a:r>
            <a:r>
              <a:rPr lang="en-US" sz="1000" dirty="0" err="1">
                <a:solidFill>
                  <a:schemeClr val="bg1"/>
                </a:solidFill>
              </a:rPr>
              <a:t>required_mem_per_node</a:t>
            </a:r>
            <a:r>
              <a:rPr lang="en-US" sz="1000" dirty="0">
                <a:solidFill>
                  <a:schemeClr val="bg1"/>
                </a:solidFill>
              </a:rPr>
              <a:t>(self):</a:t>
            </a:r>
          </a:p>
          <a:p>
            <a:r>
              <a:rPr lang="en-US" sz="1000" dirty="0">
                <a:solidFill>
                  <a:schemeClr val="bg1"/>
                </a:solidFill>
              </a:rPr>
              <a:t>        return </a:t>
            </a:r>
            <a:r>
              <a:rPr lang="en-US" sz="1000" dirty="0" err="1">
                <a:solidFill>
                  <a:schemeClr val="bg1"/>
                </a:solidFill>
              </a:rPr>
              <a:t>self.num_tasks_per_node</a:t>
            </a:r>
            <a:r>
              <a:rPr lang="en-US" sz="1000" dirty="0">
                <a:solidFill>
                  <a:schemeClr val="bg1"/>
                </a:solidFill>
              </a:rPr>
              <a:t> * 100 + 250</a:t>
            </a:r>
          </a:p>
          <a:p>
            <a:endParaRPr lang="en-US" sz="1000" dirty="0">
              <a:solidFill>
                <a:schemeClr val="bg1"/>
              </a:solidFill>
            </a:endParaRPr>
          </a:p>
          <a:p>
            <a:r>
              <a:rPr lang="en-US" sz="1000" dirty="0">
                <a:solidFill>
                  <a:schemeClr val="bg1"/>
                </a:solidFill>
              </a:rPr>
              <a:t>    @sanity_function</a:t>
            </a:r>
          </a:p>
          <a:p>
            <a:r>
              <a:rPr lang="en-US" sz="1000" dirty="0">
                <a:solidFill>
                  <a:schemeClr val="bg1"/>
                </a:solidFill>
              </a:rPr>
              <a:t>    …</a:t>
            </a:r>
          </a:p>
          <a:p>
            <a:r>
              <a:rPr lang="en-US" sz="1000" dirty="0">
                <a:solidFill>
                  <a:schemeClr val="bg1"/>
                </a:solidFill>
              </a:rPr>
              <a:t>    @performance_function('s')</a:t>
            </a:r>
          </a:p>
          <a:p>
            <a:r>
              <a:rPr lang="en-US" sz="1000" dirty="0">
                <a:solidFill>
                  <a:schemeClr val="bg1"/>
                </a:solidFill>
              </a:rPr>
              <a:t>    …</a:t>
            </a:r>
            <a:endParaRPr lang="en-NL" sz="1000" dirty="0">
              <a:solidFill>
                <a:schemeClr val="bg1"/>
              </a:solidFill>
            </a:endParaRPr>
          </a:p>
        </p:txBody>
      </p:sp>
      <p:sp>
        <p:nvSpPr>
          <p:cNvPr id="11" name="TextBox 10">
            <a:extLst>
              <a:ext uri="{FF2B5EF4-FFF2-40B4-BE49-F238E27FC236}">
                <a16:creationId xmlns:a16="http://schemas.microsoft.com/office/drawing/2014/main" id="{B938F237-36ED-2EDB-57A4-E38EE793343D}"/>
              </a:ext>
            </a:extLst>
          </p:cNvPr>
          <p:cNvSpPr txBox="1"/>
          <p:nvPr/>
        </p:nvSpPr>
        <p:spPr>
          <a:xfrm>
            <a:off x="1896791" y="4712613"/>
            <a:ext cx="3698349" cy="430887"/>
          </a:xfrm>
          <a:prstGeom prst="rect">
            <a:avLst/>
          </a:prstGeom>
          <a:noFill/>
        </p:spPr>
        <p:txBody>
          <a:bodyPr wrap="square">
            <a:spAutoFit/>
          </a:bodyPr>
          <a:lstStyle/>
          <a:p>
            <a:r>
              <a:rPr lang="en-US" sz="1100" dirty="0"/>
              <a:t>See </a:t>
            </a:r>
            <a:r>
              <a:rPr lang="en-US" sz="1100" dirty="0">
                <a:hlinkClick r:id="rId2"/>
              </a:rPr>
              <a:t>https://www.eessi.io/docs/test-suite/writing-portable-tests/#as-portable-reframe-test</a:t>
            </a:r>
            <a:r>
              <a:rPr lang="en-US" sz="1100" dirty="0"/>
              <a:t> </a:t>
            </a:r>
            <a:endParaRPr lang="en-NL" sz="1100" dirty="0"/>
          </a:p>
        </p:txBody>
      </p:sp>
      <p:sp>
        <p:nvSpPr>
          <p:cNvPr id="12" name="TextBox 11">
            <a:extLst>
              <a:ext uri="{FF2B5EF4-FFF2-40B4-BE49-F238E27FC236}">
                <a16:creationId xmlns:a16="http://schemas.microsoft.com/office/drawing/2014/main" id="{E706AE47-DC10-0EC5-D108-BB72DFECB644}"/>
              </a:ext>
            </a:extLst>
          </p:cNvPr>
          <p:cNvSpPr txBox="1"/>
          <p:nvPr/>
        </p:nvSpPr>
        <p:spPr>
          <a:xfrm>
            <a:off x="6512704" y="618877"/>
            <a:ext cx="1752403" cy="276999"/>
          </a:xfrm>
          <a:prstGeom prst="rect">
            <a:avLst/>
          </a:prstGeom>
          <a:noFill/>
        </p:spPr>
        <p:txBody>
          <a:bodyPr wrap="none" rtlCol="0">
            <a:spAutoFit/>
          </a:bodyPr>
          <a:lstStyle/>
          <a:p>
            <a:r>
              <a:rPr lang="en-US" sz="1200" dirty="0">
                <a:solidFill>
                  <a:schemeClr val="bg1"/>
                </a:solidFill>
              </a:rPr>
              <a:t>Requires ‘CPU’ feature</a:t>
            </a:r>
            <a:endParaRPr lang="en-NL" sz="1200" dirty="0">
              <a:solidFill>
                <a:schemeClr val="bg1"/>
              </a:solidFill>
            </a:endParaRPr>
          </a:p>
        </p:txBody>
      </p:sp>
      <p:sp>
        <p:nvSpPr>
          <p:cNvPr id="13" name="TextBox 12">
            <a:extLst>
              <a:ext uri="{FF2B5EF4-FFF2-40B4-BE49-F238E27FC236}">
                <a16:creationId xmlns:a16="http://schemas.microsoft.com/office/drawing/2014/main" id="{016FB462-C853-1E3A-8076-36841714059F}"/>
              </a:ext>
            </a:extLst>
          </p:cNvPr>
          <p:cNvSpPr txBox="1"/>
          <p:nvPr/>
        </p:nvSpPr>
        <p:spPr>
          <a:xfrm>
            <a:off x="6470099" y="960844"/>
            <a:ext cx="1915909" cy="276999"/>
          </a:xfrm>
          <a:prstGeom prst="rect">
            <a:avLst/>
          </a:prstGeom>
          <a:noFill/>
        </p:spPr>
        <p:txBody>
          <a:bodyPr wrap="none" rtlCol="0">
            <a:spAutoFit/>
          </a:bodyPr>
          <a:lstStyle/>
          <a:p>
            <a:r>
              <a:rPr lang="en-US" sz="1200" dirty="0">
                <a:solidFill>
                  <a:schemeClr val="bg1"/>
                </a:solidFill>
              </a:rPr>
              <a:t>Launch one task per core</a:t>
            </a:r>
            <a:endParaRPr lang="en-NL" sz="1200" dirty="0">
              <a:solidFill>
                <a:schemeClr val="bg1"/>
              </a:solidFill>
            </a:endParaRPr>
          </a:p>
        </p:txBody>
      </p:sp>
      <p:sp>
        <p:nvSpPr>
          <p:cNvPr id="14" name="TextBox 13">
            <a:extLst>
              <a:ext uri="{FF2B5EF4-FFF2-40B4-BE49-F238E27FC236}">
                <a16:creationId xmlns:a16="http://schemas.microsoft.com/office/drawing/2014/main" id="{8C7CDAB2-4BB8-4C5E-B5D3-66337D6A0AF6}"/>
              </a:ext>
            </a:extLst>
          </p:cNvPr>
          <p:cNvSpPr txBox="1"/>
          <p:nvPr/>
        </p:nvSpPr>
        <p:spPr>
          <a:xfrm>
            <a:off x="6139542" y="1329902"/>
            <a:ext cx="2552640" cy="461665"/>
          </a:xfrm>
          <a:prstGeom prst="rect">
            <a:avLst/>
          </a:prstGeom>
          <a:noFill/>
        </p:spPr>
        <p:txBody>
          <a:bodyPr wrap="square" rtlCol="0">
            <a:spAutoFit/>
          </a:bodyPr>
          <a:lstStyle/>
          <a:p>
            <a:r>
              <a:rPr lang="en-US" sz="1200" dirty="0">
                <a:solidFill>
                  <a:schemeClr val="bg1"/>
                </a:solidFill>
              </a:rPr>
              <a:t>Create tests for all modules called mpi4py/&lt;something&gt;</a:t>
            </a:r>
            <a:endParaRPr lang="en-NL" sz="1200" dirty="0">
              <a:solidFill>
                <a:schemeClr val="bg1"/>
              </a:solidFill>
            </a:endParaRPr>
          </a:p>
        </p:txBody>
      </p:sp>
      <p:sp>
        <p:nvSpPr>
          <p:cNvPr id="15" name="TextBox 14">
            <a:extLst>
              <a:ext uri="{FF2B5EF4-FFF2-40B4-BE49-F238E27FC236}">
                <a16:creationId xmlns:a16="http://schemas.microsoft.com/office/drawing/2014/main" id="{7AD9BDD2-4F73-935A-E26E-CC4C130B2E1D}"/>
              </a:ext>
            </a:extLst>
          </p:cNvPr>
          <p:cNvSpPr txBox="1"/>
          <p:nvPr/>
        </p:nvSpPr>
        <p:spPr>
          <a:xfrm>
            <a:off x="5813199" y="2371437"/>
            <a:ext cx="2878983" cy="461665"/>
          </a:xfrm>
          <a:prstGeom prst="rect">
            <a:avLst/>
          </a:prstGeom>
          <a:noFill/>
        </p:spPr>
        <p:txBody>
          <a:bodyPr wrap="square" rtlCol="0">
            <a:spAutoFit/>
          </a:bodyPr>
          <a:lstStyle/>
          <a:p>
            <a:r>
              <a:rPr lang="en-US" sz="1200" dirty="0">
                <a:solidFill>
                  <a:schemeClr val="bg1"/>
                </a:solidFill>
              </a:rPr>
              <a:t>Automatically tags a test instance with this </a:t>
            </a:r>
            <a:r>
              <a:rPr lang="en-US" sz="1200" dirty="0" err="1">
                <a:solidFill>
                  <a:schemeClr val="bg1"/>
                </a:solidFill>
              </a:rPr>
              <a:t>bench_name</a:t>
            </a:r>
            <a:r>
              <a:rPr lang="en-US" sz="1200" dirty="0">
                <a:solidFill>
                  <a:schemeClr val="bg1"/>
                </a:solidFill>
              </a:rPr>
              <a:t> with ‘CI’ tag</a:t>
            </a:r>
            <a:endParaRPr lang="en-NL" sz="1200" dirty="0">
              <a:solidFill>
                <a:schemeClr val="bg1"/>
              </a:solidFill>
            </a:endParaRPr>
          </a:p>
        </p:txBody>
      </p:sp>
      <p:sp>
        <p:nvSpPr>
          <p:cNvPr id="16" name="TextBox 15">
            <a:extLst>
              <a:ext uri="{FF2B5EF4-FFF2-40B4-BE49-F238E27FC236}">
                <a16:creationId xmlns:a16="http://schemas.microsoft.com/office/drawing/2014/main" id="{4F80F970-257D-8632-0E2A-2A35E3A52FB5}"/>
              </a:ext>
            </a:extLst>
          </p:cNvPr>
          <p:cNvSpPr txBox="1"/>
          <p:nvPr/>
        </p:nvSpPr>
        <p:spPr>
          <a:xfrm>
            <a:off x="5951624" y="3040606"/>
            <a:ext cx="2685407" cy="461665"/>
          </a:xfrm>
          <a:prstGeom prst="rect">
            <a:avLst/>
          </a:prstGeom>
          <a:noFill/>
        </p:spPr>
        <p:txBody>
          <a:bodyPr wrap="square" rtlCol="0">
            <a:spAutoFit/>
          </a:bodyPr>
          <a:lstStyle/>
          <a:p>
            <a:r>
              <a:rPr lang="en-US" sz="1200" dirty="0">
                <a:solidFill>
                  <a:schemeClr val="bg1"/>
                </a:solidFill>
              </a:rPr>
              <a:t>Request sufficient memory, and skip if nodes don’t have enough</a:t>
            </a:r>
            <a:endParaRPr lang="en-NL" sz="1200" dirty="0">
              <a:solidFill>
                <a:schemeClr val="bg1"/>
              </a:solidFill>
            </a:endParaRPr>
          </a:p>
        </p:txBody>
      </p:sp>
      <p:cxnSp>
        <p:nvCxnSpPr>
          <p:cNvPr id="18" name="Straight Arrow Connector 17">
            <a:extLst>
              <a:ext uri="{FF2B5EF4-FFF2-40B4-BE49-F238E27FC236}">
                <a16:creationId xmlns:a16="http://schemas.microsoft.com/office/drawing/2014/main" id="{CA1AC3A6-28FD-CE57-6D48-3319A0A443B9}"/>
              </a:ext>
            </a:extLst>
          </p:cNvPr>
          <p:cNvCxnSpPr>
            <a:stCxn id="12" idx="1"/>
          </p:cNvCxnSpPr>
          <p:nvPr/>
        </p:nvCxnSpPr>
        <p:spPr>
          <a:xfrm flipH="1" flipV="1">
            <a:off x="5310554" y="618877"/>
            <a:ext cx="1202150" cy="13850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0065C0-19C1-036F-9F76-7C893AA04C9A}"/>
              </a:ext>
            </a:extLst>
          </p:cNvPr>
          <p:cNvCxnSpPr>
            <a:cxnSpLocks/>
            <a:stCxn id="13" idx="1"/>
          </p:cNvCxnSpPr>
          <p:nvPr/>
        </p:nvCxnSpPr>
        <p:spPr>
          <a:xfrm flipH="1" flipV="1">
            <a:off x="5377661" y="806956"/>
            <a:ext cx="1092438" cy="29238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6CFCEE-D5BA-25EA-F426-017AFA9B0248}"/>
              </a:ext>
            </a:extLst>
          </p:cNvPr>
          <p:cNvCxnSpPr>
            <a:cxnSpLocks/>
          </p:cNvCxnSpPr>
          <p:nvPr/>
        </p:nvCxnSpPr>
        <p:spPr>
          <a:xfrm flipH="1" flipV="1">
            <a:off x="5684108" y="1199620"/>
            <a:ext cx="457251" cy="33040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ABBFA9-4E1C-4AD2-EBC8-3C8E141726A3}"/>
              </a:ext>
            </a:extLst>
          </p:cNvPr>
          <p:cNvCxnSpPr>
            <a:cxnSpLocks/>
          </p:cNvCxnSpPr>
          <p:nvPr/>
        </p:nvCxnSpPr>
        <p:spPr>
          <a:xfrm flipH="1">
            <a:off x="4641198" y="2588801"/>
            <a:ext cx="1167417" cy="13957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DA4BB3-4A8B-2E08-2FE4-8A79643409DC}"/>
              </a:ext>
            </a:extLst>
          </p:cNvPr>
          <p:cNvCxnSpPr>
            <a:cxnSpLocks/>
          </p:cNvCxnSpPr>
          <p:nvPr/>
        </p:nvCxnSpPr>
        <p:spPr>
          <a:xfrm flipH="1">
            <a:off x="5095926" y="3271439"/>
            <a:ext cx="855698" cy="108739"/>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3E3AC-6144-E2E6-3854-26937941E3E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3B875E4-1247-8447-EBA8-52FD88BB0982}"/>
              </a:ext>
            </a:extLst>
          </p:cNvPr>
          <p:cNvSpPr>
            <a:spLocks noGrp="1"/>
          </p:cNvSpPr>
          <p:nvPr>
            <p:ph type="body" idx="1"/>
          </p:nvPr>
        </p:nvSpPr>
        <p:spPr>
          <a:xfrm>
            <a:off x="443017" y="772766"/>
            <a:ext cx="8390739" cy="3791283"/>
          </a:xfrm>
        </p:spPr>
        <p:txBody>
          <a:bodyPr/>
          <a:lstStyle/>
          <a:p>
            <a:r>
              <a:rPr lang="en-US" sz="1800" dirty="0"/>
              <a:t>We run the test suite periodically (daily/weekly) on about 5 different systems</a:t>
            </a:r>
          </a:p>
          <a:p>
            <a:r>
              <a:rPr lang="en-US" sz="1800" dirty="0"/>
              <a:t>We run selected (single node) tests when building new software for EESSI (before deployment)</a:t>
            </a:r>
          </a:p>
          <a:p>
            <a:r>
              <a:rPr lang="en-US" sz="1800" dirty="0"/>
              <a:t>Some of us also use the test suite to test local module stacks!</a:t>
            </a:r>
          </a:p>
        </p:txBody>
      </p:sp>
      <p:sp>
        <p:nvSpPr>
          <p:cNvPr id="3" name="Google Shape;79;p13">
            <a:extLst>
              <a:ext uri="{FF2B5EF4-FFF2-40B4-BE49-F238E27FC236}">
                <a16:creationId xmlns:a16="http://schemas.microsoft.com/office/drawing/2014/main" id="{4BD81B24-05ED-C4D3-50D0-DCFB080C84D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6</a:t>
            </a:fld>
            <a:endParaRPr lang="en" dirty="0"/>
          </a:p>
        </p:txBody>
      </p:sp>
      <p:sp>
        <p:nvSpPr>
          <p:cNvPr id="7" name="Title 3">
            <a:extLst>
              <a:ext uri="{FF2B5EF4-FFF2-40B4-BE49-F238E27FC236}">
                <a16:creationId xmlns:a16="http://schemas.microsoft.com/office/drawing/2014/main" id="{A6F4BF99-AA40-6F21-A34C-43391AA6861B}"/>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use the EESSI test suite</a:t>
            </a:r>
            <a:endParaRPr lang="en-US" sz="2600" dirty="0"/>
          </a:p>
        </p:txBody>
      </p:sp>
    </p:spTree>
    <p:extLst>
      <p:ext uri="{BB962C8B-B14F-4D97-AF65-F5344CB8AC3E}">
        <p14:creationId xmlns:p14="http://schemas.microsoft.com/office/powerpoint/2010/main" val="366013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C4E5D-DF3C-A8DD-303D-65BA74B582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9F7C64D-7FD7-DBA4-D315-FA427D8BB663}"/>
              </a:ext>
            </a:extLst>
          </p:cNvPr>
          <p:cNvSpPr>
            <a:spLocks noGrp="1"/>
          </p:cNvSpPr>
          <p:nvPr>
            <p:ph type="body" idx="1"/>
          </p:nvPr>
        </p:nvSpPr>
        <p:spPr>
          <a:xfrm>
            <a:off x="443017" y="772766"/>
            <a:ext cx="8390739" cy="3791283"/>
          </a:xfrm>
        </p:spPr>
        <p:txBody>
          <a:bodyPr/>
          <a:lstStyle/>
          <a:p>
            <a:endParaRPr lang="en-US" sz="1800" dirty="0"/>
          </a:p>
        </p:txBody>
      </p:sp>
      <p:sp>
        <p:nvSpPr>
          <p:cNvPr id="3" name="Google Shape;79;p13">
            <a:extLst>
              <a:ext uri="{FF2B5EF4-FFF2-40B4-BE49-F238E27FC236}">
                <a16:creationId xmlns:a16="http://schemas.microsoft.com/office/drawing/2014/main" id="{729F010E-9436-0859-EC95-7C269F27FB4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7</a:t>
            </a:fld>
            <a:endParaRPr lang="en" dirty="0"/>
          </a:p>
        </p:txBody>
      </p:sp>
      <p:pic>
        <p:nvPicPr>
          <p:cNvPr id="10" name="Picture 9">
            <a:extLst>
              <a:ext uri="{FF2B5EF4-FFF2-40B4-BE49-F238E27FC236}">
                <a16:creationId xmlns:a16="http://schemas.microsoft.com/office/drawing/2014/main" id="{A801313D-0308-0075-7C98-D4199028B12F}"/>
              </a:ext>
            </a:extLst>
          </p:cNvPr>
          <p:cNvPicPr>
            <a:picLocks noChangeAspect="1"/>
          </p:cNvPicPr>
          <p:nvPr/>
        </p:nvPicPr>
        <p:blipFill>
          <a:blip r:embed="rId2"/>
          <a:stretch>
            <a:fillRect/>
          </a:stretch>
        </p:blipFill>
        <p:spPr>
          <a:xfrm>
            <a:off x="168667" y="0"/>
            <a:ext cx="7661578" cy="5143500"/>
          </a:xfrm>
          <a:prstGeom prst="rect">
            <a:avLst/>
          </a:prstGeom>
        </p:spPr>
      </p:pic>
    </p:spTree>
    <p:extLst>
      <p:ext uri="{BB962C8B-B14F-4D97-AF65-F5344CB8AC3E}">
        <p14:creationId xmlns:p14="http://schemas.microsoft.com/office/powerpoint/2010/main" val="32975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020F-D1C3-F659-4847-1574422A77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BEE9C12-4F61-7C08-E9A6-F911EB399C3F}"/>
              </a:ext>
            </a:extLst>
          </p:cNvPr>
          <p:cNvSpPr>
            <a:spLocks noGrp="1"/>
          </p:cNvSpPr>
          <p:nvPr>
            <p:ph type="body" idx="1"/>
          </p:nvPr>
        </p:nvSpPr>
        <p:spPr>
          <a:xfrm>
            <a:off x="443017" y="772766"/>
            <a:ext cx="8390739" cy="3791283"/>
          </a:xfrm>
        </p:spPr>
        <p:txBody>
          <a:bodyPr/>
          <a:lstStyle/>
          <a:p>
            <a:pPr marL="76200" indent="0">
              <a:buNone/>
            </a:pPr>
            <a:r>
              <a:rPr lang="en-US" sz="1800" dirty="0"/>
              <a:t>Goal: For everyone to have run the EESSI test suite on your HPC cluster (or laptop) by the end of EUM’25!</a:t>
            </a:r>
          </a:p>
          <a:p>
            <a:r>
              <a:rPr lang="en-US" sz="1800" dirty="0"/>
              <a:t>Step 1: install </a:t>
            </a:r>
            <a:r>
              <a:rPr lang="en-US" sz="1800" dirty="0" err="1"/>
              <a:t>ReFrame</a:t>
            </a:r>
            <a:r>
              <a:rPr lang="en-US" sz="1800" dirty="0"/>
              <a:t> &amp; the EESSI test suite</a:t>
            </a:r>
          </a:p>
          <a:p>
            <a:r>
              <a:rPr lang="en-US" sz="1800" dirty="0"/>
              <a:t>Step 2: create a </a:t>
            </a:r>
            <a:r>
              <a:rPr lang="en-US" sz="1800" dirty="0" err="1"/>
              <a:t>ReFrame</a:t>
            </a:r>
            <a:r>
              <a:rPr lang="en-US" sz="1800" dirty="0"/>
              <a:t> configuration file</a:t>
            </a:r>
          </a:p>
          <a:p>
            <a:r>
              <a:rPr lang="en-US" sz="1800" dirty="0"/>
              <a:t>Step 3: run reframe --list -t CI</a:t>
            </a:r>
          </a:p>
          <a:p>
            <a:r>
              <a:rPr lang="en-US" sz="1800" dirty="0"/>
              <a:t>Step 4: run reframe --</a:t>
            </a:r>
            <a:r>
              <a:rPr lang="en-US" sz="1800" dirty="0" err="1"/>
              <a:t>dryrun</a:t>
            </a:r>
            <a:r>
              <a:rPr lang="en-US" sz="1800" dirty="0"/>
              <a:t> -t CI -n /&lt;</a:t>
            </a:r>
            <a:r>
              <a:rPr lang="en-US" sz="1800" dirty="0" err="1"/>
              <a:t>somehash</a:t>
            </a:r>
            <a:r>
              <a:rPr lang="en-US" sz="1800" dirty="0"/>
              <a:t>&gt;</a:t>
            </a:r>
          </a:p>
          <a:p>
            <a:r>
              <a:rPr lang="en-US" sz="1800" dirty="0"/>
              <a:t>Step 5: run reframe --run -t CI -n /&lt;</a:t>
            </a:r>
            <a:r>
              <a:rPr lang="en-US" sz="1800" dirty="0" err="1"/>
              <a:t>somehash</a:t>
            </a:r>
            <a:r>
              <a:rPr lang="en-US" sz="1800" dirty="0"/>
              <a:t>&gt;</a:t>
            </a:r>
          </a:p>
          <a:p>
            <a:endParaRPr lang="en-US" sz="1800" dirty="0"/>
          </a:p>
          <a:p>
            <a:endParaRPr lang="en-US" sz="1800" dirty="0"/>
          </a:p>
        </p:txBody>
      </p:sp>
      <p:sp>
        <p:nvSpPr>
          <p:cNvPr id="3" name="Google Shape;79;p13">
            <a:extLst>
              <a:ext uri="{FF2B5EF4-FFF2-40B4-BE49-F238E27FC236}">
                <a16:creationId xmlns:a16="http://schemas.microsoft.com/office/drawing/2014/main" id="{568DDED2-C88F-0B39-C491-DBB6C128B415}"/>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8</a:t>
            </a:fld>
            <a:endParaRPr lang="en" dirty="0"/>
          </a:p>
        </p:txBody>
      </p:sp>
      <p:sp>
        <p:nvSpPr>
          <p:cNvPr id="7" name="Title 3">
            <a:extLst>
              <a:ext uri="{FF2B5EF4-FFF2-40B4-BE49-F238E27FC236}">
                <a16:creationId xmlns:a16="http://schemas.microsoft.com/office/drawing/2014/main" id="{1981D1B7-9D9D-244D-04CD-DA7D333C4A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an EESSI test suite configuration</a:t>
            </a:r>
            <a:endParaRPr lang="en-US" sz="2600" dirty="0"/>
          </a:p>
        </p:txBody>
      </p:sp>
    </p:spTree>
    <p:extLst>
      <p:ext uri="{BB962C8B-B14F-4D97-AF65-F5344CB8AC3E}">
        <p14:creationId xmlns:p14="http://schemas.microsoft.com/office/powerpoint/2010/main" val="426561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CBFF-E528-C9C0-CBEF-0A6E80CFC3E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C642760-DF3B-60B4-F2A3-8B57D4E043B5}"/>
              </a:ext>
            </a:extLst>
          </p:cNvPr>
          <p:cNvSpPr>
            <a:spLocks noGrp="1"/>
          </p:cNvSpPr>
          <p:nvPr>
            <p:ph type="body" idx="1"/>
          </p:nvPr>
        </p:nvSpPr>
        <p:spPr>
          <a:xfrm>
            <a:off x="667265" y="928787"/>
            <a:ext cx="7809470" cy="3902742"/>
          </a:xfrm>
        </p:spPr>
        <p:txBody>
          <a:bodyPr/>
          <a:lstStyle/>
          <a:p>
            <a:r>
              <a:rPr lang="en-US" sz="1400" dirty="0"/>
              <a:t>Writing the </a:t>
            </a:r>
            <a:r>
              <a:rPr lang="en-US" sz="1400" dirty="0" err="1"/>
              <a:t>ReFrame</a:t>
            </a:r>
            <a:r>
              <a:rPr lang="en-US" sz="1400" dirty="0"/>
              <a:t> config requires some knowledge specific to the EESSI test suite (</a:t>
            </a:r>
            <a:r>
              <a:rPr lang="en-US" sz="1400" dirty="0">
                <a:hlinkClick r:id="rId2"/>
              </a:rPr>
              <a:t>https://www.eessi.io/docs/test-suite/ReFrame-configuration-file/</a:t>
            </a:r>
            <a:r>
              <a:rPr lang="en-US" sz="1400" dirty="0"/>
              <a:t>)</a:t>
            </a:r>
          </a:p>
          <a:p>
            <a:r>
              <a:rPr lang="en-US" sz="1400" dirty="0"/>
              <a:t>Apart from the </a:t>
            </a:r>
            <a:r>
              <a:rPr lang="en-US" sz="1400" dirty="0" err="1"/>
              <a:t>ReFrame</a:t>
            </a:r>
            <a:r>
              <a:rPr lang="en-US" sz="1400" dirty="0"/>
              <a:t> config, the EESSI test suite is ‘plug-and-play’!</a:t>
            </a:r>
          </a:p>
          <a:p>
            <a:r>
              <a:rPr lang="en-US" sz="1400" dirty="0"/>
              <a:t>Number of supported applications is could be bigger – open to new contributions (see </a:t>
            </a:r>
            <a:r>
              <a:rPr lang="en-US" sz="1400" dirty="0">
                <a:hlinkClick r:id="rId3"/>
              </a:rPr>
              <a:t>https://www.eessi.io/docs/test-suite/writing-portable-tests/</a:t>
            </a:r>
            <a:r>
              <a:rPr lang="en-US" sz="1400" dirty="0"/>
              <a:t> )</a:t>
            </a:r>
            <a:endParaRPr lang="en-US" sz="1050" dirty="0"/>
          </a:p>
          <a:p>
            <a:endParaRPr lang="en-US" sz="1400" dirty="0"/>
          </a:p>
          <a:p>
            <a:endParaRPr lang="en-US" sz="1400" dirty="0"/>
          </a:p>
          <a:p>
            <a:endParaRPr lang="en-US" sz="1400" dirty="0"/>
          </a:p>
          <a:p>
            <a:pPr marL="76200" indent="0">
              <a:buNone/>
            </a:pPr>
            <a:r>
              <a:rPr lang="en-US" sz="1400" dirty="0"/>
              <a:t>Shout-out to </a:t>
            </a:r>
            <a:r>
              <a:rPr lang="en-US" sz="1400" dirty="0" err="1"/>
              <a:t>ReFrame</a:t>
            </a:r>
            <a:r>
              <a:rPr lang="en-US" sz="1400" dirty="0"/>
              <a:t> </a:t>
            </a:r>
            <a:r>
              <a:rPr lang="en-US" sz="1400" dirty="0" err="1"/>
              <a:t>devs</a:t>
            </a:r>
            <a:r>
              <a:rPr lang="en-US" sz="1400" dirty="0"/>
              <a:t>: EESSI test suite is possible because they spent time on our bug reports &amp; feature requests </a:t>
            </a:r>
            <a:r>
              <a:rPr lang="en-US" sz="1400" dirty="0">
                <a:sym typeface="Wingdings" panose="05000000000000000000" pitchFamily="2" charset="2"/>
              </a:rPr>
              <a:t></a:t>
            </a:r>
            <a:endParaRPr lang="en-US" sz="1400" dirty="0"/>
          </a:p>
        </p:txBody>
      </p:sp>
      <p:sp>
        <p:nvSpPr>
          <p:cNvPr id="3" name="Google Shape;79;p13">
            <a:extLst>
              <a:ext uri="{FF2B5EF4-FFF2-40B4-BE49-F238E27FC236}">
                <a16:creationId xmlns:a16="http://schemas.microsoft.com/office/drawing/2014/main" id="{D43248EE-BFD1-B01C-9F3B-0C59B350F72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9</a:t>
            </a:fld>
            <a:endParaRPr lang="en" dirty="0"/>
          </a:p>
        </p:txBody>
      </p:sp>
      <p:sp>
        <p:nvSpPr>
          <p:cNvPr id="9" name="Title 3">
            <a:extLst>
              <a:ext uri="{FF2B5EF4-FFF2-40B4-BE49-F238E27FC236}">
                <a16:creationId xmlns:a16="http://schemas.microsoft.com/office/drawing/2014/main" id="{CD4B61A1-B8EC-88D9-6FB2-324CDEF1C4E0}"/>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Summary</a:t>
            </a:r>
            <a:endParaRPr lang="en-US" dirty="0"/>
          </a:p>
        </p:txBody>
      </p:sp>
      <p:pic>
        <p:nvPicPr>
          <p:cNvPr id="3076" name="Picture 4">
            <a:extLst>
              <a:ext uri="{FF2B5EF4-FFF2-40B4-BE49-F238E27FC236}">
                <a16:creationId xmlns:a16="http://schemas.microsoft.com/office/drawing/2014/main" id="{FD2740EB-4772-9082-0E4C-8487E4C86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823"/>
      </p:ext>
    </p:extLst>
  </p:cSld>
  <p:clrMapOvr>
    <a:masterClrMapping/>
  </p:clrMapOvr>
</p:sld>
</file>

<file path=ppt/theme/theme1.xml><?xml version="1.0" encoding="utf-8"?>
<a:theme xmlns:a="http://schemas.openxmlformats.org/drawingml/2006/main" name="Cordelia template">
  <a:themeElements>
    <a:clrScheme name="Personalizado 1">
      <a:dk1>
        <a:srgbClr val="263238"/>
      </a:dk1>
      <a:lt1>
        <a:srgbClr val="FFFFFF"/>
      </a:lt1>
      <a:dk2>
        <a:srgbClr val="607D8B"/>
      </a:dk2>
      <a:lt2>
        <a:srgbClr val="ECEFF1"/>
      </a:lt2>
      <a:accent1>
        <a:srgbClr val="0053A3"/>
      </a:accent1>
      <a:accent2>
        <a:srgbClr val="0091EA"/>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4-02-05 TEMPLATE MultiXscale-slide-master.potx" id="{9437A605-8F18-468C-8219-6E273A490D0B}" vid="{ED99D812-70BA-4DAF-8E12-6718A986F3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2024-02-05 TEMPLATE MultiXscale-slide-master</Template>
  <TotalTime>24882</TotalTime>
  <Words>1834</Words>
  <Application>Microsoft Office PowerPoint</Application>
  <PresentationFormat>On-screen Show (16:9)</PresentationFormat>
  <Paragraphs>168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Helvetica Neue</vt:lpstr>
      <vt:lpstr>Roboto Slab</vt:lpstr>
      <vt:lpstr>Arial</vt:lpstr>
      <vt:lpstr>Source Sans Pro</vt:lpstr>
      <vt:lpstr>Courier New</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Caspar van Leeuwen</dc:creator>
  <cp:lastModifiedBy>Caspar van Leeuwen</cp:lastModifiedBy>
  <cp:revision>96</cp:revision>
  <dcterms:created xsi:type="dcterms:W3CDTF">2024-02-05T10:59:15Z</dcterms:created>
  <dcterms:modified xsi:type="dcterms:W3CDTF">2025-03-24T12:10:35Z</dcterms:modified>
</cp:coreProperties>
</file>