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65" r:id="rId5"/>
    <p:sldId id="261" r:id="rId6"/>
    <p:sldId id="268" r:id="rId7"/>
    <p:sldId id="266" r:id="rId8"/>
    <p:sldId id="264" r:id="rId9"/>
    <p:sldId id="26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04" autoAdjust="0"/>
  </p:normalViewPr>
  <p:slideViewPr>
    <p:cSldViewPr snapToGrid="0">
      <p:cViewPr varScale="1">
        <p:scale>
          <a:sx n="95" d="100"/>
          <a:sy n="95" d="100"/>
        </p:scale>
        <p:origin x="26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410695-153D-409A-AAB6-2A2AD7E07EB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6E3A5F1-3E07-41ED-A7F6-2E071DB1425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Problem Statement</a:t>
          </a:r>
        </a:p>
      </dgm:t>
    </dgm:pt>
    <dgm:pt modelId="{EE90D49B-9FAD-44CC-9522-479F74EF1A29}" type="parTrans" cxnId="{D075745F-F3CB-4939-A078-4DFE013EB70E}">
      <dgm:prSet/>
      <dgm:spPr/>
      <dgm:t>
        <a:bodyPr/>
        <a:lstStyle/>
        <a:p>
          <a:endParaRPr lang="en-US"/>
        </a:p>
      </dgm:t>
    </dgm:pt>
    <dgm:pt modelId="{2F2C7957-C811-49B1-80DA-DE44B4A74B93}" type="sibTrans" cxnId="{D075745F-F3CB-4939-A078-4DFE013EB70E}">
      <dgm:prSet/>
      <dgm:spPr/>
      <dgm:t>
        <a:bodyPr/>
        <a:lstStyle/>
        <a:p>
          <a:endParaRPr lang="en-US"/>
        </a:p>
      </dgm:t>
    </dgm:pt>
    <dgm:pt modelId="{3088C117-1914-4721-A952-835D8958A16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Background</a:t>
          </a:r>
        </a:p>
      </dgm:t>
    </dgm:pt>
    <dgm:pt modelId="{FE07417B-4FE8-4FBA-AF0F-913ECD53A1E5}" type="parTrans" cxnId="{7891B266-5887-4A1D-9C81-04409C603164}">
      <dgm:prSet/>
      <dgm:spPr/>
      <dgm:t>
        <a:bodyPr/>
        <a:lstStyle/>
        <a:p>
          <a:endParaRPr lang="en-US"/>
        </a:p>
      </dgm:t>
    </dgm:pt>
    <dgm:pt modelId="{37ED81F4-834E-4777-92B0-19B753F6F241}" type="sibTrans" cxnId="{7891B266-5887-4A1D-9C81-04409C603164}">
      <dgm:prSet/>
      <dgm:spPr/>
      <dgm:t>
        <a:bodyPr/>
        <a:lstStyle/>
        <a:p>
          <a:endParaRPr lang="en-US"/>
        </a:p>
      </dgm:t>
    </dgm:pt>
    <dgm:pt modelId="{FC663147-D8BB-401D-BEF3-58561A971B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Exploratory Data Analysis</a:t>
          </a:r>
        </a:p>
      </dgm:t>
    </dgm:pt>
    <dgm:pt modelId="{B782F09E-4387-432A-A69E-16C944507E79}" type="parTrans" cxnId="{29E00DFF-31F4-4791-B526-1D9766120B0E}">
      <dgm:prSet/>
      <dgm:spPr/>
      <dgm:t>
        <a:bodyPr/>
        <a:lstStyle/>
        <a:p>
          <a:endParaRPr lang="en-US"/>
        </a:p>
      </dgm:t>
    </dgm:pt>
    <dgm:pt modelId="{888771E2-B025-48CF-A30B-5F999B10B4CA}" type="sibTrans" cxnId="{29E00DFF-31F4-4791-B526-1D9766120B0E}">
      <dgm:prSet/>
      <dgm:spPr/>
      <dgm:t>
        <a:bodyPr/>
        <a:lstStyle/>
        <a:p>
          <a:endParaRPr lang="en-US"/>
        </a:p>
      </dgm:t>
    </dgm:pt>
    <dgm:pt modelId="{84946A73-C916-40FA-8081-89EB0CB4A2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Modeling Process and Results</a:t>
          </a:r>
        </a:p>
      </dgm:t>
    </dgm:pt>
    <dgm:pt modelId="{A4997B1E-7AF9-4284-A388-268F24355435}" type="parTrans" cxnId="{630612A4-8681-40BE-8187-14B6717A147A}">
      <dgm:prSet/>
      <dgm:spPr/>
      <dgm:t>
        <a:bodyPr/>
        <a:lstStyle/>
        <a:p>
          <a:endParaRPr lang="en-US"/>
        </a:p>
      </dgm:t>
    </dgm:pt>
    <dgm:pt modelId="{82DA856D-A32A-4C5E-B7AC-84AA86AF140E}" type="sibTrans" cxnId="{630612A4-8681-40BE-8187-14B6717A147A}">
      <dgm:prSet/>
      <dgm:spPr/>
      <dgm:t>
        <a:bodyPr/>
        <a:lstStyle/>
        <a:p>
          <a:endParaRPr lang="en-US"/>
        </a:p>
      </dgm:t>
    </dgm:pt>
    <dgm:pt modelId="{4F3383F5-647C-41A4-81DB-A6887416AC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Takeaways and Recommendation</a:t>
          </a:r>
        </a:p>
      </dgm:t>
    </dgm:pt>
    <dgm:pt modelId="{6F45F430-5DAB-4C96-9875-1A73AE49AAC6}" type="parTrans" cxnId="{C1C81600-CCD1-4674-8819-A76547FAF9EC}">
      <dgm:prSet/>
      <dgm:spPr/>
      <dgm:t>
        <a:bodyPr/>
        <a:lstStyle/>
        <a:p>
          <a:endParaRPr lang="en-US"/>
        </a:p>
      </dgm:t>
    </dgm:pt>
    <dgm:pt modelId="{3748542D-952D-4A4D-9B86-996DCC84A358}" type="sibTrans" cxnId="{C1C81600-CCD1-4674-8819-A76547FAF9EC}">
      <dgm:prSet/>
      <dgm:spPr/>
      <dgm:t>
        <a:bodyPr/>
        <a:lstStyle/>
        <a:p>
          <a:endParaRPr lang="en-US"/>
        </a:p>
      </dgm:t>
    </dgm:pt>
    <dgm:pt modelId="{6A22B87B-AE3C-4732-9473-7098B4DC9EBE}" type="pres">
      <dgm:prSet presAssocID="{90410695-153D-409A-AAB6-2A2AD7E07EB5}" presName="root" presStyleCnt="0">
        <dgm:presLayoutVars>
          <dgm:dir/>
          <dgm:resizeHandles val="exact"/>
        </dgm:presLayoutVars>
      </dgm:prSet>
      <dgm:spPr/>
    </dgm:pt>
    <dgm:pt modelId="{7ADF1FA4-FD26-42B1-8F7A-B52705154C83}" type="pres">
      <dgm:prSet presAssocID="{26E3A5F1-3E07-41ED-A7F6-2E071DB1425C}" presName="compNode" presStyleCnt="0"/>
      <dgm:spPr/>
    </dgm:pt>
    <dgm:pt modelId="{4BF5ED62-F7D9-408A-B859-4E701D335576}" type="pres">
      <dgm:prSet presAssocID="{26E3A5F1-3E07-41ED-A7F6-2E071DB1425C}" presName="iconBgRect" presStyleLbl="bgShp" presStyleIdx="0" presStyleCnt="5"/>
      <dgm:spPr/>
    </dgm:pt>
    <dgm:pt modelId="{33B8B082-1748-466E-A427-17F6D46B6F48}" type="pres">
      <dgm:prSet presAssocID="{26E3A5F1-3E07-41ED-A7F6-2E071DB1425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3751165-52A1-4D28-9B79-E75BC250E3A6}" type="pres">
      <dgm:prSet presAssocID="{26E3A5F1-3E07-41ED-A7F6-2E071DB1425C}" presName="spaceRect" presStyleCnt="0"/>
      <dgm:spPr/>
    </dgm:pt>
    <dgm:pt modelId="{1CBC3A46-3F2D-4F72-A0A7-CF19F05282E9}" type="pres">
      <dgm:prSet presAssocID="{26E3A5F1-3E07-41ED-A7F6-2E071DB1425C}" presName="textRect" presStyleLbl="revTx" presStyleIdx="0" presStyleCnt="5">
        <dgm:presLayoutVars>
          <dgm:chMax val="1"/>
          <dgm:chPref val="1"/>
        </dgm:presLayoutVars>
      </dgm:prSet>
      <dgm:spPr/>
    </dgm:pt>
    <dgm:pt modelId="{EEB324D7-696D-43AD-A86A-F9C6B41C4F7F}" type="pres">
      <dgm:prSet presAssocID="{2F2C7957-C811-49B1-80DA-DE44B4A74B93}" presName="sibTrans" presStyleCnt="0"/>
      <dgm:spPr/>
    </dgm:pt>
    <dgm:pt modelId="{F2774AE9-1748-4345-9BAB-8721A30A2C58}" type="pres">
      <dgm:prSet presAssocID="{3088C117-1914-4721-A952-835D8958A165}" presName="compNode" presStyleCnt="0"/>
      <dgm:spPr/>
    </dgm:pt>
    <dgm:pt modelId="{473B0C9B-CD61-4062-881B-B646394078DB}" type="pres">
      <dgm:prSet presAssocID="{3088C117-1914-4721-A952-835D8958A165}" presName="iconBgRect" presStyleLbl="bgShp" presStyleIdx="1" presStyleCnt="5"/>
      <dgm:spPr/>
    </dgm:pt>
    <dgm:pt modelId="{7A6A4A29-D9DD-4E9E-BDCA-A14868D4A067}" type="pres">
      <dgm:prSet presAssocID="{3088C117-1914-4721-A952-835D8958A16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26BF149-DF7E-4340-8D76-56E5950C522F}" type="pres">
      <dgm:prSet presAssocID="{3088C117-1914-4721-A952-835D8958A165}" presName="spaceRect" presStyleCnt="0"/>
      <dgm:spPr/>
    </dgm:pt>
    <dgm:pt modelId="{F06A3407-BDD2-4464-AB5C-10DD14EE4BD8}" type="pres">
      <dgm:prSet presAssocID="{3088C117-1914-4721-A952-835D8958A165}" presName="textRect" presStyleLbl="revTx" presStyleIdx="1" presStyleCnt="5">
        <dgm:presLayoutVars>
          <dgm:chMax val="1"/>
          <dgm:chPref val="1"/>
        </dgm:presLayoutVars>
      </dgm:prSet>
      <dgm:spPr/>
    </dgm:pt>
    <dgm:pt modelId="{049CAF31-F9CF-482A-8726-C4D9A30E5A75}" type="pres">
      <dgm:prSet presAssocID="{37ED81F4-834E-4777-92B0-19B753F6F241}" presName="sibTrans" presStyleCnt="0"/>
      <dgm:spPr/>
    </dgm:pt>
    <dgm:pt modelId="{045F06E5-BA2D-433B-AA08-46808C466A9C}" type="pres">
      <dgm:prSet presAssocID="{FC663147-D8BB-401D-BEF3-58561A971B36}" presName="compNode" presStyleCnt="0"/>
      <dgm:spPr/>
    </dgm:pt>
    <dgm:pt modelId="{0DFC707A-E17E-40D2-AE2A-6CC50BD455A4}" type="pres">
      <dgm:prSet presAssocID="{FC663147-D8BB-401D-BEF3-58561A971B36}" presName="iconBgRect" presStyleLbl="bgShp" presStyleIdx="2" presStyleCnt="5"/>
      <dgm:spPr/>
    </dgm:pt>
    <dgm:pt modelId="{FDDD6762-475C-482E-88F6-8168F05F2F88}" type="pres">
      <dgm:prSet presAssocID="{FC663147-D8BB-401D-BEF3-58561A971B3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F442CA5-5E0C-4366-92EB-AE4DE9339ADE}" type="pres">
      <dgm:prSet presAssocID="{FC663147-D8BB-401D-BEF3-58561A971B36}" presName="spaceRect" presStyleCnt="0"/>
      <dgm:spPr/>
    </dgm:pt>
    <dgm:pt modelId="{4AA00280-DF1F-45EF-8514-8409BEB45721}" type="pres">
      <dgm:prSet presAssocID="{FC663147-D8BB-401D-BEF3-58561A971B36}" presName="textRect" presStyleLbl="revTx" presStyleIdx="2" presStyleCnt="5">
        <dgm:presLayoutVars>
          <dgm:chMax val="1"/>
          <dgm:chPref val="1"/>
        </dgm:presLayoutVars>
      </dgm:prSet>
      <dgm:spPr/>
    </dgm:pt>
    <dgm:pt modelId="{5C6E7ADB-3447-4E0C-AEAC-BF8C7F55B135}" type="pres">
      <dgm:prSet presAssocID="{888771E2-B025-48CF-A30B-5F999B10B4CA}" presName="sibTrans" presStyleCnt="0"/>
      <dgm:spPr/>
    </dgm:pt>
    <dgm:pt modelId="{70DF2A6B-BD12-4902-906E-F5D8FF2273DA}" type="pres">
      <dgm:prSet presAssocID="{84946A73-C916-40FA-8081-89EB0CB4A212}" presName="compNode" presStyleCnt="0"/>
      <dgm:spPr/>
    </dgm:pt>
    <dgm:pt modelId="{C5B0E189-7ECE-4D88-B2EA-E8E7BC294A81}" type="pres">
      <dgm:prSet presAssocID="{84946A73-C916-40FA-8081-89EB0CB4A212}" presName="iconBgRect" presStyleLbl="bgShp" presStyleIdx="3" presStyleCnt="5"/>
      <dgm:spPr/>
    </dgm:pt>
    <dgm:pt modelId="{CF84FBEE-689E-4D43-814B-E622A4A396C0}" type="pres">
      <dgm:prSet presAssocID="{84946A73-C916-40FA-8081-89EB0CB4A21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C3D2811-E091-4BC0-AC26-592D4D020DD6}" type="pres">
      <dgm:prSet presAssocID="{84946A73-C916-40FA-8081-89EB0CB4A212}" presName="spaceRect" presStyleCnt="0"/>
      <dgm:spPr/>
    </dgm:pt>
    <dgm:pt modelId="{F497B1ED-4CD3-44C9-96FD-1599886D2819}" type="pres">
      <dgm:prSet presAssocID="{84946A73-C916-40FA-8081-89EB0CB4A212}" presName="textRect" presStyleLbl="revTx" presStyleIdx="3" presStyleCnt="5">
        <dgm:presLayoutVars>
          <dgm:chMax val="1"/>
          <dgm:chPref val="1"/>
        </dgm:presLayoutVars>
      </dgm:prSet>
      <dgm:spPr/>
    </dgm:pt>
    <dgm:pt modelId="{CB4C306E-D2D4-4D35-90BA-74735CEB2C5F}" type="pres">
      <dgm:prSet presAssocID="{82DA856D-A32A-4C5E-B7AC-84AA86AF140E}" presName="sibTrans" presStyleCnt="0"/>
      <dgm:spPr/>
    </dgm:pt>
    <dgm:pt modelId="{247AE577-8B85-4AF4-8398-8DFC3CF72FD3}" type="pres">
      <dgm:prSet presAssocID="{4F3383F5-647C-41A4-81DB-A6887416AC5A}" presName="compNode" presStyleCnt="0"/>
      <dgm:spPr/>
    </dgm:pt>
    <dgm:pt modelId="{628E4845-F210-4C7F-AF8F-794F68790BA8}" type="pres">
      <dgm:prSet presAssocID="{4F3383F5-647C-41A4-81DB-A6887416AC5A}" presName="iconBgRect" presStyleLbl="bgShp" presStyleIdx="4" presStyleCnt="5"/>
      <dgm:spPr/>
    </dgm:pt>
    <dgm:pt modelId="{A64C959A-3943-419E-BF93-2F6377A00DDF}" type="pres">
      <dgm:prSet presAssocID="{4F3383F5-647C-41A4-81DB-A6887416AC5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33268AD-DF18-49E5-B7ED-4EE08CBDEA30}" type="pres">
      <dgm:prSet presAssocID="{4F3383F5-647C-41A4-81DB-A6887416AC5A}" presName="spaceRect" presStyleCnt="0"/>
      <dgm:spPr/>
    </dgm:pt>
    <dgm:pt modelId="{53BD665F-1E80-43CA-83B7-0A80C0DC1EB7}" type="pres">
      <dgm:prSet presAssocID="{4F3383F5-647C-41A4-81DB-A6887416AC5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1C81600-CCD1-4674-8819-A76547FAF9EC}" srcId="{90410695-153D-409A-AAB6-2A2AD7E07EB5}" destId="{4F3383F5-647C-41A4-81DB-A6887416AC5A}" srcOrd="4" destOrd="0" parTransId="{6F45F430-5DAB-4C96-9875-1A73AE49AAC6}" sibTransId="{3748542D-952D-4A4D-9B86-996DCC84A358}"/>
    <dgm:cxn modelId="{9F8E8E25-3A9A-43B2-90D5-00BCFF4CEFF0}" type="presOf" srcId="{3088C117-1914-4721-A952-835D8958A165}" destId="{F06A3407-BDD2-4464-AB5C-10DD14EE4BD8}" srcOrd="0" destOrd="0" presId="urn:microsoft.com/office/officeart/2018/5/layout/IconCircleLabelList"/>
    <dgm:cxn modelId="{D075745F-F3CB-4939-A078-4DFE013EB70E}" srcId="{90410695-153D-409A-AAB6-2A2AD7E07EB5}" destId="{26E3A5F1-3E07-41ED-A7F6-2E071DB1425C}" srcOrd="0" destOrd="0" parTransId="{EE90D49B-9FAD-44CC-9522-479F74EF1A29}" sibTransId="{2F2C7957-C811-49B1-80DA-DE44B4A74B93}"/>
    <dgm:cxn modelId="{7891B266-5887-4A1D-9C81-04409C603164}" srcId="{90410695-153D-409A-AAB6-2A2AD7E07EB5}" destId="{3088C117-1914-4721-A952-835D8958A165}" srcOrd="1" destOrd="0" parTransId="{FE07417B-4FE8-4FBA-AF0F-913ECD53A1E5}" sibTransId="{37ED81F4-834E-4777-92B0-19B753F6F241}"/>
    <dgm:cxn modelId="{48F32F48-2334-4DA3-9152-150338418447}" type="presOf" srcId="{90410695-153D-409A-AAB6-2A2AD7E07EB5}" destId="{6A22B87B-AE3C-4732-9473-7098B4DC9EBE}" srcOrd="0" destOrd="0" presId="urn:microsoft.com/office/officeart/2018/5/layout/IconCircleLabelList"/>
    <dgm:cxn modelId="{F5166D4A-7962-4D96-AA5D-121402786E73}" type="presOf" srcId="{4F3383F5-647C-41A4-81DB-A6887416AC5A}" destId="{53BD665F-1E80-43CA-83B7-0A80C0DC1EB7}" srcOrd="0" destOrd="0" presId="urn:microsoft.com/office/officeart/2018/5/layout/IconCircleLabelList"/>
    <dgm:cxn modelId="{A7113989-7486-47E9-B424-2644457D8314}" type="presOf" srcId="{84946A73-C916-40FA-8081-89EB0CB4A212}" destId="{F497B1ED-4CD3-44C9-96FD-1599886D2819}" srcOrd="0" destOrd="0" presId="urn:microsoft.com/office/officeart/2018/5/layout/IconCircleLabelList"/>
    <dgm:cxn modelId="{630612A4-8681-40BE-8187-14B6717A147A}" srcId="{90410695-153D-409A-AAB6-2A2AD7E07EB5}" destId="{84946A73-C916-40FA-8081-89EB0CB4A212}" srcOrd="3" destOrd="0" parTransId="{A4997B1E-7AF9-4284-A388-268F24355435}" sibTransId="{82DA856D-A32A-4C5E-B7AC-84AA86AF140E}"/>
    <dgm:cxn modelId="{62A855D1-D1F5-45AF-A7F6-5A14DF71C432}" type="presOf" srcId="{FC663147-D8BB-401D-BEF3-58561A971B36}" destId="{4AA00280-DF1F-45EF-8514-8409BEB45721}" srcOrd="0" destOrd="0" presId="urn:microsoft.com/office/officeart/2018/5/layout/IconCircleLabelList"/>
    <dgm:cxn modelId="{DBD34FDB-0562-47B4-99A5-5EB6C2C6E7FD}" type="presOf" srcId="{26E3A5F1-3E07-41ED-A7F6-2E071DB1425C}" destId="{1CBC3A46-3F2D-4F72-A0A7-CF19F05282E9}" srcOrd="0" destOrd="0" presId="urn:microsoft.com/office/officeart/2018/5/layout/IconCircleLabelList"/>
    <dgm:cxn modelId="{29E00DFF-31F4-4791-B526-1D9766120B0E}" srcId="{90410695-153D-409A-AAB6-2A2AD7E07EB5}" destId="{FC663147-D8BB-401D-BEF3-58561A971B36}" srcOrd="2" destOrd="0" parTransId="{B782F09E-4387-432A-A69E-16C944507E79}" sibTransId="{888771E2-B025-48CF-A30B-5F999B10B4CA}"/>
    <dgm:cxn modelId="{FEAA2662-754E-45FC-941D-BE7F5C56A249}" type="presParOf" srcId="{6A22B87B-AE3C-4732-9473-7098B4DC9EBE}" destId="{7ADF1FA4-FD26-42B1-8F7A-B52705154C83}" srcOrd="0" destOrd="0" presId="urn:microsoft.com/office/officeart/2018/5/layout/IconCircleLabelList"/>
    <dgm:cxn modelId="{C8C4B365-F4BA-4C93-8B05-A83B8525CEA0}" type="presParOf" srcId="{7ADF1FA4-FD26-42B1-8F7A-B52705154C83}" destId="{4BF5ED62-F7D9-408A-B859-4E701D335576}" srcOrd="0" destOrd="0" presId="urn:microsoft.com/office/officeart/2018/5/layout/IconCircleLabelList"/>
    <dgm:cxn modelId="{CF5DF890-596B-404E-81FE-4DA76A61CB14}" type="presParOf" srcId="{7ADF1FA4-FD26-42B1-8F7A-B52705154C83}" destId="{33B8B082-1748-466E-A427-17F6D46B6F48}" srcOrd="1" destOrd="0" presId="urn:microsoft.com/office/officeart/2018/5/layout/IconCircleLabelList"/>
    <dgm:cxn modelId="{1BBA26C4-A4FD-40B3-9549-F8128FEE5E48}" type="presParOf" srcId="{7ADF1FA4-FD26-42B1-8F7A-B52705154C83}" destId="{93751165-52A1-4D28-9B79-E75BC250E3A6}" srcOrd="2" destOrd="0" presId="urn:microsoft.com/office/officeart/2018/5/layout/IconCircleLabelList"/>
    <dgm:cxn modelId="{45FD208C-DC9B-4A1B-ACE1-BB0F817B5D75}" type="presParOf" srcId="{7ADF1FA4-FD26-42B1-8F7A-B52705154C83}" destId="{1CBC3A46-3F2D-4F72-A0A7-CF19F05282E9}" srcOrd="3" destOrd="0" presId="urn:microsoft.com/office/officeart/2018/5/layout/IconCircleLabelList"/>
    <dgm:cxn modelId="{7DACA07A-6A58-48EF-8F7F-E1713A970477}" type="presParOf" srcId="{6A22B87B-AE3C-4732-9473-7098B4DC9EBE}" destId="{EEB324D7-696D-43AD-A86A-F9C6B41C4F7F}" srcOrd="1" destOrd="0" presId="urn:microsoft.com/office/officeart/2018/5/layout/IconCircleLabelList"/>
    <dgm:cxn modelId="{0622535D-4EAB-4F91-8A0A-C4E465C5F239}" type="presParOf" srcId="{6A22B87B-AE3C-4732-9473-7098B4DC9EBE}" destId="{F2774AE9-1748-4345-9BAB-8721A30A2C58}" srcOrd="2" destOrd="0" presId="urn:microsoft.com/office/officeart/2018/5/layout/IconCircleLabelList"/>
    <dgm:cxn modelId="{667BDF9E-59E0-4233-AF86-C19A3D2D8143}" type="presParOf" srcId="{F2774AE9-1748-4345-9BAB-8721A30A2C58}" destId="{473B0C9B-CD61-4062-881B-B646394078DB}" srcOrd="0" destOrd="0" presId="urn:microsoft.com/office/officeart/2018/5/layout/IconCircleLabelList"/>
    <dgm:cxn modelId="{81B222B1-AA99-4160-9854-AF2D73ED763C}" type="presParOf" srcId="{F2774AE9-1748-4345-9BAB-8721A30A2C58}" destId="{7A6A4A29-D9DD-4E9E-BDCA-A14868D4A067}" srcOrd="1" destOrd="0" presId="urn:microsoft.com/office/officeart/2018/5/layout/IconCircleLabelList"/>
    <dgm:cxn modelId="{305A5297-3696-4F11-A89A-AD86308E0F96}" type="presParOf" srcId="{F2774AE9-1748-4345-9BAB-8721A30A2C58}" destId="{A26BF149-DF7E-4340-8D76-56E5950C522F}" srcOrd="2" destOrd="0" presId="urn:microsoft.com/office/officeart/2018/5/layout/IconCircleLabelList"/>
    <dgm:cxn modelId="{0FFEA83D-57DB-46B4-B6E9-1E059E1E0BC9}" type="presParOf" srcId="{F2774AE9-1748-4345-9BAB-8721A30A2C58}" destId="{F06A3407-BDD2-4464-AB5C-10DD14EE4BD8}" srcOrd="3" destOrd="0" presId="urn:microsoft.com/office/officeart/2018/5/layout/IconCircleLabelList"/>
    <dgm:cxn modelId="{EC58C9AD-0E03-43AF-BD31-E0FE5E10BAC0}" type="presParOf" srcId="{6A22B87B-AE3C-4732-9473-7098B4DC9EBE}" destId="{049CAF31-F9CF-482A-8726-C4D9A30E5A75}" srcOrd="3" destOrd="0" presId="urn:microsoft.com/office/officeart/2018/5/layout/IconCircleLabelList"/>
    <dgm:cxn modelId="{0FFC5116-D44E-44C5-BE8B-A05EB72F1A1E}" type="presParOf" srcId="{6A22B87B-AE3C-4732-9473-7098B4DC9EBE}" destId="{045F06E5-BA2D-433B-AA08-46808C466A9C}" srcOrd="4" destOrd="0" presId="urn:microsoft.com/office/officeart/2018/5/layout/IconCircleLabelList"/>
    <dgm:cxn modelId="{7F129DA9-3E3D-4190-BCD3-0636B32FDE96}" type="presParOf" srcId="{045F06E5-BA2D-433B-AA08-46808C466A9C}" destId="{0DFC707A-E17E-40D2-AE2A-6CC50BD455A4}" srcOrd="0" destOrd="0" presId="urn:microsoft.com/office/officeart/2018/5/layout/IconCircleLabelList"/>
    <dgm:cxn modelId="{7549D857-D768-4F25-A225-1AF210A78103}" type="presParOf" srcId="{045F06E5-BA2D-433B-AA08-46808C466A9C}" destId="{FDDD6762-475C-482E-88F6-8168F05F2F88}" srcOrd="1" destOrd="0" presId="urn:microsoft.com/office/officeart/2018/5/layout/IconCircleLabelList"/>
    <dgm:cxn modelId="{D8F677AB-B0DD-4003-8AFA-BA755545124E}" type="presParOf" srcId="{045F06E5-BA2D-433B-AA08-46808C466A9C}" destId="{EF442CA5-5E0C-4366-92EB-AE4DE9339ADE}" srcOrd="2" destOrd="0" presId="urn:microsoft.com/office/officeart/2018/5/layout/IconCircleLabelList"/>
    <dgm:cxn modelId="{4D5C97DF-E7DB-4737-9B47-8EC55471F936}" type="presParOf" srcId="{045F06E5-BA2D-433B-AA08-46808C466A9C}" destId="{4AA00280-DF1F-45EF-8514-8409BEB45721}" srcOrd="3" destOrd="0" presId="urn:microsoft.com/office/officeart/2018/5/layout/IconCircleLabelList"/>
    <dgm:cxn modelId="{073CAA6D-03B3-4220-ACF3-40D2E25A6E33}" type="presParOf" srcId="{6A22B87B-AE3C-4732-9473-7098B4DC9EBE}" destId="{5C6E7ADB-3447-4E0C-AEAC-BF8C7F55B135}" srcOrd="5" destOrd="0" presId="urn:microsoft.com/office/officeart/2018/5/layout/IconCircleLabelList"/>
    <dgm:cxn modelId="{C9A7E972-2073-458B-9F6F-2CC0BF529F98}" type="presParOf" srcId="{6A22B87B-AE3C-4732-9473-7098B4DC9EBE}" destId="{70DF2A6B-BD12-4902-906E-F5D8FF2273DA}" srcOrd="6" destOrd="0" presId="urn:microsoft.com/office/officeart/2018/5/layout/IconCircleLabelList"/>
    <dgm:cxn modelId="{2898B461-1079-495D-9B1D-E7CC5268571F}" type="presParOf" srcId="{70DF2A6B-BD12-4902-906E-F5D8FF2273DA}" destId="{C5B0E189-7ECE-4D88-B2EA-E8E7BC294A81}" srcOrd="0" destOrd="0" presId="urn:microsoft.com/office/officeart/2018/5/layout/IconCircleLabelList"/>
    <dgm:cxn modelId="{428D5CE4-12ED-4F19-8FC3-14E549C9EE2C}" type="presParOf" srcId="{70DF2A6B-BD12-4902-906E-F5D8FF2273DA}" destId="{CF84FBEE-689E-4D43-814B-E622A4A396C0}" srcOrd="1" destOrd="0" presId="urn:microsoft.com/office/officeart/2018/5/layout/IconCircleLabelList"/>
    <dgm:cxn modelId="{12F52BE1-65CC-43D4-B461-79345FB887F3}" type="presParOf" srcId="{70DF2A6B-BD12-4902-906E-F5D8FF2273DA}" destId="{BC3D2811-E091-4BC0-AC26-592D4D020DD6}" srcOrd="2" destOrd="0" presId="urn:microsoft.com/office/officeart/2018/5/layout/IconCircleLabelList"/>
    <dgm:cxn modelId="{1E9396D1-77EF-45DF-BD8B-4CB3907B203B}" type="presParOf" srcId="{70DF2A6B-BD12-4902-906E-F5D8FF2273DA}" destId="{F497B1ED-4CD3-44C9-96FD-1599886D2819}" srcOrd="3" destOrd="0" presId="urn:microsoft.com/office/officeart/2018/5/layout/IconCircleLabelList"/>
    <dgm:cxn modelId="{FD235A25-9A53-48C7-A02A-840FFB33031A}" type="presParOf" srcId="{6A22B87B-AE3C-4732-9473-7098B4DC9EBE}" destId="{CB4C306E-D2D4-4D35-90BA-74735CEB2C5F}" srcOrd="7" destOrd="0" presId="urn:microsoft.com/office/officeart/2018/5/layout/IconCircleLabelList"/>
    <dgm:cxn modelId="{504EF2B1-744A-4332-9674-5E3CD4AC14B7}" type="presParOf" srcId="{6A22B87B-AE3C-4732-9473-7098B4DC9EBE}" destId="{247AE577-8B85-4AF4-8398-8DFC3CF72FD3}" srcOrd="8" destOrd="0" presId="urn:microsoft.com/office/officeart/2018/5/layout/IconCircleLabelList"/>
    <dgm:cxn modelId="{FC0422B0-D843-4F48-B0D4-FE9A95D1BAE3}" type="presParOf" srcId="{247AE577-8B85-4AF4-8398-8DFC3CF72FD3}" destId="{628E4845-F210-4C7F-AF8F-794F68790BA8}" srcOrd="0" destOrd="0" presId="urn:microsoft.com/office/officeart/2018/5/layout/IconCircleLabelList"/>
    <dgm:cxn modelId="{319DB1E2-E8FA-4C50-A355-178640DFBD8C}" type="presParOf" srcId="{247AE577-8B85-4AF4-8398-8DFC3CF72FD3}" destId="{A64C959A-3943-419E-BF93-2F6377A00DDF}" srcOrd="1" destOrd="0" presId="urn:microsoft.com/office/officeart/2018/5/layout/IconCircleLabelList"/>
    <dgm:cxn modelId="{C492F561-CE14-4818-840E-A5C310BA959F}" type="presParOf" srcId="{247AE577-8B85-4AF4-8398-8DFC3CF72FD3}" destId="{E33268AD-DF18-49E5-B7ED-4EE08CBDEA30}" srcOrd="2" destOrd="0" presId="urn:microsoft.com/office/officeart/2018/5/layout/IconCircleLabelList"/>
    <dgm:cxn modelId="{11A08632-D955-440C-A36F-680634F5A1E7}" type="presParOf" srcId="{247AE577-8B85-4AF4-8398-8DFC3CF72FD3}" destId="{53BD665F-1E80-43CA-83B7-0A80C0DC1EB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5ED62-F7D9-408A-B859-4E701D335576}">
      <dsp:nvSpPr>
        <dsp:cNvPr id="0" name=""/>
        <dsp:cNvSpPr/>
      </dsp:nvSpPr>
      <dsp:spPr>
        <a:xfrm>
          <a:off x="478800" y="109566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8B082-1748-466E-A427-17F6D46B6F48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C3A46-3F2D-4F72-A0A7-CF19F05282E9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Problem Statement</a:t>
          </a:r>
        </a:p>
      </dsp:txBody>
      <dsp:txXfrm>
        <a:off x="127800" y="2535669"/>
        <a:ext cx="1800000" cy="720000"/>
      </dsp:txXfrm>
    </dsp:sp>
    <dsp:sp modelId="{473B0C9B-CD61-4062-881B-B646394078DB}">
      <dsp:nvSpPr>
        <dsp:cNvPr id="0" name=""/>
        <dsp:cNvSpPr/>
      </dsp:nvSpPr>
      <dsp:spPr>
        <a:xfrm>
          <a:off x="2593800" y="109566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6A4A29-D9DD-4E9E-BDCA-A14868D4A067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A3407-BDD2-4464-AB5C-10DD14EE4BD8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Data Background</a:t>
          </a:r>
        </a:p>
      </dsp:txBody>
      <dsp:txXfrm>
        <a:off x="2242800" y="2535669"/>
        <a:ext cx="1800000" cy="720000"/>
      </dsp:txXfrm>
    </dsp:sp>
    <dsp:sp modelId="{0DFC707A-E17E-40D2-AE2A-6CC50BD455A4}">
      <dsp:nvSpPr>
        <dsp:cNvPr id="0" name=""/>
        <dsp:cNvSpPr/>
      </dsp:nvSpPr>
      <dsp:spPr>
        <a:xfrm>
          <a:off x="4708800" y="109566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DD6762-475C-482E-88F6-8168F05F2F88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00280-DF1F-45EF-8514-8409BEB45721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Exploratory Data Analysis</a:t>
          </a:r>
        </a:p>
      </dsp:txBody>
      <dsp:txXfrm>
        <a:off x="4357800" y="2535669"/>
        <a:ext cx="1800000" cy="720000"/>
      </dsp:txXfrm>
    </dsp:sp>
    <dsp:sp modelId="{C5B0E189-7ECE-4D88-B2EA-E8E7BC294A81}">
      <dsp:nvSpPr>
        <dsp:cNvPr id="0" name=""/>
        <dsp:cNvSpPr/>
      </dsp:nvSpPr>
      <dsp:spPr>
        <a:xfrm>
          <a:off x="6823800" y="109566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84FBEE-689E-4D43-814B-E622A4A396C0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7B1ED-4CD3-44C9-96FD-1599886D2819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Modeling Process and Results</a:t>
          </a:r>
        </a:p>
      </dsp:txBody>
      <dsp:txXfrm>
        <a:off x="6472800" y="2535669"/>
        <a:ext cx="1800000" cy="720000"/>
      </dsp:txXfrm>
    </dsp:sp>
    <dsp:sp modelId="{628E4845-F210-4C7F-AF8F-794F68790BA8}">
      <dsp:nvSpPr>
        <dsp:cNvPr id="0" name=""/>
        <dsp:cNvSpPr/>
      </dsp:nvSpPr>
      <dsp:spPr>
        <a:xfrm>
          <a:off x="8938800" y="109566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C959A-3943-419E-BF93-2F6377A00DDF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D665F-1E80-43CA-83B7-0A80C0DC1EB7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Takeaways and Recommendation</a:t>
          </a:r>
        </a:p>
      </dsp:txBody>
      <dsp:txXfrm>
        <a:off x="8587800" y="2535669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639C2-AE1A-406D-9AB2-CAC2041F370B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B50F7-618F-4724-8E98-A6C39C61AC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2458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too many stop words would start to reduce the score: </a:t>
            </a:r>
          </a:p>
          <a:p>
            <a:endParaRPr lang="en-US" dirty="0"/>
          </a:p>
          <a:p>
            <a:r>
              <a:rPr lang="en-US" dirty="0"/>
              <a:t>adding in trip, day, time, go, get, looking, anyone, know, first</a:t>
            </a:r>
          </a:p>
          <a:p>
            <a:r>
              <a:rPr lang="en-US" dirty="0"/>
              <a:t>These are top frequent words for both subreddits</a:t>
            </a:r>
          </a:p>
          <a:p>
            <a:r>
              <a:rPr lang="en-US" dirty="0"/>
              <a:t>Adding words that are typically misclassified into our </a:t>
            </a:r>
            <a:r>
              <a:rPr lang="en-US" dirty="0" err="1"/>
              <a:t>stopwords</a:t>
            </a:r>
            <a:endParaRPr lang="en-US" dirty="0"/>
          </a:p>
          <a:p>
            <a:r>
              <a:rPr lang="en-US" dirty="0"/>
              <a:t>Interesting observation: adding these words improve scores for models on </a:t>
            </a:r>
            <a:r>
              <a:rPr lang="en-US" dirty="0" err="1"/>
              <a:t>Tfidf</a:t>
            </a:r>
            <a:r>
              <a:rPr lang="en-US" dirty="0"/>
              <a:t> but not for </a:t>
            </a:r>
            <a:r>
              <a:rPr lang="en-US" dirty="0" err="1"/>
              <a:t>countvectorizer</a:t>
            </a:r>
            <a:endParaRPr lang="en-US" dirty="0"/>
          </a:p>
          <a:p>
            <a:endParaRPr lang="en-US" dirty="0"/>
          </a:p>
          <a:p>
            <a:r>
              <a:rPr lang="en-US" dirty="0"/>
              <a:t>Is it optimal? I believe so, did a number of rounds to fine tune the </a:t>
            </a:r>
            <a:r>
              <a:rPr lang="en-US" dirty="0" err="1"/>
              <a:t>hyperparamters</a:t>
            </a:r>
            <a:r>
              <a:rPr lang="en-US" dirty="0"/>
              <a:t> via </a:t>
            </a:r>
            <a:r>
              <a:rPr lang="en-US" dirty="0" err="1"/>
              <a:t>gridsearch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is your model doing badly?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B50F7-618F-4724-8E98-A6C39C61AC10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3683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https://www.quora.com/When-and-why-is-a-naive-Bayes-classifier-a-better-worse-choice-than-a-random-forest-classifier</a:t>
            </a:r>
          </a:p>
          <a:p>
            <a:r>
              <a:rPr lang="en-SG" dirty="0"/>
              <a:t>https://www.quora.com/Under-which-conditions-might-somebody-prefer-applying-Naive-Bayes-than-Random-Forest-in-a-classification-problem</a:t>
            </a:r>
          </a:p>
          <a:p>
            <a:endParaRPr lang="en-SG" dirty="0"/>
          </a:p>
          <a:p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In short, if you don’t want to sweat a lot in research, but want to build a classifier model with reasonable performance; go for random forest method. If you want to get a quick and dirty but very fast model, and when the features are known to be independent of each other; go for Naive Bayes model.</a:t>
            </a:r>
          </a:p>
          <a:p>
            <a:endParaRPr lang="en-US" b="0" i="0" dirty="0">
              <a:solidFill>
                <a:srgbClr val="282829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In terms of potential commercial applications, we could train this model for a company like </a:t>
            </a:r>
            <a:r>
              <a:rPr lang="en-US" b="0" i="0" dirty="0" err="1">
                <a:solidFill>
                  <a:srgbClr val="282829"/>
                </a:solidFill>
                <a:effectLst/>
                <a:latin typeface="-apple-system"/>
              </a:rPr>
              <a:t>tripadvisor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 which relies heavily on getting accurate post trip reviews for a customer’s decision making process</a:t>
            </a:r>
          </a:p>
          <a:p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This classifier could be adapted to remove spam or fictitious review messages from a hotel’s review section</a:t>
            </a:r>
          </a:p>
          <a:p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Within the industry, it is not uncommon for hotel owners to push their staff to write reviews to boost their ranking on </a:t>
            </a:r>
            <a:r>
              <a:rPr lang="en-US" b="0" i="0" dirty="0" err="1">
                <a:solidFill>
                  <a:srgbClr val="282829"/>
                </a:solidFill>
                <a:effectLst/>
                <a:latin typeface="-apple-system"/>
              </a:rPr>
              <a:t>tripadvisors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B50F7-618F-4724-8E98-A6C39C61AC10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014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E919-8831-44F6-922A-1D962AC21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52837-F405-4386-B9E2-3A5D9BE60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E5E61-14BD-48EB-B1FA-7CE92D8F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6CC-5595-4374-B0EB-C943BBF217AA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F475-6066-4500-9BFB-B2F698F9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94E5F-4638-4440-BE98-A90908AA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3872-B406-421E-8311-79D35C641A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650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2683-AC85-444B-9F76-961C2BE5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830BC-0953-4BCA-ABFC-0E75712C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9D003-AB3D-4794-B12E-48BB3007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6CC-5595-4374-B0EB-C943BBF217AA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BB674-B92F-4BC9-B435-E18FABD3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67FFC-147B-4E3F-8392-628F680D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3872-B406-421E-8311-79D35C641A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071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AF4281-4261-4A02-94D6-314F52E90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35704-8EC7-40DB-9781-A384ACF9B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CD285-7376-43C0-AF48-0AC53F93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6CC-5595-4374-B0EB-C943BBF217AA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0D962-6EDB-4A10-9A3F-27398EBC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4158F-86BC-4F09-BBB6-8CB39078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3872-B406-421E-8311-79D35C641A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461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1219-24BC-472F-A0D6-FCBE3AD8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22011-5558-4385-AC8B-9240DB6C0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40321-8E0C-493A-9235-03081F19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6CC-5595-4374-B0EB-C943BBF217AA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CA175-707A-4266-864C-FD14796F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056C5-901E-443A-B56C-02AA662D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3872-B406-421E-8311-79D35C641A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174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CA5E-689E-48E8-9EBD-9668BF4A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7B13F-A2BC-4D72-93B9-678DDBF91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E7629-8A85-4059-B2E6-D694D9B4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6CC-5595-4374-B0EB-C943BBF217AA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7EB74-24B4-4689-AF68-3C286ED8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0E53-34ED-4273-B9B5-65E2F3B4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3872-B406-421E-8311-79D35C641A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884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5B70-5501-40FF-8365-6E8C915B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87F9-A6A6-49E7-B7D7-189F4C18A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ED2E1-357D-4927-812D-778C98503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FFE2C-8C19-4BC7-9E9E-52667E69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6CC-5595-4374-B0EB-C943BBF217AA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8A030-AC4C-47E3-AC5A-D3521B814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35F18-B944-42C3-890D-0DFAE13B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3872-B406-421E-8311-79D35C641A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841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8B5D-7480-4869-94D6-406F9E04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C0ADD-5F29-4E0D-9677-A4E3B91E5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28E39-2724-48A7-8304-B1880E44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B13751-B15E-451B-BD81-60559FD9E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D50F9-10B3-4F29-B8BA-A4F1D791B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C7BE93-2EF5-4ACC-95F3-C461F82F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6CC-5595-4374-B0EB-C943BBF217AA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48396-4628-4282-A4F2-42F9EB2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04268-8AB9-47F1-9043-0D54722C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3872-B406-421E-8311-79D35C641A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587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8F21-E232-4C2C-A69A-913DAC01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D6A24-0FB5-487D-9B68-02B9F8FF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6CC-5595-4374-B0EB-C943BBF217AA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C01E4-4C51-44D8-8F11-043FA4CB0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3476F-C7D2-4372-B78D-1758206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3872-B406-421E-8311-79D35C641A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34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FB504-CC19-45DD-956B-249A16C3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6CC-5595-4374-B0EB-C943BBF217AA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88DCB8-831F-42B0-9C4C-A673BF58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34B01-5329-4DE0-A3F0-09CD2C03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3872-B406-421E-8311-79D35C641A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291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09C4-DEBE-4FCE-83C9-5274B236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13107-0144-466B-8980-149DC2E54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A93CD-572F-4314-8719-9BD1103D0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2547E-443F-4FE4-81BD-506F082E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6CC-5595-4374-B0EB-C943BBF217AA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29766-4E03-4189-A5E6-67CEFB64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0ED73-4E4F-4D30-88B4-BD5449FA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3872-B406-421E-8311-79D35C641A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181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C934-0888-4206-B7D4-8772C4A9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D19D7-661C-42B3-B651-B8C17D4F6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5CA45-D614-4845-94A0-C65DBA3F5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25231-733C-42B0-BD9F-B4BF245C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6CC-5595-4374-B0EB-C943BBF217AA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6EED5-9D0C-4063-A92C-D6398C6D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7BB22-F0CF-4C4D-B21D-8487A064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3872-B406-421E-8311-79D35C641A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676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87D55C-DB63-4894-9039-440BBBF2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D4E34-D1C6-4308-B8CD-F99BDEE7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B66B0-2D69-41EB-B1CD-98DC61528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16CC-5595-4374-B0EB-C943BBF217AA}" type="datetimeFigureOut">
              <a:rPr lang="en-SG" smtClean="0"/>
              <a:t>29/9/2021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B16B0-4E24-4194-8E7E-3D3FDD2B3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A1289-8968-4F19-A486-4CF1D85B7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F3872-B406-421E-8311-79D35C641A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71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ltralight backpacking tips no one tells you about | Popular Science">
            <a:extLst>
              <a:ext uri="{FF2B5EF4-FFF2-40B4-BE49-F238E27FC236}">
                <a16:creationId xmlns:a16="http://schemas.microsoft.com/office/drawing/2014/main" id="{3FD60DC7-F472-44C9-BF04-E3BF686B8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306388"/>
            <a:ext cx="5357813" cy="3997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ws Article | World Travel &amp;amp; Tourism Council (WTTC)">
            <a:extLst>
              <a:ext uri="{FF2B5EF4-FFF2-40B4-BE49-F238E27FC236}">
                <a16:creationId xmlns:a16="http://schemas.microsoft.com/office/drawing/2014/main" id="{A4C0D72E-BED3-459A-8B24-6187E20E8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88" y="306388"/>
            <a:ext cx="6035675" cy="3997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17FFF7-C54D-4DB2-B1EA-0C3EBE53B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Backpacking or Travel?</a:t>
            </a:r>
            <a:endParaRPr lang="en-SG" sz="54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2A888-FF87-47E2-9FC9-CAE9BAA5D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5698"/>
            <a:ext cx="9144000" cy="42000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9C7F50"/>
                </a:solidFill>
              </a:rPr>
              <a:t>Using Naïve Bayes Model and Random Forest Classifier to classify subreddit posts</a:t>
            </a:r>
            <a:endParaRPr lang="en-SG" sz="2000">
              <a:solidFill>
                <a:srgbClr val="9C7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880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857DA8-8928-4D4D-8BCE-AD2BA647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5923" y="307770"/>
            <a:ext cx="5754696" cy="1197757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Takeaways and Recommendations</a:t>
            </a:r>
            <a:endParaRPr lang="en-SG" sz="36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2DA9E-3F05-4F59-9ECB-8CF543ABB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135" y="1653518"/>
            <a:ext cx="8928406" cy="2198046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For the 2 subreddits: Naïve Bayes marginally performs better than Random Forest. </a:t>
            </a:r>
          </a:p>
          <a:p>
            <a:r>
              <a:rPr lang="en-US" sz="2000" dirty="0">
                <a:solidFill>
                  <a:schemeClr val="tx2"/>
                </a:solidFill>
              </a:rPr>
              <a:t>Surprisingly, the concern for the naïve assumption that all features are independent has minimal impact to the model’s capability to classify the reddit posts accurately</a:t>
            </a:r>
            <a:br>
              <a:rPr lang="en-US" sz="2000" dirty="0">
                <a:solidFill>
                  <a:schemeClr val="tx2"/>
                </a:solidFill>
              </a:rPr>
            </a:b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 Naïve Bayes or Random Forest?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9139E2-9C49-4DBC-8855-77E6C321D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188854"/>
              </p:ext>
            </p:extLst>
          </p:nvPr>
        </p:nvGraphicFramePr>
        <p:xfrm>
          <a:off x="1039463" y="3749964"/>
          <a:ext cx="1058388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1520">
                  <a:extLst>
                    <a:ext uri="{9D8B030D-6E8A-4147-A177-3AD203B41FA5}">
                      <a16:colId xmlns:a16="http://schemas.microsoft.com/office/drawing/2014/main" val="2729851214"/>
                    </a:ext>
                  </a:extLst>
                </a:gridCol>
                <a:gridCol w="5172364">
                  <a:extLst>
                    <a:ext uri="{9D8B030D-6E8A-4147-A177-3AD203B41FA5}">
                      <a16:colId xmlns:a16="http://schemas.microsoft.com/office/drawing/2014/main" val="3983001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Naïve Bayes</a:t>
                      </a:r>
                      <a:endParaRPr lang="en-SG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83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4546A"/>
                          </a:solidFill>
                        </a:rPr>
                        <a:t>Good: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rgbClr val="44546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Easy to train and understand the results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44546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has different extensions for different needs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44546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Computes faster </a:t>
                      </a:r>
                      <a:endParaRPr lang="en-US" dirty="0">
                        <a:solidFill>
                          <a:srgbClr val="44546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4546A"/>
                          </a:solidFill>
                        </a:rPr>
                        <a:t>Good: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rgbClr val="44546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method works for all types of data {numeric, cardinal, ordinal}</a:t>
                      </a:r>
                      <a:endParaRPr lang="en-SG" dirty="0">
                        <a:solidFill>
                          <a:srgbClr val="44546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491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4546A"/>
                          </a:solidFill>
                        </a:rPr>
                        <a:t>Bad: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44546A"/>
                          </a:solidFill>
                        </a:rPr>
                        <a:t>Assumes all variables are uncorrelated but generally not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4546A"/>
                          </a:solidFill>
                        </a:rPr>
                        <a:t>Bad: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44546A"/>
                          </a:solidFill>
                        </a:rPr>
                        <a:t>Takes time to train and consumes more time to predict proportional to the number of trees (computationally more expensive) </a:t>
                      </a:r>
                      <a:endParaRPr lang="en-SG" dirty="0">
                        <a:solidFill>
                          <a:srgbClr val="44546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017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84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C19CC6-615B-476D-9077-292B729EB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465" b="137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5BB67E-ACD8-4870-BF51-8B496091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  <a:endParaRPr lang="en-SG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00018-B0D8-40FF-B326-11136BB631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5666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0124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905C9-8AFE-46FF-A147-CF4EE2FDD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Problem Statement</a:t>
            </a:r>
            <a:endParaRPr lang="en-SG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296E7-EE67-417A-8D26-376D18719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An unfortunate power outage on some Reddit servers has caused some posts (from r/backpacking and r/travel) to be stored incorrectly within the servers</a:t>
            </a:r>
          </a:p>
          <a:p>
            <a:r>
              <a:rPr lang="en-US" sz="2000" dirty="0"/>
              <a:t>As an employee of Reddit, my supervisor has tasked me to </a:t>
            </a:r>
            <a:r>
              <a:rPr lang="en-US" sz="2000" b="1" dirty="0"/>
              <a:t>correctly reclassify these posts </a:t>
            </a:r>
            <a:r>
              <a:rPr lang="en-US" sz="2000" dirty="0"/>
              <a:t>by training classifier models to solve this issue</a:t>
            </a:r>
          </a:p>
          <a:p>
            <a:r>
              <a:rPr lang="en-US" sz="2000" dirty="0"/>
              <a:t>We will be training the models based on about </a:t>
            </a:r>
            <a:r>
              <a:rPr lang="en-US" sz="2000" b="1" dirty="0"/>
              <a:t>2000 reddit posts </a:t>
            </a:r>
            <a:r>
              <a:rPr lang="en-US" sz="2000" dirty="0"/>
              <a:t>(about 1000 posts from each subreddit)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40590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611ED-7FD9-45D3-81CE-7E1636F3D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Data Background</a:t>
            </a:r>
            <a:endParaRPr lang="en-SG" sz="4000" dirty="0">
              <a:solidFill>
                <a:srgbClr val="FFFFFF"/>
              </a:solidFill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9EEB99D-3292-4BDE-A5AF-9547F05AB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768" y="181053"/>
            <a:ext cx="7571232" cy="3135252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000" b="1" dirty="0" err="1"/>
              <a:t>Pushshift</a:t>
            </a:r>
            <a:r>
              <a:rPr lang="en-US" sz="2000" b="1" dirty="0"/>
              <a:t> API</a:t>
            </a:r>
          </a:p>
          <a:p>
            <a:pPr lvl="1"/>
            <a:r>
              <a:rPr lang="en-US" sz="2000" dirty="0"/>
              <a:t>100 posts per requests</a:t>
            </a:r>
          </a:p>
          <a:p>
            <a:pPr lvl="1"/>
            <a:r>
              <a:rPr lang="en-US" sz="2000" dirty="0"/>
              <a:t>Removed any duplicated posts</a:t>
            </a:r>
          </a:p>
          <a:p>
            <a:r>
              <a:rPr lang="en-US" sz="2000" b="1" dirty="0"/>
              <a:t>Cleaning</a:t>
            </a:r>
          </a:p>
          <a:p>
            <a:pPr lvl="1"/>
            <a:r>
              <a:rPr lang="en-US" sz="2000" dirty="0"/>
              <a:t>Dropped 6 rows containing missing values</a:t>
            </a:r>
          </a:p>
          <a:p>
            <a:pPr lvl="1"/>
            <a:r>
              <a:rPr lang="en-US" sz="2000" dirty="0"/>
              <a:t>Checked that there are also no mod bot messages</a:t>
            </a:r>
          </a:p>
          <a:p>
            <a:pPr lvl="1"/>
            <a:r>
              <a:rPr lang="en-US" sz="2000" dirty="0"/>
              <a:t>Removed posts containing ‘[removed]’ (2 rows)</a:t>
            </a:r>
          </a:p>
          <a:p>
            <a:pPr lvl="1"/>
            <a:r>
              <a:rPr lang="en-US" sz="2000" dirty="0"/>
              <a:t>Lowercased all words and removed hyperlinks, white spaces, numbers </a:t>
            </a:r>
          </a:p>
          <a:p>
            <a:r>
              <a:rPr lang="en-US" sz="2000" b="1" dirty="0"/>
              <a:t>Preprocessing</a:t>
            </a:r>
          </a:p>
          <a:p>
            <a:pPr lvl="1"/>
            <a:r>
              <a:rPr lang="en-US" sz="2000" dirty="0"/>
              <a:t>Lemmatize words (days -&gt; day, nights -&gt; night) </a:t>
            </a:r>
          </a:p>
          <a:p>
            <a:pPr lvl="1"/>
            <a:r>
              <a:rPr lang="en-US" sz="2000" dirty="0"/>
              <a:t>Added to stop words: ‘backpacking’, ‘travel’ plus other generic words</a:t>
            </a:r>
            <a:endParaRPr lang="en-SG" sz="2000" dirty="0"/>
          </a:p>
        </p:txBody>
      </p:sp>
      <p:pic>
        <p:nvPicPr>
          <p:cNvPr id="42" name="Picture 2" descr="Ultralight backpacking tips no one tells you about | Popular Science">
            <a:extLst>
              <a:ext uri="{FF2B5EF4-FFF2-40B4-BE49-F238E27FC236}">
                <a16:creationId xmlns:a16="http://schemas.microsoft.com/office/drawing/2014/main" id="{C7C29B9F-E5F7-43E3-94AE-352B243C1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450" y="3497358"/>
            <a:ext cx="1751168" cy="13065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 descr="News Article | World Travel &amp;amp; Tourism Council (WTTC)">
            <a:extLst>
              <a:ext uri="{FF2B5EF4-FFF2-40B4-BE49-F238E27FC236}">
                <a16:creationId xmlns:a16="http://schemas.microsoft.com/office/drawing/2014/main" id="{7284AFA3-DBE8-406E-BB98-D3777C5FD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779" y="4925649"/>
            <a:ext cx="1751168" cy="1144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2661283-3866-46CB-8515-3783B520B45A}"/>
              </a:ext>
            </a:extLst>
          </p:cNvPr>
          <p:cNvSpPr txBox="1"/>
          <p:nvPr/>
        </p:nvSpPr>
        <p:spPr>
          <a:xfrm>
            <a:off x="6845533" y="3788053"/>
            <a:ext cx="15094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r/backpacking (cleaned)</a:t>
            </a:r>
          </a:p>
          <a:p>
            <a:pPr algn="ctr"/>
            <a:r>
              <a:rPr lang="en-US" sz="1400" dirty="0"/>
              <a:t>993 posts</a:t>
            </a:r>
            <a:endParaRPr lang="en-SG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0FACF-D081-4698-A4A7-1664BEFB8F6C}"/>
              </a:ext>
            </a:extLst>
          </p:cNvPr>
          <p:cNvSpPr txBox="1"/>
          <p:nvPr/>
        </p:nvSpPr>
        <p:spPr>
          <a:xfrm>
            <a:off x="6845533" y="5125997"/>
            <a:ext cx="1625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r/travel </a:t>
            </a:r>
          </a:p>
          <a:p>
            <a:pPr algn="ctr"/>
            <a:r>
              <a:rPr lang="en-US" sz="1400" dirty="0"/>
              <a:t>(cleaned)</a:t>
            </a:r>
          </a:p>
          <a:p>
            <a:pPr algn="ctr"/>
            <a:r>
              <a:rPr lang="en-US" sz="1400" dirty="0"/>
              <a:t>1045 posts</a:t>
            </a:r>
            <a:endParaRPr lang="en-SG" sz="1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3F65430-48F4-4C96-A877-E53780DA3893}"/>
              </a:ext>
            </a:extLst>
          </p:cNvPr>
          <p:cNvCxnSpPr>
            <a:cxnSpLocks/>
          </p:cNvCxnSpPr>
          <p:nvPr/>
        </p:nvCxnSpPr>
        <p:spPr>
          <a:xfrm>
            <a:off x="8471187" y="4137161"/>
            <a:ext cx="888516" cy="22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A68AB24-F66C-49AA-BB3C-0D5D6A382665}"/>
              </a:ext>
            </a:extLst>
          </p:cNvPr>
          <p:cNvCxnSpPr>
            <a:cxnSpLocks/>
          </p:cNvCxnSpPr>
          <p:nvPr/>
        </p:nvCxnSpPr>
        <p:spPr>
          <a:xfrm flipV="1">
            <a:off x="8596701" y="5038510"/>
            <a:ext cx="813264" cy="24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FC01DE6-CB98-438F-B34B-1DC4804BCC51}"/>
              </a:ext>
            </a:extLst>
          </p:cNvPr>
          <p:cNvSpPr txBox="1"/>
          <p:nvPr/>
        </p:nvSpPr>
        <p:spPr>
          <a:xfrm>
            <a:off x="9402790" y="4364265"/>
            <a:ext cx="172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Combined</a:t>
            </a:r>
          </a:p>
          <a:p>
            <a:pPr algn="ctr"/>
            <a:r>
              <a:rPr lang="en-US" b="1" dirty="0"/>
              <a:t>2038 posts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4581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819A9-A72C-44C1-8B55-B26350138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Exploratory Data Analysis</a:t>
            </a:r>
            <a:endParaRPr lang="en-SG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A0C25-FB64-46BF-BA90-234810524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363" y="3952875"/>
            <a:ext cx="5181275" cy="2372530"/>
          </a:xfrm>
        </p:spPr>
        <p:txBody>
          <a:bodyPr anchor="ctr"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en-US" sz="2400" b="1" dirty="0"/>
              <a:t>832 </a:t>
            </a:r>
            <a:r>
              <a:rPr lang="en-US" sz="2400" dirty="0"/>
              <a:t>unique users</a:t>
            </a:r>
          </a:p>
          <a:p>
            <a:pPr>
              <a:spcBef>
                <a:spcPts val="0"/>
              </a:spcBef>
            </a:pPr>
            <a:r>
              <a:rPr lang="en-US" sz="2400" b="1" dirty="0"/>
              <a:t>1.19</a:t>
            </a:r>
            <a:r>
              <a:rPr lang="en-US" sz="2400" dirty="0"/>
              <a:t> post per user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Longest post by word count: </a:t>
            </a:r>
            <a:r>
              <a:rPr lang="en-US" sz="2400" b="1" dirty="0"/>
              <a:t>7,493</a:t>
            </a:r>
            <a:r>
              <a:rPr lang="en-US" sz="2400" dirty="0"/>
              <a:t> words (trip report)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Shortest post by word count: </a:t>
            </a:r>
            <a:r>
              <a:rPr lang="en-US" sz="2400" b="1" dirty="0"/>
              <a:t>6</a:t>
            </a:r>
            <a:r>
              <a:rPr lang="en-US" sz="2400" dirty="0"/>
              <a:t> words (title of an image)</a:t>
            </a:r>
          </a:p>
          <a:p>
            <a:endParaRPr lang="en-US" sz="2000" dirty="0"/>
          </a:p>
          <a:p>
            <a:r>
              <a:rPr lang="en-US" sz="2000" dirty="0"/>
              <a:t>Most common Bigram and trigrams</a:t>
            </a:r>
            <a:endParaRPr lang="en-SG" sz="2000" dirty="0"/>
          </a:p>
        </p:txBody>
      </p:sp>
      <p:pic>
        <p:nvPicPr>
          <p:cNvPr id="9" name="Picture 2" descr="Ultralight backpacking tips no one tells you about | Popular Science">
            <a:extLst>
              <a:ext uri="{FF2B5EF4-FFF2-40B4-BE49-F238E27FC236}">
                <a16:creationId xmlns:a16="http://schemas.microsoft.com/office/drawing/2014/main" id="{A74CC81D-FC5A-47AE-A546-465B0C9F4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676" y="1622745"/>
            <a:ext cx="2561574" cy="19111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News Article | World Travel &amp;amp; Tourism Council (WTTC)">
            <a:extLst>
              <a:ext uri="{FF2B5EF4-FFF2-40B4-BE49-F238E27FC236}">
                <a16:creationId xmlns:a16="http://schemas.microsoft.com/office/drawing/2014/main" id="{74B015F1-8ED0-4789-BA76-9E102FBAD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084" y="1622204"/>
            <a:ext cx="2924496" cy="19111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1F77615-4D62-421C-919A-3FE95A592CF0}"/>
              </a:ext>
            </a:extLst>
          </p:cNvPr>
          <p:cNvSpPr txBox="1">
            <a:spLocks/>
          </p:cNvSpPr>
          <p:nvPr/>
        </p:nvSpPr>
        <p:spPr>
          <a:xfrm>
            <a:off x="6858001" y="3962400"/>
            <a:ext cx="4943476" cy="237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b="1" dirty="0"/>
              <a:t>969 </a:t>
            </a:r>
            <a:r>
              <a:rPr lang="en-US" sz="2400" dirty="0"/>
              <a:t>unique users</a:t>
            </a:r>
          </a:p>
          <a:p>
            <a:pPr>
              <a:spcBef>
                <a:spcPts val="0"/>
              </a:spcBef>
            </a:pPr>
            <a:r>
              <a:rPr lang="en-US" sz="2400" b="1" dirty="0"/>
              <a:t>1.08</a:t>
            </a:r>
            <a:r>
              <a:rPr lang="en-US" sz="2400" dirty="0"/>
              <a:t> post per user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Longest post by word count: </a:t>
            </a:r>
            <a:r>
              <a:rPr lang="en-US" sz="2400" b="1" dirty="0"/>
              <a:t>2,535</a:t>
            </a:r>
            <a:r>
              <a:rPr lang="en-US" sz="2400" dirty="0"/>
              <a:t> words (covid restriction discussion while traveling)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Shortest post by word count: </a:t>
            </a:r>
            <a:r>
              <a:rPr lang="en-US" sz="2400" b="1" dirty="0"/>
              <a:t>3</a:t>
            </a:r>
            <a:r>
              <a:rPr lang="en-US" sz="2400" dirty="0"/>
              <a:t> words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(user replying via post to thank someone)</a:t>
            </a:r>
          </a:p>
          <a:p>
            <a:endParaRPr lang="en-US" sz="2000" dirty="0"/>
          </a:p>
          <a:p>
            <a:r>
              <a:rPr lang="en-US" sz="2000" dirty="0"/>
              <a:t>Most common Bigram and trigrams</a:t>
            </a:r>
            <a:endParaRPr lang="en-SG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35F05-EF2C-4D74-83FE-291115F2B7F8}"/>
              </a:ext>
            </a:extLst>
          </p:cNvPr>
          <p:cNvSpPr txBox="1"/>
          <p:nvPr/>
        </p:nvSpPr>
        <p:spPr>
          <a:xfrm>
            <a:off x="2257710" y="349791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r/backpacking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BDC0EB-3175-44C4-A9CB-E76D0D783AC8}"/>
              </a:ext>
            </a:extLst>
          </p:cNvPr>
          <p:cNvSpPr txBox="1"/>
          <p:nvPr/>
        </p:nvSpPr>
        <p:spPr>
          <a:xfrm>
            <a:off x="8186739" y="349791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r/travel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0705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E4578-692F-4DF9-B746-B1D2C299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Exploratory Data Analysis</a:t>
            </a:r>
            <a:endParaRPr lang="en-SG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66A92-D5C2-42FD-8A5C-4E0809546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22745"/>
            <a:ext cx="9724031" cy="378821"/>
          </a:xfrm>
        </p:spPr>
        <p:txBody>
          <a:bodyPr anchor="ctr">
            <a:normAutofit/>
          </a:bodyPr>
          <a:lstStyle/>
          <a:p>
            <a:r>
              <a:rPr lang="en-US" sz="2000" dirty="0"/>
              <a:t>10 most frequent words using </a:t>
            </a:r>
            <a:r>
              <a:rPr lang="en-US" sz="2000" dirty="0" err="1"/>
              <a:t>CountVectorizer</a:t>
            </a:r>
            <a:endParaRPr 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1F0828-BB1F-4192-B76B-82B585E94F1A}"/>
              </a:ext>
            </a:extLst>
          </p:cNvPr>
          <p:cNvSpPr txBox="1"/>
          <p:nvPr/>
        </p:nvSpPr>
        <p:spPr>
          <a:xfrm>
            <a:off x="154406" y="2676885"/>
            <a:ext cx="2779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w/o lemmatize</a:t>
            </a:r>
            <a:endParaRPr lang="en-SG" sz="1400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6B6E52-3561-44C5-8C19-D05CA1F1A7B2}"/>
              </a:ext>
            </a:extLst>
          </p:cNvPr>
          <p:cNvSpPr txBox="1"/>
          <p:nvPr/>
        </p:nvSpPr>
        <p:spPr>
          <a:xfrm>
            <a:off x="3051185" y="2689615"/>
            <a:ext cx="2779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w/ lemmatize</a:t>
            </a:r>
            <a:endParaRPr lang="en-SG" sz="1400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ECC964-51CC-4F39-92A0-6C5193AC42EF}"/>
              </a:ext>
            </a:extLst>
          </p:cNvPr>
          <p:cNvSpPr txBox="1"/>
          <p:nvPr/>
        </p:nvSpPr>
        <p:spPr>
          <a:xfrm>
            <a:off x="6361071" y="2642817"/>
            <a:ext cx="2779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w/o lemmatize</a:t>
            </a:r>
            <a:endParaRPr lang="en-SG" sz="1400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0C7075-3FD1-4E19-932B-617C1DAD9B33}"/>
              </a:ext>
            </a:extLst>
          </p:cNvPr>
          <p:cNvSpPr txBox="1"/>
          <p:nvPr/>
        </p:nvSpPr>
        <p:spPr>
          <a:xfrm>
            <a:off x="9257850" y="2655547"/>
            <a:ext cx="2779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w/ lemmatize</a:t>
            </a:r>
            <a:endParaRPr lang="en-SG" sz="1400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61F9A0-46EC-4BAF-9B8C-F790A8A1B103}"/>
              </a:ext>
            </a:extLst>
          </p:cNvPr>
          <p:cNvCxnSpPr/>
          <p:nvPr/>
        </p:nvCxnSpPr>
        <p:spPr>
          <a:xfrm>
            <a:off x="5948218" y="2096655"/>
            <a:ext cx="0" cy="4636654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D57309-E916-49FD-89E1-1FD099E42E12}"/>
              </a:ext>
            </a:extLst>
          </p:cNvPr>
          <p:cNvSpPr txBox="1"/>
          <p:nvPr/>
        </p:nvSpPr>
        <p:spPr>
          <a:xfrm>
            <a:off x="1652262" y="2192132"/>
            <a:ext cx="277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r/backpacking</a:t>
            </a:r>
            <a:endParaRPr lang="en-SG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3D28BC-5142-483D-B667-A3CE7DA2DA48}"/>
              </a:ext>
            </a:extLst>
          </p:cNvPr>
          <p:cNvSpPr txBox="1"/>
          <p:nvPr/>
        </p:nvSpPr>
        <p:spPr>
          <a:xfrm>
            <a:off x="7806089" y="2285566"/>
            <a:ext cx="277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r/travel</a:t>
            </a:r>
            <a:endParaRPr lang="en-S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0B697E-6EA3-407F-95EF-1C7BC41CAE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3"/>
          <a:stretch/>
        </p:blipFill>
        <p:spPr bwMode="auto">
          <a:xfrm>
            <a:off x="-437704" y="2950594"/>
            <a:ext cx="4119664" cy="35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1D2E4F6-FC43-4EAE-A8BC-FAE3D362C7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9" r="20705"/>
          <a:stretch/>
        </p:blipFill>
        <p:spPr bwMode="auto">
          <a:xfrm>
            <a:off x="2044368" y="3002335"/>
            <a:ext cx="3786561" cy="349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0D5EB5-7F6F-4C41-9B66-423BB5A6B2EC}"/>
              </a:ext>
            </a:extLst>
          </p:cNvPr>
          <p:cNvCxnSpPr/>
          <p:nvPr/>
        </p:nvCxnSpPr>
        <p:spPr>
          <a:xfrm flipV="1">
            <a:off x="2393950" y="3251200"/>
            <a:ext cx="657235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2100F2-C3B5-4726-B22C-6A9853293255}"/>
              </a:ext>
            </a:extLst>
          </p:cNvPr>
          <p:cNvCxnSpPr>
            <a:cxnSpLocks/>
          </p:cNvCxnSpPr>
          <p:nvPr/>
        </p:nvCxnSpPr>
        <p:spPr>
          <a:xfrm>
            <a:off x="2704985" y="3233527"/>
            <a:ext cx="379613" cy="287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67DFD09-FA16-4620-87F3-077E303DF104}"/>
              </a:ext>
            </a:extLst>
          </p:cNvPr>
          <p:cNvCxnSpPr>
            <a:cxnSpLocks/>
          </p:cNvCxnSpPr>
          <p:nvPr/>
        </p:nvCxnSpPr>
        <p:spPr>
          <a:xfrm>
            <a:off x="2133833" y="3816979"/>
            <a:ext cx="760958" cy="7243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7D5475-4821-455C-9B18-1C34915C34AD}"/>
              </a:ext>
            </a:extLst>
          </p:cNvPr>
          <p:cNvCxnSpPr>
            <a:cxnSpLocks/>
          </p:cNvCxnSpPr>
          <p:nvPr/>
        </p:nvCxnSpPr>
        <p:spPr>
          <a:xfrm flipV="1">
            <a:off x="1962150" y="3884819"/>
            <a:ext cx="1035050" cy="610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5763E7-529E-4EAD-8D99-5AF92606AA64}"/>
              </a:ext>
            </a:extLst>
          </p:cNvPr>
          <p:cNvCxnSpPr>
            <a:cxnSpLocks/>
          </p:cNvCxnSpPr>
          <p:nvPr/>
        </p:nvCxnSpPr>
        <p:spPr>
          <a:xfrm flipV="1">
            <a:off x="1905000" y="4190309"/>
            <a:ext cx="1137134" cy="634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ACA082B-4550-48B8-8555-62B8D046FDCA}"/>
              </a:ext>
            </a:extLst>
          </p:cNvPr>
          <p:cNvCxnSpPr>
            <a:cxnSpLocks/>
          </p:cNvCxnSpPr>
          <p:nvPr/>
        </p:nvCxnSpPr>
        <p:spPr>
          <a:xfrm>
            <a:off x="2044368" y="4186277"/>
            <a:ext cx="1006817" cy="681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8DB54F72-A30E-4897-87A4-B154472D6C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6" t="7239" r="16670"/>
          <a:stretch/>
        </p:blipFill>
        <p:spPr bwMode="auto">
          <a:xfrm>
            <a:off x="6102370" y="2963324"/>
            <a:ext cx="2939439" cy="356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0E2D34-5256-4362-9A24-3D6C54E8A3E6}"/>
              </a:ext>
            </a:extLst>
          </p:cNvPr>
          <p:cNvCxnSpPr>
            <a:cxnSpLocks/>
          </p:cNvCxnSpPr>
          <p:nvPr/>
        </p:nvCxnSpPr>
        <p:spPr>
          <a:xfrm>
            <a:off x="8486285" y="3816979"/>
            <a:ext cx="815052" cy="369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D70250-DC49-4C14-8D4B-2C80163E5AB7}"/>
              </a:ext>
            </a:extLst>
          </p:cNvPr>
          <p:cNvCxnSpPr>
            <a:cxnSpLocks/>
          </p:cNvCxnSpPr>
          <p:nvPr/>
        </p:nvCxnSpPr>
        <p:spPr>
          <a:xfrm flipV="1">
            <a:off x="8463396" y="3835178"/>
            <a:ext cx="837941" cy="351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D3DDD55E-F4D5-428E-9515-A6608D20D3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6460" r="17487"/>
          <a:stretch/>
        </p:blipFill>
        <p:spPr bwMode="auto">
          <a:xfrm>
            <a:off x="9195960" y="2893896"/>
            <a:ext cx="3085209" cy="365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88EE351-D067-4D1D-A751-CFB40BF45D01}"/>
              </a:ext>
            </a:extLst>
          </p:cNvPr>
          <p:cNvCxnSpPr/>
          <p:nvPr/>
        </p:nvCxnSpPr>
        <p:spPr>
          <a:xfrm>
            <a:off x="9195960" y="5613400"/>
            <a:ext cx="3861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40655E2-1006-4E96-8B46-68F713E050BD}"/>
              </a:ext>
            </a:extLst>
          </p:cNvPr>
          <p:cNvCxnSpPr>
            <a:cxnSpLocks/>
          </p:cNvCxnSpPr>
          <p:nvPr/>
        </p:nvCxnSpPr>
        <p:spPr>
          <a:xfrm>
            <a:off x="9301337" y="5949950"/>
            <a:ext cx="2808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CF10311-2151-428C-A00E-AA8F2A55D7D5}"/>
              </a:ext>
            </a:extLst>
          </p:cNvPr>
          <p:cNvCxnSpPr>
            <a:cxnSpLocks/>
          </p:cNvCxnSpPr>
          <p:nvPr/>
        </p:nvCxnSpPr>
        <p:spPr>
          <a:xfrm>
            <a:off x="9389055" y="6305550"/>
            <a:ext cx="1930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34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7A8B2-AC8D-4770-8AC6-5F1B5C5B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Modeling Process and Results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8881F7-B010-4699-B1BE-147E33449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437" y="3446750"/>
            <a:ext cx="5026891" cy="293499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Naïve Bayes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/>
              <a:t>Tf</a:t>
            </a:r>
            <a:r>
              <a:rPr lang="en-US" sz="2000" dirty="0"/>
              <a:t> – IDF Vectorizer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/>
              <a:t>GridSearch</a:t>
            </a:r>
            <a:r>
              <a:rPr lang="en-US" sz="2000" dirty="0"/>
              <a:t> best hyperparameters: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'</a:t>
            </a:r>
            <a:r>
              <a:rPr lang="en-US" sz="1600" dirty="0" err="1"/>
              <a:t>nb</a:t>
            </a:r>
            <a:r>
              <a:rPr lang="en-US" sz="1600" dirty="0"/>
              <a:t>__alpha’: 0.5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'</a:t>
            </a:r>
            <a:r>
              <a:rPr lang="en-US" sz="1600" dirty="0" err="1"/>
              <a:t>tvec</a:t>
            </a:r>
            <a:r>
              <a:rPr lang="en-US" sz="1600" dirty="0"/>
              <a:t>__</a:t>
            </a:r>
            <a:r>
              <a:rPr lang="en-US" sz="1600" dirty="0" err="1"/>
              <a:t>max_features</a:t>
            </a:r>
            <a:r>
              <a:rPr lang="en-US" sz="1600" dirty="0"/>
              <a:t>’: 7000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'</a:t>
            </a:r>
            <a:r>
              <a:rPr lang="en-US" sz="1600" dirty="0" err="1"/>
              <a:t>tvec</a:t>
            </a:r>
            <a:r>
              <a:rPr lang="en-US" sz="1600" dirty="0"/>
              <a:t>__</a:t>
            </a:r>
            <a:r>
              <a:rPr lang="en-US" sz="1600" dirty="0" err="1"/>
              <a:t>ngram_range</a:t>
            </a:r>
            <a:r>
              <a:rPr lang="en-US" sz="1600" dirty="0"/>
              <a:t>': (1, 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Train score: </a:t>
            </a:r>
            <a:r>
              <a:rPr lang="en-SG" sz="2000" dirty="0"/>
              <a:t>0.8494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Test score: </a:t>
            </a:r>
            <a:r>
              <a:rPr lang="en-US" sz="2000" dirty="0">
                <a:solidFill>
                  <a:srgbClr val="FF0000"/>
                </a:solidFill>
              </a:rPr>
              <a:t>0.</a:t>
            </a:r>
            <a:r>
              <a:rPr lang="en-SG" sz="2000" dirty="0">
                <a:solidFill>
                  <a:srgbClr val="FF0000"/>
                </a:solidFill>
              </a:rPr>
              <a:t>8216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endParaRPr lang="en-SG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359505-63E5-4264-8043-9906A2882FC5}"/>
              </a:ext>
            </a:extLst>
          </p:cNvPr>
          <p:cNvSpPr txBox="1">
            <a:spLocks/>
          </p:cNvSpPr>
          <p:nvPr/>
        </p:nvSpPr>
        <p:spPr>
          <a:xfrm>
            <a:off x="7018482" y="3446750"/>
            <a:ext cx="5026891" cy="3208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Random Forest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err="1"/>
              <a:t>Tf</a:t>
            </a:r>
            <a:r>
              <a:rPr lang="en-US" sz="2000" dirty="0"/>
              <a:t> – IDF Vectorizer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err="1"/>
              <a:t>GridSearch</a:t>
            </a:r>
            <a:r>
              <a:rPr lang="en-US" sz="2000" dirty="0"/>
              <a:t> best params: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'rf__</a:t>
            </a:r>
            <a:r>
              <a:rPr lang="en-US" sz="1600" dirty="0" err="1"/>
              <a:t>max_depth</a:t>
            </a:r>
            <a:r>
              <a:rPr lang="en-US" sz="1600" dirty="0"/>
              <a:t>': None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'rf__</a:t>
            </a:r>
            <a:r>
              <a:rPr lang="en-US" sz="1600" dirty="0" err="1"/>
              <a:t>n_estimators</a:t>
            </a:r>
            <a:r>
              <a:rPr lang="en-US" sz="1600" dirty="0"/>
              <a:t>': 200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'</a:t>
            </a:r>
            <a:r>
              <a:rPr lang="en-US" sz="1600" dirty="0" err="1"/>
              <a:t>tvec</a:t>
            </a:r>
            <a:r>
              <a:rPr lang="en-US" sz="1600" dirty="0"/>
              <a:t>__</a:t>
            </a:r>
            <a:r>
              <a:rPr lang="en-US" sz="1600" dirty="0" err="1"/>
              <a:t>max_features</a:t>
            </a:r>
            <a:r>
              <a:rPr lang="en-US" sz="1600" dirty="0"/>
              <a:t>': 10000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'</a:t>
            </a:r>
            <a:r>
              <a:rPr lang="en-US" sz="1600" dirty="0" err="1"/>
              <a:t>tvec</a:t>
            </a:r>
            <a:r>
              <a:rPr lang="en-US" sz="1600" dirty="0"/>
              <a:t>__</a:t>
            </a:r>
            <a:r>
              <a:rPr lang="en-US" sz="1600" dirty="0" err="1"/>
              <a:t>ngram_range</a:t>
            </a:r>
            <a:r>
              <a:rPr lang="en-US" sz="1600" dirty="0"/>
              <a:t>': (1, 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/>
              <a:t>Train score: </a:t>
            </a:r>
            <a:r>
              <a:rPr lang="en-SG" sz="2000" dirty="0"/>
              <a:t>0.8220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SG" sz="2000" dirty="0"/>
              <a:t>Test score: 0.8098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6287A6-EA81-4FD5-9746-065A6789F784}"/>
              </a:ext>
            </a:extLst>
          </p:cNvPr>
          <p:cNvSpPr txBox="1"/>
          <p:nvPr/>
        </p:nvSpPr>
        <p:spPr>
          <a:xfrm>
            <a:off x="847437" y="1744017"/>
            <a:ext cx="8684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Train test split: stratify y, setting a random state to rerun models</a:t>
            </a:r>
          </a:p>
          <a:p>
            <a:pPr marL="342900" indent="-342900">
              <a:buAutoNum type="arabicPeriod"/>
            </a:pPr>
            <a:r>
              <a:rPr lang="en-US" dirty="0"/>
              <a:t>Fit and run models using Pipeline and </a:t>
            </a:r>
            <a:r>
              <a:rPr lang="en-US" dirty="0" err="1"/>
              <a:t>GridSearchCV</a:t>
            </a:r>
            <a:r>
              <a:rPr lang="en-US" dirty="0"/>
              <a:t>: </a:t>
            </a:r>
          </a:p>
          <a:p>
            <a:pPr marL="800100" lvl="1" indent="-342900">
              <a:buAutoNum type="arabicPeriod"/>
            </a:pPr>
            <a:r>
              <a:rPr lang="en-US" dirty="0"/>
              <a:t>2 models: Naïve Bayes and Random Forest</a:t>
            </a:r>
          </a:p>
          <a:p>
            <a:pPr marL="342900" indent="-342900">
              <a:buAutoNum type="arabicPeriod"/>
            </a:pPr>
            <a:r>
              <a:rPr lang="en-SG" dirty="0"/>
              <a:t>Baseline for each model is the default hyperparameters using </a:t>
            </a:r>
            <a:r>
              <a:rPr lang="en-SG" dirty="0" err="1"/>
              <a:t>CountVectorizer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5237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B8AB36-8712-41CE-B9A1-735FBFC0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60" y="278535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Modeling Process and Results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dirty="0">
                <a:solidFill>
                  <a:srgbClr val="FFFFFF"/>
                </a:solidFill>
              </a:rPr>
              <a:t>Feature importance of Naïve Bayes</a:t>
            </a:r>
            <a:endParaRPr lang="en-SG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BFC6E-6F81-44A3-AA21-56B9D9BB3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656" y="1891970"/>
            <a:ext cx="5075380" cy="60973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Top</a:t>
            </a:r>
            <a:r>
              <a:rPr lang="en-US" sz="2000" dirty="0"/>
              <a:t> 10 word contributors to differentiate backpacking post from travel post</a:t>
            </a:r>
            <a:endParaRPr lang="en-SG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B4D53C-DAF7-4F10-BD6B-AFB2E0E5805F}"/>
              </a:ext>
            </a:extLst>
          </p:cNvPr>
          <p:cNvSpPr txBox="1">
            <a:spLocks/>
          </p:cNvSpPr>
          <p:nvPr/>
        </p:nvSpPr>
        <p:spPr>
          <a:xfrm>
            <a:off x="6991927" y="1891970"/>
            <a:ext cx="4756728" cy="609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FF0000"/>
                </a:solidFill>
              </a:rPr>
              <a:t>Bottom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10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word contributors to differentiate backpacking post from travel post</a:t>
            </a:r>
            <a:endParaRPr lang="en-SG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E2EC00-7425-4784-9349-20F19562D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83" y="2840169"/>
            <a:ext cx="3575234" cy="27750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46FCF8-AF5F-4457-B0BA-FD441D994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193" y="2783016"/>
            <a:ext cx="3549832" cy="283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9A9BB-9898-47BA-973A-26656E2F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400" dirty="0">
                <a:solidFill>
                  <a:srgbClr val="FFFFFF"/>
                </a:solidFill>
              </a:rPr>
              <a:t>Misclassification Analysis on Best Model: 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400" dirty="0">
                <a:solidFill>
                  <a:srgbClr val="FFFFFF"/>
                </a:solidFill>
              </a:rPr>
              <a:t>Naïve Bayes</a:t>
            </a:r>
            <a:endParaRPr lang="en-SG" sz="3400" dirty="0">
              <a:solidFill>
                <a:srgbClr val="FFFFFF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06B623-E3F7-453B-BC8A-FF0DF4C8579B}"/>
              </a:ext>
            </a:extLst>
          </p:cNvPr>
          <p:cNvGrpSpPr/>
          <p:nvPr/>
        </p:nvGrpSpPr>
        <p:grpSpPr>
          <a:xfrm>
            <a:off x="6668268" y="231066"/>
            <a:ext cx="2971800" cy="2495550"/>
            <a:chOff x="6171046" y="586855"/>
            <a:chExt cx="2971800" cy="249555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9A71762A-DD38-45A7-8BF3-878E0A0114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046" y="586855"/>
              <a:ext cx="2971800" cy="2495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BDC94E-E76D-4F49-AF3F-EF751C1C68C0}"/>
                </a:ext>
              </a:extLst>
            </p:cNvPr>
            <p:cNvSpPr txBox="1"/>
            <p:nvPr/>
          </p:nvSpPr>
          <p:spPr>
            <a:xfrm>
              <a:off x="6785042" y="721371"/>
              <a:ext cx="447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TN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95D449-1A10-4AA2-B40F-0C47CCA438F1}"/>
                </a:ext>
              </a:extLst>
            </p:cNvPr>
            <p:cNvSpPr txBox="1"/>
            <p:nvPr/>
          </p:nvSpPr>
          <p:spPr>
            <a:xfrm>
              <a:off x="7852925" y="1760462"/>
              <a:ext cx="447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TP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3EF0F1-758B-4F1C-AB76-049F0AD41286}"/>
                </a:ext>
              </a:extLst>
            </p:cNvPr>
            <p:cNvSpPr txBox="1"/>
            <p:nvPr/>
          </p:nvSpPr>
          <p:spPr>
            <a:xfrm>
              <a:off x="7846070" y="721371"/>
              <a:ext cx="447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FP</a:t>
              </a:r>
              <a:endParaRPr lang="en-SG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49AEBD2-3B28-4377-B2CD-A1AED94B2FD1}"/>
                </a:ext>
              </a:extLst>
            </p:cNvPr>
            <p:cNvSpPr txBox="1"/>
            <p:nvPr/>
          </p:nvSpPr>
          <p:spPr>
            <a:xfrm>
              <a:off x="6785042" y="1757245"/>
              <a:ext cx="447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FN</a:t>
              </a:r>
              <a:endParaRPr lang="en-SG" dirty="0"/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8D912E3-C6B0-48A4-8328-56976EAFB788}"/>
              </a:ext>
            </a:extLst>
          </p:cNvPr>
          <p:cNvSpPr txBox="1">
            <a:spLocks/>
          </p:cNvSpPr>
          <p:nvPr/>
        </p:nvSpPr>
        <p:spPr>
          <a:xfrm>
            <a:off x="4684166" y="2870042"/>
            <a:ext cx="7318251" cy="32273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b="1" dirty="0"/>
              <a:t>Accuracy score: </a:t>
            </a:r>
            <a:r>
              <a:rPr lang="en-US" sz="2000" dirty="0"/>
              <a:t>82.16%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b="1" dirty="0"/>
              <a:t>Subreddit: 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1600" dirty="0"/>
              <a:t>0: Backpacking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1600" dirty="0"/>
              <a:t>1: Travel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b="1" dirty="0"/>
              <a:t>False positives: </a:t>
            </a:r>
            <a:r>
              <a:rPr lang="en-US" sz="2000" dirty="0"/>
              <a:t>posts that incorrectly classified as backpacking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b="1" dirty="0"/>
              <a:t>False positives: </a:t>
            </a:r>
            <a:r>
              <a:rPr lang="en-US" sz="2000" dirty="0"/>
              <a:t>posts that incorrectly classified as travel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Most misclassified posts were </a:t>
            </a:r>
            <a:r>
              <a:rPr lang="en-US" sz="2000" b="1" dirty="0"/>
              <a:t>long posts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1600" dirty="0"/>
              <a:t>Average word count: 97 words 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1600" dirty="0"/>
              <a:t>The longest post being 721 words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The most common words were: day, trip, time, go, get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sz="2000" dirty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endParaRPr lang="en-US" sz="16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77155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941</Words>
  <Application>Microsoft Office PowerPoint</Application>
  <PresentationFormat>Widescreen</PresentationFormat>
  <Paragraphs>134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Backpacking or Travel?</vt:lpstr>
      <vt:lpstr>Agenda</vt:lpstr>
      <vt:lpstr>Problem Statement</vt:lpstr>
      <vt:lpstr>Data Background</vt:lpstr>
      <vt:lpstr>Exploratory Data Analysis</vt:lpstr>
      <vt:lpstr>Exploratory Data Analysis</vt:lpstr>
      <vt:lpstr>Modeling Process and Results</vt:lpstr>
      <vt:lpstr>Modeling Process and Results Feature importance of Naïve Bayes</vt:lpstr>
      <vt:lpstr>Misclassification Analysis on Best Model:  Naïve Bayes</vt:lpstr>
      <vt:lpstr>Takeaways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Casper Wong</dc:creator>
  <cp:lastModifiedBy>Casper Wong</cp:lastModifiedBy>
  <cp:revision>52</cp:revision>
  <dcterms:created xsi:type="dcterms:W3CDTF">2021-09-26T09:28:32Z</dcterms:created>
  <dcterms:modified xsi:type="dcterms:W3CDTF">2021-09-29T14:18:08Z</dcterms:modified>
</cp:coreProperties>
</file>