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5" r:id="rId5"/>
    <p:sldId id="259" r:id="rId6"/>
    <p:sldId id="261" r:id="rId7"/>
    <p:sldId id="266"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per Wong" initials="CW" lastIdx="1" clrIdx="0">
    <p:extLst>
      <p:ext uri="{19B8F6BF-5375-455C-9EA6-DF929625EA0E}">
        <p15:presenceInfo xmlns:p15="http://schemas.microsoft.com/office/powerpoint/2012/main" userId="645a557edca01f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66" d="100"/>
          <a:sy n="66" d="100"/>
        </p:scale>
        <p:origin x="6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9/1/2021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4020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9/1/2021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2105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9/1/2021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72717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9/1/2021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1572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9/1/2021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32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9/1/2021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4559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9/1/2021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07538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9/1/2021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28138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9/1/2021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497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9/1/2021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0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9/1/2021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98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9/1/2021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421631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 descr="Close up shot of connecting patterns">
            <a:extLst>
              <a:ext uri="{FF2B5EF4-FFF2-40B4-BE49-F238E27FC236}">
                <a16:creationId xmlns:a16="http://schemas.microsoft.com/office/drawing/2014/main" id="{43F83CF2-B9BC-420F-90D3-738559C49ACB}"/>
              </a:ext>
            </a:extLst>
          </p:cNvPr>
          <p:cNvPicPr>
            <a:picLocks noChangeAspect="1"/>
          </p:cNvPicPr>
          <p:nvPr/>
        </p:nvPicPr>
        <p:blipFill rotWithShape="1">
          <a:blip r:embed="rId2"/>
          <a:srcRect/>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51" name="Rectangle 50">
            <a:extLst>
              <a:ext uri="{FF2B5EF4-FFF2-40B4-BE49-F238E27FC236}">
                <a16:creationId xmlns:a16="http://schemas.microsoft.com/office/drawing/2014/main" id="{DCFCE6BC-4706-49A2-816A-A44669F98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9F9CEAA-8F6A-49CF-A3A3-41E31AB911B1}"/>
              </a:ext>
            </a:extLst>
          </p:cNvPr>
          <p:cNvSpPr>
            <a:spLocks noGrp="1"/>
          </p:cNvSpPr>
          <p:nvPr>
            <p:ph type="ctrTitle"/>
          </p:nvPr>
        </p:nvSpPr>
        <p:spPr>
          <a:xfrm>
            <a:off x="2107200" y="2419746"/>
            <a:ext cx="7977600" cy="1009249"/>
          </a:xfrm>
          <a:solidFill>
            <a:schemeClr val="bg1">
              <a:alpha val="70000"/>
            </a:schemeClr>
          </a:solidFill>
        </p:spPr>
        <p:txBody>
          <a:bodyPr>
            <a:normAutofit/>
          </a:bodyPr>
          <a:lstStyle/>
          <a:p>
            <a:r>
              <a:rPr lang="en-US" dirty="0"/>
              <a:t>Working on the SAT Format </a:t>
            </a:r>
            <a:endParaRPr lang="en-SG" dirty="0"/>
          </a:p>
        </p:txBody>
      </p:sp>
      <p:cxnSp>
        <p:nvCxnSpPr>
          <p:cNvPr id="53" name="Straight Connector 52">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AAD72230-EECA-4C7E-8D37-B455639A06A8}"/>
              </a:ext>
            </a:extLst>
          </p:cNvPr>
          <p:cNvSpPr txBox="1">
            <a:spLocks/>
          </p:cNvSpPr>
          <p:nvPr/>
        </p:nvSpPr>
        <p:spPr>
          <a:xfrm>
            <a:off x="2107200" y="3561806"/>
            <a:ext cx="7977600" cy="1491457"/>
          </a:xfrm>
          <a:prstGeom prst="rect">
            <a:avLst/>
          </a:prstGeom>
          <a:solidFill>
            <a:schemeClr val="bg1">
              <a:alpha val="70000"/>
            </a:schemeClr>
          </a:solidFill>
        </p:spPr>
        <p:txBody>
          <a:bodyPr vert="horz" lIns="91440" tIns="45720" rIns="91440" bIns="45720" rtlCol="0" anchor="b" anchorCtr="0">
            <a:normAutofit fontScale="77500" lnSpcReduction="20000"/>
          </a:bodyPr>
          <a:lstStyle>
            <a:lvl1pPr algn="ctr" defTabSz="914400" rtl="0" eaLnBrk="1" latinLnBrk="0" hangingPunct="1">
              <a:lnSpc>
                <a:spcPct val="100000"/>
              </a:lnSpc>
              <a:spcBef>
                <a:spcPct val="0"/>
              </a:spcBef>
              <a:buNone/>
              <a:defRPr sz="4800" kern="1200" cap="none" spc="0" baseline="0">
                <a:solidFill>
                  <a:schemeClr val="tx1"/>
                </a:solidFill>
                <a:latin typeface="+mj-lt"/>
                <a:ea typeface="+mj-ea"/>
                <a:cs typeface="+mj-cs"/>
              </a:defRPr>
            </a:lvl1pPr>
          </a:lstStyle>
          <a:p>
            <a:r>
              <a:rPr lang="en-US" dirty="0"/>
              <a:t>An analysis to understand the averages of the SAT Scores across all states for 2017 and 2018</a:t>
            </a:r>
            <a:endParaRPr lang="en-SG" dirty="0"/>
          </a:p>
        </p:txBody>
      </p:sp>
    </p:spTree>
    <p:extLst>
      <p:ext uri="{BB962C8B-B14F-4D97-AF65-F5344CB8AC3E}">
        <p14:creationId xmlns:p14="http://schemas.microsoft.com/office/powerpoint/2010/main" val="203384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1DEF-54A6-401A-83A6-567749C03637}"/>
              </a:ext>
            </a:extLst>
          </p:cNvPr>
          <p:cNvSpPr>
            <a:spLocks noGrp="1"/>
          </p:cNvSpPr>
          <p:nvPr>
            <p:ph type="title"/>
          </p:nvPr>
        </p:nvSpPr>
        <p:spPr/>
        <p:txBody>
          <a:bodyPr/>
          <a:lstStyle/>
          <a:p>
            <a:r>
              <a:rPr lang="en-US" b="1" dirty="0"/>
              <a:t>Problem Statement</a:t>
            </a:r>
            <a:endParaRPr lang="en-SG" b="1" dirty="0"/>
          </a:p>
        </p:txBody>
      </p:sp>
      <p:sp>
        <p:nvSpPr>
          <p:cNvPr id="3" name="Content Placeholder 2">
            <a:extLst>
              <a:ext uri="{FF2B5EF4-FFF2-40B4-BE49-F238E27FC236}">
                <a16:creationId xmlns:a16="http://schemas.microsoft.com/office/drawing/2014/main" id="{328907CC-4B68-44E8-B595-4A4C25E70084}"/>
              </a:ext>
            </a:extLst>
          </p:cNvPr>
          <p:cNvSpPr>
            <a:spLocks noGrp="1"/>
          </p:cNvSpPr>
          <p:nvPr>
            <p:ph idx="1"/>
          </p:nvPr>
        </p:nvSpPr>
        <p:spPr/>
        <p:txBody>
          <a:bodyPr/>
          <a:lstStyle/>
          <a:p>
            <a:r>
              <a:rPr lang="en-US" dirty="0"/>
              <a:t>Since the new SAT format was released in March 2016, the College Board would like to find out if there has been </a:t>
            </a:r>
            <a:r>
              <a:rPr lang="en-US" b="1" dirty="0"/>
              <a:t>any impact on the SAT scores </a:t>
            </a:r>
            <a:r>
              <a:rPr lang="en-US" dirty="0"/>
              <a:t>since the implementation of the format</a:t>
            </a:r>
          </a:p>
          <a:p>
            <a:r>
              <a:rPr lang="en-US" dirty="0"/>
              <a:t>This project explores the trends in </a:t>
            </a:r>
            <a:r>
              <a:rPr lang="en-US" b="1" dirty="0"/>
              <a:t>SAT and ACT scores for 2017 and 2018 </a:t>
            </a:r>
            <a:r>
              <a:rPr lang="en-US" dirty="0"/>
              <a:t>and endeavors to </a:t>
            </a:r>
            <a:r>
              <a:rPr lang="en-US" b="1" dirty="0"/>
              <a:t>identify states </a:t>
            </a:r>
            <a:r>
              <a:rPr lang="en-US" dirty="0"/>
              <a:t>which may need additional assistance to equip their students for better SAT preparation</a:t>
            </a:r>
            <a:endParaRPr lang="en-SG" dirty="0"/>
          </a:p>
        </p:txBody>
      </p:sp>
    </p:spTree>
    <p:extLst>
      <p:ext uri="{BB962C8B-B14F-4D97-AF65-F5344CB8AC3E}">
        <p14:creationId xmlns:p14="http://schemas.microsoft.com/office/powerpoint/2010/main" val="47744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S. state - Wikipedia">
            <a:extLst>
              <a:ext uri="{FF2B5EF4-FFF2-40B4-BE49-F238E27FC236}">
                <a16:creationId xmlns:a16="http://schemas.microsoft.com/office/drawing/2014/main" id="{834514BD-B385-49DE-8E0B-9A597C08B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246" y="548750"/>
            <a:ext cx="10252166" cy="6151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C15FE5-4893-4B78-B54A-EE427500D385}"/>
              </a:ext>
            </a:extLst>
          </p:cNvPr>
          <p:cNvSpPr txBox="1"/>
          <p:nvPr/>
        </p:nvSpPr>
        <p:spPr>
          <a:xfrm>
            <a:off x="0" y="87085"/>
            <a:ext cx="11828006" cy="461665"/>
          </a:xfrm>
          <a:prstGeom prst="rect">
            <a:avLst/>
          </a:prstGeom>
          <a:noFill/>
        </p:spPr>
        <p:txBody>
          <a:bodyPr wrap="square" rtlCol="0">
            <a:spAutoFit/>
          </a:bodyPr>
          <a:lstStyle/>
          <a:p>
            <a:r>
              <a:rPr lang="en-US" sz="2400" b="1" dirty="0"/>
              <a:t>SAT 2018 Scores</a:t>
            </a:r>
            <a:endParaRPr lang="en-SG" sz="2400" b="1" dirty="0"/>
          </a:p>
        </p:txBody>
      </p:sp>
      <p:sp>
        <p:nvSpPr>
          <p:cNvPr id="8" name="TextBox 7">
            <a:extLst>
              <a:ext uri="{FF2B5EF4-FFF2-40B4-BE49-F238E27FC236}">
                <a16:creationId xmlns:a16="http://schemas.microsoft.com/office/drawing/2014/main" id="{0862B831-68E4-4A95-84A1-E6C977B24C04}"/>
              </a:ext>
            </a:extLst>
          </p:cNvPr>
          <p:cNvSpPr txBox="1"/>
          <p:nvPr/>
        </p:nvSpPr>
        <p:spPr>
          <a:xfrm>
            <a:off x="0" y="548750"/>
            <a:ext cx="3496492" cy="307777"/>
          </a:xfrm>
          <a:prstGeom prst="rect">
            <a:avLst/>
          </a:prstGeom>
          <a:noFill/>
        </p:spPr>
        <p:txBody>
          <a:bodyPr wrap="square" rtlCol="0">
            <a:spAutoFit/>
          </a:bodyPr>
          <a:lstStyle/>
          <a:p>
            <a:r>
              <a:rPr lang="en-US" sz="1400" b="1" dirty="0">
                <a:solidFill>
                  <a:schemeClr val="accent1"/>
                </a:solidFill>
              </a:rPr>
              <a:t>Blue: top 5 performers</a:t>
            </a:r>
            <a:endParaRPr lang="en-SG" sz="1400" b="1" dirty="0">
              <a:solidFill>
                <a:schemeClr val="accent1"/>
              </a:solidFill>
            </a:endParaRPr>
          </a:p>
        </p:txBody>
      </p:sp>
      <p:sp>
        <p:nvSpPr>
          <p:cNvPr id="9" name="TextBox 8">
            <a:extLst>
              <a:ext uri="{FF2B5EF4-FFF2-40B4-BE49-F238E27FC236}">
                <a16:creationId xmlns:a16="http://schemas.microsoft.com/office/drawing/2014/main" id="{D9724E6B-9F7E-4FFD-A0CB-BE41DB4556A7}"/>
              </a:ext>
            </a:extLst>
          </p:cNvPr>
          <p:cNvSpPr txBox="1"/>
          <p:nvPr/>
        </p:nvSpPr>
        <p:spPr>
          <a:xfrm>
            <a:off x="0" y="804496"/>
            <a:ext cx="3670663" cy="307777"/>
          </a:xfrm>
          <a:prstGeom prst="rect">
            <a:avLst/>
          </a:prstGeom>
          <a:noFill/>
        </p:spPr>
        <p:txBody>
          <a:bodyPr wrap="square" rtlCol="0">
            <a:spAutoFit/>
          </a:bodyPr>
          <a:lstStyle/>
          <a:p>
            <a:r>
              <a:rPr lang="en-US" sz="1400" b="1" dirty="0">
                <a:solidFill>
                  <a:srgbClr val="FF0000"/>
                </a:solidFill>
              </a:rPr>
              <a:t>Red: bottom 5 performers</a:t>
            </a:r>
            <a:endParaRPr lang="en-SG" sz="1400" b="1" dirty="0">
              <a:solidFill>
                <a:srgbClr val="FF0000"/>
              </a:solidFill>
            </a:endParaRPr>
          </a:p>
        </p:txBody>
      </p:sp>
      <p:sp>
        <p:nvSpPr>
          <p:cNvPr id="2" name="Oval 1">
            <a:extLst>
              <a:ext uri="{FF2B5EF4-FFF2-40B4-BE49-F238E27FC236}">
                <a16:creationId xmlns:a16="http://schemas.microsoft.com/office/drawing/2014/main" id="{923DA09A-13BB-438F-BB67-02FF93548E42}"/>
              </a:ext>
            </a:extLst>
          </p:cNvPr>
          <p:cNvSpPr/>
          <p:nvPr/>
        </p:nvSpPr>
        <p:spPr>
          <a:xfrm rot="20717048">
            <a:off x="6506678" y="1568328"/>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5F60B343-A66D-4A58-B6F7-498F0AF63ADE}"/>
              </a:ext>
            </a:extLst>
          </p:cNvPr>
          <p:cNvSpPr/>
          <p:nvPr/>
        </p:nvSpPr>
        <p:spPr>
          <a:xfrm rot="20402727">
            <a:off x="7198094" y="1831947"/>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Oval 10">
            <a:extLst>
              <a:ext uri="{FF2B5EF4-FFF2-40B4-BE49-F238E27FC236}">
                <a16:creationId xmlns:a16="http://schemas.microsoft.com/office/drawing/2014/main" id="{DBB7511B-2BE7-4C04-AE4C-BD130292DED1}"/>
              </a:ext>
            </a:extLst>
          </p:cNvPr>
          <p:cNvSpPr/>
          <p:nvPr/>
        </p:nvSpPr>
        <p:spPr>
          <a:xfrm rot="20717048">
            <a:off x="5465689" y="1269881"/>
            <a:ext cx="1249832" cy="56323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01F25E6B-EB27-4D47-8705-CB7E0A71D808}"/>
              </a:ext>
            </a:extLst>
          </p:cNvPr>
          <p:cNvSpPr/>
          <p:nvPr/>
        </p:nvSpPr>
        <p:spPr>
          <a:xfrm rot="20717048">
            <a:off x="5774280" y="3307891"/>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3954E55D-E5DB-4C99-9289-DD2A2A8271B8}"/>
              </a:ext>
            </a:extLst>
          </p:cNvPr>
          <p:cNvSpPr/>
          <p:nvPr/>
        </p:nvSpPr>
        <p:spPr>
          <a:xfrm rot="20717048">
            <a:off x="10970372" y="3860226"/>
            <a:ext cx="1058779" cy="46166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E12F22FF-06D3-48C1-A7DB-E258A7E5DBAF}"/>
              </a:ext>
            </a:extLst>
          </p:cNvPr>
          <p:cNvSpPr/>
          <p:nvPr/>
        </p:nvSpPr>
        <p:spPr>
          <a:xfrm rot="20717048">
            <a:off x="11253893" y="3194365"/>
            <a:ext cx="715709" cy="33499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2A5F8520-3C07-4DA8-90EB-0684338EE5CC}"/>
              </a:ext>
            </a:extLst>
          </p:cNvPr>
          <p:cNvSpPr/>
          <p:nvPr/>
        </p:nvSpPr>
        <p:spPr>
          <a:xfrm rot="20717048">
            <a:off x="3326213" y="1977141"/>
            <a:ext cx="932066" cy="46846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Oval 17">
            <a:extLst>
              <a:ext uri="{FF2B5EF4-FFF2-40B4-BE49-F238E27FC236}">
                <a16:creationId xmlns:a16="http://schemas.microsoft.com/office/drawing/2014/main" id="{B33C1704-49AD-4EEF-90FA-00C9A422890C}"/>
              </a:ext>
            </a:extLst>
          </p:cNvPr>
          <p:cNvSpPr/>
          <p:nvPr/>
        </p:nvSpPr>
        <p:spPr>
          <a:xfrm rot="20717048">
            <a:off x="3543832" y="2882067"/>
            <a:ext cx="925814" cy="49227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 name="Straight Connector 3">
            <a:extLst>
              <a:ext uri="{FF2B5EF4-FFF2-40B4-BE49-F238E27FC236}">
                <a16:creationId xmlns:a16="http://schemas.microsoft.com/office/drawing/2014/main" id="{0703883C-4C1D-46BB-818D-E092F10D4641}"/>
              </a:ext>
            </a:extLst>
          </p:cNvPr>
          <p:cNvCxnSpPr/>
          <p:nvPr/>
        </p:nvCxnSpPr>
        <p:spPr>
          <a:xfrm>
            <a:off x="10066867" y="3073400"/>
            <a:ext cx="862232" cy="1553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45244D3-2D13-4CEB-A596-156F24FEE557}"/>
              </a:ext>
            </a:extLst>
          </p:cNvPr>
          <p:cNvSpPr txBox="1"/>
          <p:nvPr/>
        </p:nvSpPr>
        <p:spPr>
          <a:xfrm>
            <a:off x="11061700" y="4555067"/>
            <a:ext cx="1008724" cy="523220"/>
          </a:xfrm>
          <a:prstGeom prst="rect">
            <a:avLst/>
          </a:prstGeom>
          <a:noFill/>
        </p:spPr>
        <p:txBody>
          <a:bodyPr wrap="square" rtlCol="0">
            <a:spAutoFit/>
          </a:bodyPr>
          <a:lstStyle/>
          <a:p>
            <a:r>
              <a:rPr lang="en-US" sz="1400" dirty="0"/>
              <a:t>District of Columbia</a:t>
            </a:r>
            <a:endParaRPr lang="en-SG" sz="1400" dirty="0"/>
          </a:p>
        </p:txBody>
      </p:sp>
      <p:sp>
        <p:nvSpPr>
          <p:cNvPr id="21" name="Oval 20">
            <a:extLst>
              <a:ext uri="{FF2B5EF4-FFF2-40B4-BE49-F238E27FC236}">
                <a16:creationId xmlns:a16="http://schemas.microsoft.com/office/drawing/2014/main" id="{D62C92BD-A99B-4320-B790-442D97A31C11}"/>
              </a:ext>
            </a:extLst>
          </p:cNvPr>
          <p:cNvSpPr/>
          <p:nvPr/>
        </p:nvSpPr>
        <p:spPr>
          <a:xfrm rot="20717048">
            <a:off x="10957919" y="4466263"/>
            <a:ext cx="1155050" cy="7713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6621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S. state - Wikipedia">
            <a:extLst>
              <a:ext uri="{FF2B5EF4-FFF2-40B4-BE49-F238E27FC236}">
                <a16:creationId xmlns:a16="http://schemas.microsoft.com/office/drawing/2014/main" id="{834514BD-B385-49DE-8E0B-9A597C08B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246" y="548750"/>
            <a:ext cx="10252166" cy="6151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C15FE5-4893-4B78-B54A-EE427500D385}"/>
              </a:ext>
            </a:extLst>
          </p:cNvPr>
          <p:cNvSpPr txBox="1"/>
          <p:nvPr/>
        </p:nvSpPr>
        <p:spPr>
          <a:xfrm>
            <a:off x="0" y="87085"/>
            <a:ext cx="11828006" cy="461665"/>
          </a:xfrm>
          <a:prstGeom prst="rect">
            <a:avLst/>
          </a:prstGeom>
          <a:noFill/>
        </p:spPr>
        <p:txBody>
          <a:bodyPr wrap="square" rtlCol="0">
            <a:spAutoFit/>
          </a:bodyPr>
          <a:lstStyle/>
          <a:p>
            <a:r>
              <a:rPr lang="en-US" sz="2400" b="1" dirty="0"/>
              <a:t>SAT 2017 Scores</a:t>
            </a:r>
            <a:endParaRPr lang="en-SG" sz="2400" b="1" dirty="0"/>
          </a:p>
        </p:txBody>
      </p:sp>
      <p:sp>
        <p:nvSpPr>
          <p:cNvPr id="6" name="TextBox 5">
            <a:extLst>
              <a:ext uri="{FF2B5EF4-FFF2-40B4-BE49-F238E27FC236}">
                <a16:creationId xmlns:a16="http://schemas.microsoft.com/office/drawing/2014/main" id="{ED0C99A8-BF82-447C-815A-E3F1699B3D2C}"/>
              </a:ext>
            </a:extLst>
          </p:cNvPr>
          <p:cNvSpPr txBox="1"/>
          <p:nvPr/>
        </p:nvSpPr>
        <p:spPr>
          <a:xfrm>
            <a:off x="0" y="548750"/>
            <a:ext cx="3496492" cy="307777"/>
          </a:xfrm>
          <a:prstGeom prst="rect">
            <a:avLst/>
          </a:prstGeom>
          <a:noFill/>
        </p:spPr>
        <p:txBody>
          <a:bodyPr wrap="square" rtlCol="0">
            <a:spAutoFit/>
          </a:bodyPr>
          <a:lstStyle/>
          <a:p>
            <a:r>
              <a:rPr lang="en-US" sz="1400" b="1" dirty="0">
                <a:solidFill>
                  <a:schemeClr val="accent1"/>
                </a:solidFill>
              </a:rPr>
              <a:t>Blue: top 5 performers</a:t>
            </a:r>
            <a:endParaRPr lang="en-SG" sz="1400" b="1" dirty="0">
              <a:solidFill>
                <a:schemeClr val="accent1"/>
              </a:solidFill>
            </a:endParaRPr>
          </a:p>
        </p:txBody>
      </p:sp>
      <p:sp>
        <p:nvSpPr>
          <p:cNvPr id="7" name="TextBox 6">
            <a:extLst>
              <a:ext uri="{FF2B5EF4-FFF2-40B4-BE49-F238E27FC236}">
                <a16:creationId xmlns:a16="http://schemas.microsoft.com/office/drawing/2014/main" id="{450001F4-7849-48A6-82C5-3C027D66EF7A}"/>
              </a:ext>
            </a:extLst>
          </p:cNvPr>
          <p:cNvSpPr txBox="1"/>
          <p:nvPr/>
        </p:nvSpPr>
        <p:spPr>
          <a:xfrm>
            <a:off x="0" y="804496"/>
            <a:ext cx="3670663" cy="307777"/>
          </a:xfrm>
          <a:prstGeom prst="rect">
            <a:avLst/>
          </a:prstGeom>
          <a:noFill/>
        </p:spPr>
        <p:txBody>
          <a:bodyPr wrap="square" rtlCol="0">
            <a:spAutoFit/>
          </a:bodyPr>
          <a:lstStyle/>
          <a:p>
            <a:r>
              <a:rPr lang="en-US" sz="1400" b="1" dirty="0">
                <a:solidFill>
                  <a:srgbClr val="FF0000"/>
                </a:solidFill>
              </a:rPr>
              <a:t>Red: bottom 5 performers</a:t>
            </a:r>
            <a:endParaRPr lang="en-SG" sz="1400" b="1" dirty="0">
              <a:solidFill>
                <a:srgbClr val="FF0000"/>
              </a:solidFill>
            </a:endParaRPr>
          </a:p>
        </p:txBody>
      </p:sp>
      <p:cxnSp>
        <p:nvCxnSpPr>
          <p:cNvPr id="9" name="Straight Connector 8">
            <a:extLst>
              <a:ext uri="{FF2B5EF4-FFF2-40B4-BE49-F238E27FC236}">
                <a16:creationId xmlns:a16="http://schemas.microsoft.com/office/drawing/2014/main" id="{0C4F3222-0A6A-4ED8-AA8D-F3783E6584EF}"/>
              </a:ext>
            </a:extLst>
          </p:cNvPr>
          <p:cNvCxnSpPr/>
          <p:nvPr/>
        </p:nvCxnSpPr>
        <p:spPr>
          <a:xfrm>
            <a:off x="10066867" y="3073400"/>
            <a:ext cx="862232" cy="1553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D8352AC-E8AE-4175-8675-0BF142B08FDC}"/>
              </a:ext>
            </a:extLst>
          </p:cNvPr>
          <p:cNvSpPr txBox="1"/>
          <p:nvPr/>
        </p:nvSpPr>
        <p:spPr>
          <a:xfrm>
            <a:off x="11061700" y="4555067"/>
            <a:ext cx="1008724" cy="523220"/>
          </a:xfrm>
          <a:prstGeom prst="rect">
            <a:avLst/>
          </a:prstGeom>
          <a:noFill/>
        </p:spPr>
        <p:txBody>
          <a:bodyPr wrap="square" rtlCol="0">
            <a:spAutoFit/>
          </a:bodyPr>
          <a:lstStyle/>
          <a:p>
            <a:r>
              <a:rPr lang="en-US" sz="1400" dirty="0"/>
              <a:t>District of Columbia</a:t>
            </a:r>
            <a:endParaRPr lang="en-SG" sz="1400" dirty="0"/>
          </a:p>
        </p:txBody>
      </p:sp>
      <p:sp>
        <p:nvSpPr>
          <p:cNvPr id="11" name="Oval 10">
            <a:extLst>
              <a:ext uri="{FF2B5EF4-FFF2-40B4-BE49-F238E27FC236}">
                <a16:creationId xmlns:a16="http://schemas.microsoft.com/office/drawing/2014/main" id="{EFD56AC0-624D-40AC-B355-99B10042403C}"/>
              </a:ext>
            </a:extLst>
          </p:cNvPr>
          <p:cNvSpPr/>
          <p:nvPr/>
        </p:nvSpPr>
        <p:spPr>
          <a:xfrm rot="20717048">
            <a:off x="6506678" y="1568328"/>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BFBB9ED7-1F00-48F3-909E-D2826BE0ABE9}"/>
              </a:ext>
            </a:extLst>
          </p:cNvPr>
          <p:cNvSpPr/>
          <p:nvPr/>
        </p:nvSpPr>
        <p:spPr>
          <a:xfrm rot="20717048">
            <a:off x="7207719" y="1854764"/>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3EF322F6-077A-44A9-BAFA-DBBF8CD26990}"/>
              </a:ext>
            </a:extLst>
          </p:cNvPr>
          <p:cNvSpPr/>
          <p:nvPr/>
        </p:nvSpPr>
        <p:spPr>
          <a:xfrm rot="20717048">
            <a:off x="6877100" y="3290056"/>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23ED8B31-C344-44D6-B273-2E9829F57AC1}"/>
              </a:ext>
            </a:extLst>
          </p:cNvPr>
          <p:cNvSpPr/>
          <p:nvPr/>
        </p:nvSpPr>
        <p:spPr>
          <a:xfrm rot="20717048">
            <a:off x="6668949" y="2525080"/>
            <a:ext cx="1058779" cy="47393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a:extLst>
              <a:ext uri="{FF2B5EF4-FFF2-40B4-BE49-F238E27FC236}">
                <a16:creationId xmlns:a16="http://schemas.microsoft.com/office/drawing/2014/main" id="{AFBA1B58-026B-4396-A37F-DD10BF491BCA}"/>
              </a:ext>
            </a:extLst>
          </p:cNvPr>
          <p:cNvSpPr/>
          <p:nvPr/>
        </p:nvSpPr>
        <p:spPr>
          <a:xfrm rot="20717048">
            <a:off x="5805786" y="3279133"/>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E068FB2D-CCC7-4633-930F-96FC62C1396E}"/>
              </a:ext>
            </a:extLst>
          </p:cNvPr>
          <p:cNvSpPr/>
          <p:nvPr/>
        </p:nvSpPr>
        <p:spPr>
          <a:xfrm rot="20717048">
            <a:off x="10957919" y="4466263"/>
            <a:ext cx="1155050" cy="7713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3FE691F1-8951-4442-8769-CD540D068262}"/>
              </a:ext>
            </a:extLst>
          </p:cNvPr>
          <p:cNvSpPr/>
          <p:nvPr/>
        </p:nvSpPr>
        <p:spPr>
          <a:xfrm rot="20717048">
            <a:off x="3326213" y="1977141"/>
            <a:ext cx="932066" cy="46846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4570DCA4-B364-4B8D-B87B-2AD37418096D}"/>
              </a:ext>
            </a:extLst>
          </p:cNvPr>
          <p:cNvSpPr/>
          <p:nvPr/>
        </p:nvSpPr>
        <p:spPr>
          <a:xfrm rot="20717048">
            <a:off x="10664200" y="1272875"/>
            <a:ext cx="794996" cy="42644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10710F11-2E5B-4B3B-A2A2-FE10D6928F09}"/>
              </a:ext>
            </a:extLst>
          </p:cNvPr>
          <p:cNvSpPr/>
          <p:nvPr/>
        </p:nvSpPr>
        <p:spPr>
          <a:xfrm rot="20717048">
            <a:off x="8188329" y="2183979"/>
            <a:ext cx="1058779" cy="46166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4E25A5F1-E693-49B0-B476-3AEDEDD65941}"/>
              </a:ext>
            </a:extLst>
          </p:cNvPr>
          <p:cNvSpPr/>
          <p:nvPr/>
        </p:nvSpPr>
        <p:spPr>
          <a:xfrm rot="20717048">
            <a:off x="11253893" y="3194365"/>
            <a:ext cx="715709" cy="33499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15205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74543C-6BCB-4DF5-9F3D-6374F32229AF}"/>
              </a:ext>
            </a:extLst>
          </p:cNvPr>
          <p:cNvSpPr txBox="1"/>
          <p:nvPr/>
        </p:nvSpPr>
        <p:spPr>
          <a:xfrm>
            <a:off x="4213234" y="4706396"/>
            <a:ext cx="3958886" cy="584775"/>
          </a:xfrm>
          <a:prstGeom prst="rect">
            <a:avLst/>
          </a:prstGeom>
          <a:noFill/>
        </p:spPr>
        <p:txBody>
          <a:bodyPr wrap="square" rtlCol="0">
            <a:spAutoFit/>
          </a:bodyPr>
          <a:lstStyle/>
          <a:p>
            <a:pPr algn="ctr"/>
            <a:r>
              <a:rPr lang="en-US" sz="1600" i="1" dirty="0"/>
              <a:t>Grey bars reflect </a:t>
            </a:r>
            <a:r>
              <a:rPr lang="en-US" sz="1600" b="1" i="1" dirty="0"/>
              <a:t>positive</a:t>
            </a:r>
            <a:r>
              <a:rPr lang="en-US" sz="1600" i="1" dirty="0"/>
              <a:t> score change</a:t>
            </a:r>
          </a:p>
          <a:p>
            <a:pPr algn="ctr"/>
            <a:r>
              <a:rPr lang="en-US" sz="1600" i="1" dirty="0"/>
              <a:t>Red bars reflect </a:t>
            </a:r>
            <a:r>
              <a:rPr lang="en-US" sz="1600" i="1" dirty="0">
                <a:solidFill>
                  <a:srgbClr val="FF0000"/>
                </a:solidFill>
              </a:rPr>
              <a:t>negative</a:t>
            </a:r>
            <a:r>
              <a:rPr lang="en-US" sz="1600" i="1" dirty="0"/>
              <a:t> score change</a:t>
            </a:r>
            <a:endParaRPr lang="en-SG" sz="1600" i="1" dirty="0"/>
          </a:p>
        </p:txBody>
      </p:sp>
      <p:sp>
        <p:nvSpPr>
          <p:cNvPr id="6" name="TextBox 5">
            <a:extLst>
              <a:ext uri="{FF2B5EF4-FFF2-40B4-BE49-F238E27FC236}">
                <a16:creationId xmlns:a16="http://schemas.microsoft.com/office/drawing/2014/main" id="{54BA8E12-28C5-43B6-AD61-71E9FD891472}"/>
              </a:ext>
            </a:extLst>
          </p:cNvPr>
          <p:cNvSpPr txBox="1"/>
          <p:nvPr/>
        </p:nvSpPr>
        <p:spPr>
          <a:xfrm>
            <a:off x="278674" y="174171"/>
            <a:ext cx="11828006" cy="830997"/>
          </a:xfrm>
          <a:prstGeom prst="rect">
            <a:avLst/>
          </a:prstGeom>
          <a:noFill/>
        </p:spPr>
        <p:txBody>
          <a:bodyPr wrap="square" rtlCol="0">
            <a:spAutoFit/>
          </a:bodyPr>
          <a:lstStyle/>
          <a:p>
            <a:r>
              <a:rPr lang="en-US" sz="2400" b="1" dirty="0"/>
              <a:t>Top 5 states for SAT 2018 adjusted well to the new changes of the SAT format introduced in March 2016, but not for the bottom 5 states</a:t>
            </a:r>
            <a:endParaRPr lang="en-SG" sz="2400" b="1" dirty="0"/>
          </a:p>
        </p:txBody>
      </p:sp>
      <p:sp>
        <p:nvSpPr>
          <p:cNvPr id="21" name="TextBox 20">
            <a:extLst>
              <a:ext uri="{FF2B5EF4-FFF2-40B4-BE49-F238E27FC236}">
                <a16:creationId xmlns:a16="http://schemas.microsoft.com/office/drawing/2014/main" id="{DF7011AD-866C-4F1C-978F-4038AF89E770}"/>
              </a:ext>
            </a:extLst>
          </p:cNvPr>
          <p:cNvSpPr txBox="1"/>
          <p:nvPr/>
        </p:nvSpPr>
        <p:spPr>
          <a:xfrm>
            <a:off x="355571" y="5509626"/>
            <a:ext cx="11480858" cy="923330"/>
          </a:xfrm>
          <a:prstGeom prst="rect">
            <a:avLst/>
          </a:prstGeom>
          <a:noFill/>
        </p:spPr>
        <p:txBody>
          <a:bodyPr wrap="square" rtlCol="0">
            <a:spAutoFit/>
          </a:bodyPr>
          <a:lstStyle/>
          <a:p>
            <a:pPr marL="285750" indent="-285750">
              <a:buFont typeface="Arial" panose="020B0604020202020204" pitchFamily="34" charset="0"/>
              <a:buChar char="•"/>
            </a:pPr>
            <a:r>
              <a:rPr lang="en-US" dirty="0"/>
              <a:t>Further zooming in on Utah’s score, the negative change was driven by the Evidence-Based Reading and Writing section (dropped 144 points) </a:t>
            </a:r>
          </a:p>
          <a:p>
            <a:pPr marL="285750" indent="-285750">
              <a:buFont typeface="Arial" panose="020B0604020202020204" pitchFamily="34" charset="0"/>
              <a:buChar char="•"/>
            </a:pPr>
            <a:r>
              <a:rPr lang="en-US" dirty="0"/>
              <a:t>For West Virginia’s score, the negative change was driven by </a:t>
            </a:r>
          </a:p>
        </p:txBody>
      </p:sp>
      <p:sp>
        <p:nvSpPr>
          <p:cNvPr id="8" name="TextBox 7">
            <a:extLst>
              <a:ext uri="{FF2B5EF4-FFF2-40B4-BE49-F238E27FC236}">
                <a16:creationId xmlns:a16="http://schemas.microsoft.com/office/drawing/2014/main" id="{D29BA1DF-CD65-4C22-970E-73F1C6523973}"/>
              </a:ext>
            </a:extLst>
          </p:cNvPr>
          <p:cNvSpPr txBox="1"/>
          <p:nvPr/>
        </p:nvSpPr>
        <p:spPr>
          <a:xfrm>
            <a:off x="939771" y="4317025"/>
            <a:ext cx="419129" cy="338554"/>
          </a:xfrm>
          <a:prstGeom prst="rect">
            <a:avLst/>
          </a:prstGeom>
          <a:noFill/>
        </p:spPr>
        <p:txBody>
          <a:bodyPr wrap="square" rtlCol="0">
            <a:spAutoFit/>
          </a:bodyPr>
          <a:lstStyle/>
          <a:p>
            <a:r>
              <a:rPr lang="en-US" sz="1600" i="1" dirty="0"/>
              <a:t>#1</a:t>
            </a:r>
            <a:endParaRPr lang="en-SG" sz="1600" i="1" dirty="0"/>
          </a:p>
        </p:txBody>
      </p:sp>
      <p:sp>
        <p:nvSpPr>
          <p:cNvPr id="9" name="TextBox 8">
            <a:extLst>
              <a:ext uri="{FF2B5EF4-FFF2-40B4-BE49-F238E27FC236}">
                <a16:creationId xmlns:a16="http://schemas.microsoft.com/office/drawing/2014/main" id="{00A49BF4-1F50-4F86-BAE6-162F3A081352}"/>
              </a:ext>
            </a:extLst>
          </p:cNvPr>
          <p:cNvSpPr txBox="1"/>
          <p:nvPr/>
        </p:nvSpPr>
        <p:spPr>
          <a:xfrm>
            <a:off x="2003786" y="4317025"/>
            <a:ext cx="419129" cy="338554"/>
          </a:xfrm>
          <a:prstGeom prst="rect">
            <a:avLst/>
          </a:prstGeom>
          <a:noFill/>
        </p:spPr>
        <p:txBody>
          <a:bodyPr wrap="square" rtlCol="0">
            <a:spAutoFit/>
          </a:bodyPr>
          <a:lstStyle/>
          <a:p>
            <a:r>
              <a:rPr lang="en-US" sz="1600" i="1" dirty="0"/>
              <a:t>#2</a:t>
            </a:r>
            <a:endParaRPr lang="en-SG" sz="1600" i="1" dirty="0"/>
          </a:p>
        </p:txBody>
      </p:sp>
      <p:sp>
        <p:nvSpPr>
          <p:cNvPr id="10" name="TextBox 9">
            <a:extLst>
              <a:ext uri="{FF2B5EF4-FFF2-40B4-BE49-F238E27FC236}">
                <a16:creationId xmlns:a16="http://schemas.microsoft.com/office/drawing/2014/main" id="{36A91E11-FFFF-491B-AE4F-C1B3B7BBC045}"/>
              </a:ext>
            </a:extLst>
          </p:cNvPr>
          <p:cNvSpPr txBox="1"/>
          <p:nvPr/>
        </p:nvSpPr>
        <p:spPr>
          <a:xfrm>
            <a:off x="3031798" y="4317025"/>
            <a:ext cx="419129" cy="338554"/>
          </a:xfrm>
          <a:prstGeom prst="rect">
            <a:avLst/>
          </a:prstGeom>
          <a:noFill/>
        </p:spPr>
        <p:txBody>
          <a:bodyPr wrap="square" rtlCol="0">
            <a:spAutoFit/>
          </a:bodyPr>
          <a:lstStyle/>
          <a:p>
            <a:r>
              <a:rPr lang="en-US" sz="1600" i="1" dirty="0"/>
              <a:t>#3</a:t>
            </a:r>
            <a:endParaRPr lang="en-SG" sz="1600" i="1" dirty="0"/>
          </a:p>
        </p:txBody>
      </p:sp>
      <p:sp>
        <p:nvSpPr>
          <p:cNvPr id="11" name="TextBox 10">
            <a:extLst>
              <a:ext uri="{FF2B5EF4-FFF2-40B4-BE49-F238E27FC236}">
                <a16:creationId xmlns:a16="http://schemas.microsoft.com/office/drawing/2014/main" id="{79938DAC-CA6B-4D78-A820-85770D30A9B7}"/>
              </a:ext>
            </a:extLst>
          </p:cNvPr>
          <p:cNvSpPr txBox="1"/>
          <p:nvPr/>
        </p:nvSpPr>
        <p:spPr>
          <a:xfrm>
            <a:off x="4105636" y="4317025"/>
            <a:ext cx="419129" cy="338554"/>
          </a:xfrm>
          <a:prstGeom prst="rect">
            <a:avLst/>
          </a:prstGeom>
          <a:noFill/>
        </p:spPr>
        <p:txBody>
          <a:bodyPr wrap="square" rtlCol="0">
            <a:spAutoFit/>
          </a:bodyPr>
          <a:lstStyle/>
          <a:p>
            <a:r>
              <a:rPr lang="en-US" sz="1600" i="1" dirty="0"/>
              <a:t>#4</a:t>
            </a:r>
            <a:endParaRPr lang="en-SG" sz="1600" i="1" dirty="0"/>
          </a:p>
        </p:txBody>
      </p:sp>
      <p:sp>
        <p:nvSpPr>
          <p:cNvPr id="12" name="TextBox 11">
            <a:extLst>
              <a:ext uri="{FF2B5EF4-FFF2-40B4-BE49-F238E27FC236}">
                <a16:creationId xmlns:a16="http://schemas.microsoft.com/office/drawing/2014/main" id="{C75BC715-3E7B-465B-9BA8-8EDE41D0AD3A}"/>
              </a:ext>
            </a:extLst>
          </p:cNvPr>
          <p:cNvSpPr txBox="1"/>
          <p:nvPr/>
        </p:nvSpPr>
        <p:spPr>
          <a:xfrm>
            <a:off x="5070141" y="4300223"/>
            <a:ext cx="419129" cy="338554"/>
          </a:xfrm>
          <a:prstGeom prst="rect">
            <a:avLst/>
          </a:prstGeom>
          <a:noFill/>
        </p:spPr>
        <p:txBody>
          <a:bodyPr wrap="square" rtlCol="0">
            <a:spAutoFit/>
          </a:bodyPr>
          <a:lstStyle/>
          <a:p>
            <a:r>
              <a:rPr lang="en-US" sz="1600" i="1" dirty="0"/>
              <a:t>#5</a:t>
            </a:r>
            <a:endParaRPr lang="en-SG" sz="1600" i="1" dirty="0"/>
          </a:p>
        </p:txBody>
      </p:sp>
      <p:pic>
        <p:nvPicPr>
          <p:cNvPr id="1028" name="Picture 4">
            <a:extLst>
              <a:ext uri="{FF2B5EF4-FFF2-40B4-BE49-F238E27FC236}">
                <a16:creationId xmlns:a16="http://schemas.microsoft.com/office/drawing/2014/main" id="{53033615-B290-4A32-B9D0-03545AF28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34" y="1566828"/>
            <a:ext cx="5949327" cy="28353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E205DD-B5CA-4928-96C9-DD8F8DDAC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6461" y="1566829"/>
            <a:ext cx="5949329" cy="283535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5CAB641-1E6D-4DA0-8C0A-3BC815E395DC}"/>
              </a:ext>
            </a:extLst>
          </p:cNvPr>
          <p:cNvSpPr txBox="1"/>
          <p:nvPr/>
        </p:nvSpPr>
        <p:spPr>
          <a:xfrm>
            <a:off x="6889098" y="4341535"/>
            <a:ext cx="419129" cy="338554"/>
          </a:xfrm>
          <a:prstGeom prst="rect">
            <a:avLst/>
          </a:prstGeom>
          <a:noFill/>
        </p:spPr>
        <p:txBody>
          <a:bodyPr wrap="square" rtlCol="0">
            <a:spAutoFit/>
          </a:bodyPr>
          <a:lstStyle/>
          <a:p>
            <a:r>
              <a:rPr lang="en-US" sz="1600" i="1" dirty="0"/>
              <a:t>#1</a:t>
            </a:r>
            <a:endParaRPr lang="en-SG" sz="1600" i="1" dirty="0"/>
          </a:p>
        </p:txBody>
      </p:sp>
      <p:sp>
        <p:nvSpPr>
          <p:cNvPr id="17" name="TextBox 16">
            <a:extLst>
              <a:ext uri="{FF2B5EF4-FFF2-40B4-BE49-F238E27FC236}">
                <a16:creationId xmlns:a16="http://schemas.microsoft.com/office/drawing/2014/main" id="{1231C8AF-A64F-48D7-BA51-6EF7CC8E0349}"/>
              </a:ext>
            </a:extLst>
          </p:cNvPr>
          <p:cNvSpPr txBox="1"/>
          <p:nvPr/>
        </p:nvSpPr>
        <p:spPr>
          <a:xfrm>
            <a:off x="7953113" y="4341535"/>
            <a:ext cx="419129" cy="338554"/>
          </a:xfrm>
          <a:prstGeom prst="rect">
            <a:avLst/>
          </a:prstGeom>
          <a:noFill/>
        </p:spPr>
        <p:txBody>
          <a:bodyPr wrap="square" rtlCol="0">
            <a:spAutoFit/>
          </a:bodyPr>
          <a:lstStyle/>
          <a:p>
            <a:r>
              <a:rPr lang="en-US" sz="1600" i="1" dirty="0"/>
              <a:t>#2</a:t>
            </a:r>
            <a:endParaRPr lang="en-SG" sz="1600" i="1" dirty="0"/>
          </a:p>
        </p:txBody>
      </p:sp>
      <p:sp>
        <p:nvSpPr>
          <p:cNvPr id="18" name="TextBox 17">
            <a:extLst>
              <a:ext uri="{FF2B5EF4-FFF2-40B4-BE49-F238E27FC236}">
                <a16:creationId xmlns:a16="http://schemas.microsoft.com/office/drawing/2014/main" id="{0DD1CF12-2A9A-449B-8D06-8AAFEC9ACB93}"/>
              </a:ext>
            </a:extLst>
          </p:cNvPr>
          <p:cNvSpPr txBox="1"/>
          <p:nvPr/>
        </p:nvSpPr>
        <p:spPr>
          <a:xfrm>
            <a:off x="8981125" y="4341535"/>
            <a:ext cx="419129" cy="338554"/>
          </a:xfrm>
          <a:prstGeom prst="rect">
            <a:avLst/>
          </a:prstGeom>
          <a:noFill/>
        </p:spPr>
        <p:txBody>
          <a:bodyPr wrap="square" rtlCol="0">
            <a:spAutoFit/>
          </a:bodyPr>
          <a:lstStyle/>
          <a:p>
            <a:r>
              <a:rPr lang="en-US" sz="1600" i="1" dirty="0"/>
              <a:t>#3</a:t>
            </a:r>
            <a:endParaRPr lang="en-SG" sz="1600" i="1" dirty="0"/>
          </a:p>
        </p:txBody>
      </p:sp>
      <p:sp>
        <p:nvSpPr>
          <p:cNvPr id="19" name="TextBox 18">
            <a:extLst>
              <a:ext uri="{FF2B5EF4-FFF2-40B4-BE49-F238E27FC236}">
                <a16:creationId xmlns:a16="http://schemas.microsoft.com/office/drawing/2014/main" id="{9F062847-D91D-4C90-A794-F0BBE2CB0BE3}"/>
              </a:ext>
            </a:extLst>
          </p:cNvPr>
          <p:cNvSpPr txBox="1"/>
          <p:nvPr/>
        </p:nvSpPr>
        <p:spPr>
          <a:xfrm>
            <a:off x="10054963" y="4341535"/>
            <a:ext cx="419129" cy="338554"/>
          </a:xfrm>
          <a:prstGeom prst="rect">
            <a:avLst/>
          </a:prstGeom>
          <a:noFill/>
        </p:spPr>
        <p:txBody>
          <a:bodyPr wrap="square" rtlCol="0">
            <a:spAutoFit/>
          </a:bodyPr>
          <a:lstStyle/>
          <a:p>
            <a:r>
              <a:rPr lang="en-US" sz="1600" i="1" dirty="0"/>
              <a:t>#4</a:t>
            </a:r>
            <a:endParaRPr lang="en-SG" sz="1600" i="1" dirty="0"/>
          </a:p>
        </p:txBody>
      </p:sp>
      <p:sp>
        <p:nvSpPr>
          <p:cNvPr id="20" name="TextBox 19">
            <a:extLst>
              <a:ext uri="{FF2B5EF4-FFF2-40B4-BE49-F238E27FC236}">
                <a16:creationId xmlns:a16="http://schemas.microsoft.com/office/drawing/2014/main" id="{E2EC99EE-F7AD-4C34-B78A-29AC1BA2D3D0}"/>
              </a:ext>
            </a:extLst>
          </p:cNvPr>
          <p:cNvSpPr txBox="1"/>
          <p:nvPr/>
        </p:nvSpPr>
        <p:spPr>
          <a:xfrm>
            <a:off x="11019468" y="4324733"/>
            <a:ext cx="419129" cy="338554"/>
          </a:xfrm>
          <a:prstGeom prst="rect">
            <a:avLst/>
          </a:prstGeom>
          <a:noFill/>
        </p:spPr>
        <p:txBody>
          <a:bodyPr wrap="square" rtlCol="0">
            <a:spAutoFit/>
          </a:bodyPr>
          <a:lstStyle/>
          <a:p>
            <a:r>
              <a:rPr lang="en-US" sz="1600" i="1" dirty="0"/>
              <a:t>#5</a:t>
            </a:r>
            <a:endParaRPr lang="en-SG" sz="1600" i="1" dirty="0"/>
          </a:p>
        </p:txBody>
      </p:sp>
    </p:spTree>
    <p:extLst>
      <p:ext uri="{BB962C8B-B14F-4D97-AF65-F5344CB8AC3E}">
        <p14:creationId xmlns:p14="http://schemas.microsoft.com/office/powerpoint/2010/main" val="3033685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0AD7749-1F8D-4335-8DDD-E591F89C6EA5}"/>
              </a:ext>
            </a:extLst>
          </p:cNvPr>
          <p:cNvSpPr txBox="1"/>
          <p:nvPr/>
        </p:nvSpPr>
        <p:spPr>
          <a:xfrm>
            <a:off x="4097169" y="4619920"/>
            <a:ext cx="3996964" cy="584775"/>
          </a:xfrm>
          <a:prstGeom prst="rect">
            <a:avLst/>
          </a:prstGeom>
          <a:noFill/>
        </p:spPr>
        <p:txBody>
          <a:bodyPr wrap="square" rtlCol="0">
            <a:spAutoFit/>
          </a:bodyPr>
          <a:lstStyle/>
          <a:p>
            <a:pPr algn="ctr"/>
            <a:r>
              <a:rPr lang="en-US" sz="1600" i="1" dirty="0"/>
              <a:t>Grey bars reflect </a:t>
            </a:r>
            <a:r>
              <a:rPr lang="en-US" sz="1600" b="1" i="1" dirty="0"/>
              <a:t>positive</a:t>
            </a:r>
            <a:r>
              <a:rPr lang="en-US" sz="1600" i="1" dirty="0"/>
              <a:t> score change</a:t>
            </a:r>
          </a:p>
          <a:p>
            <a:pPr algn="ctr"/>
            <a:r>
              <a:rPr lang="en-US" sz="1600" i="1" dirty="0"/>
              <a:t>Red bars reflect </a:t>
            </a:r>
            <a:r>
              <a:rPr lang="en-US" sz="1600" i="1" dirty="0">
                <a:solidFill>
                  <a:srgbClr val="FF0000"/>
                </a:solidFill>
              </a:rPr>
              <a:t>negative</a:t>
            </a:r>
            <a:r>
              <a:rPr lang="en-US" sz="1600" i="1" dirty="0"/>
              <a:t> score change</a:t>
            </a:r>
            <a:endParaRPr lang="en-SG" sz="1600" i="1" dirty="0"/>
          </a:p>
        </p:txBody>
      </p:sp>
      <p:sp>
        <p:nvSpPr>
          <p:cNvPr id="2" name="TextBox 1">
            <a:extLst>
              <a:ext uri="{FF2B5EF4-FFF2-40B4-BE49-F238E27FC236}">
                <a16:creationId xmlns:a16="http://schemas.microsoft.com/office/drawing/2014/main" id="{B5C91823-115D-4C10-8556-A8672163164C}"/>
              </a:ext>
            </a:extLst>
          </p:cNvPr>
          <p:cNvSpPr txBox="1"/>
          <p:nvPr/>
        </p:nvSpPr>
        <p:spPr>
          <a:xfrm>
            <a:off x="355571" y="5433601"/>
            <a:ext cx="11480858" cy="1354217"/>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As a comparison, 2018 </a:t>
            </a:r>
            <a:r>
              <a:rPr lang="en-US" b="1" dirty="0"/>
              <a:t>ACT scores </a:t>
            </a:r>
            <a:r>
              <a:rPr lang="en-US" dirty="0"/>
              <a:t>fluctuated between -2% to 2% over 2017 scores for both top 5 and bottom 5 performing states </a:t>
            </a:r>
          </a:p>
          <a:p>
            <a:pPr marL="285750" indent="-285750">
              <a:spcAft>
                <a:spcPts val="1200"/>
              </a:spcAft>
              <a:buFont typeface="Arial" panose="020B0604020202020204" pitchFamily="34" charset="0"/>
              <a:buChar char="•"/>
            </a:pPr>
            <a:r>
              <a:rPr lang="en-US" dirty="0"/>
              <a:t>By comparing SAT and ACT scores, we could infer that the SAT scores were more influenced by the new SAT format introduced in 2016 and less due to students who were taking the tests</a:t>
            </a:r>
            <a:endParaRPr lang="en-SG" dirty="0"/>
          </a:p>
        </p:txBody>
      </p:sp>
      <p:sp>
        <p:nvSpPr>
          <p:cNvPr id="16" name="TextBox 15">
            <a:extLst>
              <a:ext uri="{FF2B5EF4-FFF2-40B4-BE49-F238E27FC236}">
                <a16:creationId xmlns:a16="http://schemas.microsoft.com/office/drawing/2014/main" id="{0A5A6A8B-CCC4-4F80-89DF-D8EB4DD2C2BF}"/>
              </a:ext>
            </a:extLst>
          </p:cNvPr>
          <p:cNvSpPr txBox="1"/>
          <p:nvPr/>
        </p:nvSpPr>
        <p:spPr>
          <a:xfrm>
            <a:off x="278674" y="174171"/>
            <a:ext cx="11828006" cy="830997"/>
          </a:xfrm>
          <a:prstGeom prst="rect">
            <a:avLst/>
          </a:prstGeom>
          <a:noFill/>
        </p:spPr>
        <p:txBody>
          <a:bodyPr wrap="square" rtlCol="0">
            <a:spAutoFit/>
          </a:bodyPr>
          <a:lstStyle/>
          <a:p>
            <a:r>
              <a:rPr lang="en-US" sz="2400" b="1" dirty="0"/>
              <a:t>On the other hand, we see minimal changes to the ACT scores for top 5 and bottom performing states</a:t>
            </a:r>
            <a:endParaRPr lang="en-SG" sz="2400" b="1" dirty="0"/>
          </a:p>
        </p:txBody>
      </p:sp>
      <p:pic>
        <p:nvPicPr>
          <p:cNvPr id="2050" name="Picture 2">
            <a:extLst>
              <a:ext uri="{FF2B5EF4-FFF2-40B4-BE49-F238E27FC236}">
                <a16:creationId xmlns:a16="http://schemas.microsoft.com/office/drawing/2014/main" id="{D65AA634-0B8E-4140-8AF7-E36CA9AC0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7" y="1274359"/>
            <a:ext cx="5952067" cy="28366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92BE168-B757-4F0E-B791-D2DC0267356D}"/>
              </a:ext>
            </a:extLst>
          </p:cNvPr>
          <p:cNvSpPr txBox="1"/>
          <p:nvPr/>
        </p:nvSpPr>
        <p:spPr>
          <a:xfrm>
            <a:off x="931304" y="4066904"/>
            <a:ext cx="419129" cy="338554"/>
          </a:xfrm>
          <a:prstGeom prst="rect">
            <a:avLst/>
          </a:prstGeom>
          <a:noFill/>
        </p:spPr>
        <p:txBody>
          <a:bodyPr wrap="square" rtlCol="0">
            <a:spAutoFit/>
          </a:bodyPr>
          <a:lstStyle/>
          <a:p>
            <a:r>
              <a:rPr lang="en-US" sz="1600" i="1" dirty="0"/>
              <a:t>#1</a:t>
            </a:r>
            <a:endParaRPr lang="en-SG" sz="1600" i="1" dirty="0"/>
          </a:p>
        </p:txBody>
      </p:sp>
      <p:sp>
        <p:nvSpPr>
          <p:cNvPr id="10" name="TextBox 9">
            <a:extLst>
              <a:ext uri="{FF2B5EF4-FFF2-40B4-BE49-F238E27FC236}">
                <a16:creationId xmlns:a16="http://schemas.microsoft.com/office/drawing/2014/main" id="{0D6A6C52-A88C-4080-8121-90BF5FF576A8}"/>
              </a:ext>
            </a:extLst>
          </p:cNvPr>
          <p:cNvSpPr txBox="1"/>
          <p:nvPr/>
        </p:nvSpPr>
        <p:spPr>
          <a:xfrm>
            <a:off x="1995319" y="4066904"/>
            <a:ext cx="419129" cy="338554"/>
          </a:xfrm>
          <a:prstGeom prst="rect">
            <a:avLst/>
          </a:prstGeom>
          <a:noFill/>
        </p:spPr>
        <p:txBody>
          <a:bodyPr wrap="square" rtlCol="0">
            <a:spAutoFit/>
          </a:bodyPr>
          <a:lstStyle/>
          <a:p>
            <a:r>
              <a:rPr lang="en-US" sz="1600" i="1" dirty="0"/>
              <a:t>#2</a:t>
            </a:r>
            <a:endParaRPr lang="en-SG" sz="1600" i="1" dirty="0"/>
          </a:p>
        </p:txBody>
      </p:sp>
      <p:sp>
        <p:nvSpPr>
          <p:cNvPr id="11" name="TextBox 10">
            <a:extLst>
              <a:ext uri="{FF2B5EF4-FFF2-40B4-BE49-F238E27FC236}">
                <a16:creationId xmlns:a16="http://schemas.microsoft.com/office/drawing/2014/main" id="{B222D840-D99B-41A9-810D-B0EBFA49C9FB}"/>
              </a:ext>
            </a:extLst>
          </p:cNvPr>
          <p:cNvSpPr txBox="1"/>
          <p:nvPr/>
        </p:nvSpPr>
        <p:spPr>
          <a:xfrm>
            <a:off x="3023331" y="4066904"/>
            <a:ext cx="419129" cy="338554"/>
          </a:xfrm>
          <a:prstGeom prst="rect">
            <a:avLst/>
          </a:prstGeom>
          <a:noFill/>
        </p:spPr>
        <p:txBody>
          <a:bodyPr wrap="square" rtlCol="0">
            <a:spAutoFit/>
          </a:bodyPr>
          <a:lstStyle/>
          <a:p>
            <a:r>
              <a:rPr lang="en-US" sz="1600" i="1" dirty="0"/>
              <a:t>#3</a:t>
            </a:r>
            <a:endParaRPr lang="en-SG" sz="1600" i="1" dirty="0"/>
          </a:p>
        </p:txBody>
      </p:sp>
      <p:sp>
        <p:nvSpPr>
          <p:cNvPr id="12" name="TextBox 11">
            <a:extLst>
              <a:ext uri="{FF2B5EF4-FFF2-40B4-BE49-F238E27FC236}">
                <a16:creationId xmlns:a16="http://schemas.microsoft.com/office/drawing/2014/main" id="{99D8ADC6-CE7E-4CD7-86BE-59BF899F1F57}"/>
              </a:ext>
            </a:extLst>
          </p:cNvPr>
          <p:cNvSpPr txBox="1"/>
          <p:nvPr/>
        </p:nvSpPr>
        <p:spPr>
          <a:xfrm>
            <a:off x="4097169" y="4066904"/>
            <a:ext cx="419129" cy="338554"/>
          </a:xfrm>
          <a:prstGeom prst="rect">
            <a:avLst/>
          </a:prstGeom>
          <a:noFill/>
        </p:spPr>
        <p:txBody>
          <a:bodyPr wrap="square" rtlCol="0">
            <a:spAutoFit/>
          </a:bodyPr>
          <a:lstStyle/>
          <a:p>
            <a:r>
              <a:rPr lang="en-US" sz="1600" i="1" dirty="0"/>
              <a:t>#4</a:t>
            </a:r>
            <a:endParaRPr lang="en-SG" sz="1600" i="1" dirty="0"/>
          </a:p>
        </p:txBody>
      </p:sp>
      <p:sp>
        <p:nvSpPr>
          <p:cNvPr id="13" name="TextBox 12">
            <a:extLst>
              <a:ext uri="{FF2B5EF4-FFF2-40B4-BE49-F238E27FC236}">
                <a16:creationId xmlns:a16="http://schemas.microsoft.com/office/drawing/2014/main" id="{BE39EF47-754E-4DB1-B5E0-59DD12579424}"/>
              </a:ext>
            </a:extLst>
          </p:cNvPr>
          <p:cNvSpPr txBox="1"/>
          <p:nvPr/>
        </p:nvSpPr>
        <p:spPr>
          <a:xfrm>
            <a:off x="5061674" y="4050102"/>
            <a:ext cx="419129" cy="338554"/>
          </a:xfrm>
          <a:prstGeom prst="rect">
            <a:avLst/>
          </a:prstGeom>
          <a:noFill/>
        </p:spPr>
        <p:txBody>
          <a:bodyPr wrap="square" rtlCol="0">
            <a:spAutoFit/>
          </a:bodyPr>
          <a:lstStyle/>
          <a:p>
            <a:r>
              <a:rPr lang="en-US" sz="1600" i="1" dirty="0"/>
              <a:t>#5</a:t>
            </a:r>
            <a:endParaRPr lang="en-SG" sz="1600" i="1" dirty="0"/>
          </a:p>
        </p:txBody>
      </p:sp>
      <p:pic>
        <p:nvPicPr>
          <p:cNvPr id="2052" name="Picture 4">
            <a:extLst>
              <a:ext uri="{FF2B5EF4-FFF2-40B4-BE49-F238E27FC236}">
                <a16:creationId xmlns:a16="http://schemas.microsoft.com/office/drawing/2014/main" id="{3BBC5123-9E15-4A58-BBB2-98C4ABED2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179" y="1203739"/>
            <a:ext cx="6100246" cy="290728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38B0003-9B40-408F-BBA6-0C9B7BC218B6}"/>
              </a:ext>
            </a:extLst>
          </p:cNvPr>
          <p:cNvSpPr txBox="1"/>
          <p:nvPr/>
        </p:nvSpPr>
        <p:spPr>
          <a:xfrm>
            <a:off x="6910186" y="4077245"/>
            <a:ext cx="419129" cy="338554"/>
          </a:xfrm>
          <a:prstGeom prst="rect">
            <a:avLst/>
          </a:prstGeom>
          <a:noFill/>
        </p:spPr>
        <p:txBody>
          <a:bodyPr wrap="square" rtlCol="0">
            <a:spAutoFit/>
          </a:bodyPr>
          <a:lstStyle/>
          <a:p>
            <a:r>
              <a:rPr lang="en-US" sz="1600" i="1" dirty="0"/>
              <a:t>#1</a:t>
            </a:r>
            <a:endParaRPr lang="en-SG" sz="1600" i="1" dirty="0"/>
          </a:p>
        </p:txBody>
      </p:sp>
      <p:sp>
        <p:nvSpPr>
          <p:cNvPr id="15" name="TextBox 14">
            <a:extLst>
              <a:ext uri="{FF2B5EF4-FFF2-40B4-BE49-F238E27FC236}">
                <a16:creationId xmlns:a16="http://schemas.microsoft.com/office/drawing/2014/main" id="{F8609FDC-E310-4158-B975-6373C2176E40}"/>
              </a:ext>
            </a:extLst>
          </p:cNvPr>
          <p:cNvSpPr txBox="1"/>
          <p:nvPr/>
        </p:nvSpPr>
        <p:spPr>
          <a:xfrm>
            <a:off x="7974201" y="4077245"/>
            <a:ext cx="419129" cy="338554"/>
          </a:xfrm>
          <a:prstGeom prst="rect">
            <a:avLst/>
          </a:prstGeom>
          <a:noFill/>
        </p:spPr>
        <p:txBody>
          <a:bodyPr wrap="square" rtlCol="0">
            <a:spAutoFit/>
          </a:bodyPr>
          <a:lstStyle/>
          <a:p>
            <a:r>
              <a:rPr lang="en-US" sz="1600" i="1" dirty="0"/>
              <a:t>#2</a:t>
            </a:r>
            <a:endParaRPr lang="en-SG" sz="1600" i="1" dirty="0"/>
          </a:p>
        </p:txBody>
      </p:sp>
      <p:sp>
        <p:nvSpPr>
          <p:cNvPr id="17" name="TextBox 16">
            <a:extLst>
              <a:ext uri="{FF2B5EF4-FFF2-40B4-BE49-F238E27FC236}">
                <a16:creationId xmlns:a16="http://schemas.microsoft.com/office/drawing/2014/main" id="{23E418E1-06BA-4B7C-B792-2E3FAE5F4DBB}"/>
              </a:ext>
            </a:extLst>
          </p:cNvPr>
          <p:cNvSpPr txBox="1"/>
          <p:nvPr/>
        </p:nvSpPr>
        <p:spPr>
          <a:xfrm>
            <a:off x="9002213" y="4077245"/>
            <a:ext cx="573587" cy="338554"/>
          </a:xfrm>
          <a:prstGeom prst="rect">
            <a:avLst/>
          </a:prstGeom>
          <a:noFill/>
        </p:spPr>
        <p:txBody>
          <a:bodyPr wrap="square" rtlCol="0">
            <a:spAutoFit/>
          </a:bodyPr>
          <a:lstStyle/>
          <a:p>
            <a:r>
              <a:rPr lang="en-US" sz="1600" i="1" dirty="0"/>
              <a:t>#3</a:t>
            </a:r>
            <a:r>
              <a:rPr lang="en-US" sz="1600" i="1" baseline="30000" dirty="0"/>
              <a:t>1</a:t>
            </a:r>
            <a:endParaRPr lang="en-SG" sz="1600" i="1" baseline="30000" dirty="0"/>
          </a:p>
        </p:txBody>
      </p:sp>
      <p:sp>
        <p:nvSpPr>
          <p:cNvPr id="18" name="TextBox 17">
            <a:extLst>
              <a:ext uri="{FF2B5EF4-FFF2-40B4-BE49-F238E27FC236}">
                <a16:creationId xmlns:a16="http://schemas.microsoft.com/office/drawing/2014/main" id="{F9C836AB-E743-4DE7-ADAA-66195949504C}"/>
              </a:ext>
            </a:extLst>
          </p:cNvPr>
          <p:cNvSpPr txBox="1"/>
          <p:nvPr/>
        </p:nvSpPr>
        <p:spPr>
          <a:xfrm>
            <a:off x="10076051" y="4077245"/>
            <a:ext cx="419129" cy="338554"/>
          </a:xfrm>
          <a:prstGeom prst="rect">
            <a:avLst/>
          </a:prstGeom>
          <a:noFill/>
        </p:spPr>
        <p:txBody>
          <a:bodyPr wrap="square" rtlCol="0">
            <a:spAutoFit/>
          </a:bodyPr>
          <a:lstStyle/>
          <a:p>
            <a:r>
              <a:rPr lang="en-US" sz="1600" i="1" dirty="0"/>
              <a:t>#4</a:t>
            </a:r>
            <a:endParaRPr lang="en-SG" sz="1600" i="1" dirty="0"/>
          </a:p>
        </p:txBody>
      </p:sp>
      <p:sp>
        <p:nvSpPr>
          <p:cNvPr id="19" name="TextBox 18">
            <a:extLst>
              <a:ext uri="{FF2B5EF4-FFF2-40B4-BE49-F238E27FC236}">
                <a16:creationId xmlns:a16="http://schemas.microsoft.com/office/drawing/2014/main" id="{C056D534-DF27-49DA-B335-C90B107BC11C}"/>
              </a:ext>
            </a:extLst>
          </p:cNvPr>
          <p:cNvSpPr txBox="1"/>
          <p:nvPr/>
        </p:nvSpPr>
        <p:spPr>
          <a:xfrm>
            <a:off x="11040556" y="4060443"/>
            <a:ext cx="419129" cy="338554"/>
          </a:xfrm>
          <a:prstGeom prst="rect">
            <a:avLst/>
          </a:prstGeom>
          <a:noFill/>
        </p:spPr>
        <p:txBody>
          <a:bodyPr wrap="square" rtlCol="0">
            <a:spAutoFit/>
          </a:bodyPr>
          <a:lstStyle/>
          <a:p>
            <a:r>
              <a:rPr lang="en-US" sz="1600" i="1" dirty="0"/>
              <a:t>#5</a:t>
            </a:r>
            <a:endParaRPr lang="en-SG" sz="1600" i="1" dirty="0"/>
          </a:p>
        </p:txBody>
      </p:sp>
      <p:sp>
        <p:nvSpPr>
          <p:cNvPr id="20" name="TextBox 19">
            <a:extLst>
              <a:ext uri="{FF2B5EF4-FFF2-40B4-BE49-F238E27FC236}">
                <a16:creationId xmlns:a16="http://schemas.microsoft.com/office/drawing/2014/main" id="{272363C7-0E7C-4BEF-AF63-68B804CEAA2E}"/>
              </a:ext>
            </a:extLst>
          </p:cNvPr>
          <p:cNvSpPr txBox="1"/>
          <p:nvPr/>
        </p:nvSpPr>
        <p:spPr>
          <a:xfrm>
            <a:off x="8393330" y="4339925"/>
            <a:ext cx="2209402" cy="253916"/>
          </a:xfrm>
          <a:prstGeom prst="rect">
            <a:avLst/>
          </a:prstGeom>
          <a:noFill/>
        </p:spPr>
        <p:txBody>
          <a:bodyPr wrap="square" rtlCol="0">
            <a:spAutoFit/>
          </a:bodyPr>
          <a:lstStyle/>
          <a:p>
            <a:r>
              <a:rPr lang="en-US" sz="1050" i="1" baseline="30000" dirty="0"/>
              <a:t>1 </a:t>
            </a:r>
            <a:r>
              <a:rPr lang="en-US" sz="1050" i="1" dirty="0"/>
              <a:t>Mississippi saw 0% change</a:t>
            </a:r>
            <a:endParaRPr lang="en-SG" sz="1050" i="1" dirty="0"/>
          </a:p>
        </p:txBody>
      </p:sp>
    </p:spTree>
    <p:extLst>
      <p:ext uri="{BB962C8B-B14F-4D97-AF65-F5344CB8AC3E}">
        <p14:creationId xmlns:p14="http://schemas.microsoft.com/office/powerpoint/2010/main" val="127270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C91823-115D-4C10-8556-A8672163164C}"/>
              </a:ext>
            </a:extLst>
          </p:cNvPr>
          <p:cNvSpPr txBox="1"/>
          <p:nvPr/>
        </p:nvSpPr>
        <p:spPr>
          <a:xfrm>
            <a:off x="355571" y="5433601"/>
            <a:ext cx="11480858" cy="646331"/>
          </a:xfrm>
          <a:prstGeom prst="rect">
            <a:avLst/>
          </a:prstGeom>
          <a:noFill/>
        </p:spPr>
        <p:txBody>
          <a:bodyPr wrap="square" rtlCol="0">
            <a:spAutoFit/>
          </a:bodyPr>
          <a:lstStyle/>
          <a:p>
            <a:pPr marL="285750" indent="-285750">
              <a:buFont typeface="Arial" panose="020B0604020202020204" pitchFamily="34" charset="0"/>
              <a:buChar char="•"/>
            </a:pPr>
            <a:r>
              <a:rPr lang="en-US" dirty="0"/>
              <a:t>Interestingly, we note that states with high SAT scores had very low participation rates</a:t>
            </a:r>
          </a:p>
          <a:p>
            <a:pPr marL="285750" indent="-285750">
              <a:buFont typeface="Arial" panose="020B0604020202020204" pitchFamily="34" charset="0"/>
              <a:buChar char="•"/>
            </a:pPr>
            <a:r>
              <a:rPr lang="en-US" dirty="0"/>
              <a:t>This observation was applicable for both 2017 and 2018 </a:t>
            </a:r>
            <a:endParaRPr lang="en-SG" dirty="0"/>
          </a:p>
        </p:txBody>
      </p:sp>
      <p:sp>
        <p:nvSpPr>
          <p:cNvPr id="16" name="TextBox 15">
            <a:extLst>
              <a:ext uri="{FF2B5EF4-FFF2-40B4-BE49-F238E27FC236}">
                <a16:creationId xmlns:a16="http://schemas.microsoft.com/office/drawing/2014/main" id="{0A5A6A8B-CCC4-4F80-89DF-D8EB4DD2C2BF}"/>
              </a:ext>
            </a:extLst>
          </p:cNvPr>
          <p:cNvSpPr txBox="1"/>
          <p:nvPr/>
        </p:nvSpPr>
        <p:spPr>
          <a:xfrm>
            <a:off x="278674" y="174171"/>
            <a:ext cx="11828006" cy="830997"/>
          </a:xfrm>
          <a:prstGeom prst="rect">
            <a:avLst/>
          </a:prstGeom>
          <a:noFill/>
        </p:spPr>
        <p:txBody>
          <a:bodyPr wrap="square" rtlCol="0">
            <a:spAutoFit/>
          </a:bodyPr>
          <a:lstStyle/>
          <a:p>
            <a:r>
              <a:rPr lang="en-US" sz="2400" b="1" dirty="0"/>
              <a:t>Participation rates influence SAT average scores of states </a:t>
            </a:r>
          </a:p>
          <a:p>
            <a:r>
              <a:rPr lang="en-US" sz="2400" b="1" dirty="0"/>
              <a:t>for both 2017 and 2018</a:t>
            </a:r>
            <a:endParaRPr lang="en-SG" sz="2400" b="1" dirty="0"/>
          </a:p>
        </p:txBody>
      </p:sp>
      <p:pic>
        <p:nvPicPr>
          <p:cNvPr id="3074" name="Picture 2">
            <a:extLst>
              <a:ext uri="{FF2B5EF4-FFF2-40B4-BE49-F238E27FC236}">
                <a16:creationId xmlns:a16="http://schemas.microsoft.com/office/drawing/2014/main" id="{160F8D8B-8F9B-4D64-899B-F2780BA89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74" y="1421728"/>
            <a:ext cx="5554341" cy="34948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B89B8AE-61EA-4966-B59E-04BDF5C70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8742" y="1421729"/>
            <a:ext cx="5554339" cy="3494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091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D4E0-13EE-4031-8A7A-81431C8286A6}"/>
              </a:ext>
            </a:extLst>
          </p:cNvPr>
          <p:cNvSpPr>
            <a:spLocks noGrp="1"/>
          </p:cNvSpPr>
          <p:nvPr>
            <p:ph type="title"/>
          </p:nvPr>
        </p:nvSpPr>
        <p:spPr>
          <a:xfrm>
            <a:off x="989400" y="395289"/>
            <a:ext cx="10213200" cy="653865"/>
          </a:xfrm>
        </p:spPr>
        <p:txBody>
          <a:bodyPr/>
          <a:lstStyle/>
          <a:p>
            <a:r>
              <a:rPr lang="en-US" dirty="0"/>
              <a:t>Key Takeaways and Recommendations</a:t>
            </a:r>
            <a:endParaRPr lang="en-SG" dirty="0"/>
          </a:p>
        </p:txBody>
      </p:sp>
      <p:sp>
        <p:nvSpPr>
          <p:cNvPr id="3" name="Content Placeholder 2">
            <a:extLst>
              <a:ext uri="{FF2B5EF4-FFF2-40B4-BE49-F238E27FC236}">
                <a16:creationId xmlns:a16="http://schemas.microsoft.com/office/drawing/2014/main" id="{D6DCA49B-0420-4446-A788-794D865132E3}"/>
              </a:ext>
            </a:extLst>
          </p:cNvPr>
          <p:cNvSpPr>
            <a:spLocks noGrp="1"/>
          </p:cNvSpPr>
          <p:nvPr>
            <p:ph idx="1"/>
          </p:nvPr>
        </p:nvSpPr>
        <p:spPr>
          <a:xfrm>
            <a:off x="259881" y="1135781"/>
            <a:ext cx="11723571" cy="5496025"/>
          </a:xfrm>
        </p:spPr>
        <p:txBody>
          <a:bodyPr>
            <a:normAutofit fontScale="92500" lnSpcReduction="10000"/>
          </a:bodyPr>
          <a:lstStyle/>
          <a:p>
            <a:pPr marL="0" indent="0">
              <a:buNone/>
            </a:pPr>
            <a:r>
              <a:rPr lang="en-US" b="1" dirty="0"/>
              <a:t>Key Takeaways</a:t>
            </a:r>
          </a:p>
          <a:p>
            <a:pPr lvl="2">
              <a:lnSpc>
                <a:spcPct val="100000"/>
              </a:lnSpc>
              <a:spcBef>
                <a:spcPts val="0"/>
              </a:spcBef>
              <a:spcAft>
                <a:spcPts val="1200"/>
              </a:spcAft>
            </a:pPr>
            <a:r>
              <a:rPr lang="en-US" dirty="0"/>
              <a:t>The new SAT format impacted the scores of bottom 5 performing states</a:t>
            </a:r>
          </a:p>
          <a:p>
            <a:pPr lvl="2">
              <a:lnSpc>
                <a:spcPct val="100000"/>
              </a:lnSpc>
              <a:spcBef>
                <a:spcPts val="0"/>
              </a:spcBef>
              <a:spcAft>
                <a:spcPts val="1200"/>
              </a:spcAft>
            </a:pPr>
            <a:r>
              <a:rPr lang="en-US" dirty="0"/>
              <a:t>Top 5 performing states adapted well to the new SAT format</a:t>
            </a:r>
          </a:p>
          <a:p>
            <a:pPr lvl="2">
              <a:lnSpc>
                <a:spcPct val="100000"/>
              </a:lnSpc>
              <a:spcBef>
                <a:spcPts val="0"/>
              </a:spcBef>
              <a:spcAft>
                <a:spcPts val="1200"/>
              </a:spcAft>
            </a:pPr>
            <a:r>
              <a:rPr lang="en-US" dirty="0"/>
              <a:t>Bottom 5 states saw drops in scores after the new format was implemented</a:t>
            </a:r>
          </a:p>
          <a:p>
            <a:pPr marL="0" indent="0">
              <a:buNone/>
            </a:pPr>
            <a:r>
              <a:rPr lang="en-US" b="1" dirty="0"/>
              <a:t>Recommendation</a:t>
            </a:r>
          </a:p>
          <a:p>
            <a:pPr lvl="2">
              <a:lnSpc>
                <a:spcPct val="100000"/>
              </a:lnSpc>
              <a:spcBef>
                <a:spcPts val="0"/>
              </a:spcBef>
              <a:spcAft>
                <a:spcPts val="1200"/>
              </a:spcAft>
            </a:pPr>
            <a:r>
              <a:rPr lang="en-US" dirty="0"/>
              <a:t>More SAT preparation support for the lowest 5 performing states, particularly for Utah which saw a noticeable drop in score</a:t>
            </a:r>
          </a:p>
          <a:p>
            <a:pPr lvl="4">
              <a:lnSpc>
                <a:spcPct val="100000"/>
              </a:lnSpc>
              <a:spcBef>
                <a:spcPts val="0"/>
              </a:spcBef>
              <a:spcAft>
                <a:spcPts val="1200"/>
              </a:spcAft>
            </a:pPr>
            <a:r>
              <a:rPr lang="en-US" dirty="0"/>
              <a:t>Specific support on Evidence-Based Reading and Writing SAT Section should be given to Utah students</a:t>
            </a:r>
          </a:p>
          <a:p>
            <a:pPr marL="1087438" lvl="4" indent="-358775">
              <a:lnSpc>
                <a:spcPct val="100000"/>
              </a:lnSpc>
              <a:spcBef>
                <a:spcPts val="0"/>
              </a:spcBef>
              <a:spcAft>
                <a:spcPts val="1200"/>
              </a:spcAft>
            </a:pPr>
            <a:r>
              <a:rPr lang="en-US" i="0" dirty="0"/>
              <a:t>Improve the exam format based on continuous feedback after encouraging more participation across the states</a:t>
            </a:r>
            <a:endParaRPr lang="en-US" dirty="0"/>
          </a:p>
          <a:p>
            <a:pPr marL="0" lvl="3">
              <a:lnSpc>
                <a:spcPct val="100000"/>
              </a:lnSpc>
              <a:spcBef>
                <a:spcPts val="0"/>
              </a:spcBef>
              <a:spcAft>
                <a:spcPts val="1200"/>
              </a:spcAft>
            </a:pPr>
            <a:r>
              <a:rPr lang="en-US" b="1" i="0" dirty="0"/>
              <a:t>Limitations</a:t>
            </a:r>
          </a:p>
          <a:p>
            <a:pPr marL="1124813" lvl="4" indent="-342900">
              <a:lnSpc>
                <a:spcPct val="100000"/>
              </a:lnSpc>
              <a:spcBef>
                <a:spcPts val="0"/>
              </a:spcBef>
              <a:spcAft>
                <a:spcPts val="1200"/>
              </a:spcAft>
            </a:pPr>
            <a:r>
              <a:rPr lang="en-US" dirty="0"/>
              <a:t>Our data on SAT scores may not be an accurate measurement of students’ ability in a particular state if participation rates vary widely</a:t>
            </a:r>
          </a:p>
          <a:p>
            <a:pPr marL="61913" lvl="3">
              <a:lnSpc>
                <a:spcPct val="100000"/>
              </a:lnSpc>
              <a:spcBef>
                <a:spcPts val="0"/>
              </a:spcBef>
              <a:spcAft>
                <a:spcPts val="1200"/>
              </a:spcAft>
            </a:pPr>
            <a:endParaRPr lang="en-US" b="1" i="0" dirty="0"/>
          </a:p>
          <a:p>
            <a:pPr marL="720000" lvl="2" indent="0">
              <a:lnSpc>
                <a:spcPct val="100000"/>
              </a:lnSpc>
              <a:spcBef>
                <a:spcPts val="0"/>
              </a:spcBef>
              <a:spcAft>
                <a:spcPts val="1200"/>
              </a:spcAft>
              <a:buNone/>
            </a:pPr>
            <a:endParaRPr lang="en-US" dirty="0"/>
          </a:p>
        </p:txBody>
      </p:sp>
    </p:spTree>
    <p:extLst>
      <p:ext uri="{BB962C8B-B14F-4D97-AF65-F5344CB8AC3E}">
        <p14:creationId xmlns:p14="http://schemas.microsoft.com/office/powerpoint/2010/main" val="519999336"/>
      </p:ext>
    </p:extLst>
  </p:cSld>
  <p:clrMapOvr>
    <a:masterClrMapping/>
  </p:clrMapOvr>
</p:sld>
</file>

<file path=ppt/theme/theme1.xml><?xml version="1.0" encoding="utf-8"?>
<a:theme xmlns:a="http://schemas.openxmlformats.org/drawingml/2006/main" name="Frosty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382</TotalTime>
  <Words>494</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Goudy Old Style</vt:lpstr>
      <vt:lpstr>Wingdings</vt:lpstr>
      <vt:lpstr>FrostyVTI</vt:lpstr>
      <vt:lpstr>Working on the SAT Format </vt:lpstr>
      <vt:lpstr>Problem Statement</vt:lpstr>
      <vt:lpstr>PowerPoint Presentation</vt:lpstr>
      <vt:lpstr>PowerPoint Presentation</vt:lpstr>
      <vt:lpstr>PowerPoint Presentation</vt:lpstr>
      <vt:lpstr>PowerPoint Presentation</vt:lpstr>
      <vt:lpstr>PowerPoint Presentation</vt:lpstr>
      <vt:lpstr>Key Takeaways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on the SAT Format </dc:title>
  <dc:creator>Casper Wong</dc:creator>
  <cp:lastModifiedBy>Casper Wong</cp:lastModifiedBy>
  <cp:revision>40</cp:revision>
  <dcterms:created xsi:type="dcterms:W3CDTF">2021-08-31T06:11:51Z</dcterms:created>
  <dcterms:modified xsi:type="dcterms:W3CDTF">2021-09-01T09:06:35Z</dcterms:modified>
</cp:coreProperties>
</file>