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75.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9.xml" ContentType="application/vnd.openxmlformats-officedocument.presentationml.slide+xml"/>
  <Override PartName="/ppt/slides/slide4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5.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16.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29.xml" ContentType="application/vnd.openxmlformats-officedocument.presentationml.slide+xml"/>
  <Override PartName="/ppt/slides/slide23.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325" r:id="rId2"/>
    <p:sldId id="258" r:id="rId3"/>
    <p:sldId id="259" r:id="rId4"/>
    <p:sldId id="260" r:id="rId5"/>
    <p:sldId id="261" r:id="rId6"/>
    <p:sldId id="262" r:id="rId7"/>
    <p:sldId id="263" r:id="rId8"/>
    <p:sldId id="264" r:id="rId9"/>
    <p:sldId id="265" r:id="rId10"/>
    <p:sldId id="266" r:id="rId11"/>
    <p:sldId id="267" r:id="rId12"/>
    <p:sldId id="329" r:id="rId13"/>
    <p:sldId id="330" r:id="rId14"/>
    <p:sldId id="331" r:id="rId15"/>
    <p:sldId id="332"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4" r:id="rId42"/>
    <p:sldId id="295" r:id="rId43"/>
    <p:sldId id="296" r:id="rId44"/>
    <p:sldId id="297" r:id="rId45"/>
    <p:sldId id="298" r:id="rId46"/>
    <p:sldId id="299" r:id="rId47"/>
    <p:sldId id="300" r:id="rId48"/>
    <p:sldId id="301" r:id="rId49"/>
    <p:sldId id="302" r:id="rId50"/>
    <p:sldId id="303" r:id="rId51"/>
    <p:sldId id="305" r:id="rId52"/>
    <p:sldId id="306" r:id="rId53"/>
    <p:sldId id="333" r:id="rId54"/>
    <p:sldId id="334" r:id="rId55"/>
    <p:sldId id="335" r:id="rId56"/>
    <p:sldId id="336" r:id="rId57"/>
    <p:sldId id="337"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ustomXml" Target="../customXml/item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customXml" Target="../customXml/item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51AEC8-60B9-44F7-8AB2-AF61453D202B}" type="datetimeFigureOut">
              <a:rPr lang="en-US" smtClean="0"/>
              <a:t>5/30/2021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99AA60-71DC-4197-97EE-6134EA117D58}" type="slidenum">
              <a:rPr lang="en-US" smtClean="0"/>
              <a:t>‹#›</a:t>
            </a:fld>
            <a:endParaRPr lang="en-US"/>
          </a:p>
        </p:txBody>
      </p:sp>
    </p:spTree>
    <p:extLst>
      <p:ext uri="{BB962C8B-B14F-4D97-AF65-F5344CB8AC3E}">
        <p14:creationId xmlns:p14="http://schemas.microsoft.com/office/powerpoint/2010/main" val="3849999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7F0FD2-D4A6-49D3-8CD4-8282CBA1C65B}"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C7979-2CD1-4A9F-98F0-13CE45547E54}" type="slidenum">
              <a:rPr lang="en-US" smtClean="0"/>
              <a:t>‹#›</a:t>
            </a:fld>
            <a:endParaRPr lang="en-US"/>
          </a:p>
        </p:txBody>
      </p:sp>
    </p:spTree>
    <p:extLst>
      <p:ext uri="{BB962C8B-B14F-4D97-AF65-F5344CB8AC3E}">
        <p14:creationId xmlns:p14="http://schemas.microsoft.com/office/powerpoint/2010/main" val="2162760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7F0FD2-D4A6-49D3-8CD4-8282CBA1C65B}"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C7979-2CD1-4A9F-98F0-13CE45547E54}" type="slidenum">
              <a:rPr lang="en-US" smtClean="0"/>
              <a:t>‹#›</a:t>
            </a:fld>
            <a:endParaRPr lang="en-US"/>
          </a:p>
        </p:txBody>
      </p:sp>
    </p:spTree>
    <p:extLst>
      <p:ext uri="{BB962C8B-B14F-4D97-AF65-F5344CB8AC3E}">
        <p14:creationId xmlns:p14="http://schemas.microsoft.com/office/powerpoint/2010/main" val="3204186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7F0FD2-D4A6-49D3-8CD4-8282CBA1C65B}"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C7979-2CD1-4A9F-98F0-13CE45547E54}" type="slidenum">
              <a:rPr lang="en-US" smtClean="0"/>
              <a:t>‹#›</a:t>
            </a:fld>
            <a:endParaRPr lang="en-US"/>
          </a:p>
        </p:txBody>
      </p:sp>
    </p:spTree>
    <p:extLst>
      <p:ext uri="{BB962C8B-B14F-4D97-AF65-F5344CB8AC3E}">
        <p14:creationId xmlns:p14="http://schemas.microsoft.com/office/powerpoint/2010/main" val="2634923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7F0FD2-D4A6-49D3-8CD4-8282CBA1C65B}"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C7979-2CD1-4A9F-98F0-13CE45547E54}" type="slidenum">
              <a:rPr lang="en-US" smtClean="0"/>
              <a:t>‹#›</a:t>
            </a:fld>
            <a:endParaRPr lang="en-US"/>
          </a:p>
        </p:txBody>
      </p:sp>
    </p:spTree>
    <p:extLst>
      <p:ext uri="{BB962C8B-B14F-4D97-AF65-F5344CB8AC3E}">
        <p14:creationId xmlns:p14="http://schemas.microsoft.com/office/powerpoint/2010/main" val="2228648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7F0FD2-D4A6-49D3-8CD4-8282CBA1C65B}"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C7979-2CD1-4A9F-98F0-13CE45547E54}" type="slidenum">
              <a:rPr lang="en-US" smtClean="0"/>
              <a:t>‹#›</a:t>
            </a:fld>
            <a:endParaRPr lang="en-US"/>
          </a:p>
        </p:txBody>
      </p:sp>
    </p:spTree>
    <p:extLst>
      <p:ext uri="{BB962C8B-B14F-4D97-AF65-F5344CB8AC3E}">
        <p14:creationId xmlns:p14="http://schemas.microsoft.com/office/powerpoint/2010/main" val="2031203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7F0FD2-D4A6-49D3-8CD4-8282CBA1C65B}" type="datetimeFigureOut">
              <a:rPr lang="en-US" smtClean="0"/>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C7979-2CD1-4A9F-98F0-13CE45547E54}" type="slidenum">
              <a:rPr lang="en-US" smtClean="0"/>
              <a:t>‹#›</a:t>
            </a:fld>
            <a:endParaRPr lang="en-US"/>
          </a:p>
        </p:txBody>
      </p:sp>
    </p:spTree>
    <p:extLst>
      <p:ext uri="{BB962C8B-B14F-4D97-AF65-F5344CB8AC3E}">
        <p14:creationId xmlns:p14="http://schemas.microsoft.com/office/powerpoint/2010/main" val="3698292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7F0FD2-D4A6-49D3-8CD4-8282CBA1C65B}" type="datetimeFigureOut">
              <a:rPr lang="en-US" smtClean="0"/>
              <a:t>5/30/2021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CC7979-2CD1-4A9F-98F0-13CE45547E54}" type="slidenum">
              <a:rPr lang="en-US" smtClean="0"/>
              <a:t>‹#›</a:t>
            </a:fld>
            <a:endParaRPr lang="en-US"/>
          </a:p>
        </p:txBody>
      </p:sp>
    </p:spTree>
    <p:extLst>
      <p:ext uri="{BB962C8B-B14F-4D97-AF65-F5344CB8AC3E}">
        <p14:creationId xmlns:p14="http://schemas.microsoft.com/office/powerpoint/2010/main" val="3248805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7F0FD2-D4A6-49D3-8CD4-8282CBA1C65B}" type="datetimeFigureOut">
              <a:rPr lang="en-US" smtClean="0"/>
              <a:t>5/30/2021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CC7979-2CD1-4A9F-98F0-13CE45547E54}" type="slidenum">
              <a:rPr lang="en-US" smtClean="0"/>
              <a:t>‹#›</a:t>
            </a:fld>
            <a:endParaRPr lang="en-US"/>
          </a:p>
        </p:txBody>
      </p:sp>
    </p:spTree>
    <p:extLst>
      <p:ext uri="{BB962C8B-B14F-4D97-AF65-F5344CB8AC3E}">
        <p14:creationId xmlns:p14="http://schemas.microsoft.com/office/powerpoint/2010/main" val="3384052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7F0FD2-D4A6-49D3-8CD4-8282CBA1C65B}" type="datetimeFigureOut">
              <a:rPr lang="en-US" smtClean="0"/>
              <a:t>5/30/2021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CC7979-2CD1-4A9F-98F0-13CE45547E54}" type="slidenum">
              <a:rPr lang="en-US" smtClean="0"/>
              <a:t>‹#›</a:t>
            </a:fld>
            <a:endParaRPr lang="en-US"/>
          </a:p>
        </p:txBody>
      </p:sp>
    </p:spTree>
    <p:extLst>
      <p:ext uri="{BB962C8B-B14F-4D97-AF65-F5344CB8AC3E}">
        <p14:creationId xmlns:p14="http://schemas.microsoft.com/office/powerpoint/2010/main" val="3995711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7F0FD2-D4A6-49D3-8CD4-8282CBA1C65B}" type="datetimeFigureOut">
              <a:rPr lang="en-US" smtClean="0"/>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C7979-2CD1-4A9F-98F0-13CE45547E54}" type="slidenum">
              <a:rPr lang="en-US" smtClean="0"/>
              <a:t>‹#›</a:t>
            </a:fld>
            <a:endParaRPr lang="en-US"/>
          </a:p>
        </p:txBody>
      </p:sp>
    </p:spTree>
    <p:extLst>
      <p:ext uri="{BB962C8B-B14F-4D97-AF65-F5344CB8AC3E}">
        <p14:creationId xmlns:p14="http://schemas.microsoft.com/office/powerpoint/2010/main" val="356908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7F0FD2-D4A6-49D3-8CD4-8282CBA1C65B}" type="datetimeFigureOut">
              <a:rPr lang="en-US" smtClean="0"/>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C7979-2CD1-4A9F-98F0-13CE45547E54}" type="slidenum">
              <a:rPr lang="en-US" smtClean="0"/>
              <a:t>‹#›</a:t>
            </a:fld>
            <a:endParaRPr lang="en-US"/>
          </a:p>
        </p:txBody>
      </p:sp>
    </p:spTree>
    <p:extLst>
      <p:ext uri="{BB962C8B-B14F-4D97-AF65-F5344CB8AC3E}">
        <p14:creationId xmlns:p14="http://schemas.microsoft.com/office/powerpoint/2010/main" val="737504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7F0FD2-D4A6-49D3-8CD4-8282CBA1C65B}" type="datetimeFigureOut">
              <a:rPr lang="en-US" smtClean="0"/>
              <a:t>5/30/2021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CC7979-2CD1-4A9F-98F0-13CE45547E54}" type="slidenum">
              <a:rPr lang="en-US" smtClean="0"/>
              <a:t>‹#›</a:t>
            </a:fld>
            <a:endParaRPr lang="en-US"/>
          </a:p>
        </p:txBody>
      </p:sp>
    </p:spTree>
    <p:extLst>
      <p:ext uri="{BB962C8B-B14F-4D97-AF65-F5344CB8AC3E}">
        <p14:creationId xmlns:p14="http://schemas.microsoft.com/office/powerpoint/2010/main" val="2469418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034898"/>
          </a:xfrm>
        </p:spPr>
        <p:txBody>
          <a:bodyPr>
            <a:normAutofit/>
          </a:bodyPr>
          <a:lstStyle/>
          <a:p>
            <a:pPr algn="ct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UNIT 6</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825625"/>
            <a:ext cx="9915659" cy="4369113"/>
          </a:xfrm>
        </p:spPr>
        <p:txBody>
          <a:bodyPr>
            <a:normAutofit/>
          </a:bodyPr>
          <a:lstStyle/>
          <a:p>
            <a:pPr marL="0" indent="0" algn="ctr">
              <a:buNone/>
            </a:pPr>
            <a:endParaRPr lang="en-US" sz="4800" dirty="0" smtClean="0">
              <a:solidFill>
                <a:srgbClr val="FF0000"/>
              </a:solidFill>
            </a:endParaRPr>
          </a:p>
          <a:p>
            <a:pPr marL="0" indent="0" algn="ctr">
              <a:buNone/>
            </a:pPr>
            <a:endParaRPr lang="en-US" sz="4800" dirty="0">
              <a:solidFill>
                <a:srgbClr val="FF0000"/>
              </a:solidFill>
            </a:endParaRPr>
          </a:p>
          <a:p>
            <a:pPr marL="0" indent="0" algn="ctr">
              <a:buNone/>
            </a:pPr>
            <a:r>
              <a:rPr lang="en-US" sz="4800" dirty="0" smtClean="0">
                <a:solidFill>
                  <a:srgbClr val="FF0000"/>
                </a:solidFill>
              </a:rPr>
              <a:t>SOFTWARE TESTING</a:t>
            </a:r>
            <a:endParaRPr lang="en-US" sz="4800" dirty="0"/>
          </a:p>
        </p:txBody>
      </p:sp>
    </p:spTree>
    <p:extLst>
      <p:ext uri="{BB962C8B-B14F-4D97-AF65-F5344CB8AC3E}">
        <p14:creationId xmlns:p14="http://schemas.microsoft.com/office/powerpoint/2010/main" val="41887938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smtClean="0"/>
              <a:t> </a:t>
            </a:r>
            <a:endParaRPr lang="en-US"/>
          </a:p>
        </p:txBody>
      </p:sp>
      <p:sp>
        <p:nvSpPr>
          <p:cNvPr id="6" name="Rectangle 5"/>
          <p:cNvSpPr/>
          <p:nvPr/>
        </p:nvSpPr>
        <p:spPr>
          <a:xfrm>
            <a:off x="4339420" y="1523283"/>
            <a:ext cx="6117608" cy="1569660"/>
          </a:xfrm>
          <a:prstGeom prst="rect">
            <a:avLst/>
          </a:prstGeom>
          <a:ln>
            <a:solidFill>
              <a:schemeClr val="bg1">
                <a:lumMod val="85000"/>
              </a:schemeClr>
            </a:solidFill>
          </a:ln>
        </p:spPr>
        <p:txBody>
          <a:bodyPr wrap="square">
            <a:spAutoFit/>
          </a:bodyPr>
          <a:lstStyle>
            <a:defPPr/>
          </a:lstStyle>
          <a:p>
            <a:pPr marL="342900" indent="-342900" algn="just">
              <a:buFont typeface="Arial" pitchFamily="34" charset="0"/>
              <a:buChar char="•"/>
            </a:pPr>
            <a:r>
              <a:rPr lang="en-US" sz="2400"/>
              <a:t>It </a:t>
            </a:r>
            <a:r>
              <a:rPr lang="en-US" sz="2400" b="1">
                <a:solidFill>
                  <a:srgbClr val="C00000"/>
                </a:solidFill>
              </a:rPr>
              <a:t>concentrate</a:t>
            </a:r>
            <a:r>
              <a:rPr lang="en-US" sz="2400">
                <a:solidFill>
                  <a:srgbClr val="C00000"/>
                </a:solidFill>
              </a:rPr>
              <a:t> </a:t>
            </a:r>
            <a:r>
              <a:rPr lang="en-US" sz="2400"/>
              <a:t>on </a:t>
            </a:r>
            <a:r>
              <a:rPr lang="en-US" sz="2400" b="1">
                <a:solidFill>
                  <a:srgbClr val="C00000"/>
                </a:solidFill>
              </a:rPr>
              <a:t>each unit</a:t>
            </a:r>
            <a:r>
              <a:rPr lang="en-US" sz="2400"/>
              <a:t> of the software as </a:t>
            </a:r>
            <a:r>
              <a:rPr lang="en-US" sz="2400" b="1">
                <a:solidFill>
                  <a:srgbClr val="C00000"/>
                </a:solidFill>
              </a:rPr>
              <a:t>implemented in source code</a:t>
            </a:r>
            <a:r>
              <a:rPr lang="en-US" sz="2400"/>
              <a:t>. </a:t>
            </a:r>
          </a:p>
          <a:p>
            <a:pPr marL="342900" indent="-342900" algn="just">
              <a:buFont typeface="Arial" pitchFamily="34" charset="0"/>
              <a:buChar char="•"/>
            </a:pPr>
            <a:r>
              <a:rPr lang="en-US" sz="2400"/>
              <a:t>It </a:t>
            </a:r>
            <a:r>
              <a:rPr lang="en-US" sz="2400" b="1">
                <a:solidFill>
                  <a:srgbClr val="C00000"/>
                </a:solidFill>
              </a:rPr>
              <a:t>focuses</a:t>
            </a:r>
            <a:r>
              <a:rPr lang="en-US" sz="2400">
                <a:solidFill>
                  <a:srgbClr val="C00000"/>
                </a:solidFill>
              </a:rPr>
              <a:t> </a:t>
            </a:r>
            <a:r>
              <a:rPr lang="en-US" sz="2400"/>
              <a:t>on each </a:t>
            </a:r>
            <a:r>
              <a:rPr lang="en-US" sz="2400" b="1">
                <a:solidFill>
                  <a:srgbClr val="C00000"/>
                </a:solidFill>
              </a:rPr>
              <a:t>component individual</a:t>
            </a:r>
            <a:r>
              <a:rPr lang="en-US" sz="2400"/>
              <a:t>, ensuring that it functions properly as a unit.</a:t>
            </a:r>
          </a:p>
        </p:txBody>
      </p:sp>
      <p:sp>
        <p:nvSpPr>
          <p:cNvPr id="7" name="Rectangle 6"/>
          <p:cNvSpPr/>
          <p:nvPr/>
        </p:nvSpPr>
        <p:spPr>
          <a:xfrm>
            <a:off x="4343431" y="4129819"/>
            <a:ext cx="6113628" cy="1938992"/>
          </a:xfrm>
          <a:prstGeom prst="rect">
            <a:avLst/>
          </a:prstGeom>
          <a:ln>
            <a:solidFill>
              <a:schemeClr val="bg1">
                <a:lumMod val="85000"/>
              </a:schemeClr>
            </a:solidFill>
          </a:ln>
        </p:spPr>
        <p:txBody>
          <a:bodyPr wrap="square">
            <a:spAutoFit/>
          </a:bodyPr>
          <a:lstStyle>
            <a:defPPr/>
          </a:lstStyle>
          <a:p>
            <a:pPr marL="342900" indent="-342900" algn="just">
              <a:buFont typeface="Arial" pitchFamily="34" charset="0"/>
              <a:buChar char="•"/>
            </a:pPr>
            <a:r>
              <a:rPr lang="en-US" sz="2400"/>
              <a:t>It </a:t>
            </a:r>
            <a:r>
              <a:rPr lang="en-US" sz="2400" b="1">
                <a:solidFill>
                  <a:srgbClr val="C00000"/>
                </a:solidFill>
              </a:rPr>
              <a:t>focus</a:t>
            </a:r>
            <a:r>
              <a:rPr lang="en-US" sz="2400">
                <a:solidFill>
                  <a:srgbClr val="C00000"/>
                </a:solidFill>
              </a:rPr>
              <a:t> </a:t>
            </a:r>
            <a:r>
              <a:rPr lang="en-US" sz="2400"/>
              <a:t>is on </a:t>
            </a:r>
            <a:r>
              <a:rPr lang="en-US" sz="2400" b="1">
                <a:solidFill>
                  <a:srgbClr val="C00000"/>
                </a:solidFill>
              </a:rPr>
              <a:t>design</a:t>
            </a:r>
            <a:r>
              <a:rPr lang="en-US" sz="2400">
                <a:solidFill>
                  <a:srgbClr val="C00000"/>
                </a:solidFill>
              </a:rPr>
              <a:t> </a:t>
            </a:r>
            <a:r>
              <a:rPr lang="en-US" sz="2400"/>
              <a:t>and </a:t>
            </a:r>
            <a:r>
              <a:rPr lang="en-US" sz="2400" b="1">
                <a:solidFill>
                  <a:srgbClr val="C00000"/>
                </a:solidFill>
              </a:rPr>
              <a:t>construction</a:t>
            </a:r>
            <a:r>
              <a:rPr lang="en-US" sz="2400">
                <a:solidFill>
                  <a:srgbClr val="C00000"/>
                </a:solidFill>
              </a:rPr>
              <a:t> </a:t>
            </a:r>
            <a:r>
              <a:rPr lang="en-US" sz="2400"/>
              <a:t>of </a:t>
            </a:r>
            <a:r>
              <a:rPr lang="en-US" sz="2400" b="1">
                <a:solidFill>
                  <a:srgbClr val="C00000"/>
                </a:solidFill>
              </a:rPr>
              <a:t>software architecture</a:t>
            </a:r>
          </a:p>
          <a:p>
            <a:pPr marL="342900" indent="-342900" algn="just">
              <a:buFont typeface="Arial" pitchFamily="34" charset="0"/>
              <a:buChar char="•"/>
            </a:pPr>
            <a:r>
              <a:rPr lang="en-IN" sz="2400"/>
              <a:t>Integration testing is the </a:t>
            </a:r>
            <a:r>
              <a:rPr lang="en-IN" sz="2400" b="1">
                <a:solidFill>
                  <a:srgbClr val="C00000"/>
                </a:solidFill>
              </a:rPr>
              <a:t>process</a:t>
            </a:r>
            <a:r>
              <a:rPr lang="en-IN" sz="2400">
                <a:solidFill>
                  <a:srgbClr val="C00000"/>
                </a:solidFill>
              </a:rPr>
              <a:t> </a:t>
            </a:r>
            <a:r>
              <a:rPr lang="en-IN" sz="2400"/>
              <a:t>of </a:t>
            </a:r>
            <a:r>
              <a:rPr lang="en-IN" sz="2400" b="1">
                <a:solidFill>
                  <a:srgbClr val="C00000"/>
                </a:solidFill>
              </a:rPr>
              <a:t>testing</a:t>
            </a:r>
            <a:r>
              <a:rPr lang="en-IN" sz="2400">
                <a:solidFill>
                  <a:srgbClr val="C00000"/>
                </a:solidFill>
              </a:rPr>
              <a:t> </a:t>
            </a:r>
            <a:r>
              <a:rPr lang="en-IN" sz="2400"/>
              <a:t>the </a:t>
            </a:r>
            <a:r>
              <a:rPr lang="en-IN" sz="2400" b="1">
                <a:solidFill>
                  <a:srgbClr val="C00000"/>
                </a:solidFill>
              </a:rPr>
              <a:t>interface between two software units</a:t>
            </a:r>
            <a:r>
              <a:rPr lang="en-IN" sz="2400"/>
              <a:t> or modules</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669684"/>
            <a:ext cx="1600200" cy="1312164"/>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rcRect l="6784" r="9088"/>
          <a:stretch>
            <a:fillRect/>
          </a:stretch>
        </p:blipFill>
        <p:spPr>
          <a:xfrm>
            <a:off x="2162164" y="4360682"/>
            <a:ext cx="1647837" cy="1506719"/>
          </a:xfrm>
          <a:prstGeom prst="rect">
            <a:avLst/>
          </a:prstGeom>
        </p:spPr>
      </p:pic>
      <p:sp>
        <p:nvSpPr>
          <p:cNvPr id="13" name="Rectangle 12"/>
          <p:cNvSpPr/>
          <p:nvPr/>
        </p:nvSpPr>
        <p:spPr>
          <a:xfrm>
            <a:off x="1694028" y="1523283"/>
            <a:ext cx="2645392" cy="1569660"/>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4" name="Rectangle 3"/>
          <p:cNvSpPr/>
          <p:nvPr/>
        </p:nvSpPr>
        <p:spPr>
          <a:xfrm>
            <a:off x="1694028" y="1066801"/>
            <a:ext cx="2645392" cy="461665"/>
          </a:xfrm>
          <a:prstGeom prst="rect">
            <a:avLst/>
          </a:prstGeom>
          <a:solidFill>
            <a:schemeClr val="bg1">
              <a:lumMod val="95000"/>
            </a:schemeClr>
          </a:solidFill>
          <a:ln w="12700">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defPPr/>
          </a:lstStyle>
          <a:p>
            <a:r>
              <a:rPr lang="en-US" sz="2400" b="1"/>
              <a:t>Unit Testing</a:t>
            </a:r>
          </a:p>
        </p:txBody>
      </p:sp>
      <p:sp>
        <p:nvSpPr>
          <p:cNvPr id="14" name="Rectangle 13"/>
          <p:cNvSpPr/>
          <p:nvPr/>
        </p:nvSpPr>
        <p:spPr>
          <a:xfrm>
            <a:off x="1694059" y="4119771"/>
            <a:ext cx="2645392" cy="1949040"/>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8" name="Rectangle 7"/>
          <p:cNvSpPr/>
          <p:nvPr/>
        </p:nvSpPr>
        <p:spPr>
          <a:xfrm>
            <a:off x="1690048" y="3663289"/>
            <a:ext cx="2649372" cy="461665"/>
          </a:xfrm>
          <a:prstGeom prst="rect">
            <a:avLst/>
          </a:prstGeom>
          <a:solidFill>
            <a:schemeClr val="bg1">
              <a:lumMod val="95000"/>
            </a:schemeClr>
          </a:solidFill>
          <a:ln w="12700">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defPPr/>
          </a:lstStyle>
          <a:p>
            <a:r>
              <a:rPr lang="en-US" sz="2400" b="1"/>
              <a:t>Integration Testing</a:t>
            </a:r>
          </a:p>
        </p:txBody>
      </p:sp>
      <p:sp>
        <p:nvSpPr>
          <p:cNvPr id="15" name="Title 1"/>
          <p:cNvSpPr txBox="1"/>
          <p:nvPr/>
        </p:nvSpPr>
        <p:spPr>
          <a:xfrm>
            <a:off x="1676400" y="106364"/>
            <a:ext cx="8763000" cy="808037"/>
          </a:xfrm>
          <a:prstGeom prst="rect">
            <a:avLst/>
          </a:prstGeom>
        </p:spPr>
        <p:txBody>
          <a:bodyPr vert="horz" lIns="91440" tIns="45720" rIns="91440" bIns="45720" rtlCol="0" anchor="ctr">
            <a:normAutofit/>
          </a:bodyPr>
          <a:lstStyle>
            <a:lvl1pPr algn="l" defTabSz="914400" rtl="0" eaLnBrk="1" latinLnBrk="0" hangingPunct="1">
              <a:spcBef>
                <a:spcPct val="0"/>
              </a:spcBef>
              <a:buNone/>
              <a:defRPr lang="en-US" sz="4400" b="0" kern="1200">
                <a:solidFill>
                  <a:schemeClr val="tx1"/>
                </a:solidFill>
                <a:latin typeface="+mj-lt"/>
                <a:ea typeface="Open Sans Semibold" panose="020B0706030804020204" pitchFamily="34" charset="0"/>
                <a:cs typeface="Open Sans Semibold" panose="020B0706030804020204" pitchFamily="34" charset="0"/>
              </a:defRPr>
            </a:lvl1pPr>
          </a:lstStyle>
          <a:p>
            <a:r>
              <a:rPr lang="en-US"/>
              <a:t>Software Testing Strategy Cont.</a:t>
            </a:r>
          </a:p>
        </p:txBody>
      </p:sp>
    </p:spTree>
    <p:extLst>
      <p:ext uri="{BB962C8B-B14F-4D97-AF65-F5344CB8AC3E}">
        <p14:creationId xmlns:p14="http://schemas.microsoft.com/office/powerpoint/2010/main" val="1046713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after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3" grpId="0" animBg="1"/>
      <p:bldP spid="4" grpId="0" animBg="1"/>
      <p:bldP spid="14"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smtClean="0"/>
              <a:t> </a:t>
            </a:r>
            <a:endParaRPr lang="en-US"/>
          </a:p>
        </p:txBody>
      </p:sp>
      <p:sp>
        <p:nvSpPr>
          <p:cNvPr id="4" name="Rectangle 3"/>
          <p:cNvSpPr/>
          <p:nvPr/>
        </p:nvSpPr>
        <p:spPr>
          <a:xfrm>
            <a:off x="4353068" y="1609211"/>
            <a:ext cx="6113628" cy="1708160"/>
          </a:xfrm>
          <a:prstGeom prst="rect">
            <a:avLst/>
          </a:prstGeom>
          <a:ln>
            <a:solidFill>
              <a:schemeClr val="bg1">
                <a:lumMod val="85000"/>
              </a:schemeClr>
            </a:solidFill>
          </a:ln>
        </p:spPr>
        <p:txBody>
          <a:bodyPr wrap="square">
            <a:spAutoFit/>
          </a:bodyPr>
          <a:lstStyle>
            <a:defPPr/>
          </a:lstStyle>
          <a:p>
            <a:pPr marL="342900" indent="-342900" algn="just">
              <a:buFont typeface="Arial" pitchFamily="34" charset="0"/>
              <a:buChar char="•"/>
            </a:pPr>
            <a:r>
              <a:rPr lang="en-US" sz="2100"/>
              <a:t>Software is </a:t>
            </a:r>
            <a:r>
              <a:rPr lang="en-US" sz="2100" b="1">
                <a:solidFill>
                  <a:srgbClr val="C00000"/>
                </a:solidFill>
              </a:rPr>
              <a:t>validated against requirements </a:t>
            </a:r>
            <a:r>
              <a:rPr lang="en-US" sz="2100"/>
              <a:t>established as a part of requirement modeling</a:t>
            </a:r>
          </a:p>
          <a:p>
            <a:pPr marL="342900" indent="-342900" algn="just">
              <a:buFont typeface="Arial" pitchFamily="34" charset="0"/>
              <a:buChar char="•"/>
            </a:pPr>
            <a:r>
              <a:rPr lang="en-US" sz="2100"/>
              <a:t>It give </a:t>
            </a:r>
            <a:r>
              <a:rPr lang="en-US" sz="2100" b="1">
                <a:solidFill>
                  <a:srgbClr val="C00000"/>
                </a:solidFill>
              </a:rPr>
              <a:t>assurance</a:t>
            </a:r>
            <a:r>
              <a:rPr lang="en-US" sz="2100">
                <a:solidFill>
                  <a:srgbClr val="C00000"/>
                </a:solidFill>
              </a:rPr>
              <a:t> </a:t>
            </a:r>
            <a:r>
              <a:rPr lang="en-US" sz="2100"/>
              <a:t>that software meets all </a:t>
            </a:r>
            <a:r>
              <a:rPr lang="en-US" sz="2100">
                <a:solidFill>
                  <a:srgbClr val="C00000"/>
                </a:solidFill>
              </a:rPr>
              <a:t>informational</a:t>
            </a:r>
            <a:r>
              <a:rPr lang="en-US" sz="2100"/>
              <a:t>, </a:t>
            </a:r>
            <a:r>
              <a:rPr lang="en-US" sz="2100">
                <a:solidFill>
                  <a:srgbClr val="C00000"/>
                </a:solidFill>
              </a:rPr>
              <a:t>functional</a:t>
            </a:r>
            <a:r>
              <a:rPr lang="en-US" sz="2100"/>
              <a:t>, </a:t>
            </a:r>
            <a:r>
              <a:rPr lang="en-US" sz="2100">
                <a:solidFill>
                  <a:srgbClr val="C00000"/>
                </a:solidFill>
              </a:rPr>
              <a:t>behavioral</a:t>
            </a:r>
            <a:r>
              <a:rPr lang="en-US" sz="2100"/>
              <a:t> and </a:t>
            </a:r>
            <a:r>
              <a:rPr lang="en-US" sz="2100">
                <a:solidFill>
                  <a:srgbClr val="C00000"/>
                </a:solidFill>
              </a:rPr>
              <a:t>performance</a:t>
            </a:r>
            <a:r>
              <a:rPr lang="en-US" sz="2100"/>
              <a:t> requirements</a:t>
            </a:r>
          </a:p>
        </p:txBody>
      </p:sp>
      <p:sp>
        <p:nvSpPr>
          <p:cNvPr id="5" name="Rectangle 4"/>
          <p:cNvSpPr/>
          <p:nvPr/>
        </p:nvSpPr>
        <p:spPr>
          <a:xfrm>
            <a:off x="1703696" y="1143001"/>
            <a:ext cx="2649372" cy="461665"/>
          </a:xfrm>
          <a:prstGeom prst="rect">
            <a:avLst/>
          </a:prstGeom>
          <a:solidFill>
            <a:schemeClr val="bg1">
              <a:lumMod val="95000"/>
            </a:schemeClr>
          </a:solidFill>
          <a:ln w="12700">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defPPr/>
          </a:lstStyle>
          <a:p>
            <a:r>
              <a:rPr lang="en-US" sz="2400" b="1"/>
              <a:t>Validation Testing</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l="9979" t="10026" r="10190" b="10143"/>
          <a:stretch>
            <a:fillRect/>
          </a:stretch>
        </p:blipFill>
        <p:spPr>
          <a:xfrm>
            <a:off x="2286001" y="1881176"/>
            <a:ext cx="1166826" cy="1166825"/>
          </a:xfrm>
          <a:prstGeom prst="rect">
            <a:avLst/>
          </a:prstGeom>
        </p:spPr>
      </p:pic>
      <p:sp>
        <p:nvSpPr>
          <p:cNvPr id="7" name="Rectangle 6"/>
          <p:cNvSpPr/>
          <p:nvPr/>
        </p:nvSpPr>
        <p:spPr>
          <a:xfrm>
            <a:off x="1703696" y="1606540"/>
            <a:ext cx="2649372" cy="1710832"/>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8" name="Rectangle 7"/>
          <p:cNvSpPr/>
          <p:nvPr/>
        </p:nvSpPr>
        <p:spPr>
          <a:xfrm>
            <a:off x="4351898" y="3970110"/>
            <a:ext cx="6113628" cy="2354491"/>
          </a:xfrm>
          <a:prstGeom prst="rect">
            <a:avLst/>
          </a:prstGeom>
          <a:ln>
            <a:solidFill>
              <a:schemeClr val="bg1">
                <a:lumMod val="85000"/>
              </a:schemeClr>
            </a:solidFill>
          </a:ln>
        </p:spPr>
        <p:txBody>
          <a:bodyPr wrap="square">
            <a:spAutoFit/>
          </a:bodyPr>
          <a:lstStyle>
            <a:defPPr/>
          </a:lstStyle>
          <a:p>
            <a:pPr marL="342900" indent="-342900" algn="just">
              <a:buFont typeface="Arial" pitchFamily="34" charset="0"/>
              <a:buChar char="•"/>
            </a:pPr>
            <a:r>
              <a:rPr lang="en-US" sz="2100"/>
              <a:t>The </a:t>
            </a:r>
            <a:r>
              <a:rPr lang="en-US" sz="2100" b="1">
                <a:solidFill>
                  <a:srgbClr val="C00000"/>
                </a:solidFill>
              </a:rPr>
              <a:t>software</a:t>
            </a:r>
            <a:r>
              <a:rPr lang="en-US" sz="2100">
                <a:solidFill>
                  <a:srgbClr val="C00000"/>
                </a:solidFill>
              </a:rPr>
              <a:t> </a:t>
            </a:r>
            <a:r>
              <a:rPr lang="en-US" sz="2100"/>
              <a:t>and </a:t>
            </a:r>
            <a:r>
              <a:rPr lang="en-US" sz="2100" b="1">
                <a:solidFill>
                  <a:srgbClr val="C00000"/>
                </a:solidFill>
              </a:rPr>
              <a:t>other software elements</a:t>
            </a:r>
            <a:r>
              <a:rPr lang="en-US" sz="2100"/>
              <a:t> are </a:t>
            </a:r>
            <a:r>
              <a:rPr lang="en-US" sz="2100" b="1">
                <a:solidFill>
                  <a:srgbClr val="C00000"/>
                </a:solidFill>
              </a:rPr>
              <a:t>tested as a whole</a:t>
            </a:r>
          </a:p>
          <a:p>
            <a:pPr marL="342900" indent="-342900" algn="just">
              <a:buFont typeface="Arial" pitchFamily="34" charset="0"/>
              <a:buChar char="•"/>
            </a:pPr>
            <a:r>
              <a:rPr lang="en-US" sz="2100"/>
              <a:t>Software once validated, must be combined with other system elements e.g. hardware, people, database etc…</a:t>
            </a:r>
          </a:p>
          <a:p>
            <a:pPr marL="342900" indent="-342900" algn="just">
              <a:buFont typeface="Arial" pitchFamily="34" charset="0"/>
              <a:buChar char="•"/>
            </a:pPr>
            <a:r>
              <a:rPr lang="en-US" sz="2100"/>
              <a:t>It verifies that all elements mesh properly and that overall system function / performance is achieved.</a:t>
            </a:r>
          </a:p>
        </p:txBody>
      </p:sp>
      <p:sp>
        <p:nvSpPr>
          <p:cNvPr id="9" name="Rectangle 8"/>
          <p:cNvSpPr/>
          <p:nvPr/>
        </p:nvSpPr>
        <p:spPr>
          <a:xfrm>
            <a:off x="1702526" y="3505201"/>
            <a:ext cx="2649372" cy="461665"/>
          </a:xfrm>
          <a:prstGeom prst="rect">
            <a:avLst/>
          </a:prstGeom>
          <a:solidFill>
            <a:schemeClr val="bg1">
              <a:lumMod val="95000"/>
            </a:schemeClr>
          </a:solidFill>
          <a:ln w="12700">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defPPr/>
          </a:lstStyle>
          <a:p>
            <a:r>
              <a:rPr lang="en-US" sz="2400" b="1"/>
              <a:t>System Testing</a:t>
            </a:r>
          </a:p>
        </p:txBody>
      </p:sp>
      <p:sp>
        <p:nvSpPr>
          <p:cNvPr id="11" name="Rectangle 10"/>
          <p:cNvSpPr/>
          <p:nvPr/>
        </p:nvSpPr>
        <p:spPr>
          <a:xfrm>
            <a:off x="1702526" y="3968740"/>
            <a:ext cx="2649372" cy="2355861"/>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1" y="4154694"/>
            <a:ext cx="1899941" cy="1899941"/>
          </a:xfrm>
          <a:prstGeom prst="rect">
            <a:avLst/>
          </a:prstGeom>
        </p:spPr>
      </p:pic>
      <p:sp>
        <p:nvSpPr>
          <p:cNvPr id="13" name="Title 1"/>
          <p:cNvSpPr txBox="1"/>
          <p:nvPr/>
        </p:nvSpPr>
        <p:spPr>
          <a:xfrm>
            <a:off x="1676400" y="106364"/>
            <a:ext cx="8763000" cy="808037"/>
          </a:xfrm>
          <a:prstGeom prst="rect">
            <a:avLst/>
          </a:prstGeom>
        </p:spPr>
        <p:txBody>
          <a:bodyPr vert="horz" lIns="91440" tIns="45720" rIns="91440" bIns="45720" rtlCol="0" anchor="ctr">
            <a:normAutofit/>
          </a:bodyPr>
          <a:lstStyle>
            <a:lvl1pPr algn="l" defTabSz="914400" rtl="0" eaLnBrk="1" latinLnBrk="0" hangingPunct="1">
              <a:spcBef>
                <a:spcPct val="0"/>
              </a:spcBef>
              <a:buNone/>
              <a:defRPr lang="en-US" sz="4400" b="0" kern="1200">
                <a:solidFill>
                  <a:schemeClr val="tx1"/>
                </a:solidFill>
                <a:latin typeface="+mj-lt"/>
                <a:ea typeface="Open Sans Semibold" panose="020B0706030804020204" pitchFamily="34" charset="0"/>
                <a:cs typeface="Open Sans Semibold" panose="020B0706030804020204" pitchFamily="34" charset="0"/>
              </a:defRPr>
            </a:lvl1pPr>
          </a:lstStyle>
          <a:p>
            <a:r>
              <a:rPr lang="en-US" dirty="0"/>
              <a:t>Software Testing Strategy Cont.</a:t>
            </a:r>
          </a:p>
        </p:txBody>
      </p:sp>
    </p:spTree>
    <p:extLst>
      <p:ext uri="{BB962C8B-B14F-4D97-AF65-F5344CB8AC3E}">
        <p14:creationId xmlns:p14="http://schemas.microsoft.com/office/powerpoint/2010/main" val="3830708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after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2732" y="811369"/>
            <a:ext cx="9261538" cy="3516347"/>
          </a:xfrm>
          <a:prstGeom prst="rect">
            <a:avLst/>
          </a:prstGeom>
        </p:spPr>
        <p:txBody>
          <a:bodyPr vert="horz" wrap="square" lIns="0" tIns="12700" rIns="0" bIns="0" rtlCol="0">
            <a:spAutoFit/>
          </a:bodyPr>
          <a:lstStyle/>
          <a:p>
            <a:pPr marL="90170">
              <a:spcBef>
                <a:spcPts val="100"/>
              </a:spcBef>
            </a:pPr>
            <a:r>
              <a:rPr sz="2400" b="1" spc="-30" dirty="0" smtClean="0">
                <a:solidFill>
                  <a:srgbClr val="660033"/>
                </a:solidFill>
                <a:latin typeface="Arial"/>
                <a:cs typeface="Arial"/>
              </a:rPr>
              <a:t> </a:t>
            </a:r>
            <a:r>
              <a:rPr sz="2400" b="1" spc="70" dirty="0">
                <a:solidFill>
                  <a:srgbClr val="660033"/>
                </a:solidFill>
                <a:latin typeface="Arial"/>
                <a:cs typeface="Arial"/>
              </a:rPr>
              <a:t>Test</a:t>
            </a:r>
            <a:r>
              <a:rPr sz="2400" b="1" spc="-210" dirty="0">
                <a:solidFill>
                  <a:srgbClr val="660033"/>
                </a:solidFill>
                <a:latin typeface="Arial"/>
                <a:cs typeface="Arial"/>
              </a:rPr>
              <a:t> </a:t>
            </a:r>
            <a:r>
              <a:rPr sz="2400" b="1" spc="95" dirty="0">
                <a:solidFill>
                  <a:srgbClr val="660033"/>
                </a:solidFill>
                <a:latin typeface="Arial"/>
                <a:cs typeface="Arial"/>
              </a:rPr>
              <a:t>Case</a:t>
            </a:r>
            <a:endParaRPr sz="2400" dirty="0">
              <a:latin typeface="Arial"/>
              <a:cs typeface="Arial"/>
            </a:endParaRPr>
          </a:p>
          <a:p>
            <a:pPr>
              <a:lnSpc>
                <a:spcPct val="100000"/>
              </a:lnSpc>
            </a:pPr>
            <a:endParaRPr sz="2700" dirty="0">
              <a:latin typeface="Arial"/>
              <a:cs typeface="Arial"/>
            </a:endParaRPr>
          </a:p>
          <a:p>
            <a:pPr marL="12700" marR="5080" algn="just">
              <a:spcBef>
                <a:spcPts val="2285"/>
              </a:spcBef>
              <a:buChar char="•"/>
              <a:tabLst>
                <a:tab pos="149860" algn="l"/>
              </a:tabLst>
            </a:pPr>
            <a:r>
              <a:rPr sz="2000" dirty="0">
                <a:solidFill>
                  <a:srgbClr val="660033"/>
                </a:solidFill>
                <a:latin typeface="Times New Roman"/>
                <a:cs typeface="Times New Roman"/>
              </a:rPr>
              <a:t>A </a:t>
            </a:r>
            <a:r>
              <a:rPr sz="2000" spc="-5" dirty="0">
                <a:solidFill>
                  <a:srgbClr val="660033"/>
                </a:solidFill>
                <a:latin typeface="Times New Roman"/>
                <a:cs typeface="Times New Roman"/>
              </a:rPr>
              <a:t>set </a:t>
            </a:r>
            <a:r>
              <a:rPr sz="2000" dirty="0">
                <a:solidFill>
                  <a:srgbClr val="660033"/>
                </a:solidFill>
                <a:latin typeface="Times New Roman"/>
                <a:cs typeface="Times New Roman"/>
              </a:rPr>
              <a:t>of </a:t>
            </a:r>
            <a:r>
              <a:rPr sz="2000" spc="-5" dirty="0">
                <a:solidFill>
                  <a:srgbClr val="660033"/>
                </a:solidFill>
                <a:latin typeface="Times New Roman"/>
                <a:cs typeface="Times New Roman"/>
              </a:rPr>
              <a:t>test inputs, execution conditions, and expected </a:t>
            </a:r>
            <a:r>
              <a:rPr sz="2000" dirty="0">
                <a:solidFill>
                  <a:srgbClr val="660033"/>
                </a:solidFill>
                <a:latin typeface="Times New Roman"/>
                <a:cs typeface="Times New Roman"/>
              </a:rPr>
              <a:t>results developed for a particular  </a:t>
            </a:r>
            <a:r>
              <a:rPr sz="2000" spc="-5" dirty="0">
                <a:solidFill>
                  <a:srgbClr val="660033"/>
                </a:solidFill>
                <a:latin typeface="Times New Roman"/>
                <a:cs typeface="Times New Roman"/>
              </a:rPr>
              <a:t>objective, such as </a:t>
            </a:r>
            <a:r>
              <a:rPr sz="2000" dirty="0">
                <a:solidFill>
                  <a:srgbClr val="660033"/>
                </a:solidFill>
                <a:latin typeface="Times New Roman"/>
                <a:cs typeface="Times New Roman"/>
              </a:rPr>
              <a:t>to </a:t>
            </a:r>
            <a:r>
              <a:rPr sz="2000" spc="-5" dirty="0">
                <a:solidFill>
                  <a:srgbClr val="660033"/>
                </a:solidFill>
                <a:latin typeface="Times New Roman"/>
                <a:cs typeface="Times New Roman"/>
              </a:rPr>
              <a:t>exercise </a:t>
            </a:r>
            <a:r>
              <a:rPr sz="2000" dirty="0">
                <a:solidFill>
                  <a:srgbClr val="660033"/>
                </a:solidFill>
                <a:latin typeface="Times New Roman"/>
                <a:cs typeface="Times New Roman"/>
              </a:rPr>
              <a:t>a </a:t>
            </a:r>
            <a:r>
              <a:rPr sz="2000" spc="-5" dirty="0">
                <a:solidFill>
                  <a:srgbClr val="660033"/>
                </a:solidFill>
                <a:latin typeface="Times New Roman"/>
                <a:cs typeface="Times New Roman"/>
              </a:rPr>
              <a:t>particular program </a:t>
            </a:r>
            <a:r>
              <a:rPr sz="2000" dirty="0">
                <a:solidFill>
                  <a:srgbClr val="660033"/>
                </a:solidFill>
                <a:latin typeface="Times New Roman"/>
                <a:cs typeface="Times New Roman"/>
              </a:rPr>
              <a:t>path or </a:t>
            </a:r>
            <a:r>
              <a:rPr sz="2000" spc="-5" dirty="0">
                <a:solidFill>
                  <a:srgbClr val="660033"/>
                </a:solidFill>
                <a:latin typeface="Times New Roman"/>
                <a:cs typeface="Times New Roman"/>
              </a:rPr>
              <a:t>to </a:t>
            </a:r>
            <a:r>
              <a:rPr sz="2000" dirty="0">
                <a:solidFill>
                  <a:srgbClr val="660033"/>
                </a:solidFill>
                <a:latin typeface="Times New Roman"/>
                <a:cs typeface="Times New Roman"/>
              </a:rPr>
              <a:t>verify </a:t>
            </a:r>
            <a:r>
              <a:rPr sz="2000" spc="-5" dirty="0">
                <a:solidFill>
                  <a:srgbClr val="660033"/>
                </a:solidFill>
                <a:latin typeface="Times New Roman"/>
                <a:cs typeface="Times New Roman"/>
              </a:rPr>
              <a:t>compliance with </a:t>
            </a:r>
            <a:r>
              <a:rPr sz="2000" dirty="0">
                <a:solidFill>
                  <a:srgbClr val="660033"/>
                </a:solidFill>
                <a:latin typeface="Times New Roman"/>
                <a:cs typeface="Times New Roman"/>
              </a:rPr>
              <a:t>a  </a:t>
            </a:r>
            <a:r>
              <a:rPr sz="2000" spc="-5" dirty="0">
                <a:solidFill>
                  <a:srgbClr val="660033"/>
                </a:solidFill>
                <a:latin typeface="Times New Roman"/>
                <a:cs typeface="Times New Roman"/>
              </a:rPr>
              <a:t>specific requirement.”</a:t>
            </a:r>
            <a:r>
              <a:rPr sz="2000" spc="20" dirty="0">
                <a:solidFill>
                  <a:srgbClr val="660033"/>
                </a:solidFill>
                <a:latin typeface="Times New Roman"/>
                <a:cs typeface="Times New Roman"/>
              </a:rPr>
              <a:t> </a:t>
            </a:r>
            <a:r>
              <a:rPr sz="2000" spc="-5" dirty="0">
                <a:solidFill>
                  <a:srgbClr val="660033"/>
                </a:solidFill>
                <a:latin typeface="Times New Roman"/>
                <a:cs typeface="Times New Roman"/>
              </a:rPr>
              <a:t>(IEEE)</a:t>
            </a:r>
            <a:endParaRPr sz="2000" dirty="0">
              <a:latin typeface="Times New Roman"/>
              <a:cs typeface="Times New Roman"/>
            </a:endParaRPr>
          </a:p>
          <a:p>
            <a:pPr>
              <a:lnSpc>
                <a:spcPct val="100000"/>
              </a:lnSpc>
              <a:buClr>
                <a:srgbClr val="660033"/>
              </a:buClr>
              <a:buFont typeface="Times New Roman"/>
              <a:buChar char="•"/>
            </a:pPr>
            <a:endParaRPr sz="2000" dirty="0">
              <a:latin typeface="Times New Roman"/>
              <a:cs typeface="Times New Roman"/>
            </a:endParaRPr>
          </a:p>
          <a:p>
            <a:pPr>
              <a:spcBef>
                <a:spcPts val="5"/>
              </a:spcBef>
              <a:buClr>
                <a:srgbClr val="660033"/>
              </a:buClr>
              <a:buFont typeface="Times New Roman"/>
              <a:buChar char="•"/>
            </a:pPr>
            <a:endParaRPr sz="1750" dirty="0">
              <a:latin typeface="Times New Roman"/>
              <a:cs typeface="Times New Roman"/>
            </a:endParaRPr>
          </a:p>
          <a:p>
            <a:pPr marL="12700" marR="40640" algn="just">
              <a:buChar char="•"/>
              <a:tabLst>
                <a:tab pos="93980" algn="l"/>
              </a:tabLst>
            </a:pPr>
            <a:r>
              <a:rPr sz="2000" spc="-5" dirty="0">
                <a:solidFill>
                  <a:srgbClr val="660033"/>
                </a:solidFill>
                <a:latin typeface="Times New Roman"/>
                <a:cs typeface="Times New Roman"/>
              </a:rPr>
              <a:t>Test Case is </a:t>
            </a:r>
            <a:r>
              <a:rPr sz="2000" dirty="0">
                <a:solidFill>
                  <a:srgbClr val="660033"/>
                </a:solidFill>
                <a:latin typeface="Times New Roman"/>
                <a:cs typeface="Times New Roman"/>
              </a:rPr>
              <a:t>a </a:t>
            </a:r>
            <a:r>
              <a:rPr sz="2000" spc="-5" dirty="0">
                <a:solidFill>
                  <a:srgbClr val="660033"/>
                </a:solidFill>
                <a:latin typeface="Times New Roman"/>
                <a:cs typeface="Times New Roman"/>
              </a:rPr>
              <a:t>commonly used term </a:t>
            </a:r>
            <a:r>
              <a:rPr sz="2000" dirty="0">
                <a:solidFill>
                  <a:srgbClr val="660033"/>
                </a:solidFill>
                <a:latin typeface="Times New Roman"/>
                <a:cs typeface="Times New Roman"/>
              </a:rPr>
              <a:t>for a </a:t>
            </a:r>
            <a:r>
              <a:rPr sz="2000" spc="-5" dirty="0">
                <a:solidFill>
                  <a:srgbClr val="660033"/>
                </a:solidFill>
                <a:latin typeface="Times New Roman"/>
                <a:cs typeface="Times New Roman"/>
              </a:rPr>
              <a:t>specific test. This is </a:t>
            </a:r>
            <a:r>
              <a:rPr sz="2000" dirty="0">
                <a:solidFill>
                  <a:srgbClr val="660033"/>
                </a:solidFill>
                <a:latin typeface="Times New Roman"/>
                <a:cs typeface="Times New Roman"/>
              </a:rPr>
              <a:t>usually the </a:t>
            </a:r>
            <a:r>
              <a:rPr sz="2000" spc="-5" dirty="0">
                <a:solidFill>
                  <a:srgbClr val="660033"/>
                </a:solidFill>
                <a:latin typeface="Times New Roman"/>
                <a:cs typeface="Times New Roman"/>
              </a:rPr>
              <a:t>smallest </a:t>
            </a:r>
            <a:r>
              <a:rPr sz="2000" dirty="0">
                <a:solidFill>
                  <a:srgbClr val="660033"/>
                </a:solidFill>
                <a:latin typeface="Times New Roman"/>
                <a:cs typeface="Times New Roman"/>
              </a:rPr>
              <a:t>unit of  </a:t>
            </a:r>
            <a:r>
              <a:rPr sz="2000" spc="-5" dirty="0">
                <a:solidFill>
                  <a:srgbClr val="660033"/>
                </a:solidFill>
                <a:latin typeface="Times New Roman"/>
                <a:cs typeface="Times New Roman"/>
              </a:rPr>
              <a:t>testing. </a:t>
            </a:r>
            <a:r>
              <a:rPr sz="2000" dirty="0">
                <a:solidFill>
                  <a:srgbClr val="660033"/>
                </a:solidFill>
                <a:latin typeface="Times New Roman"/>
                <a:cs typeface="Times New Roman"/>
              </a:rPr>
              <a:t>A </a:t>
            </a:r>
            <a:r>
              <a:rPr sz="2000" spc="-5" dirty="0">
                <a:solidFill>
                  <a:srgbClr val="660033"/>
                </a:solidFill>
                <a:latin typeface="Times New Roman"/>
                <a:cs typeface="Times New Roman"/>
              </a:rPr>
              <a:t>Test </a:t>
            </a:r>
            <a:r>
              <a:rPr sz="2000" spc="-10" dirty="0">
                <a:solidFill>
                  <a:srgbClr val="660033"/>
                </a:solidFill>
                <a:latin typeface="Times New Roman"/>
                <a:cs typeface="Times New Roman"/>
              </a:rPr>
              <a:t>Case </a:t>
            </a:r>
            <a:r>
              <a:rPr sz="2000" spc="-5" dirty="0">
                <a:solidFill>
                  <a:srgbClr val="660033"/>
                </a:solidFill>
                <a:latin typeface="Times New Roman"/>
                <a:cs typeface="Times New Roman"/>
              </a:rPr>
              <a:t>will consist </a:t>
            </a:r>
            <a:r>
              <a:rPr sz="2000" dirty="0">
                <a:solidFill>
                  <a:srgbClr val="660033"/>
                </a:solidFill>
                <a:latin typeface="Times New Roman"/>
                <a:cs typeface="Times New Roman"/>
              </a:rPr>
              <a:t>of </a:t>
            </a:r>
            <a:r>
              <a:rPr sz="2000" spc="-5" dirty="0">
                <a:solidFill>
                  <a:srgbClr val="660033"/>
                </a:solidFill>
                <a:latin typeface="Times New Roman"/>
                <a:cs typeface="Times New Roman"/>
              </a:rPr>
              <a:t>information such as requirements testing, test steps,  verification steps, </a:t>
            </a:r>
            <a:r>
              <a:rPr sz="2000" dirty="0">
                <a:solidFill>
                  <a:srgbClr val="660033"/>
                </a:solidFill>
                <a:latin typeface="Times New Roman"/>
                <a:cs typeface="Times New Roman"/>
              </a:rPr>
              <a:t>prerequisites, </a:t>
            </a:r>
            <a:r>
              <a:rPr sz="2000" spc="-5" dirty="0">
                <a:solidFill>
                  <a:srgbClr val="660033"/>
                </a:solidFill>
                <a:latin typeface="Times New Roman"/>
                <a:cs typeface="Times New Roman"/>
              </a:rPr>
              <a:t>outputs, test environment,</a:t>
            </a:r>
            <a:r>
              <a:rPr sz="2000" spc="50" dirty="0">
                <a:solidFill>
                  <a:srgbClr val="660033"/>
                </a:solidFill>
                <a:latin typeface="Times New Roman"/>
                <a:cs typeface="Times New Roman"/>
              </a:rPr>
              <a:t> </a:t>
            </a:r>
            <a:r>
              <a:rPr sz="2000" spc="-5" dirty="0">
                <a:solidFill>
                  <a:srgbClr val="660033"/>
                </a:solidFill>
                <a:latin typeface="Times New Roman"/>
                <a:cs typeface="Times New Roman"/>
              </a:rPr>
              <a:t>etc.</a:t>
            </a:r>
            <a:endParaRPr sz="2000" dirty="0">
              <a:latin typeface="Times New Roman"/>
              <a:cs typeface="Times New Roman"/>
            </a:endParaRPr>
          </a:p>
        </p:txBody>
      </p:sp>
    </p:spTree>
    <p:extLst>
      <p:ext uri="{BB962C8B-B14F-4D97-AF65-F5344CB8AC3E}">
        <p14:creationId xmlns:p14="http://schemas.microsoft.com/office/powerpoint/2010/main" val="38500558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1470" y="261620"/>
            <a:ext cx="3999865" cy="391160"/>
          </a:xfrm>
          <a:prstGeom prst="rect">
            <a:avLst/>
          </a:prstGeom>
        </p:spPr>
        <p:txBody>
          <a:bodyPr vert="horz" wrap="square" lIns="0" tIns="12700" rIns="0" bIns="0" rtlCol="0" anchor="ctr">
            <a:spAutoFit/>
          </a:bodyPr>
          <a:lstStyle/>
          <a:p>
            <a:pPr marL="12700">
              <a:lnSpc>
                <a:spcPct val="100000"/>
              </a:lnSpc>
              <a:spcBef>
                <a:spcPts val="100"/>
              </a:spcBef>
            </a:pPr>
            <a:r>
              <a:rPr sz="2400" spc="-10" dirty="0">
                <a:solidFill>
                  <a:srgbClr val="FF0000"/>
                </a:solidFill>
                <a:latin typeface="Arial"/>
                <a:cs typeface="Arial"/>
              </a:rPr>
              <a:t>Phase </a:t>
            </a:r>
            <a:r>
              <a:rPr sz="2400" dirty="0">
                <a:solidFill>
                  <a:srgbClr val="FF0000"/>
                </a:solidFill>
                <a:latin typeface="Arial"/>
                <a:cs typeface="Arial"/>
              </a:rPr>
              <a:t>to </a:t>
            </a:r>
            <a:r>
              <a:rPr sz="2400" spc="-5" dirty="0">
                <a:solidFill>
                  <a:srgbClr val="FF0000"/>
                </a:solidFill>
                <a:latin typeface="Arial"/>
                <a:cs typeface="Arial"/>
              </a:rPr>
              <a:t>design </a:t>
            </a:r>
            <a:r>
              <a:rPr sz="2400" spc="-10" dirty="0">
                <a:solidFill>
                  <a:srgbClr val="FF0000"/>
                </a:solidFill>
                <a:latin typeface="Arial"/>
                <a:cs typeface="Arial"/>
              </a:rPr>
              <a:t>Test</a:t>
            </a:r>
            <a:r>
              <a:rPr sz="2400" spc="-35" dirty="0">
                <a:solidFill>
                  <a:srgbClr val="FF0000"/>
                </a:solidFill>
                <a:latin typeface="Arial"/>
                <a:cs typeface="Arial"/>
              </a:rPr>
              <a:t> </a:t>
            </a:r>
            <a:r>
              <a:rPr sz="2400" spc="-10" dirty="0">
                <a:solidFill>
                  <a:srgbClr val="FF0000"/>
                </a:solidFill>
                <a:latin typeface="Arial"/>
                <a:cs typeface="Arial"/>
              </a:rPr>
              <a:t>cases</a:t>
            </a:r>
            <a:endParaRPr sz="2400">
              <a:solidFill>
                <a:srgbClr val="FF0000"/>
              </a:solidFill>
              <a:latin typeface="Arial"/>
              <a:cs typeface="Arial"/>
            </a:endParaRPr>
          </a:p>
        </p:txBody>
      </p:sp>
      <p:sp>
        <p:nvSpPr>
          <p:cNvPr id="3" name="object 3"/>
          <p:cNvSpPr txBox="1"/>
          <p:nvPr/>
        </p:nvSpPr>
        <p:spPr>
          <a:xfrm>
            <a:off x="3561080" y="3314764"/>
            <a:ext cx="64135" cy="255904"/>
          </a:xfrm>
          <a:prstGeom prst="rect">
            <a:avLst/>
          </a:prstGeom>
        </p:spPr>
        <p:txBody>
          <a:bodyPr vert="horz" wrap="square" lIns="0" tIns="0" rIns="0" bIns="0" rtlCol="0">
            <a:spAutoFit/>
          </a:bodyPr>
          <a:lstStyle/>
          <a:p>
            <a:pPr>
              <a:lnSpc>
                <a:spcPts val="1989"/>
              </a:lnSpc>
            </a:pPr>
            <a:r>
              <a:rPr dirty="0">
                <a:latin typeface="Arial"/>
                <a:cs typeface="Arial"/>
              </a:rPr>
              <a:t>.</a:t>
            </a:r>
            <a:endParaRPr>
              <a:latin typeface="Arial"/>
              <a:cs typeface="Arial"/>
            </a:endParaRPr>
          </a:p>
        </p:txBody>
      </p:sp>
      <p:sp>
        <p:nvSpPr>
          <p:cNvPr id="4" name="object 4"/>
          <p:cNvSpPr txBox="1"/>
          <p:nvPr/>
        </p:nvSpPr>
        <p:spPr>
          <a:xfrm>
            <a:off x="2287270" y="1360170"/>
            <a:ext cx="647065" cy="299720"/>
          </a:xfrm>
          <a:prstGeom prst="rect">
            <a:avLst/>
          </a:prstGeom>
        </p:spPr>
        <p:txBody>
          <a:bodyPr vert="horz" wrap="square" lIns="0" tIns="12700" rIns="0" bIns="0" rtlCol="0">
            <a:spAutoFit/>
          </a:bodyPr>
          <a:lstStyle/>
          <a:p>
            <a:pPr marL="12700">
              <a:spcBef>
                <a:spcPts val="100"/>
              </a:spcBef>
            </a:pPr>
            <a:r>
              <a:rPr spc="-15" dirty="0">
                <a:solidFill>
                  <a:srgbClr val="660033"/>
                </a:solidFill>
                <a:latin typeface="Times New Roman"/>
                <a:cs typeface="Times New Roman"/>
              </a:rPr>
              <a:t>P</a:t>
            </a:r>
            <a:r>
              <a:rPr spc="5" dirty="0">
                <a:solidFill>
                  <a:srgbClr val="660033"/>
                </a:solidFill>
                <a:latin typeface="Times New Roman"/>
                <a:cs typeface="Times New Roman"/>
              </a:rPr>
              <a:t>h</a:t>
            </a:r>
            <a:r>
              <a:rPr spc="-5" dirty="0">
                <a:solidFill>
                  <a:srgbClr val="660033"/>
                </a:solidFill>
                <a:latin typeface="Times New Roman"/>
                <a:cs typeface="Times New Roman"/>
              </a:rPr>
              <a:t>a</a:t>
            </a:r>
            <a:r>
              <a:rPr spc="-15" dirty="0">
                <a:solidFill>
                  <a:srgbClr val="660033"/>
                </a:solidFill>
                <a:latin typeface="Times New Roman"/>
                <a:cs typeface="Times New Roman"/>
              </a:rPr>
              <a:t>s</a:t>
            </a:r>
            <a:r>
              <a:rPr spc="5" dirty="0">
                <a:solidFill>
                  <a:srgbClr val="660033"/>
                </a:solidFill>
                <a:latin typeface="Times New Roman"/>
                <a:cs typeface="Times New Roman"/>
              </a:rPr>
              <a:t>e</a:t>
            </a:r>
            <a:r>
              <a:rPr dirty="0">
                <a:solidFill>
                  <a:srgbClr val="660033"/>
                </a:solidFill>
                <a:latin typeface="Times New Roman"/>
                <a:cs typeface="Times New Roman"/>
              </a:rPr>
              <a:t>s</a:t>
            </a:r>
            <a:endParaRPr>
              <a:latin typeface="Times New Roman"/>
              <a:cs typeface="Times New Roman"/>
            </a:endParaRPr>
          </a:p>
        </p:txBody>
      </p:sp>
      <p:sp>
        <p:nvSpPr>
          <p:cNvPr id="5" name="object 5"/>
          <p:cNvSpPr txBox="1"/>
          <p:nvPr/>
        </p:nvSpPr>
        <p:spPr>
          <a:xfrm>
            <a:off x="4801871" y="1360170"/>
            <a:ext cx="2446655" cy="299720"/>
          </a:xfrm>
          <a:prstGeom prst="rect">
            <a:avLst/>
          </a:prstGeom>
        </p:spPr>
        <p:txBody>
          <a:bodyPr vert="horz" wrap="square" lIns="0" tIns="12700" rIns="0" bIns="0" rtlCol="0">
            <a:spAutoFit/>
          </a:bodyPr>
          <a:lstStyle/>
          <a:p>
            <a:pPr marL="12700">
              <a:spcBef>
                <a:spcPts val="100"/>
              </a:spcBef>
            </a:pPr>
            <a:r>
              <a:rPr spc="-5" dirty="0">
                <a:solidFill>
                  <a:srgbClr val="660033"/>
                </a:solidFill>
                <a:latin typeface="Times New Roman"/>
                <a:cs typeface="Times New Roman"/>
              </a:rPr>
              <a:t>Activities </a:t>
            </a:r>
            <a:r>
              <a:rPr dirty="0">
                <a:solidFill>
                  <a:srgbClr val="660033"/>
                </a:solidFill>
                <a:latin typeface="Times New Roman"/>
                <a:cs typeface="Times New Roman"/>
              </a:rPr>
              <a:t>to </a:t>
            </a:r>
            <a:r>
              <a:rPr spc="-10" dirty="0">
                <a:solidFill>
                  <a:srgbClr val="660033"/>
                </a:solidFill>
                <a:latin typeface="Times New Roman"/>
                <a:cs typeface="Times New Roman"/>
              </a:rPr>
              <a:t>be</a:t>
            </a:r>
            <a:r>
              <a:rPr spc="-15" dirty="0">
                <a:solidFill>
                  <a:srgbClr val="660033"/>
                </a:solidFill>
                <a:latin typeface="Times New Roman"/>
                <a:cs typeface="Times New Roman"/>
              </a:rPr>
              <a:t> </a:t>
            </a:r>
            <a:r>
              <a:rPr spc="-5" dirty="0">
                <a:solidFill>
                  <a:srgbClr val="660033"/>
                </a:solidFill>
                <a:latin typeface="Times New Roman"/>
                <a:cs typeface="Times New Roman"/>
              </a:rPr>
              <a:t>Performed</a:t>
            </a:r>
            <a:endParaRPr>
              <a:latin typeface="Times New Roman"/>
              <a:cs typeface="Times New Roman"/>
            </a:endParaRPr>
          </a:p>
        </p:txBody>
      </p:sp>
      <p:sp>
        <p:nvSpPr>
          <p:cNvPr id="6" name="object 6"/>
          <p:cNvSpPr txBox="1"/>
          <p:nvPr/>
        </p:nvSpPr>
        <p:spPr>
          <a:xfrm>
            <a:off x="7468870" y="1360170"/>
            <a:ext cx="660400" cy="299720"/>
          </a:xfrm>
          <a:prstGeom prst="rect">
            <a:avLst/>
          </a:prstGeom>
        </p:spPr>
        <p:txBody>
          <a:bodyPr vert="horz" wrap="square" lIns="0" tIns="12700" rIns="0" bIns="0" rtlCol="0">
            <a:spAutoFit/>
          </a:bodyPr>
          <a:lstStyle/>
          <a:p>
            <a:pPr marL="12700">
              <a:spcBef>
                <a:spcPts val="100"/>
              </a:spcBef>
            </a:pPr>
            <a:r>
              <a:rPr spc="-10" dirty="0">
                <a:solidFill>
                  <a:srgbClr val="660033"/>
                </a:solidFill>
                <a:latin typeface="Times New Roman"/>
                <a:cs typeface="Times New Roman"/>
              </a:rPr>
              <a:t>O</a:t>
            </a:r>
            <a:r>
              <a:rPr dirty="0">
                <a:solidFill>
                  <a:srgbClr val="660033"/>
                </a:solidFill>
                <a:latin typeface="Times New Roman"/>
                <a:cs typeface="Times New Roman"/>
              </a:rPr>
              <a:t>u</a:t>
            </a:r>
            <a:r>
              <a:rPr spc="5" dirty="0">
                <a:solidFill>
                  <a:srgbClr val="660033"/>
                </a:solidFill>
                <a:latin typeface="Times New Roman"/>
                <a:cs typeface="Times New Roman"/>
              </a:rPr>
              <a:t>t</a:t>
            </a:r>
            <a:r>
              <a:rPr dirty="0">
                <a:solidFill>
                  <a:srgbClr val="660033"/>
                </a:solidFill>
                <a:latin typeface="Times New Roman"/>
                <a:cs typeface="Times New Roman"/>
              </a:rPr>
              <a:t>put</a:t>
            </a:r>
            <a:endParaRPr>
              <a:latin typeface="Times New Roman"/>
              <a:cs typeface="Times New Roman"/>
            </a:endParaRPr>
          </a:p>
        </p:txBody>
      </p:sp>
      <p:sp>
        <p:nvSpPr>
          <p:cNvPr id="7" name="object 7"/>
          <p:cNvSpPr txBox="1"/>
          <p:nvPr/>
        </p:nvSpPr>
        <p:spPr>
          <a:xfrm>
            <a:off x="2362200" y="2286000"/>
            <a:ext cx="1219200" cy="300082"/>
          </a:xfrm>
          <a:prstGeom prst="rect">
            <a:avLst/>
          </a:prstGeom>
          <a:solidFill>
            <a:srgbClr val="FFCC99"/>
          </a:solidFill>
          <a:ln w="9344">
            <a:solidFill>
              <a:srgbClr val="000000"/>
            </a:solidFill>
          </a:ln>
        </p:spPr>
        <p:txBody>
          <a:bodyPr vert="horz" wrap="square" lIns="0" tIns="83820" rIns="0" bIns="0" rtlCol="0">
            <a:spAutoFit/>
          </a:bodyPr>
          <a:lstStyle/>
          <a:p>
            <a:pPr marL="246379">
              <a:spcBef>
                <a:spcPts val="660"/>
              </a:spcBef>
            </a:pPr>
            <a:r>
              <a:rPr sz="1400" spc="-175" dirty="0">
                <a:latin typeface="Arial Black"/>
                <a:cs typeface="Arial Black"/>
              </a:rPr>
              <a:t>Inception</a:t>
            </a:r>
            <a:endParaRPr sz="1400">
              <a:latin typeface="Arial Black"/>
              <a:cs typeface="Arial Black"/>
            </a:endParaRPr>
          </a:p>
        </p:txBody>
      </p:sp>
      <p:sp>
        <p:nvSpPr>
          <p:cNvPr id="8" name="object 8"/>
          <p:cNvSpPr txBox="1"/>
          <p:nvPr/>
        </p:nvSpPr>
        <p:spPr>
          <a:xfrm>
            <a:off x="2514600" y="2819400"/>
            <a:ext cx="1219200" cy="300082"/>
          </a:xfrm>
          <a:prstGeom prst="rect">
            <a:avLst/>
          </a:prstGeom>
          <a:solidFill>
            <a:srgbClr val="FFCC99"/>
          </a:solidFill>
          <a:ln w="9344">
            <a:solidFill>
              <a:srgbClr val="000000"/>
            </a:solidFill>
          </a:ln>
        </p:spPr>
        <p:txBody>
          <a:bodyPr vert="horz" wrap="square" lIns="0" tIns="83820" rIns="0" bIns="0" rtlCol="0">
            <a:spAutoFit/>
          </a:bodyPr>
          <a:lstStyle/>
          <a:p>
            <a:pPr marL="158750">
              <a:spcBef>
                <a:spcPts val="660"/>
              </a:spcBef>
            </a:pPr>
            <a:r>
              <a:rPr sz="1400" spc="-160" dirty="0">
                <a:latin typeface="Arial Black"/>
                <a:cs typeface="Arial Black"/>
              </a:rPr>
              <a:t>Elaboration</a:t>
            </a:r>
            <a:endParaRPr sz="1400">
              <a:latin typeface="Arial Black"/>
              <a:cs typeface="Arial Black"/>
            </a:endParaRPr>
          </a:p>
        </p:txBody>
      </p:sp>
      <p:sp>
        <p:nvSpPr>
          <p:cNvPr id="9" name="object 9"/>
          <p:cNvSpPr txBox="1"/>
          <p:nvPr/>
        </p:nvSpPr>
        <p:spPr>
          <a:xfrm>
            <a:off x="2666365" y="3352800"/>
            <a:ext cx="1219835" cy="300082"/>
          </a:xfrm>
          <a:prstGeom prst="rect">
            <a:avLst/>
          </a:prstGeom>
          <a:solidFill>
            <a:srgbClr val="FFCC99"/>
          </a:solidFill>
          <a:ln w="9344">
            <a:solidFill>
              <a:srgbClr val="000000"/>
            </a:solidFill>
          </a:ln>
        </p:spPr>
        <p:txBody>
          <a:bodyPr vert="horz" wrap="square" lIns="0" tIns="83820" rIns="0" bIns="0" rtlCol="0">
            <a:spAutoFit/>
          </a:bodyPr>
          <a:lstStyle/>
          <a:p>
            <a:pPr marL="107314">
              <a:spcBef>
                <a:spcPts val="660"/>
              </a:spcBef>
            </a:pPr>
            <a:r>
              <a:rPr sz="1400" spc="-170" dirty="0">
                <a:latin typeface="Arial Black"/>
                <a:cs typeface="Arial Black"/>
              </a:rPr>
              <a:t>Construction</a:t>
            </a:r>
            <a:endParaRPr sz="1400">
              <a:latin typeface="Arial Black"/>
              <a:cs typeface="Arial Black"/>
            </a:endParaRPr>
          </a:p>
        </p:txBody>
      </p:sp>
      <p:sp>
        <p:nvSpPr>
          <p:cNvPr id="10" name="object 10"/>
          <p:cNvSpPr txBox="1"/>
          <p:nvPr/>
        </p:nvSpPr>
        <p:spPr>
          <a:xfrm>
            <a:off x="2819400" y="3886200"/>
            <a:ext cx="1219200" cy="300082"/>
          </a:xfrm>
          <a:prstGeom prst="rect">
            <a:avLst/>
          </a:prstGeom>
          <a:solidFill>
            <a:srgbClr val="FFCC99"/>
          </a:solidFill>
          <a:ln w="9344">
            <a:solidFill>
              <a:srgbClr val="000000"/>
            </a:solidFill>
          </a:ln>
        </p:spPr>
        <p:txBody>
          <a:bodyPr vert="horz" wrap="square" lIns="0" tIns="83820" rIns="0" bIns="0" rtlCol="0">
            <a:spAutoFit/>
          </a:bodyPr>
          <a:lstStyle/>
          <a:p>
            <a:pPr marL="216535">
              <a:spcBef>
                <a:spcPts val="660"/>
              </a:spcBef>
            </a:pPr>
            <a:r>
              <a:rPr sz="1400" spc="-170" dirty="0">
                <a:latin typeface="Arial Black"/>
                <a:cs typeface="Arial Black"/>
              </a:rPr>
              <a:t>Transition</a:t>
            </a:r>
            <a:endParaRPr sz="1400">
              <a:latin typeface="Arial Black"/>
              <a:cs typeface="Arial Black"/>
            </a:endParaRPr>
          </a:p>
        </p:txBody>
      </p:sp>
      <p:sp>
        <p:nvSpPr>
          <p:cNvPr id="11" name="object 11"/>
          <p:cNvSpPr txBox="1"/>
          <p:nvPr/>
        </p:nvSpPr>
        <p:spPr>
          <a:xfrm>
            <a:off x="2971800" y="4419600"/>
            <a:ext cx="1219200" cy="300082"/>
          </a:xfrm>
          <a:prstGeom prst="rect">
            <a:avLst/>
          </a:prstGeom>
          <a:solidFill>
            <a:srgbClr val="FFCC99"/>
          </a:solidFill>
          <a:ln w="9344">
            <a:solidFill>
              <a:srgbClr val="000000"/>
            </a:solidFill>
          </a:ln>
        </p:spPr>
        <p:txBody>
          <a:bodyPr vert="horz" wrap="square" lIns="0" tIns="83820" rIns="0" bIns="0" rtlCol="0">
            <a:spAutoFit/>
          </a:bodyPr>
          <a:lstStyle/>
          <a:p>
            <a:pPr marL="182880">
              <a:spcBef>
                <a:spcPts val="660"/>
              </a:spcBef>
            </a:pPr>
            <a:r>
              <a:rPr sz="1400" spc="-165" dirty="0">
                <a:latin typeface="Arial Black"/>
                <a:cs typeface="Arial Black"/>
              </a:rPr>
              <a:t>Production</a:t>
            </a:r>
            <a:endParaRPr sz="1400">
              <a:latin typeface="Arial Black"/>
              <a:cs typeface="Arial Black"/>
            </a:endParaRPr>
          </a:p>
        </p:txBody>
      </p:sp>
      <p:sp>
        <p:nvSpPr>
          <p:cNvPr id="12" name="object 12"/>
          <p:cNvSpPr txBox="1"/>
          <p:nvPr/>
        </p:nvSpPr>
        <p:spPr>
          <a:xfrm>
            <a:off x="3122930" y="4953000"/>
            <a:ext cx="1220470" cy="300082"/>
          </a:xfrm>
          <a:prstGeom prst="rect">
            <a:avLst/>
          </a:prstGeom>
          <a:solidFill>
            <a:srgbClr val="FFCC99"/>
          </a:solidFill>
          <a:ln w="9344">
            <a:solidFill>
              <a:srgbClr val="000000"/>
            </a:solidFill>
          </a:ln>
        </p:spPr>
        <p:txBody>
          <a:bodyPr vert="horz" wrap="square" lIns="0" tIns="83820" rIns="0" bIns="0" rtlCol="0">
            <a:spAutoFit/>
          </a:bodyPr>
          <a:lstStyle/>
          <a:p>
            <a:pPr marL="173355">
              <a:spcBef>
                <a:spcPts val="660"/>
              </a:spcBef>
            </a:pPr>
            <a:r>
              <a:rPr sz="1400" spc="-175" dirty="0">
                <a:latin typeface="Arial Black"/>
                <a:cs typeface="Arial Black"/>
              </a:rPr>
              <a:t>Retirement</a:t>
            </a:r>
            <a:endParaRPr sz="1400">
              <a:latin typeface="Arial Black"/>
              <a:cs typeface="Arial Black"/>
            </a:endParaRPr>
          </a:p>
        </p:txBody>
      </p:sp>
      <p:grpSp>
        <p:nvGrpSpPr>
          <p:cNvPr id="13" name="object 13"/>
          <p:cNvGrpSpPr/>
          <p:nvPr/>
        </p:nvGrpSpPr>
        <p:grpSpPr>
          <a:xfrm>
            <a:off x="2357527" y="2667000"/>
            <a:ext cx="767080" cy="2628900"/>
            <a:chOff x="833527" y="2667000"/>
            <a:chExt cx="767080" cy="2628900"/>
          </a:xfrm>
        </p:grpSpPr>
        <p:sp>
          <p:nvSpPr>
            <p:cNvPr id="14" name="object 14"/>
            <p:cNvSpPr/>
            <p:nvPr/>
          </p:nvSpPr>
          <p:spPr>
            <a:xfrm>
              <a:off x="838200" y="2667000"/>
              <a:ext cx="0" cy="457200"/>
            </a:xfrm>
            <a:custGeom>
              <a:avLst/>
              <a:gdLst/>
              <a:ahLst/>
              <a:cxnLst/>
              <a:rect l="l" t="t" r="r" b="b"/>
              <a:pathLst>
                <a:path h="457200">
                  <a:moveTo>
                    <a:pt x="0" y="0"/>
                  </a:moveTo>
                  <a:lnTo>
                    <a:pt x="0" y="457200"/>
                  </a:lnTo>
                </a:path>
              </a:pathLst>
            </a:custGeom>
            <a:ln w="9344">
              <a:solidFill>
                <a:srgbClr val="000000"/>
              </a:solidFill>
            </a:ln>
          </p:spPr>
          <p:txBody>
            <a:bodyPr wrap="square" lIns="0" tIns="0" rIns="0" bIns="0" rtlCol="0"/>
            <a:lstStyle/>
            <a:p>
              <a:endParaRPr/>
            </a:p>
          </p:txBody>
        </p:sp>
        <p:sp>
          <p:nvSpPr>
            <p:cNvPr id="15" name="object 15"/>
            <p:cNvSpPr/>
            <p:nvPr/>
          </p:nvSpPr>
          <p:spPr>
            <a:xfrm>
              <a:off x="838200" y="3124200"/>
              <a:ext cx="81280" cy="0"/>
            </a:xfrm>
            <a:custGeom>
              <a:avLst/>
              <a:gdLst/>
              <a:ahLst/>
              <a:cxnLst/>
              <a:rect l="l" t="t" r="r" b="b"/>
              <a:pathLst>
                <a:path w="81280">
                  <a:moveTo>
                    <a:pt x="0" y="0"/>
                  </a:moveTo>
                  <a:lnTo>
                    <a:pt x="81280" y="0"/>
                  </a:lnTo>
                </a:path>
              </a:pathLst>
            </a:custGeom>
            <a:ln w="8890">
              <a:solidFill>
                <a:srgbClr val="000000"/>
              </a:solidFill>
            </a:ln>
          </p:spPr>
          <p:txBody>
            <a:bodyPr wrap="square" lIns="0" tIns="0" rIns="0" bIns="0" rtlCol="0"/>
            <a:lstStyle/>
            <a:p>
              <a:endParaRPr/>
            </a:p>
          </p:txBody>
        </p:sp>
        <p:sp>
          <p:nvSpPr>
            <p:cNvPr id="16" name="object 16"/>
            <p:cNvSpPr/>
            <p:nvPr/>
          </p:nvSpPr>
          <p:spPr>
            <a:xfrm>
              <a:off x="990600" y="3200400"/>
              <a:ext cx="0" cy="457200"/>
            </a:xfrm>
            <a:custGeom>
              <a:avLst/>
              <a:gdLst/>
              <a:ahLst/>
              <a:cxnLst/>
              <a:rect l="l" t="t" r="r" b="b"/>
              <a:pathLst>
                <a:path h="457200">
                  <a:moveTo>
                    <a:pt x="0" y="0"/>
                  </a:moveTo>
                  <a:lnTo>
                    <a:pt x="0" y="457200"/>
                  </a:lnTo>
                </a:path>
              </a:pathLst>
            </a:custGeom>
            <a:ln w="9344">
              <a:solidFill>
                <a:srgbClr val="000000"/>
              </a:solidFill>
            </a:ln>
          </p:spPr>
          <p:txBody>
            <a:bodyPr wrap="square" lIns="0" tIns="0" rIns="0" bIns="0" rtlCol="0"/>
            <a:lstStyle/>
            <a:p>
              <a:endParaRPr/>
            </a:p>
          </p:txBody>
        </p:sp>
        <p:sp>
          <p:nvSpPr>
            <p:cNvPr id="17" name="object 17"/>
            <p:cNvSpPr/>
            <p:nvPr/>
          </p:nvSpPr>
          <p:spPr>
            <a:xfrm>
              <a:off x="914400" y="3086100"/>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8" name="object 18"/>
            <p:cNvSpPr/>
            <p:nvPr/>
          </p:nvSpPr>
          <p:spPr>
            <a:xfrm>
              <a:off x="990600" y="3657600"/>
              <a:ext cx="81280" cy="0"/>
            </a:xfrm>
            <a:custGeom>
              <a:avLst/>
              <a:gdLst/>
              <a:ahLst/>
              <a:cxnLst/>
              <a:rect l="l" t="t" r="r" b="b"/>
              <a:pathLst>
                <a:path w="81280">
                  <a:moveTo>
                    <a:pt x="0" y="0"/>
                  </a:moveTo>
                  <a:lnTo>
                    <a:pt x="81280" y="0"/>
                  </a:lnTo>
                </a:path>
              </a:pathLst>
            </a:custGeom>
            <a:ln w="8890">
              <a:solidFill>
                <a:srgbClr val="000000"/>
              </a:solidFill>
            </a:ln>
          </p:spPr>
          <p:txBody>
            <a:bodyPr wrap="square" lIns="0" tIns="0" rIns="0" bIns="0" rtlCol="0"/>
            <a:lstStyle/>
            <a:p>
              <a:endParaRPr/>
            </a:p>
          </p:txBody>
        </p:sp>
        <p:sp>
          <p:nvSpPr>
            <p:cNvPr id="19" name="object 19"/>
            <p:cNvSpPr/>
            <p:nvPr/>
          </p:nvSpPr>
          <p:spPr>
            <a:xfrm>
              <a:off x="1143000" y="3733800"/>
              <a:ext cx="0" cy="457200"/>
            </a:xfrm>
            <a:custGeom>
              <a:avLst/>
              <a:gdLst/>
              <a:ahLst/>
              <a:cxnLst/>
              <a:rect l="l" t="t" r="r" b="b"/>
              <a:pathLst>
                <a:path h="457200">
                  <a:moveTo>
                    <a:pt x="0" y="0"/>
                  </a:moveTo>
                  <a:lnTo>
                    <a:pt x="0" y="457200"/>
                  </a:lnTo>
                </a:path>
              </a:pathLst>
            </a:custGeom>
            <a:ln w="9344">
              <a:solidFill>
                <a:srgbClr val="000000"/>
              </a:solidFill>
            </a:ln>
          </p:spPr>
          <p:txBody>
            <a:bodyPr wrap="square" lIns="0" tIns="0" rIns="0" bIns="0" rtlCol="0"/>
            <a:lstStyle/>
            <a:p>
              <a:endParaRPr/>
            </a:p>
          </p:txBody>
        </p:sp>
        <p:sp>
          <p:nvSpPr>
            <p:cNvPr id="20" name="object 20"/>
            <p:cNvSpPr/>
            <p:nvPr/>
          </p:nvSpPr>
          <p:spPr>
            <a:xfrm>
              <a:off x="1066800" y="3619500"/>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21" name="object 21"/>
            <p:cNvSpPr/>
            <p:nvPr/>
          </p:nvSpPr>
          <p:spPr>
            <a:xfrm>
              <a:off x="1143000" y="4191000"/>
              <a:ext cx="81280" cy="0"/>
            </a:xfrm>
            <a:custGeom>
              <a:avLst/>
              <a:gdLst/>
              <a:ahLst/>
              <a:cxnLst/>
              <a:rect l="l" t="t" r="r" b="b"/>
              <a:pathLst>
                <a:path w="81280">
                  <a:moveTo>
                    <a:pt x="0" y="0"/>
                  </a:moveTo>
                  <a:lnTo>
                    <a:pt x="81280" y="0"/>
                  </a:lnTo>
                </a:path>
              </a:pathLst>
            </a:custGeom>
            <a:ln w="8890">
              <a:solidFill>
                <a:srgbClr val="000000"/>
              </a:solidFill>
            </a:ln>
          </p:spPr>
          <p:txBody>
            <a:bodyPr wrap="square" lIns="0" tIns="0" rIns="0" bIns="0" rtlCol="0"/>
            <a:lstStyle/>
            <a:p>
              <a:endParaRPr/>
            </a:p>
          </p:txBody>
        </p:sp>
        <p:sp>
          <p:nvSpPr>
            <p:cNvPr id="22" name="object 22"/>
            <p:cNvSpPr/>
            <p:nvPr/>
          </p:nvSpPr>
          <p:spPr>
            <a:xfrm>
              <a:off x="1295400" y="4267200"/>
              <a:ext cx="0" cy="457200"/>
            </a:xfrm>
            <a:custGeom>
              <a:avLst/>
              <a:gdLst/>
              <a:ahLst/>
              <a:cxnLst/>
              <a:rect l="l" t="t" r="r" b="b"/>
              <a:pathLst>
                <a:path h="457200">
                  <a:moveTo>
                    <a:pt x="0" y="0"/>
                  </a:moveTo>
                  <a:lnTo>
                    <a:pt x="0" y="457200"/>
                  </a:lnTo>
                </a:path>
              </a:pathLst>
            </a:custGeom>
            <a:ln w="9344">
              <a:solidFill>
                <a:srgbClr val="000000"/>
              </a:solidFill>
            </a:ln>
          </p:spPr>
          <p:txBody>
            <a:bodyPr wrap="square" lIns="0" tIns="0" rIns="0" bIns="0" rtlCol="0"/>
            <a:lstStyle/>
            <a:p>
              <a:endParaRPr/>
            </a:p>
          </p:txBody>
        </p:sp>
        <p:sp>
          <p:nvSpPr>
            <p:cNvPr id="23" name="object 23"/>
            <p:cNvSpPr/>
            <p:nvPr/>
          </p:nvSpPr>
          <p:spPr>
            <a:xfrm>
              <a:off x="1219200" y="4152900"/>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24" name="object 24"/>
            <p:cNvSpPr/>
            <p:nvPr/>
          </p:nvSpPr>
          <p:spPr>
            <a:xfrm>
              <a:off x="1295400" y="4724400"/>
              <a:ext cx="81280" cy="0"/>
            </a:xfrm>
            <a:custGeom>
              <a:avLst/>
              <a:gdLst/>
              <a:ahLst/>
              <a:cxnLst/>
              <a:rect l="l" t="t" r="r" b="b"/>
              <a:pathLst>
                <a:path w="81280">
                  <a:moveTo>
                    <a:pt x="0" y="0"/>
                  </a:moveTo>
                  <a:lnTo>
                    <a:pt x="81280" y="0"/>
                  </a:lnTo>
                </a:path>
              </a:pathLst>
            </a:custGeom>
            <a:ln w="8890">
              <a:solidFill>
                <a:srgbClr val="000000"/>
              </a:solidFill>
            </a:ln>
          </p:spPr>
          <p:txBody>
            <a:bodyPr wrap="square" lIns="0" tIns="0" rIns="0" bIns="0" rtlCol="0"/>
            <a:lstStyle/>
            <a:p>
              <a:endParaRPr/>
            </a:p>
          </p:txBody>
        </p:sp>
        <p:sp>
          <p:nvSpPr>
            <p:cNvPr id="25" name="object 25"/>
            <p:cNvSpPr/>
            <p:nvPr/>
          </p:nvSpPr>
          <p:spPr>
            <a:xfrm>
              <a:off x="1447800" y="4800600"/>
              <a:ext cx="0" cy="457200"/>
            </a:xfrm>
            <a:custGeom>
              <a:avLst/>
              <a:gdLst/>
              <a:ahLst/>
              <a:cxnLst/>
              <a:rect l="l" t="t" r="r" b="b"/>
              <a:pathLst>
                <a:path h="457200">
                  <a:moveTo>
                    <a:pt x="0" y="0"/>
                  </a:moveTo>
                  <a:lnTo>
                    <a:pt x="0" y="457200"/>
                  </a:lnTo>
                </a:path>
              </a:pathLst>
            </a:custGeom>
            <a:ln w="9344">
              <a:solidFill>
                <a:srgbClr val="000000"/>
              </a:solidFill>
            </a:ln>
          </p:spPr>
          <p:txBody>
            <a:bodyPr wrap="square" lIns="0" tIns="0" rIns="0" bIns="0" rtlCol="0"/>
            <a:lstStyle/>
            <a:p>
              <a:endParaRPr/>
            </a:p>
          </p:txBody>
        </p:sp>
        <p:sp>
          <p:nvSpPr>
            <p:cNvPr id="26" name="object 26"/>
            <p:cNvSpPr/>
            <p:nvPr/>
          </p:nvSpPr>
          <p:spPr>
            <a:xfrm>
              <a:off x="1371600" y="4686300"/>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27" name="object 27"/>
            <p:cNvSpPr/>
            <p:nvPr/>
          </p:nvSpPr>
          <p:spPr>
            <a:xfrm>
              <a:off x="1447800" y="5257800"/>
              <a:ext cx="81280" cy="0"/>
            </a:xfrm>
            <a:custGeom>
              <a:avLst/>
              <a:gdLst/>
              <a:ahLst/>
              <a:cxnLst/>
              <a:rect l="l" t="t" r="r" b="b"/>
              <a:pathLst>
                <a:path w="81280">
                  <a:moveTo>
                    <a:pt x="0" y="0"/>
                  </a:moveTo>
                  <a:lnTo>
                    <a:pt x="81280" y="0"/>
                  </a:lnTo>
                </a:path>
              </a:pathLst>
            </a:custGeom>
            <a:ln w="8890">
              <a:solidFill>
                <a:srgbClr val="000000"/>
              </a:solidFill>
            </a:ln>
          </p:spPr>
          <p:txBody>
            <a:bodyPr wrap="square" lIns="0" tIns="0" rIns="0" bIns="0" rtlCol="0"/>
            <a:lstStyle/>
            <a:p>
              <a:endParaRPr/>
            </a:p>
          </p:txBody>
        </p:sp>
        <p:sp>
          <p:nvSpPr>
            <p:cNvPr id="28" name="object 28"/>
            <p:cNvSpPr/>
            <p:nvPr/>
          </p:nvSpPr>
          <p:spPr>
            <a:xfrm>
              <a:off x="1524000" y="5219700"/>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grpSp>
      <p:sp>
        <p:nvSpPr>
          <p:cNvPr id="29" name="object 29"/>
          <p:cNvSpPr txBox="1"/>
          <p:nvPr/>
        </p:nvSpPr>
        <p:spPr>
          <a:xfrm>
            <a:off x="5029200" y="2209800"/>
            <a:ext cx="1219200" cy="338554"/>
          </a:xfrm>
          <a:prstGeom prst="rect">
            <a:avLst/>
          </a:prstGeom>
          <a:solidFill>
            <a:srgbClr val="FFFF99"/>
          </a:solidFill>
          <a:ln w="9344">
            <a:solidFill>
              <a:srgbClr val="000000"/>
            </a:solidFill>
          </a:ln>
        </p:spPr>
        <p:txBody>
          <a:bodyPr vert="horz" wrap="square" lIns="0" tIns="121920" rIns="0" bIns="0" rtlCol="0">
            <a:spAutoFit/>
          </a:bodyPr>
          <a:lstStyle/>
          <a:p>
            <a:pPr marL="122555">
              <a:spcBef>
                <a:spcPts val="960"/>
              </a:spcBef>
            </a:pPr>
            <a:r>
              <a:rPr sz="1400" spc="-175" dirty="0">
                <a:latin typeface="Arial Black"/>
                <a:cs typeface="Arial Black"/>
              </a:rPr>
              <a:t>Assessment</a:t>
            </a:r>
            <a:endParaRPr sz="1400">
              <a:latin typeface="Arial Black"/>
              <a:cs typeface="Arial Black"/>
            </a:endParaRPr>
          </a:p>
        </p:txBody>
      </p:sp>
      <p:sp>
        <p:nvSpPr>
          <p:cNvPr id="30" name="object 30"/>
          <p:cNvSpPr txBox="1"/>
          <p:nvPr/>
        </p:nvSpPr>
        <p:spPr>
          <a:xfrm>
            <a:off x="5257800" y="3810000"/>
            <a:ext cx="1676400" cy="457200"/>
          </a:xfrm>
          <a:prstGeom prst="rect">
            <a:avLst/>
          </a:prstGeom>
          <a:solidFill>
            <a:srgbClr val="FFFF99"/>
          </a:solidFill>
          <a:ln w="9344">
            <a:solidFill>
              <a:srgbClr val="000000"/>
            </a:solidFill>
          </a:ln>
        </p:spPr>
        <p:txBody>
          <a:bodyPr vert="horz" wrap="square" lIns="0" tIns="15240" rIns="0" bIns="0" rtlCol="0">
            <a:spAutoFit/>
          </a:bodyPr>
          <a:lstStyle/>
          <a:p>
            <a:pPr marL="10160" marR="5080" indent="2540">
              <a:spcBef>
                <a:spcPts val="120"/>
              </a:spcBef>
            </a:pPr>
            <a:r>
              <a:rPr sz="1400" spc="-180" dirty="0">
                <a:latin typeface="Arial Black"/>
                <a:cs typeface="Arial Black"/>
              </a:rPr>
              <a:t>Test </a:t>
            </a:r>
            <a:r>
              <a:rPr sz="1400" spc="-135" dirty="0">
                <a:latin typeface="Arial Black"/>
                <a:cs typeface="Arial Black"/>
              </a:rPr>
              <a:t>Case </a:t>
            </a:r>
            <a:r>
              <a:rPr sz="1400" spc="-175" dirty="0">
                <a:latin typeface="Arial Black"/>
                <a:cs typeface="Arial Black"/>
              </a:rPr>
              <a:t>Execution  </a:t>
            </a:r>
            <a:r>
              <a:rPr sz="1400" spc="-80" dirty="0">
                <a:latin typeface="Arial Black"/>
                <a:cs typeface="Arial Black"/>
              </a:rPr>
              <a:t>(</a:t>
            </a:r>
            <a:r>
              <a:rPr sz="1400" spc="-160" dirty="0">
                <a:latin typeface="Arial Black"/>
                <a:cs typeface="Arial Black"/>
              </a:rPr>
              <a:t>M</a:t>
            </a:r>
            <a:r>
              <a:rPr sz="1400" spc="-165" dirty="0">
                <a:latin typeface="Arial Black"/>
                <a:cs typeface="Arial Black"/>
              </a:rPr>
              <a:t>a</a:t>
            </a:r>
            <a:r>
              <a:rPr sz="1400" spc="-170" dirty="0">
                <a:latin typeface="Arial Black"/>
                <a:cs typeface="Arial Black"/>
              </a:rPr>
              <a:t>n</a:t>
            </a:r>
            <a:r>
              <a:rPr sz="1400" spc="-195" dirty="0">
                <a:latin typeface="Arial Black"/>
                <a:cs typeface="Arial Black"/>
              </a:rPr>
              <a:t>ua</a:t>
            </a:r>
            <a:r>
              <a:rPr sz="1400" spc="-90" dirty="0">
                <a:latin typeface="Arial Black"/>
                <a:cs typeface="Arial Black"/>
              </a:rPr>
              <a:t>l</a:t>
            </a:r>
            <a:r>
              <a:rPr sz="1400" dirty="0">
                <a:latin typeface="Arial Black"/>
                <a:cs typeface="Arial Black"/>
              </a:rPr>
              <a:t>/</a:t>
            </a:r>
            <a:r>
              <a:rPr sz="1400" spc="-160" dirty="0">
                <a:latin typeface="Arial Black"/>
                <a:cs typeface="Arial Black"/>
              </a:rPr>
              <a:t>A</a:t>
            </a:r>
            <a:r>
              <a:rPr sz="1400" spc="-240" dirty="0">
                <a:latin typeface="Arial Black"/>
                <a:cs typeface="Arial Black"/>
              </a:rPr>
              <a:t>u</a:t>
            </a:r>
            <a:r>
              <a:rPr sz="1400" spc="-155" dirty="0">
                <a:latin typeface="Arial Black"/>
                <a:cs typeface="Arial Black"/>
              </a:rPr>
              <a:t>t</a:t>
            </a:r>
            <a:r>
              <a:rPr sz="1400" spc="-165" dirty="0">
                <a:latin typeface="Arial Black"/>
                <a:cs typeface="Arial Black"/>
              </a:rPr>
              <a:t>o</a:t>
            </a:r>
            <a:r>
              <a:rPr sz="1400" spc="-235" dirty="0">
                <a:latin typeface="Arial Black"/>
                <a:cs typeface="Arial Black"/>
              </a:rPr>
              <a:t>m</a:t>
            </a:r>
            <a:r>
              <a:rPr sz="1400" spc="-240" dirty="0">
                <a:latin typeface="Arial Black"/>
                <a:cs typeface="Arial Black"/>
              </a:rPr>
              <a:t>a</a:t>
            </a:r>
            <a:r>
              <a:rPr sz="1400" spc="-145" dirty="0">
                <a:latin typeface="Arial Black"/>
                <a:cs typeface="Arial Black"/>
              </a:rPr>
              <a:t>t</a:t>
            </a:r>
            <a:r>
              <a:rPr sz="1400" spc="-165" dirty="0">
                <a:latin typeface="Arial Black"/>
                <a:cs typeface="Arial Black"/>
              </a:rPr>
              <a:t>i</a:t>
            </a:r>
            <a:r>
              <a:rPr sz="1400" spc="-135" dirty="0">
                <a:latin typeface="Arial Black"/>
                <a:cs typeface="Arial Black"/>
              </a:rPr>
              <a:t>on)</a:t>
            </a:r>
            <a:endParaRPr sz="1400">
              <a:latin typeface="Arial Black"/>
              <a:cs typeface="Arial Black"/>
            </a:endParaRPr>
          </a:p>
        </p:txBody>
      </p:sp>
      <p:sp>
        <p:nvSpPr>
          <p:cNvPr id="31" name="object 31"/>
          <p:cNvSpPr txBox="1"/>
          <p:nvPr/>
        </p:nvSpPr>
        <p:spPr>
          <a:xfrm>
            <a:off x="5334000" y="4343400"/>
            <a:ext cx="1219200" cy="338554"/>
          </a:xfrm>
          <a:prstGeom prst="rect">
            <a:avLst/>
          </a:prstGeom>
          <a:solidFill>
            <a:srgbClr val="FFFF99"/>
          </a:solidFill>
          <a:ln w="9344">
            <a:solidFill>
              <a:srgbClr val="000000"/>
            </a:solidFill>
          </a:ln>
        </p:spPr>
        <p:txBody>
          <a:bodyPr vert="horz" wrap="square" lIns="0" tIns="121920" rIns="0" bIns="0" rtlCol="0">
            <a:spAutoFit/>
          </a:bodyPr>
          <a:lstStyle/>
          <a:p>
            <a:pPr marL="222250">
              <a:spcBef>
                <a:spcPts val="960"/>
              </a:spcBef>
            </a:pPr>
            <a:r>
              <a:rPr sz="1400" spc="-160" dirty="0">
                <a:latin typeface="Arial Black"/>
                <a:cs typeface="Arial Black"/>
              </a:rPr>
              <a:t>Reporting</a:t>
            </a:r>
            <a:endParaRPr sz="1400">
              <a:latin typeface="Arial Black"/>
              <a:cs typeface="Arial Black"/>
            </a:endParaRPr>
          </a:p>
        </p:txBody>
      </p:sp>
      <p:sp>
        <p:nvSpPr>
          <p:cNvPr id="32" name="object 32"/>
          <p:cNvSpPr txBox="1"/>
          <p:nvPr/>
        </p:nvSpPr>
        <p:spPr>
          <a:xfrm>
            <a:off x="5410200" y="4876800"/>
            <a:ext cx="1219200" cy="338554"/>
          </a:xfrm>
          <a:prstGeom prst="rect">
            <a:avLst/>
          </a:prstGeom>
          <a:solidFill>
            <a:srgbClr val="FFFF99"/>
          </a:solidFill>
          <a:ln w="9344">
            <a:solidFill>
              <a:srgbClr val="000000"/>
            </a:solidFill>
          </a:ln>
        </p:spPr>
        <p:txBody>
          <a:bodyPr vert="horz" wrap="square" lIns="0" tIns="121920" rIns="0" bIns="0" rtlCol="0">
            <a:spAutoFit/>
          </a:bodyPr>
          <a:lstStyle/>
          <a:p>
            <a:pPr marL="311150">
              <a:spcBef>
                <a:spcPts val="960"/>
              </a:spcBef>
            </a:pPr>
            <a:r>
              <a:rPr sz="1400" spc="-170" dirty="0">
                <a:latin typeface="Arial Black"/>
                <a:cs typeface="Arial Black"/>
              </a:rPr>
              <a:t>Archive</a:t>
            </a:r>
            <a:endParaRPr sz="1400">
              <a:latin typeface="Arial Black"/>
              <a:cs typeface="Arial Black"/>
            </a:endParaRPr>
          </a:p>
        </p:txBody>
      </p:sp>
      <p:sp>
        <p:nvSpPr>
          <p:cNvPr id="33" name="object 33"/>
          <p:cNvSpPr txBox="1"/>
          <p:nvPr/>
        </p:nvSpPr>
        <p:spPr>
          <a:xfrm>
            <a:off x="5105400" y="2743200"/>
            <a:ext cx="1219200" cy="457200"/>
          </a:xfrm>
          <a:prstGeom prst="rect">
            <a:avLst/>
          </a:prstGeom>
          <a:solidFill>
            <a:srgbClr val="FFFF99"/>
          </a:solidFill>
          <a:ln w="9344">
            <a:solidFill>
              <a:srgbClr val="000000"/>
            </a:solidFill>
          </a:ln>
        </p:spPr>
        <p:txBody>
          <a:bodyPr vert="horz" wrap="square" lIns="0" tIns="15240" rIns="0" bIns="0" rtlCol="0">
            <a:spAutoFit/>
          </a:bodyPr>
          <a:lstStyle/>
          <a:p>
            <a:pPr marL="182245" marR="176530" indent="49530">
              <a:spcBef>
                <a:spcPts val="120"/>
              </a:spcBef>
            </a:pPr>
            <a:r>
              <a:rPr sz="1400" spc="-180" dirty="0">
                <a:latin typeface="Arial Black"/>
                <a:cs typeface="Arial Black"/>
              </a:rPr>
              <a:t>Test </a:t>
            </a:r>
            <a:r>
              <a:rPr sz="1400" spc="-140" dirty="0">
                <a:latin typeface="Arial Black"/>
                <a:cs typeface="Arial Black"/>
              </a:rPr>
              <a:t>Plan  </a:t>
            </a:r>
            <a:r>
              <a:rPr sz="1400" spc="-85" dirty="0">
                <a:latin typeface="Arial Black"/>
                <a:cs typeface="Arial Black"/>
              </a:rPr>
              <a:t>P</a:t>
            </a:r>
            <a:r>
              <a:rPr sz="1400" spc="-160" dirty="0">
                <a:latin typeface="Arial Black"/>
                <a:cs typeface="Arial Black"/>
              </a:rPr>
              <a:t>r</a:t>
            </a:r>
            <a:r>
              <a:rPr sz="1400" spc="-180" dirty="0">
                <a:latin typeface="Arial Black"/>
                <a:cs typeface="Arial Black"/>
              </a:rPr>
              <a:t>odu</a:t>
            </a:r>
            <a:r>
              <a:rPr sz="1400" spc="-170" dirty="0">
                <a:latin typeface="Arial Black"/>
                <a:cs typeface="Arial Black"/>
              </a:rPr>
              <a:t>c</a:t>
            </a:r>
            <a:r>
              <a:rPr sz="1400" spc="-235" dirty="0">
                <a:latin typeface="Arial Black"/>
                <a:cs typeface="Arial Black"/>
              </a:rPr>
              <a:t>t</a:t>
            </a:r>
            <a:r>
              <a:rPr sz="1400" spc="-155" dirty="0">
                <a:latin typeface="Arial Black"/>
                <a:cs typeface="Arial Black"/>
              </a:rPr>
              <a:t>i</a:t>
            </a:r>
            <a:r>
              <a:rPr sz="1400" spc="-165" dirty="0">
                <a:latin typeface="Arial Black"/>
                <a:cs typeface="Arial Black"/>
              </a:rPr>
              <a:t>on</a:t>
            </a:r>
            <a:endParaRPr sz="1400">
              <a:latin typeface="Arial Black"/>
              <a:cs typeface="Arial Black"/>
            </a:endParaRPr>
          </a:p>
        </p:txBody>
      </p:sp>
      <p:sp>
        <p:nvSpPr>
          <p:cNvPr id="34" name="object 34"/>
          <p:cNvSpPr txBox="1"/>
          <p:nvPr/>
        </p:nvSpPr>
        <p:spPr>
          <a:xfrm>
            <a:off x="5181600" y="3276600"/>
            <a:ext cx="1219200" cy="457200"/>
          </a:xfrm>
          <a:prstGeom prst="rect">
            <a:avLst/>
          </a:prstGeom>
          <a:solidFill>
            <a:srgbClr val="FFFF99"/>
          </a:solidFill>
          <a:ln w="9344">
            <a:solidFill>
              <a:srgbClr val="000000"/>
            </a:solidFill>
          </a:ln>
        </p:spPr>
        <p:txBody>
          <a:bodyPr vert="horz" wrap="square" lIns="0" tIns="15240" rIns="0" bIns="0" rtlCol="0">
            <a:spAutoFit/>
          </a:bodyPr>
          <a:lstStyle/>
          <a:p>
            <a:pPr marL="182245" marR="176530" indent="19050">
              <a:spcBef>
                <a:spcPts val="120"/>
              </a:spcBef>
            </a:pPr>
            <a:r>
              <a:rPr sz="1400" spc="-180" dirty="0">
                <a:latin typeface="Arial Black"/>
                <a:cs typeface="Arial Black"/>
              </a:rPr>
              <a:t>Test </a:t>
            </a:r>
            <a:r>
              <a:rPr sz="1400" spc="-135" dirty="0">
                <a:latin typeface="Arial Black"/>
                <a:cs typeface="Arial Black"/>
              </a:rPr>
              <a:t>Case  </a:t>
            </a:r>
            <a:r>
              <a:rPr sz="1400" spc="-85" dirty="0">
                <a:latin typeface="Arial Black"/>
                <a:cs typeface="Arial Black"/>
              </a:rPr>
              <a:t>P</a:t>
            </a:r>
            <a:r>
              <a:rPr sz="1400" spc="-160" dirty="0">
                <a:latin typeface="Arial Black"/>
                <a:cs typeface="Arial Black"/>
              </a:rPr>
              <a:t>r</a:t>
            </a:r>
            <a:r>
              <a:rPr sz="1400" spc="-180" dirty="0">
                <a:latin typeface="Arial Black"/>
                <a:cs typeface="Arial Black"/>
              </a:rPr>
              <a:t>odu</a:t>
            </a:r>
            <a:r>
              <a:rPr sz="1400" spc="-170" dirty="0">
                <a:latin typeface="Arial Black"/>
                <a:cs typeface="Arial Black"/>
              </a:rPr>
              <a:t>c</a:t>
            </a:r>
            <a:r>
              <a:rPr sz="1400" spc="-235" dirty="0">
                <a:latin typeface="Arial Black"/>
                <a:cs typeface="Arial Black"/>
              </a:rPr>
              <a:t>t</a:t>
            </a:r>
            <a:r>
              <a:rPr sz="1400" spc="-155" dirty="0">
                <a:latin typeface="Arial Black"/>
                <a:cs typeface="Arial Black"/>
              </a:rPr>
              <a:t>i</a:t>
            </a:r>
            <a:r>
              <a:rPr sz="1400" spc="-165" dirty="0">
                <a:latin typeface="Arial Black"/>
                <a:cs typeface="Arial Black"/>
              </a:rPr>
              <a:t>on</a:t>
            </a:r>
            <a:endParaRPr sz="1400">
              <a:latin typeface="Arial Black"/>
              <a:cs typeface="Arial Black"/>
            </a:endParaRPr>
          </a:p>
        </p:txBody>
      </p:sp>
      <p:grpSp>
        <p:nvGrpSpPr>
          <p:cNvPr id="35" name="object 35"/>
          <p:cNvGrpSpPr/>
          <p:nvPr/>
        </p:nvGrpSpPr>
        <p:grpSpPr>
          <a:xfrm>
            <a:off x="3581400" y="2400300"/>
            <a:ext cx="1447800" cy="76200"/>
            <a:chOff x="2057400" y="2400300"/>
            <a:chExt cx="1447800" cy="76200"/>
          </a:xfrm>
        </p:grpSpPr>
        <p:sp>
          <p:nvSpPr>
            <p:cNvPr id="36" name="object 36"/>
            <p:cNvSpPr/>
            <p:nvPr/>
          </p:nvSpPr>
          <p:spPr>
            <a:xfrm>
              <a:off x="2057400" y="2438400"/>
              <a:ext cx="1377950" cy="0"/>
            </a:xfrm>
            <a:custGeom>
              <a:avLst/>
              <a:gdLst/>
              <a:ahLst/>
              <a:cxnLst/>
              <a:rect l="l" t="t" r="r" b="b"/>
              <a:pathLst>
                <a:path w="1377950">
                  <a:moveTo>
                    <a:pt x="0" y="0"/>
                  </a:moveTo>
                  <a:lnTo>
                    <a:pt x="1377950" y="0"/>
                  </a:lnTo>
                </a:path>
              </a:pathLst>
            </a:custGeom>
            <a:ln w="8890">
              <a:solidFill>
                <a:srgbClr val="000000"/>
              </a:solidFill>
            </a:ln>
          </p:spPr>
          <p:txBody>
            <a:bodyPr wrap="square" lIns="0" tIns="0" rIns="0" bIns="0" rtlCol="0"/>
            <a:lstStyle/>
            <a:p>
              <a:endParaRPr/>
            </a:p>
          </p:txBody>
        </p:sp>
        <p:sp>
          <p:nvSpPr>
            <p:cNvPr id="37" name="object 37"/>
            <p:cNvSpPr/>
            <p:nvPr/>
          </p:nvSpPr>
          <p:spPr>
            <a:xfrm>
              <a:off x="3430269" y="2400300"/>
              <a:ext cx="74930" cy="76200"/>
            </a:xfrm>
            <a:custGeom>
              <a:avLst/>
              <a:gdLst/>
              <a:ahLst/>
              <a:cxnLst/>
              <a:rect l="l" t="t" r="r" b="b"/>
              <a:pathLst>
                <a:path w="74929" h="76200">
                  <a:moveTo>
                    <a:pt x="0" y="0"/>
                  </a:moveTo>
                  <a:lnTo>
                    <a:pt x="0" y="76200"/>
                  </a:lnTo>
                  <a:lnTo>
                    <a:pt x="74929" y="38100"/>
                  </a:lnTo>
                  <a:lnTo>
                    <a:pt x="0" y="0"/>
                  </a:lnTo>
                  <a:close/>
                </a:path>
              </a:pathLst>
            </a:custGeom>
            <a:solidFill>
              <a:srgbClr val="000000"/>
            </a:solidFill>
          </p:spPr>
          <p:txBody>
            <a:bodyPr wrap="square" lIns="0" tIns="0" rIns="0" bIns="0" rtlCol="0"/>
            <a:lstStyle/>
            <a:p>
              <a:endParaRPr/>
            </a:p>
          </p:txBody>
        </p:sp>
      </p:grpSp>
      <p:grpSp>
        <p:nvGrpSpPr>
          <p:cNvPr id="38" name="object 38"/>
          <p:cNvGrpSpPr/>
          <p:nvPr/>
        </p:nvGrpSpPr>
        <p:grpSpPr>
          <a:xfrm>
            <a:off x="3733800" y="2667000"/>
            <a:ext cx="1371600" cy="419100"/>
            <a:chOff x="2209800" y="2667000"/>
            <a:chExt cx="1371600" cy="419100"/>
          </a:xfrm>
        </p:grpSpPr>
        <p:sp>
          <p:nvSpPr>
            <p:cNvPr id="39" name="object 39"/>
            <p:cNvSpPr/>
            <p:nvPr/>
          </p:nvSpPr>
          <p:spPr>
            <a:xfrm>
              <a:off x="3505200" y="2667000"/>
              <a:ext cx="0" cy="381000"/>
            </a:xfrm>
            <a:custGeom>
              <a:avLst/>
              <a:gdLst/>
              <a:ahLst/>
              <a:cxnLst/>
              <a:rect l="l" t="t" r="r" b="b"/>
              <a:pathLst>
                <a:path h="381000">
                  <a:moveTo>
                    <a:pt x="0" y="0"/>
                  </a:moveTo>
                  <a:lnTo>
                    <a:pt x="0" y="381000"/>
                  </a:lnTo>
                </a:path>
              </a:pathLst>
            </a:custGeom>
            <a:ln w="9344">
              <a:solidFill>
                <a:srgbClr val="000000"/>
              </a:solidFill>
            </a:ln>
          </p:spPr>
          <p:txBody>
            <a:bodyPr wrap="square" lIns="0" tIns="0" rIns="0" bIns="0" rtlCol="0"/>
            <a:lstStyle/>
            <a:p>
              <a:endParaRPr/>
            </a:p>
          </p:txBody>
        </p:sp>
        <p:sp>
          <p:nvSpPr>
            <p:cNvPr id="40" name="object 40"/>
            <p:cNvSpPr/>
            <p:nvPr/>
          </p:nvSpPr>
          <p:spPr>
            <a:xfrm>
              <a:off x="2209800" y="3048000"/>
              <a:ext cx="1300480" cy="0"/>
            </a:xfrm>
            <a:custGeom>
              <a:avLst/>
              <a:gdLst/>
              <a:ahLst/>
              <a:cxnLst/>
              <a:rect l="l" t="t" r="r" b="b"/>
              <a:pathLst>
                <a:path w="1300479">
                  <a:moveTo>
                    <a:pt x="0" y="0"/>
                  </a:moveTo>
                  <a:lnTo>
                    <a:pt x="1300479" y="0"/>
                  </a:lnTo>
                </a:path>
              </a:pathLst>
            </a:custGeom>
            <a:ln w="8890">
              <a:solidFill>
                <a:srgbClr val="000000"/>
              </a:solidFill>
            </a:ln>
          </p:spPr>
          <p:txBody>
            <a:bodyPr wrap="square" lIns="0" tIns="0" rIns="0" bIns="0" rtlCol="0"/>
            <a:lstStyle/>
            <a:p>
              <a:endParaRPr/>
            </a:p>
          </p:txBody>
        </p:sp>
        <p:sp>
          <p:nvSpPr>
            <p:cNvPr id="41" name="object 41"/>
            <p:cNvSpPr/>
            <p:nvPr/>
          </p:nvSpPr>
          <p:spPr>
            <a:xfrm>
              <a:off x="3505200" y="3009900"/>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grpSp>
      <p:grpSp>
        <p:nvGrpSpPr>
          <p:cNvPr id="42" name="object 42"/>
          <p:cNvGrpSpPr/>
          <p:nvPr/>
        </p:nvGrpSpPr>
        <p:grpSpPr>
          <a:xfrm>
            <a:off x="3886200" y="3200400"/>
            <a:ext cx="1295400" cy="419100"/>
            <a:chOff x="2362200" y="3200400"/>
            <a:chExt cx="1295400" cy="419100"/>
          </a:xfrm>
        </p:grpSpPr>
        <p:sp>
          <p:nvSpPr>
            <p:cNvPr id="43" name="object 43"/>
            <p:cNvSpPr/>
            <p:nvPr/>
          </p:nvSpPr>
          <p:spPr>
            <a:xfrm>
              <a:off x="3581400" y="3200400"/>
              <a:ext cx="0" cy="381000"/>
            </a:xfrm>
            <a:custGeom>
              <a:avLst/>
              <a:gdLst/>
              <a:ahLst/>
              <a:cxnLst/>
              <a:rect l="l" t="t" r="r" b="b"/>
              <a:pathLst>
                <a:path h="381000">
                  <a:moveTo>
                    <a:pt x="0" y="0"/>
                  </a:moveTo>
                  <a:lnTo>
                    <a:pt x="0" y="381000"/>
                  </a:lnTo>
                </a:path>
              </a:pathLst>
            </a:custGeom>
            <a:ln w="9344">
              <a:solidFill>
                <a:srgbClr val="000000"/>
              </a:solidFill>
            </a:ln>
          </p:spPr>
          <p:txBody>
            <a:bodyPr wrap="square" lIns="0" tIns="0" rIns="0" bIns="0" rtlCol="0"/>
            <a:lstStyle/>
            <a:p>
              <a:endParaRPr/>
            </a:p>
          </p:txBody>
        </p:sp>
        <p:sp>
          <p:nvSpPr>
            <p:cNvPr id="44" name="object 44"/>
            <p:cNvSpPr/>
            <p:nvPr/>
          </p:nvSpPr>
          <p:spPr>
            <a:xfrm>
              <a:off x="2362200" y="3581400"/>
              <a:ext cx="1224280" cy="0"/>
            </a:xfrm>
            <a:custGeom>
              <a:avLst/>
              <a:gdLst/>
              <a:ahLst/>
              <a:cxnLst/>
              <a:rect l="l" t="t" r="r" b="b"/>
              <a:pathLst>
                <a:path w="1224279">
                  <a:moveTo>
                    <a:pt x="0" y="0"/>
                  </a:moveTo>
                  <a:lnTo>
                    <a:pt x="1224279" y="0"/>
                  </a:lnTo>
                </a:path>
              </a:pathLst>
            </a:custGeom>
            <a:ln w="8890">
              <a:solidFill>
                <a:srgbClr val="000000"/>
              </a:solidFill>
            </a:ln>
          </p:spPr>
          <p:txBody>
            <a:bodyPr wrap="square" lIns="0" tIns="0" rIns="0" bIns="0" rtlCol="0"/>
            <a:lstStyle/>
            <a:p>
              <a:endParaRPr/>
            </a:p>
          </p:txBody>
        </p:sp>
        <p:sp>
          <p:nvSpPr>
            <p:cNvPr id="45" name="object 45"/>
            <p:cNvSpPr/>
            <p:nvPr/>
          </p:nvSpPr>
          <p:spPr>
            <a:xfrm>
              <a:off x="3581400" y="3543300"/>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grpSp>
      <p:grpSp>
        <p:nvGrpSpPr>
          <p:cNvPr id="46" name="object 46"/>
          <p:cNvGrpSpPr/>
          <p:nvPr/>
        </p:nvGrpSpPr>
        <p:grpSpPr>
          <a:xfrm>
            <a:off x="4038600" y="3733800"/>
            <a:ext cx="1219200" cy="419100"/>
            <a:chOff x="2514600" y="3733800"/>
            <a:chExt cx="1219200" cy="419100"/>
          </a:xfrm>
        </p:grpSpPr>
        <p:sp>
          <p:nvSpPr>
            <p:cNvPr id="47" name="object 47"/>
            <p:cNvSpPr/>
            <p:nvPr/>
          </p:nvSpPr>
          <p:spPr>
            <a:xfrm>
              <a:off x="3657600" y="3733800"/>
              <a:ext cx="0" cy="381000"/>
            </a:xfrm>
            <a:custGeom>
              <a:avLst/>
              <a:gdLst/>
              <a:ahLst/>
              <a:cxnLst/>
              <a:rect l="l" t="t" r="r" b="b"/>
              <a:pathLst>
                <a:path h="381000">
                  <a:moveTo>
                    <a:pt x="0" y="0"/>
                  </a:moveTo>
                  <a:lnTo>
                    <a:pt x="0" y="381000"/>
                  </a:lnTo>
                </a:path>
              </a:pathLst>
            </a:custGeom>
            <a:ln w="9344">
              <a:solidFill>
                <a:srgbClr val="000000"/>
              </a:solidFill>
            </a:ln>
          </p:spPr>
          <p:txBody>
            <a:bodyPr wrap="square" lIns="0" tIns="0" rIns="0" bIns="0" rtlCol="0"/>
            <a:lstStyle/>
            <a:p>
              <a:endParaRPr/>
            </a:p>
          </p:txBody>
        </p:sp>
        <p:sp>
          <p:nvSpPr>
            <p:cNvPr id="48" name="object 48"/>
            <p:cNvSpPr/>
            <p:nvPr/>
          </p:nvSpPr>
          <p:spPr>
            <a:xfrm>
              <a:off x="2514600" y="4114800"/>
              <a:ext cx="1149350" cy="0"/>
            </a:xfrm>
            <a:custGeom>
              <a:avLst/>
              <a:gdLst/>
              <a:ahLst/>
              <a:cxnLst/>
              <a:rect l="l" t="t" r="r" b="b"/>
              <a:pathLst>
                <a:path w="1149350">
                  <a:moveTo>
                    <a:pt x="0" y="0"/>
                  </a:moveTo>
                  <a:lnTo>
                    <a:pt x="1149350" y="0"/>
                  </a:lnTo>
                </a:path>
              </a:pathLst>
            </a:custGeom>
            <a:ln w="8890">
              <a:solidFill>
                <a:srgbClr val="000000"/>
              </a:solidFill>
            </a:ln>
          </p:spPr>
          <p:txBody>
            <a:bodyPr wrap="square" lIns="0" tIns="0" rIns="0" bIns="0" rtlCol="0"/>
            <a:lstStyle/>
            <a:p>
              <a:endParaRPr/>
            </a:p>
          </p:txBody>
        </p:sp>
        <p:sp>
          <p:nvSpPr>
            <p:cNvPr id="49" name="object 49"/>
            <p:cNvSpPr/>
            <p:nvPr/>
          </p:nvSpPr>
          <p:spPr>
            <a:xfrm>
              <a:off x="3658869" y="4076700"/>
              <a:ext cx="74930" cy="76200"/>
            </a:xfrm>
            <a:custGeom>
              <a:avLst/>
              <a:gdLst/>
              <a:ahLst/>
              <a:cxnLst/>
              <a:rect l="l" t="t" r="r" b="b"/>
              <a:pathLst>
                <a:path w="74929" h="76200">
                  <a:moveTo>
                    <a:pt x="0" y="0"/>
                  </a:moveTo>
                  <a:lnTo>
                    <a:pt x="0" y="76200"/>
                  </a:lnTo>
                  <a:lnTo>
                    <a:pt x="74929" y="38100"/>
                  </a:lnTo>
                  <a:lnTo>
                    <a:pt x="0" y="0"/>
                  </a:lnTo>
                  <a:close/>
                </a:path>
              </a:pathLst>
            </a:custGeom>
            <a:solidFill>
              <a:srgbClr val="000000"/>
            </a:solidFill>
          </p:spPr>
          <p:txBody>
            <a:bodyPr wrap="square" lIns="0" tIns="0" rIns="0" bIns="0" rtlCol="0"/>
            <a:lstStyle/>
            <a:p>
              <a:endParaRPr/>
            </a:p>
          </p:txBody>
        </p:sp>
      </p:grpSp>
      <p:grpSp>
        <p:nvGrpSpPr>
          <p:cNvPr id="50" name="object 50"/>
          <p:cNvGrpSpPr/>
          <p:nvPr/>
        </p:nvGrpSpPr>
        <p:grpSpPr>
          <a:xfrm>
            <a:off x="4191000" y="4267200"/>
            <a:ext cx="1143000" cy="419100"/>
            <a:chOff x="2667000" y="4267200"/>
            <a:chExt cx="1143000" cy="419100"/>
          </a:xfrm>
        </p:grpSpPr>
        <p:sp>
          <p:nvSpPr>
            <p:cNvPr id="51" name="object 51"/>
            <p:cNvSpPr/>
            <p:nvPr/>
          </p:nvSpPr>
          <p:spPr>
            <a:xfrm>
              <a:off x="3733800" y="4267200"/>
              <a:ext cx="0" cy="381000"/>
            </a:xfrm>
            <a:custGeom>
              <a:avLst/>
              <a:gdLst/>
              <a:ahLst/>
              <a:cxnLst/>
              <a:rect l="l" t="t" r="r" b="b"/>
              <a:pathLst>
                <a:path h="381000">
                  <a:moveTo>
                    <a:pt x="0" y="0"/>
                  </a:moveTo>
                  <a:lnTo>
                    <a:pt x="0" y="381000"/>
                  </a:lnTo>
                </a:path>
              </a:pathLst>
            </a:custGeom>
            <a:ln w="9344">
              <a:solidFill>
                <a:srgbClr val="000000"/>
              </a:solidFill>
            </a:ln>
          </p:spPr>
          <p:txBody>
            <a:bodyPr wrap="square" lIns="0" tIns="0" rIns="0" bIns="0" rtlCol="0"/>
            <a:lstStyle/>
            <a:p>
              <a:endParaRPr/>
            </a:p>
          </p:txBody>
        </p:sp>
        <p:sp>
          <p:nvSpPr>
            <p:cNvPr id="52" name="object 52"/>
            <p:cNvSpPr/>
            <p:nvPr/>
          </p:nvSpPr>
          <p:spPr>
            <a:xfrm>
              <a:off x="2667000" y="4648200"/>
              <a:ext cx="1071880" cy="0"/>
            </a:xfrm>
            <a:custGeom>
              <a:avLst/>
              <a:gdLst/>
              <a:ahLst/>
              <a:cxnLst/>
              <a:rect l="l" t="t" r="r" b="b"/>
              <a:pathLst>
                <a:path w="1071879">
                  <a:moveTo>
                    <a:pt x="0" y="0"/>
                  </a:moveTo>
                  <a:lnTo>
                    <a:pt x="1071879" y="0"/>
                  </a:lnTo>
                </a:path>
              </a:pathLst>
            </a:custGeom>
            <a:ln w="8890">
              <a:solidFill>
                <a:srgbClr val="000000"/>
              </a:solidFill>
            </a:ln>
          </p:spPr>
          <p:txBody>
            <a:bodyPr wrap="square" lIns="0" tIns="0" rIns="0" bIns="0" rtlCol="0"/>
            <a:lstStyle/>
            <a:p>
              <a:endParaRPr/>
            </a:p>
          </p:txBody>
        </p:sp>
        <p:sp>
          <p:nvSpPr>
            <p:cNvPr id="53" name="object 53"/>
            <p:cNvSpPr/>
            <p:nvPr/>
          </p:nvSpPr>
          <p:spPr>
            <a:xfrm>
              <a:off x="3733800" y="4610100"/>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grpSp>
      <p:grpSp>
        <p:nvGrpSpPr>
          <p:cNvPr id="54" name="object 54"/>
          <p:cNvGrpSpPr/>
          <p:nvPr/>
        </p:nvGrpSpPr>
        <p:grpSpPr>
          <a:xfrm>
            <a:off x="4343400" y="4800600"/>
            <a:ext cx="1066800" cy="419100"/>
            <a:chOff x="2819400" y="4800600"/>
            <a:chExt cx="1066800" cy="419100"/>
          </a:xfrm>
        </p:grpSpPr>
        <p:sp>
          <p:nvSpPr>
            <p:cNvPr id="55" name="object 55"/>
            <p:cNvSpPr/>
            <p:nvPr/>
          </p:nvSpPr>
          <p:spPr>
            <a:xfrm>
              <a:off x="3810000" y="4800600"/>
              <a:ext cx="0" cy="381000"/>
            </a:xfrm>
            <a:custGeom>
              <a:avLst/>
              <a:gdLst/>
              <a:ahLst/>
              <a:cxnLst/>
              <a:rect l="l" t="t" r="r" b="b"/>
              <a:pathLst>
                <a:path h="381000">
                  <a:moveTo>
                    <a:pt x="0" y="0"/>
                  </a:moveTo>
                  <a:lnTo>
                    <a:pt x="0" y="381000"/>
                  </a:lnTo>
                </a:path>
              </a:pathLst>
            </a:custGeom>
            <a:ln w="9344">
              <a:solidFill>
                <a:srgbClr val="000000"/>
              </a:solidFill>
            </a:ln>
          </p:spPr>
          <p:txBody>
            <a:bodyPr wrap="square" lIns="0" tIns="0" rIns="0" bIns="0" rtlCol="0"/>
            <a:lstStyle/>
            <a:p>
              <a:endParaRPr/>
            </a:p>
          </p:txBody>
        </p:sp>
        <p:sp>
          <p:nvSpPr>
            <p:cNvPr id="56" name="object 56"/>
            <p:cNvSpPr/>
            <p:nvPr/>
          </p:nvSpPr>
          <p:spPr>
            <a:xfrm>
              <a:off x="2819400" y="5181600"/>
              <a:ext cx="995680" cy="0"/>
            </a:xfrm>
            <a:custGeom>
              <a:avLst/>
              <a:gdLst/>
              <a:ahLst/>
              <a:cxnLst/>
              <a:rect l="l" t="t" r="r" b="b"/>
              <a:pathLst>
                <a:path w="995679">
                  <a:moveTo>
                    <a:pt x="0" y="0"/>
                  </a:moveTo>
                  <a:lnTo>
                    <a:pt x="995679" y="0"/>
                  </a:lnTo>
                </a:path>
              </a:pathLst>
            </a:custGeom>
            <a:ln w="8890">
              <a:solidFill>
                <a:srgbClr val="000000"/>
              </a:solidFill>
            </a:ln>
          </p:spPr>
          <p:txBody>
            <a:bodyPr wrap="square" lIns="0" tIns="0" rIns="0" bIns="0" rtlCol="0"/>
            <a:lstStyle/>
            <a:p>
              <a:endParaRPr/>
            </a:p>
          </p:txBody>
        </p:sp>
        <p:sp>
          <p:nvSpPr>
            <p:cNvPr id="57" name="object 57"/>
            <p:cNvSpPr/>
            <p:nvPr/>
          </p:nvSpPr>
          <p:spPr>
            <a:xfrm>
              <a:off x="3810000" y="5143500"/>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grpSp>
      <p:sp>
        <p:nvSpPr>
          <p:cNvPr id="58" name="object 58"/>
          <p:cNvSpPr txBox="1"/>
          <p:nvPr/>
        </p:nvSpPr>
        <p:spPr>
          <a:xfrm>
            <a:off x="7543800" y="2743200"/>
            <a:ext cx="1219200" cy="338554"/>
          </a:xfrm>
          <a:prstGeom prst="rect">
            <a:avLst/>
          </a:prstGeom>
          <a:solidFill>
            <a:srgbClr val="CCFFCC"/>
          </a:solidFill>
          <a:ln w="9344">
            <a:solidFill>
              <a:srgbClr val="000000"/>
            </a:solidFill>
          </a:ln>
        </p:spPr>
        <p:txBody>
          <a:bodyPr vert="horz" wrap="square" lIns="0" tIns="121920" rIns="0" bIns="0" rtlCol="0">
            <a:spAutoFit/>
          </a:bodyPr>
          <a:lstStyle/>
          <a:p>
            <a:pPr marL="232410">
              <a:spcBef>
                <a:spcPts val="960"/>
              </a:spcBef>
            </a:pPr>
            <a:r>
              <a:rPr sz="1400" spc="-180" dirty="0">
                <a:latin typeface="Arial Black"/>
                <a:cs typeface="Arial Black"/>
              </a:rPr>
              <a:t>Test</a:t>
            </a:r>
            <a:r>
              <a:rPr sz="1400" spc="-90" dirty="0">
                <a:latin typeface="Arial Black"/>
                <a:cs typeface="Arial Black"/>
              </a:rPr>
              <a:t> </a:t>
            </a:r>
            <a:r>
              <a:rPr sz="1400" spc="-140" dirty="0">
                <a:latin typeface="Arial Black"/>
                <a:cs typeface="Arial Black"/>
              </a:rPr>
              <a:t>Plan</a:t>
            </a:r>
            <a:endParaRPr sz="1400">
              <a:latin typeface="Arial Black"/>
              <a:cs typeface="Arial Black"/>
            </a:endParaRPr>
          </a:p>
        </p:txBody>
      </p:sp>
      <p:sp>
        <p:nvSpPr>
          <p:cNvPr id="59" name="object 59"/>
          <p:cNvSpPr txBox="1"/>
          <p:nvPr/>
        </p:nvSpPr>
        <p:spPr>
          <a:xfrm>
            <a:off x="7620000" y="3276600"/>
            <a:ext cx="1219200" cy="338554"/>
          </a:xfrm>
          <a:prstGeom prst="rect">
            <a:avLst/>
          </a:prstGeom>
          <a:solidFill>
            <a:srgbClr val="CCFFCC"/>
          </a:solidFill>
          <a:ln w="9344">
            <a:solidFill>
              <a:srgbClr val="000000"/>
            </a:solidFill>
          </a:ln>
        </p:spPr>
        <p:txBody>
          <a:bodyPr vert="horz" wrap="square" lIns="0" tIns="121920" rIns="0" bIns="0" rtlCol="0">
            <a:spAutoFit/>
          </a:bodyPr>
          <a:lstStyle/>
          <a:p>
            <a:pPr marL="156210">
              <a:spcBef>
                <a:spcPts val="960"/>
              </a:spcBef>
            </a:pPr>
            <a:r>
              <a:rPr sz="1400" spc="-180" dirty="0">
                <a:latin typeface="Arial Black"/>
                <a:cs typeface="Arial Black"/>
              </a:rPr>
              <a:t>Test</a:t>
            </a:r>
            <a:r>
              <a:rPr sz="1400" spc="-85" dirty="0">
                <a:latin typeface="Arial Black"/>
                <a:cs typeface="Arial Black"/>
              </a:rPr>
              <a:t> </a:t>
            </a:r>
            <a:r>
              <a:rPr sz="1400" spc="-145" dirty="0">
                <a:latin typeface="Arial Black"/>
                <a:cs typeface="Arial Black"/>
              </a:rPr>
              <a:t>Cases</a:t>
            </a:r>
            <a:endParaRPr sz="1400">
              <a:latin typeface="Arial Black"/>
              <a:cs typeface="Arial Black"/>
            </a:endParaRPr>
          </a:p>
        </p:txBody>
      </p:sp>
      <p:sp>
        <p:nvSpPr>
          <p:cNvPr id="60" name="object 60"/>
          <p:cNvSpPr txBox="1"/>
          <p:nvPr/>
        </p:nvSpPr>
        <p:spPr>
          <a:xfrm>
            <a:off x="7696200" y="3810000"/>
            <a:ext cx="1219200" cy="457200"/>
          </a:xfrm>
          <a:prstGeom prst="rect">
            <a:avLst/>
          </a:prstGeom>
          <a:solidFill>
            <a:srgbClr val="CCFFCC"/>
          </a:solidFill>
          <a:ln w="9344">
            <a:solidFill>
              <a:srgbClr val="000000"/>
            </a:solidFill>
          </a:ln>
        </p:spPr>
        <p:txBody>
          <a:bodyPr vert="horz" wrap="square" lIns="0" tIns="15240" rIns="0" bIns="0" rtlCol="0">
            <a:spAutoFit/>
          </a:bodyPr>
          <a:lstStyle/>
          <a:p>
            <a:pPr marL="7620" marR="3175" indent="148590">
              <a:spcBef>
                <a:spcPts val="120"/>
              </a:spcBef>
            </a:pPr>
            <a:r>
              <a:rPr sz="1400" spc="-180" dirty="0">
                <a:latin typeface="Arial Black"/>
                <a:cs typeface="Arial Black"/>
              </a:rPr>
              <a:t>Test </a:t>
            </a:r>
            <a:r>
              <a:rPr sz="1400" spc="-160" dirty="0">
                <a:latin typeface="Arial Black"/>
                <a:cs typeface="Arial Black"/>
              </a:rPr>
              <a:t>Result  </a:t>
            </a:r>
            <a:r>
              <a:rPr sz="1400" spc="-170" dirty="0">
                <a:latin typeface="Arial Black"/>
                <a:cs typeface="Arial Black"/>
              </a:rPr>
              <a:t>Defect</a:t>
            </a:r>
            <a:r>
              <a:rPr sz="1400" spc="-114" dirty="0">
                <a:latin typeface="Arial Black"/>
                <a:cs typeface="Arial Black"/>
              </a:rPr>
              <a:t> </a:t>
            </a:r>
            <a:r>
              <a:rPr sz="1400" spc="-165" dirty="0">
                <a:latin typeface="Arial Black"/>
                <a:cs typeface="Arial Black"/>
              </a:rPr>
              <a:t>Logging</a:t>
            </a:r>
            <a:endParaRPr sz="1400">
              <a:latin typeface="Arial Black"/>
              <a:cs typeface="Arial Black"/>
            </a:endParaRPr>
          </a:p>
        </p:txBody>
      </p:sp>
      <p:sp>
        <p:nvSpPr>
          <p:cNvPr id="61" name="object 61"/>
          <p:cNvSpPr txBox="1"/>
          <p:nvPr/>
        </p:nvSpPr>
        <p:spPr>
          <a:xfrm>
            <a:off x="9041100" y="4345940"/>
            <a:ext cx="74930" cy="228268"/>
          </a:xfrm>
          <a:prstGeom prst="rect">
            <a:avLst/>
          </a:prstGeom>
        </p:spPr>
        <p:txBody>
          <a:bodyPr vert="horz" wrap="square" lIns="0" tIns="12700" rIns="0" bIns="0" rtlCol="0">
            <a:spAutoFit/>
          </a:bodyPr>
          <a:lstStyle/>
          <a:p>
            <a:pPr marL="12700">
              <a:spcBef>
                <a:spcPts val="100"/>
              </a:spcBef>
            </a:pPr>
            <a:r>
              <a:rPr sz="1400" spc="-235" dirty="0">
                <a:latin typeface="Arial Black"/>
                <a:cs typeface="Arial Black"/>
              </a:rPr>
              <a:t>t</a:t>
            </a:r>
            <a:endParaRPr sz="1400">
              <a:latin typeface="Arial Black"/>
              <a:cs typeface="Arial Black"/>
            </a:endParaRPr>
          </a:p>
        </p:txBody>
      </p:sp>
      <p:sp>
        <p:nvSpPr>
          <p:cNvPr id="62" name="object 62"/>
          <p:cNvSpPr txBox="1"/>
          <p:nvPr/>
        </p:nvSpPr>
        <p:spPr>
          <a:xfrm>
            <a:off x="7772400" y="4343400"/>
            <a:ext cx="1320085" cy="457200"/>
          </a:xfrm>
          <a:prstGeom prst="rect">
            <a:avLst/>
          </a:prstGeom>
          <a:solidFill>
            <a:srgbClr val="CCFFCC"/>
          </a:solidFill>
          <a:ln w="9344">
            <a:solidFill>
              <a:srgbClr val="000000"/>
            </a:solidFill>
          </a:ln>
        </p:spPr>
        <p:txBody>
          <a:bodyPr vert="horz" wrap="square" lIns="0" tIns="15240" rIns="0" bIns="0" rtlCol="0">
            <a:spAutoFit/>
          </a:bodyPr>
          <a:lstStyle/>
          <a:p>
            <a:pPr marL="95250" marR="5715" indent="-134620">
              <a:spcBef>
                <a:spcPts val="120"/>
              </a:spcBef>
            </a:pPr>
            <a:r>
              <a:rPr sz="1400" spc="-175" dirty="0">
                <a:latin typeface="Arial Black"/>
                <a:cs typeface="Arial Black"/>
              </a:rPr>
              <a:t>Test </a:t>
            </a:r>
            <a:r>
              <a:rPr sz="1400" spc="-135" dirty="0">
                <a:latin typeface="Arial Black"/>
                <a:cs typeface="Arial Black"/>
              </a:rPr>
              <a:t>Case </a:t>
            </a:r>
            <a:r>
              <a:rPr sz="1400" spc="-145" dirty="0">
                <a:latin typeface="Arial Black"/>
                <a:cs typeface="Arial Black"/>
              </a:rPr>
              <a:t>Resul  </a:t>
            </a:r>
            <a:r>
              <a:rPr sz="1400" spc="-170" dirty="0">
                <a:latin typeface="Arial Black"/>
                <a:cs typeface="Arial Black"/>
              </a:rPr>
              <a:t>Defect</a:t>
            </a:r>
            <a:r>
              <a:rPr sz="1400" spc="-100" dirty="0">
                <a:latin typeface="Arial Black"/>
                <a:cs typeface="Arial Black"/>
              </a:rPr>
              <a:t> </a:t>
            </a:r>
            <a:r>
              <a:rPr sz="1400" spc="-160" dirty="0">
                <a:latin typeface="Arial Black"/>
                <a:cs typeface="Arial Black"/>
              </a:rPr>
              <a:t>Report</a:t>
            </a:r>
            <a:endParaRPr sz="1400" dirty="0">
              <a:latin typeface="Arial Black"/>
              <a:cs typeface="Arial Black"/>
            </a:endParaRPr>
          </a:p>
        </p:txBody>
      </p:sp>
      <p:sp>
        <p:nvSpPr>
          <p:cNvPr id="63" name="object 63"/>
          <p:cNvSpPr txBox="1"/>
          <p:nvPr/>
        </p:nvSpPr>
        <p:spPr>
          <a:xfrm>
            <a:off x="7848600" y="4876800"/>
            <a:ext cx="1219200" cy="457200"/>
          </a:xfrm>
          <a:prstGeom prst="rect">
            <a:avLst/>
          </a:prstGeom>
          <a:solidFill>
            <a:srgbClr val="CCFFCC"/>
          </a:solidFill>
          <a:ln w="9344">
            <a:solidFill>
              <a:srgbClr val="000000"/>
            </a:solidFill>
          </a:ln>
        </p:spPr>
        <p:txBody>
          <a:bodyPr vert="horz" wrap="square" lIns="0" tIns="15240" rIns="0" bIns="0" rtlCol="0">
            <a:spAutoFit/>
          </a:bodyPr>
          <a:lstStyle/>
          <a:p>
            <a:pPr marL="420370" marR="4445" indent="-412750">
              <a:spcBef>
                <a:spcPts val="120"/>
              </a:spcBef>
            </a:pPr>
            <a:r>
              <a:rPr sz="1400" spc="-170" dirty="0">
                <a:latin typeface="Arial Black"/>
                <a:cs typeface="Arial Black"/>
              </a:rPr>
              <a:t>Archive Project  </a:t>
            </a:r>
            <a:r>
              <a:rPr sz="1400" spc="-160" dirty="0">
                <a:latin typeface="Arial Black"/>
                <a:cs typeface="Arial Black"/>
              </a:rPr>
              <a:t>Data</a:t>
            </a:r>
            <a:endParaRPr sz="1400">
              <a:latin typeface="Arial Black"/>
              <a:cs typeface="Arial Black"/>
            </a:endParaRPr>
          </a:p>
        </p:txBody>
      </p:sp>
      <p:sp>
        <p:nvSpPr>
          <p:cNvPr id="64" name="object 64"/>
          <p:cNvSpPr txBox="1"/>
          <p:nvPr/>
        </p:nvSpPr>
        <p:spPr>
          <a:xfrm>
            <a:off x="7467600" y="2209800"/>
            <a:ext cx="1905000" cy="457200"/>
          </a:xfrm>
          <a:prstGeom prst="rect">
            <a:avLst/>
          </a:prstGeom>
          <a:solidFill>
            <a:srgbClr val="CCFFCC"/>
          </a:solidFill>
          <a:ln w="9344">
            <a:solidFill>
              <a:srgbClr val="000000"/>
            </a:solidFill>
          </a:ln>
        </p:spPr>
        <p:txBody>
          <a:bodyPr vert="horz" wrap="square" lIns="0" tIns="15240" rIns="0" bIns="0" rtlCol="0">
            <a:spAutoFit/>
          </a:bodyPr>
          <a:lstStyle/>
          <a:p>
            <a:pPr marL="372110" marR="50165" indent="-317500">
              <a:spcBef>
                <a:spcPts val="120"/>
              </a:spcBef>
            </a:pPr>
            <a:r>
              <a:rPr sz="1400" spc="-160" dirty="0">
                <a:latin typeface="Arial Black"/>
                <a:cs typeface="Arial Black"/>
              </a:rPr>
              <a:t>Business </a:t>
            </a:r>
            <a:r>
              <a:rPr sz="1400" spc="-170" dirty="0">
                <a:latin typeface="Arial Black"/>
                <a:cs typeface="Arial Black"/>
              </a:rPr>
              <a:t>Requirement  </a:t>
            </a:r>
            <a:r>
              <a:rPr sz="1400" spc="-165" dirty="0">
                <a:latin typeface="Arial Black"/>
                <a:cs typeface="Arial Black"/>
              </a:rPr>
              <a:t>Understanding</a:t>
            </a:r>
            <a:endParaRPr sz="1400">
              <a:latin typeface="Arial Black"/>
              <a:cs typeface="Arial Black"/>
            </a:endParaRPr>
          </a:p>
        </p:txBody>
      </p:sp>
      <p:grpSp>
        <p:nvGrpSpPr>
          <p:cNvPr id="65" name="object 65"/>
          <p:cNvGrpSpPr/>
          <p:nvPr/>
        </p:nvGrpSpPr>
        <p:grpSpPr>
          <a:xfrm>
            <a:off x="6248400" y="2400300"/>
            <a:ext cx="1219200" cy="76200"/>
            <a:chOff x="4724400" y="2400300"/>
            <a:chExt cx="1219200" cy="76200"/>
          </a:xfrm>
        </p:grpSpPr>
        <p:sp>
          <p:nvSpPr>
            <p:cNvPr id="66" name="object 66"/>
            <p:cNvSpPr/>
            <p:nvPr/>
          </p:nvSpPr>
          <p:spPr>
            <a:xfrm>
              <a:off x="4724400" y="2438400"/>
              <a:ext cx="1148080" cy="0"/>
            </a:xfrm>
            <a:custGeom>
              <a:avLst/>
              <a:gdLst/>
              <a:ahLst/>
              <a:cxnLst/>
              <a:rect l="l" t="t" r="r" b="b"/>
              <a:pathLst>
                <a:path w="1148079">
                  <a:moveTo>
                    <a:pt x="0" y="0"/>
                  </a:moveTo>
                  <a:lnTo>
                    <a:pt x="1148079" y="0"/>
                  </a:lnTo>
                </a:path>
              </a:pathLst>
            </a:custGeom>
            <a:ln w="8890">
              <a:solidFill>
                <a:srgbClr val="000000"/>
              </a:solidFill>
            </a:ln>
          </p:spPr>
          <p:txBody>
            <a:bodyPr wrap="square" lIns="0" tIns="0" rIns="0" bIns="0" rtlCol="0"/>
            <a:lstStyle/>
            <a:p>
              <a:endParaRPr/>
            </a:p>
          </p:txBody>
        </p:sp>
        <p:sp>
          <p:nvSpPr>
            <p:cNvPr id="67" name="object 67"/>
            <p:cNvSpPr/>
            <p:nvPr/>
          </p:nvSpPr>
          <p:spPr>
            <a:xfrm>
              <a:off x="5867400" y="2400300"/>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grpSp>
      <p:grpSp>
        <p:nvGrpSpPr>
          <p:cNvPr id="68" name="object 68"/>
          <p:cNvGrpSpPr/>
          <p:nvPr/>
        </p:nvGrpSpPr>
        <p:grpSpPr>
          <a:xfrm>
            <a:off x="6324600" y="2667000"/>
            <a:ext cx="1219200" cy="342900"/>
            <a:chOff x="4800600" y="2667000"/>
            <a:chExt cx="1219200" cy="342900"/>
          </a:xfrm>
        </p:grpSpPr>
        <p:sp>
          <p:nvSpPr>
            <p:cNvPr id="69" name="object 69"/>
            <p:cNvSpPr/>
            <p:nvPr/>
          </p:nvSpPr>
          <p:spPr>
            <a:xfrm>
              <a:off x="4800600" y="2971800"/>
              <a:ext cx="1149350" cy="0"/>
            </a:xfrm>
            <a:custGeom>
              <a:avLst/>
              <a:gdLst/>
              <a:ahLst/>
              <a:cxnLst/>
              <a:rect l="l" t="t" r="r" b="b"/>
              <a:pathLst>
                <a:path w="1149350">
                  <a:moveTo>
                    <a:pt x="0" y="0"/>
                  </a:moveTo>
                  <a:lnTo>
                    <a:pt x="1149350" y="0"/>
                  </a:lnTo>
                </a:path>
              </a:pathLst>
            </a:custGeom>
            <a:ln w="8890">
              <a:solidFill>
                <a:srgbClr val="000000"/>
              </a:solidFill>
            </a:ln>
          </p:spPr>
          <p:txBody>
            <a:bodyPr wrap="square" lIns="0" tIns="0" rIns="0" bIns="0" rtlCol="0"/>
            <a:lstStyle/>
            <a:p>
              <a:endParaRPr/>
            </a:p>
          </p:txBody>
        </p:sp>
        <p:sp>
          <p:nvSpPr>
            <p:cNvPr id="70" name="object 70"/>
            <p:cNvSpPr/>
            <p:nvPr/>
          </p:nvSpPr>
          <p:spPr>
            <a:xfrm>
              <a:off x="5944869" y="2933700"/>
              <a:ext cx="74930" cy="76200"/>
            </a:xfrm>
            <a:custGeom>
              <a:avLst/>
              <a:gdLst/>
              <a:ahLst/>
              <a:cxnLst/>
              <a:rect l="l" t="t" r="r" b="b"/>
              <a:pathLst>
                <a:path w="74929" h="76200">
                  <a:moveTo>
                    <a:pt x="0" y="0"/>
                  </a:moveTo>
                  <a:lnTo>
                    <a:pt x="0" y="76200"/>
                  </a:lnTo>
                  <a:lnTo>
                    <a:pt x="74929" y="38100"/>
                  </a:lnTo>
                  <a:lnTo>
                    <a:pt x="0" y="0"/>
                  </a:lnTo>
                  <a:close/>
                </a:path>
              </a:pathLst>
            </a:custGeom>
            <a:solidFill>
              <a:srgbClr val="000000"/>
            </a:solidFill>
          </p:spPr>
          <p:txBody>
            <a:bodyPr wrap="square" lIns="0" tIns="0" rIns="0" bIns="0" rtlCol="0"/>
            <a:lstStyle/>
            <a:p>
              <a:endParaRPr/>
            </a:p>
          </p:txBody>
        </p:sp>
        <p:sp>
          <p:nvSpPr>
            <p:cNvPr id="71" name="object 71"/>
            <p:cNvSpPr/>
            <p:nvPr/>
          </p:nvSpPr>
          <p:spPr>
            <a:xfrm>
              <a:off x="5943600" y="2667000"/>
              <a:ext cx="0" cy="304800"/>
            </a:xfrm>
            <a:custGeom>
              <a:avLst/>
              <a:gdLst/>
              <a:ahLst/>
              <a:cxnLst/>
              <a:rect l="l" t="t" r="r" b="b"/>
              <a:pathLst>
                <a:path h="304800">
                  <a:moveTo>
                    <a:pt x="0" y="0"/>
                  </a:moveTo>
                  <a:lnTo>
                    <a:pt x="0" y="304800"/>
                  </a:lnTo>
                </a:path>
              </a:pathLst>
            </a:custGeom>
            <a:ln w="9344">
              <a:solidFill>
                <a:srgbClr val="000000"/>
              </a:solidFill>
            </a:ln>
          </p:spPr>
          <p:txBody>
            <a:bodyPr wrap="square" lIns="0" tIns="0" rIns="0" bIns="0" rtlCol="0"/>
            <a:lstStyle/>
            <a:p>
              <a:endParaRPr/>
            </a:p>
          </p:txBody>
        </p:sp>
      </p:grpSp>
      <p:grpSp>
        <p:nvGrpSpPr>
          <p:cNvPr id="72" name="object 72"/>
          <p:cNvGrpSpPr/>
          <p:nvPr/>
        </p:nvGrpSpPr>
        <p:grpSpPr>
          <a:xfrm>
            <a:off x="6400800" y="3200400"/>
            <a:ext cx="1219200" cy="342900"/>
            <a:chOff x="4876800" y="3200400"/>
            <a:chExt cx="1219200" cy="342900"/>
          </a:xfrm>
        </p:grpSpPr>
        <p:sp>
          <p:nvSpPr>
            <p:cNvPr id="73" name="object 73"/>
            <p:cNvSpPr/>
            <p:nvPr/>
          </p:nvSpPr>
          <p:spPr>
            <a:xfrm>
              <a:off x="4876800" y="3505200"/>
              <a:ext cx="1148080" cy="0"/>
            </a:xfrm>
            <a:custGeom>
              <a:avLst/>
              <a:gdLst/>
              <a:ahLst/>
              <a:cxnLst/>
              <a:rect l="l" t="t" r="r" b="b"/>
              <a:pathLst>
                <a:path w="1148079">
                  <a:moveTo>
                    <a:pt x="0" y="0"/>
                  </a:moveTo>
                  <a:lnTo>
                    <a:pt x="1148079" y="0"/>
                  </a:lnTo>
                </a:path>
              </a:pathLst>
            </a:custGeom>
            <a:ln w="8890">
              <a:solidFill>
                <a:srgbClr val="000000"/>
              </a:solidFill>
            </a:ln>
          </p:spPr>
          <p:txBody>
            <a:bodyPr wrap="square" lIns="0" tIns="0" rIns="0" bIns="0" rtlCol="0"/>
            <a:lstStyle/>
            <a:p>
              <a:endParaRPr/>
            </a:p>
          </p:txBody>
        </p:sp>
        <p:sp>
          <p:nvSpPr>
            <p:cNvPr id="74" name="object 74"/>
            <p:cNvSpPr/>
            <p:nvPr/>
          </p:nvSpPr>
          <p:spPr>
            <a:xfrm>
              <a:off x="6019800" y="3467100"/>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75" name="object 75"/>
            <p:cNvSpPr/>
            <p:nvPr/>
          </p:nvSpPr>
          <p:spPr>
            <a:xfrm>
              <a:off x="6019800" y="3200400"/>
              <a:ext cx="0" cy="304800"/>
            </a:xfrm>
            <a:custGeom>
              <a:avLst/>
              <a:gdLst/>
              <a:ahLst/>
              <a:cxnLst/>
              <a:rect l="l" t="t" r="r" b="b"/>
              <a:pathLst>
                <a:path h="304800">
                  <a:moveTo>
                    <a:pt x="0" y="0"/>
                  </a:moveTo>
                  <a:lnTo>
                    <a:pt x="0" y="304800"/>
                  </a:lnTo>
                </a:path>
              </a:pathLst>
            </a:custGeom>
            <a:ln w="9344">
              <a:solidFill>
                <a:srgbClr val="000000"/>
              </a:solidFill>
            </a:ln>
          </p:spPr>
          <p:txBody>
            <a:bodyPr wrap="square" lIns="0" tIns="0" rIns="0" bIns="0" rtlCol="0"/>
            <a:lstStyle/>
            <a:p>
              <a:endParaRPr/>
            </a:p>
          </p:txBody>
        </p:sp>
      </p:grpSp>
      <p:grpSp>
        <p:nvGrpSpPr>
          <p:cNvPr id="76" name="object 76"/>
          <p:cNvGrpSpPr/>
          <p:nvPr/>
        </p:nvGrpSpPr>
        <p:grpSpPr>
          <a:xfrm>
            <a:off x="6934200" y="3733800"/>
            <a:ext cx="762000" cy="342900"/>
            <a:chOff x="5410200" y="3733800"/>
            <a:chExt cx="762000" cy="342900"/>
          </a:xfrm>
        </p:grpSpPr>
        <p:sp>
          <p:nvSpPr>
            <p:cNvPr id="77" name="object 77"/>
            <p:cNvSpPr/>
            <p:nvPr/>
          </p:nvSpPr>
          <p:spPr>
            <a:xfrm>
              <a:off x="5410200" y="4038600"/>
              <a:ext cx="690880" cy="0"/>
            </a:xfrm>
            <a:custGeom>
              <a:avLst/>
              <a:gdLst/>
              <a:ahLst/>
              <a:cxnLst/>
              <a:rect l="l" t="t" r="r" b="b"/>
              <a:pathLst>
                <a:path w="690879">
                  <a:moveTo>
                    <a:pt x="0" y="0"/>
                  </a:moveTo>
                  <a:lnTo>
                    <a:pt x="690879" y="0"/>
                  </a:lnTo>
                </a:path>
              </a:pathLst>
            </a:custGeom>
            <a:ln w="8890">
              <a:solidFill>
                <a:srgbClr val="000000"/>
              </a:solidFill>
            </a:ln>
          </p:spPr>
          <p:txBody>
            <a:bodyPr wrap="square" lIns="0" tIns="0" rIns="0" bIns="0" rtlCol="0"/>
            <a:lstStyle/>
            <a:p>
              <a:endParaRPr/>
            </a:p>
          </p:txBody>
        </p:sp>
        <p:sp>
          <p:nvSpPr>
            <p:cNvPr id="78" name="object 78"/>
            <p:cNvSpPr/>
            <p:nvPr/>
          </p:nvSpPr>
          <p:spPr>
            <a:xfrm>
              <a:off x="6096000" y="4000500"/>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79" name="object 79"/>
            <p:cNvSpPr/>
            <p:nvPr/>
          </p:nvSpPr>
          <p:spPr>
            <a:xfrm>
              <a:off x="6096000" y="3733800"/>
              <a:ext cx="0" cy="304800"/>
            </a:xfrm>
            <a:custGeom>
              <a:avLst/>
              <a:gdLst/>
              <a:ahLst/>
              <a:cxnLst/>
              <a:rect l="l" t="t" r="r" b="b"/>
              <a:pathLst>
                <a:path h="304800">
                  <a:moveTo>
                    <a:pt x="0" y="0"/>
                  </a:moveTo>
                  <a:lnTo>
                    <a:pt x="0" y="304800"/>
                  </a:lnTo>
                </a:path>
              </a:pathLst>
            </a:custGeom>
            <a:ln w="9344">
              <a:solidFill>
                <a:srgbClr val="000000"/>
              </a:solidFill>
            </a:ln>
          </p:spPr>
          <p:txBody>
            <a:bodyPr wrap="square" lIns="0" tIns="0" rIns="0" bIns="0" rtlCol="0"/>
            <a:lstStyle/>
            <a:p>
              <a:endParaRPr/>
            </a:p>
          </p:txBody>
        </p:sp>
      </p:grpSp>
      <p:grpSp>
        <p:nvGrpSpPr>
          <p:cNvPr id="80" name="object 80"/>
          <p:cNvGrpSpPr/>
          <p:nvPr/>
        </p:nvGrpSpPr>
        <p:grpSpPr>
          <a:xfrm>
            <a:off x="6553200" y="4267200"/>
            <a:ext cx="1219200" cy="457200"/>
            <a:chOff x="5029200" y="4267200"/>
            <a:chExt cx="1219200" cy="457200"/>
          </a:xfrm>
        </p:grpSpPr>
        <p:sp>
          <p:nvSpPr>
            <p:cNvPr id="81" name="object 81"/>
            <p:cNvSpPr/>
            <p:nvPr/>
          </p:nvSpPr>
          <p:spPr>
            <a:xfrm>
              <a:off x="5029200" y="4648200"/>
              <a:ext cx="1149350" cy="0"/>
            </a:xfrm>
            <a:custGeom>
              <a:avLst/>
              <a:gdLst/>
              <a:ahLst/>
              <a:cxnLst/>
              <a:rect l="l" t="t" r="r" b="b"/>
              <a:pathLst>
                <a:path w="1149350">
                  <a:moveTo>
                    <a:pt x="0" y="0"/>
                  </a:moveTo>
                  <a:lnTo>
                    <a:pt x="1149350" y="0"/>
                  </a:lnTo>
                </a:path>
              </a:pathLst>
            </a:custGeom>
            <a:ln w="8890">
              <a:solidFill>
                <a:srgbClr val="000000"/>
              </a:solidFill>
            </a:ln>
          </p:spPr>
          <p:txBody>
            <a:bodyPr wrap="square" lIns="0" tIns="0" rIns="0" bIns="0" rtlCol="0"/>
            <a:lstStyle/>
            <a:p>
              <a:endParaRPr/>
            </a:p>
          </p:txBody>
        </p:sp>
        <p:sp>
          <p:nvSpPr>
            <p:cNvPr id="82" name="object 82"/>
            <p:cNvSpPr/>
            <p:nvPr/>
          </p:nvSpPr>
          <p:spPr>
            <a:xfrm>
              <a:off x="6173469" y="4610100"/>
              <a:ext cx="74930" cy="76200"/>
            </a:xfrm>
            <a:custGeom>
              <a:avLst/>
              <a:gdLst/>
              <a:ahLst/>
              <a:cxnLst/>
              <a:rect l="l" t="t" r="r" b="b"/>
              <a:pathLst>
                <a:path w="74929" h="76200">
                  <a:moveTo>
                    <a:pt x="0" y="0"/>
                  </a:moveTo>
                  <a:lnTo>
                    <a:pt x="0" y="76200"/>
                  </a:lnTo>
                  <a:lnTo>
                    <a:pt x="74929" y="38100"/>
                  </a:lnTo>
                  <a:lnTo>
                    <a:pt x="0" y="0"/>
                  </a:lnTo>
                  <a:close/>
                </a:path>
              </a:pathLst>
            </a:custGeom>
            <a:solidFill>
              <a:srgbClr val="000000"/>
            </a:solidFill>
          </p:spPr>
          <p:txBody>
            <a:bodyPr wrap="square" lIns="0" tIns="0" rIns="0" bIns="0" rtlCol="0"/>
            <a:lstStyle/>
            <a:p>
              <a:endParaRPr/>
            </a:p>
          </p:txBody>
        </p:sp>
        <p:sp>
          <p:nvSpPr>
            <p:cNvPr id="83" name="object 83"/>
            <p:cNvSpPr/>
            <p:nvPr/>
          </p:nvSpPr>
          <p:spPr>
            <a:xfrm>
              <a:off x="6172200" y="4267200"/>
              <a:ext cx="0" cy="457200"/>
            </a:xfrm>
            <a:custGeom>
              <a:avLst/>
              <a:gdLst/>
              <a:ahLst/>
              <a:cxnLst/>
              <a:rect l="l" t="t" r="r" b="b"/>
              <a:pathLst>
                <a:path h="457200">
                  <a:moveTo>
                    <a:pt x="0" y="0"/>
                  </a:moveTo>
                  <a:lnTo>
                    <a:pt x="0" y="457200"/>
                  </a:lnTo>
                </a:path>
              </a:pathLst>
            </a:custGeom>
            <a:ln w="9344">
              <a:solidFill>
                <a:srgbClr val="000000"/>
              </a:solidFill>
            </a:ln>
          </p:spPr>
          <p:txBody>
            <a:bodyPr wrap="square" lIns="0" tIns="0" rIns="0" bIns="0" rtlCol="0"/>
            <a:lstStyle/>
            <a:p>
              <a:endParaRPr/>
            </a:p>
          </p:txBody>
        </p:sp>
      </p:grpSp>
      <p:grpSp>
        <p:nvGrpSpPr>
          <p:cNvPr id="84" name="object 84"/>
          <p:cNvGrpSpPr/>
          <p:nvPr/>
        </p:nvGrpSpPr>
        <p:grpSpPr>
          <a:xfrm>
            <a:off x="6629400" y="4800600"/>
            <a:ext cx="1219200" cy="419100"/>
            <a:chOff x="5105400" y="4800600"/>
            <a:chExt cx="1219200" cy="419100"/>
          </a:xfrm>
        </p:grpSpPr>
        <p:sp>
          <p:nvSpPr>
            <p:cNvPr id="85" name="object 85"/>
            <p:cNvSpPr/>
            <p:nvPr/>
          </p:nvSpPr>
          <p:spPr>
            <a:xfrm>
              <a:off x="5105400" y="5181600"/>
              <a:ext cx="1148080" cy="0"/>
            </a:xfrm>
            <a:custGeom>
              <a:avLst/>
              <a:gdLst/>
              <a:ahLst/>
              <a:cxnLst/>
              <a:rect l="l" t="t" r="r" b="b"/>
              <a:pathLst>
                <a:path w="1148079">
                  <a:moveTo>
                    <a:pt x="0" y="0"/>
                  </a:moveTo>
                  <a:lnTo>
                    <a:pt x="1148079" y="0"/>
                  </a:lnTo>
                </a:path>
              </a:pathLst>
            </a:custGeom>
            <a:ln w="8890">
              <a:solidFill>
                <a:srgbClr val="000000"/>
              </a:solidFill>
            </a:ln>
          </p:spPr>
          <p:txBody>
            <a:bodyPr wrap="square" lIns="0" tIns="0" rIns="0" bIns="0" rtlCol="0"/>
            <a:lstStyle/>
            <a:p>
              <a:endParaRPr/>
            </a:p>
          </p:txBody>
        </p:sp>
        <p:sp>
          <p:nvSpPr>
            <p:cNvPr id="86" name="object 86"/>
            <p:cNvSpPr/>
            <p:nvPr/>
          </p:nvSpPr>
          <p:spPr>
            <a:xfrm>
              <a:off x="6248400" y="5143500"/>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87" name="object 87"/>
            <p:cNvSpPr/>
            <p:nvPr/>
          </p:nvSpPr>
          <p:spPr>
            <a:xfrm>
              <a:off x="6248400" y="4800600"/>
              <a:ext cx="0" cy="381000"/>
            </a:xfrm>
            <a:custGeom>
              <a:avLst/>
              <a:gdLst/>
              <a:ahLst/>
              <a:cxnLst/>
              <a:rect l="l" t="t" r="r" b="b"/>
              <a:pathLst>
                <a:path h="381000">
                  <a:moveTo>
                    <a:pt x="0" y="0"/>
                  </a:moveTo>
                  <a:lnTo>
                    <a:pt x="0" y="381000"/>
                  </a:lnTo>
                </a:path>
              </a:pathLst>
            </a:custGeom>
            <a:ln w="9344">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22682256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05940" y="342024"/>
            <a:ext cx="2469846" cy="443711"/>
          </a:xfrm>
          <a:prstGeom prst="rect">
            <a:avLst/>
          </a:prstGeom>
        </p:spPr>
        <p:txBody>
          <a:bodyPr vert="horz" wrap="square" lIns="0" tIns="12700" rIns="0" bIns="0" rtlCol="0" anchor="ctr">
            <a:spAutoFit/>
          </a:bodyPr>
          <a:lstStyle/>
          <a:p>
            <a:pPr marL="12700">
              <a:lnSpc>
                <a:spcPct val="100000"/>
              </a:lnSpc>
              <a:spcBef>
                <a:spcPts val="100"/>
              </a:spcBef>
            </a:pPr>
            <a:r>
              <a:rPr sz="2800" spc="60" dirty="0">
                <a:solidFill>
                  <a:srgbClr val="FF0000"/>
                </a:solidFill>
                <a:latin typeface="Arial"/>
                <a:cs typeface="Arial"/>
              </a:rPr>
              <a:t>Test</a:t>
            </a:r>
            <a:r>
              <a:rPr sz="2800" spc="245" dirty="0">
                <a:solidFill>
                  <a:srgbClr val="FF0000"/>
                </a:solidFill>
                <a:latin typeface="Arial"/>
                <a:cs typeface="Arial"/>
              </a:rPr>
              <a:t> </a:t>
            </a:r>
            <a:r>
              <a:rPr sz="2800" spc="60" dirty="0">
                <a:solidFill>
                  <a:srgbClr val="FF0000"/>
                </a:solidFill>
                <a:latin typeface="Arial"/>
                <a:cs typeface="Arial"/>
              </a:rPr>
              <a:t>Items</a:t>
            </a:r>
            <a:endParaRPr sz="2800" dirty="0">
              <a:solidFill>
                <a:srgbClr val="FF0000"/>
              </a:solidFill>
              <a:latin typeface="Arial"/>
              <a:cs typeface="Arial"/>
            </a:endParaRPr>
          </a:p>
        </p:txBody>
      </p:sp>
      <p:sp>
        <p:nvSpPr>
          <p:cNvPr id="3" name="object 3"/>
          <p:cNvSpPr txBox="1"/>
          <p:nvPr/>
        </p:nvSpPr>
        <p:spPr>
          <a:xfrm>
            <a:off x="1982469" y="1482090"/>
            <a:ext cx="4618990" cy="4591000"/>
          </a:xfrm>
          <a:prstGeom prst="rect">
            <a:avLst/>
          </a:prstGeom>
        </p:spPr>
        <p:txBody>
          <a:bodyPr vert="horz" wrap="square" lIns="0" tIns="12700" rIns="0" bIns="0" rtlCol="0">
            <a:spAutoFit/>
          </a:bodyPr>
          <a:lstStyle/>
          <a:p>
            <a:pPr marL="12700">
              <a:spcBef>
                <a:spcPts val="100"/>
              </a:spcBef>
            </a:pPr>
            <a:r>
              <a:rPr sz="2000" b="1" dirty="0">
                <a:solidFill>
                  <a:srgbClr val="FF0000"/>
                </a:solidFill>
                <a:latin typeface="Times New Roman"/>
                <a:cs typeface="Times New Roman"/>
              </a:rPr>
              <a:t>Mandatory Items </a:t>
            </a:r>
            <a:r>
              <a:rPr sz="2000" b="1" spc="-5" dirty="0">
                <a:solidFill>
                  <a:srgbClr val="FF0000"/>
                </a:solidFill>
                <a:latin typeface="Times New Roman"/>
                <a:cs typeface="Times New Roman"/>
              </a:rPr>
              <a:t>for Test </a:t>
            </a:r>
            <a:r>
              <a:rPr sz="2000" b="1" dirty="0">
                <a:solidFill>
                  <a:srgbClr val="FF0000"/>
                </a:solidFill>
                <a:latin typeface="Times New Roman"/>
                <a:cs typeface="Times New Roman"/>
              </a:rPr>
              <a:t>Case</a:t>
            </a:r>
            <a:r>
              <a:rPr sz="2000" b="1" spc="30" dirty="0">
                <a:solidFill>
                  <a:srgbClr val="FF0000"/>
                </a:solidFill>
                <a:latin typeface="Times New Roman"/>
                <a:cs typeface="Times New Roman"/>
              </a:rPr>
              <a:t> </a:t>
            </a:r>
            <a:r>
              <a:rPr sz="2000" b="1" spc="-5" dirty="0">
                <a:solidFill>
                  <a:srgbClr val="FF0000"/>
                </a:solidFill>
                <a:latin typeface="Times New Roman"/>
                <a:cs typeface="Times New Roman"/>
              </a:rPr>
              <a:t>Template:</a:t>
            </a:r>
            <a:endParaRPr sz="2000" dirty="0">
              <a:solidFill>
                <a:srgbClr val="FF0000"/>
              </a:solidFill>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050" dirty="0">
              <a:latin typeface="Times New Roman"/>
              <a:cs typeface="Times New Roman"/>
            </a:endParaRPr>
          </a:p>
          <a:p>
            <a:pPr marL="102235" indent="-90170">
              <a:buSzPct val="95000"/>
              <a:buChar char="•"/>
              <a:tabLst>
                <a:tab pos="102870" algn="l"/>
              </a:tabLst>
            </a:pPr>
            <a:r>
              <a:rPr sz="2000" spc="-5" dirty="0">
                <a:solidFill>
                  <a:srgbClr val="660033"/>
                </a:solidFill>
                <a:latin typeface="Times New Roman"/>
                <a:cs typeface="Times New Roman"/>
              </a:rPr>
              <a:t>Test case</a:t>
            </a:r>
            <a:r>
              <a:rPr sz="2000" spc="5" dirty="0">
                <a:solidFill>
                  <a:srgbClr val="660033"/>
                </a:solidFill>
                <a:latin typeface="Times New Roman"/>
                <a:cs typeface="Times New Roman"/>
              </a:rPr>
              <a:t> </a:t>
            </a:r>
            <a:r>
              <a:rPr sz="2000" dirty="0">
                <a:solidFill>
                  <a:srgbClr val="660033"/>
                </a:solidFill>
                <a:latin typeface="Times New Roman"/>
                <a:cs typeface="Times New Roman"/>
              </a:rPr>
              <a:t>ID</a:t>
            </a:r>
            <a:endParaRPr sz="2000" dirty="0">
              <a:latin typeface="Times New Roman"/>
              <a:cs typeface="Times New Roman"/>
            </a:endParaRPr>
          </a:p>
          <a:p>
            <a:pPr marL="102235" indent="-90170">
              <a:spcBef>
                <a:spcPts val="1250"/>
              </a:spcBef>
              <a:buSzPct val="95000"/>
              <a:buChar char="•"/>
              <a:tabLst>
                <a:tab pos="102870" algn="l"/>
              </a:tabLst>
            </a:pPr>
            <a:r>
              <a:rPr sz="2000" spc="-5" dirty="0">
                <a:solidFill>
                  <a:srgbClr val="660033"/>
                </a:solidFill>
                <a:latin typeface="Times New Roman"/>
                <a:cs typeface="Times New Roman"/>
              </a:rPr>
              <a:t>Test case/Description</a:t>
            </a:r>
            <a:endParaRPr sz="2000" dirty="0">
              <a:latin typeface="Times New Roman"/>
              <a:cs typeface="Times New Roman"/>
            </a:endParaRPr>
          </a:p>
          <a:p>
            <a:pPr marL="102235" indent="-90170">
              <a:spcBef>
                <a:spcPts val="1250"/>
              </a:spcBef>
              <a:buSzPct val="95000"/>
              <a:buChar char="•"/>
              <a:tabLst>
                <a:tab pos="102870" algn="l"/>
              </a:tabLst>
            </a:pPr>
            <a:r>
              <a:rPr sz="2000" spc="-5" dirty="0">
                <a:solidFill>
                  <a:srgbClr val="660033"/>
                </a:solidFill>
                <a:latin typeface="Times New Roman"/>
                <a:cs typeface="Times New Roman"/>
              </a:rPr>
              <a:t>Pre-Requisite</a:t>
            </a:r>
            <a:endParaRPr sz="2000" dirty="0">
              <a:latin typeface="Times New Roman"/>
              <a:cs typeface="Times New Roman"/>
            </a:endParaRPr>
          </a:p>
          <a:p>
            <a:pPr marL="102235" indent="-90170">
              <a:spcBef>
                <a:spcPts val="1250"/>
              </a:spcBef>
              <a:buSzPct val="95000"/>
              <a:buChar char="•"/>
              <a:tabLst>
                <a:tab pos="102870" algn="l"/>
              </a:tabLst>
            </a:pPr>
            <a:r>
              <a:rPr sz="2000" spc="-5" dirty="0">
                <a:solidFill>
                  <a:srgbClr val="660033"/>
                </a:solidFill>
                <a:latin typeface="Times New Roman"/>
                <a:cs typeface="Times New Roman"/>
              </a:rPr>
              <a:t>Test Data/Test Action/Test</a:t>
            </a:r>
            <a:r>
              <a:rPr sz="2000" dirty="0">
                <a:solidFill>
                  <a:srgbClr val="660033"/>
                </a:solidFill>
                <a:latin typeface="Times New Roman"/>
                <a:cs typeface="Times New Roman"/>
              </a:rPr>
              <a:t> Script</a:t>
            </a:r>
            <a:endParaRPr sz="2000" dirty="0">
              <a:latin typeface="Times New Roman"/>
              <a:cs typeface="Times New Roman"/>
            </a:endParaRPr>
          </a:p>
          <a:p>
            <a:pPr marL="102235" indent="-90170">
              <a:spcBef>
                <a:spcPts val="1250"/>
              </a:spcBef>
              <a:buSzPct val="95000"/>
              <a:buChar char="•"/>
              <a:tabLst>
                <a:tab pos="102870" algn="l"/>
              </a:tabLst>
            </a:pPr>
            <a:r>
              <a:rPr sz="2000" dirty="0">
                <a:solidFill>
                  <a:srgbClr val="660033"/>
                </a:solidFill>
                <a:latin typeface="Times New Roman"/>
                <a:cs typeface="Times New Roman"/>
              </a:rPr>
              <a:t>Expected </a:t>
            </a:r>
            <a:r>
              <a:rPr sz="2000" spc="-5" dirty="0">
                <a:solidFill>
                  <a:srgbClr val="660033"/>
                </a:solidFill>
                <a:latin typeface="Times New Roman"/>
                <a:cs typeface="Times New Roman"/>
              </a:rPr>
              <a:t>Result</a:t>
            </a:r>
            <a:endParaRPr sz="2000" dirty="0">
              <a:latin typeface="Times New Roman"/>
              <a:cs typeface="Times New Roman"/>
            </a:endParaRPr>
          </a:p>
          <a:p>
            <a:pPr marL="102235" indent="-90170">
              <a:spcBef>
                <a:spcPts val="1250"/>
              </a:spcBef>
              <a:buSzPct val="95000"/>
              <a:buChar char="•"/>
              <a:tabLst>
                <a:tab pos="102870" algn="l"/>
              </a:tabLst>
            </a:pPr>
            <a:r>
              <a:rPr sz="2000" spc="-5" dirty="0">
                <a:solidFill>
                  <a:srgbClr val="660033"/>
                </a:solidFill>
                <a:latin typeface="Times New Roman"/>
                <a:cs typeface="Times New Roman"/>
              </a:rPr>
              <a:t>Actual Result</a:t>
            </a:r>
            <a:endParaRPr sz="2000" dirty="0">
              <a:latin typeface="Times New Roman"/>
              <a:cs typeface="Times New Roman"/>
            </a:endParaRPr>
          </a:p>
          <a:p>
            <a:pPr marL="102235" indent="-90170">
              <a:spcBef>
                <a:spcPts val="1240"/>
              </a:spcBef>
              <a:buSzPct val="95000"/>
              <a:buChar char="•"/>
              <a:tabLst>
                <a:tab pos="102870" algn="l"/>
              </a:tabLst>
            </a:pPr>
            <a:r>
              <a:rPr sz="2000" spc="-5" dirty="0">
                <a:solidFill>
                  <a:srgbClr val="660033"/>
                </a:solidFill>
                <a:latin typeface="Times New Roman"/>
                <a:cs typeface="Times New Roman"/>
              </a:rPr>
              <a:t>Status</a:t>
            </a:r>
            <a:endParaRPr sz="2000" dirty="0">
              <a:latin typeface="Times New Roman"/>
              <a:cs typeface="Times New Roman"/>
            </a:endParaRPr>
          </a:p>
          <a:p>
            <a:pPr marL="102235" indent="-90170">
              <a:spcBef>
                <a:spcPts val="1250"/>
              </a:spcBef>
              <a:buSzPct val="95000"/>
              <a:buChar char="•"/>
              <a:tabLst>
                <a:tab pos="102870" algn="l"/>
              </a:tabLst>
            </a:pPr>
            <a:r>
              <a:rPr sz="2000" dirty="0">
                <a:solidFill>
                  <a:srgbClr val="660033"/>
                </a:solidFill>
                <a:latin typeface="Times New Roman"/>
                <a:cs typeface="Times New Roman"/>
              </a:rPr>
              <a:t>Defect</a:t>
            </a:r>
            <a:r>
              <a:rPr sz="2000" spc="-5" dirty="0">
                <a:solidFill>
                  <a:srgbClr val="660033"/>
                </a:solidFill>
                <a:latin typeface="Times New Roman"/>
                <a:cs typeface="Times New Roman"/>
              </a:rPr>
              <a:t> </a:t>
            </a:r>
            <a:r>
              <a:rPr sz="2000" dirty="0">
                <a:solidFill>
                  <a:srgbClr val="660033"/>
                </a:solidFill>
                <a:latin typeface="Times New Roman"/>
                <a:cs typeface="Times New Roman"/>
              </a:rPr>
              <a:t>ID</a:t>
            </a:r>
            <a:endParaRPr sz="2000" dirty="0">
              <a:latin typeface="Times New Roman"/>
              <a:cs typeface="Times New Roman"/>
            </a:endParaRPr>
          </a:p>
        </p:txBody>
      </p:sp>
    </p:spTree>
    <p:extLst>
      <p:ext uri="{BB962C8B-B14F-4D97-AF65-F5344CB8AC3E}">
        <p14:creationId xmlns:p14="http://schemas.microsoft.com/office/powerpoint/2010/main" val="19205008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126" y="169384"/>
            <a:ext cx="9865217" cy="689932"/>
          </a:xfrm>
          <a:prstGeom prst="rect">
            <a:avLst/>
          </a:prstGeom>
        </p:spPr>
        <p:txBody>
          <a:bodyPr vert="horz" wrap="square" lIns="0" tIns="12700" rIns="0" bIns="0" rtlCol="0" anchor="ctr">
            <a:spAutoFit/>
          </a:bodyPr>
          <a:lstStyle/>
          <a:p>
            <a:pPr marL="12700">
              <a:lnSpc>
                <a:spcPct val="100000"/>
              </a:lnSpc>
              <a:spcBef>
                <a:spcPts val="100"/>
              </a:spcBef>
              <a:tabLst>
                <a:tab pos="2925445" algn="l"/>
                <a:tab pos="3408045" algn="l"/>
                <a:tab pos="4520565" algn="l"/>
              </a:tabLst>
            </a:pPr>
            <a:r>
              <a:rPr spc="225" dirty="0" smtClean="0">
                <a:solidFill>
                  <a:srgbClr val="FF0000"/>
                </a:solidFill>
                <a:latin typeface="Arial"/>
                <a:cs typeface="Arial"/>
              </a:rPr>
              <a:t>C</a:t>
            </a:r>
            <a:r>
              <a:rPr spc="65" dirty="0" smtClean="0">
                <a:solidFill>
                  <a:srgbClr val="FF0000"/>
                </a:solidFill>
                <a:latin typeface="Arial"/>
                <a:cs typeface="Arial"/>
              </a:rPr>
              <a:t>h</a:t>
            </a:r>
            <a:r>
              <a:rPr spc="225" dirty="0" smtClean="0">
                <a:solidFill>
                  <a:srgbClr val="FF0000"/>
                </a:solidFill>
                <a:latin typeface="Arial"/>
                <a:cs typeface="Arial"/>
              </a:rPr>
              <a:t>a</a:t>
            </a:r>
            <a:r>
              <a:rPr spc="75" dirty="0" smtClean="0">
                <a:solidFill>
                  <a:srgbClr val="FF0000"/>
                </a:solidFill>
                <a:latin typeface="Arial"/>
                <a:cs typeface="Arial"/>
              </a:rPr>
              <a:t>r</a:t>
            </a:r>
            <a:r>
              <a:rPr spc="225" dirty="0" smtClean="0">
                <a:solidFill>
                  <a:srgbClr val="FF0000"/>
                </a:solidFill>
                <a:latin typeface="Arial"/>
                <a:cs typeface="Arial"/>
              </a:rPr>
              <a:t>a</a:t>
            </a:r>
            <a:r>
              <a:rPr spc="65" dirty="0" smtClean="0">
                <a:solidFill>
                  <a:srgbClr val="FF0000"/>
                </a:solidFill>
                <a:latin typeface="Arial"/>
                <a:cs typeface="Arial"/>
              </a:rPr>
              <a:t>c</a:t>
            </a:r>
            <a:r>
              <a:rPr spc="60" dirty="0" smtClean="0">
                <a:solidFill>
                  <a:srgbClr val="FF0000"/>
                </a:solidFill>
                <a:latin typeface="Arial"/>
                <a:cs typeface="Arial"/>
              </a:rPr>
              <a:t>t</a:t>
            </a:r>
            <a:r>
              <a:rPr spc="225" dirty="0" smtClean="0">
                <a:solidFill>
                  <a:srgbClr val="FF0000"/>
                </a:solidFill>
                <a:latin typeface="Arial"/>
                <a:cs typeface="Arial"/>
              </a:rPr>
              <a:t>e</a:t>
            </a:r>
            <a:r>
              <a:rPr spc="75" dirty="0" smtClean="0">
                <a:solidFill>
                  <a:srgbClr val="FF0000"/>
                </a:solidFill>
                <a:latin typeface="Arial"/>
                <a:cs typeface="Arial"/>
              </a:rPr>
              <a:t>r</a:t>
            </a:r>
            <a:r>
              <a:rPr spc="65" dirty="0" smtClean="0">
                <a:solidFill>
                  <a:srgbClr val="FF0000"/>
                </a:solidFill>
                <a:latin typeface="Arial"/>
                <a:cs typeface="Arial"/>
              </a:rPr>
              <a:t>is</a:t>
            </a:r>
            <a:r>
              <a:rPr spc="75" dirty="0" smtClean="0">
                <a:solidFill>
                  <a:srgbClr val="FF0000"/>
                </a:solidFill>
                <a:latin typeface="Arial"/>
                <a:cs typeface="Arial"/>
              </a:rPr>
              <a:t>t</a:t>
            </a:r>
            <a:r>
              <a:rPr spc="65" dirty="0" smtClean="0">
                <a:solidFill>
                  <a:srgbClr val="FF0000"/>
                </a:solidFill>
                <a:latin typeface="Arial"/>
                <a:cs typeface="Arial"/>
              </a:rPr>
              <a:t>ic</a:t>
            </a:r>
            <a:r>
              <a:rPr spc="-160" dirty="0" smtClean="0">
                <a:solidFill>
                  <a:srgbClr val="FF0000"/>
                </a:solidFill>
                <a:latin typeface="Arial"/>
                <a:cs typeface="Arial"/>
              </a:rPr>
              <a:t>s</a:t>
            </a:r>
            <a:r>
              <a:rPr lang="en-US" spc="-160" dirty="0" smtClean="0">
                <a:solidFill>
                  <a:srgbClr val="FF0000"/>
                </a:solidFill>
                <a:latin typeface="Arial"/>
                <a:cs typeface="Arial"/>
              </a:rPr>
              <a:t> </a:t>
            </a:r>
            <a:r>
              <a:rPr spc="70" dirty="0" smtClean="0">
                <a:solidFill>
                  <a:srgbClr val="FF0000"/>
                </a:solidFill>
                <a:latin typeface="Arial"/>
                <a:cs typeface="Arial"/>
              </a:rPr>
              <a:t>o</a:t>
            </a:r>
            <a:r>
              <a:rPr spc="-155" dirty="0" smtClean="0">
                <a:solidFill>
                  <a:srgbClr val="FF0000"/>
                </a:solidFill>
                <a:latin typeface="Arial"/>
                <a:cs typeface="Arial"/>
              </a:rPr>
              <a:t>f</a:t>
            </a:r>
            <a:r>
              <a:rPr dirty="0" smtClean="0">
                <a:solidFill>
                  <a:srgbClr val="FF0000"/>
                </a:solidFill>
                <a:latin typeface="Arial"/>
                <a:cs typeface="Arial"/>
              </a:rPr>
              <a:t>	</a:t>
            </a:r>
            <a:r>
              <a:rPr lang="en-US" dirty="0" smtClean="0">
                <a:solidFill>
                  <a:srgbClr val="FF0000"/>
                </a:solidFill>
                <a:latin typeface="Arial"/>
                <a:cs typeface="Arial"/>
              </a:rPr>
              <a:t> </a:t>
            </a:r>
            <a:r>
              <a:rPr spc="215" dirty="0" smtClean="0">
                <a:solidFill>
                  <a:srgbClr val="FF0000"/>
                </a:solidFill>
                <a:latin typeface="Arial"/>
                <a:cs typeface="Arial"/>
              </a:rPr>
              <a:t>G</a:t>
            </a:r>
            <a:r>
              <a:rPr spc="65" dirty="0" smtClean="0">
                <a:solidFill>
                  <a:srgbClr val="FF0000"/>
                </a:solidFill>
                <a:latin typeface="Arial"/>
                <a:cs typeface="Arial"/>
              </a:rPr>
              <a:t>o</a:t>
            </a:r>
            <a:r>
              <a:rPr spc="70" dirty="0" smtClean="0">
                <a:solidFill>
                  <a:srgbClr val="FF0000"/>
                </a:solidFill>
                <a:latin typeface="Arial"/>
                <a:cs typeface="Arial"/>
              </a:rPr>
              <a:t>o</a:t>
            </a:r>
            <a:r>
              <a:rPr spc="-155" dirty="0" smtClean="0">
                <a:solidFill>
                  <a:srgbClr val="FF0000"/>
                </a:solidFill>
                <a:latin typeface="Arial"/>
                <a:cs typeface="Arial"/>
              </a:rPr>
              <a:t>d</a:t>
            </a:r>
            <a:r>
              <a:rPr dirty="0">
                <a:solidFill>
                  <a:srgbClr val="FF0000"/>
                </a:solidFill>
                <a:latin typeface="Arial"/>
                <a:cs typeface="Arial"/>
              </a:rPr>
              <a:t>	</a:t>
            </a:r>
            <a:r>
              <a:rPr spc="215" dirty="0" smtClean="0">
                <a:solidFill>
                  <a:srgbClr val="FF0000"/>
                </a:solidFill>
                <a:latin typeface="Arial"/>
                <a:cs typeface="Arial"/>
              </a:rPr>
              <a:t>T</a:t>
            </a:r>
            <a:r>
              <a:rPr spc="225" dirty="0" smtClean="0">
                <a:solidFill>
                  <a:srgbClr val="FF0000"/>
                </a:solidFill>
                <a:latin typeface="Arial"/>
                <a:cs typeface="Arial"/>
              </a:rPr>
              <a:t>e</a:t>
            </a:r>
            <a:r>
              <a:rPr spc="65" dirty="0" smtClean="0">
                <a:solidFill>
                  <a:srgbClr val="FF0000"/>
                </a:solidFill>
                <a:latin typeface="Arial"/>
                <a:cs typeface="Arial"/>
              </a:rPr>
              <a:t>s</a:t>
            </a:r>
            <a:r>
              <a:rPr spc="-155" dirty="0" smtClean="0">
                <a:solidFill>
                  <a:srgbClr val="FF0000"/>
                </a:solidFill>
                <a:latin typeface="Arial"/>
                <a:cs typeface="Arial"/>
              </a:rPr>
              <a:t>t</a:t>
            </a:r>
            <a:r>
              <a:rPr lang="en-US" spc="-155" dirty="0" smtClean="0">
                <a:solidFill>
                  <a:srgbClr val="FF0000"/>
                </a:solidFill>
                <a:latin typeface="Arial"/>
                <a:cs typeface="Arial"/>
              </a:rPr>
              <a:t> Case</a:t>
            </a:r>
            <a:endParaRPr spc="-155" dirty="0">
              <a:solidFill>
                <a:srgbClr val="FF0000"/>
              </a:solidFill>
              <a:latin typeface="Arial"/>
              <a:cs typeface="Arial"/>
            </a:endParaRPr>
          </a:p>
        </p:txBody>
      </p:sp>
      <p:sp>
        <p:nvSpPr>
          <p:cNvPr id="3" name="object 3"/>
          <p:cNvSpPr txBox="1"/>
          <p:nvPr/>
        </p:nvSpPr>
        <p:spPr>
          <a:xfrm>
            <a:off x="1753870" y="1642110"/>
            <a:ext cx="5965190" cy="2110740"/>
          </a:xfrm>
          <a:prstGeom prst="rect">
            <a:avLst/>
          </a:prstGeom>
        </p:spPr>
        <p:txBody>
          <a:bodyPr vert="horz" wrap="square" lIns="0" tIns="156210" rIns="0" bIns="0" rtlCol="0">
            <a:spAutoFit/>
          </a:bodyPr>
          <a:lstStyle/>
          <a:p>
            <a:pPr marL="12700">
              <a:spcBef>
                <a:spcPts val="1230"/>
              </a:spcBef>
            </a:pPr>
            <a:r>
              <a:rPr b="1" spc="-30" dirty="0">
                <a:solidFill>
                  <a:srgbClr val="660033"/>
                </a:solidFill>
                <a:latin typeface="Arial"/>
                <a:cs typeface="Arial"/>
              </a:rPr>
              <a:t>An </a:t>
            </a:r>
            <a:r>
              <a:rPr b="1" spc="-10" dirty="0">
                <a:solidFill>
                  <a:srgbClr val="660033"/>
                </a:solidFill>
                <a:latin typeface="Arial"/>
                <a:cs typeface="Arial"/>
              </a:rPr>
              <a:t>Excellence </a:t>
            </a:r>
            <a:r>
              <a:rPr b="1" spc="-5" dirty="0">
                <a:solidFill>
                  <a:srgbClr val="660033"/>
                </a:solidFill>
                <a:latin typeface="Arial"/>
                <a:cs typeface="Arial"/>
              </a:rPr>
              <a:t>test </a:t>
            </a:r>
            <a:r>
              <a:rPr b="1" spc="-10" dirty="0">
                <a:solidFill>
                  <a:srgbClr val="660033"/>
                </a:solidFill>
                <a:latin typeface="Arial"/>
                <a:cs typeface="Arial"/>
              </a:rPr>
              <a:t>case satisfies </a:t>
            </a:r>
            <a:r>
              <a:rPr b="1" dirty="0">
                <a:solidFill>
                  <a:srgbClr val="660033"/>
                </a:solidFill>
                <a:latin typeface="Arial"/>
                <a:cs typeface="Arial"/>
              </a:rPr>
              <a:t>the </a:t>
            </a:r>
            <a:r>
              <a:rPr b="1" spc="5" dirty="0">
                <a:solidFill>
                  <a:srgbClr val="660033"/>
                </a:solidFill>
                <a:latin typeface="Arial"/>
                <a:cs typeface="Arial"/>
              </a:rPr>
              <a:t>following</a:t>
            </a:r>
            <a:r>
              <a:rPr b="1" spc="105" dirty="0">
                <a:solidFill>
                  <a:srgbClr val="660033"/>
                </a:solidFill>
                <a:latin typeface="Arial"/>
                <a:cs typeface="Arial"/>
              </a:rPr>
              <a:t> </a:t>
            </a:r>
            <a:r>
              <a:rPr b="1" spc="-10" dirty="0">
                <a:solidFill>
                  <a:srgbClr val="660033"/>
                </a:solidFill>
                <a:latin typeface="Arial"/>
                <a:cs typeface="Arial"/>
              </a:rPr>
              <a:t>criteria:</a:t>
            </a:r>
            <a:endParaRPr dirty="0">
              <a:latin typeface="Arial"/>
              <a:cs typeface="Arial"/>
            </a:endParaRPr>
          </a:p>
          <a:p>
            <a:pPr marL="93345" indent="-81280">
              <a:spcBef>
                <a:spcPts val="1130"/>
              </a:spcBef>
              <a:buSzPct val="94444"/>
              <a:buChar char="•"/>
              <a:tabLst>
                <a:tab pos="93980" algn="l"/>
              </a:tabLst>
            </a:pPr>
            <a:r>
              <a:rPr spc="-5" dirty="0">
                <a:solidFill>
                  <a:srgbClr val="660033"/>
                </a:solidFill>
                <a:latin typeface="Arial"/>
                <a:cs typeface="Arial"/>
              </a:rPr>
              <a:t>It </a:t>
            </a:r>
            <a:r>
              <a:rPr spc="-10" dirty="0">
                <a:solidFill>
                  <a:srgbClr val="660033"/>
                </a:solidFill>
                <a:latin typeface="Arial"/>
                <a:cs typeface="Arial"/>
              </a:rPr>
              <a:t>has </a:t>
            </a:r>
            <a:r>
              <a:rPr dirty="0">
                <a:solidFill>
                  <a:srgbClr val="660033"/>
                </a:solidFill>
                <a:latin typeface="Arial"/>
                <a:cs typeface="Arial"/>
              </a:rPr>
              <a:t>a </a:t>
            </a:r>
            <a:r>
              <a:rPr spc="-10" dirty="0">
                <a:solidFill>
                  <a:srgbClr val="660033"/>
                </a:solidFill>
                <a:latin typeface="Arial"/>
                <a:cs typeface="Arial"/>
              </a:rPr>
              <a:t>reasonable probability </a:t>
            </a:r>
            <a:r>
              <a:rPr spc="-5" dirty="0">
                <a:solidFill>
                  <a:srgbClr val="660033"/>
                </a:solidFill>
                <a:latin typeface="Arial"/>
                <a:cs typeface="Arial"/>
              </a:rPr>
              <a:t>of </a:t>
            </a:r>
            <a:r>
              <a:rPr spc="-10" dirty="0">
                <a:solidFill>
                  <a:srgbClr val="660033"/>
                </a:solidFill>
                <a:latin typeface="Arial"/>
                <a:cs typeface="Arial"/>
              </a:rPr>
              <a:t>catching </a:t>
            </a:r>
            <a:r>
              <a:rPr spc="-5" dirty="0">
                <a:solidFill>
                  <a:srgbClr val="660033"/>
                </a:solidFill>
                <a:latin typeface="Arial"/>
                <a:cs typeface="Arial"/>
              </a:rPr>
              <a:t>an</a:t>
            </a:r>
            <a:r>
              <a:rPr spc="30" dirty="0">
                <a:solidFill>
                  <a:srgbClr val="660033"/>
                </a:solidFill>
                <a:latin typeface="Arial"/>
                <a:cs typeface="Arial"/>
              </a:rPr>
              <a:t> </a:t>
            </a:r>
            <a:r>
              <a:rPr spc="-5" dirty="0">
                <a:solidFill>
                  <a:srgbClr val="660033"/>
                </a:solidFill>
                <a:latin typeface="Arial"/>
                <a:cs typeface="Arial"/>
              </a:rPr>
              <a:t>error.</a:t>
            </a:r>
            <a:endParaRPr dirty="0">
              <a:latin typeface="Arial"/>
              <a:cs typeface="Arial"/>
            </a:endParaRPr>
          </a:p>
          <a:p>
            <a:pPr marL="93345" indent="-81280">
              <a:spcBef>
                <a:spcPts val="1120"/>
              </a:spcBef>
              <a:buSzPct val="94444"/>
              <a:buChar char="•"/>
              <a:tabLst>
                <a:tab pos="93980" algn="l"/>
              </a:tabLst>
            </a:pPr>
            <a:r>
              <a:rPr spc="-5" dirty="0">
                <a:solidFill>
                  <a:srgbClr val="660033"/>
                </a:solidFill>
                <a:latin typeface="Arial"/>
                <a:cs typeface="Arial"/>
              </a:rPr>
              <a:t>It is </a:t>
            </a:r>
            <a:r>
              <a:rPr spc="-10" dirty="0">
                <a:solidFill>
                  <a:srgbClr val="660033"/>
                </a:solidFill>
                <a:latin typeface="Arial"/>
                <a:cs typeface="Arial"/>
              </a:rPr>
              <a:t>not</a:t>
            </a:r>
            <a:r>
              <a:rPr spc="10" dirty="0">
                <a:solidFill>
                  <a:srgbClr val="660033"/>
                </a:solidFill>
                <a:latin typeface="Arial"/>
                <a:cs typeface="Arial"/>
              </a:rPr>
              <a:t> </a:t>
            </a:r>
            <a:r>
              <a:rPr spc="-10" dirty="0">
                <a:solidFill>
                  <a:srgbClr val="660033"/>
                </a:solidFill>
                <a:latin typeface="Arial"/>
                <a:cs typeface="Arial"/>
              </a:rPr>
              <a:t>redundant.</a:t>
            </a:r>
            <a:endParaRPr dirty="0">
              <a:latin typeface="Arial"/>
              <a:cs typeface="Arial"/>
            </a:endParaRPr>
          </a:p>
          <a:p>
            <a:pPr marL="93345" indent="-81280">
              <a:spcBef>
                <a:spcPts val="1120"/>
              </a:spcBef>
              <a:buSzPct val="94444"/>
              <a:buChar char="•"/>
              <a:tabLst>
                <a:tab pos="93980" algn="l"/>
              </a:tabLst>
            </a:pPr>
            <a:r>
              <a:rPr spc="-5" dirty="0">
                <a:solidFill>
                  <a:srgbClr val="660033"/>
                </a:solidFill>
                <a:latin typeface="Arial"/>
                <a:cs typeface="Arial"/>
              </a:rPr>
              <a:t>It should </a:t>
            </a:r>
            <a:r>
              <a:rPr spc="-10" dirty="0">
                <a:solidFill>
                  <a:srgbClr val="660033"/>
                </a:solidFill>
                <a:latin typeface="Arial"/>
                <a:cs typeface="Arial"/>
              </a:rPr>
              <a:t>be </a:t>
            </a:r>
            <a:r>
              <a:rPr spc="-5" dirty="0">
                <a:solidFill>
                  <a:srgbClr val="660033"/>
                </a:solidFill>
                <a:latin typeface="Arial"/>
                <a:cs typeface="Arial"/>
              </a:rPr>
              <a:t>the best of its</a:t>
            </a:r>
            <a:r>
              <a:rPr spc="20" dirty="0">
                <a:solidFill>
                  <a:srgbClr val="660033"/>
                </a:solidFill>
                <a:latin typeface="Arial"/>
                <a:cs typeface="Arial"/>
              </a:rPr>
              <a:t> </a:t>
            </a:r>
            <a:r>
              <a:rPr spc="-10" dirty="0">
                <a:solidFill>
                  <a:srgbClr val="660033"/>
                </a:solidFill>
                <a:latin typeface="Arial"/>
                <a:cs typeface="Arial"/>
              </a:rPr>
              <a:t>breed.</a:t>
            </a:r>
            <a:endParaRPr dirty="0">
              <a:latin typeface="Arial"/>
              <a:cs typeface="Arial"/>
            </a:endParaRPr>
          </a:p>
          <a:p>
            <a:pPr marL="93345" indent="-81280">
              <a:spcBef>
                <a:spcPts val="1120"/>
              </a:spcBef>
              <a:buSzPct val="94444"/>
              <a:buChar char="•"/>
              <a:tabLst>
                <a:tab pos="93980" algn="l"/>
              </a:tabLst>
            </a:pPr>
            <a:r>
              <a:rPr spc="-5" dirty="0">
                <a:solidFill>
                  <a:srgbClr val="660033"/>
                </a:solidFill>
                <a:latin typeface="Arial"/>
                <a:cs typeface="Arial"/>
              </a:rPr>
              <a:t>It is </a:t>
            </a:r>
            <a:r>
              <a:rPr spc="-10" dirty="0">
                <a:solidFill>
                  <a:srgbClr val="660033"/>
                </a:solidFill>
                <a:latin typeface="Arial"/>
                <a:cs typeface="Arial"/>
              </a:rPr>
              <a:t>neither </a:t>
            </a:r>
            <a:r>
              <a:rPr spc="-5" dirty="0">
                <a:solidFill>
                  <a:srgbClr val="660033"/>
                </a:solidFill>
                <a:latin typeface="Arial"/>
                <a:cs typeface="Arial"/>
              </a:rPr>
              <a:t>to simple </a:t>
            </a:r>
            <a:r>
              <a:rPr spc="-10" dirty="0">
                <a:solidFill>
                  <a:srgbClr val="660033"/>
                </a:solidFill>
                <a:latin typeface="Arial"/>
                <a:cs typeface="Arial"/>
              </a:rPr>
              <a:t>nor </a:t>
            </a:r>
            <a:r>
              <a:rPr spc="-5" dirty="0">
                <a:solidFill>
                  <a:srgbClr val="660033"/>
                </a:solidFill>
                <a:latin typeface="Arial"/>
                <a:cs typeface="Arial"/>
              </a:rPr>
              <a:t>to</a:t>
            </a:r>
            <a:r>
              <a:rPr spc="35" dirty="0">
                <a:solidFill>
                  <a:srgbClr val="660033"/>
                </a:solidFill>
                <a:latin typeface="Arial"/>
                <a:cs typeface="Arial"/>
              </a:rPr>
              <a:t> </a:t>
            </a:r>
            <a:r>
              <a:rPr spc="-10" dirty="0">
                <a:solidFill>
                  <a:srgbClr val="660033"/>
                </a:solidFill>
                <a:latin typeface="Arial"/>
                <a:cs typeface="Arial"/>
              </a:rPr>
              <a:t>complex.</a:t>
            </a:r>
            <a:endParaRPr dirty="0">
              <a:latin typeface="Arial"/>
              <a:cs typeface="Arial"/>
            </a:endParaRPr>
          </a:p>
        </p:txBody>
      </p:sp>
    </p:spTree>
    <p:extLst>
      <p:ext uri="{BB962C8B-B14F-4D97-AF65-F5344CB8AC3E}">
        <p14:creationId xmlns:p14="http://schemas.microsoft.com/office/powerpoint/2010/main" val="28253615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smtClean="0"/>
              <a:t>Unit Testing</a:t>
            </a:r>
            <a:endParaRPr lang="en-US"/>
          </a:p>
        </p:txBody>
      </p:sp>
      <p:sp>
        <p:nvSpPr>
          <p:cNvPr id="3" name="Content Placeholder 2"/>
          <p:cNvSpPr>
            <a:spLocks noGrp="1"/>
          </p:cNvSpPr>
          <p:nvPr>
            <p:ph idx="1"/>
          </p:nvPr>
        </p:nvSpPr>
        <p:spPr>
          <a:xfrm>
            <a:off x="5334000" y="990600"/>
            <a:ext cx="5143500" cy="5334000"/>
          </a:xfrm>
        </p:spPr>
        <p:txBody>
          <a:bodyPr>
            <a:normAutofit fontScale="92500"/>
          </a:bodyPr>
          <a:lstStyle>
            <a:defPPr/>
          </a:lstStyle>
          <a:p>
            <a:r>
              <a:rPr lang="en-US"/>
              <a:t>Unit is the </a:t>
            </a:r>
            <a:r>
              <a:rPr lang="en-US" b="1">
                <a:solidFill>
                  <a:srgbClr val="C00000"/>
                </a:solidFill>
              </a:rPr>
              <a:t>smallest part of a software</a:t>
            </a:r>
            <a:r>
              <a:rPr lang="en-US"/>
              <a:t> system which is testable.</a:t>
            </a:r>
          </a:p>
          <a:p>
            <a:r>
              <a:rPr lang="en-US" smtClean="0"/>
              <a:t>It </a:t>
            </a:r>
            <a:r>
              <a:rPr lang="en-US"/>
              <a:t>may include code files, classes and methods which can be tested individually for correctness.</a:t>
            </a:r>
          </a:p>
          <a:p>
            <a:r>
              <a:rPr lang="en-US"/>
              <a:t>Unit Testing </a:t>
            </a:r>
            <a:r>
              <a:rPr lang="en-US" b="1">
                <a:solidFill>
                  <a:srgbClr val="C00000"/>
                </a:solidFill>
              </a:rPr>
              <a:t>validates small building block</a:t>
            </a:r>
            <a:r>
              <a:rPr lang="en-US"/>
              <a:t> of a complex system before testing an integrated large module or whole </a:t>
            </a:r>
            <a:r>
              <a:rPr lang="en-US" smtClean="0"/>
              <a:t>system</a:t>
            </a:r>
          </a:p>
          <a:p>
            <a:r>
              <a:rPr lang="en-US" smtClean="0"/>
              <a:t>The </a:t>
            </a:r>
            <a:r>
              <a:rPr lang="en-US" b="1" smtClean="0">
                <a:solidFill>
                  <a:srgbClr val="C00000"/>
                </a:solidFill>
              </a:rPr>
              <a:t>unit test</a:t>
            </a:r>
            <a:r>
              <a:rPr lang="en-US" smtClean="0"/>
              <a:t> </a:t>
            </a:r>
            <a:r>
              <a:rPr lang="en-US" b="1" smtClean="0">
                <a:solidFill>
                  <a:srgbClr val="C00000"/>
                </a:solidFill>
              </a:rPr>
              <a:t>focuses</a:t>
            </a:r>
            <a:r>
              <a:rPr lang="en-US" smtClean="0">
                <a:solidFill>
                  <a:srgbClr val="C00000"/>
                </a:solidFill>
              </a:rPr>
              <a:t> </a:t>
            </a:r>
            <a:r>
              <a:rPr lang="en-US" smtClean="0"/>
              <a:t>on the </a:t>
            </a:r>
            <a:r>
              <a:rPr lang="en-US" b="1" smtClean="0">
                <a:solidFill>
                  <a:srgbClr val="C00000"/>
                </a:solidFill>
              </a:rPr>
              <a:t>internal processing logic</a:t>
            </a:r>
            <a:r>
              <a:rPr lang="en-US" smtClean="0"/>
              <a:t> and </a:t>
            </a:r>
            <a:r>
              <a:rPr lang="en-US" b="1" smtClean="0">
                <a:solidFill>
                  <a:srgbClr val="C00000"/>
                </a:solidFill>
              </a:rPr>
              <a:t>data structures</a:t>
            </a:r>
            <a:r>
              <a:rPr lang="en-US" smtClean="0"/>
              <a:t> within the boundaries of a component.</a:t>
            </a:r>
            <a:endParaRPr 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66900" y="1219200"/>
            <a:ext cx="3314700" cy="4241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5855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Unit </a:t>
            </a:r>
            <a:r>
              <a:rPr lang="en-US" smtClean="0"/>
              <a:t>Testing Cont.</a:t>
            </a:r>
            <a:endParaRPr lang="en-US"/>
          </a:p>
        </p:txBody>
      </p:sp>
      <p:sp>
        <p:nvSpPr>
          <p:cNvPr id="3" name="Content Placeholder 2"/>
          <p:cNvSpPr>
            <a:spLocks noGrp="1"/>
          </p:cNvSpPr>
          <p:nvPr>
            <p:ph idx="1"/>
          </p:nvPr>
        </p:nvSpPr>
        <p:spPr/>
        <p:txBody>
          <a:bodyPr>
            <a:normAutofit lnSpcReduction="10000"/>
          </a:bodyPr>
          <a:lstStyle>
            <a:defPPr/>
          </a:lstStyle>
          <a:p>
            <a:r>
              <a:rPr lang="en-US" smtClean="0"/>
              <a:t>The module is tested to ensure that </a:t>
            </a:r>
            <a:r>
              <a:rPr lang="en-US" b="1" smtClean="0">
                <a:solidFill>
                  <a:srgbClr val="C00000"/>
                </a:solidFill>
              </a:rPr>
              <a:t>information properly flows</a:t>
            </a:r>
            <a:r>
              <a:rPr lang="en-US" smtClean="0"/>
              <a:t> </a:t>
            </a:r>
            <a:r>
              <a:rPr lang="en-US" b="1" smtClean="0">
                <a:solidFill>
                  <a:srgbClr val="C00000"/>
                </a:solidFill>
              </a:rPr>
              <a:t>into</a:t>
            </a:r>
            <a:r>
              <a:rPr lang="en-US" smtClean="0">
                <a:solidFill>
                  <a:srgbClr val="C00000"/>
                </a:solidFill>
              </a:rPr>
              <a:t> </a:t>
            </a:r>
            <a:r>
              <a:rPr lang="en-US" smtClean="0"/>
              <a:t>and </a:t>
            </a:r>
            <a:r>
              <a:rPr lang="en-US" b="1" smtClean="0">
                <a:solidFill>
                  <a:srgbClr val="C00000"/>
                </a:solidFill>
              </a:rPr>
              <a:t>out</a:t>
            </a:r>
            <a:r>
              <a:rPr lang="en-US" smtClean="0">
                <a:solidFill>
                  <a:srgbClr val="C00000"/>
                </a:solidFill>
              </a:rPr>
              <a:t> </a:t>
            </a:r>
            <a:r>
              <a:rPr lang="en-US" smtClean="0"/>
              <a:t>of the program unit</a:t>
            </a:r>
          </a:p>
          <a:p>
            <a:r>
              <a:rPr lang="en-US" b="1" smtClean="0">
                <a:solidFill>
                  <a:srgbClr val="C00000"/>
                </a:solidFill>
              </a:rPr>
              <a:t>Local data structures</a:t>
            </a:r>
            <a:r>
              <a:rPr lang="en-US" smtClean="0"/>
              <a:t> are examined to ensure that </a:t>
            </a:r>
            <a:r>
              <a:rPr lang="en-US" b="1" smtClean="0">
                <a:solidFill>
                  <a:srgbClr val="C00000"/>
                </a:solidFill>
              </a:rPr>
              <a:t>data stored temporarily</a:t>
            </a:r>
            <a:r>
              <a:rPr lang="en-US" smtClean="0"/>
              <a:t> maintains its </a:t>
            </a:r>
            <a:r>
              <a:rPr lang="en-US" b="1" smtClean="0">
                <a:solidFill>
                  <a:srgbClr val="C00000"/>
                </a:solidFill>
              </a:rPr>
              <a:t>integrity</a:t>
            </a:r>
            <a:r>
              <a:rPr lang="en-US" smtClean="0">
                <a:solidFill>
                  <a:srgbClr val="C00000"/>
                </a:solidFill>
              </a:rPr>
              <a:t> </a:t>
            </a:r>
            <a:r>
              <a:rPr lang="en-US" smtClean="0"/>
              <a:t>during execution</a:t>
            </a:r>
          </a:p>
          <a:p>
            <a:r>
              <a:rPr lang="en-US" smtClean="0"/>
              <a:t>All </a:t>
            </a:r>
            <a:r>
              <a:rPr lang="en-US" b="1" smtClean="0">
                <a:solidFill>
                  <a:srgbClr val="C00000"/>
                </a:solidFill>
              </a:rPr>
              <a:t>independent paths</a:t>
            </a:r>
            <a:r>
              <a:rPr lang="en-US" smtClean="0"/>
              <a:t> through the control structures are </a:t>
            </a:r>
            <a:r>
              <a:rPr lang="en-US" b="1" smtClean="0">
                <a:solidFill>
                  <a:srgbClr val="C00000"/>
                </a:solidFill>
              </a:rPr>
              <a:t>exercised</a:t>
            </a:r>
            <a:r>
              <a:rPr lang="en-US" smtClean="0">
                <a:solidFill>
                  <a:srgbClr val="C00000"/>
                </a:solidFill>
              </a:rPr>
              <a:t> </a:t>
            </a:r>
            <a:r>
              <a:rPr lang="en-US" smtClean="0"/>
              <a:t>to </a:t>
            </a:r>
            <a:r>
              <a:rPr lang="en-US" b="1" smtClean="0">
                <a:solidFill>
                  <a:srgbClr val="C00000"/>
                </a:solidFill>
              </a:rPr>
              <a:t>ensure</a:t>
            </a:r>
            <a:r>
              <a:rPr lang="en-US" smtClean="0">
                <a:solidFill>
                  <a:srgbClr val="C00000"/>
                </a:solidFill>
              </a:rPr>
              <a:t> </a:t>
            </a:r>
            <a:r>
              <a:rPr lang="en-US" smtClean="0"/>
              <a:t>that </a:t>
            </a:r>
            <a:r>
              <a:rPr lang="en-US" b="1" smtClean="0">
                <a:solidFill>
                  <a:srgbClr val="C00000"/>
                </a:solidFill>
              </a:rPr>
              <a:t>all statements in module</a:t>
            </a:r>
            <a:r>
              <a:rPr lang="en-US" smtClean="0"/>
              <a:t> have been </a:t>
            </a:r>
            <a:r>
              <a:rPr lang="en-US" b="1" smtClean="0">
                <a:solidFill>
                  <a:srgbClr val="C00000"/>
                </a:solidFill>
              </a:rPr>
              <a:t>executed</a:t>
            </a:r>
            <a:r>
              <a:rPr lang="en-US" smtClean="0">
                <a:solidFill>
                  <a:srgbClr val="C00000"/>
                </a:solidFill>
              </a:rPr>
              <a:t> </a:t>
            </a:r>
            <a:r>
              <a:rPr lang="en-US" smtClean="0"/>
              <a:t>at least </a:t>
            </a:r>
            <a:r>
              <a:rPr lang="en-US" b="1" smtClean="0">
                <a:solidFill>
                  <a:srgbClr val="C00000"/>
                </a:solidFill>
              </a:rPr>
              <a:t>once</a:t>
            </a:r>
          </a:p>
          <a:p>
            <a:r>
              <a:rPr lang="en-US" b="1" smtClean="0">
                <a:solidFill>
                  <a:srgbClr val="C00000"/>
                </a:solidFill>
              </a:rPr>
              <a:t>Boundary conditions </a:t>
            </a:r>
            <a:r>
              <a:rPr lang="en-US" smtClean="0"/>
              <a:t>are </a:t>
            </a:r>
            <a:r>
              <a:rPr lang="en-US" b="1" smtClean="0">
                <a:solidFill>
                  <a:srgbClr val="C00000"/>
                </a:solidFill>
              </a:rPr>
              <a:t>tested</a:t>
            </a:r>
            <a:r>
              <a:rPr lang="en-US" smtClean="0">
                <a:solidFill>
                  <a:srgbClr val="C00000"/>
                </a:solidFill>
              </a:rPr>
              <a:t> </a:t>
            </a:r>
            <a:r>
              <a:rPr lang="en-US" smtClean="0"/>
              <a:t>to </a:t>
            </a:r>
            <a:r>
              <a:rPr lang="en-US" b="1" smtClean="0"/>
              <a:t>ensure</a:t>
            </a:r>
            <a:r>
              <a:rPr lang="en-US" smtClean="0"/>
              <a:t> that the module </a:t>
            </a:r>
            <a:r>
              <a:rPr lang="en-US" b="1" smtClean="0">
                <a:solidFill>
                  <a:srgbClr val="C00000"/>
                </a:solidFill>
              </a:rPr>
              <a:t>operates properly </a:t>
            </a:r>
            <a:r>
              <a:rPr lang="en-US" smtClean="0"/>
              <a:t>at </a:t>
            </a:r>
            <a:r>
              <a:rPr lang="en-US" b="1" smtClean="0">
                <a:solidFill>
                  <a:srgbClr val="C00000"/>
                </a:solidFill>
              </a:rPr>
              <a:t>boundaries</a:t>
            </a:r>
            <a:r>
              <a:rPr lang="en-US" smtClean="0">
                <a:solidFill>
                  <a:srgbClr val="C00000"/>
                </a:solidFill>
              </a:rPr>
              <a:t> </a:t>
            </a:r>
            <a:r>
              <a:rPr lang="en-US" smtClean="0"/>
              <a:t>established to limit or restricted processing</a:t>
            </a:r>
          </a:p>
          <a:p>
            <a:r>
              <a:rPr lang="en-US" smtClean="0"/>
              <a:t>All </a:t>
            </a:r>
            <a:r>
              <a:rPr lang="en-US" b="1" smtClean="0">
                <a:solidFill>
                  <a:srgbClr val="C00000"/>
                </a:solidFill>
              </a:rPr>
              <a:t>error handling </a:t>
            </a:r>
            <a:r>
              <a:rPr lang="en-US" smtClean="0"/>
              <a:t>paths are </a:t>
            </a:r>
            <a:r>
              <a:rPr lang="en-US" b="1" smtClean="0">
                <a:solidFill>
                  <a:srgbClr val="C00000"/>
                </a:solidFill>
              </a:rPr>
              <a:t>tested</a:t>
            </a:r>
            <a:endParaRPr lang="en-US" b="1">
              <a:solidFill>
                <a:srgbClr val="C00000"/>
              </a:solidFill>
            </a:endParaRPr>
          </a:p>
        </p:txBody>
      </p:sp>
    </p:spTree>
    <p:extLst>
      <p:ext uri="{BB962C8B-B14F-4D97-AF65-F5344CB8AC3E}">
        <p14:creationId xmlns:p14="http://schemas.microsoft.com/office/powerpoint/2010/main" val="1028000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Unit Testing Cont.</a:t>
            </a:r>
          </a:p>
        </p:txBody>
      </p:sp>
      <p:sp>
        <p:nvSpPr>
          <p:cNvPr id="3" name="Content Placeholder 2"/>
          <p:cNvSpPr>
            <a:spLocks noGrp="1"/>
          </p:cNvSpPr>
          <p:nvPr>
            <p:ph idx="1"/>
          </p:nvPr>
        </p:nvSpPr>
        <p:spPr>
          <a:xfrm>
            <a:off x="5715000" y="990600"/>
            <a:ext cx="4762500" cy="5334000"/>
          </a:xfrm>
        </p:spPr>
        <p:txBody>
          <a:bodyPr/>
          <a:lstStyle>
            <a:defPPr/>
          </a:lstStyle>
          <a:p>
            <a:r>
              <a:rPr lang="en-US" smtClean="0"/>
              <a:t>Component-testing (</a:t>
            </a:r>
            <a:r>
              <a:rPr lang="en-US" b="1" smtClean="0">
                <a:solidFill>
                  <a:srgbClr val="C00000"/>
                </a:solidFill>
              </a:rPr>
              <a:t>Unit Testing</a:t>
            </a:r>
            <a:r>
              <a:rPr lang="en-US" smtClean="0"/>
              <a:t>) </a:t>
            </a:r>
            <a:r>
              <a:rPr lang="en-US"/>
              <a:t>may be </a:t>
            </a:r>
            <a:r>
              <a:rPr lang="en-US" b="1">
                <a:solidFill>
                  <a:srgbClr val="C00000"/>
                </a:solidFill>
              </a:rPr>
              <a:t>done</a:t>
            </a:r>
            <a:r>
              <a:rPr lang="en-US">
                <a:solidFill>
                  <a:srgbClr val="C00000"/>
                </a:solidFill>
              </a:rPr>
              <a:t> </a:t>
            </a:r>
            <a:r>
              <a:rPr lang="en-US"/>
              <a:t>in </a:t>
            </a:r>
            <a:r>
              <a:rPr lang="en-US" b="1">
                <a:solidFill>
                  <a:srgbClr val="C00000"/>
                </a:solidFill>
              </a:rPr>
              <a:t>isolation</a:t>
            </a:r>
            <a:r>
              <a:rPr lang="en-US">
                <a:solidFill>
                  <a:srgbClr val="C00000"/>
                </a:solidFill>
              </a:rPr>
              <a:t> </a:t>
            </a:r>
            <a:r>
              <a:rPr lang="en-US"/>
              <a:t>from rest of the </a:t>
            </a:r>
            <a:r>
              <a:rPr lang="en-US" smtClean="0"/>
              <a:t>system</a:t>
            </a:r>
            <a:endParaRPr lang="en-US"/>
          </a:p>
          <a:p>
            <a:r>
              <a:rPr lang="en-US"/>
              <a:t>In such case the </a:t>
            </a:r>
            <a:r>
              <a:rPr lang="en-US" b="1">
                <a:solidFill>
                  <a:srgbClr val="C00000"/>
                </a:solidFill>
              </a:rPr>
              <a:t>missing software </a:t>
            </a:r>
            <a:r>
              <a:rPr lang="en-US"/>
              <a:t>is </a:t>
            </a:r>
            <a:r>
              <a:rPr lang="en-US" b="1">
                <a:solidFill>
                  <a:srgbClr val="C00000"/>
                </a:solidFill>
              </a:rPr>
              <a:t>replaced</a:t>
            </a:r>
            <a:r>
              <a:rPr lang="en-US">
                <a:solidFill>
                  <a:srgbClr val="C00000"/>
                </a:solidFill>
              </a:rPr>
              <a:t> </a:t>
            </a:r>
            <a:r>
              <a:rPr lang="en-US"/>
              <a:t>by </a:t>
            </a:r>
            <a:r>
              <a:rPr lang="en-US" b="1">
                <a:solidFill>
                  <a:srgbClr val="C00000"/>
                </a:solidFill>
              </a:rPr>
              <a:t>Stubs</a:t>
            </a:r>
            <a:r>
              <a:rPr lang="en-US">
                <a:solidFill>
                  <a:srgbClr val="C00000"/>
                </a:solidFill>
              </a:rPr>
              <a:t> </a:t>
            </a:r>
            <a:r>
              <a:rPr lang="en-US"/>
              <a:t>and </a:t>
            </a:r>
            <a:r>
              <a:rPr lang="en-US" b="1">
                <a:solidFill>
                  <a:srgbClr val="C00000"/>
                </a:solidFill>
              </a:rPr>
              <a:t>Drivers</a:t>
            </a:r>
            <a:r>
              <a:rPr lang="en-US">
                <a:solidFill>
                  <a:srgbClr val="C00000"/>
                </a:solidFill>
              </a:rPr>
              <a:t> </a:t>
            </a:r>
            <a:r>
              <a:rPr lang="en-US"/>
              <a:t>and </a:t>
            </a:r>
            <a:r>
              <a:rPr lang="en-US" b="1">
                <a:solidFill>
                  <a:srgbClr val="C00000"/>
                </a:solidFill>
              </a:rPr>
              <a:t>simulate the interface </a:t>
            </a:r>
            <a:r>
              <a:rPr lang="en-US"/>
              <a:t>between the software components in a simple </a:t>
            </a:r>
            <a:r>
              <a:rPr lang="en-US" smtClean="0"/>
              <a:t>manner</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1" y="1371600"/>
            <a:ext cx="3532339" cy="3200400"/>
          </a:xfrm>
          <a:prstGeom prst="rect">
            <a:avLst/>
          </a:prstGeom>
        </p:spPr>
      </p:pic>
    </p:spTree>
    <p:extLst>
      <p:ext uri="{BB962C8B-B14F-4D97-AF65-F5344CB8AC3E}">
        <p14:creationId xmlns:p14="http://schemas.microsoft.com/office/powerpoint/2010/main" val="2608439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46" y="1"/>
            <a:ext cx="4224271" cy="1030310"/>
          </a:xfrm>
        </p:spPr>
        <p:txBody>
          <a:bodyPr>
            <a:normAutofit/>
          </a:bodyPr>
          <a:lstStyle>
            <a:defPPr/>
          </a:lstStyle>
          <a:p>
            <a:r>
              <a:rPr lang="en-US" dirty="0"/>
              <a:t>Unit Testing Cont.</a:t>
            </a:r>
          </a:p>
        </p:txBody>
      </p:sp>
      <p:sp>
        <p:nvSpPr>
          <p:cNvPr id="3" name="Content Placeholder 2"/>
          <p:cNvSpPr>
            <a:spLocks noGrp="1"/>
          </p:cNvSpPr>
          <p:nvPr>
            <p:ph idx="1"/>
          </p:nvPr>
        </p:nvSpPr>
        <p:spPr>
          <a:xfrm>
            <a:off x="3657600" y="990600"/>
            <a:ext cx="6819900" cy="5334000"/>
          </a:xfrm>
        </p:spPr>
        <p:txBody>
          <a:bodyPr>
            <a:normAutofit fontScale="92500" lnSpcReduction="20000"/>
          </a:bodyPr>
          <a:lstStyle>
            <a:defPPr/>
          </a:lstStyle>
          <a:p>
            <a:r>
              <a:rPr lang="en-US"/>
              <a:t>Let’s take an example to understand it in a better way</a:t>
            </a:r>
            <a:r>
              <a:rPr lang="en-US" smtClean="0"/>
              <a:t>.</a:t>
            </a:r>
          </a:p>
          <a:p>
            <a:r>
              <a:rPr lang="en-US" smtClean="0"/>
              <a:t>Suppose </a:t>
            </a:r>
            <a:r>
              <a:rPr lang="en-US"/>
              <a:t>there is an application consisting of three modules say, </a:t>
            </a:r>
            <a:r>
              <a:rPr lang="en-US" b="1">
                <a:solidFill>
                  <a:srgbClr val="C00000"/>
                </a:solidFill>
              </a:rPr>
              <a:t>module A</a:t>
            </a:r>
            <a:r>
              <a:rPr lang="en-US"/>
              <a:t>, </a:t>
            </a:r>
            <a:r>
              <a:rPr lang="en-US" b="1">
                <a:solidFill>
                  <a:srgbClr val="C00000"/>
                </a:solidFill>
              </a:rPr>
              <a:t>module B</a:t>
            </a:r>
            <a:r>
              <a:rPr lang="en-US"/>
              <a:t> </a:t>
            </a:r>
            <a:r>
              <a:rPr lang="en-US" smtClean="0"/>
              <a:t>&amp; </a:t>
            </a:r>
            <a:r>
              <a:rPr lang="en-US" b="1" smtClean="0">
                <a:solidFill>
                  <a:srgbClr val="C00000"/>
                </a:solidFill>
              </a:rPr>
              <a:t>module </a:t>
            </a:r>
            <a:r>
              <a:rPr lang="en-US" b="1">
                <a:solidFill>
                  <a:srgbClr val="C00000"/>
                </a:solidFill>
              </a:rPr>
              <a:t>C</a:t>
            </a:r>
            <a:r>
              <a:rPr lang="en-US"/>
              <a:t>. </a:t>
            </a:r>
            <a:endParaRPr lang="en-US" smtClean="0"/>
          </a:p>
          <a:p>
            <a:r>
              <a:rPr lang="en-US" smtClean="0"/>
              <a:t>Developer has design in such a way that module </a:t>
            </a:r>
            <a:r>
              <a:rPr lang="en-US" b="1" smtClean="0">
                <a:solidFill>
                  <a:srgbClr val="C00000"/>
                </a:solidFill>
              </a:rPr>
              <a:t>B depends on </a:t>
            </a:r>
            <a:r>
              <a:rPr lang="en-US" smtClean="0"/>
              <a:t>module</a:t>
            </a:r>
            <a:r>
              <a:rPr lang="en-US" b="1" smtClean="0"/>
              <a:t> </a:t>
            </a:r>
            <a:r>
              <a:rPr lang="en-US" b="1" smtClean="0">
                <a:solidFill>
                  <a:srgbClr val="C00000"/>
                </a:solidFill>
              </a:rPr>
              <a:t>A</a:t>
            </a:r>
            <a:r>
              <a:rPr lang="en-US" smtClean="0"/>
              <a:t> &amp; module </a:t>
            </a:r>
            <a:r>
              <a:rPr lang="en-US" b="1" smtClean="0">
                <a:solidFill>
                  <a:srgbClr val="C00000"/>
                </a:solidFill>
              </a:rPr>
              <a:t>C depends</a:t>
            </a:r>
            <a:r>
              <a:rPr lang="en-US" smtClean="0"/>
              <a:t> on module </a:t>
            </a:r>
            <a:r>
              <a:rPr lang="en-US" b="1" smtClean="0">
                <a:solidFill>
                  <a:srgbClr val="C00000"/>
                </a:solidFill>
              </a:rPr>
              <a:t>B</a:t>
            </a:r>
          </a:p>
          <a:p>
            <a:r>
              <a:rPr lang="en-US"/>
              <a:t>The developer has </a:t>
            </a:r>
            <a:r>
              <a:rPr lang="en-US" b="1">
                <a:solidFill>
                  <a:srgbClr val="C00000"/>
                </a:solidFill>
              </a:rPr>
              <a:t>developed</a:t>
            </a:r>
            <a:r>
              <a:rPr lang="en-US">
                <a:solidFill>
                  <a:srgbClr val="C00000"/>
                </a:solidFill>
              </a:rPr>
              <a:t> </a:t>
            </a:r>
            <a:r>
              <a:rPr lang="en-US"/>
              <a:t>the </a:t>
            </a:r>
            <a:r>
              <a:rPr lang="en-US" b="1">
                <a:solidFill>
                  <a:srgbClr val="C00000"/>
                </a:solidFill>
              </a:rPr>
              <a:t>module B</a:t>
            </a:r>
            <a:r>
              <a:rPr lang="en-US"/>
              <a:t> and now </a:t>
            </a:r>
            <a:r>
              <a:rPr lang="en-US" b="1">
                <a:solidFill>
                  <a:srgbClr val="C00000"/>
                </a:solidFill>
              </a:rPr>
              <a:t>wanted to test</a:t>
            </a:r>
            <a:r>
              <a:rPr lang="en-US"/>
              <a:t> it. </a:t>
            </a:r>
          </a:p>
          <a:p>
            <a:r>
              <a:rPr lang="en-US" b="1" smtClean="0"/>
              <a:t>But</a:t>
            </a:r>
            <a:r>
              <a:rPr lang="en-US" smtClean="0"/>
              <a:t> </a:t>
            </a:r>
            <a:r>
              <a:rPr lang="en-US"/>
              <a:t>the module </a:t>
            </a:r>
            <a:r>
              <a:rPr lang="en-US" b="1">
                <a:solidFill>
                  <a:srgbClr val="C00000"/>
                </a:solidFill>
              </a:rPr>
              <a:t>A</a:t>
            </a:r>
            <a:r>
              <a:rPr lang="en-US"/>
              <a:t> and module </a:t>
            </a:r>
            <a:r>
              <a:rPr lang="en-US" b="1">
                <a:solidFill>
                  <a:srgbClr val="C00000"/>
                </a:solidFill>
              </a:rPr>
              <a:t>C</a:t>
            </a:r>
            <a:r>
              <a:rPr lang="en-US"/>
              <a:t> has </a:t>
            </a:r>
            <a:r>
              <a:rPr lang="en-US" b="1">
                <a:solidFill>
                  <a:srgbClr val="C00000"/>
                </a:solidFill>
              </a:rPr>
              <a:t>not</a:t>
            </a:r>
            <a:r>
              <a:rPr lang="en-US">
                <a:solidFill>
                  <a:srgbClr val="C00000"/>
                </a:solidFill>
              </a:rPr>
              <a:t> </a:t>
            </a:r>
            <a:r>
              <a:rPr lang="en-US"/>
              <a:t>been </a:t>
            </a:r>
            <a:r>
              <a:rPr lang="en-US" b="1">
                <a:solidFill>
                  <a:srgbClr val="C00000"/>
                </a:solidFill>
              </a:rPr>
              <a:t>developed</a:t>
            </a:r>
            <a:r>
              <a:rPr lang="en-US">
                <a:solidFill>
                  <a:srgbClr val="C00000"/>
                </a:solidFill>
              </a:rPr>
              <a:t> </a:t>
            </a:r>
            <a:r>
              <a:rPr lang="en-US"/>
              <a:t>yet. </a:t>
            </a:r>
            <a:endParaRPr lang="en-US" smtClean="0"/>
          </a:p>
          <a:p>
            <a:r>
              <a:rPr lang="en-US" smtClean="0"/>
              <a:t>In </a:t>
            </a:r>
            <a:r>
              <a:rPr lang="en-US"/>
              <a:t>that case </a:t>
            </a:r>
            <a:r>
              <a:rPr lang="en-US" b="1">
                <a:solidFill>
                  <a:srgbClr val="C00000"/>
                </a:solidFill>
              </a:rPr>
              <a:t>to test</a:t>
            </a:r>
            <a:r>
              <a:rPr lang="en-US"/>
              <a:t> the </a:t>
            </a:r>
            <a:r>
              <a:rPr lang="en-US" b="1">
                <a:solidFill>
                  <a:srgbClr val="C00000"/>
                </a:solidFill>
              </a:rPr>
              <a:t>module B</a:t>
            </a:r>
            <a:r>
              <a:rPr lang="en-US"/>
              <a:t> </a:t>
            </a:r>
            <a:r>
              <a:rPr lang="en-US" b="1"/>
              <a:t>completely</a:t>
            </a:r>
            <a:r>
              <a:rPr lang="en-US"/>
              <a:t> we can </a:t>
            </a:r>
            <a:r>
              <a:rPr lang="en-US" b="1">
                <a:solidFill>
                  <a:srgbClr val="C00000"/>
                </a:solidFill>
              </a:rPr>
              <a:t>replace</a:t>
            </a:r>
            <a:r>
              <a:rPr lang="en-US">
                <a:solidFill>
                  <a:srgbClr val="C00000"/>
                </a:solidFill>
              </a:rPr>
              <a:t> </a:t>
            </a:r>
            <a:r>
              <a:rPr lang="en-US"/>
              <a:t>the module </a:t>
            </a:r>
            <a:r>
              <a:rPr lang="en-US" b="1" smtClean="0">
                <a:solidFill>
                  <a:srgbClr val="C00000"/>
                </a:solidFill>
              </a:rPr>
              <a:t>A by Driver</a:t>
            </a:r>
            <a:r>
              <a:rPr lang="en-US" smtClean="0"/>
              <a:t> and module </a:t>
            </a:r>
            <a:r>
              <a:rPr lang="en-US" b="1">
                <a:solidFill>
                  <a:srgbClr val="C00000"/>
                </a:solidFill>
              </a:rPr>
              <a:t>C by </a:t>
            </a:r>
            <a:r>
              <a:rPr lang="en-US" b="1" smtClean="0">
                <a:solidFill>
                  <a:srgbClr val="C00000"/>
                </a:solidFill>
              </a:rPr>
              <a:t>stub</a:t>
            </a:r>
            <a:endParaRPr lang="en-US"/>
          </a:p>
        </p:txBody>
      </p:sp>
      <p:sp>
        <p:nvSpPr>
          <p:cNvPr id="4" name="Rectangle 3"/>
          <p:cNvSpPr/>
          <p:nvPr/>
        </p:nvSpPr>
        <p:spPr>
          <a:xfrm>
            <a:off x="2133601" y="1371600"/>
            <a:ext cx="1045029" cy="914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defPPr/>
          </a:lstStyle>
          <a:p>
            <a:pPr algn="ctr"/>
            <a:r>
              <a:rPr lang="en-US" sz="4500" b="1"/>
              <a:t>A</a:t>
            </a:r>
          </a:p>
        </p:txBody>
      </p:sp>
      <p:sp>
        <p:nvSpPr>
          <p:cNvPr id="5" name="Rectangle 4"/>
          <p:cNvSpPr/>
          <p:nvPr/>
        </p:nvSpPr>
        <p:spPr>
          <a:xfrm>
            <a:off x="2133600" y="3124200"/>
            <a:ext cx="1045029" cy="914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lstStyle>
          <a:p>
            <a:pPr algn="ctr"/>
            <a:r>
              <a:rPr lang="en-US" sz="4500" b="1"/>
              <a:t>B</a:t>
            </a:r>
          </a:p>
        </p:txBody>
      </p:sp>
      <p:sp>
        <p:nvSpPr>
          <p:cNvPr id="6" name="Rectangle 5"/>
          <p:cNvSpPr/>
          <p:nvPr/>
        </p:nvSpPr>
        <p:spPr>
          <a:xfrm>
            <a:off x="2133600" y="4953000"/>
            <a:ext cx="1045029" cy="914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defPPr/>
          </a:lstStyle>
          <a:p>
            <a:pPr algn="ctr"/>
            <a:r>
              <a:rPr lang="en-US" sz="4500" b="1"/>
              <a:t>C</a:t>
            </a:r>
          </a:p>
        </p:txBody>
      </p:sp>
      <p:cxnSp>
        <p:nvCxnSpPr>
          <p:cNvPr id="10" name="Straight Arrow Connector 9"/>
          <p:cNvCxnSpPr>
            <a:stCxn id="4" idx="2"/>
            <a:endCxn id="5" idx="0"/>
          </p:cNvCxnSpPr>
          <p:nvPr/>
        </p:nvCxnSpPr>
        <p:spPr>
          <a:xfrm flipH="1">
            <a:off x="2656115" y="2286000"/>
            <a:ext cx="1" cy="838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5" idx="2"/>
            <a:endCxn id="6" idx="0"/>
          </p:cNvCxnSpPr>
          <p:nvPr/>
        </p:nvCxnSpPr>
        <p:spPr>
          <a:xfrm flipH="1">
            <a:off x="2656114" y="4038600"/>
            <a:ext cx="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13382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after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childTnLst>
                          </p:cTn>
                        </p:par>
                      </p:childTnLst>
                    </p:cTn>
                  </p:par>
                  <p:par>
                    <p:cTn id="33" fill="hold" nodeType="clickPar">
                      <p:stCondLst>
                        <p:cond delay="indefinite"/>
                      </p:stCondLst>
                      <p:childTnLst>
                        <p:par>
                          <p:cTn id="34" fill="hold" nodeType="after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afterGroup">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afterGroup">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txBox="1"/>
          <p:nvPr/>
        </p:nvSpPr>
        <p:spPr>
          <a:xfrm>
            <a:off x="1738384" y="990600"/>
            <a:ext cx="8763000" cy="1524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a:t>Software</a:t>
            </a:r>
          </a:p>
          <a:p>
            <a:r>
              <a:rPr lang="en-IN"/>
              <a:t>Testing</a:t>
            </a:r>
          </a:p>
        </p:txBody>
      </p:sp>
      <p:cxnSp>
        <p:nvCxnSpPr>
          <p:cNvPr id="5" name="Straight Connector 4"/>
          <p:cNvCxnSpPr/>
          <p:nvPr/>
        </p:nvCxnSpPr>
        <p:spPr>
          <a:xfrm>
            <a:off x="2209800" y="609600"/>
            <a:ext cx="8077200" cy="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a:off x="2209800" y="2819400"/>
            <a:ext cx="8077200" cy="0"/>
          </a:xfrm>
          <a:prstGeom prst="line">
            <a:avLst/>
          </a:prstGeom>
        </p:spPr>
        <p:style>
          <a:lnRef idx="2">
            <a:schemeClr val="dk1"/>
          </a:lnRef>
          <a:fillRef idx="0">
            <a:schemeClr val="dk1"/>
          </a:fillRef>
          <a:effectRef idx="1">
            <a:schemeClr val="dk1"/>
          </a:effectRef>
          <a:fontRef idx="minor">
            <a:schemeClr val="tx1"/>
          </a:fontRef>
        </p:style>
      </p:cxn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850" y="3276600"/>
            <a:ext cx="5391150" cy="29718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rcRect l="11845" r="11619"/>
          <a:stretch>
            <a:fillRect/>
          </a:stretch>
        </p:blipFill>
        <p:spPr>
          <a:xfrm>
            <a:off x="7934898" y="3771898"/>
            <a:ext cx="2352102" cy="2324102"/>
          </a:xfrm>
          <a:prstGeom prst="rect">
            <a:avLst/>
          </a:prstGeom>
        </p:spPr>
      </p:pic>
    </p:spTree>
    <p:extLst>
      <p:ext uri="{BB962C8B-B14F-4D97-AF65-F5344CB8AC3E}">
        <p14:creationId xmlns:p14="http://schemas.microsoft.com/office/powerpoint/2010/main" val="3361364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left)">
                                      <p:cBhvr>
                                        <p:cTn id="9" dur="500"/>
                                        <p:tgtEl>
                                          <p:spTgt spid="5"/>
                                        </p:tgtEl>
                                      </p:cBhvr>
                                    </p:animEffect>
                                  </p:childTnLst>
                                </p:cTn>
                              </p:par>
                              <p:par>
                                <p:cTn id="10" presetID="22" presetClass="entr" presetSubtype="2"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right)">
                                      <p:cBhvr>
                                        <p:cTn id="12" dur="500"/>
                                        <p:tgtEl>
                                          <p:spTgt spid="6"/>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Unit Testing Cont.</a:t>
            </a:r>
          </a:p>
        </p:txBody>
      </p:sp>
      <p:sp>
        <p:nvSpPr>
          <p:cNvPr id="3" name="Content Placeholder 2"/>
          <p:cNvSpPr>
            <a:spLocks noGrp="1"/>
          </p:cNvSpPr>
          <p:nvPr>
            <p:ph idx="1"/>
          </p:nvPr>
        </p:nvSpPr>
        <p:spPr/>
        <p:txBody>
          <a:bodyPr/>
          <a:lstStyle>
            <a:defPPr/>
          </a:lstStyle>
          <a:p>
            <a:r>
              <a:rPr lang="en-US" b="1" dirty="0">
                <a:solidFill>
                  <a:srgbClr val="C00000"/>
                </a:solidFill>
              </a:rPr>
              <a:t>Driver</a:t>
            </a:r>
            <a:r>
              <a:rPr lang="en-US" dirty="0"/>
              <a:t> and/or </a:t>
            </a:r>
            <a:r>
              <a:rPr lang="en-US" b="1" dirty="0">
                <a:solidFill>
                  <a:srgbClr val="C00000"/>
                </a:solidFill>
              </a:rPr>
              <a:t>Stub </a:t>
            </a:r>
            <a:r>
              <a:rPr lang="en-US" dirty="0"/>
              <a:t>software </a:t>
            </a:r>
            <a:r>
              <a:rPr lang="en-US" b="1" dirty="0"/>
              <a:t>must be developed </a:t>
            </a:r>
            <a:r>
              <a:rPr lang="en-US" dirty="0"/>
              <a:t>for each </a:t>
            </a:r>
            <a:r>
              <a:rPr lang="en-US" b="1" dirty="0">
                <a:solidFill>
                  <a:srgbClr val="C00000"/>
                </a:solidFill>
              </a:rPr>
              <a:t>unit </a:t>
            </a:r>
            <a:r>
              <a:rPr lang="en-US" b="1" dirty="0" smtClean="0">
                <a:solidFill>
                  <a:srgbClr val="C00000"/>
                </a:solidFill>
              </a:rPr>
              <a:t>test</a:t>
            </a:r>
            <a:endParaRPr lang="en-US" dirty="0"/>
          </a:p>
          <a:p>
            <a:r>
              <a:rPr lang="en-US" dirty="0"/>
              <a:t>A </a:t>
            </a:r>
            <a:r>
              <a:rPr lang="en-US" b="1" dirty="0">
                <a:solidFill>
                  <a:srgbClr val="C00000"/>
                </a:solidFill>
              </a:rPr>
              <a:t>driver</a:t>
            </a:r>
            <a:r>
              <a:rPr lang="en-US" dirty="0">
                <a:solidFill>
                  <a:srgbClr val="C00000"/>
                </a:solidFill>
              </a:rPr>
              <a:t> </a:t>
            </a:r>
            <a:r>
              <a:rPr lang="en-US" dirty="0"/>
              <a:t>is nothing more than a </a:t>
            </a:r>
            <a:r>
              <a:rPr lang="en-US" b="1" dirty="0">
                <a:solidFill>
                  <a:srgbClr val="C00000"/>
                </a:solidFill>
              </a:rPr>
              <a:t>"main program"</a:t>
            </a:r>
            <a:r>
              <a:rPr lang="en-US" dirty="0"/>
              <a:t> </a:t>
            </a:r>
            <a:endParaRPr lang="en-US" dirty="0" smtClean="0"/>
          </a:p>
          <a:p>
            <a:pPr lvl="1"/>
            <a:r>
              <a:rPr lang="en-US" dirty="0" smtClean="0"/>
              <a:t>It </a:t>
            </a:r>
            <a:r>
              <a:rPr lang="en-US" dirty="0"/>
              <a:t>accepts test case </a:t>
            </a:r>
            <a:r>
              <a:rPr lang="en-US" dirty="0" smtClean="0"/>
              <a:t>data</a:t>
            </a:r>
          </a:p>
          <a:p>
            <a:pPr lvl="1"/>
            <a:r>
              <a:rPr lang="en-US" dirty="0" smtClean="0"/>
              <a:t>Passes </a:t>
            </a:r>
            <a:r>
              <a:rPr lang="en-US" dirty="0"/>
              <a:t>such data to the </a:t>
            </a:r>
            <a:r>
              <a:rPr lang="en-US" dirty="0" smtClean="0"/>
              <a:t>component and </a:t>
            </a:r>
          </a:p>
          <a:p>
            <a:pPr lvl="1"/>
            <a:r>
              <a:rPr lang="en-US" dirty="0"/>
              <a:t>P</a:t>
            </a:r>
            <a:r>
              <a:rPr lang="en-US" dirty="0" smtClean="0"/>
              <a:t>rints </a:t>
            </a:r>
            <a:r>
              <a:rPr lang="en-US" dirty="0"/>
              <a:t>relevant results</a:t>
            </a:r>
            <a:r>
              <a:rPr lang="en-US" dirty="0" smtClean="0"/>
              <a:t>.</a:t>
            </a:r>
          </a:p>
          <a:p>
            <a:r>
              <a:rPr lang="en-US" b="1" dirty="0">
                <a:solidFill>
                  <a:srgbClr val="C00000"/>
                </a:solidFill>
              </a:rPr>
              <a:t>Driver</a:t>
            </a:r>
          </a:p>
          <a:p>
            <a:pPr lvl="1"/>
            <a:r>
              <a:rPr lang="en-US" dirty="0"/>
              <a:t>Used in Bottom up approach</a:t>
            </a:r>
          </a:p>
          <a:p>
            <a:pPr lvl="1"/>
            <a:r>
              <a:rPr lang="en-US" dirty="0"/>
              <a:t>Lowest modules are tested first.</a:t>
            </a:r>
          </a:p>
          <a:p>
            <a:pPr lvl="1"/>
            <a:r>
              <a:rPr lang="en-US" dirty="0" smtClean="0"/>
              <a:t>Simulates </a:t>
            </a:r>
            <a:r>
              <a:rPr lang="en-US" dirty="0"/>
              <a:t>the higher level of components</a:t>
            </a:r>
          </a:p>
          <a:p>
            <a:pPr lvl="1"/>
            <a:r>
              <a:rPr lang="en-US" dirty="0"/>
              <a:t>Dummy program for Higher level component</a:t>
            </a:r>
          </a:p>
          <a:p>
            <a:pPr lvl="1"/>
            <a:endParaRPr lang="en-US" dirty="0"/>
          </a:p>
          <a:p>
            <a:pPr marL="457200" lvl="1" indent="0">
              <a:buNone/>
            </a:pPr>
            <a:endParaRPr lang="en-US" dirty="0" smtClean="0"/>
          </a:p>
          <a:p>
            <a:pPr lvl="1"/>
            <a:endParaRPr lang="en-US" dirty="0"/>
          </a:p>
          <a:p>
            <a:endParaRPr lang="en-US" dirty="0"/>
          </a:p>
        </p:txBody>
      </p:sp>
    </p:spTree>
    <p:extLst>
      <p:ext uri="{BB962C8B-B14F-4D97-AF65-F5344CB8AC3E}">
        <p14:creationId xmlns:p14="http://schemas.microsoft.com/office/powerpoint/2010/main" val="3953651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after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Unit Testing Cont.</a:t>
            </a:r>
          </a:p>
        </p:txBody>
      </p:sp>
      <p:sp>
        <p:nvSpPr>
          <p:cNvPr id="3" name="Content Placeholder 2"/>
          <p:cNvSpPr>
            <a:spLocks noGrp="1"/>
          </p:cNvSpPr>
          <p:nvPr>
            <p:ph idx="1"/>
          </p:nvPr>
        </p:nvSpPr>
        <p:spPr/>
        <p:txBody>
          <a:bodyPr>
            <a:normAutofit fontScale="92500" lnSpcReduction="10000"/>
          </a:bodyPr>
          <a:lstStyle>
            <a:defPPr/>
          </a:lstStyle>
          <a:p>
            <a:r>
              <a:rPr lang="en-US" b="1">
                <a:solidFill>
                  <a:srgbClr val="C00000"/>
                </a:solidFill>
              </a:rPr>
              <a:t>Stubs</a:t>
            </a:r>
            <a:r>
              <a:rPr lang="en-US"/>
              <a:t> serve to replace </a:t>
            </a:r>
            <a:r>
              <a:rPr lang="en-US" b="1">
                <a:solidFill>
                  <a:srgbClr val="C00000"/>
                </a:solidFill>
              </a:rPr>
              <a:t>modules</a:t>
            </a:r>
            <a:r>
              <a:rPr lang="en-US">
                <a:solidFill>
                  <a:srgbClr val="C00000"/>
                </a:solidFill>
              </a:rPr>
              <a:t> </a:t>
            </a:r>
            <a:r>
              <a:rPr lang="en-US"/>
              <a:t>that are subordinate (called by) the component to be tested.</a:t>
            </a:r>
          </a:p>
          <a:p>
            <a:r>
              <a:rPr lang="en-US"/>
              <a:t>A </a:t>
            </a:r>
            <a:r>
              <a:rPr lang="en-US" b="1"/>
              <a:t>stub</a:t>
            </a:r>
            <a:r>
              <a:rPr lang="en-US"/>
              <a:t> or </a:t>
            </a:r>
            <a:r>
              <a:rPr lang="en-US" b="1">
                <a:solidFill>
                  <a:srgbClr val="C00000"/>
                </a:solidFill>
              </a:rPr>
              <a:t>"dummy subprogram"</a:t>
            </a:r>
            <a:r>
              <a:rPr lang="en-US"/>
              <a:t> </a:t>
            </a:r>
          </a:p>
          <a:p>
            <a:pPr lvl="1"/>
            <a:r>
              <a:rPr lang="en-US"/>
              <a:t>Uses the subordinate module's interface</a:t>
            </a:r>
          </a:p>
          <a:p>
            <a:pPr lvl="1"/>
            <a:r>
              <a:rPr lang="en-US"/>
              <a:t>May do minimal data manipulation</a:t>
            </a:r>
          </a:p>
          <a:p>
            <a:pPr lvl="1"/>
            <a:r>
              <a:rPr lang="en-US"/>
              <a:t>Prints verification of entry and</a:t>
            </a:r>
          </a:p>
          <a:p>
            <a:pPr lvl="1"/>
            <a:r>
              <a:rPr lang="en-US"/>
              <a:t>Returns control to the module undergoing testing</a:t>
            </a:r>
          </a:p>
          <a:p>
            <a:r>
              <a:rPr lang="en-US" b="1" smtClean="0">
                <a:solidFill>
                  <a:srgbClr val="C00000"/>
                </a:solidFill>
              </a:rPr>
              <a:t>Stubs</a:t>
            </a:r>
            <a:endParaRPr lang="en-US" b="1">
              <a:solidFill>
                <a:srgbClr val="C00000"/>
              </a:solidFill>
            </a:endParaRPr>
          </a:p>
          <a:p>
            <a:pPr lvl="1"/>
            <a:r>
              <a:rPr lang="en-US" smtClean="0"/>
              <a:t>Used </a:t>
            </a:r>
            <a:r>
              <a:rPr lang="en-US"/>
              <a:t>in Top down approach</a:t>
            </a:r>
          </a:p>
          <a:p>
            <a:pPr lvl="1"/>
            <a:r>
              <a:rPr lang="en-US"/>
              <a:t>Top most module is tested first</a:t>
            </a:r>
          </a:p>
          <a:p>
            <a:pPr lvl="1"/>
            <a:r>
              <a:rPr lang="en-US" smtClean="0"/>
              <a:t>Simulates </a:t>
            </a:r>
            <a:r>
              <a:rPr lang="en-US"/>
              <a:t>the lower level of components</a:t>
            </a:r>
          </a:p>
          <a:p>
            <a:pPr lvl="1"/>
            <a:r>
              <a:rPr lang="en-US"/>
              <a:t>Dummy program of lower level </a:t>
            </a:r>
            <a:r>
              <a:rPr lang="en-US" smtClean="0"/>
              <a:t>components</a:t>
            </a:r>
            <a:endParaRPr lang="en-US"/>
          </a:p>
        </p:txBody>
      </p:sp>
    </p:spTree>
    <p:extLst>
      <p:ext uri="{BB962C8B-B14F-4D97-AF65-F5344CB8AC3E}">
        <p14:creationId xmlns:p14="http://schemas.microsoft.com/office/powerpoint/2010/main" val="1385439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971" y="167426"/>
            <a:ext cx="5537915" cy="682580"/>
          </a:xfrm>
        </p:spPr>
        <p:txBody>
          <a:bodyPr>
            <a:normAutofit fontScale="90000"/>
          </a:bodyPr>
          <a:lstStyle>
            <a:defPPr/>
          </a:lstStyle>
          <a:p>
            <a:r>
              <a:rPr lang="en-US" dirty="0"/>
              <a:t>Integration Testing</a:t>
            </a:r>
          </a:p>
        </p:txBody>
      </p:sp>
      <p:sp>
        <p:nvSpPr>
          <p:cNvPr id="3" name="Content Placeholder 2"/>
          <p:cNvSpPr>
            <a:spLocks noGrp="1"/>
          </p:cNvSpPr>
          <p:nvPr>
            <p:ph idx="1"/>
          </p:nvPr>
        </p:nvSpPr>
        <p:spPr>
          <a:xfrm>
            <a:off x="1714500" y="990600"/>
            <a:ext cx="8763000" cy="2514600"/>
          </a:xfrm>
        </p:spPr>
        <p:txBody>
          <a:bodyPr>
            <a:normAutofit lnSpcReduction="10000"/>
          </a:bodyPr>
          <a:lstStyle>
            <a:defPPr/>
          </a:lstStyle>
          <a:p>
            <a:r>
              <a:rPr lang="en-US" dirty="0" smtClean="0"/>
              <a:t>Integration testing is the </a:t>
            </a:r>
            <a:r>
              <a:rPr lang="en-US" b="1" dirty="0" smtClean="0">
                <a:solidFill>
                  <a:srgbClr val="C00000"/>
                </a:solidFill>
              </a:rPr>
              <a:t>process of testing </a:t>
            </a:r>
            <a:r>
              <a:rPr lang="en-US" dirty="0" smtClean="0"/>
              <a:t>the </a:t>
            </a:r>
            <a:r>
              <a:rPr lang="en-US" b="1" dirty="0" smtClean="0">
                <a:solidFill>
                  <a:srgbClr val="C00000"/>
                </a:solidFill>
              </a:rPr>
              <a:t>interface between two software units</a:t>
            </a:r>
            <a:r>
              <a:rPr lang="en-US" dirty="0" smtClean="0"/>
              <a:t> or modules</a:t>
            </a:r>
          </a:p>
          <a:p>
            <a:r>
              <a:rPr lang="en-US" dirty="0" smtClean="0"/>
              <a:t>It can be done in 3 ways</a:t>
            </a:r>
          </a:p>
          <a:p>
            <a:pPr marL="819150" lvl="1" indent="-457200">
              <a:buFont typeface="+mj-lt"/>
              <a:buAutoNum type="arabicPeriod"/>
            </a:pPr>
            <a:r>
              <a:rPr lang="en-US" dirty="0" smtClean="0"/>
              <a:t>Big Bang Approach</a:t>
            </a:r>
          </a:p>
          <a:p>
            <a:pPr marL="819150" lvl="1" indent="-457200">
              <a:buFont typeface="+mj-lt"/>
              <a:buAutoNum type="arabicPeriod"/>
            </a:pPr>
            <a:r>
              <a:rPr lang="en-US" dirty="0" smtClean="0"/>
              <a:t>Top Down Approach</a:t>
            </a:r>
          </a:p>
          <a:p>
            <a:pPr marL="819150" lvl="1" indent="-457200">
              <a:buFont typeface="+mj-lt"/>
              <a:buAutoNum type="arabicPeriod"/>
            </a:pPr>
            <a:r>
              <a:rPr lang="en-US" dirty="0" smtClean="0"/>
              <a:t>Bottom Up Approach</a:t>
            </a:r>
            <a:endParaRPr lang="en-US" dirty="0"/>
          </a:p>
        </p:txBody>
      </p:sp>
      <p:sp>
        <p:nvSpPr>
          <p:cNvPr id="4" name="TextBox 3"/>
          <p:cNvSpPr txBox="1"/>
          <p:nvPr/>
        </p:nvSpPr>
        <p:spPr>
          <a:xfrm>
            <a:off x="1714500" y="3985737"/>
            <a:ext cx="8763000" cy="461665"/>
          </a:xfrm>
          <a:prstGeom prst="rect">
            <a:avLst/>
          </a:prstGeom>
          <a:noFill/>
          <a:ln>
            <a:solidFill>
              <a:schemeClr val="bg1">
                <a:lumMod val="85000"/>
              </a:schemeClr>
            </a:solidFill>
          </a:ln>
        </p:spPr>
        <p:txBody>
          <a:bodyPr wrap="square" rtlCol="0">
            <a:spAutoFit/>
          </a:bodyPr>
          <a:lstStyle>
            <a:defPPr/>
          </a:lstStyle>
          <a:p>
            <a:r>
              <a:rPr lang="en-US" sz="2400" b="1"/>
              <a:t>Big Bang Approach</a:t>
            </a:r>
          </a:p>
        </p:txBody>
      </p:sp>
      <p:sp>
        <p:nvSpPr>
          <p:cNvPr id="5" name="Rectangle 4"/>
          <p:cNvSpPr/>
          <p:nvPr/>
        </p:nvSpPr>
        <p:spPr>
          <a:xfrm>
            <a:off x="1714500" y="4519136"/>
            <a:ext cx="8763000" cy="738664"/>
          </a:xfrm>
          <a:prstGeom prst="rect">
            <a:avLst/>
          </a:prstGeom>
        </p:spPr>
        <p:txBody>
          <a:bodyPr wrap="square">
            <a:spAutoFit/>
          </a:bodyPr>
          <a:lstStyle>
            <a:defPPr/>
          </a:lstStyle>
          <a:p>
            <a:pPr marL="342900" indent="-342900" algn="just">
              <a:buClr>
                <a:schemeClr val="tx1"/>
              </a:buClr>
              <a:buFont typeface="Arial" pitchFamily="34" charset="0"/>
              <a:buChar char="•"/>
            </a:pPr>
            <a:r>
              <a:rPr lang="en-US" sz="2100" b="1">
                <a:solidFill>
                  <a:srgbClr val="C00000"/>
                </a:solidFill>
              </a:rPr>
              <a:t>Combining all </a:t>
            </a:r>
            <a:r>
              <a:rPr lang="en-US" sz="2100"/>
              <a:t>the </a:t>
            </a:r>
            <a:r>
              <a:rPr lang="en-US" sz="2100" b="1">
                <a:solidFill>
                  <a:srgbClr val="C00000"/>
                </a:solidFill>
              </a:rPr>
              <a:t>modules</a:t>
            </a:r>
            <a:r>
              <a:rPr lang="en-US" sz="2100">
                <a:solidFill>
                  <a:srgbClr val="C00000"/>
                </a:solidFill>
              </a:rPr>
              <a:t> </a:t>
            </a:r>
            <a:r>
              <a:rPr lang="en-US" sz="2100"/>
              <a:t>once and </a:t>
            </a:r>
            <a:r>
              <a:rPr lang="en-US" sz="2100" b="1">
                <a:solidFill>
                  <a:srgbClr val="C00000"/>
                </a:solidFill>
              </a:rPr>
              <a:t>verifying</a:t>
            </a:r>
            <a:r>
              <a:rPr lang="en-US" sz="2100"/>
              <a:t> the functionality after completion of individual module testing </a:t>
            </a:r>
          </a:p>
        </p:txBody>
      </p:sp>
    </p:spTree>
    <p:extLst>
      <p:ext uri="{BB962C8B-B14F-4D97-AF65-F5344CB8AC3E}">
        <p14:creationId xmlns:p14="http://schemas.microsoft.com/office/powerpoint/2010/main" val="327902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197" y="1"/>
            <a:ext cx="6129271" cy="759854"/>
          </a:xfrm>
        </p:spPr>
        <p:txBody>
          <a:bodyPr/>
          <a:lstStyle>
            <a:defPPr/>
          </a:lstStyle>
          <a:p>
            <a:r>
              <a:rPr lang="en-US" dirty="0"/>
              <a:t>Integration </a:t>
            </a:r>
            <a:r>
              <a:rPr lang="en-US" dirty="0" smtClean="0"/>
              <a:t>Testing Cont.</a:t>
            </a:r>
            <a:endParaRPr lang="en-US" dirty="0"/>
          </a:p>
        </p:txBody>
      </p:sp>
      <p:sp>
        <p:nvSpPr>
          <p:cNvPr id="4" name="TextBox 3"/>
          <p:cNvSpPr txBox="1"/>
          <p:nvPr/>
        </p:nvSpPr>
        <p:spPr>
          <a:xfrm>
            <a:off x="1752600" y="990601"/>
            <a:ext cx="8724900" cy="461665"/>
          </a:xfrm>
          <a:prstGeom prst="rect">
            <a:avLst/>
          </a:prstGeom>
          <a:noFill/>
          <a:ln>
            <a:solidFill>
              <a:schemeClr val="bg1">
                <a:lumMod val="85000"/>
              </a:schemeClr>
            </a:solidFill>
          </a:ln>
        </p:spPr>
        <p:txBody>
          <a:bodyPr wrap="square" rtlCol="0">
            <a:spAutoFit/>
          </a:bodyPr>
          <a:lstStyle>
            <a:defPPr/>
          </a:lstStyle>
          <a:p>
            <a:r>
              <a:rPr lang="en-US" sz="2400" b="1"/>
              <a:t>Top Down Approach</a:t>
            </a:r>
          </a:p>
        </p:txBody>
      </p:sp>
      <p:sp>
        <p:nvSpPr>
          <p:cNvPr id="5" name="Rectangle 4"/>
          <p:cNvSpPr/>
          <p:nvPr/>
        </p:nvSpPr>
        <p:spPr>
          <a:xfrm>
            <a:off x="1765110" y="1507994"/>
            <a:ext cx="8712390" cy="2031325"/>
          </a:xfrm>
          <a:prstGeom prst="rect">
            <a:avLst/>
          </a:prstGeom>
        </p:spPr>
        <p:txBody>
          <a:bodyPr wrap="square">
            <a:spAutoFit/>
          </a:bodyPr>
          <a:lstStyle>
            <a:defPPr/>
          </a:lstStyle>
          <a:p>
            <a:pPr marL="342900" indent="-342900" algn="just">
              <a:buClr>
                <a:schemeClr val="tx1"/>
              </a:buClr>
              <a:buFont typeface="Arial" pitchFamily="34" charset="0"/>
              <a:buChar char="•"/>
            </a:pPr>
            <a:r>
              <a:rPr lang="en-US" sz="2100" b="1">
                <a:solidFill>
                  <a:srgbClr val="C00000"/>
                </a:solidFill>
              </a:rPr>
              <a:t>Testing take place</a:t>
            </a:r>
            <a:r>
              <a:rPr lang="en-US" sz="2100">
                <a:solidFill>
                  <a:srgbClr val="C00000"/>
                </a:solidFill>
              </a:rPr>
              <a:t> </a:t>
            </a:r>
            <a:r>
              <a:rPr lang="en-US" sz="2100"/>
              <a:t>from </a:t>
            </a:r>
            <a:r>
              <a:rPr lang="en-US" sz="2100" b="1">
                <a:solidFill>
                  <a:srgbClr val="C00000"/>
                </a:solidFill>
              </a:rPr>
              <a:t>top</a:t>
            </a:r>
            <a:r>
              <a:rPr lang="en-US" sz="2100">
                <a:solidFill>
                  <a:srgbClr val="C00000"/>
                </a:solidFill>
              </a:rPr>
              <a:t> </a:t>
            </a:r>
            <a:r>
              <a:rPr lang="en-US" sz="2100"/>
              <a:t>to </a:t>
            </a:r>
            <a:r>
              <a:rPr lang="en-US" sz="2100" b="1">
                <a:solidFill>
                  <a:srgbClr val="C00000"/>
                </a:solidFill>
              </a:rPr>
              <a:t>bottom</a:t>
            </a:r>
          </a:p>
          <a:p>
            <a:pPr marL="342900" indent="-342900" algn="just">
              <a:buClr>
                <a:schemeClr val="tx1"/>
              </a:buClr>
              <a:buFont typeface="Arial" pitchFamily="34" charset="0"/>
              <a:buChar char="•"/>
            </a:pPr>
            <a:r>
              <a:rPr lang="en-US" sz="2100" b="1">
                <a:solidFill>
                  <a:srgbClr val="C00000"/>
                </a:solidFill>
              </a:rPr>
              <a:t>High level</a:t>
            </a:r>
            <a:r>
              <a:rPr lang="en-US" sz="2100">
                <a:solidFill>
                  <a:srgbClr val="C00000"/>
                </a:solidFill>
              </a:rPr>
              <a:t> </a:t>
            </a:r>
            <a:r>
              <a:rPr lang="en-US" sz="2100"/>
              <a:t>modules are </a:t>
            </a:r>
            <a:r>
              <a:rPr lang="en-US" sz="2100" b="1">
                <a:solidFill>
                  <a:srgbClr val="C00000"/>
                </a:solidFill>
              </a:rPr>
              <a:t>tested first</a:t>
            </a:r>
            <a:r>
              <a:rPr lang="en-US" sz="2100">
                <a:solidFill>
                  <a:srgbClr val="C00000"/>
                </a:solidFill>
              </a:rPr>
              <a:t> </a:t>
            </a:r>
            <a:r>
              <a:rPr lang="en-US" sz="2100"/>
              <a:t>and then low-level modules and </a:t>
            </a:r>
            <a:r>
              <a:rPr lang="en-US" sz="2100" b="1">
                <a:solidFill>
                  <a:srgbClr val="C00000"/>
                </a:solidFill>
              </a:rPr>
              <a:t>finally integrated</a:t>
            </a:r>
            <a:r>
              <a:rPr lang="en-US" sz="2100"/>
              <a:t> the </a:t>
            </a:r>
            <a:r>
              <a:rPr lang="en-US" sz="2100" b="1">
                <a:solidFill>
                  <a:srgbClr val="C00000"/>
                </a:solidFill>
              </a:rPr>
              <a:t>low level modules</a:t>
            </a:r>
            <a:r>
              <a:rPr lang="en-US" sz="2100">
                <a:solidFill>
                  <a:srgbClr val="C00000"/>
                </a:solidFill>
              </a:rPr>
              <a:t> </a:t>
            </a:r>
            <a:r>
              <a:rPr lang="en-US" sz="2100"/>
              <a:t>to high level to ensure the system is working as intended</a:t>
            </a:r>
          </a:p>
          <a:p>
            <a:pPr marL="342900" indent="-342900" algn="just">
              <a:buClr>
                <a:schemeClr val="tx1"/>
              </a:buClr>
              <a:buFont typeface="Arial" pitchFamily="34" charset="0"/>
              <a:buChar char="•"/>
            </a:pPr>
            <a:r>
              <a:rPr lang="en-US" sz="2100" b="1">
                <a:solidFill>
                  <a:srgbClr val="C00000"/>
                </a:solidFill>
              </a:rPr>
              <a:t>Stubs</a:t>
            </a:r>
            <a:r>
              <a:rPr lang="en-US" sz="2100">
                <a:solidFill>
                  <a:srgbClr val="C00000"/>
                </a:solidFill>
              </a:rPr>
              <a:t> </a:t>
            </a:r>
            <a:r>
              <a:rPr lang="en-US" sz="2100"/>
              <a:t>are used as a </a:t>
            </a:r>
            <a:r>
              <a:rPr lang="en-US" sz="2100">
                <a:solidFill>
                  <a:srgbClr val="C00000"/>
                </a:solidFill>
              </a:rPr>
              <a:t>temporary module</a:t>
            </a:r>
            <a:r>
              <a:rPr lang="en-US" sz="2100"/>
              <a:t>, if a module is not ready  for integration testing</a:t>
            </a:r>
          </a:p>
        </p:txBody>
      </p:sp>
      <p:sp>
        <p:nvSpPr>
          <p:cNvPr id="6" name="TextBox 5"/>
          <p:cNvSpPr txBox="1"/>
          <p:nvPr/>
        </p:nvSpPr>
        <p:spPr>
          <a:xfrm>
            <a:off x="1742933" y="3729336"/>
            <a:ext cx="8724900" cy="461665"/>
          </a:xfrm>
          <a:prstGeom prst="rect">
            <a:avLst/>
          </a:prstGeom>
          <a:noFill/>
          <a:ln>
            <a:solidFill>
              <a:schemeClr val="bg1">
                <a:lumMod val="85000"/>
              </a:schemeClr>
            </a:solidFill>
          </a:ln>
        </p:spPr>
        <p:txBody>
          <a:bodyPr wrap="square" rtlCol="0">
            <a:spAutoFit/>
          </a:bodyPr>
          <a:lstStyle>
            <a:defPPr/>
          </a:lstStyle>
          <a:p>
            <a:r>
              <a:rPr lang="en-US" sz="2400" b="1"/>
              <a:t>Bottom Up Approach</a:t>
            </a:r>
          </a:p>
        </p:txBody>
      </p:sp>
      <p:sp>
        <p:nvSpPr>
          <p:cNvPr id="8" name="Rectangle 7"/>
          <p:cNvSpPr/>
          <p:nvPr/>
        </p:nvSpPr>
        <p:spPr>
          <a:xfrm>
            <a:off x="1752600" y="4219347"/>
            <a:ext cx="8712390" cy="2031325"/>
          </a:xfrm>
          <a:prstGeom prst="rect">
            <a:avLst/>
          </a:prstGeom>
        </p:spPr>
        <p:txBody>
          <a:bodyPr wrap="square">
            <a:spAutoFit/>
          </a:bodyPr>
          <a:lstStyle>
            <a:defPPr/>
          </a:lstStyle>
          <a:p>
            <a:pPr marL="342900" indent="-342900" algn="just">
              <a:buClr>
                <a:schemeClr val="tx1"/>
              </a:buClr>
              <a:buFont typeface="Arial" pitchFamily="34" charset="0"/>
              <a:buChar char="•"/>
            </a:pPr>
            <a:r>
              <a:rPr lang="en-US" sz="2100" b="1">
                <a:solidFill>
                  <a:srgbClr val="C00000"/>
                </a:solidFill>
              </a:rPr>
              <a:t>Testing take place </a:t>
            </a:r>
            <a:r>
              <a:rPr lang="en-US" sz="2100"/>
              <a:t>from </a:t>
            </a:r>
            <a:r>
              <a:rPr lang="en-US" sz="2100" b="1">
                <a:solidFill>
                  <a:srgbClr val="C00000"/>
                </a:solidFill>
              </a:rPr>
              <a:t>bottom</a:t>
            </a:r>
            <a:r>
              <a:rPr lang="en-US" sz="2100">
                <a:solidFill>
                  <a:srgbClr val="C00000"/>
                </a:solidFill>
              </a:rPr>
              <a:t> </a:t>
            </a:r>
            <a:r>
              <a:rPr lang="en-US" sz="2100"/>
              <a:t>to </a:t>
            </a:r>
            <a:r>
              <a:rPr lang="en-US" sz="2100" b="1">
                <a:solidFill>
                  <a:srgbClr val="C00000"/>
                </a:solidFill>
              </a:rPr>
              <a:t>up</a:t>
            </a:r>
          </a:p>
          <a:p>
            <a:pPr marL="342900" indent="-342900" algn="just">
              <a:buClr>
                <a:schemeClr val="tx1"/>
              </a:buClr>
              <a:buFont typeface="Arial" pitchFamily="34" charset="0"/>
              <a:buChar char="•"/>
            </a:pPr>
            <a:r>
              <a:rPr lang="en-US" sz="2100" b="1">
                <a:solidFill>
                  <a:srgbClr val="C00000"/>
                </a:solidFill>
              </a:rPr>
              <a:t>Lowest level</a:t>
            </a:r>
            <a:r>
              <a:rPr lang="en-US" sz="2100"/>
              <a:t> modules are </a:t>
            </a:r>
            <a:r>
              <a:rPr lang="en-US" sz="2100" b="1">
                <a:solidFill>
                  <a:srgbClr val="C00000"/>
                </a:solidFill>
              </a:rPr>
              <a:t>tested first </a:t>
            </a:r>
            <a:r>
              <a:rPr lang="en-US" sz="2100"/>
              <a:t>and then high-level modules and finally integrated the high level modules to low level to ensure the system is working as intended</a:t>
            </a:r>
          </a:p>
          <a:p>
            <a:pPr marL="342900" indent="-342900" algn="just">
              <a:buClr>
                <a:schemeClr val="tx1"/>
              </a:buClr>
              <a:buFont typeface="Arial" pitchFamily="34" charset="0"/>
              <a:buChar char="•"/>
            </a:pPr>
            <a:r>
              <a:rPr lang="en-US" sz="2100" b="1">
                <a:solidFill>
                  <a:srgbClr val="C00000"/>
                </a:solidFill>
              </a:rPr>
              <a:t>Drivers</a:t>
            </a:r>
            <a:r>
              <a:rPr lang="en-US" sz="2100"/>
              <a:t> are used as a </a:t>
            </a:r>
            <a:r>
              <a:rPr lang="en-US" sz="2100">
                <a:solidFill>
                  <a:srgbClr val="C00000"/>
                </a:solidFill>
              </a:rPr>
              <a:t>temporary module</a:t>
            </a:r>
            <a:r>
              <a:rPr lang="en-US" sz="2100"/>
              <a:t>, if a module is not ready  for integration testing</a:t>
            </a:r>
          </a:p>
        </p:txBody>
      </p:sp>
    </p:spTree>
    <p:extLst>
      <p:ext uri="{BB962C8B-B14F-4D97-AF65-F5344CB8AC3E}">
        <p14:creationId xmlns:p14="http://schemas.microsoft.com/office/powerpoint/2010/main" val="1574090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after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dirty="0" smtClean="0"/>
              <a:t>Regression Testing</a:t>
            </a:r>
            <a:endParaRPr lang="en-US" dirty="0"/>
          </a:p>
        </p:txBody>
      </p:sp>
      <p:sp>
        <p:nvSpPr>
          <p:cNvPr id="3" name="Content Placeholder 2"/>
          <p:cNvSpPr>
            <a:spLocks noGrp="1"/>
          </p:cNvSpPr>
          <p:nvPr>
            <p:ph idx="1"/>
          </p:nvPr>
        </p:nvSpPr>
        <p:spPr/>
        <p:txBody>
          <a:bodyPr/>
          <a:lstStyle>
            <a:defPPr/>
          </a:lstStyle>
          <a:p>
            <a:r>
              <a:rPr lang="en-US" b="1" dirty="0" smtClean="0">
                <a:solidFill>
                  <a:srgbClr val="C00000"/>
                </a:solidFill>
              </a:rPr>
              <a:t>Repeated testing </a:t>
            </a:r>
            <a:r>
              <a:rPr lang="en-US" dirty="0" smtClean="0"/>
              <a:t>of an </a:t>
            </a:r>
            <a:r>
              <a:rPr lang="en-US" b="1" dirty="0" smtClean="0">
                <a:solidFill>
                  <a:srgbClr val="C00000"/>
                </a:solidFill>
              </a:rPr>
              <a:t>already tested program</a:t>
            </a:r>
            <a:r>
              <a:rPr lang="en-US" dirty="0" smtClean="0"/>
              <a:t>, </a:t>
            </a:r>
            <a:r>
              <a:rPr lang="en-US" dirty="0" smtClean="0">
                <a:solidFill>
                  <a:srgbClr val="C00000"/>
                </a:solidFill>
              </a:rPr>
              <a:t>after modification</a:t>
            </a:r>
            <a:r>
              <a:rPr lang="en-US" dirty="0" smtClean="0"/>
              <a:t>, to </a:t>
            </a:r>
            <a:r>
              <a:rPr lang="en-US" dirty="0" smtClean="0">
                <a:solidFill>
                  <a:srgbClr val="C00000"/>
                </a:solidFill>
              </a:rPr>
              <a:t>discover</a:t>
            </a:r>
            <a:r>
              <a:rPr lang="en-US" dirty="0" smtClean="0"/>
              <a:t> any </a:t>
            </a:r>
            <a:r>
              <a:rPr lang="en-US" dirty="0" smtClean="0">
                <a:solidFill>
                  <a:srgbClr val="C00000"/>
                </a:solidFill>
              </a:rPr>
              <a:t>defects</a:t>
            </a:r>
            <a:r>
              <a:rPr lang="en-US" dirty="0" smtClean="0"/>
              <a:t> introduced or uncovered as a result of the changes in the software being tested</a:t>
            </a:r>
          </a:p>
          <a:p>
            <a:r>
              <a:rPr lang="en-US" dirty="0" smtClean="0"/>
              <a:t>Regression testing is done by </a:t>
            </a:r>
            <a:r>
              <a:rPr lang="en-US" b="1" dirty="0" smtClean="0">
                <a:solidFill>
                  <a:srgbClr val="C00000"/>
                </a:solidFill>
              </a:rPr>
              <a:t>re-executing the tests </a:t>
            </a:r>
            <a:r>
              <a:rPr lang="en-US" dirty="0" smtClean="0"/>
              <a:t>against the modified application </a:t>
            </a:r>
            <a:r>
              <a:rPr lang="en-US" b="1" dirty="0" smtClean="0">
                <a:solidFill>
                  <a:srgbClr val="C00000"/>
                </a:solidFill>
              </a:rPr>
              <a:t>to evaluate</a:t>
            </a:r>
            <a:r>
              <a:rPr lang="en-US" dirty="0" smtClean="0"/>
              <a:t> whether the </a:t>
            </a:r>
            <a:r>
              <a:rPr lang="en-US" b="1" dirty="0" smtClean="0">
                <a:solidFill>
                  <a:srgbClr val="C00000"/>
                </a:solidFill>
              </a:rPr>
              <a:t>modified code breaks anything</a:t>
            </a:r>
            <a:r>
              <a:rPr lang="en-US" dirty="0" smtClean="0"/>
              <a:t> which was working earlier</a:t>
            </a:r>
          </a:p>
          <a:p>
            <a:r>
              <a:rPr lang="en-US" dirty="0" smtClean="0"/>
              <a:t>Anytime we modify an application, we should do regression testing </a:t>
            </a:r>
          </a:p>
          <a:p>
            <a:r>
              <a:rPr lang="en-US" dirty="0" smtClean="0"/>
              <a:t>It </a:t>
            </a:r>
            <a:r>
              <a:rPr lang="en-US" b="1" dirty="0" smtClean="0">
                <a:solidFill>
                  <a:srgbClr val="C00000"/>
                </a:solidFill>
              </a:rPr>
              <a:t>gives confidence</a:t>
            </a:r>
            <a:r>
              <a:rPr lang="en-US" dirty="0" smtClean="0"/>
              <a:t> to  the developers that there is </a:t>
            </a:r>
            <a:r>
              <a:rPr lang="en-US" b="1" dirty="0" smtClean="0">
                <a:solidFill>
                  <a:srgbClr val="C00000"/>
                </a:solidFill>
              </a:rPr>
              <a:t>no unexpected side effects</a:t>
            </a:r>
            <a:r>
              <a:rPr lang="en-US" dirty="0" smtClean="0"/>
              <a:t> after </a:t>
            </a:r>
            <a:r>
              <a:rPr lang="en-US" dirty="0" smtClean="0">
                <a:solidFill>
                  <a:srgbClr val="C00000"/>
                </a:solidFill>
              </a:rPr>
              <a:t>modification</a:t>
            </a:r>
          </a:p>
        </p:txBody>
      </p:sp>
    </p:spTree>
    <p:extLst>
      <p:ext uri="{BB962C8B-B14F-4D97-AF65-F5344CB8AC3E}">
        <p14:creationId xmlns:p14="http://schemas.microsoft.com/office/powerpoint/2010/main" val="3293878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When to do regression testing?</a:t>
            </a:r>
          </a:p>
        </p:txBody>
      </p:sp>
      <p:sp>
        <p:nvSpPr>
          <p:cNvPr id="3" name="Content Placeholder 2"/>
          <p:cNvSpPr>
            <a:spLocks noGrp="1"/>
          </p:cNvSpPr>
          <p:nvPr>
            <p:ph idx="1"/>
          </p:nvPr>
        </p:nvSpPr>
        <p:spPr/>
        <p:txBody>
          <a:bodyPr>
            <a:normAutofit fontScale="92500" lnSpcReduction="20000"/>
          </a:bodyPr>
          <a:lstStyle>
            <a:defPPr/>
          </a:lstStyle>
          <a:p>
            <a:r>
              <a:rPr lang="en-US" smtClean="0"/>
              <a:t>When </a:t>
            </a:r>
            <a:r>
              <a:rPr lang="en-US" b="1" smtClean="0">
                <a:solidFill>
                  <a:srgbClr val="C00000"/>
                </a:solidFill>
              </a:rPr>
              <a:t>new functionalities are added</a:t>
            </a:r>
            <a:r>
              <a:rPr lang="en-US" smtClean="0"/>
              <a:t> to the application</a:t>
            </a:r>
          </a:p>
          <a:p>
            <a:pPr lvl="1"/>
            <a:r>
              <a:rPr lang="en-US" smtClean="0"/>
              <a:t>E.g. A website has login functionality with only Email. Now the new features look like “also allow login using Facebook”</a:t>
            </a:r>
          </a:p>
          <a:p>
            <a:r>
              <a:rPr lang="en-US" smtClean="0"/>
              <a:t>When there is a </a:t>
            </a:r>
            <a:r>
              <a:rPr lang="en-US" b="1" smtClean="0">
                <a:solidFill>
                  <a:srgbClr val="C00000"/>
                </a:solidFill>
              </a:rPr>
              <a:t>change requirement</a:t>
            </a:r>
          </a:p>
          <a:p>
            <a:pPr lvl="1"/>
            <a:r>
              <a:rPr lang="en-US" smtClean="0"/>
              <a:t>Forgot password should be removed from the login page</a:t>
            </a:r>
          </a:p>
          <a:p>
            <a:r>
              <a:rPr lang="en-US" smtClean="0"/>
              <a:t>When there is a </a:t>
            </a:r>
            <a:r>
              <a:rPr lang="en-US" b="1" smtClean="0">
                <a:solidFill>
                  <a:srgbClr val="C00000"/>
                </a:solidFill>
              </a:rPr>
              <a:t>defect fix</a:t>
            </a:r>
          </a:p>
          <a:p>
            <a:pPr lvl="1"/>
            <a:r>
              <a:rPr lang="en-US" smtClean="0"/>
              <a:t>E.g. assume that “Login” button is not working and tester reports a bug. Once the bug is fixed by developer, tester tests using this approach</a:t>
            </a:r>
          </a:p>
          <a:p>
            <a:r>
              <a:rPr lang="en-US" smtClean="0"/>
              <a:t>When there is a </a:t>
            </a:r>
            <a:r>
              <a:rPr lang="en-US" b="1" smtClean="0">
                <a:solidFill>
                  <a:srgbClr val="C00000"/>
                </a:solidFill>
              </a:rPr>
              <a:t>performance issue</a:t>
            </a:r>
          </a:p>
          <a:p>
            <a:pPr lvl="1"/>
            <a:r>
              <a:rPr lang="en-US" smtClean="0"/>
              <a:t>E.g. loading a page takes 15 seconds. Reducing load time to 2 seconds</a:t>
            </a:r>
          </a:p>
          <a:p>
            <a:r>
              <a:rPr lang="en-US" smtClean="0"/>
              <a:t>When there is an </a:t>
            </a:r>
            <a:r>
              <a:rPr lang="en-US" b="1" smtClean="0">
                <a:solidFill>
                  <a:srgbClr val="C00000"/>
                </a:solidFill>
              </a:rPr>
              <a:t>environment change</a:t>
            </a:r>
          </a:p>
          <a:p>
            <a:pPr lvl="1"/>
            <a:r>
              <a:rPr lang="en-US" smtClean="0"/>
              <a:t>E.g. Updating </a:t>
            </a:r>
            <a:r>
              <a:rPr lang="en-US" smtClean="0">
                <a:solidFill>
                  <a:srgbClr val="C00000"/>
                </a:solidFill>
              </a:rPr>
              <a:t>database</a:t>
            </a:r>
            <a:r>
              <a:rPr lang="en-US" smtClean="0"/>
              <a:t> from </a:t>
            </a:r>
            <a:r>
              <a:rPr lang="en-US" smtClean="0">
                <a:solidFill>
                  <a:srgbClr val="C00000"/>
                </a:solidFill>
              </a:rPr>
              <a:t>MySQL</a:t>
            </a:r>
            <a:r>
              <a:rPr lang="en-US" smtClean="0"/>
              <a:t> to </a:t>
            </a:r>
            <a:r>
              <a:rPr lang="en-US" smtClean="0">
                <a:solidFill>
                  <a:srgbClr val="C00000"/>
                </a:solidFill>
              </a:rPr>
              <a:t>Oracle</a:t>
            </a:r>
          </a:p>
          <a:p>
            <a:endParaRPr lang="en-US"/>
          </a:p>
          <a:p>
            <a:endParaRPr lang="en-US"/>
          </a:p>
        </p:txBody>
      </p:sp>
    </p:spTree>
    <p:extLst>
      <p:ext uri="{BB962C8B-B14F-4D97-AF65-F5344CB8AC3E}">
        <p14:creationId xmlns:p14="http://schemas.microsoft.com/office/powerpoint/2010/main" val="2841737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after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after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after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smtClean="0"/>
              <a:t>Smoke Testing</a:t>
            </a:r>
            <a:endParaRPr lang="en-US"/>
          </a:p>
        </p:txBody>
      </p:sp>
      <p:sp>
        <p:nvSpPr>
          <p:cNvPr id="3" name="Content Placeholder 2"/>
          <p:cNvSpPr>
            <a:spLocks noGrp="1"/>
          </p:cNvSpPr>
          <p:nvPr>
            <p:ph idx="1"/>
          </p:nvPr>
        </p:nvSpPr>
        <p:spPr/>
        <p:txBody>
          <a:bodyPr>
            <a:normAutofit fontScale="85000" lnSpcReduction="20000"/>
          </a:bodyPr>
          <a:lstStyle>
            <a:defPPr/>
          </a:lstStyle>
          <a:p>
            <a:r>
              <a:rPr lang="en-US" b="1" smtClean="0">
                <a:solidFill>
                  <a:srgbClr val="C00000"/>
                </a:solidFill>
              </a:rPr>
              <a:t>Smoke Testing </a:t>
            </a:r>
            <a:r>
              <a:rPr lang="en-US" smtClean="0"/>
              <a:t>is an </a:t>
            </a:r>
            <a:r>
              <a:rPr lang="en-US" smtClean="0">
                <a:solidFill>
                  <a:srgbClr val="C00000"/>
                </a:solidFill>
              </a:rPr>
              <a:t>integrated testing approach</a:t>
            </a:r>
            <a:r>
              <a:rPr lang="en-US" smtClean="0"/>
              <a:t> that is commonly used </a:t>
            </a:r>
            <a:r>
              <a:rPr lang="en-US" smtClean="0">
                <a:solidFill>
                  <a:srgbClr val="C00000"/>
                </a:solidFill>
              </a:rPr>
              <a:t>when product software is developed</a:t>
            </a:r>
          </a:p>
          <a:p>
            <a:r>
              <a:rPr lang="en-US" smtClean="0"/>
              <a:t>This test is </a:t>
            </a:r>
            <a:r>
              <a:rPr lang="en-US" smtClean="0">
                <a:solidFill>
                  <a:srgbClr val="C00000"/>
                </a:solidFill>
              </a:rPr>
              <a:t>performed after each</a:t>
            </a:r>
            <a:r>
              <a:rPr lang="en-US" smtClean="0"/>
              <a:t> Build </a:t>
            </a:r>
            <a:r>
              <a:rPr lang="en-US" smtClean="0">
                <a:solidFill>
                  <a:srgbClr val="C00000"/>
                </a:solidFill>
              </a:rPr>
              <a:t>Release</a:t>
            </a:r>
          </a:p>
          <a:p>
            <a:r>
              <a:rPr lang="en-US"/>
              <a:t>Smoke testing </a:t>
            </a:r>
            <a:r>
              <a:rPr lang="en-US">
                <a:solidFill>
                  <a:srgbClr val="C00000"/>
                </a:solidFill>
              </a:rPr>
              <a:t>verifies – Build Stability</a:t>
            </a:r>
            <a:endParaRPr lang="en-US" smtClean="0">
              <a:solidFill>
                <a:srgbClr val="C00000"/>
              </a:solidFill>
            </a:endParaRPr>
          </a:p>
          <a:p>
            <a:r>
              <a:rPr lang="en-US" smtClean="0"/>
              <a:t>This testing is performed </a:t>
            </a:r>
            <a:r>
              <a:rPr lang="en-US" smtClean="0">
                <a:solidFill>
                  <a:srgbClr val="C00000"/>
                </a:solidFill>
              </a:rPr>
              <a:t>by</a:t>
            </a:r>
            <a:r>
              <a:rPr lang="en-US" smtClean="0"/>
              <a:t> </a:t>
            </a:r>
            <a:r>
              <a:rPr lang="en-US" smtClean="0">
                <a:solidFill>
                  <a:srgbClr val="C00000"/>
                </a:solidFill>
              </a:rPr>
              <a:t>“Tester” or “Developer”</a:t>
            </a:r>
          </a:p>
          <a:p>
            <a:r>
              <a:rPr lang="en-US" smtClean="0"/>
              <a:t>This testing is executed for</a:t>
            </a:r>
          </a:p>
          <a:p>
            <a:pPr lvl="1"/>
            <a:r>
              <a:rPr lang="en-US" smtClean="0"/>
              <a:t>Integration Testing</a:t>
            </a:r>
          </a:p>
          <a:p>
            <a:pPr lvl="1"/>
            <a:r>
              <a:rPr lang="en-US" smtClean="0"/>
              <a:t>System Testing</a:t>
            </a:r>
          </a:p>
          <a:p>
            <a:pPr lvl="1"/>
            <a:r>
              <a:rPr lang="en-US" smtClean="0"/>
              <a:t>Acceptance Testing</a:t>
            </a:r>
          </a:p>
          <a:p>
            <a:r>
              <a:rPr lang="en-US" smtClean="0"/>
              <a:t>What to Test?</a:t>
            </a:r>
          </a:p>
          <a:p>
            <a:pPr lvl="1"/>
            <a:r>
              <a:rPr lang="en-US" smtClean="0"/>
              <a:t>All </a:t>
            </a:r>
            <a:r>
              <a:rPr lang="en-US" b="1" smtClean="0">
                <a:solidFill>
                  <a:srgbClr val="C00000"/>
                </a:solidFill>
              </a:rPr>
              <a:t>major and critical functionalities </a:t>
            </a:r>
            <a:r>
              <a:rPr lang="en-US" smtClean="0"/>
              <a:t>of the application is tested</a:t>
            </a:r>
          </a:p>
          <a:p>
            <a:pPr lvl="1"/>
            <a:r>
              <a:rPr lang="en-US" smtClean="0"/>
              <a:t>It </a:t>
            </a:r>
            <a:r>
              <a:rPr lang="en-US" b="1" smtClean="0">
                <a:solidFill>
                  <a:srgbClr val="C00000"/>
                </a:solidFill>
              </a:rPr>
              <a:t>does not go into depth </a:t>
            </a:r>
            <a:r>
              <a:rPr lang="en-US" smtClean="0"/>
              <a:t>to test each functionalities</a:t>
            </a:r>
          </a:p>
          <a:p>
            <a:pPr lvl="1"/>
            <a:r>
              <a:rPr lang="en-US" smtClean="0"/>
              <a:t>This does </a:t>
            </a:r>
            <a:r>
              <a:rPr lang="en-US" b="1" smtClean="0">
                <a:solidFill>
                  <a:srgbClr val="C00000"/>
                </a:solidFill>
              </a:rPr>
              <a:t>not incudes detailed testing </a:t>
            </a:r>
            <a:r>
              <a:rPr lang="en-US" smtClean="0"/>
              <a:t>for the build</a:t>
            </a:r>
          </a:p>
          <a:p>
            <a:pPr lvl="1"/>
            <a:endParaRPr lang="en-US"/>
          </a:p>
        </p:txBody>
      </p:sp>
      <p:pic>
        <p:nvPicPr>
          <p:cNvPr id="5" name="Picture 4"/>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620000" y="3065730"/>
            <a:ext cx="2400300" cy="1734870"/>
          </a:xfrm>
          <a:prstGeom prst="rect">
            <a:avLst/>
          </a:prstGeom>
        </p:spPr>
      </p:pic>
    </p:spTree>
    <p:extLst>
      <p:ext uri="{BB962C8B-B14F-4D97-AF65-F5344CB8AC3E}">
        <p14:creationId xmlns:p14="http://schemas.microsoft.com/office/powerpoint/2010/main" val="2919869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after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Smoke </a:t>
            </a:r>
            <a:r>
              <a:rPr lang="en-US" smtClean="0"/>
              <a:t>Testing Cont.</a:t>
            </a:r>
            <a:endParaRPr lang="en-US"/>
          </a:p>
        </p:txBody>
      </p:sp>
      <p:sp>
        <p:nvSpPr>
          <p:cNvPr id="4" name="Rounded Rectangle 3"/>
          <p:cNvSpPr/>
          <p:nvPr/>
        </p:nvSpPr>
        <p:spPr>
          <a:xfrm>
            <a:off x="5105400" y="1295400"/>
            <a:ext cx="1447800" cy="609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lstStyle>
          <a:p>
            <a:pPr algn="ctr"/>
            <a:r>
              <a:rPr lang="en-US" sz="3000" b="1"/>
              <a:t>Build</a:t>
            </a:r>
          </a:p>
        </p:txBody>
      </p:sp>
      <p:sp>
        <p:nvSpPr>
          <p:cNvPr id="5" name="Rectangle 4"/>
          <p:cNvSpPr/>
          <p:nvPr/>
        </p:nvSpPr>
        <p:spPr>
          <a:xfrm>
            <a:off x="2971800" y="2819400"/>
            <a:ext cx="60960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lstStyle>
          <a:p>
            <a:pPr algn="ctr"/>
            <a:r>
              <a:rPr lang="en-US" sz="3000" b="1"/>
              <a:t>F1</a:t>
            </a:r>
          </a:p>
        </p:txBody>
      </p:sp>
      <p:sp>
        <p:nvSpPr>
          <p:cNvPr id="6" name="Rectangle 5"/>
          <p:cNvSpPr/>
          <p:nvPr/>
        </p:nvSpPr>
        <p:spPr>
          <a:xfrm>
            <a:off x="4038600" y="2819400"/>
            <a:ext cx="609600" cy="6096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defPPr/>
          </a:lstStyle>
          <a:p>
            <a:pPr algn="ctr"/>
            <a:r>
              <a:rPr lang="en-US" sz="3000" b="1"/>
              <a:t>F2</a:t>
            </a:r>
          </a:p>
        </p:txBody>
      </p:sp>
      <p:sp>
        <p:nvSpPr>
          <p:cNvPr id="7" name="Rectangle 6"/>
          <p:cNvSpPr/>
          <p:nvPr/>
        </p:nvSpPr>
        <p:spPr>
          <a:xfrm>
            <a:off x="5117910" y="2819400"/>
            <a:ext cx="60960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lstStyle>
          <a:p>
            <a:pPr algn="ctr"/>
            <a:r>
              <a:rPr lang="en-US" sz="3000" b="1"/>
              <a:t>F3</a:t>
            </a:r>
          </a:p>
        </p:txBody>
      </p:sp>
      <p:sp>
        <p:nvSpPr>
          <p:cNvPr id="8" name="Rectangle 7"/>
          <p:cNvSpPr/>
          <p:nvPr/>
        </p:nvSpPr>
        <p:spPr>
          <a:xfrm>
            <a:off x="6197220" y="2819400"/>
            <a:ext cx="60960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lstStyle>
          <a:p>
            <a:pPr algn="ctr"/>
            <a:r>
              <a:rPr lang="en-US" sz="3000" b="1"/>
              <a:t>F4</a:t>
            </a:r>
          </a:p>
        </p:txBody>
      </p:sp>
      <p:sp>
        <p:nvSpPr>
          <p:cNvPr id="9" name="Rectangle 8"/>
          <p:cNvSpPr/>
          <p:nvPr/>
        </p:nvSpPr>
        <p:spPr>
          <a:xfrm>
            <a:off x="7264020" y="2819400"/>
            <a:ext cx="609600" cy="6096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defPPr/>
          </a:lstStyle>
          <a:p>
            <a:pPr algn="ctr"/>
            <a:r>
              <a:rPr lang="en-US" sz="3000" b="1"/>
              <a:t>F5</a:t>
            </a:r>
          </a:p>
        </p:txBody>
      </p:sp>
      <p:sp>
        <p:nvSpPr>
          <p:cNvPr id="10" name="Rectangle 9"/>
          <p:cNvSpPr/>
          <p:nvPr/>
        </p:nvSpPr>
        <p:spPr>
          <a:xfrm>
            <a:off x="8343330" y="2819400"/>
            <a:ext cx="60960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lstStyle>
          <a:p>
            <a:pPr algn="ctr"/>
            <a:r>
              <a:rPr lang="en-US" sz="3000" b="1"/>
              <a:t>F6</a:t>
            </a:r>
          </a:p>
        </p:txBody>
      </p:sp>
      <p:cxnSp>
        <p:nvCxnSpPr>
          <p:cNvPr id="12" name="Straight Arrow Connector 11"/>
          <p:cNvCxnSpPr>
            <a:stCxn id="4" idx="2"/>
            <a:endCxn id="5" idx="0"/>
          </p:cNvCxnSpPr>
          <p:nvPr/>
        </p:nvCxnSpPr>
        <p:spPr>
          <a:xfrm flipH="1">
            <a:off x="3276600" y="1905000"/>
            <a:ext cx="255270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4" idx="2"/>
            <a:endCxn id="6" idx="0"/>
          </p:cNvCxnSpPr>
          <p:nvPr/>
        </p:nvCxnSpPr>
        <p:spPr>
          <a:xfrm flipH="1">
            <a:off x="4343400" y="1905000"/>
            <a:ext cx="148590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4" idx="2"/>
            <a:endCxn id="7" idx="0"/>
          </p:cNvCxnSpPr>
          <p:nvPr/>
        </p:nvCxnSpPr>
        <p:spPr>
          <a:xfrm flipH="1">
            <a:off x="5422710" y="1905000"/>
            <a:ext cx="40659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4" idx="2"/>
            <a:endCxn id="8" idx="0"/>
          </p:cNvCxnSpPr>
          <p:nvPr/>
        </p:nvCxnSpPr>
        <p:spPr>
          <a:xfrm>
            <a:off x="5829300" y="1905000"/>
            <a:ext cx="67272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4" idx="2"/>
            <a:endCxn id="9" idx="0"/>
          </p:cNvCxnSpPr>
          <p:nvPr/>
        </p:nvCxnSpPr>
        <p:spPr>
          <a:xfrm>
            <a:off x="5829300" y="1905000"/>
            <a:ext cx="173952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4" idx="2"/>
            <a:endCxn id="10" idx="0"/>
          </p:cNvCxnSpPr>
          <p:nvPr/>
        </p:nvCxnSpPr>
        <p:spPr>
          <a:xfrm>
            <a:off x="5829300" y="1905000"/>
            <a:ext cx="281883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2833048" y="3505200"/>
            <a:ext cx="845360" cy="369332"/>
          </a:xfrm>
          <a:prstGeom prst="rect">
            <a:avLst/>
          </a:prstGeom>
          <a:noFill/>
        </p:spPr>
        <p:txBody>
          <a:bodyPr wrap="none" rtlCol="0">
            <a:spAutoFit/>
          </a:bodyPr>
          <a:lstStyle>
            <a:defPPr/>
          </a:lstStyle>
          <a:p>
            <a:pPr algn="ctr"/>
            <a:r>
              <a:rPr lang="en-US" b="1"/>
              <a:t>Critical</a:t>
            </a:r>
          </a:p>
        </p:txBody>
      </p:sp>
      <p:sp>
        <p:nvSpPr>
          <p:cNvPr id="25" name="TextBox 24"/>
          <p:cNvSpPr txBox="1"/>
          <p:nvPr/>
        </p:nvSpPr>
        <p:spPr>
          <a:xfrm>
            <a:off x="5029200" y="3505200"/>
            <a:ext cx="845360" cy="369332"/>
          </a:xfrm>
          <a:prstGeom prst="rect">
            <a:avLst/>
          </a:prstGeom>
          <a:noFill/>
        </p:spPr>
        <p:txBody>
          <a:bodyPr wrap="none" rtlCol="0">
            <a:spAutoFit/>
          </a:bodyPr>
          <a:lstStyle>
            <a:defPPr/>
          </a:lstStyle>
          <a:p>
            <a:pPr algn="ctr"/>
            <a:r>
              <a:rPr lang="en-US" b="1"/>
              <a:t>Critical</a:t>
            </a:r>
          </a:p>
        </p:txBody>
      </p:sp>
      <p:sp>
        <p:nvSpPr>
          <p:cNvPr id="26" name="TextBox 25"/>
          <p:cNvSpPr txBox="1"/>
          <p:nvPr/>
        </p:nvSpPr>
        <p:spPr>
          <a:xfrm>
            <a:off x="6129044" y="3505200"/>
            <a:ext cx="764954" cy="369332"/>
          </a:xfrm>
          <a:prstGeom prst="rect">
            <a:avLst/>
          </a:prstGeom>
          <a:noFill/>
        </p:spPr>
        <p:txBody>
          <a:bodyPr wrap="none" rtlCol="0">
            <a:spAutoFit/>
          </a:bodyPr>
          <a:lstStyle>
            <a:defPPr/>
          </a:lstStyle>
          <a:p>
            <a:pPr algn="ctr"/>
            <a:r>
              <a:rPr lang="en-US" b="1"/>
              <a:t>Major</a:t>
            </a:r>
          </a:p>
        </p:txBody>
      </p:sp>
      <p:sp>
        <p:nvSpPr>
          <p:cNvPr id="27" name="TextBox 26"/>
          <p:cNvSpPr txBox="1"/>
          <p:nvPr/>
        </p:nvSpPr>
        <p:spPr>
          <a:xfrm>
            <a:off x="8262643" y="3505200"/>
            <a:ext cx="764954" cy="369332"/>
          </a:xfrm>
          <a:prstGeom prst="rect">
            <a:avLst/>
          </a:prstGeom>
          <a:noFill/>
        </p:spPr>
        <p:txBody>
          <a:bodyPr wrap="none" rtlCol="0">
            <a:spAutoFit/>
          </a:bodyPr>
          <a:lstStyle>
            <a:defPPr/>
          </a:lstStyle>
          <a:p>
            <a:pPr algn="ctr"/>
            <a:r>
              <a:rPr lang="en-US" b="1"/>
              <a:t>Major</a:t>
            </a:r>
          </a:p>
        </p:txBody>
      </p:sp>
      <p:sp>
        <p:nvSpPr>
          <p:cNvPr id="28" name="Content Placeholder 2"/>
          <p:cNvSpPr>
            <a:spLocks noGrp="1"/>
          </p:cNvSpPr>
          <p:nvPr>
            <p:ph idx="1"/>
          </p:nvPr>
        </p:nvSpPr>
        <p:spPr>
          <a:xfrm>
            <a:off x="1714500" y="4038600"/>
            <a:ext cx="8763000" cy="2133600"/>
          </a:xfrm>
        </p:spPr>
        <p:txBody>
          <a:bodyPr>
            <a:normAutofit/>
          </a:bodyPr>
          <a:lstStyle>
            <a:defPPr/>
          </a:lstStyle>
          <a:p>
            <a:r>
              <a:rPr lang="en-US" smtClean="0"/>
              <a:t>It </a:t>
            </a:r>
            <a:r>
              <a:rPr lang="en-US" b="1" smtClean="0">
                <a:solidFill>
                  <a:srgbClr val="C00000"/>
                </a:solidFill>
              </a:rPr>
              <a:t>test</a:t>
            </a:r>
            <a:r>
              <a:rPr lang="en-US" smtClean="0">
                <a:solidFill>
                  <a:srgbClr val="C00000"/>
                </a:solidFill>
              </a:rPr>
              <a:t> </a:t>
            </a:r>
            <a:r>
              <a:rPr lang="en-US" smtClean="0"/>
              <a:t>the build </a:t>
            </a:r>
            <a:r>
              <a:rPr lang="en-US" b="1" smtClean="0">
                <a:solidFill>
                  <a:srgbClr val="C00000"/>
                </a:solidFill>
              </a:rPr>
              <a:t>just to check</a:t>
            </a:r>
            <a:r>
              <a:rPr lang="en-US" smtClean="0"/>
              <a:t> if any </a:t>
            </a:r>
            <a:r>
              <a:rPr lang="en-US" smtClean="0">
                <a:solidFill>
                  <a:srgbClr val="C00000"/>
                </a:solidFill>
              </a:rPr>
              <a:t>major or critical</a:t>
            </a:r>
            <a:r>
              <a:rPr lang="en-US" smtClean="0"/>
              <a:t> functionalities are </a:t>
            </a:r>
            <a:r>
              <a:rPr lang="en-US" smtClean="0">
                <a:solidFill>
                  <a:srgbClr val="C00000"/>
                </a:solidFill>
              </a:rPr>
              <a:t>broken</a:t>
            </a:r>
          </a:p>
          <a:p>
            <a:r>
              <a:rPr lang="en-US" smtClean="0"/>
              <a:t>If there are smoke or Failure in the build after Test, build is rejected and developer team is reported with the issue</a:t>
            </a:r>
          </a:p>
          <a:p>
            <a:endParaRPr lang="en-US"/>
          </a:p>
        </p:txBody>
      </p:sp>
    </p:spTree>
    <p:extLst>
      <p:ext uri="{BB962C8B-B14F-4D97-AF65-F5344CB8AC3E}">
        <p14:creationId xmlns:p14="http://schemas.microsoft.com/office/powerpoint/2010/main" val="3884332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after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after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24" grpId="0"/>
      <p:bldP spid="25" grpId="0"/>
      <p:bldP spid="26" grpId="0"/>
      <p:bldP spid="27" grpId="0"/>
      <p:bldP spid="28"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smtClean="0"/>
              <a:t>Validation Testing</a:t>
            </a:r>
            <a:endParaRPr lang="en-US"/>
          </a:p>
        </p:txBody>
      </p:sp>
      <p:sp>
        <p:nvSpPr>
          <p:cNvPr id="3" name="Content Placeholder 2"/>
          <p:cNvSpPr>
            <a:spLocks noGrp="1"/>
          </p:cNvSpPr>
          <p:nvPr>
            <p:ph idx="1"/>
          </p:nvPr>
        </p:nvSpPr>
        <p:spPr/>
        <p:txBody>
          <a:bodyPr>
            <a:normAutofit fontScale="92500" lnSpcReduction="10000"/>
          </a:bodyPr>
          <a:lstStyle>
            <a:defPPr/>
          </a:lstStyle>
          <a:p>
            <a:r>
              <a:rPr lang="en-US" dirty="0"/>
              <a:t>The </a:t>
            </a:r>
            <a:r>
              <a:rPr lang="en-US" b="1" dirty="0">
                <a:solidFill>
                  <a:srgbClr val="C00000"/>
                </a:solidFill>
              </a:rPr>
              <a:t>process</a:t>
            </a:r>
            <a:r>
              <a:rPr lang="en-US" dirty="0">
                <a:solidFill>
                  <a:srgbClr val="C00000"/>
                </a:solidFill>
              </a:rPr>
              <a:t> </a:t>
            </a:r>
            <a:r>
              <a:rPr lang="en-US" dirty="0"/>
              <a:t>of evaluating software to </a:t>
            </a:r>
            <a:r>
              <a:rPr lang="en-US" b="1" dirty="0">
                <a:solidFill>
                  <a:srgbClr val="C00000"/>
                </a:solidFill>
              </a:rPr>
              <a:t>determine</a:t>
            </a:r>
            <a:r>
              <a:rPr lang="en-US" dirty="0">
                <a:solidFill>
                  <a:srgbClr val="C00000"/>
                </a:solidFill>
              </a:rPr>
              <a:t> </a:t>
            </a:r>
            <a:r>
              <a:rPr lang="en-US" dirty="0"/>
              <a:t>whether it </a:t>
            </a:r>
            <a:r>
              <a:rPr lang="en-US" b="1" dirty="0">
                <a:solidFill>
                  <a:srgbClr val="C00000"/>
                </a:solidFill>
              </a:rPr>
              <a:t>satisfies specified business requirements</a:t>
            </a:r>
            <a:r>
              <a:rPr lang="en-US" dirty="0"/>
              <a:t> (client’s need).</a:t>
            </a:r>
          </a:p>
          <a:p>
            <a:r>
              <a:rPr lang="en-US" dirty="0"/>
              <a:t>It </a:t>
            </a:r>
            <a:r>
              <a:rPr lang="en-US" b="1" dirty="0">
                <a:solidFill>
                  <a:srgbClr val="C00000"/>
                </a:solidFill>
              </a:rPr>
              <a:t>provides</a:t>
            </a:r>
            <a:r>
              <a:rPr lang="en-US" dirty="0">
                <a:solidFill>
                  <a:srgbClr val="C00000"/>
                </a:solidFill>
              </a:rPr>
              <a:t> </a:t>
            </a:r>
            <a:r>
              <a:rPr lang="en-US" dirty="0"/>
              <a:t>final </a:t>
            </a:r>
            <a:r>
              <a:rPr lang="en-US" b="1" dirty="0" smtClean="0">
                <a:solidFill>
                  <a:srgbClr val="C00000"/>
                </a:solidFill>
              </a:rPr>
              <a:t>assurance </a:t>
            </a:r>
            <a:r>
              <a:rPr lang="en-US" dirty="0" smtClean="0"/>
              <a:t>that </a:t>
            </a:r>
            <a:r>
              <a:rPr lang="en-US" b="1" dirty="0">
                <a:solidFill>
                  <a:srgbClr val="C00000"/>
                </a:solidFill>
              </a:rPr>
              <a:t>software meets</a:t>
            </a:r>
            <a:r>
              <a:rPr lang="en-US" dirty="0"/>
              <a:t> all </a:t>
            </a:r>
            <a:r>
              <a:rPr lang="en-US" dirty="0">
                <a:solidFill>
                  <a:srgbClr val="C00000"/>
                </a:solidFill>
              </a:rPr>
              <a:t>informational</a:t>
            </a:r>
            <a:r>
              <a:rPr lang="en-US" dirty="0"/>
              <a:t>, </a:t>
            </a:r>
            <a:r>
              <a:rPr lang="en-US" dirty="0">
                <a:solidFill>
                  <a:srgbClr val="C00000"/>
                </a:solidFill>
              </a:rPr>
              <a:t>functional</a:t>
            </a:r>
            <a:r>
              <a:rPr lang="en-US" dirty="0"/>
              <a:t>, </a:t>
            </a:r>
            <a:r>
              <a:rPr lang="en-US" dirty="0">
                <a:solidFill>
                  <a:srgbClr val="C00000"/>
                </a:solidFill>
              </a:rPr>
              <a:t>behavioral</a:t>
            </a:r>
            <a:r>
              <a:rPr lang="en-US" dirty="0"/>
              <a:t>, and </a:t>
            </a:r>
            <a:r>
              <a:rPr lang="en-US" dirty="0">
                <a:solidFill>
                  <a:srgbClr val="C00000"/>
                </a:solidFill>
              </a:rPr>
              <a:t>performance</a:t>
            </a:r>
            <a:r>
              <a:rPr lang="en-US" dirty="0"/>
              <a:t> </a:t>
            </a:r>
            <a:r>
              <a:rPr lang="en-US" b="1" dirty="0" smtClean="0">
                <a:solidFill>
                  <a:srgbClr val="C00000"/>
                </a:solidFill>
              </a:rPr>
              <a:t>requirements</a:t>
            </a:r>
            <a:endParaRPr lang="en-US" dirty="0"/>
          </a:p>
          <a:p>
            <a:r>
              <a:rPr lang="en-US" dirty="0" smtClean="0"/>
              <a:t>When </a:t>
            </a:r>
            <a:r>
              <a:rPr lang="en-US" b="1" dirty="0" smtClean="0">
                <a:solidFill>
                  <a:srgbClr val="C00000"/>
                </a:solidFill>
              </a:rPr>
              <a:t>custom software </a:t>
            </a:r>
            <a:r>
              <a:rPr lang="en-US" dirty="0" smtClean="0"/>
              <a:t>is </a:t>
            </a:r>
            <a:r>
              <a:rPr lang="en-US" dirty="0" smtClean="0">
                <a:solidFill>
                  <a:srgbClr val="C00000"/>
                </a:solidFill>
              </a:rPr>
              <a:t>build</a:t>
            </a:r>
            <a:r>
              <a:rPr lang="en-US" dirty="0" smtClean="0"/>
              <a:t> for </a:t>
            </a:r>
            <a:r>
              <a:rPr lang="en-US" dirty="0" smtClean="0">
                <a:solidFill>
                  <a:srgbClr val="C00000"/>
                </a:solidFill>
              </a:rPr>
              <a:t>one customer</a:t>
            </a:r>
            <a:r>
              <a:rPr lang="en-US" dirty="0" smtClean="0"/>
              <a:t>, a </a:t>
            </a:r>
            <a:r>
              <a:rPr lang="en-US" b="1" dirty="0" smtClean="0">
                <a:solidFill>
                  <a:srgbClr val="C00000"/>
                </a:solidFill>
              </a:rPr>
              <a:t>series of acceptance tests</a:t>
            </a:r>
            <a:r>
              <a:rPr lang="en-US" dirty="0" smtClean="0"/>
              <a:t> are conducted to validate all requirements</a:t>
            </a:r>
          </a:p>
          <a:p>
            <a:r>
              <a:rPr lang="en-US" dirty="0" smtClean="0"/>
              <a:t>It is </a:t>
            </a:r>
            <a:r>
              <a:rPr lang="en-US" b="1" dirty="0" smtClean="0">
                <a:solidFill>
                  <a:srgbClr val="C00000"/>
                </a:solidFill>
              </a:rPr>
              <a:t>conducted</a:t>
            </a:r>
            <a:r>
              <a:rPr lang="en-US" dirty="0" smtClean="0">
                <a:solidFill>
                  <a:srgbClr val="C00000"/>
                </a:solidFill>
              </a:rPr>
              <a:t> </a:t>
            </a:r>
            <a:r>
              <a:rPr lang="en-US" dirty="0" smtClean="0"/>
              <a:t>by </a:t>
            </a:r>
            <a:r>
              <a:rPr lang="en-US" b="1" dirty="0" smtClean="0">
                <a:solidFill>
                  <a:srgbClr val="C00000"/>
                </a:solidFill>
              </a:rPr>
              <a:t>end user</a:t>
            </a:r>
            <a:r>
              <a:rPr lang="en-US" dirty="0" smtClean="0"/>
              <a:t> rather then software engineers</a:t>
            </a:r>
          </a:p>
          <a:p>
            <a:r>
              <a:rPr lang="en-US" dirty="0" smtClean="0"/>
              <a:t>If </a:t>
            </a:r>
            <a:r>
              <a:rPr lang="en-US" b="1" dirty="0">
                <a:solidFill>
                  <a:srgbClr val="C00000"/>
                </a:solidFill>
              </a:rPr>
              <a:t>software</a:t>
            </a:r>
            <a:r>
              <a:rPr lang="en-US" dirty="0">
                <a:solidFill>
                  <a:srgbClr val="C00000"/>
                </a:solidFill>
              </a:rPr>
              <a:t> </a:t>
            </a:r>
            <a:r>
              <a:rPr lang="en-US" dirty="0"/>
              <a:t>is developed as </a:t>
            </a:r>
            <a:r>
              <a:rPr lang="en-US" b="1" dirty="0">
                <a:solidFill>
                  <a:srgbClr val="C00000"/>
                </a:solidFill>
              </a:rPr>
              <a:t>a product</a:t>
            </a:r>
            <a:r>
              <a:rPr lang="en-US" dirty="0"/>
              <a:t> to be </a:t>
            </a:r>
            <a:r>
              <a:rPr lang="en-US" b="1" dirty="0">
                <a:solidFill>
                  <a:srgbClr val="C00000"/>
                </a:solidFill>
              </a:rPr>
              <a:t>used</a:t>
            </a:r>
            <a:r>
              <a:rPr lang="en-US" dirty="0">
                <a:solidFill>
                  <a:srgbClr val="C00000"/>
                </a:solidFill>
              </a:rPr>
              <a:t> </a:t>
            </a:r>
            <a:r>
              <a:rPr lang="en-US" dirty="0"/>
              <a:t>by </a:t>
            </a:r>
            <a:r>
              <a:rPr lang="en-US" b="1" dirty="0">
                <a:solidFill>
                  <a:srgbClr val="C00000"/>
                </a:solidFill>
              </a:rPr>
              <a:t>many customers</a:t>
            </a:r>
            <a:r>
              <a:rPr lang="en-US" dirty="0"/>
              <a:t>, it is impractical to perform formal acceptance tests with each </a:t>
            </a:r>
            <a:r>
              <a:rPr lang="en-US" dirty="0" smtClean="0"/>
              <a:t>one</a:t>
            </a:r>
            <a:endParaRPr lang="en-US" dirty="0"/>
          </a:p>
          <a:p>
            <a:r>
              <a:rPr lang="en-US" dirty="0"/>
              <a:t>Most software product builders use a process called </a:t>
            </a:r>
            <a:r>
              <a:rPr lang="en-US" b="1" dirty="0">
                <a:solidFill>
                  <a:srgbClr val="C00000"/>
                </a:solidFill>
              </a:rPr>
              <a:t>alpha </a:t>
            </a:r>
            <a:r>
              <a:rPr lang="en-US" dirty="0">
                <a:solidFill>
                  <a:srgbClr val="C00000"/>
                </a:solidFill>
              </a:rPr>
              <a:t>and</a:t>
            </a:r>
            <a:r>
              <a:rPr lang="en-US" b="1" dirty="0">
                <a:solidFill>
                  <a:srgbClr val="C00000"/>
                </a:solidFill>
              </a:rPr>
              <a:t> beta testing</a:t>
            </a:r>
            <a:r>
              <a:rPr lang="en-US" dirty="0"/>
              <a:t> to </a:t>
            </a:r>
            <a:r>
              <a:rPr lang="en-US" b="1" dirty="0">
                <a:solidFill>
                  <a:srgbClr val="C00000"/>
                </a:solidFill>
              </a:rPr>
              <a:t>uncover errors </a:t>
            </a:r>
            <a:r>
              <a:rPr lang="en-US" dirty="0"/>
              <a:t>that only the end user seems able to </a:t>
            </a:r>
            <a:r>
              <a:rPr lang="en-US" dirty="0" smtClean="0"/>
              <a:t>find</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l="7647" t="7746" r="16470" b="10564"/>
          <a:stretch>
            <a:fillRect/>
          </a:stretch>
        </p:blipFill>
        <p:spPr>
          <a:xfrm>
            <a:off x="9453093" y="540913"/>
            <a:ext cx="1295400" cy="873642"/>
          </a:xfrm>
          <a:prstGeom prst="rect">
            <a:avLst/>
          </a:prstGeom>
        </p:spPr>
      </p:pic>
    </p:spTree>
    <p:extLst>
      <p:ext uri="{BB962C8B-B14F-4D97-AF65-F5344CB8AC3E}">
        <p14:creationId xmlns:p14="http://schemas.microsoft.com/office/powerpoint/2010/main" val="2199465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after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1"/>
            <a:ext cx="9762186" cy="824248"/>
          </a:xfrm>
        </p:spPr>
        <p:txBody>
          <a:bodyPr>
            <a:normAutofit/>
          </a:bodyPr>
          <a:lstStyle>
            <a:defPPr/>
          </a:lstStyle>
          <a:p>
            <a:r>
              <a:rPr lang="en-US" dirty="0"/>
              <a:t>Validation Testing – Alpha &amp; Beta Test</a:t>
            </a:r>
          </a:p>
        </p:txBody>
      </p:sp>
      <p:sp>
        <p:nvSpPr>
          <p:cNvPr id="4" name="Rectangle 3"/>
          <p:cNvSpPr/>
          <p:nvPr/>
        </p:nvSpPr>
        <p:spPr>
          <a:xfrm>
            <a:off x="1714500" y="1720840"/>
            <a:ext cx="8763000" cy="1708160"/>
          </a:xfrm>
          <a:prstGeom prst="rect">
            <a:avLst/>
          </a:prstGeom>
        </p:spPr>
        <p:txBody>
          <a:bodyPr wrap="square">
            <a:spAutoFit/>
          </a:bodyPr>
          <a:lstStyle>
            <a:defPPr/>
          </a:lstStyle>
          <a:p>
            <a:pPr marL="342900" indent="-342900" algn="just">
              <a:buFont typeface="Arial" pitchFamily="34" charset="0"/>
              <a:buChar char="•"/>
            </a:pPr>
            <a:r>
              <a:rPr lang="en-US" sz="2100"/>
              <a:t>The alpha test is </a:t>
            </a:r>
            <a:r>
              <a:rPr lang="en-US" sz="2100" b="1">
                <a:solidFill>
                  <a:srgbClr val="C00000"/>
                </a:solidFill>
              </a:rPr>
              <a:t>conducted at the developer’s site </a:t>
            </a:r>
            <a:r>
              <a:rPr lang="en-US" sz="2100"/>
              <a:t>by a </a:t>
            </a:r>
            <a:r>
              <a:rPr lang="en-US" sz="2100" b="1">
                <a:solidFill>
                  <a:srgbClr val="C00000"/>
                </a:solidFill>
              </a:rPr>
              <a:t>representative</a:t>
            </a:r>
            <a:r>
              <a:rPr lang="en-US" sz="2100">
                <a:solidFill>
                  <a:srgbClr val="C00000"/>
                </a:solidFill>
              </a:rPr>
              <a:t> </a:t>
            </a:r>
            <a:r>
              <a:rPr lang="en-US" sz="2100"/>
              <a:t>group  of </a:t>
            </a:r>
            <a:r>
              <a:rPr lang="en-US" sz="2100" b="1">
                <a:solidFill>
                  <a:srgbClr val="C00000"/>
                </a:solidFill>
              </a:rPr>
              <a:t>end users</a:t>
            </a:r>
          </a:p>
          <a:p>
            <a:pPr marL="342900" indent="-342900" algn="just">
              <a:buFont typeface="Arial" pitchFamily="34" charset="0"/>
              <a:buChar char="•"/>
            </a:pPr>
            <a:r>
              <a:rPr lang="en-US" sz="2100"/>
              <a:t>The software is used in a </a:t>
            </a:r>
            <a:r>
              <a:rPr lang="en-US" sz="2100" b="1">
                <a:solidFill>
                  <a:srgbClr val="C00000"/>
                </a:solidFill>
              </a:rPr>
              <a:t>natural setting </a:t>
            </a:r>
            <a:r>
              <a:rPr lang="en-US" sz="2100"/>
              <a:t>with the </a:t>
            </a:r>
            <a:r>
              <a:rPr lang="en-US" sz="2100" b="1">
                <a:solidFill>
                  <a:srgbClr val="C00000"/>
                </a:solidFill>
              </a:rPr>
              <a:t>developer</a:t>
            </a:r>
            <a:r>
              <a:rPr lang="en-US" sz="2100">
                <a:solidFill>
                  <a:srgbClr val="C00000"/>
                </a:solidFill>
              </a:rPr>
              <a:t> </a:t>
            </a:r>
            <a:r>
              <a:rPr lang="en-US" sz="2100"/>
              <a:t>“l</a:t>
            </a:r>
            <a:r>
              <a:rPr lang="en-US" sz="2100" i="1">
                <a:solidFill>
                  <a:srgbClr val="C00000"/>
                </a:solidFill>
              </a:rPr>
              <a:t>ooking over the shoulders</a:t>
            </a:r>
            <a:r>
              <a:rPr lang="en-US" sz="2100"/>
              <a:t>” of the </a:t>
            </a:r>
            <a:r>
              <a:rPr lang="en-US" sz="2100" b="1"/>
              <a:t>users</a:t>
            </a:r>
            <a:r>
              <a:rPr lang="en-US" sz="2100"/>
              <a:t> and </a:t>
            </a:r>
            <a:r>
              <a:rPr lang="en-US" sz="2100" b="1">
                <a:solidFill>
                  <a:srgbClr val="C00000"/>
                </a:solidFill>
              </a:rPr>
              <a:t>recording errors</a:t>
            </a:r>
            <a:r>
              <a:rPr lang="en-US" sz="2100"/>
              <a:t> and usage </a:t>
            </a:r>
            <a:r>
              <a:rPr lang="en-US" sz="2100" b="1">
                <a:solidFill>
                  <a:srgbClr val="C00000"/>
                </a:solidFill>
              </a:rPr>
              <a:t>problems</a:t>
            </a:r>
          </a:p>
          <a:p>
            <a:pPr marL="342900" indent="-342900" algn="just">
              <a:buFont typeface="Arial" pitchFamily="34" charset="0"/>
              <a:buChar char="•"/>
            </a:pPr>
            <a:r>
              <a:rPr lang="en-US" sz="2100"/>
              <a:t>The alpha tests are </a:t>
            </a:r>
            <a:r>
              <a:rPr lang="en-US" sz="2100" b="1">
                <a:solidFill>
                  <a:srgbClr val="C00000"/>
                </a:solidFill>
              </a:rPr>
              <a:t>conducted</a:t>
            </a:r>
            <a:r>
              <a:rPr lang="en-US" sz="2100">
                <a:solidFill>
                  <a:srgbClr val="C00000"/>
                </a:solidFill>
              </a:rPr>
              <a:t> </a:t>
            </a:r>
            <a:r>
              <a:rPr lang="en-US" sz="2100"/>
              <a:t>in a </a:t>
            </a:r>
            <a:r>
              <a:rPr lang="en-US" sz="2100" b="1">
                <a:solidFill>
                  <a:srgbClr val="C00000"/>
                </a:solidFill>
              </a:rPr>
              <a:t>controlled environment</a:t>
            </a:r>
          </a:p>
        </p:txBody>
      </p:sp>
      <p:sp>
        <p:nvSpPr>
          <p:cNvPr id="5" name="Rectangle 4"/>
          <p:cNvSpPr/>
          <p:nvPr/>
        </p:nvSpPr>
        <p:spPr>
          <a:xfrm>
            <a:off x="1714500" y="4140876"/>
            <a:ext cx="8763000" cy="2354491"/>
          </a:xfrm>
          <a:prstGeom prst="rect">
            <a:avLst/>
          </a:prstGeom>
        </p:spPr>
        <p:txBody>
          <a:bodyPr wrap="square">
            <a:spAutoFit/>
          </a:bodyPr>
          <a:lstStyle>
            <a:defPPr/>
          </a:lstStyle>
          <a:p>
            <a:pPr marL="342900" indent="-342900" algn="just">
              <a:buClr>
                <a:schemeClr val="tx1"/>
              </a:buClr>
              <a:buFont typeface="Arial" pitchFamily="34" charset="0"/>
              <a:buChar char="•"/>
            </a:pPr>
            <a:r>
              <a:rPr lang="en-US" sz="2100"/>
              <a:t>The beta test is </a:t>
            </a:r>
            <a:r>
              <a:rPr lang="en-US" sz="2100" b="1">
                <a:solidFill>
                  <a:srgbClr val="C00000"/>
                </a:solidFill>
              </a:rPr>
              <a:t>conducted </a:t>
            </a:r>
            <a:r>
              <a:rPr lang="en-US" sz="2100"/>
              <a:t>at one or more </a:t>
            </a:r>
            <a:r>
              <a:rPr lang="en-US" sz="2100" b="1">
                <a:solidFill>
                  <a:srgbClr val="C00000"/>
                </a:solidFill>
              </a:rPr>
              <a:t>end-user sites</a:t>
            </a:r>
          </a:p>
          <a:p>
            <a:pPr marL="342900" indent="-342900" algn="just">
              <a:buClr>
                <a:schemeClr val="tx1"/>
              </a:buClr>
              <a:buFont typeface="Arial" pitchFamily="34" charset="0"/>
              <a:buChar char="•"/>
            </a:pPr>
            <a:r>
              <a:rPr lang="en-US" sz="2100" b="1">
                <a:solidFill>
                  <a:srgbClr val="C00000"/>
                </a:solidFill>
              </a:rPr>
              <a:t>Developers</a:t>
            </a:r>
            <a:r>
              <a:rPr lang="en-US" sz="2100">
                <a:solidFill>
                  <a:srgbClr val="C00000"/>
                </a:solidFill>
              </a:rPr>
              <a:t> </a:t>
            </a:r>
            <a:r>
              <a:rPr lang="en-US" sz="2100"/>
              <a:t>are </a:t>
            </a:r>
            <a:r>
              <a:rPr lang="en-US" sz="2100" b="1">
                <a:solidFill>
                  <a:srgbClr val="C00000"/>
                </a:solidFill>
              </a:rPr>
              <a:t>not</a:t>
            </a:r>
            <a:r>
              <a:rPr lang="en-US" sz="2100">
                <a:solidFill>
                  <a:srgbClr val="C00000"/>
                </a:solidFill>
              </a:rPr>
              <a:t> </a:t>
            </a:r>
            <a:r>
              <a:rPr lang="en-US" sz="2100"/>
              <a:t>generally </a:t>
            </a:r>
            <a:r>
              <a:rPr lang="en-US" sz="2100" b="1">
                <a:solidFill>
                  <a:srgbClr val="C00000"/>
                </a:solidFill>
              </a:rPr>
              <a:t>present</a:t>
            </a:r>
          </a:p>
          <a:p>
            <a:pPr marL="342900" indent="-342900" algn="just">
              <a:buClr>
                <a:schemeClr val="tx1"/>
              </a:buClr>
              <a:buFont typeface="Arial" pitchFamily="34" charset="0"/>
              <a:buChar char="•"/>
            </a:pPr>
            <a:r>
              <a:rPr lang="en-US" sz="2100" b="1">
                <a:solidFill>
                  <a:srgbClr val="C00000"/>
                </a:solidFill>
              </a:rPr>
              <a:t>Beta test </a:t>
            </a:r>
            <a:r>
              <a:rPr lang="en-US" sz="2100"/>
              <a:t>is a “</a:t>
            </a:r>
            <a:r>
              <a:rPr lang="en-US" sz="2100" i="1">
                <a:solidFill>
                  <a:srgbClr val="C00000"/>
                </a:solidFill>
              </a:rPr>
              <a:t>live</a:t>
            </a:r>
            <a:r>
              <a:rPr lang="en-US" sz="2100"/>
              <a:t>” </a:t>
            </a:r>
            <a:r>
              <a:rPr lang="en-US" sz="2100" b="1">
                <a:solidFill>
                  <a:srgbClr val="C00000"/>
                </a:solidFill>
              </a:rPr>
              <a:t>application of the software </a:t>
            </a:r>
            <a:r>
              <a:rPr lang="en-US" sz="2100"/>
              <a:t>in an environment that can </a:t>
            </a:r>
            <a:r>
              <a:rPr lang="en-US" sz="2100" b="1">
                <a:solidFill>
                  <a:srgbClr val="C00000"/>
                </a:solidFill>
              </a:rPr>
              <a:t>not</a:t>
            </a:r>
            <a:r>
              <a:rPr lang="en-US" sz="2100">
                <a:solidFill>
                  <a:srgbClr val="C00000"/>
                </a:solidFill>
              </a:rPr>
              <a:t> </a:t>
            </a:r>
            <a:r>
              <a:rPr lang="en-US" sz="2100"/>
              <a:t>be </a:t>
            </a:r>
            <a:r>
              <a:rPr lang="en-US" sz="2100" b="1">
                <a:solidFill>
                  <a:srgbClr val="C00000"/>
                </a:solidFill>
              </a:rPr>
              <a:t>controlled by</a:t>
            </a:r>
            <a:r>
              <a:rPr lang="en-US" sz="2100"/>
              <a:t> the </a:t>
            </a:r>
            <a:r>
              <a:rPr lang="en-US" sz="2100" b="1">
                <a:solidFill>
                  <a:srgbClr val="C00000"/>
                </a:solidFill>
              </a:rPr>
              <a:t>developer</a:t>
            </a:r>
          </a:p>
          <a:p>
            <a:pPr marL="342900" indent="-342900" algn="just">
              <a:buClr>
                <a:schemeClr val="tx1"/>
              </a:buClr>
              <a:buFont typeface="Arial" pitchFamily="34" charset="0"/>
              <a:buChar char="•"/>
            </a:pPr>
            <a:r>
              <a:rPr lang="en-US" sz="2100"/>
              <a:t>The </a:t>
            </a:r>
            <a:r>
              <a:rPr lang="en-US" sz="2100" b="1">
                <a:solidFill>
                  <a:srgbClr val="C00000"/>
                </a:solidFill>
              </a:rPr>
              <a:t>customer records</a:t>
            </a:r>
            <a:r>
              <a:rPr lang="en-US" sz="2100"/>
              <a:t> all </a:t>
            </a:r>
            <a:r>
              <a:rPr lang="en-US" sz="2100" b="1">
                <a:solidFill>
                  <a:srgbClr val="C00000"/>
                </a:solidFill>
              </a:rPr>
              <a:t>problems</a:t>
            </a:r>
            <a:r>
              <a:rPr lang="en-US" sz="2100">
                <a:solidFill>
                  <a:srgbClr val="C00000"/>
                </a:solidFill>
              </a:rPr>
              <a:t> </a:t>
            </a:r>
            <a:r>
              <a:rPr lang="en-US" sz="2100"/>
              <a:t> and </a:t>
            </a:r>
            <a:r>
              <a:rPr lang="en-US" sz="2100" b="1">
                <a:solidFill>
                  <a:srgbClr val="C00000"/>
                </a:solidFill>
              </a:rPr>
              <a:t>reports</a:t>
            </a:r>
            <a:r>
              <a:rPr lang="en-US" sz="2100">
                <a:solidFill>
                  <a:srgbClr val="C00000"/>
                </a:solidFill>
              </a:rPr>
              <a:t> </a:t>
            </a:r>
            <a:r>
              <a:rPr lang="en-US" sz="2100"/>
              <a:t>to the </a:t>
            </a:r>
            <a:r>
              <a:rPr lang="en-US" sz="2100" b="1">
                <a:solidFill>
                  <a:srgbClr val="C00000"/>
                </a:solidFill>
              </a:rPr>
              <a:t>developers</a:t>
            </a:r>
            <a:r>
              <a:rPr lang="en-US" sz="2100"/>
              <a:t>  at </a:t>
            </a:r>
            <a:r>
              <a:rPr lang="en-US" sz="2100">
                <a:solidFill>
                  <a:srgbClr val="C00000"/>
                </a:solidFill>
              </a:rPr>
              <a:t>regular intervals</a:t>
            </a:r>
          </a:p>
          <a:p>
            <a:pPr marL="342900" indent="-342900" algn="just">
              <a:buClr>
                <a:schemeClr val="tx1"/>
              </a:buClr>
              <a:buFont typeface="Arial" pitchFamily="34" charset="0"/>
              <a:buChar char="•"/>
            </a:pPr>
            <a:r>
              <a:rPr lang="en-US" sz="2100" b="1">
                <a:solidFill>
                  <a:srgbClr val="C00000"/>
                </a:solidFill>
              </a:rPr>
              <a:t>After</a:t>
            </a:r>
            <a:r>
              <a:rPr lang="en-US" sz="2100">
                <a:solidFill>
                  <a:srgbClr val="C00000"/>
                </a:solidFill>
              </a:rPr>
              <a:t> </a:t>
            </a:r>
            <a:r>
              <a:rPr lang="en-US" sz="2100" b="1">
                <a:solidFill>
                  <a:srgbClr val="C00000"/>
                </a:solidFill>
              </a:rPr>
              <a:t>modifications</a:t>
            </a:r>
            <a:r>
              <a:rPr lang="en-US" sz="2100"/>
              <a:t>, software is </a:t>
            </a:r>
            <a:r>
              <a:rPr lang="en-US" sz="2100" b="1">
                <a:solidFill>
                  <a:srgbClr val="C00000"/>
                </a:solidFill>
              </a:rPr>
              <a:t>released</a:t>
            </a:r>
            <a:r>
              <a:rPr lang="en-US" sz="2100">
                <a:solidFill>
                  <a:srgbClr val="C00000"/>
                </a:solidFill>
              </a:rPr>
              <a:t> </a:t>
            </a:r>
            <a:r>
              <a:rPr lang="en-US" sz="2100"/>
              <a:t>for </a:t>
            </a:r>
            <a:r>
              <a:rPr lang="en-US" sz="2100" b="1">
                <a:solidFill>
                  <a:srgbClr val="C00000"/>
                </a:solidFill>
              </a:rPr>
              <a:t>entire customer</a:t>
            </a:r>
            <a:r>
              <a:rPr lang="en-US" sz="2100"/>
              <a:t> base</a:t>
            </a:r>
          </a:p>
        </p:txBody>
      </p:sp>
      <p:sp>
        <p:nvSpPr>
          <p:cNvPr id="6" name="Rectangle 5"/>
          <p:cNvSpPr/>
          <p:nvPr/>
        </p:nvSpPr>
        <p:spPr>
          <a:xfrm>
            <a:off x="1710690" y="1151826"/>
            <a:ext cx="8766810" cy="461665"/>
          </a:xfrm>
          <a:prstGeom prst="rect">
            <a:avLst/>
          </a:prstGeom>
          <a:ln>
            <a:solidFill>
              <a:schemeClr val="bg1">
                <a:lumMod val="85000"/>
              </a:schemeClr>
            </a:solidFill>
          </a:ln>
        </p:spPr>
        <p:txBody>
          <a:bodyPr wrap="square">
            <a:spAutoFit/>
          </a:bodyPr>
          <a:lstStyle>
            <a:defPPr/>
          </a:lstStyle>
          <a:p>
            <a:r>
              <a:rPr lang="en-US" sz="2400" b="1"/>
              <a:t>Alpha Test</a:t>
            </a:r>
          </a:p>
        </p:txBody>
      </p:sp>
      <p:sp>
        <p:nvSpPr>
          <p:cNvPr id="7" name="Rectangle 6"/>
          <p:cNvSpPr/>
          <p:nvPr/>
        </p:nvSpPr>
        <p:spPr>
          <a:xfrm>
            <a:off x="1710690" y="3581401"/>
            <a:ext cx="8766810" cy="461665"/>
          </a:xfrm>
          <a:prstGeom prst="rect">
            <a:avLst/>
          </a:prstGeom>
          <a:ln>
            <a:solidFill>
              <a:schemeClr val="bg1">
                <a:lumMod val="85000"/>
              </a:schemeClr>
            </a:solidFill>
          </a:ln>
        </p:spPr>
        <p:txBody>
          <a:bodyPr wrap="square">
            <a:spAutoFit/>
          </a:bodyPr>
          <a:lstStyle>
            <a:defPPr/>
          </a:lstStyle>
          <a:p>
            <a:r>
              <a:rPr lang="en-US" sz="2400" b="1"/>
              <a:t>Beta Test</a:t>
            </a:r>
          </a:p>
        </p:txBody>
      </p:sp>
    </p:spTree>
    <p:extLst>
      <p:ext uri="{BB962C8B-B14F-4D97-AF65-F5344CB8AC3E}">
        <p14:creationId xmlns:p14="http://schemas.microsoft.com/office/powerpoint/2010/main" val="2604097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after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smtClean="0"/>
              <a:t>Software Testing</a:t>
            </a:r>
            <a:endParaRPr lang="en-US"/>
          </a:p>
        </p:txBody>
      </p:sp>
      <p:sp>
        <p:nvSpPr>
          <p:cNvPr id="4" name="Rounded Rectangular Callout 3"/>
          <p:cNvSpPr/>
          <p:nvPr/>
        </p:nvSpPr>
        <p:spPr>
          <a:xfrm>
            <a:off x="1752600" y="1400578"/>
            <a:ext cx="8724900" cy="1143000"/>
          </a:xfrm>
          <a:prstGeom prst="wedgeRoundRectCallout">
            <a:avLst>
              <a:gd name="adj1" fmla="val -34222"/>
              <a:gd name="adj2" fmla="val 90712"/>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defPPr/>
          </a:lstStyle>
          <a:p>
            <a:pPr algn="ctr"/>
            <a:r>
              <a:rPr lang="en-US" sz="2400" b="1">
                <a:solidFill>
                  <a:srgbClr val="C00000"/>
                </a:solidFill>
              </a:rPr>
              <a:t>Testing</a:t>
            </a:r>
            <a:r>
              <a:rPr lang="en-US" sz="2400">
                <a:solidFill>
                  <a:srgbClr val="C00000"/>
                </a:solidFill>
              </a:rPr>
              <a:t> </a:t>
            </a:r>
            <a:r>
              <a:rPr lang="en-US" sz="2400"/>
              <a:t>is the </a:t>
            </a:r>
            <a:r>
              <a:rPr lang="en-US" sz="2400" b="1">
                <a:solidFill>
                  <a:srgbClr val="C00000"/>
                </a:solidFill>
              </a:rPr>
              <a:t>process</a:t>
            </a:r>
            <a:r>
              <a:rPr lang="en-US" sz="2400">
                <a:solidFill>
                  <a:srgbClr val="C00000"/>
                </a:solidFill>
              </a:rPr>
              <a:t> </a:t>
            </a:r>
            <a:r>
              <a:rPr lang="en-US" sz="2400"/>
              <a:t>of exercising a program with the specific </a:t>
            </a:r>
            <a:r>
              <a:rPr lang="en-US" sz="2400" b="1">
                <a:solidFill>
                  <a:srgbClr val="C00000"/>
                </a:solidFill>
              </a:rPr>
              <a:t>intent of finding errors</a:t>
            </a:r>
            <a:r>
              <a:rPr lang="en-US" sz="2400"/>
              <a:t> prior to delivery to the end user.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t="18184"/>
          <a:stretch>
            <a:fillRect/>
          </a:stretch>
        </p:blipFill>
        <p:spPr>
          <a:xfrm>
            <a:off x="1748308" y="3064099"/>
            <a:ext cx="1688865" cy="12954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7601" y="2984500"/>
            <a:ext cx="2327019" cy="1587500"/>
          </a:xfrm>
          <a:prstGeom prst="rect">
            <a:avLst/>
          </a:prstGeom>
        </p:spPr>
      </p:pic>
      <p:sp>
        <p:nvSpPr>
          <p:cNvPr id="6" name="Rounded Rectangular Callout 5"/>
          <p:cNvSpPr/>
          <p:nvPr/>
        </p:nvSpPr>
        <p:spPr>
          <a:xfrm>
            <a:off x="1752600" y="4953000"/>
            <a:ext cx="8724900" cy="1143000"/>
          </a:xfrm>
          <a:prstGeom prst="wedgeRoundRectCallout">
            <a:avLst>
              <a:gd name="adj1" fmla="val 33600"/>
              <a:gd name="adj2" fmla="val -105859"/>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defPPr/>
          </a:lstStyle>
          <a:p>
            <a:pPr algn="ctr"/>
            <a:r>
              <a:rPr lang="en-US" sz="2400" b="1">
                <a:solidFill>
                  <a:srgbClr val="C00000"/>
                </a:solidFill>
              </a:rPr>
              <a:t>Don’t view testing</a:t>
            </a:r>
            <a:r>
              <a:rPr lang="en-US" sz="2400">
                <a:solidFill>
                  <a:schemeClr val="tx1"/>
                </a:solidFill>
              </a:rPr>
              <a:t> as a </a:t>
            </a:r>
            <a:r>
              <a:rPr lang="en-US" sz="2400" b="1">
                <a:solidFill>
                  <a:srgbClr val="C00000"/>
                </a:solidFill>
              </a:rPr>
              <a:t>“safety net” </a:t>
            </a:r>
            <a:r>
              <a:rPr lang="en-US" sz="2400">
                <a:solidFill>
                  <a:schemeClr val="tx1"/>
                </a:solidFill>
              </a:rPr>
              <a:t>that will catch all errors that occurred because of weak software engineering practice.</a:t>
            </a:r>
          </a:p>
        </p:txBody>
      </p:sp>
    </p:spTree>
    <p:extLst>
      <p:ext uri="{BB962C8B-B14F-4D97-AF65-F5344CB8AC3E}">
        <p14:creationId xmlns:p14="http://schemas.microsoft.com/office/powerpoint/2010/main" val="889471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afterGroup">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92" y="1"/>
            <a:ext cx="4301543" cy="837126"/>
          </a:xfrm>
        </p:spPr>
        <p:txBody>
          <a:bodyPr/>
          <a:lstStyle>
            <a:defPPr/>
          </a:lstStyle>
          <a:p>
            <a:r>
              <a:rPr lang="en-US" dirty="0" smtClean="0"/>
              <a:t>System Testing</a:t>
            </a:r>
            <a:endParaRPr lang="en-US" dirty="0"/>
          </a:p>
        </p:txBody>
      </p:sp>
      <p:sp>
        <p:nvSpPr>
          <p:cNvPr id="3" name="Content Placeholder 2"/>
          <p:cNvSpPr>
            <a:spLocks noGrp="1"/>
          </p:cNvSpPr>
          <p:nvPr>
            <p:ph idx="1"/>
          </p:nvPr>
        </p:nvSpPr>
        <p:spPr>
          <a:xfrm>
            <a:off x="1714500" y="990600"/>
            <a:ext cx="8763000" cy="3352800"/>
          </a:xfrm>
        </p:spPr>
        <p:txBody>
          <a:bodyPr>
            <a:normAutofit/>
          </a:bodyPr>
          <a:lstStyle>
            <a:defPPr/>
          </a:lstStyle>
          <a:p>
            <a:r>
              <a:rPr lang="en-US" dirty="0"/>
              <a:t>In system testing the </a:t>
            </a:r>
            <a:r>
              <a:rPr lang="en-US" b="1" dirty="0">
                <a:solidFill>
                  <a:srgbClr val="C00000"/>
                </a:solidFill>
              </a:rPr>
              <a:t>software</a:t>
            </a:r>
            <a:r>
              <a:rPr lang="en-US" dirty="0"/>
              <a:t> and </a:t>
            </a:r>
            <a:r>
              <a:rPr lang="en-US" b="1" dirty="0">
                <a:solidFill>
                  <a:srgbClr val="C00000"/>
                </a:solidFill>
              </a:rPr>
              <a:t>other system elements</a:t>
            </a:r>
            <a:r>
              <a:rPr lang="en-US" dirty="0"/>
              <a:t> are </a:t>
            </a:r>
            <a:r>
              <a:rPr lang="en-US" b="1" dirty="0">
                <a:solidFill>
                  <a:srgbClr val="C00000"/>
                </a:solidFill>
              </a:rPr>
              <a:t>tested</a:t>
            </a:r>
            <a:r>
              <a:rPr lang="en-US" dirty="0"/>
              <a:t>.</a:t>
            </a:r>
          </a:p>
          <a:p>
            <a:r>
              <a:rPr lang="en-US" dirty="0" smtClean="0"/>
              <a:t>System </a:t>
            </a:r>
            <a:r>
              <a:rPr lang="en-US" dirty="0"/>
              <a:t>testing </a:t>
            </a:r>
            <a:r>
              <a:rPr lang="en-US" b="1" dirty="0">
                <a:solidFill>
                  <a:srgbClr val="C00000"/>
                </a:solidFill>
              </a:rPr>
              <a:t>verifies that all elements mesh properly </a:t>
            </a:r>
            <a:r>
              <a:rPr lang="en-US" dirty="0"/>
              <a:t>and </a:t>
            </a:r>
            <a:r>
              <a:rPr lang="en-US" b="1" dirty="0">
                <a:solidFill>
                  <a:srgbClr val="C00000"/>
                </a:solidFill>
              </a:rPr>
              <a:t>overall system function</a:t>
            </a:r>
            <a:r>
              <a:rPr lang="en-US" dirty="0"/>
              <a:t>/performance is </a:t>
            </a:r>
            <a:r>
              <a:rPr lang="en-US" b="1" dirty="0">
                <a:solidFill>
                  <a:srgbClr val="C00000"/>
                </a:solidFill>
              </a:rPr>
              <a:t>achieved</a:t>
            </a:r>
            <a:r>
              <a:rPr lang="en-US" dirty="0"/>
              <a:t>.</a:t>
            </a:r>
          </a:p>
          <a:p>
            <a:r>
              <a:rPr lang="en-US" dirty="0"/>
              <a:t>System testing is actually a </a:t>
            </a:r>
            <a:r>
              <a:rPr lang="en-US" b="1" dirty="0">
                <a:solidFill>
                  <a:srgbClr val="C00000"/>
                </a:solidFill>
              </a:rPr>
              <a:t>series of different tests</a:t>
            </a:r>
            <a:r>
              <a:rPr lang="en-US" dirty="0"/>
              <a:t> whose primary </a:t>
            </a:r>
            <a:r>
              <a:rPr lang="en-US" dirty="0">
                <a:solidFill>
                  <a:srgbClr val="C00000"/>
                </a:solidFill>
              </a:rPr>
              <a:t>purpose</a:t>
            </a:r>
            <a:r>
              <a:rPr lang="en-US" dirty="0"/>
              <a:t> is to </a:t>
            </a:r>
            <a:r>
              <a:rPr lang="en-US" dirty="0">
                <a:solidFill>
                  <a:srgbClr val="C00000"/>
                </a:solidFill>
              </a:rPr>
              <a:t>fully exercise the computer-based system</a:t>
            </a:r>
            <a:r>
              <a:rPr lang="en-US" dirty="0" smtClean="0"/>
              <a:t>.</a:t>
            </a:r>
          </a:p>
          <a:p>
            <a:endParaRPr lang="en-US" dirty="0"/>
          </a:p>
        </p:txBody>
      </p:sp>
      <p:sp>
        <p:nvSpPr>
          <p:cNvPr id="4" name="Rectangle 3"/>
          <p:cNvSpPr/>
          <p:nvPr/>
        </p:nvSpPr>
        <p:spPr>
          <a:xfrm>
            <a:off x="4114800" y="4419601"/>
            <a:ext cx="3196388" cy="461665"/>
          </a:xfrm>
          <a:prstGeom prst="rect">
            <a:avLst/>
          </a:prstGeom>
        </p:spPr>
        <p:txBody>
          <a:bodyPr wrap="none">
            <a:spAutoFit/>
          </a:bodyPr>
          <a:lstStyle>
            <a:defPPr/>
          </a:lstStyle>
          <a:p>
            <a:r>
              <a:rPr lang="en-US" sz="2400" b="1"/>
              <a:t>Types of System Testing</a:t>
            </a:r>
          </a:p>
        </p:txBody>
      </p:sp>
      <p:sp>
        <p:nvSpPr>
          <p:cNvPr id="5" name="Rectangle 4"/>
          <p:cNvSpPr/>
          <p:nvPr/>
        </p:nvSpPr>
        <p:spPr>
          <a:xfrm>
            <a:off x="2207815" y="5029201"/>
            <a:ext cx="2268570" cy="461665"/>
          </a:xfrm>
          <a:prstGeom prst="rect">
            <a:avLst/>
          </a:prstGeom>
          <a:ln>
            <a:solidFill>
              <a:schemeClr val="bg1">
                <a:lumMod val="85000"/>
              </a:schemeClr>
            </a:solidFill>
          </a:ln>
        </p:spPr>
        <p:txBody>
          <a:bodyPr wrap="none">
            <a:spAutoFit/>
          </a:bodyPr>
          <a:lstStyle>
            <a:defPPr/>
          </a:lstStyle>
          <a:p>
            <a:pPr algn="ctr"/>
            <a:r>
              <a:rPr lang="en-US" sz="2400"/>
              <a:t>Recovery Testing</a:t>
            </a:r>
          </a:p>
        </p:txBody>
      </p:sp>
      <p:sp>
        <p:nvSpPr>
          <p:cNvPr id="6" name="Rectangle 5"/>
          <p:cNvSpPr/>
          <p:nvPr/>
        </p:nvSpPr>
        <p:spPr>
          <a:xfrm>
            <a:off x="5103719" y="5029201"/>
            <a:ext cx="2202462" cy="461665"/>
          </a:xfrm>
          <a:prstGeom prst="rect">
            <a:avLst/>
          </a:prstGeom>
          <a:ln>
            <a:solidFill>
              <a:schemeClr val="bg1">
                <a:lumMod val="85000"/>
              </a:schemeClr>
            </a:solidFill>
          </a:ln>
        </p:spPr>
        <p:txBody>
          <a:bodyPr wrap="none">
            <a:spAutoFit/>
          </a:bodyPr>
          <a:lstStyle>
            <a:defPPr/>
          </a:lstStyle>
          <a:p>
            <a:pPr algn="ctr"/>
            <a:r>
              <a:rPr lang="en-US" sz="2400"/>
              <a:t>Security Testing </a:t>
            </a:r>
          </a:p>
        </p:txBody>
      </p:sp>
      <p:sp>
        <p:nvSpPr>
          <p:cNvPr id="7" name="Rectangle 6"/>
          <p:cNvSpPr/>
          <p:nvPr/>
        </p:nvSpPr>
        <p:spPr>
          <a:xfrm>
            <a:off x="8099235" y="5029201"/>
            <a:ext cx="1937133" cy="461665"/>
          </a:xfrm>
          <a:prstGeom prst="rect">
            <a:avLst/>
          </a:prstGeom>
          <a:ln>
            <a:solidFill>
              <a:schemeClr val="bg1">
                <a:lumMod val="85000"/>
              </a:schemeClr>
            </a:solidFill>
          </a:ln>
        </p:spPr>
        <p:txBody>
          <a:bodyPr wrap="none">
            <a:spAutoFit/>
          </a:bodyPr>
          <a:lstStyle>
            <a:defPPr/>
          </a:lstStyle>
          <a:p>
            <a:pPr algn="ctr"/>
            <a:r>
              <a:rPr lang="en-US" sz="2400"/>
              <a:t>Stress Testing </a:t>
            </a:r>
          </a:p>
        </p:txBody>
      </p:sp>
      <p:sp>
        <p:nvSpPr>
          <p:cNvPr id="8" name="Rectangle 7"/>
          <p:cNvSpPr/>
          <p:nvPr/>
        </p:nvSpPr>
        <p:spPr>
          <a:xfrm>
            <a:off x="3279973" y="5783493"/>
            <a:ext cx="2736455" cy="461665"/>
          </a:xfrm>
          <a:prstGeom prst="rect">
            <a:avLst/>
          </a:prstGeom>
          <a:ln>
            <a:solidFill>
              <a:schemeClr val="bg1">
                <a:lumMod val="85000"/>
              </a:schemeClr>
            </a:solidFill>
          </a:ln>
        </p:spPr>
        <p:txBody>
          <a:bodyPr wrap="none">
            <a:spAutoFit/>
          </a:bodyPr>
          <a:lstStyle>
            <a:defPPr/>
          </a:lstStyle>
          <a:p>
            <a:pPr algn="ctr"/>
            <a:r>
              <a:rPr lang="en-US" sz="2400"/>
              <a:t>Performance Testing</a:t>
            </a:r>
          </a:p>
        </p:txBody>
      </p:sp>
      <p:sp>
        <p:nvSpPr>
          <p:cNvPr id="9" name="Rectangle 8"/>
          <p:cNvSpPr/>
          <p:nvPr/>
        </p:nvSpPr>
        <p:spPr>
          <a:xfrm>
            <a:off x="6477000" y="5783493"/>
            <a:ext cx="2662780" cy="461665"/>
          </a:xfrm>
          <a:prstGeom prst="rect">
            <a:avLst/>
          </a:prstGeom>
          <a:ln>
            <a:solidFill>
              <a:schemeClr val="bg1">
                <a:lumMod val="85000"/>
              </a:schemeClr>
            </a:solidFill>
          </a:ln>
        </p:spPr>
        <p:txBody>
          <a:bodyPr wrap="none">
            <a:spAutoFit/>
          </a:bodyPr>
          <a:lstStyle>
            <a:defPPr/>
          </a:lstStyle>
          <a:p>
            <a:pPr algn="ctr"/>
            <a:r>
              <a:rPr lang="en-US" sz="2400"/>
              <a:t>Deployment Testing</a:t>
            </a:r>
          </a:p>
        </p:txBody>
      </p:sp>
      <p:cxnSp>
        <p:nvCxnSpPr>
          <p:cNvPr id="11" name="Straight Connector 10"/>
          <p:cNvCxnSpPr>
            <a:stCxn id="4" idx="1"/>
          </p:cNvCxnSpPr>
          <p:nvPr/>
        </p:nvCxnSpPr>
        <p:spPr>
          <a:xfrm flipH="1" flipV="1">
            <a:off x="2057400" y="4648201"/>
            <a:ext cx="2057400" cy="223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3"/>
          </p:cNvCxnSpPr>
          <p:nvPr/>
        </p:nvCxnSpPr>
        <p:spPr>
          <a:xfrm flipV="1">
            <a:off x="7311189" y="4648201"/>
            <a:ext cx="2725179" cy="223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1102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after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after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after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after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after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6" grpId="0" animBg="1"/>
      <p:bldP spid="7" grpId="0" animBg="1"/>
      <p:bldP spid="8"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824" y="1"/>
            <a:ext cx="7469746" cy="682580"/>
          </a:xfrm>
        </p:spPr>
        <p:txBody>
          <a:bodyPr>
            <a:normAutofit fontScale="90000"/>
          </a:bodyPr>
          <a:lstStyle>
            <a:defPPr/>
          </a:lstStyle>
          <a:p>
            <a:r>
              <a:rPr lang="en-US" dirty="0"/>
              <a:t>Types of System Testing</a:t>
            </a:r>
          </a:p>
        </p:txBody>
      </p:sp>
      <p:sp>
        <p:nvSpPr>
          <p:cNvPr id="4" name="Rectangle 3"/>
          <p:cNvSpPr/>
          <p:nvPr/>
        </p:nvSpPr>
        <p:spPr>
          <a:xfrm>
            <a:off x="4353068" y="1454140"/>
            <a:ext cx="6113628" cy="3970318"/>
          </a:xfrm>
          <a:prstGeom prst="rect">
            <a:avLst/>
          </a:prstGeom>
          <a:ln>
            <a:solidFill>
              <a:schemeClr val="bg1">
                <a:lumMod val="85000"/>
              </a:schemeClr>
            </a:solidFill>
          </a:ln>
        </p:spPr>
        <p:txBody>
          <a:bodyPr wrap="square">
            <a:spAutoFit/>
          </a:bodyPr>
          <a:lstStyle>
            <a:defPPr/>
          </a:lstStyle>
          <a:p>
            <a:pPr marL="342900" indent="-342900" algn="just">
              <a:buClr>
                <a:schemeClr val="tx1"/>
              </a:buClr>
              <a:buFont typeface="Arial" pitchFamily="34" charset="0"/>
              <a:buChar char="•"/>
            </a:pPr>
            <a:r>
              <a:rPr lang="en-US" sz="2100" dirty="0"/>
              <a:t>It is a system test that </a:t>
            </a:r>
            <a:r>
              <a:rPr lang="en-US" sz="2100" b="1" dirty="0">
                <a:solidFill>
                  <a:srgbClr val="C00000"/>
                </a:solidFill>
              </a:rPr>
              <a:t>forces</a:t>
            </a:r>
            <a:r>
              <a:rPr lang="en-US" sz="2100" dirty="0">
                <a:solidFill>
                  <a:srgbClr val="C00000"/>
                </a:solidFill>
              </a:rPr>
              <a:t> </a:t>
            </a:r>
            <a:r>
              <a:rPr lang="en-US" sz="2100" dirty="0"/>
              <a:t>the </a:t>
            </a:r>
            <a:r>
              <a:rPr lang="en-US" sz="2100" b="1" dirty="0">
                <a:solidFill>
                  <a:srgbClr val="C00000"/>
                </a:solidFill>
              </a:rPr>
              <a:t>software to fail</a:t>
            </a:r>
            <a:r>
              <a:rPr lang="en-US" sz="2100" dirty="0"/>
              <a:t> in a </a:t>
            </a:r>
            <a:r>
              <a:rPr lang="en-US" sz="2100" b="1" dirty="0">
                <a:solidFill>
                  <a:srgbClr val="C00000"/>
                </a:solidFill>
              </a:rPr>
              <a:t>variety of ways </a:t>
            </a:r>
            <a:r>
              <a:rPr lang="en-US" sz="2100" dirty="0"/>
              <a:t>and verifies </a:t>
            </a:r>
            <a:r>
              <a:rPr lang="en-US" sz="2100" dirty="0">
                <a:solidFill>
                  <a:srgbClr val="C00000"/>
                </a:solidFill>
              </a:rPr>
              <a:t>that recovery is properly performed</a:t>
            </a:r>
            <a:r>
              <a:rPr lang="en-US" sz="2100" dirty="0"/>
              <a:t>.</a:t>
            </a:r>
          </a:p>
          <a:p>
            <a:pPr marL="342900" indent="-342900" algn="just">
              <a:buClr>
                <a:schemeClr val="tx1"/>
              </a:buClr>
              <a:buFont typeface="Arial" pitchFamily="34" charset="0"/>
              <a:buChar char="•"/>
            </a:pPr>
            <a:r>
              <a:rPr lang="en-US" sz="2100" b="1" dirty="0">
                <a:solidFill>
                  <a:srgbClr val="C00000"/>
                </a:solidFill>
              </a:rPr>
              <a:t>If recovery is automatic</a:t>
            </a:r>
            <a:r>
              <a:rPr lang="en-US" sz="2100" dirty="0"/>
              <a:t> (performed by the system itself)</a:t>
            </a:r>
          </a:p>
          <a:p>
            <a:pPr marL="800100" lvl="1" indent="-342900" algn="just">
              <a:buClr>
                <a:schemeClr val="tx1"/>
              </a:buClr>
              <a:buFont typeface="Arial" pitchFamily="34" charset="0"/>
              <a:buChar char="•"/>
            </a:pPr>
            <a:r>
              <a:rPr lang="en-US" sz="2100" b="1" dirty="0">
                <a:solidFill>
                  <a:srgbClr val="C00000"/>
                </a:solidFill>
              </a:rPr>
              <a:t>Re-initialization</a:t>
            </a:r>
            <a:r>
              <a:rPr lang="en-US" sz="2100" dirty="0"/>
              <a:t>, check pointing mechanisms, data recovery, and restart are evaluated for correctness. </a:t>
            </a:r>
          </a:p>
          <a:p>
            <a:pPr marL="342900" indent="-342900" algn="just">
              <a:buClr>
                <a:schemeClr val="tx1"/>
              </a:buClr>
              <a:buFont typeface="Arial" pitchFamily="34" charset="0"/>
              <a:buChar char="•"/>
            </a:pPr>
            <a:r>
              <a:rPr lang="en-US" sz="2100" b="1" dirty="0">
                <a:solidFill>
                  <a:srgbClr val="C00000"/>
                </a:solidFill>
              </a:rPr>
              <a:t>If recovery requires human intervention</a:t>
            </a:r>
          </a:p>
          <a:p>
            <a:pPr marL="800100" lvl="1" indent="-342900" algn="just">
              <a:buClr>
                <a:schemeClr val="tx1"/>
              </a:buClr>
              <a:buFont typeface="Arial" pitchFamily="34" charset="0"/>
              <a:buChar char="•"/>
            </a:pPr>
            <a:r>
              <a:rPr lang="en-US" sz="2100" b="1" dirty="0">
                <a:solidFill>
                  <a:srgbClr val="C00000"/>
                </a:solidFill>
              </a:rPr>
              <a:t>The mean-time-to-repair (MTTR) is evaluated </a:t>
            </a:r>
            <a:r>
              <a:rPr lang="en-US" sz="2100" dirty="0"/>
              <a:t>to determine whether it is within acceptable limits.</a:t>
            </a:r>
          </a:p>
        </p:txBody>
      </p:sp>
      <p:sp>
        <p:nvSpPr>
          <p:cNvPr id="5" name="Rectangle 4"/>
          <p:cNvSpPr/>
          <p:nvPr/>
        </p:nvSpPr>
        <p:spPr>
          <a:xfrm>
            <a:off x="1703696" y="990601"/>
            <a:ext cx="8763000" cy="461665"/>
          </a:xfrm>
          <a:prstGeom prst="rect">
            <a:avLst/>
          </a:prstGeom>
          <a:solidFill>
            <a:schemeClr val="bg1">
              <a:lumMod val="95000"/>
            </a:schemeClr>
          </a:solidFill>
          <a:ln w="12700">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defPPr/>
          </a:lstStyle>
          <a:p>
            <a:r>
              <a:rPr lang="en-US" sz="2400" b="1" dirty="0"/>
              <a:t>Recovery Testing</a:t>
            </a:r>
          </a:p>
        </p:txBody>
      </p:sp>
      <p:sp>
        <p:nvSpPr>
          <p:cNvPr id="7" name="Rectangle 6"/>
          <p:cNvSpPr/>
          <p:nvPr/>
        </p:nvSpPr>
        <p:spPr>
          <a:xfrm>
            <a:off x="1703696" y="1454140"/>
            <a:ext cx="2649372" cy="3970318"/>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600200"/>
            <a:ext cx="2438400" cy="2438400"/>
          </a:xfrm>
          <a:prstGeom prst="rect">
            <a:avLst/>
          </a:prstGeom>
        </p:spPr>
      </p:pic>
    </p:spTree>
    <p:extLst>
      <p:ext uri="{BB962C8B-B14F-4D97-AF65-F5344CB8AC3E}">
        <p14:creationId xmlns:p14="http://schemas.microsoft.com/office/powerpoint/2010/main" val="316429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after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after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after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487" y="103031"/>
            <a:ext cx="8744755" cy="785611"/>
          </a:xfrm>
        </p:spPr>
        <p:txBody>
          <a:bodyPr>
            <a:normAutofit/>
          </a:bodyPr>
          <a:lstStyle>
            <a:defPPr/>
          </a:lstStyle>
          <a:p>
            <a:r>
              <a:rPr lang="en-US" dirty="0"/>
              <a:t>Types of System </a:t>
            </a:r>
            <a:r>
              <a:rPr lang="en-US" dirty="0" smtClean="0"/>
              <a:t>Testing Cont.</a:t>
            </a:r>
            <a:endParaRPr lang="en-US" dirty="0"/>
          </a:p>
        </p:txBody>
      </p:sp>
      <p:sp>
        <p:nvSpPr>
          <p:cNvPr id="4" name="Rectangle 3"/>
          <p:cNvSpPr/>
          <p:nvPr/>
        </p:nvSpPr>
        <p:spPr>
          <a:xfrm>
            <a:off x="4353068" y="1454140"/>
            <a:ext cx="6113628" cy="1708160"/>
          </a:xfrm>
          <a:prstGeom prst="rect">
            <a:avLst/>
          </a:prstGeom>
          <a:ln>
            <a:solidFill>
              <a:schemeClr val="bg1">
                <a:lumMod val="85000"/>
              </a:schemeClr>
            </a:solidFill>
          </a:ln>
        </p:spPr>
        <p:txBody>
          <a:bodyPr wrap="square">
            <a:spAutoFit/>
          </a:bodyPr>
          <a:lstStyle>
            <a:defPPr/>
          </a:lstStyle>
          <a:p>
            <a:pPr marL="342900" indent="-342900" algn="just">
              <a:buFont typeface="Arial" pitchFamily="34" charset="0"/>
              <a:buChar char="•"/>
            </a:pPr>
            <a:r>
              <a:rPr lang="en-US" sz="2100"/>
              <a:t>It </a:t>
            </a:r>
            <a:r>
              <a:rPr lang="en-US" sz="2100" b="1">
                <a:solidFill>
                  <a:srgbClr val="C00000"/>
                </a:solidFill>
              </a:rPr>
              <a:t>attempts</a:t>
            </a:r>
            <a:r>
              <a:rPr lang="en-US" sz="2100">
                <a:solidFill>
                  <a:srgbClr val="C00000"/>
                </a:solidFill>
              </a:rPr>
              <a:t> </a:t>
            </a:r>
            <a:r>
              <a:rPr lang="en-US" sz="2100"/>
              <a:t>to </a:t>
            </a:r>
            <a:r>
              <a:rPr lang="en-US" sz="2100" b="1">
                <a:solidFill>
                  <a:srgbClr val="C00000"/>
                </a:solidFill>
              </a:rPr>
              <a:t>verify</a:t>
            </a:r>
            <a:r>
              <a:rPr lang="en-US" sz="2100">
                <a:solidFill>
                  <a:srgbClr val="C00000"/>
                </a:solidFill>
              </a:rPr>
              <a:t> </a:t>
            </a:r>
            <a:r>
              <a:rPr lang="en-US" sz="2100"/>
              <a:t>software’s </a:t>
            </a:r>
            <a:r>
              <a:rPr lang="en-US" sz="2100" b="1">
                <a:solidFill>
                  <a:srgbClr val="C00000"/>
                </a:solidFill>
              </a:rPr>
              <a:t>protection mechanisms</a:t>
            </a:r>
            <a:r>
              <a:rPr lang="en-US" sz="2100"/>
              <a:t>, which protect it from improper penetration (access).</a:t>
            </a:r>
          </a:p>
          <a:p>
            <a:pPr marL="342900" indent="-342900" algn="just">
              <a:buFont typeface="Arial" pitchFamily="34" charset="0"/>
              <a:buChar char="•"/>
            </a:pPr>
            <a:r>
              <a:rPr lang="en-US" sz="2100"/>
              <a:t>During this test, the </a:t>
            </a:r>
            <a:r>
              <a:rPr lang="en-US" sz="2100" b="1">
                <a:solidFill>
                  <a:srgbClr val="C00000"/>
                </a:solidFill>
              </a:rPr>
              <a:t>tester plays</a:t>
            </a:r>
            <a:r>
              <a:rPr lang="en-US" sz="2100"/>
              <a:t> the </a:t>
            </a:r>
            <a:r>
              <a:rPr lang="en-US" sz="2100" b="1">
                <a:solidFill>
                  <a:srgbClr val="C00000"/>
                </a:solidFill>
              </a:rPr>
              <a:t>role</a:t>
            </a:r>
            <a:r>
              <a:rPr lang="en-US" sz="2100">
                <a:solidFill>
                  <a:srgbClr val="C00000"/>
                </a:solidFill>
              </a:rPr>
              <a:t> </a:t>
            </a:r>
            <a:r>
              <a:rPr lang="en-US" sz="2100"/>
              <a:t>of the individual who desires to </a:t>
            </a:r>
            <a:r>
              <a:rPr lang="en-US" sz="2100" b="1">
                <a:solidFill>
                  <a:srgbClr val="C00000"/>
                </a:solidFill>
              </a:rPr>
              <a:t>penetrate the system</a:t>
            </a:r>
            <a:r>
              <a:rPr lang="en-US" sz="2100"/>
              <a:t>.</a:t>
            </a:r>
          </a:p>
        </p:txBody>
      </p:sp>
      <p:sp>
        <p:nvSpPr>
          <p:cNvPr id="5" name="Rectangle 4"/>
          <p:cNvSpPr/>
          <p:nvPr/>
        </p:nvSpPr>
        <p:spPr>
          <a:xfrm>
            <a:off x="1703696" y="990601"/>
            <a:ext cx="8770960" cy="461665"/>
          </a:xfrm>
          <a:prstGeom prst="rect">
            <a:avLst/>
          </a:prstGeom>
          <a:solidFill>
            <a:schemeClr val="bg1">
              <a:lumMod val="95000"/>
            </a:schemeClr>
          </a:solidFill>
          <a:ln w="12700">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defPPr/>
          </a:lstStyle>
          <a:p>
            <a:r>
              <a:rPr lang="en-US" sz="2400" b="1"/>
              <a:t>Security Testing</a:t>
            </a:r>
          </a:p>
        </p:txBody>
      </p:sp>
      <p:sp>
        <p:nvSpPr>
          <p:cNvPr id="6" name="Rectangle 5"/>
          <p:cNvSpPr/>
          <p:nvPr/>
        </p:nvSpPr>
        <p:spPr>
          <a:xfrm>
            <a:off x="1703696" y="1454140"/>
            <a:ext cx="2649372" cy="1708160"/>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608666"/>
            <a:ext cx="1600200" cy="1452982"/>
          </a:xfrm>
          <a:prstGeom prst="rect">
            <a:avLst/>
          </a:prstGeom>
        </p:spPr>
      </p:pic>
      <p:sp>
        <p:nvSpPr>
          <p:cNvPr id="9" name="Rectangle 8"/>
          <p:cNvSpPr/>
          <p:nvPr/>
        </p:nvSpPr>
        <p:spPr>
          <a:xfrm>
            <a:off x="4361028" y="3854440"/>
            <a:ext cx="6105668" cy="1708160"/>
          </a:xfrm>
          <a:prstGeom prst="rect">
            <a:avLst/>
          </a:prstGeom>
          <a:ln>
            <a:solidFill>
              <a:schemeClr val="bg1">
                <a:lumMod val="85000"/>
              </a:schemeClr>
            </a:solidFill>
          </a:ln>
        </p:spPr>
        <p:txBody>
          <a:bodyPr wrap="square">
            <a:spAutoFit/>
          </a:bodyPr>
          <a:lstStyle>
            <a:defPPr/>
          </a:lstStyle>
          <a:p>
            <a:pPr marL="342900" indent="-342900" algn="just">
              <a:buFont typeface="Arial" pitchFamily="34" charset="0"/>
              <a:buChar char="•"/>
            </a:pPr>
            <a:r>
              <a:rPr lang="en-US" sz="2100"/>
              <a:t>It </a:t>
            </a:r>
            <a:r>
              <a:rPr lang="en-US" sz="2100" b="1">
                <a:solidFill>
                  <a:srgbClr val="C00000"/>
                </a:solidFill>
              </a:rPr>
              <a:t>executes a system</a:t>
            </a:r>
            <a:r>
              <a:rPr lang="en-US" sz="2100"/>
              <a:t> in a manner that </a:t>
            </a:r>
            <a:r>
              <a:rPr lang="en-US" sz="2100" b="1">
                <a:solidFill>
                  <a:srgbClr val="C00000"/>
                </a:solidFill>
              </a:rPr>
              <a:t>demands</a:t>
            </a:r>
            <a:r>
              <a:rPr lang="en-US" sz="2100">
                <a:solidFill>
                  <a:srgbClr val="C00000"/>
                </a:solidFill>
              </a:rPr>
              <a:t> </a:t>
            </a:r>
            <a:r>
              <a:rPr lang="en-US" sz="2100"/>
              <a:t>resources in </a:t>
            </a:r>
            <a:r>
              <a:rPr lang="en-US" sz="2100">
                <a:solidFill>
                  <a:srgbClr val="C00000"/>
                </a:solidFill>
              </a:rPr>
              <a:t>abnormal quantity</a:t>
            </a:r>
            <a:r>
              <a:rPr lang="en-US" sz="2100"/>
              <a:t>, </a:t>
            </a:r>
            <a:r>
              <a:rPr lang="en-US" sz="2100">
                <a:solidFill>
                  <a:srgbClr val="C00000"/>
                </a:solidFill>
              </a:rPr>
              <a:t>frequency</a:t>
            </a:r>
            <a:r>
              <a:rPr lang="en-US" sz="2100"/>
              <a:t> or </a:t>
            </a:r>
            <a:r>
              <a:rPr lang="en-US" sz="2100">
                <a:solidFill>
                  <a:srgbClr val="C00000"/>
                </a:solidFill>
              </a:rPr>
              <a:t>volume</a:t>
            </a:r>
            <a:r>
              <a:rPr lang="en-US" sz="2100"/>
              <a:t>.</a:t>
            </a:r>
          </a:p>
          <a:p>
            <a:pPr marL="342900" indent="-342900" algn="just">
              <a:buFont typeface="Arial" pitchFamily="34" charset="0"/>
              <a:buChar char="•"/>
            </a:pPr>
            <a:r>
              <a:rPr lang="en-US" sz="2100"/>
              <a:t>A variation of stress testing is a technique </a:t>
            </a:r>
            <a:r>
              <a:rPr lang="en-US" sz="2100">
                <a:solidFill>
                  <a:srgbClr val="C00000"/>
                </a:solidFill>
              </a:rPr>
              <a:t>called</a:t>
            </a:r>
            <a:r>
              <a:rPr lang="en-US" sz="2100"/>
              <a:t> </a:t>
            </a:r>
            <a:r>
              <a:rPr lang="en-US" sz="2100">
                <a:solidFill>
                  <a:srgbClr val="C00000"/>
                </a:solidFill>
              </a:rPr>
              <a:t>sensitivity testing</a:t>
            </a:r>
            <a:r>
              <a:rPr lang="en-US" sz="2100"/>
              <a:t>.</a:t>
            </a:r>
          </a:p>
        </p:txBody>
      </p:sp>
      <p:sp>
        <p:nvSpPr>
          <p:cNvPr id="10" name="Rectangle 9"/>
          <p:cNvSpPr/>
          <p:nvPr/>
        </p:nvSpPr>
        <p:spPr>
          <a:xfrm>
            <a:off x="1711656" y="3390901"/>
            <a:ext cx="8755040" cy="461665"/>
          </a:xfrm>
          <a:prstGeom prst="rect">
            <a:avLst/>
          </a:prstGeom>
          <a:solidFill>
            <a:schemeClr val="bg1">
              <a:lumMod val="95000"/>
            </a:schemeClr>
          </a:solidFill>
          <a:ln w="12700">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defPPr/>
          </a:lstStyle>
          <a:p>
            <a:r>
              <a:rPr lang="en-US" sz="2400" b="1"/>
              <a:t>Stress Testing</a:t>
            </a:r>
          </a:p>
        </p:txBody>
      </p:sp>
      <p:sp>
        <p:nvSpPr>
          <p:cNvPr id="11" name="Rectangle 10"/>
          <p:cNvSpPr/>
          <p:nvPr/>
        </p:nvSpPr>
        <p:spPr>
          <a:xfrm>
            <a:off x="1711656" y="3854440"/>
            <a:ext cx="2649372" cy="1708160"/>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pic>
        <p:nvPicPr>
          <p:cNvPr id="3" name="Picture 2"/>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286001" y="3852566"/>
            <a:ext cx="1710035" cy="1710035"/>
          </a:xfrm>
          <a:prstGeom prst="rect">
            <a:avLst/>
          </a:prstGeom>
        </p:spPr>
      </p:pic>
    </p:spTree>
    <p:extLst>
      <p:ext uri="{BB962C8B-B14F-4D97-AF65-F5344CB8AC3E}">
        <p14:creationId xmlns:p14="http://schemas.microsoft.com/office/powerpoint/2010/main" val="1180575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after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0"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
            <a:ext cx="8100811" cy="850005"/>
          </a:xfrm>
        </p:spPr>
        <p:txBody>
          <a:bodyPr/>
          <a:lstStyle>
            <a:defPPr/>
          </a:lstStyle>
          <a:p>
            <a:r>
              <a:rPr lang="en-US" dirty="0"/>
              <a:t>Types of System </a:t>
            </a:r>
            <a:r>
              <a:rPr lang="en-US" dirty="0" smtClean="0"/>
              <a:t>Testing Cont.</a:t>
            </a:r>
            <a:endParaRPr lang="en-US" dirty="0"/>
          </a:p>
        </p:txBody>
      </p:sp>
      <p:sp>
        <p:nvSpPr>
          <p:cNvPr id="4" name="Rectangle 3"/>
          <p:cNvSpPr/>
          <p:nvPr/>
        </p:nvSpPr>
        <p:spPr>
          <a:xfrm>
            <a:off x="4038600" y="1454140"/>
            <a:ext cx="6436056" cy="1708160"/>
          </a:xfrm>
          <a:prstGeom prst="rect">
            <a:avLst/>
          </a:prstGeom>
          <a:ln>
            <a:solidFill>
              <a:schemeClr val="bg1">
                <a:lumMod val="85000"/>
              </a:schemeClr>
            </a:solidFill>
          </a:ln>
        </p:spPr>
        <p:txBody>
          <a:bodyPr wrap="square">
            <a:spAutoFit/>
          </a:bodyPr>
          <a:lstStyle>
            <a:defPPr/>
          </a:lstStyle>
          <a:p>
            <a:pPr marL="342900" indent="-342900" algn="just">
              <a:buFont typeface="Arial" pitchFamily="34" charset="0"/>
              <a:buChar char="•"/>
            </a:pPr>
            <a:r>
              <a:rPr lang="en-US" sz="2100"/>
              <a:t>It is designed to test the </a:t>
            </a:r>
            <a:r>
              <a:rPr lang="en-US" sz="2100" b="1">
                <a:solidFill>
                  <a:srgbClr val="C00000"/>
                </a:solidFill>
              </a:rPr>
              <a:t>run-time performance</a:t>
            </a:r>
            <a:r>
              <a:rPr lang="en-US" sz="2100"/>
              <a:t> of software.</a:t>
            </a:r>
          </a:p>
          <a:p>
            <a:pPr marL="342900" indent="-342900" algn="just">
              <a:buFont typeface="Arial" pitchFamily="34" charset="0"/>
              <a:buChar char="•"/>
            </a:pPr>
            <a:r>
              <a:rPr lang="en-US" sz="2100"/>
              <a:t>It occurs </a:t>
            </a:r>
            <a:r>
              <a:rPr lang="en-US" sz="2100" b="1">
                <a:solidFill>
                  <a:srgbClr val="C00000"/>
                </a:solidFill>
              </a:rPr>
              <a:t>throughout all steps</a:t>
            </a:r>
            <a:r>
              <a:rPr lang="en-US" sz="2100"/>
              <a:t> in the </a:t>
            </a:r>
            <a:r>
              <a:rPr lang="en-US" sz="2100">
                <a:solidFill>
                  <a:srgbClr val="C00000"/>
                </a:solidFill>
              </a:rPr>
              <a:t>testing</a:t>
            </a:r>
            <a:r>
              <a:rPr lang="en-US" sz="2100"/>
              <a:t> </a:t>
            </a:r>
            <a:r>
              <a:rPr lang="en-US" sz="2100">
                <a:solidFill>
                  <a:srgbClr val="C00000"/>
                </a:solidFill>
              </a:rPr>
              <a:t>process</a:t>
            </a:r>
            <a:r>
              <a:rPr lang="en-US" sz="2100"/>
              <a:t>.</a:t>
            </a:r>
          </a:p>
          <a:p>
            <a:pPr marL="342900" indent="-342900" algn="just">
              <a:buFont typeface="Arial" pitchFamily="34" charset="0"/>
              <a:buChar char="•"/>
            </a:pPr>
            <a:r>
              <a:rPr lang="en-US" sz="2100"/>
              <a:t>Even at the unit testing level, the performance of an individual module may be tested.</a:t>
            </a:r>
          </a:p>
        </p:txBody>
      </p:sp>
      <p:sp>
        <p:nvSpPr>
          <p:cNvPr id="5" name="Rectangle 4"/>
          <p:cNvSpPr/>
          <p:nvPr/>
        </p:nvSpPr>
        <p:spPr>
          <a:xfrm>
            <a:off x="1711656" y="990601"/>
            <a:ext cx="8763000" cy="461665"/>
          </a:xfrm>
          <a:prstGeom prst="rect">
            <a:avLst/>
          </a:prstGeom>
          <a:solidFill>
            <a:schemeClr val="bg1">
              <a:lumMod val="95000"/>
            </a:schemeClr>
          </a:solidFill>
          <a:ln w="12700">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defPPr/>
          </a:lstStyle>
          <a:p>
            <a:r>
              <a:rPr lang="en-US" sz="2400" b="1"/>
              <a:t>Performance Testing</a:t>
            </a:r>
          </a:p>
        </p:txBody>
      </p:sp>
      <p:sp>
        <p:nvSpPr>
          <p:cNvPr id="6" name="Rectangle 5"/>
          <p:cNvSpPr/>
          <p:nvPr/>
        </p:nvSpPr>
        <p:spPr>
          <a:xfrm>
            <a:off x="1711656" y="1454140"/>
            <a:ext cx="2326944" cy="1708161"/>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0842" y="1524000"/>
            <a:ext cx="1746759" cy="1638300"/>
          </a:xfrm>
          <a:prstGeom prst="rect">
            <a:avLst/>
          </a:prstGeom>
        </p:spPr>
      </p:pic>
      <p:sp>
        <p:nvSpPr>
          <p:cNvPr id="9" name="Rectangle 8"/>
          <p:cNvSpPr/>
          <p:nvPr/>
        </p:nvSpPr>
        <p:spPr>
          <a:xfrm>
            <a:off x="3276602" y="3740140"/>
            <a:ext cx="7203743" cy="2677656"/>
          </a:xfrm>
          <a:prstGeom prst="rect">
            <a:avLst/>
          </a:prstGeom>
          <a:ln>
            <a:solidFill>
              <a:schemeClr val="bg1">
                <a:lumMod val="85000"/>
              </a:schemeClr>
            </a:solidFill>
          </a:ln>
        </p:spPr>
        <p:txBody>
          <a:bodyPr wrap="square">
            <a:spAutoFit/>
          </a:bodyPr>
          <a:lstStyle>
            <a:defPPr/>
          </a:lstStyle>
          <a:p>
            <a:pPr marL="342900" indent="-342900" algn="just">
              <a:buClr>
                <a:schemeClr val="tx1"/>
              </a:buClr>
              <a:buFont typeface="Arial" pitchFamily="34" charset="0"/>
              <a:buChar char="•"/>
            </a:pPr>
            <a:r>
              <a:rPr lang="en-US" sz="2100"/>
              <a:t>It </a:t>
            </a:r>
            <a:r>
              <a:rPr lang="en-US" sz="2100" b="1">
                <a:solidFill>
                  <a:srgbClr val="C00000"/>
                </a:solidFill>
              </a:rPr>
              <a:t>exercises</a:t>
            </a:r>
            <a:r>
              <a:rPr lang="en-US" sz="2100">
                <a:solidFill>
                  <a:srgbClr val="C00000"/>
                </a:solidFill>
              </a:rPr>
              <a:t> </a:t>
            </a:r>
            <a:r>
              <a:rPr lang="en-US" sz="2100"/>
              <a:t>the </a:t>
            </a:r>
            <a:r>
              <a:rPr lang="en-US" sz="2100" b="1">
                <a:solidFill>
                  <a:srgbClr val="C00000"/>
                </a:solidFill>
              </a:rPr>
              <a:t>software</a:t>
            </a:r>
            <a:r>
              <a:rPr lang="en-US" sz="2100">
                <a:solidFill>
                  <a:srgbClr val="C00000"/>
                </a:solidFill>
              </a:rPr>
              <a:t> </a:t>
            </a:r>
            <a:r>
              <a:rPr lang="en-US" sz="2100"/>
              <a:t>in </a:t>
            </a:r>
            <a:r>
              <a:rPr lang="en-US" sz="2100" b="1">
                <a:solidFill>
                  <a:srgbClr val="C00000"/>
                </a:solidFill>
              </a:rPr>
              <a:t>each environment</a:t>
            </a:r>
            <a:r>
              <a:rPr lang="en-US" sz="2100"/>
              <a:t> in which it is </a:t>
            </a:r>
            <a:r>
              <a:rPr lang="en-US" sz="2100" b="1">
                <a:solidFill>
                  <a:srgbClr val="C00000"/>
                </a:solidFill>
              </a:rPr>
              <a:t>to operate</a:t>
            </a:r>
            <a:r>
              <a:rPr lang="en-US" sz="2100"/>
              <a:t>.</a:t>
            </a:r>
          </a:p>
          <a:p>
            <a:pPr marL="342900" indent="-342900" algn="just">
              <a:buClr>
                <a:schemeClr val="tx1"/>
              </a:buClr>
              <a:buFont typeface="Arial" pitchFamily="34" charset="0"/>
              <a:buChar char="•"/>
            </a:pPr>
            <a:r>
              <a:rPr lang="en-US" sz="2100"/>
              <a:t>In addition, it </a:t>
            </a:r>
            <a:r>
              <a:rPr lang="en-US" sz="2100" b="1">
                <a:solidFill>
                  <a:srgbClr val="C00000"/>
                </a:solidFill>
              </a:rPr>
              <a:t>examines </a:t>
            </a:r>
          </a:p>
          <a:p>
            <a:pPr marL="800100" lvl="1" indent="-342900" algn="just">
              <a:buClr>
                <a:schemeClr val="tx1"/>
              </a:buClr>
              <a:buFont typeface="Arial" pitchFamily="34" charset="0"/>
              <a:buChar char="•"/>
            </a:pPr>
            <a:r>
              <a:rPr lang="en-US" sz="2100"/>
              <a:t>all </a:t>
            </a:r>
            <a:r>
              <a:rPr lang="en-US" sz="2100">
                <a:solidFill>
                  <a:srgbClr val="C00000"/>
                </a:solidFill>
              </a:rPr>
              <a:t>installation procedures</a:t>
            </a:r>
          </a:p>
          <a:p>
            <a:pPr marL="800100" lvl="1" indent="-342900" algn="just">
              <a:buClr>
                <a:schemeClr val="tx1"/>
              </a:buClr>
              <a:buFont typeface="Arial" pitchFamily="34" charset="0"/>
              <a:buChar char="•"/>
            </a:pPr>
            <a:r>
              <a:rPr lang="en-US" sz="2100">
                <a:solidFill>
                  <a:srgbClr val="C00000"/>
                </a:solidFill>
              </a:rPr>
              <a:t>specialized installation software</a:t>
            </a:r>
            <a:r>
              <a:rPr lang="en-US" sz="2100"/>
              <a:t> that will be used by customers</a:t>
            </a:r>
          </a:p>
          <a:p>
            <a:pPr marL="800100" lvl="1" indent="-342900" algn="just">
              <a:buClr>
                <a:schemeClr val="tx1"/>
              </a:buClr>
              <a:buFont typeface="Arial" pitchFamily="34" charset="0"/>
              <a:buChar char="•"/>
            </a:pPr>
            <a:r>
              <a:rPr lang="en-US" sz="2100"/>
              <a:t>all </a:t>
            </a:r>
            <a:r>
              <a:rPr lang="en-US" sz="2100">
                <a:solidFill>
                  <a:srgbClr val="C00000"/>
                </a:solidFill>
              </a:rPr>
              <a:t>documentation</a:t>
            </a:r>
            <a:r>
              <a:rPr lang="en-US" sz="2100"/>
              <a:t> that will be used to introduce the software to end users</a:t>
            </a:r>
          </a:p>
        </p:txBody>
      </p:sp>
      <p:sp>
        <p:nvSpPr>
          <p:cNvPr id="10" name="Rectangle 9"/>
          <p:cNvSpPr/>
          <p:nvPr/>
        </p:nvSpPr>
        <p:spPr>
          <a:xfrm>
            <a:off x="1717344" y="3276601"/>
            <a:ext cx="8757312" cy="461665"/>
          </a:xfrm>
          <a:prstGeom prst="rect">
            <a:avLst/>
          </a:prstGeom>
          <a:solidFill>
            <a:schemeClr val="bg1">
              <a:lumMod val="95000"/>
            </a:schemeClr>
          </a:solidFill>
          <a:ln w="12700">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defPPr/>
          </a:lstStyle>
          <a:p>
            <a:r>
              <a:rPr lang="en-US" sz="2400" b="1"/>
              <a:t>Deployment Testing</a:t>
            </a:r>
          </a:p>
        </p:txBody>
      </p:sp>
      <p:sp>
        <p:nvSpPr>
          <p:cNvPr id="11" name="Rectangle 10"/>
          <p:cNvSpPr/>
          <p:nvPr/>
        </p:nvSpPr>
        <p:spPr>
          <a:xfrm>
            <a:off x="1717345" y="3740140"/>
            <a:ext cx="1559257" cy="2677656"/>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rcRect l="14501" r="8219"/>
          <a:stretch>
            <a:fillRect/>
          </a:stretch>
        </p:blipFill>
        <p:spPr>
          <a:xfrm>
            <a:off x="1752601" y="3808612"/>
            <a:ext cx="1524000" cy="1491363"/>
          </a:xfrm>
          <a:prstGeom prst="rect">
            <a:avLst/>
          </a:prstGeom>
        </p:spPr>
      </p:pic>
    </p:spTree>
    <p:extLst>
      <p:ext uri="{BB962C8B-B14F-4D97-AF65-F5344CB8AC3E}">
        <p14:creationId xmlns:p14="http://schemas.microsoft.com/office/powerpoint/2010/main" val="387963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after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0" grpId="0" animBg="1"/>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481786" y="4478952"/>
            <a:ext cx="2157186" cy="1998049"/>
          </a:xfrm>
          <a:prstGeom prst="rect">
            <a:avLst/>
          </a:prstGeom>
        </p:spPr>
      </p:pic>
      <p:sp>
        <p:nvSpPr>
          <p:cNvPr id="2" name="Title 1"/>
          <p:cNvSpPr>
            <a:spLocks noGrp="1"/>
          </p:cNvSpPr>
          <p:nvPr>
            <p:ph type="title"/>
          </p:nvPr>
        </p:nvSpPr>
        <p:spPr/>
        <p:txBody>
          <a:bodyPr/>
          <a:lstStyle>
            <a:defPPr/>
          </a:lstStyle>
          <a:p>
            <a:r>
              <a:rPr lang="en-US"/>
              <a:t>Acceptance Testing</a:t>
            </a:r>
          </a:p>
        </p:txBody>
      </p:sp>
      <p:sp>
        <p:nvSpPr>
          <p:cNvPr id="3" name="Content Placeholder 2"/>
          <p:cNvSpPr>
            <a:spLocks noGrp="1"/>
          </p:cNvSpPr>
          <p:nvPr>
            <p:ph idx="1"/>
          </p:nvPr>
        </p:nvSpPr>
        <p:spPr/>
        <p:txBody>
          <a:bodyPr>
            <a:normAutofit fontScale="92500" lnSpcReduction="10000"/>
          </a:bodyPr>
          <a:lstStyle>
            <a:defPPr/>
          </a:lstStyle>
          <a:p>
            <a:r>
              <a:rPr lang="en-US"/>
              <a:t>It is a </a:t>
            </a:r>
            <a:r>
              <a:rPr lang="en-US" b="1">
                <a:solidFill>
                  <a:srgbClr val="C00000"/>
                </a:solidFill>
              </a:rPr>
              <a:t>level</a:t>
            </a:r>
            <a:r>
              <a:rPr lang="en-US">
                <a:solidFill>
                  <a:srgbClr val="C00000"/>
                </a:solidFill>
              </a:rPr>
              <a:t> </a:t>
            </a:r>
            <a:r>
              <a:rPr lang="en-US" b="1">
                <a:solidFill>
                  <a:srgbClr val="C00000"/>
                </a:solidFill>
              </a:rPr>
              <a:t>of</a:t>
            </a:r>
            <a:r>
              <a:rPr lang="en-US"/>
              <a:t> the software </a:t>
            </a:r>
            <a:r>
              <a:rPr lang="en-US" b="1">
                <a:solidFill>
                  <a:srgbClr val="C00000"/>
                </a:solidFill>
              </a:rPr>
              <a:t>testing</a:t>
            </a:r>
            <a:r>
              <a:rPr lang="en-US">
                <a:solidFill>
                  <a:srgbClr val="C00000"/>
                </a:solidFill>
              </a:rPr>
              <a:t> </a:t>
            </a:r>
            <a:r>
              <a:rPr lang="en-US"/>
              <a:t>where a </a:t>
            </a:r>
            <a:r>
              <a:rPr lang="en-US" b="1">
                <a:solidFill>
                  <a:srgbClr val="C00000"/>
                </a:solidFill>
              </a:rPr>
              <a:t>system is tested for acceptability</a:t>
            </a:r>
            <a:r>
              <a:rPr lang="en-US"/>
              <a:t>.</a:t>
            </a:r>
          </a:p>
          <a:p>
            <a:r>
              <a:rPr lang="en-US"/>
              <a:t>The </a:t>
            </a:r>
            <a:r>
              <a:rPr lang="en-US" b="1">
                <a:solidFill>
                  <a:srgbClr val="C00000"/>
                </a:solidFill>
              </a:rPr>
              <a:t>purpose</a:t>
            </a:r>
            <a:r>
              <a:rPr lang="en-US">
                <a:solidFill>
                  <a:srgbClr val="C00000"/>
                </a:solidFill>
              </a:rPr>
              <a:t> </a:t>
            </a:r>
            <a:r>
              <a:rPr lang="en-US"/>
              <a:t>of this test is to </a:t>
            </a:r>
            <a:r>
              <a:rPr lang="en-US">
                <a:solidFill>
                  <a:srgbClr val="C00000"/>
                </a:solidFill>
              </a:rPr>
              <a:t>evaluate</a:t>
            </a:r>
            <a:r>
              <a:rPr lang="en-US"/>
              <a:t> the </a:t>
            </a:r>
            <a:r>
              <a:rPr lang="en-US">
                <a:solidFill>
                  <a:srgbClr val="C00000"/>
                </a:solidFill>
              </a:rPr>
              <a:t>system’s compliance</a:t>
            </a:r>
            <a:r>
              <a:rPr lang="en-US"/>
              <a:t> </a:t>
            </a:r>
            <a:r>
              <a:rPr lang="en-US">
                <a:solidFill>
                  <a:srgbClr val="C00000"/>
                </a:solidFill>
              </a:rPr>
              <a:t>with</a:t>
            </a:r>
            <a:r>
              <a:rPr lang="en-US"/>
              <a:t> the </a:t>
            </a:r>
            <a:r>
              <a:rPr lang="en-US">
                <a:solidFill>
                  <a:srgbClr val="C00000"/>
                </a:solidFill>
              </a:rPr>
              <a:t>business requirements</a:t>
            </a:r>
            <a:r>
              <a:rPr lang="en-US"/>
              <a:t>.</a:t>
            </a:r>
          </a:p>
          <a:p>
            <a:r>
              <a:rPr lang="en-US"/>
              <a:t>It is a formal </a:t>
            </a:r>
            <a:r>
              <a:rPr lang="en-US">
                <a:solidFill>
                  <a:srgbClr val="C00000"/>
                </a:solidFill>
              </a:rPr>
              <a:t>testing conducted </a:t>
            </a:r>
            <a:r>
              <a:rPr lang="en-US"/>
              <a:t>to </a:t>
            </a:r>
            <a:r>
              <a:rPr lang="en-US" b="1">
                <a:solidFill>
                  <a:srgbClr val="C00000"/>
                </a:solidFill>
              </a:rPr>
              <a:t>determine</a:t>
            </a:r>
            <a:r>
              <a:rPr lang="en-US">
                <a:solidFill>
                  <a:srgbClr val="C00000"/>
                </a:solidFill>
              </a:rPr>
              <a:t> </a:t>
            </a:r>
            <a:r>
              <a:rPr lang="en-US"/>
              <a:t>whether or not a </a:t>
            </a:r>
            <a:r>
              <a:rPr lang="en-US" b="1">
                <a:solidFill>
                  <a:srgbClr val="C00000"/>
                </a:solidFill>
              </a:rPr>
              <a:t>system satisfies the acceptance criteria </a:t>
            </a:r>
            <a:r>
              <a:rPr lang="en-US" smtClean="0"/>
              <a:t>with </a:t>
            </a:r>
            <a:r>
              <a:rPr lang="en-US"/>
              <a:t>respect to user </a:t>
            </a:r>
            <a:r>
              <a:rPr lang="en-US">
                <a:solidFill>
                  <a:srgbClr val="C00000"/>
                </a:solidFill>
              </a:rPr>
              <a:t>needs</a:t>
            </a:r>
            <a:r>
              <a:rPr lang="en-US"/>
              <a:t>, </a:t>
            </a:r>
            <a:r>
              <a:rPr lang="en-US">
                <a:solidFill>
                  <a:srgbClr val="C00000"/>
                </a:solidFill>
              </a:rPr>
              <a:t>requirements</a:t>
            </a:r>
            <a:r>
              <a:rPr lang="en-US"/>
              <a:t>, and business processes</a:t>
            </a:r>
          </a:p>
          <a:p>
            <a:r>
              <a:rPr lang="en-US"/>
              <a:t>It </a:t>
            </a:r>
            <a:r>
              <a:rPr lang="en-US">
                <a:solidFill>
                  <a:srgbClr val="C00000"/>
                </a:solidFill>
              </a:rPr>
              <a:t>enables the customer </a:t>
            </a:r>
            <a:r>
              <a:rPr lang="en-US"/>
              <a:t>to determine, </a:t>
            </a:r>
            <a:r>
              <a:rPr lang="en-US">
                <a:solidFill>
                  <a:srgbClr val="C00000"/>
                </a:solidFill>
              </a:rPr>
              <a:t>whether or not </a:t>
            </a:r>
            <a:r>
              <a:rPr lang="en-US"/>
              <a:t>to </a:t>
            </a:r>
            <a:r>
              <a:rPr lang="en-US">
                <a:solidFill>
                  <a:srgbClr val="C00000"/>
                </a:solidFill>
              </a:rPr>
              <a:t>accept</a:t>
            </a:r>
            <a:r>
              <a:rPr lang="en-US"/>
              <a:t> the </a:t>
            </a:r>
            <a:r>
              <a:rPr lang="en-US">
                <a:solidFill>
                  <a:srgbClr val="C00000"/>
                </a:solidFill>
              </a:rPr>
              <a:t>system</a:t>
            </a:r>
            <a:r>
              <a:rPr lang="en-US"/>
              <a:t>.</a:t>
            </a:r>
          </a:p>
          <a:p>
            <a:r>
              <a:rPr lang="en-US"/>
              <a:t>It is performed after System Testing and before making the system available for actual use.</a:t>
            </a:r>
          </a:p>
        </p:txBody>
      </p:sp>
    </p:spTree>
    <p:extLst>
      <p:ext uri="{BB962C8B-B14F-4D97-AF65-F5344CB8AC3E}">
        <p14:creationId xmlns:p14="http://schemas.microsoft.com/office/powerpoint/2010/main" val="2955213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639" y="1"/>
            <a:ext cx="6117465" cy="940157"/>
          </a:xfrm>
        </p:spPr>
        <p:txBody>
          <a:bodyPr/>
          <a:lstStyle>
            <a:defPPr/>
          </a:lstStyle>
          <a:p>
            <a:r>
              <a:rPr lang="en-US" dirty="0"/>
              <a:t>Views of Test Objects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l="3115" t="11111" r="2219"/>
          <a:stretch>
            <a:fillRect/>
          </a:stretch>
        </p:blipFill>
        <p:spPr>
          <a:xfrm>
            <a:off x="3407390" y="2819401"/>
            <a:ext cx="5468773" cy="3417983"/>
          </a:xfrm>
          <a:prstGeom prst="rect">
            <a:avLst/>
          </a:prstGeom>
        </p:spPr>
      </p:pic>
      <p:sp>
        <p:nvSpPr>
          <p:cNvPr id="5" name="Rectangle 4"/>
          <p:cNvSpPr/>
          <p:nvPr/>
        </p:nvSpPr>
        <p:spPr>
          <a:xfrm>
            <a:off x="1920353" y="1143001"/>
            <a:ext cx="2628901"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defPPr/>
          </a:lstStyle>
          <a:p>
            <a:r>
              <a:rPr lang="en-US" sz="2400" b="1"/>
              <a:t>Black Box Testing</a:t>
            </a:r>
          </a:p>
        </p:txBody>
      </p:sp>
      <p:sp>
        <p:nvSpPr>
          <p:cNvPr id="8" name="Rectangle 7"/>
          <p:cNvSpPr/>
          <p:nvPr/>
        </p:nvSpPr>
        <p:spPr>
          <a:xfrm>
            <a:off x="1920352" y="1615090"/>
            <a:ext cx="2628902"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lstStyle>
          <a:p>
            <a:pPr algn="ctr"/>
            <a:r>
              <a:rPr lang="en-US"/>
              <a:t>Close Box Testing</a:t>
            </a:r>
          </a:p>
          <a:p>
            <a:pPr algn="ctr"/>
            <a:r>
              <a:rPr lang="en-US"/>
              <a:t>Testing based only on specification</a:t>
            </a:r>
          </a:p>
        </p:txBody>
      </p:sp>
      <p:sp>
        <p:nvSpPr>
          <p:cNvPr id="9" name="Rectangle 8"/>
          <p:cNvSpPr/>
          <p:nvPr/>
        </p:nvSpPr>
        <p:spPr>
          <a:xfrm>
            <a:off x="4701654" y="1143001"/>
            <a:ext cx="2880247"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lstStyle>
          <a:p>
            <a:r>
              <a:rPr lang="en-US" sz="2400" b="1"/>
              <a:t>White Box Testing</a:t>
            </a:r>
          </a:p>
        </p:txBody>
      </p:sp>
      <p:sp>
        <p:nvSpPr>
          <p:cNvPr id="10" name="Rectangle 9"/>
          <p:cNvSpPr/>
          <p:nvPr/>
        </p:nvSpPr>
        <p:spPr>
          <a:xfrm>
            <a:off x="4701652" y="1615090"/>
            <a:ext cx="2880248"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lstStyle>
          <a:p>
            <a:pPr algn="ctr"/>
            <a:r>
              <a:rPr lang="en-US"/>
              <a:t>Open Box Testing</a:t>
            </a:r>
          </a:p>
          <a:p>
            <a:pPr algn="ctr"/>
            <a:r>
              <a:rPr lang="en-US"/>
              <a:t>Testing based on actual source code</a:t>
            </a:r>
          </a:p>
        </p:txBody>
      </p:sp>
      <p:sp>
        <p:nvSpPr>
          <p:cNvPr id="11" name="Rectangle 10"/>
          <p:cNvSpPr/>
          <p:nvPr/>
        </p:nvSpPr>
        <p:spPr>
          <a:xfrm>
            <a:off x="7734298" y="1143001"/>
            <a:ext cx="2628902" cy="46166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wrap="square">
            <a:spAutoFit/>
          </a:bodyPr>
          <a:lstStyle>
            <a:defPPr/>
          </a:lstStyle>
          <a:p>
            <a:r>
              <a:rPr lang="en-US" sz="2400" b="1"/>
              <a:t>Grey Box Testing</a:t>
            </a:r>
          </a:p>
        </p:txBody>
      </p:sp>
      <p:sp>
        <p:nvSpPr>
          <p:cNvPr id="17" name="Rectangle 16"/>
          <p:cNvSpPr/>
          <p:nvPr/>
        </p:nvSpPr>
        <p:spPr>
          <a:xfrm>
            <a:off x="7734298" y="1615090"/>
            <a:ext cx="2628902"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lstStyle>
          <a:p>
            <a:pPr algn="ctr"/>
            <a:r>
              <a:rPr lang="en-US"/>
              <a:t>Partial knowledge of source code</a:t>
            </a:r>
          </a:p>
          <a:p>
            <a:pPr algn="ctr"/>
            <a:endParaRPr lang="en-US"/>
          </a:p>
        </p:txBody>
      </p:sp>
    </p:spTree>
    <p:extLst>
      <p:ext uri="{BB962C8B-B14F-4D97-AF65-F5344CB8AC3E}">
        <p14:creationId xmlns:p14="http://schemas.microsoft.com/office/powerpoint/2010/main" val="1117283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after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after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Black Box Testing</a:t>
            </a:r>
          </a:p>
        </p:txBody>
      </p:sp>
      <p:sp>
        <p:nvSpPr>
          <p:cNvPr id="3" name="Content Placeholder 2"/>
          <p:cNvSpPr>
            <a:spLocks noGrp="1"/>
          </p:cNvSpPr>
          <p:nvPr>
            <p:ph idx="1"/>
          </p:nvPr>
        </p:nvSpPr>
        <p:spPr/>
        <p:txBody>
          <a:bodyPr/>
          <a:lstStyle>
            <a:defPPr/>
          </a:lstStyle>
          <a:p>
            <a:r>
              <a:rPr lang="en-US"/>
              <a:t>Also known as </a:t>
            </a:r>
            <a:r>
              <a:rPr lang="en-US" b="1">
                <a:solidFill>
                  <a:srgbClr val="C00000"/>
                </a:solidFill>
              </a:rPr>
              <a:t>specification-based </a:t>
            </a:r>
            <a:r>
              <a:rPr lang="en-US" b="1" smtClean="0">
                <a:solidFill>
                  <a:srgbClr val="C00000"/>
                </a:solidFill>
              </a:rPr>
              <a:t>testing</a:t>
            </a:r>
          </a:p>
          <a:p>
            <a:r>
              <a:rPr lang="en-US" b="1" smtClean="0">
                <a:solidFill>
                  <a:srgbClr val="C00000"/>
                </a:solidFill>
              </a:rPr>
              <a:t>Tester</a:t>
            </a:r>
            <a:r>
              <a:rPr lang="en-US" smtClean="0">
                <a:solidFill>
                  <a:srgbClr val="C00000"/>
                </a:solidFill>
              </a:rPr>
              <a:t> </a:t>
            </a:r>
            <a:r>
              <a:rPr lang="en-US"/>
              <a:t>has </a:t>
            </a:r>
            <a:r>
              <a:rPr lang="en-US" b="1">
                <a:solidFill>
                  <a:srgbClr val="C00000"/>
                </a:solidFill>
              </a:rPr>
              <a:t>access</a:t>
            </a:r>
            <a:r>
              <a:rPr lang="en-US">
                <a:solidFill>
                  <a:srgbClr val="C00000"/>
                </a:solidFill>
              </a:rPr>
              <a:t> </a:t>
            </a:r>
            <a:r>
              <a:rPr lang="en-US"/>
              <a:t>only to </a:t>
            </a:r>
            <a:r>
              <a:rPr lang="en-US" b="1">
                <a:solidFill>
                  <a:srgbClr val="C00000"/>
                </a:solidFill>
              </a:rPr>
              <a:t>running code </a:t>
            </a:r>
            <a:r>
              <a:rPr lang="en-US"/>
              <a:t>and </a:t>
            </a:r>
            <a:r>
              <a:rPr lang="en-US" smtClean="0"/>
              <a:t>the </a:t>
            </a:r>
            <a:r>
              <a:rPr lang="en-US" b="1" smtClean="0">
                <a:solidFill>
                  <a:srgbClr val="C00000"/>
                </a:solidFill>
              </a:rPr>
              <a:t>specification</a:t>
            </a:r>
            <a:r>
              <a:rPr lang="en-US" smtClean="0">
                <a:solidFill>
                  <a:srgbClr val="C00000"/>
                </a:solidFill>
              </a:rPr>
              <a:t> </a:t>
            </a:r>
            <a:r>
              <a:rPr lang="en-US"/>
              <a:t>it is supposed to </a:t>
            </a:r>
            <a:r>
              <a:rPr lang="en-US" smtClean="0"/>
              <a:t>satisfy</a:t>
            </a:r>
          </a:p>
          <a:p>
            <a:r>
              <a:rPr lang="en-US" b="1" smtClean="0">
                <a:solidFill>
                  <a:srgbClr val="C00000"/>
                </a:solidFill>
              </a:rPr>
              <a:t>Test </a:t>
            </a:r>
            <a:r>
              <a:rPr lang="en-US" b="1">
                <a:solidFill>
                  <a:srgbClr val="C00000"/>
                </a:solidFill>
              </a:rPr>
              <a:t>cases </a:t>
            </a:r>
            <a:r>
              <a:rPr lang="en-US"/>
              <a:t>are </a:t>
            </a:r>
            <a:r>
              <a:rPr lang="en-US" b="1">
                <a:solidFill>
                  <a:srgbClr val="C00000"/>
                </a:solidFill>
              </a:rPr>
              <a:t>written</a:t>
            </a:r>
            <a:r>
              <a:rPr lang="en-US">
                <a:solidFill>
                  <a:srgbClr val="C00000"/>
                </a:solidFill>
              </a:rPr>
              <a:t> </a:t>
            </a:r>
            <a:r>
              <a:rPr lang="en-US" b="1">
                <a:solidFill>
                  <a:srgbClr val="C00000"/>
                </a:solidFill>
              </a:rPr>
              <a:t>with no knowledge </a:t>
            </a:r>
            <a:r>
              <a:rPr lang="en-US" b="1" smtClean="0">
                <a:solidFill>
                  <a:srgbClr val="C00000"/>
                </a:solidFill>
              </a:rPr>
              <a:t>of internal </a:t>
            </a:r>
            <a:r>
              <a:rPr lang="en-US" b="1">
                <a:solidFill>
                  <a:srgbClr val="C00000"/>
                </a:solidFill>
              </a:rPr>
              <a:t>workings </a:t>
            </a:r>
            <a:r>
              <a:rPr lang="en-US"/>
              <a:t>of the </a:t>
            </a:r>
            <a:r>
              <a:rPr lang="en-US" smtClean="0"/>
              <a:t>code</a:t>
            </a:r>
          </a:p>
          <a:p>
            <a:r>
              <a:rPr lang="en-US" b="1" smtClean="0">
                <a:solidFill>
                  <a:srgbClr val="C00000"/>
                </a:solidFill>
              </a:rPr>
              <a:t>No </a:t>
            </a:r>
            <a:r>
              <a:rPr lang="en-US" b="1">
                <a:solidFill>
                  <a:srgbClr val="C00000"/>
                </a:solidFill>
              </a:rPr>
              <a:t>access </a:t>
            </a:r>
            <a:r>
              <a:rPr lang="en-US"/>
              <a:t>to </a:t>
            </a:r>
            <a:r>
              <a:rPr lang="en-US" b="1">
                <a:solidFill>
                  <a:srgbClr val="C00000"/>
                </a:solidFill>
              </a:rPr>
              <a:t>source </a:t>
            </a:r>
            <a:r>
              <a:rPr lang="en-US" b="1" smtClean="0">
                <a:solidFill>
                  <a:srgbClr val="C00000"/>
                </a:solidFill>
              </a:rPr>
              <a:t>code</a:t>
            </a:r>
          </a:p>
          <a:p>
            <a:r>
              <a:rPr lang="en-US" smtClean="0"/>
              <a:t>So </a:t>
            </a:r>
            <a:r>
              <a:rPr lang="en-US" b="1">
                <a:solidFill>
                  <a:srgbClr val="C00000"/>
                </a:solidFill>
              </a:rPr>
              <a:t>test cases</a:t>
            </a:r>
            <a:r>
              <a:rPr lang="en-US"/>
              <a:t> </a:t>
            </a:r>
            <a:r>
              <a:rPr lang="en-US" b="1">
                <a:solidFill>
                  <a:srgbClr val="C00000"/>
                </a:solidFill>
              </a:rPr>
              <a:t>don’t worry </a:t>
            </a:r>
            <a:r>
              <a:rPr lang="en-US"/>
              <a:t>about </a:t>
            </a:r>
            <a:r>
              <a:rPr lang="en-US" b="1" smtClean="0">
                <a:solidFill>
                  <a:srgbClr val="C00000"/>
                </a:solidFill>
              </a:rPr>
              <a:t>structure</a:t>
            </a:r>
          </a:p>
          <a:p>
            <a:r>
              <a:rPr lang="en-US" b="1" smtClean="0">
                <a:solidFill>
                  <a:srgbClr val="C00000"/>
                </a:solidFill>
              </a:rPr>
              <a:t>Emphasis</a:t>
            </a:r>
            <a:r>
              <a:rPr lang="en-US" smtClean="0">
                <a:solidFill>
                  <a:srgbClr val="C00000"/>
                </a:solidFill>
              </a:rPr>
              <a:t> </a:t>
            </a:r>
            <a:r>
              <a:rPr lang="en-US"/>
              <a:t>is only on </a:t>
            </a:r>
            <a:r>
              <a:rPr lang="en-US" b="1">
                <a:solidFill>
                  <a:srgbClr val="C00000"/>
                </a:solidFill>
              </a:rPr>
              <a:t>ensuring</a:t>
            </a:r>
            <a:r>
              <a:rPr lang="en-US">
                <a:solidFill>
                  <a:srgbClr val="C00000"/>
                </a:solidFill>
              </a:rPr>
              <a:t> </a:t>
            </a:r>
            <a:r>
              <a:rPr lang="en-US"/>
              <a:t>that the </a:t>
            </a:r>
            <a:r>
              <a:rPr lang="en-US" b="1" smtClean="0">
                <a:solidFill>
                  <a:srgbClr val="C00000"/>
                </a:solidFill>
              </a:rPr>
              <a:t>contract is met</a:t>
            </a:r>
            <a:endParaRPr lang="en-US" b="1">
              <a:solidFill>
                <a:srgbClr val="C00000"/>
              </a:solidFill>
            </a:endParaRPr>
          </a:p>
        </p:txBody>
      </p:sp>
    </p:spTree>
    <p:extLst>
      <p:ext uri="{BB962C8B-B14F-4D97-AF65-F5344CB8AC3E}">
        <p14:creationId xmlns:p14="http://schemas.microsoft.com/office/powerpoint/2010/main" val="1693024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after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Black Box </a:t>
            </a:r>
            <a:r>
              <a:rPr lang="en-US" smtClean="0"/>
              <a:t>Testing Cont.</a:t>
            </a:r>
            <a:endParaRPr lang="en-US"/>
          </a:p>
        </p:txBody>
      </p:sp>
      <p:sp>
        <p:nvSpPr>
          <p:cNvPr id="3" name="Content Placeholder 2"/>
          <p:cNvSpPr>
            <a:spLocks noGrp="1"/>
          </p:cNvSpPr>
          <p:nvPr>
            <p:ph idx="1"/>
          </p:nvPr>
        </p:nvSpPr>
        <p:spPr/>
        <p:txBody>
          <a:bodyPr>
            <a:normAutofit fontScale="92500" lnSpcReduction="10000"/>
          </a:bodyPr>
          <a:lstStyle>
            <a:defPPr/>
          </a:lstStyle>
          <a:p>
            <a:r>
              <a:rPr lang="en-US" b="1"/>
              <a:t>Advantages</a:t>
            </a:r>
          </a:p>
          <a:p>
            <a:pPr lvl="1"/>
            <a:r>
              <a:rPr lang="en-US" b="1">
                <a:solidFill>
                  <a:srgbClr val="C00000"/>
                </a:solidFill>
              </a:rPr>
              <a:t>Scalable;</a:t>
            </a:r>
            <a:r>
              <a:rPr lang="en-US"/>
              <a:t> not dependent on size of code</a:t>
            </a:r>
          </a:p>
          <a:p>
            <a:pPr lvl="1"/>
            <a:r>
              <a:rPr lang="en-US" smtClean="0"/>
              <a:t>Testing </a:t>
            </a:r>
            <a:r>
              <a:rPr lang="en-US" b="1">
                <a:solidFill>
                  <a:srgbClr val="C00000"/>
                </a:solidFill>
              </a:rPr>
              <a:t>needs no knowledge </a:t>
            </a:r>
            <a:r>
              <a:rPr lang="en-US"/>
              <a:t>of </a:t>
            </a:r>
            <a:r>
              <a:rPr lang="en-US" b="1">
                <a:solidFill>
                  <a:srgbClr val="C00000"/>
                </a:solidFill>
              </a:rPr>
              <a:t>implementation</a:t>
            </a:r>
          </a:p>
          <a:p>
            <a:pPr lvl="1"/>
            <a:r>
              <a:rPr lang="en-US" b="1" smtClean="0">
                <a:solidFill>
                  <a:srgbClr val="C00000"/>
                </a:solidFill>
              </a:rPr>
              <a:t>Tester</a:t>
            </a:r>
            <a:r>
              <a:rPr lang="en-US" smtClean="0">
                <a:solidFill>
                  <a:srgbClr val="C00000"/>
                </a:solidFill>
              </a:rPr>
              <a:t> </a:t>
            </a:r>
            <a:r>
              <a:rPr lang="en-US"/>
              <a:t>and </a:t>
            </a:r>
            <a:r>
              <a:rPr lang="en-US" b="1">
                <a:solidFill>
                  <a:srgbClr val="C00000"/>
                </a:solidFill>
              </a:rPr>
              <a:t>developer</a:t>
            </a:r>
            <a:r>
              <a:rPr lang="en-US">
                <a:solidFill>
                  <a:srgbClr val="C00000"/>
                </a:solidFill>
              </a:rPr>
              <a:t> </a:t>
            </a:r>
            <a:r>
              <a:rPr lang="en-US"/>
              <a:t>can be </a:t>
            </a:r>
            <a:r>
              <a:rPr lang="en-US" b="1">
                <a:solidFill>
                  <a:srgbClr val="C00000"/>
                </a:solidFill>
              </a:rPr>
              <a:t>truly </a:t>
            </a:r>
            <a:r>
              <a:rPr lang="en-US" b="1" smtClean="0">
                <a:solidFill>
                  <a:srgbClr val="C00000"/>
                </a:solidFill>
              </a:rPr>
              <a:t>independent</a:t>
            </a:r>
            <a:r>
              <a:rPr lang="en-US" smtClean="0"/>
              <a:t> of </a:t>
            </a:r>
            <a:r>
              <a:rPr lang="en-US"/>
              <a:t>each </a:t>
            </a:r>
            <a:r>
              <a:rPr lang="en-US" smtClean="0"/>
              <a:t>other </a:t>
            </a:r>
          </a:p>
          <a:p>
            <a:pPr lvl="1"/>
            <a:r>
              <a:rPr lang="en-US" b="1">
                <a:solidFill>
                  <a:srgbClr val="C00000"/>
                </a:solidFill>
              </a:rPr>
              <a:t>T</a:t>
            </a:r>
            <a:r>
              <a:rPr lang="en-US" b="1" smtClean="0">
                <a:solidFill>
                  <a:srgbClr val="C00000"/>
                </a:solidFill>
              </a:rPr>
              <a:t>ests</a:t>
            </a:r>
            <a:r>
              <a:rPr lang="en-US" smtClean="0">
                <a:solidFill>
                  <a:srgbClr val="C00000"/>
                </a:solidFill>
              </a:rPr>
              <a:t> </a:t>
            </a:r>
            <a:r>
              <a:rPr lang="en-US"/>
              <a:t>are </a:t>
            </a:r>
            <a:r>
              <a:rPr lang="en-US" b="1">
                <a:solidFill>
                  <a:srgbClr val="C00000"/>
                </a:solidFill>
              </a:rPr>
              <a:t>done</a:t>
            </a:r>
            <a:r>
              <a:rPr lang="en-US">
                <a:solidFill>
                  <a:srgbClr val="C00000"/>
                </a:solidFill>
              </a:rPr>
              <a:t> </a:t>
            </a:r>
            <a:r>
              <a:rPr lang="en-US"/>
              <a:t>with </a:t>
            </a:r>
            <a:r>
              <a:rPr lang="en-US" b="1">
                <a:solidFill>
                  <a:srgbClr val="C00000"/>
                </a:solidFill>
              </a:rPr>
              <a:t>requirements in mind</a:t>
            </a:r>
          </a:p>
          <a:p>
            <a:pPr lvl="1"/>
            <a:r>
              <a:rPr lang="en-US" smtClean="0"/>
              <a:t>Does </a:t>
            </a:r>
            <a:r>
              <a:rPr lang="en-US" b="1">
                <a:solidFill>
                  <a:srgbClr val="C00000"/>
                </a:solidFill>
              </a:rPr>
              <a:t>not excuse inconsistencies</a:t>
            </a:r>
            <a:r>
              <a:rPr lang="en-US"/>
              <a:t> in the </a:t>
            </a:r>
            <a:r>
              <a:rPr lang="en-US" b="1" smtClean="0">
                <a:solidFill>
                  <a:srgbClr val="C00000"/>
                </a:solidFill>
              </a:rPr>
              <a:t>specifications</a:t>
            </a:r>
            <a:endParaRPr lang="en-US" b="1">
              <a:solidFill>
                <a:srgbClr val="C00000"/>
              </a:solidFill>
            </a:endParaRPr>
          </a:p>
          <a:p>
            <a:pPr lvl="1"/>
            <a:r>
              <a:rPr lang="en-US" b="1" smtClean="0">
                <a:solidFill>
                  <a:srgbClr val="C00000"/>
                </a:solidFill>
              </a:rPr>
              <a:t>Test </a:t>
            </a:r>
            <a:r>
              <a:rPr lang="en-US" b="1">
                <a:solidFill>
                  <a:srgbClr val="C00000"/>
                </a:solidFill>
              </a:rPr>
              <a:t>cases</a:t>
            </a:r>
            <a:r>
              <a:rPr lang="en-US"/>
              <a:t> can be </a:t>
            </a:r>
            <a:r>
              <a:rPr lang="en-US" b="1">
                <a:solidFill>
                  <a:srgbClr val="C00000"/>
                </a:solidFill>
              </a:rPr>
              <a:t>developed</a:t>
            </a:r>
            <a:r>
              <a:rPr lang="en-US">
                <a:solidFill>
                  <a:srgbClr val="C00000"/>
                </a:solidFill>
              </a:rPr>
              <a:t> </a:t>
            </a:r>
            <a:r>
              <a:rPr lang="en-US"/>
              <a:t>in </a:t>
            </a:r>
            <a:r>
              <a:rPr lang="en-US" b="1">
                <a:solidFill>
                  <a:srgbClr val="C00000"/>
                </a:solidFill>
              </a:rPr>
              <a:t>parallel</a:t>
            </a:r>
            <a:r>
              <a:rPr lang="en-US">
                <a:solidFill>
                  <a:srgbClr val="C00000"/>
                </a:solidFill>
              </a:rPr>
              <a:t> </a:t>
            </a:r>
            <a:r>
              <a:rPr lang="en-US" smtClean="0"/>
              <a:t>with </a:t>
            </a:r>
            <a:r>
              <a:rPr lang="en-US" b="1" smtClean="0">
                <a:solidFill>
                  <a:srgbClr val="C00000"/>
                </a:solidFill>
              </a:rPr>
              <a:t>code</a:t>
            </a:r>
          </a:p>
          <a:p>
            <a:r>
              <a:rPr lang="en-US" b="1"/>
              <a:t>Disadvantages</a:t>
            </a:r>
          </a:p>
          <a:p>
            <a:pPr lvl="1"/>
            <a:r>
              <a:rPr lang="en-US" b="1" smtClean="0">
                <a:solidFill>
                  <a:srgbClr val="C00000"/>
                </a:solidFill>
              </a:rPr>
              <a:t>Test </a:t>
            </a:r>
            <a:r>
              <a:rPr lang="en-US" b="1">
                <a:solidFill>
                  <a:srgbClr val="C00000"/>
                </a:solidFill>
              </a:rPr>
              <a:t>size </a:t>
            </a:r>
            <a:r>
              <a:rPr lang="en-US"/>
              <a:t>will </a:t>
            </a:r>
            <a:r>
              <a:rPr lang="en-US" b="1">
                <a:solidFill>
                  <a:srgbClr val="C00000"/>
                </a:solidFill>
              </a:rPr>
              <a:t>have to be small</a:t>
            </a:r>
          </a:p>
          <a:p>
            <a:pPr lvl="1"/>
            <a:r>
              <a:rPr lang="en-US" b="1" smtClean="0">
                <a:solidFill>
                  <a:srgbClr val="C00000"/>
                </a:solidFill>
              </a:rPr>
              <a:t>Specifications</a:t>
            </a:r>
            <a:r>
              <a:rPr lang="en-US" smtClean="0">
                <a:solidFill>
                  <a:srgbClr val="C00000"/>
                </a:solidFill>
              </a:rPr>
              <a:t> </a:t>
            </a:r>
            <a:r>
              <a:rPr lang="en-US"/>
              <a:t>must be </a:t>
            </a:r>
            <a:r>
              <a:rPr lang="en-US" b="1">
                <a:solidFill>
                  <a:srgbClr val="C00000"/>
                </a:solidFill>
              </a:rPr>
              <a:t>clear</a:t>
            </a:r>
            <a:r>
              <a:rPr lang="en-US"/>
              <a:t>, </a:t>
            </a:r>
            <a:r>
              <a:rPr lang="en-US" b="1">
                <a:solidFill>
                  <a:srgbClr val="C00000"/>
                </a:solidFill>
              </a:rPr>
              <a:t>concise</a:t>
            </a:r>
            <a:r>
              <a:rPr lang="en-US"/>
              <a:t>, and </a:t>
            </a:r>
            <a:r>
              <a:rPr lang="en-US" b="1">
                <a:solidFill>
                  <a:srgbClr val="C00000"/>
                </a:solidFill>
              </a:rPr>
              <a:t>correct</a:t>
            </a:r>
          </a:p>
          <a:p>
            <a:pPr lvl="1"/>
            <a:r>
              <a:rPr lang="en-US" smtClean="0"/>
              <a:t>May </a:t>
            </a:r>
            <a:r>
              <a:rPr lang="en-US" b="1">
                <a:solidFill>
                  <a:srgbClr val="C00000"/>
                </a:solidFill>
              </a:rPr>
              <a:t>leave</a:t>
            </a:r>
            <a:r>
              <a:rPr lang="en-US">
                <a:solidFill>
                  <a:srgbClr val="C00000"/>
                </a:solidFill>
              </a:rPr>
              <a:t> </a:t>
            </a:r>
            <a:r>
              <a:rPr lang="en-US"/>
              <a:t>many </a:t>
            </a:r>
            <a:r>
              <a:rPr lang="en-US" b="1">
                <a:solidFill>
                  <a:srgbClr val="C00000"/>
                </a:solidFill>
              </a:rPr>
              <a:t>program paths untested</a:t>
            </a:r>
          </a:p>
          <a:p>
            <a:pPr lvl="1"/>
            <a:r>
              <a:rPr lang="en-US" b="1" smtClean="0">
                <a:solidFill>
                  <a:srgbClr val="C00000"/>
                </a:solidFill>
              </a:rPr>
              <a:t>Weighting</a:t>
            </a:r>
            <a:r>
              <a:rPr lang="en-US" smtClean="0">
                <a:solidFill>
                  <a:srgbClr val="C00000"/>
                </a:solidFill>
              </a:rPr>
              <a:t> </a:t>
            </a:r>
            <a:r>
              <a:rPr lang="en-US"/>
              <a:t>of program </a:t>
            </a:r>
            <a:r>
              <a:rPr lang="en-US" b="1">
                <a:solidFill>
                  <a:srgbClr val="C00000"/>
                </a:solidFill>
              </a:rPr>
              <a:t>paths</a:t>
            </a:r>
            <a:r>
              <a:rPr lang="en-US">
                <a:solidFill>
                  <a:srgbClr val="C00000"/>
                </a:solidFill>
              </a:rPr>
              <a:t> </a:t>
            </a:r>
            <a:r>
              <a:rPr lang="en-US"/>
              <a:t>is</a:t>
            </a:r>
            <a:r>
              <a:rPr lang="en-US" b="1">
                <a:solidFill>
                  <a:srgbClr val="C00000"/>
                </a:solidFill>
              </a:rPr>
              <a:t> not </a:t>
            </a:r>
            <a:r>
              <a:rPr lang="en-US" b="1" smtClean="0">
                <a:solidFill>
                  <a:srgbClr val="C00000"/>
                </a:solidFill>
              </a:rPr>
              <a:t>possible</a:t>
            </a:r>
            <a:endParaRPr lang="en-US" b="1">
              <a:solidFill>
                <a:srgbClr val="C00000"/>
              </a:solidFill>
            </a:endParaRPr>
          </a:p>
        </p:txBody>
      </p:sp>
    </p:spTree>
    <p:extLst>
      <p:ext uri="{BB962C8B-B14F-4D97-AF65-F5344CB8AC3E}">
        <p14:creationId xmlns:p14="http://schemas.microsoft.com/office/powerpoint/2010/main" val="2724962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after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after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034" y="1"/>
            <a:ext cx="6658377" cy="785610"/>
          </a:xfrm>
        </p:spPr>
        <p:txBody>
          <a:bodyPr/>
          <a:lstStyle>
            <a:defPPr/>
          </a:lstStyle>
          <a:p>
            <a:r>
              <a:rPr lang="en-US" dirty="0"/>
              <a:t>Black Box Testing Cont.</a:t>
            </a:r>
          </a:p>
        </p:txBody>
      </p:sp>
      <p:sp>
        <p:nvSpPr>
          <p:cNvPr id="3" name="Content Placeholder 2"/>
          <p:cNvSpPr>
            <a:spLocks noGrp="1"/>
          </p:cNvSpPr>
          <p:nvPr>
            <p:ph idx="1"/>
          </p:nvPr>
        </p:nvSpPr>
        <p:spPr>
          <a:xfrm>
            <a:off x="1714500" y="1600200"/>
            <a:ext cx="8763000" cy="1828800"/>
          </a:xfrm>
        </p:spPr>
        <p:txBody>
          <a:bodyPr>
            <a:normAutofit lnSpcReduction="10000"/>
          </a:bodyPr>
          <a:lstStyle>
            <a:defPPr/>
          </a:lstStyle>
          <a:p>
            <a:r>
              <a:rPr lang="en-US" b="1" smtClean="0">
                <a:solidFill>
                  <a:srgbClr val="C00000"/>
                </a:solidFill>
              </a:rPr>
              <a:t>Examine </a:t>
            </a:r>
            <a:r>
              <a:rPr lang="en-US" b="1">
                <a:solidFill>
                  <a:srgbClr val="C00000"/>
                </a:solidFill>
              </a:rPr>
              <a:t>pre-condition</a:t>
            </a:r>
            <a:r>
              <a:rPr lang="en-US"/>
              <a:t>, and </a:t>
            </a:r>
            <a:r>
              <a:rPr lang="en-US" b="1">
                <a:solidFill>
                  <a:srgbClr val="C00000"/>
                </a:solidFill>
              </a:rPr>
              <a:t>identify</a:t>
            </a:r>
            <a:r>
              <a:rPr lang="en-US">
                <a:solidFill>
                  <a:srgbClr val="C00000"/>
                </a:solidFill>
              </a:rPr>
              <a:t> </a:t>
            </a:r>
            <a:r>
              <a:rPr lang="en-US" smtClean="0"/>
              <a:t>equivalence </a:t>
            </a:r>
            <a:r>
              <a:rPr lang="en-US" b="1" smtClean="0">
                <a:solidFill>
                  <a:srgbClr val="C00000"/>
                </a:solidFill>
              </a:rPr>
              <a:t>classes</a:t>
            </a:r>
            <a:endParaRPr lang="en-US" b="1">
              <a:solidFill>
                <a:srgbClr val="C00000"/>
              </a:solidFill>
            </a:endParaRPr>
          </a:p>
          <a:p>
            <a:r>
              <a:rPr lang="en-US" b="1" smtClean="0">
                <a:solidFill>
                  <a:srgbClr val="C00000"/>
                </a:solidFill>
              </a:rPr>
              <a:t>All possible </a:t>
            </a:r>
            <a:r>
              <a:rPr lang="en-US" b="1">
                <a:solidFill>
                  <a:srgbClr val="C00000"/>
                </a:solidFill>
              </a:rPr>
              <a:t>inputs</a:t>
            </a:r>
            <a:r>
              <a:rPr lang="en-US"/>
              <a:t> such that all </a:t>
            </a:r>
            <a:r>
              <a:rPr lang="en-US" smtClean="0"/>
              <a:t>classes</a:t>
            </a:r>
            <a:r>
              <a:rPr lang="en-US" b="1" smtClean="0">
                <a:solidFill>
                  <a:srgbClr val="C00000"/>
                </a:solidFill>
              </a:rPr>
              <a:t> are </a:t>
            </a:r>
            <a:r>
              <a:rPr lang="en-US" b="1">
                <a:solidFill>
                  <a:srgbClr val="C00000"/>
                </a:solidFill>
              </a:rPr>
              <a:t>covered</a:t>
            </a:r>
          </a:p>
          <a:p>
            <a:r>
              <a:rPr lang="en-US" b="1" smtClean="0">
                <a:solidFill>
                  <a:srgbClr val="C00000"/>
                </a:solidFill>
              </a:rPr>
              <a:t>Apply</a:t>
            </a:r>
            <a:r>
              <a:rPr lang="en-US" smtClean="0">
                <a:solidFill>
                  <a:srgbClr val="C00000"/>
                </a:solidFill>
              </a:rPr>
              <a:t> </a:t>
            </a:r>
            <a:r>
              <a:rPr lang="en-US"/>
              <a:t>the </a:t>
            </a:r>
            <a:r>
              <a:rPr lang="en-US" b="1">
                <a:solidFill>
                  <a:srgbClr val="C00000"/>
                </a:solidFill>
              </a:rPr>
              <a:t>specification</a:t>
            </a:r>
            <a:r>
              <a:rPr lang="en-US">
                <a:solidFill>
                  <a:srgbClr val="C00000"/>
                </a:solidFill>
              </a:rPr>
              <a:t> </a:t>
            </a:r>
            <a:r>
              <a:rPr lang="en-US" b="1">
                <a:solidFill>
                  <a:srgbClr val="C00000"/>
                </a:solidFill>
              </a:rPr>
              <a:t>to</a:t>
            </a:r>
            <a:r>
              <a:rPr lang="en-US">
                <a:solidFill>
                  <a:srgbClr val="C00000"/>
                </a:solidFill>
              </a:rPr>
              <a:t> </a:t>
            </a:r>
            <a:r>
              <a:rPr lang="en-US" b="1">
                <a:solidFill>
                  <a:srgbClr val="C00000"/>
                </a:solidFill>
              </a:rPr>
              <a:t>input</a:t>
            </a:r>
            <a:r>
              <a:rPr lang="en-US">
                <a:solidFill>
                  <a:srgbClr val="C00000"/>
                </a:solidFill>
              </a:rPr>
              <a:t> </a:t>
            </a:r>
            <a:r>
              <a:rPr lang="en-US"/>
              <a:t>to write </a:t>
            </a:r>
            <a:r>
              <a:rPr lang="en-US" smtClean="0"/>
              <a:t>down </a:t>
            </a:r>
            <a:r>
              <a:rPr lang="en-US" b="1" smtClean="0">
                <a:solidFill>
                  <a:srgbClr val="C00000"/>
                </a:solidFill>
              </a:rPr>
              <a:t>expected output</a:t>
            </a:r>
          </a:p>
        </p:txBody>
      </p:sp>
      <p:sp>
        <p:nvSpPr>
          <p:cNvPr id="4" name="Rectangle 3"/>
          <p:cNvSpPr/>
          <p:nvPr/>
        </p:nvSpPr>
        <p:spPr>
          <a:xfrm>
            <a:off x="1714500" y="1066801"/>
            <a:ext cx="8763000" cy="461665"/>
          </a:xfrm>
          <a:prstGeom prst="rect">
            <a:avLst/>
          </a:prstGeom>
          <a:solidFill>
            <a:schemeClr val="bg1">
              <a:lumMod val="95000"/>
            </a:schemeClr>
          </a:solidFill>
          <a:ln>
            <a:solidFill>
              <a:schemeClr val="bg1">
                <a:lumMod val="85000"/>
              </a:schemeClr>
            </a:solidFill>
          </a:ln>
        </p:spPr>
        <p:txBody>
          <a:bodyPr wrap="square">
            <a:spAutoFit/>
          </a:bodyPr>
          <a:lstStyle>
            <a:defPPr/>
          </a:lstStyle>
          <a:p>
            <a:r>
              <a:rPr lang="en-US" sz="2400" b="1" dirty="0"/>
              <a:t>Test Case Design</a:t>
            </a:r>
          </a:p>
        </p:txBody>
      </p:sp>
      <p:sp>
        <p:nvSpPr>
          <p:cNvPr id="5" name="Vertical Scroll 4"/>
          <p:cNvSpPr/>
          <p:nvPr/>
        </p:nvSpPr>
        <p:spPr>
          <a:xfrm>
            <a:off x="1905001" y="3505201"/>
            <a:ext cx="2293315" cy="1905000"/>
          </a:xfrm>
          <a:prstGeom prst="verticalScroll">
            <a:avLst/>
          </a:prstGeom>
        </p:spPr>
        <p:style>
          <a:lnRef idx="2">
            <a:schemeClr val="accent5"/>
          </a:lnRef>
          <a:fillRef idx="1">
            <a:schemeClr val="lt1"/>
          </a:fillRef>
          <a:effectRef idx="0">
            <a:schemeClr val="accent5"/>
          </a:effectRef>
          <a:fontRef idx="minor">
            <a:schemeClr val="dk1"/>
          </a:fontRef>
        </p:style>
        <p:txBody>
          <a:bodyPr rtlCol="0" anchor="ctr"/>
          <a:lstStyle>
            <a:defPPr/>
          </a:lstStyle>
          <a:p>
            <a:r>
              <a:rPr lang="en-US" dirty="0"/>
              <a:t>Specification</a:t>
            </a:r>
          </a:p>
          <a:p>
            <a:r>
              <a:rPr lang="en-US" dirty="0"/>
              <a:t>Operation op</a:t>
            </a:r>
          </a:p>
          <a:p>
            <a:r>
              <a:rPr lang="en-US" dirty="0"/>
              <a:t>Pre: X</a:t>
            </a:r>
          </a:p>
          <a:p>
            <a:r>
              <a:rPr lang="en-US" dirty="0"/>
              <a:t>Post: Y</a:t>
            </a:r>
          </a:p>
          <a:p>
            <a:endParaRPr lang="en-US" dirty="0"/>
          </a:p>
        </p:txBody>
      </p:sp>
      <p:sp>
        <p:nvSpPr>
          <p:cNvPr id="6" name="Vertical Scroll 5"/>
          <p:cNvSpPr/>
          <p:nvPr/>
        </p:nvSpPr>
        <p:spPr>
          <a:xfrm>
            <a:off x="8050132" y="3581402"/>
            <a:ext cx="2427368" cy="2666999"/>
          </a:xfrm>
          <a:prstGeom prst="verticalScroll">
            <a:avLst/>
          </a:prstGeom>
        </p:spPr>
        <p:style>
          <a:lnRef idx="2">
            <a:schemeClr val="accent5"/>
          </a:lnRef>
          <a:fillRef idx="1">
            <a:schemeClr val="lt1"/>
          </a:fillRef>
          <a:effectRef idx="0">
            <a:schemeClr val="accent5"/>
          </a:effectRef>
          <a:fontRef idx="minor">
            <a:schemeClr val="dk1"/>
          </a:fontRef>
        </p:style>
        <p:txBody>
          <a:bodyPr rtlCol="0" anchor="ctr"/>
          <a:lstStyle>
            <a:defPPr/>
          </a:lstStyle>
          <a:p>
            <a:r>
              <a:rPr lang="en-US" dirty="0"/>
              <a:t>Test Case 1</a:t>
            </a:r>
          </a:p>
          <a:p>
            <a:r>
              <a:rPr lang="en-US" dirty="0"/>
              <a:t>Input: x1 </a:t>
            </a:r>
            <a:r>
              <a:rPr lang="en-US" dirty="0" smtClean="0"/>
              <a:t>(x)</a:t>
            </a:r>
            <a:endParaRPr lang="en-US" dirty="0"/>
          </a:p>
          <a:p>
            <a:r>
              <a:rPr lang="en-US" dirty="0"/>
              <a:t>Exp. Output: y2</a:t>
            </a:r>
          </a:p>
          <a:p>
            <a:endParaRPr lang="en-US" dirty="0"/>
          </a:p>
          <a:p>
            <a:r>
              <a:rPr lang="en-US" dirty="0"/>
              <a:t>Test Case 2</a:t>
            </a:r>
          </a:p>
          <a:p>
            <a:r>
              <a:rPr lang="en-US" dirty="0"/>
              <a:t>Input: x2 </a:t>
            </a:r>
            <a:r>
              <a:rPr lang="en-US" dirty="0" smtClean="0"/>
              <a:t>(X)</a:t>
            </a:r>
            <a:endParaRPr lang="en-US" dirty="0"/>
          </a:p>
          <a:p>
            <a:r>
              <a:rPr lang="en-US" dirty="0"/>
              <a:t>Exp. Output: y2</a:t>
            </a:r>
          </a:p>
        </p:txBody>
      </p:sp>
      <p:sp>
        <p:nvSpPr>
          <p:cNvPr id="7" name="Rectangle 6"/>
          <p:cNvSpPr/>
          <p:nvPr/>
        </p:nvSpPr>
        <p:spPr>
          <a:xfrm>
            <a:off x="5078332" y="4265342"/>
            <a:ext cx="1981200" cy="11448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lstStyle>
          <a:p>
            <a:pPr algn="ctr"/>
            <a:r>
              <a:rPr lang="en-US" b="1"/>
              <a:t>Specification-</a:t>
            </a:r>
          </a:p>
          <a:p>
            <a:pPr algn="ctr"/>
            <a:r>
              <a:rPr lang="en-US" b="1"/>
              <a:t>Based Test Case</a:t>
            </a:r>
          </a:p>
          <a:p>
            <a:pPr algn="ctr"/>
            <a:r>
              <a:rPr lang="en-US" b="1"/>
              <a:t>Design</a:t>
            </a:r>
          </a:p>
        </p:txBody>
      </p:sp>
      <p:sp>
        <p:nvSpPr>
          <p:cNvPr id="8" name="Right Arrow 7"/>
          <p:cNvSpPr/>
          <p:nvPr/>
        </p:nvSpPr>
        <p:spPr>
          <a:xfrm>
            <a:off x="4205750" y="4343401"/>
            <a:ext cx="720183" cy="4572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defPPr/>
          </a:lstStyle>
          <a:p>
            <a:pPr algn="ctr"/>
            <a:endParaRPr lang="en-US"/>
          </a:p>
        </p:txBody>
      </p:sp>
      <p:sp>
        <p:nvSpPr>
          <p:cNvPr id="9" name="Right Arrow 8"/>
          <p:cNvSpPr/>
          <p:nvPr/>
        </p:nvSpPr>
        <p:spPr>
          <a:xfrm>
            <a:off x="7322516" y="4800600"/>
            <a:ext cx="720183" cy="4572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defPPr/>
          </a:lstStyle>
          <a:p>
            <a:pPr algn="ctr"/>
            <a:endParaRPr lang="en-US"/>
          </a:p>
        </p:txBody>
      </p:sp>
    </p:spTree>
    <p:extLst>
      <p:ext uri="{BB962C8B-B14F-4D97-AF65-F5344CB8AC3E}">
        <p14:creationId xmlns:p14="http://schemas.microsoft.com/office/powerpoint/2010/main" val="652717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childTnLst>
                    </p:cTn>
                  </p:par>
                  <p:par>
                    <p:cTn id="24" fill="hold" nodeType="clickPar">
                      <p:stCondLst>
                        <p:cond delay="indefinite"/>
                      </p:stCondLst>
                      <p:childTnLst>
                        <p:par>
                          <p:cTn id="25" fill="hold" nodeType="after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after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nodeType="clickPar">
                      <p:stCondLst>
                        <p:cond delay="indefinite"/>
                      </p:stCondLst>
                      <p:childTnLst>
                        <p:par>
                          <p:cTn id="34" fill="hold" nodeType="after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730" y="1"/>
            <a:ext cx="5550794" cy="901520"/>
          </a:xfrm>
        </p:spPr>
        <p:txBody>
          <a:bodyPr/>
          <a:lstStyle>
            <a:defPPr/>
          </a:lstStyle>
          <a:p>
            <a:r>
              <a:rPr lang="en-US" dirty="0"/>
              <a:t>Black Box Testing Cont.</a:t>
            </a:r>
          </a:p>
        </p:txBody>
      </p:sp>
      <p:sp>
        <p:nvSpPr>
          <p:cNvPr id="5" name="Content Placeholder 2"/>
          <p:cNvSpPr txBox="1"/>
          <p:nvPr/>
        </p:nvSpPr>
        <p:spPr>
          <a:xfrm>
            <a:off x="1725304" y="990600"/>
            <a:ext cx="8763000" cy="1828800"/>
          </a:xfrm>
          <a:prstGeom prst="rect">
            <a:avLst/>
          </a:prstGeom>
        </p:spPr>
        <p:txBody>
          <a:bodyPr vert="horz" lIns="91440" tIns="45720" rIns="91440" bIns="45720" rtlCol="0">
            <a:normAutofit/>
          </a:bodyPr>
          <a:lstStyle>
            <a:lvl1pPr marL="342900" indent="-342900" algn="just" defTabSz="914400" rtl="0" eaLnBrk="1" latinLnBrk="0" hangingPunct="1">
              <a:lnSpc>
                <a:spcPct val="90000"/>
              </a:lnSpc>
              <a:spcBef>
                <a:spcPts val="600"/>
              </a:spcBef>
              <a:buClr>
                <a:schemeClr val="tx1"/>
              </a:buClr>
              <a:buFont typeface="Wingdings" panose="05000000000000000000" pitchFamily="2" charset="2"/>
              <a:buChar char="§"/>
              <a:defRPr lang="en-US" sz="2400" kern="120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
                <a:schemeClr val="tx1"/>
              </a:buClr>
              <a:buFont typeface="Arial" pitchFamily="34" charset="0"/>
              <a:buChar char="•"/>
              <a:defRPr lang="en-US" sz="2300" kern="120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buFont typeface="Arial" pitchFamily="34" charset="0"/>
              <a:buChar char="•"/>
              <a:defRPr lang="en-US" sz="2200" kern="120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buFont typeface="Arial" pitchFamily="34" charset="0"/>
              <a:buChar char="–"/>
              <a:defRPr lang="en-US" sz="2000" kern="120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buFont typeface="Arial" pitchFamily="34" charset="0"/>
              <a:buChar char="»"/>
              <a:defRPr lang="en-US"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a:solidFill>
                  <a:srgbClr val="C00000"/>
                </a:solidFill>
              </a:rPr>
              <a:t>Exhausting testing </a:t>
            </a:r>
            <a:r>
              <a:rPr lang="en-US"/>
              <a:t>is </a:t>
            </a:r>
            <a:r>
              <a:rPr lang="en-US">
                <a:solidFill>
                  <a:srgbClr val="C00000"/>
                </a:solidFill>
              </a:rPr>
              <a:t>not always possible </a:t>
            </a:r>
            <a:r>
              <a:rPr lang="en-US"/>
              <a:t>when there is </a:t>
            </a:r>
            <a:r>
              <a:rPr lang="en-US" b="1">
                <a:solidFill>
                  <a:srgbClr val="C00000"/>
                </a:solidFill>
              </a:rPr>
              <a:t>a large set of input combinations</a:t>
            </a:r>
            <a:r>
              <a:rPr lang="en-US"/>
              <a:t>,  because of </a:t>
            </a:r>
            <a:r>
              <a:rPr lang="en-US" b="1">
                <a:solidFill>
                  <a:srgbClr val="C00000"/>
                </a:solidFill>
              </a:rPr>
              <a:t>budget</a:t>
            </a:r>
            <a:r>
              <a:rPr lang="en-US"/>
              <a:t> and </a:t>
            </a:r>
            <a:r>
              <a:rPr lang="en-US" b="1">
                <a:solidFill>
                  <a:srgbClr val="C00000"/>
                </a:solidFill>
              </a:rPr>
              <a:t>time</a:t>
            </a:r>
            <a:r>
              <a:rPr lang="en-US"/>
              <a:t> </a:t>
            </a:r>
            <a:r>
              <a:rPr lang="en-US">
                <a:solidFill>
                  <a:srgbClr val="C00000"/>
                </a:solidFill>
              </a:rPr>
              <a:t>constraint</a:t>
            </a:r>
            <a:r>
              <a:rPr lang="en-US"/>
              <a:t>.</a:t>
            </a:r>
          </a:p>
          <a:p>
            <a:r>
              <a:rPr lang="en-US"/>
              <a:t>The </a:t>
            </a:r>
            <a:r>
              <a:rPr lang="en-US">
                <a:solidFill>
                  <a:srgbClr val="C00000"/>
                </a:solidFill>
              </a:rPr>
              <a:t>special techniques </a:t>
            </a:r>
            <a:r>
              <a:rPr lang="en-US"/>
              <a:t>are needed which </a:t>
            </a:r>
            <a:r>
              <a:rPr lang="en-US" b="1">
                <a:solidFill>
                  <a:srgbClr val="C00000"/>
                </a:solidFill>
              </a:rPr>
              <a:t>select test-cases smartly </a:t>
            </a:r>
            <a:r>
              <a:rPr lang="en-US"/>
              <a:t>from the </a:t>
            </a:r>
            <a:r>
              <a:rPr lang="en-US" b="1">
                <a:solidFill>
                  <a:srgbClr val="C00000"/>
                </a:solidFill>
              </a:rPr>
              <a:t>all combination of test-cases </a:t>
            </a:r>
            <a:r>
              <a:rPr lang="en-US"/>
              <a:t>in such a way that </a:t>
            </a:r>
            <a:r>
              <a:rPr lang="en-US">
                <a:solidFill>
                  <a:srgbClr val="C00000"/>
                </a:solidFill>
              </a:rPr>
              <a:t>all scenarios are covered</a:t>
            </a:r>
            <a:r>
              <a:rPr lang="en-US"/>
              <a:t>.</a:t>
            </a:r>
          </a:p>
        </p:txBody>
      </p:sp>
      <p:sp>
        <p:nvSpPr>
          <p:cNvPr id="6" name="Content Placeholder 2"/>
          <p:cNvSpPr txBox="1"/>
          <p:nvPr/>
        </p:nvSpPr>
        <p:spPr>
          <a:xfrm>
            <a:off x="1759940" y="3124200"/>
            <a:ext cx="8763000" cy="457200"/>
          </a:xfrm>
          <a:prstGeom prst="rect">
            <a:avLst/>
          </a:prstGeom>
        </p:spPr>
        <p:txBody>
          <a:bodyPr vert="horz" lIns="91440" tIns="45720" rIns="91440" bIns="45720" rtlCol="0">
            <a:noAutofit/>
          </a:bodyPr>
          <a:lstStyle>
            <a:defPPr/>
            <a:lvl1pPr marL="342900" indent="-342900" algn="just" defTabSz="914400" rtl="0" eaLnBrk="1" latinLnBrk="0" hangingPunct="1">
              <a:lnSpc>
                <a:spcPct val="90000"/>
              </a:lnSpc>
              <a:spcBef>
                <a:spcPts val="600"/>
              </a:spcBef>
              <a:buClr>
                <a:schemeClr val="tx1"/>
              </a:buClr>
              <a:buFont typeface="Wingdings" panose="05000000000000000000" pitchFamily="2" charset="2"/>
              <a:buChar char="§"/>
              <a:defRPr lang="en-US" sz="2400" kern="120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
                <a:schemeClr val="tx1"/>
              </a:buClr>
              <a:buFont typeface="Arial" pitchFamily="34" charset="0"/>
              <a:buChar char="•"/>
              <a:defRPr lang="en-US" sz="2300" kern="120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buFont typeface="Arial" pitchFamily="34" charset="0"/>
              <a:buChar char="•"/>
              <a:defRPr lang="en-US" sz="2200" kern="120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buFont typeface="Arial" pitchFamily="34" charset="0"/>
              <a:buChar char="–"/>
              <a:defRPr lang="en-US" sz="2000" kern="120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buFont typeface="Arial" pitchFamily="34" charset="0"/>
              <a:buChar char="»"/>
              <a:defRPr lang="en-US"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3200" b="1"/>
              <a:t>Two techniques are used</a:t>
            </a:r>
            <a:endParaRPr lang="en-US" sz="3200"/>
          </a:p>
        </p:txBody>
      </p:sp>
      <p:sp>
        <p:nvSpPr>
          <p:cNvPr id="7" name="Rectangle 6"/>
          <p:cNvSpPr/>
          <p:nvPr/>
        </p:nvSpPr>
        <p:spPr>
          <a:xfrm>
            <a:off x="2057400" y="3881736"/>
            <a:ext cx="3733800" cy="461665"/>
          </a:xfrm>
          <a:prstGeom prst="rect">
            <a:avLst/>
          </a:prstGeom>
          <a:ln>
            <a:solidFill>
              <a:schemeClr val="bg1">
                <a:lumMod val="65000"/>
              </a:schemeClr>
            </a:solidFill>
          </a:ln>
        </p:spPr>
        <p:txBody>
          <a:bodyPr wrap="square">
            <a:spAutoFit/>
          </a:bodyPr>
          <a:lstStyle>
            <a:defPPr/>
          </a:lstStyle>
          <a:p>
            <a:r>
              <a:rPr lang="en-US" sz="2400"/>
              <a:t>Equivalence Partitioning</a:t>
            </a:r>
          </a:p>
        </p:txBody>
      </p:sp>
      <p:sp>
        <p:nvSpPr>
          <p:cNvPr id="8" name="Rectangle 7"/>
          <p:cNvSpPr/>
          <p:nvPr/>
        </p:nvSpPr>
        <p:spPr>
          <a:xfrm>
            <a:off x="6072168" y="3881736"/>
            <a:ext cx="3986232" cy="461665"/>
          </a:xfrm>
          <a:prstGeom prst="rect">
            <a:avLst/>
          </a:prstGeom>
          <a:ln>
            <a:solidFill>
              <a:schemeClr val="bg1">
                <a:lumMod val="65000"/>
              </a:schemeClr>
            </a:solidFill>
          </a:ln>
        </p:spPr>
        <p:txBody>
          <a:bodyPr wrap="square">
            <a:spAutoFit/>
          </a:bodyPr>
          <a:lstStyle>
            <a:defPPr/>
          </a:lstStyle>
          <a:p>
            <a:r>
              <a:rPr lang="en-US" sz="2400"/>
              <a:t>Boundary Value Analysis (BVA)</a:t>
            </a:r>
          </a:p>
        </p:txBody>
      </p:sp>
      <p:pic>
        <p:nvPicPr>
          <p:cNvPr id="9" name="Picture 8"/>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l="11216" r="10272"/>
          <a:stretch>
            <a:fillRect/>
          </a:stretch>
        </p:blipFill>
        <p:spPr>
          <a:xfrm rot="4966566">
            <a:off x="8376791" y="4546545"/>
            <a:ext cx="1600200" cy="2038172"/>
          </a:xfrm>
          <a:prstGeom prst="rect">
            <a:avLst/>
          </a:prstGeom>
        </p:spPr>
      </p:pic>
    </p:spTree>
    <p:extLst>
      <p:ext uri="{BB962C8B-B14F-4D97-AF65-F5344CB8AC3E}">
        <p14:creationId xmlns:p14="http://schemas.microsoft.com/office/powerpoint/2010/main" val="2974358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Software </a:t>
            </a:r>
            <a:r>
              <a:rPr lang="en-US" smtClean="0"/>
              <a:t>Testing Cont.</a:t>
            </a:r>
            <a:endParaRPr lang="en-US"/>
          </a:p>
        </p:txBody>
      </p:sp>
      <p:pic>
        <p:nvPicPr>
          <p:cNvPr id="7" name="Picture 6"/>
          <p:cNvPicPr>
            <a:picLocks noChangeAspect="1"/>
          </p:cNvPicPr>
          <p:nvPr/>
        </p:nvPicPr>
        <p:blipFill>
          <a:blip r:embed="rId2"/>
          <a:stretch>
            <a:fillRect/>
          </a:stretch>
        </p:blipFill>
        <p:spPr>
          <a:xfrm>
            <a:off x="2421228" y="1327236"/>
            <a:ext cx="7869798" cy="5092222"/>
          </a:xfrm>
          <a:prstGeom prst="rect">
            <a:avLst/>
          </a:prstGeom>
        </p:spPr>
      </p:pic>
    </p:spTree>
    <p:extLst>
      <p:ext uri="{BB962C8B-B14F-4D97-AF65-F5344CB8AC3E}">
        <p14:creationId xmlns:p14="http://schemas.microsoft.com/office/powerpoint/2010/main" val="2144774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972" y="115911"/>
            <a:ext cx="5679583" cy="746974"/>
          </a:xfrm>
        </p:spPr>
        <p:txBody>
          <a:bodyPr/>
          <a:lstStyle>
            <a:defPPr/>
          </a:lstStyle>
          <a:p>
            <a:r>
              <a:rPr lang="en-US" dirty="0"/>
              <a:t>Black Box Testing Cont.</a:t>
            </a:r>
          </a:p>
        </p:txBody>
      </p:sp>
      <p:sp>
        <p:nvSpPr>
          <p:cNvPr id="8" name="Rectangle 7"/>
          <p:cNvSpPr/>
          <p:nvPr/>
        </p:nvSpPr>
        <p:spPr>
          <a:xfrm>
            <a:off x="1752600" y="4267200"/>
            <a:ext cx="8763000" cy="738664"/>
          </a:xfrm>
          <a:prstGeom prst="rect">
            <a:avLst/>
          </a:prstGeom>
          <a:ln>
            <a:solidFill>
              <a:schemeClr val="bg1">
                <a:lumMod val="85000"/>
              </a:schemeClr>
            </a:solidFill>
          </a:ln>
        </p:spPr>
        <p:txBody>
          <a:bodyPr wrap="square">
            <a:spAutoFit/>
          </a:bodyPr>
          <a:lstStyle>
            <a:defPPr/>
          </a:lstStyle>
          <a:p>
            <a:pPr algn="ctr"/>
            <a:r>
              <a:rPr lang="en-US" sz="2100">
                <a:latin typeface="GillSans-Light"/>
              </a:rPr>
              <a:t>By </a:t>
            </a:r>
            <a:r>
              <a:rPr lang="en-US" sz="2100" b="1">
                <a:solidFill>
                  <a:srgbClr val="C00000"/>
                </a:solidFill>
                <a:latin typeface="GillSans-Light"/>
              </a:rPr>
              <a:t>identifying</a:t>
            </a:r>
            <a:r>
              <a:rPr lang="en-US" sz="2100">
                <a:solidFill>
                  <a:srgbClr val="C00000"/>
                </a:solidFill>
                <a:latin typeface="GillSans-Light"/>
              </a:rPr>
              <a:t> </a:t>
            </a:r>
            <a:r>
              <a:rPr lang="en-US" sz="2100">
                <a:latin typeface="GillSans-Light"/>
              </a:rPr>
              <a:t>and </a:t>
            </a:r>
            <a:r>
              <a:rPr lang="en-US" sz="2100" b="1">
                <a:solidFill>
                  <a:srgbClr val="C00000"/>
                </a:solidFill>
                <a:latin typeface="GillSans-Light"/>
              </a:rPr>
              <a:t>testing</a:t>
            </a:r>
            <a:r>
              <a:rPr lang="en-US" sz="2100">
                <a:solidFill>
                  <a:srgbClr val="C00000"/>
                </a:solidFill>
                <a:latin typeface="GillSans-Light"/>
              </a:rPr>
              <a:t> </a:t>
            </a:r>
            <a:r>
              <a:rPr lang="en-US" sz="2100" i="1">
                <a:solidFill>
                  <a:srgbClr val="C00000"/>
                </a:solidFill>
                <a:latin typeface="GillSans-Light"/>
              </a:rPr>
              <a:t>one member of each partition</a:t>
            </a:r>
            <a:r>
              <a:rPr lang="en-US" sz="2100">
                <a:latin typeface="GillSans-Light"/>
              </a:rPr>
              <a:t> we gain </a:t>
            </a:r>
            <a:r>
              <a:rPr lang="en-US" sz="2100" b="1" i="1">
                <a:solidFill>
                  <a:srgbClr val="C00000"/>
                </a:solidFill>
                <a:latin typeface="GillSans-Light"/>
              </a:rPr>
              <a:t>'good'</a:t>
            </a:r>
            <a:r>
              <a:rPr lang="en-US" sz="2100">
                <a:latin typeface="GillSans-Light"/>
              </a:rPr>
              <a:t> coverage with </a:t>
            </a:r>
            <a:r>
              <a:rPr lang="en-US" sz="2100" b="1" i="1">
                <a:solidFill>
                  <a:srgbClr val="C00000"/>
                </a:solidFill>
                <a:latin typeface="GillSans-Light"/>
              </a:rPr>
              <a:t>'small'</a:t>
            </a:r>
            <a:r>
              <a:rPr lang="en-US" sz="2100">
                <a:latin typeface="GillSans-Light"/>
              </a:rPr>
              <a:t> number of test cases</a:t>
            </a:r>
            <a:endParaRPr lang="en-US" sz="2100"/>
          </a:p>
        </p:txBody>
      </p:sp>
      <p:sp>
        <p:nvSpPr>
          <p:cNvPr id="9" name="Rectangle 8"/>
          <p:cNvSpPr/>
          <p:nvPr/>
        </p:nvSpPr>
        <p:spPr>
          <a:xfrm>
            <a:off x="1752600" y="5221069"/>
            <a:ext cx="8763000" cy="738664"/>
          </a:xfrm>
          <a:prstGeom prst="rect">
            <a:avLst/>
          </a:prstGeom>
          <a:ln>
            <a:solidFill>
              <a:schemeClr val="bg1">
                <a:lumMod val="85000"/>
              </a:schemeClr>
            </a:solidFill>
          </a:ln>
        </p:spPr>
        <p:txBody>
          <a:bodyPr wrap="square">
            <a:spAutoFit/>
          </a:bodyPr>
          <a:lstStyle>
            <a:defPPr/>
          </a:lstStyle>
          <a:p>
            <a:pPr algn="ctr"/>
            <a:r>
              <a:rPr lang="en-US" sz="2100" b="1">
                <a:solidFill>
                  <a:srgbClr val="C00000"/>
                </a:solidFill>
                <a:latin typeface="GillSans-Light"/>
              </a:rPr>
              <a:t>Testing one member </a:t>
            </a:r>
            <a:r>
              <a:rPr lang="en-US" sz="2100">
                <a:latin typeface="GillSans-Light"/>
              </a:rPr>
              <a:t>of a </a:t>
            </a:r>
            <a:r>
              <a:rPr lang="en-US" sz="2100" b="1">
                <a:solidFill>
                  <a:srgbClr val="C00000"/>
                </a:solidFill>
                <a:latin typeface="GillSans-Light"/>
              </a:rPr>
              <a:t>partition</a:t>
            </a:r>
            <a:r>
              <a:rPr lang="en-US" sz="2100">
                <a:solidFill>
                  <a:srgbClr val="C00000"/>
                </a:solidFill>
                <a:latin typeface="GillSans-Light"/>
              </a:rPr>
              <a:t> </a:t>
            </a:r>
            <a:r>
              <a:rPr lang="en-US" sz="2100">
                <a:latin typeface="GillSans-Light"/>
              </a:rPr>
              <a:t>should </a:t>
            </a:r>
            <a:r>
              <a:rPr lang="en-US" sz="2100" b="1">
                <a:solidFill>
                  <a:srgbClr val="C00000"/>
                </a:solidFill>
                <a:latin typeface="GillSans-Light"/>
              </a:rPr>
              <a:t>be as good as testing any member</a:t>
            </a:r>
            <a:r>
              <a:rPr lang="en-US" sz="2100">
                <a:latin typeface="GillSans-Light"/>
              </a:rPr>
              <a:t> of the partition</a:t>
            </a:r>
            <a:endParaRPr lang="en-US" sz="2100"/>
          </a:p>
        </p:txBody>
      </p:sp>
      <p:sp>
        <p:nvSpPr>
          <p:cNvPr id="10" name="Content Placeholder 2"/>
          <p:cNvSpPr txBox="1"/>
          <p:nvPr/>
        </p:nvSpPr>
        <p:spPr>
          <a:xfrm>
            <a:off x="1725304" y="1600200"/>
            <a:ext cx="8763000" cy="2286000"/>
          </a:xfrm>
          <a:prstGeom prst="rect">
            <a:avLst/>
          </a:prstGeom>
        </p:spPr>
        <p:txBody>
          <a:bodyPr vert="horz" lIns="91440" tIns="45720" rIns="91440" bIns="45720" rtlCol="0">
            <a:normAutofit/>
          </a:bodyPr>
          <a:lstStyle>
            <a:lvl1pPr marL="342900" indent="-342900" algn="just" defTabSz="914400" rtl="0" eaLnBrk="1" latinLnBrk="0" hangingPunct="1">
              <a:lnSpc>
                <a:spcPct val="90000"/>
              </a:lnSpc>
              <a:spcBef>
                <a:spcPts val="600"/>
              </a:spcBef>
              <a:buClr>
                <a:schemeClr val="tx1"/>
              </a:buClr>
              <a:buFont typeface="Wingdings" panose="05000000000000000000" pitchFamily="2" charset="2"/>
              <a:buChar char="§"/>
              <a:defRPr lang="en-US" sz="2400" kern="120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
                <a:schemeClr val="tx1"/>
              </a:buClr>
              <a:buFont typeface="Arial" pitchFamily="34" charset="0"/>
              <a:buChar char="•"/>
              <a:defRPr lang="en-US" sz="2300" kern="120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buFont typeface="Arial" pitchFamily="34" charset="0"/>
              <a:buChar char="•"/>
              <a:defRPr lang="en-US" sz="2200" kern="120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buFont typeface="Arial" pitchFamily="34" charset="0"/>
              <a:buChar char="–"/>
              <a:defRPr lang="en-US" sz="2000" kern="120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buFont typeface="Arial" pitchFamily="34" charset="0"/>
              <a:buChar char="»"/>
              <a:defRPr lang="en-US"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a:solidFill>
                  <a:srgbClr val="C00000"/>
                </a:solidFill>
              </a:rPr>
              <a:t>Input data </a:t>
            </a:r>
            <a:r>
              <a:rPr lang="en-US"/>
              <a:t>for a program unit usually </a:t>
            </a:r>
            <a:r>
              <a:rPr lang="en-US" b="1">
                <a:solidFill>
                  <a:srgbClr val="C00000"/>
                </a:solidFill>
              </a:rPr>
              <a:t>falls into</a:t>
            </a:r>
            <a:r>
              <a:rPr lang="en-US"/>
              <a:t> a </a:t>
            </a:r>
            <a:r>
              <a:rPr lang="en-US" b="1">
                <a:solidFill>
                  <a:srgbClr val="C00000"/>
                </a:solidFill>
              </a:rPr>
              <a:t>number of partitions</a:t>
            </a:r>
            <a:r>
              <a:rPr lang="en-US"/>
              <a:t>, e.g. all negative integers, zero, all positive numbers</a:t>
            </a:r>
          </a:p>
          <a:p>
            <a:r>
              <a:rPr lang="en-US" b="1">
                <a:solidFill>
                  <a:srgbClr val="C00000"/>
                </a:solidFill>
              </a:rPr>
              <a:t>Each partition</a:t>
            </a:r>
            <a:r>
              <a:rPr lang="en-US"/>
              <a:t> of input data </a:t>
            </a:r>
            <a:r>
              <a:rPr lang="en-US" b="1">
                <a:solidFill>
                  <a:srgbClr val="C00000"/>
                </a:solidFill>
              </a:rPr>
              <a:t>makes the program</a:t>
            </a:r>
            <a:r>
              <a:rPr lang="en-US"/>
              <a:t> </a:t>
            </a:r>
            <a:r>
              <a:rPr lang="en-US" b="1">
                <a:solidFill>
                  <a:srgbClr val="C00000"/>
                </a:solidFill>
              </a:rPr>
              <a:t>behave</a:t>
            </a:r>
            <a:r>
              <a:rPr lang="en-US">
                <a:solidFill>
                  <a:srgbClr val="C00000"/>
                </a:solidFill>
              </a:rPr>
              <a:t> </a:t>
            </a:r>
            <a:r>
              <a:rPr lang="en-US"/>
              <a:t>in a </a:t>
            </a:r>
            <a:r>
              <a:rPr lang="en-US" b="1">
                <a:solidFill>
                  <a:srgbClr val="C00000"/>
                </a:solidFill>
              </a:rPr>
              <a:t>similar way</a:t>
            </a:r>
          </a:p>
          <a:p>
            <a:r>
              <a:rPr lang="en-US" b="1">
                <a:solidFill>
                  <a:srgbClr val="C00000"/>
                </a:solidFill>
              </a:rPr>
              <a:t>Two test cases</a:t>
            </a:r>
            <a:r>
              <a:rPr lang="en-US"/>
              <a:t> based on members from the </a:t>
            </a:r>
            <a:r>
              <a:rPr lang="en-US" b="1">
                <a:solidFill>
                  <a:srgbClr val="C00000"/>
                </a:solidFill>
              </a:rPr>
              <a:t>same partition</a:t>
            </a:r>
            <a:r>
              <a:rPr lang="en-US"/>
              <a:t> is likely to</a:t>
            </a:r>
            <a:r>
              <a:rPr lang="en-US" b="1">
                <a:solidFill>
                  <a:srgbClr val="C00000"/>
                </a:solidFill>
              </a:rPr>
              <a:t> reveal the same bugs</a:t>
            </a:r>
          </a:p>
          <a:p>
            <a:endParaRPr lang="en-US"/>
          </a:p>
        </p:txBody>
      </p:sp>
      <p:sp>
        <p:nvSpPr>
          <p:cNvPr id="11" name="Rectangle 10"/>
          <p:cNvSpPr/>
          <p:nvPr/>
        </p:nvSpPr>
        <p:spPr>
          <a:xfrm>
            <a:off x="1725304" y="1066801"/>
            <a:ext cx="8763000" cy="461665"/>
          </a:xfrm>
          <a:prstGeom prst="rect">
            <a:avLst/>
          </a:prstGeom>
          <a:solidFill>
            <a:schemeClr val="bg1">
              <a:lumMod val="95000"/>
            </a:schemeClr>
          </a:solidFill>
          <a:ln>
            <a:solidFill>
              <a:schemeClr val="bg1">
                <a:lumMod val="85000"/>
              </a:schemeClr>
            </a:solidFill>
          </a:ln>
        </p:spPr>
        <p:txBody>
          <a:bodyPr wrap="square">
            <a:spAutoFit/>
          </a:bodyPr>
          <a:lstStyle>
            <a:defPPr/>
          </a:lstStyle>
          <a:p>
            <a:r>
              <a:rPr lang="en-US" sz="2400" b="1"/>
              <a:t>Equivalence Partitioning</a:t>
            </a:r>
          </a:p>
        </p:txBody>
      </p:sp>
    </p:spTree>
    <p:extLst>
      <p:ext uri="{BB962C8B-B14F-4D97-AF65-F5344CB8AC3E}">
        <p14:creationId xmlns:p14="http://schemas.microsoft.com/office/powerpoint/2010/main" val="1259716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577" y="-154545"/>
            <a:ext cx="8551572" cy="1094703"/>
          </a:xfrm>
        </p:spPr>
        <p:txBody>
          <a:bodyPr/>
          <a:lstStyle>
            <a:defPPr/>
          </a:lstStyle>
          <a:p>
            <a:r>
              <a:rPr lang="en-US" dirty="0"/>
              <a:t>Black Box Testing Cont.</a:t>
            </a:r>
          </a:p>
        </p:txBody>
      </p:sp>
      <p:sp>
        <p:nvSpPr>
          <p:cNvPr id="3" name="Content Placeholder 2"/>
          <p:cNvSpPr>
            <a:spLocks noGrp="1"/>
          </p:cNvSpPr>
          <p:nvPr>
            <p:ph idx="1"/>
          </p:nvPr>
        </p:nvSpPr>
        <p:spPr>
          <a:xfrm>
            <a:off x="1714500" y="1600200"/>
            <a:ext cx="8763000" cy="762000"/>
          </a:xfrm>
        </p:spPr>
        <p:txBody>
          <a:bodyPr>
            <a:normAutofit fontScale="92500" lnSpcReduction="10000"/>
          </a:bodyPr>
          <a:lstStyle>
            <a:defPPr/>
          </a:lstStyle>
          <a:p>
            <a:r>
              <a:rPr lang="en-US" smtClean="0"/>
              <a:t>Example: Assume that we have to test field which accepts SPI (Semester Performance Index) as input (SPI range is 0 to 10)</a:t>
            </a:r>
            <a:endParaRPr lang="en-US"/>
          </a:p>
        </p:txBody>
      </p:sp>
      <p:sp>
        <p:nvSpPr>
          <p:cNvPr id="4" name="Rectangle 3"/>
          <p:cNvSpPr/>
          <p:nvPr/>
        </p:nvSpPr>
        <p:spPr>
          <a:xfrm>
            <a:off x="1714500" y="1066801"/>
            <a:ext cx="8763000" cy="461665"/>
          </a:xfrm>
          <a:prstGeom prst="rect">
            <a:avLst/>
          </a:prstGeom>
          <a:solidFill>
            <a:schemeClr val="bg1">
              <a:lumMod val="95000"/>
            </a:schemeClr>
          </a:solidFill>
          <a:ln>
            <a:solidFill>
              <a:schemeClr val="bg1">
                <a:lumMod val="85000"/>
              </a:schemeClr>
            </a:solidFill>
          </a:ln>
        </p:spPr>
        <p:txBody>
          <a:bodyPr wrap="square">
            <a:spAutoFit/>
          </a:bodyPr>
          <a:lstStyle>
            <a:defPPr/>
          </a:lstStyle>
          <a:p>
            <a:r>
              <a:rPr lang="en-US" sz="2400" b="1"/>
              <a:t>Example - Equivalence Partitioning</a:t>
            </a:r>
          </a:p>
        </p:txBody>
      </p:sp>
      <p:sp>
        <p:nvSpPr>
          <p:cNvPr id="5" name="Rectangle 4"/>
          <p:cNvSpPr/>
          <p:nvPr/>
        </p:nvSpPr>
        <p:spPr>
          <a:xfrm>
            <a:off x="4502727" y="2514601"/>
            <a:ext cx="2133600" cy="385465"/>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lstStyle>
          <a:p>
            <a:pPr algn="ctr"/>
            <a:endParaRPr lang="en-US"/>
          </a:p>
        </p:txBody>
      </p:sp>
      <p:sp>
        <p:nvSpPr>
          <p:cNvPr id="6" name="TextBox 5"/>
          <p:cNvSpPr txBox="1"/>
          <p:nvPr/>
        </p:nvSpPr>
        <p:spPr>
          <a:xfrm>
            <a:off x="3664527" y="2468571"/>
            <a:ext cx="914400" cy="461665"/>
          </a:xfrm>
          <a:prstGeom prst="rect">
            <a:avLst/>
          </a:prstGeom>
          <a:noFill/>
        </p:spPr>
        <p:txBody>
          <a:bodyPr wrap="square" rtlCol="0">
            <a:spAutoFit/>
          </a:bodyPr>
          <a:lstStyle>
            <a:defPPr/>
          </a:lstStyle>
          <a:p>
            <a:r>
              <a:rPr lang="en-US" sz="2400" b="1"/>
              <a:t>SPI</a:t>
            </a:r>
          </a:p>
        </p:txBody>
      </p:sp>
      <p:sp>
        <p:nvSpPr>
          <p:cNvPr id="9" name="TextBox 8"/>
          <p:cNvSpPr txBox="1"/>
          <p:nvPr/>
        </p:nvSpPr>
        <p:spPr>
          <a:xfrm>
            <a:off x="6858000" y="2549236"/>
            <a:ext cx="2514600" cy="369332"/>
          </a:xfrm>
          <a:prstGeom prst="rect">
            <a:avLst/>
          </a:prstGeom>
          <a:noFill/>
        </p:spPr>
        <p:txBody>
          <a:bodyPr wrap="square" rtlCol="0">
            <a:spAutoFit/>
          </a:bodyPr>
          <a:lstStyle>
            <a:defPPr/>
          </a:lstStyle>
          <a:p>
            <a:r>
              <a:rPr lang="en-US">
                <a:solidFill>
                  <a:srgbClr val="FF0000"/>
                </a:solidFill>
              </a:rPr>
              <a:t>* Accepts value 0 to 10</a:t>
            </a:r>
          </a:p>
        </p:txBody>
      </p:sp>
      <p:graphicFrame>
        <p:nvGraphicFramePr>
          <p:cNvPr id="10" name="Table 9"/>
          <p:cNvGraphicFramePr>
            <a:graphicFrameLocks noGrp="1"/>
          </p:cNvGraphicFramePr>
          <p:nvPr>
            <p:extLst/>
          </p:nvPr>
        </p:nvGraphicFramePr>
        <p:xfrm>
          <a:off x="3048001" y="3090564"/>
          <a:ext cx="6188583" cy="1371600"/>
        </p:xfrm>
        <a:graphic>
          <a:graphicData uri="http://schemas.openxmlformats.org/drawingml/2006/table">
            <a:tbl>
              <a:tblPr firstRow="1" bandRow="1">
                <a:tableStyleId>{21E4AEA4-8DFA-4A89-87EB-49C32662AFE0}</a:tableStyleId>
              </a:tblPr>
              <a:tblGrid>
                <a:gridCol w="2032000">
                  <a:extLst>
                    <a:ext uri="{9D8B030D-6E8A-4147-A177-3AD203B41FA5}">
                      <a16:col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575679966"/>
                    </a:ext>
                  </a:extLst>
                </a:gridCol>
                <a:gridCol w="2124583">
                  <a:extLst>
                    <a:ext uri="{9D8B030D-6E8A-4147-A177-3AD203B41FA5}">
                      <a16:col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2517440082"/>
                    </a:ext>
                  </a:extLst>
                </a:gridCol>
                <a:gridCol w="2032000">
                  <a:extLst>
                    <a:ext uri="{9D8B030D-6E8A-4147-A177-3AD203B41FA5}">
                      <a16:col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155478331"/>
                    </a:ext>
                  </a:extLst>
                </a:gridCol>
              </a:tblGrid>
              <a:tr h="370840">
                <a:tc gridSpan="3">
                  <a:txBody>
                    <a:bodyPr/>
                    <a:lstStyle>
                      <a:defPPr/>
                    </a:lstStyle>
                    <a:p>
                      <a:pPr algn="ctr"/>
                      <a:r>
                        <a:rPr lang="en-US" sz="2400" smtClean="0"/>
                        <a:t>Equivalence Partitioning</a:t>
                      </a:r>
                      <a:endParaRPr lang="en-US" sz="2400"/>
                    </a:p>
                  </a:txBody>
                  <a:tcPr/>
                </a:tc>
                <a:tc hMerge="1">
                  <a:txBody>
                    <a:bodyPr/>
                    <a:lstStyle>
                      <a:defPPr/>
                    </a:lstStyle>
                    <a:p>
                      <a:endParaRPr lang="en-US"/>
                    </a:p>
                  </a:txBody>
                  <a:tcPr/>
                </a:tc>
                <a:tc hMerge="1">
                  <a:txBody>
                    <a:bodyPr/>
                    <a:lstStyle>
                      <a:defPPr/>
                    </a:lstStyle>
                    <a:p>
                      <a:endParaRPr lang="en-US"/>
                    </a:p>
                  </a:txBody>
                  <a:tcPr/>
                </a:tc>
                <a:extLst>
                  <a:ext uri="{0D108BD9-81ED-4DB2-BD59-A6C34878D82A}">
                    <a16:row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884499746"/>
                  </a:ext>
                </a:extLst>
              </a:tr>
              <a:tr h="370840">
                <a:tc>
                  <a:txBody>
                    <a:bodyPr/>
                    <a:lstStyle>
                      <a:defPPr/>
                    </a:lstStyle>
                    <a:p>
                      <a:pPr algn="ctr"/>
                      <a:r>
                        <a:rPr lang="en-US" sz="2400" b="1" smtClean="0"/>
                        <a:t>Invalid</a:t>
                      </a:r>
                      <a:endParaRPr lang="en-US" sz="2400" b="1"/>
                    </a:p>
                  </a:txBody>
                  <a:tcPr/>
                </a:tc>
                <a:tc>
                  <a:txBody>
                    <a:bodyPr/>
                    <a:lstStyle>
                      <a:defPPr/>
                    </a:lstStyle>
                    <a:p>
                      <a:pPr algn="ctr"/>
                      <a:r>
                        <a:rPr lang="en-US" sz="2400" b="1" smtClean="0"/>
                        <a:t>Valid</a:t>
                      </a:r>
                      <a:endParaRPr lang="en-US" sz="2400" b="1"/>
                    </a:p>
                  </a:txBody>
                  <a:tcPr/>
                </a:tc>
                <a:tc>
                  <a:txBody>
                    <a:bodyPr/>
                    <a:lstStyle>
                      <a:defPPr/>
                    </a:lstStyle>
                    <a:p>
                      <a:pPr algn="ctr"/>
                      <a:r>
                        <a:rPr lang="en-US" sz="2400" b="1" smtClean="0"/>
                        <a:t>Invalid</a:t>
                      </a:r>
                      <a:endParaRPr lang="en-US" sz="2400" b="1"/>
                    </a:p>
                  </a:txBody>
                  <a:tcPr/>
                </a:tc>
                <a:extLst>
                  <a:ext uri="{0D108BD9-81ED-4DB2-BD59-A6C34878D82A}">
                    <a16:row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1687633245"/>
                  </a:ext>
                </a:extLst>
              </a:tr>
              <a:tr h="370840">
                <a:tc>
                  <a:txBody>
                    <a:bodyPr/>
                    <a:lstStyle>
                      <a:defPPr/>
                    </a:lstStyle>
                    <a:p>
                      <a:pPr algn="ctr"/>
                      <a:r>
                        <a:rPr lang="en-US" sz="2400" smtClean="0"/>
                        <a:t>&lt;=-1</a:t>
                      </a:r>
                      <a:endParaRPr lang="en-US" sz="2400"/>
                    </a:p>
                  </a:txBody>
                  <a:tcPr/>
                </a:tc>
                <a:tc>
                  <a:txBody>
                    <a:bodyPr/>
                    <a:lstStyle>
                      <a:defPPr/>
                    </a:lstStyle>
                    <a:p>
                      <a:pPr algn="ctr"/>
                      <a:r>
                        <a:rPr lang="en-US" sz="2400" smtClean="0"/>
                        <a:t>0 to 10</a:t>
                      </a:r>
                      <a:endParaRPr lang="en-US" sz="2400"/>
                    </a:p>
                  </a:txBody>
                  <a:tcPr/>
                </a:tc>
                <a:tc>
                  <a:txBody>
                    <a:bodyPr/>
                    <a:lstStyle>
                      <a:defPPr/>
                    </a:lstStyle>
                    <a:p>
                      <a:pPr algn="ctr"/>
                      <a:r>
                        <a:rPr lang="en-US" sz="2400" smtClean="0"/>
                        <a:t>&gt;=11</a:t>
                      </a:r>
                      <a:endParaRPr lang="en-US" sz="2400"/>
                    </a:p>
                  </a:txBody>
                  <a:tcPr/>
                </a:tc>
                <a:extLst>
                  <a:ext uri="{0D108BD9-81ED-4DB2-BD59-A6C34878D82A}">
                    <a16:row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val="2025107904"/>
                  </a:ext>
                </a:extLst>
              </a:tr>
            </a:tbl>
          </a:graphicData>
        </a:graphic>
      </p:graphicFrame>
      <p:sp>
        <p:nvSpPr>
          <p:cNvPr id="11" name="Content Placeholder 2"/>
          <p:cNvSpPr txBox="1"/>
          <p:nvPr/>
        </p:nvSpPr>
        <p:spPr>
          <a:xfrm>
            <a:off x="1752600" y="4648200"/>
            <a:ext cx="8763000" cy="1828800"/>
          </a:xfrm>
          <a:prstGeom prst="rect">
            <a:avLst/>
          </a:prstGeom>
        </p:spPr>
        <p:txBody>
          <a:bodyPr vert="horz" lIns="91440" tIns="45720" rIns="91440" bIns="45720" rtlCol="0">
            <a:normAutofit lnSpcReduction="10000"/>
          </a:bodyPr>
          <a:lstStyle>
            <a:lvl1pPr marL="342900" indent="-342900" algn="just" defTabSz="914400" rtl="0" eaLnBrk="1" latinLnBrk="0" hangingPunct="1">
              <a:lnSpc>
                <a:spcPct val="90000"/>
              </a:lnSpc>
              <a:spcBef>
                <a:spcPts val="600"/>
              </a:spcBef>
              <a:buClr>
                <a:schemeClr val="tx1"/>
              </a:buClr>
              <a:buFont typeface="Wingdings" panose="05000000000000000000" pitchFamily="2" charset="2"/>
              <a:buChar char="§"/>
              <a:defRPr lang="en-US" sz="2400" kern="120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
                <a:schemeClr val="tx1"/>
              </a:buClr>
              <a:buFont typeface="Arial" pitchFamily="34" charset="0"/>
              <a:buChar char="•"/>
              <a:defRPr lang="en-US" sz="2300" kern="120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buFont typeface="Arial" pitchFamily="34" charset="0"/>
              <a:buChar char="•"/>
              <a:defRPr lang="en-US" sz="2200" kern="120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buFont typeface="Arial" pitchFamily="34" charset="0"/>
              <a:buChar char="–"/>
              <a:defRPr lang="en-US" sz="2000" kern="120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buFont typeface="Arial" pitchFamily="34" charset="0"/>
              <a:buChar char="»"/>
              <a:defRPr lang="en-US"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a:solidFill>
                  <a:srgbClr val="C00000"/>
                </a:solidFill>
              </a:rPr>
              <a:t>Valid Class:</a:t>
            </a:r>
            <a:r>
              <a:rPr lang="en-US">
                <a:solidFill>
                  <a:srgbClr val="C00000"/>
                </a:solidFill>
              </a:rPr>
              <a:t> 0 – 10</a:t>
            </a:r>
            <a:r>
              <a:rPr lang="en-US"/>
              <a:t>, pick any one input test data from 0 to 10</a:t>
            </a:r>
          </a:p>
          <a:p>
            <a:r>
              <a:rPr lang="en-US" b="1">
                <a:solidFill>
                  <a:srgbClr val="C00000"/>
                </a:solidFill>
              </a:rPr>
              <a:t>Invalid Class 1:</a:t>
            </a:r>
            <a:r>
              <a:rPr lang="en-US">
                <a:solidFill>
                  <a:srgbClr val="C00000"/>
                </a:solidFill>
              </a:rPr>
              <a:t> &lt;=-1</a:t>
            </a:r>
            <a:r>
              <a:rPr lang="en-US"/>
              <a:t>, pick any one input test data less than or equal to -1</a:t>
            </a:r>
          </a:p>
          <a:p>
            <a:r>
              <a:rPr lang="en-US" b="1">
                <a:solidFill>
                  <a:srgbClr val="C00000"/>
                </a:solidFill>
              </a:rPr>
              <a:t>Invalid Class 2:</a:t>
            </a:r>
            <a:r>
              <a:rPr lang="en-US">
                <a:solidFill>
                  <a:srgbClr val="C00000"/>
                </a:solidFill>
              </a:rPr>
              <a:t> &gt;=11</a:t>
            </a:r>
            <a:r>
              <a:rPr lang="en-US"/>
              <a:t>, pick any one input test data greater than or equal to 11</a:t>
            </a:r>
          </a:p>
        </p:txBody>
      </p:sp>
    </p:spTree>
    <p:extLst>
      <p:ext uri="{BB962C8B-B14F-4D97-AF65-F5344CB8AC3E}">
        <p14:creationId xmlns:p14="http://schemas.microsoft.com/office/powerpoint/2010/main" val="1864546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after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after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after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after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after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14" y="1"/>
            <a:ext cx="5821251" cy="862884"/>
          </a:xfrm>
        </p:spPr>
        <p:txBody>
          <a:bodyPr/>
          <a:lstStyle>
            <a:defPPr/>
          </a:lstStyle>
          <a:p>
            <a:r>
              <a:rPr lang="en-US" dirty="0"/>
              <a:t>Black Box Testing Cont.</a:t>
            </a:r>
          </a:p>
        </p:txBody>
      </p:sp>
      <p:sp>
        <p:nvSpPr>
          <p:cNvPr id="3" name="Content Placeholder 2"/>
          <p:cNvSpPr>
            <a:spLocks noGrp="1"/>
          </p:cNvSpPr>
          <p:nvPr>
            <p:ph idx="1"/>
          </p:nvPr>
        </p:nvSpPr>
        <p:spPr>
          <a:xfrm>
            <a:off x="1714500" y="1600200"/>
            <a:ext cx="8763000" cy="3200400"/>
          </a:xfrm>
        </p:spPr>
        <p:txBody>
          <a:bodyPr>
            <a:normAutofit fontScale="85000" lnSpcReduction="10000"/>
          </a:bodyPr>
          <a:lstStyle>
            <a:defPPr/>
          </a:lstStyle>
          <a:p>
            <a:r>
              <a:rPr lang="en-US"/>
              <a:t>It arises from the </a:t>
            </a:r>
            <a:r>
              <a:rPr lang="en-US" b="1">
                <a:solidFill>
                  <a:srgbClr val="C00000"/>
                </a:solidFill>
              </a:rPr>
              <a:t>fact that most program fail at input boundaries</a:t>
            </a:r>
          </a:p>
          <a:p>
            <a:r>
              <a:rPr lang="en-US" smtClean="0"/>
              <a:t>Boundary </a:t>
            </a:r>
            <a:r>
              <a:rPr lang="en-US"/>
              <a:t>testing is the </a:t>
            </a:r>
            <a:r>
              <a:rPr lang="en-US" b="1">
                <a:solidFill>
                  <a:srgbClr val="C00000"/>
                </a:solidFill>
              </a:rPr>
              <a:t>process</a:t>
            </a:r>
            <a:r>
              <a:rPr lang="en-US"/>
              <a:t> of </a:t>
            </a:r>
            <a:r>
              <a:rPr lang="en-US" b="1">
                <a:solidFill>
                  <a:srgbClr val="C00000"/>
                </a:solidFill>
              </a:rPr>
              <a:t>testing between extreme ends </a:t>
            </a:r>
            <a:r>
              <a:rPr lang="en-US"/>
              <a:t>or boundaries between partitions of the input values</a:t>
            </a:r>
            <a:r>
              <a:rPr lang="en-US" smtClean="0"/>
              <a:t>.</a:t>
            </a:r>
          </a:p>
          <a:p>
            <a:r>
              <a:rPr lang="en-US"/>
              <a:t>In Boundary Testing, Equivalence Class Partitioning plays a good role</a:t>
            </a:r>
          </a:p>
          <a:p>
            <a:r>
              <a:rPr lang="en-US" b="1">
                <a:solidFill>
                  <a:srgbClr val="C00000"/>
                </a:solidFill>
              </a:rPr>
              <a:t>Boundary Testing </a:t>
            </a:r>
            <a:r>
              <a:rPr lang="en-US"/>
              <a:t>comes after the </a:t>
            </a:r>
            <a:r>
              <a:rPr lang="en-US" b="1"/>
              <a:t>Equivalence Class Partitioning</a:t>
            </a:r>
          </a:p>
          <a:p>
            <a:r>
              <a:rPr lang="en-US" smtClean="0"/>
              <a:t>The </a:t>
            </a:r>
            <a:r>
              <a:rPr lang="en-US"/>
              <a:t>basic idea in boundary value testing is to </a:t>
            </a:r>
            <a:r>
              <a:rPr lang="en-US" b="1">
                <a:solidFill>
                  <a:srgbClr val="C00000"/>
                </a:solidFill>
              </a:rPr>
              <a:t>select input variable values at their</a:t>
            </a:r>
            <a:r>
              <a:rPr lang="en-US" smtClean="0"/>
              <a:t>:</a:t>
            </a:r>
          </a:p>
        </p:txBody>
      </p:sp>
      <p:sp>
        <p:nvSpPr>
          <p:cNvPr id="8" name="Rectangle 7"/>
          <p:cNvSpPr/>
          <p:nvPr/>
        </p:nvSpPr>
        <p:spPr>
          <a:xfrm>
            <a:off x="1714500" y="1066801"/>
            <a:ext cx="8763000" cy="461665"/>
          </a:xfrm>
          <a:prstGeom prst="rect">
            <a:avLst/>
          </a:prstGeom>
          <a:solidFill>
            <a:schemeClr val="bg1">
              <a:lumMod val="95000"/>
            </a:schemeClr>
          </a:solidFill>
          <a:ln>
            <a:solidFill>
              <a:schemeClr val="bg1">
                <a:lumMod val="85000"/>
              </a:schemeClr>
            </a:solidFill>
          </a:ln>
        </p:spPr>
        <p:txBody>
          <a:bodyPr wrap="square">
            <a:spAutoFit/>
          </a:bodyPr>
          <a:lstStyle>
            <a:defPPr/>
          </a:lstStyle>
          <a:p>
            <a:r>
              <a:rPr lang="en-US" sz="2400" b="1"/>
              <a:t>Boundary Value Analysis (BVA)</a:t>
            </a:r>
          </a:p>
        </p:txBody>
      </p:sp>
      <p:sp>
        <p:nvSpPr>
          <p:cNvPr id="10" name="Rectangle 9"/>
          <p:cNvSpPr/>
          <p:nvPr/>
        </p:nvSpPr>
        <p:spPr>
          <a:xfrm>
            <a:off x="5021627" y="4976336"/>
            <a:ext cx="1752600" cy="369332"/>
          </a:xfrm>
          <a:prstGeom prst="rect">
            <a:avLst/>
          </a:prstGeom>
          <a:ln>
            <a:solidFill>
              <a:schemeClr val="bg1">
                <a:lumMod val="85000"/>
              </a:schemeClr>
            </a:solidFill>
          </a:ln>
        </p:spPr>
        <p:txBody>
          <a:bodyPr wrap="square">
            <a:spAutoFit/>
          </a:bodyPr>
          <a:lstStyle>
            <a:defPPr/>
          </a:lstStyle>
          <a:p>
            <a:pPr algn="ctr"/>
            <a:r>
              <a:rPr lang="en-US" b="1"/>
              <a:t>Minimum</a:t>
            </a:r>
          </a:p>
        </p:txBody>
      </p:sp>
      <p:sp>
        <p:nvSpPr>
          <p:cNvPr id="11" name="Rectangle 10"/>
          <p:cNvSpPr/>
          <p:nvPr/>
        </p:nvSpPr>
        <p:spPr>
          <a:xfrm>
            <a:off x="6858001" y="4976336"/>
            <a:ext cx="2523511" cy="369332"/>
          </a:xfrm>
          <a:prstGeom prst="rect">
            <a:avLst/>
          </a:prstGeom>
          <a:ln>
            <a:solidFill>
              <a:schemeClr val="bg1">
                <a:lumMod val="85000"/>
              </a:schemeClr>
            </a:solidFill>
          </a:ln>
        </p:spPr>
        <p:txBody>
          <a:bodyPr wrap="square">
            <a:spAutoFit/>
          </a:bodyPr>
          <a:lstStyle>
            <a:defPPr/>
          </a:lstStyle>
          <a:p>
            <a:pPr algn="ctr"/>
            <a:r>
              <a:rPr lang="en-US"/>
              <a:t>Just above the minimum</a:t>
            </a:r>
          </a:p>
        </p:txBody>
      </p:sp>
      <p:sp>
        <p:nvSpPr>
          <p:cNvPr id="12" name="Rectangle 11"/>
          <p:cNvSpPr/>
          <p:nvPr/>
        </p:nvSpPr>
        <p:spPr>
          <a:xfrm>
            <a:off x="2423910" y="4976336"/>
            <a:ext cx="2529090" cy="369332"/>
          </a:xfrm>
          <a:prstGeom prst="rect">
            <a:avLst/>
          </a:prstGeom>
          <a:ln>
            <a:solidFill>
              <a:schemeClr val="bg1">
                <a:lumMod val="85000"/>
              </a:schemeClr>
            </a:solidFill>
          </a:ln>
        </p:spPr>
        <p:txBody>
          <a:bodyPr wrap="square">
            <a:spAutoFit/>
          </a:bodyPr>
          <a:lstStyle>
            <a:defPPr/>
          </a:lstStyle>
          <a:p>
            <a:pPr algn="ctr"/>
            <a:r>
              <a:rPr lang="en-US"/>
              <a:t>Just below the minimum</a:t>
            </a:r>
          </a:p>
        </p:txBody>
      </p:sp>
      <p:sp>
        <p:nvSpPr>
          <p:cNvPr id="14" name="Rectangle 13"/>
          <p:cNvSpPr/>
          <p:nvPr/>
        </p:nvSpPr>
        <p:spPr>
          <a:xfrm>
            <a:off x="2423910" y="5421868"/>
            <a:ext cx="2529090" cy="369332"/>
          </a:xfrm>
          <a:prstGeom prst="rect">
            <a:avLst/>
          </a:prstGeom>
          <a:ln>
            <a:solidFill>
              <a:schemeClr val="bg1">
                <a:lumMod val="85000"/>
              </a:schemeClr>
            </a:solidFill>
          </a:ln>
        </p:spPr>
        <p:txBody>
          <a:bodyPr wrap="none">
            <a:spAutoFit/>
          </a:bodyPr>
          <a:lstStyle>
            <a:defPPr/>
          </a:lstStyle>
          <a:p>
            <a:pPr algn="ctr"/>
            <a:r>
              <a:rPr lang="en-US"/>
              <a:t>Just below the maximum</a:t>
            </a:r>
          </a:p>
        </p:txBody>
      </p:sp>
      <p:sp>
        <p:nvSpPr>
          <p:cNvPr id="15" name="Rectangle 14"/>
          <p:cNvSpPr/>
          <p:nvPr/>
        </p:nvSpPr>
        <p:spPr>
          <a:xfrm>
            <a:off x="5021628" y="5421868"/>
            <a:ext cx="1752599" cy="369332"/>
          </a:xfrm>
          <a:prstGeom prst="rect">
            <a:avLst/>
          </a:prstGeom>
          <a:ln>
            <a:solidFill>
              <a:schemeClr val="bg1">
                <a:lumMod val="85000"/>
              </a:schemeClr>
            </a:solidFill>
          </a:ln>
        </p:spPr>
        <p:txBody>
          <a:bodyPr wrap="square">
            <a:spAutoFit/>
          </a:bodyPr>
          <a:lstStyle>
            <a:defPPr/>
          </a:lstStyle>
          <a:p>
            <a:pPr algn="ctr"/>
            <a:r>
              <a:rPr lang="en-US" b="1"/>
              <a:t>Maximum</a:t>
            </a:r>
          </a:p>
        </p:txBody>
      </p:sp>
      <p:sp>
        <p:nvSpPr>
          <p:cNvPr id="16" name="Rectangle 15"/>
          <p:cNvSpPr/>
          <p:nvPr/>
        </p:nvSpPr>
        <p:spPr>
          <a:xfrm>
            <a:off x="6858001" y="5421868"/>
            <a:ext cx="2523511" cy="369332"/>
          </a:xfrm>
          <a:prstGeom prst="rect">
            <a:avLst/>
          </a:prstGeom>
          <a:ln>
            <a:solidFill>
              <a:schemeClr val="bg1">
                <a:lumMod val="85000"/>
              </a:schemeClr>
            </a:solidFill>
          </a:ln>
        </p:spPr>
        <p:txBody>
          <a:bodyPr wrap="none">
            <a:spAutoFit/>
          </a:bodyPr>
          <a:lstStyle>
            <a:defPPr/>
          </a:lstStyle>
          <a:p>
            <a:pPr algn="ctr"/>
            <a:r>
              <a:rPr lang="en-US"/>
              <a:t>Just above the maximum</a:t>
            </a:r>
          </a:p>
        </p:txBody>
      </p:sp>
    </p:spTree>
    <p:extLst>
      <p:ext uri="{BB962C8B-B14F-4D97-AF65-F5344CB8AC3E}">
        <p14:creationId xmlns:p14="http://schemas.microsoft.com/office/powerpoint/2010/main" val="2423814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730" y="1"/>
            <a:ext cx="6375042" cy="669700"/>
          </a:xfrm>
        </p:spPr>
        <p:txBody>
          <a:bodyPr>
            <a:normAutofit fontScale="90000"/>
          </a:bodyPr>
          <a:lstStyle>
            <a:defPPr/>
          </a:lstStyle>
          <a:p>
            <a:r>
              <a:rPr lang="en-US" dirty="0"/>
              <a:t>Black Box Testing Cont.</a:t>
            </a:r>
          </a:p>
        </p:txBody>
      </p:sp>
      <p:sp>
        <p:nvSpPr>
          <p:cNvPr id="3" name="Content Placeholder 2"/>
          <p:cNvSpPr>
            <a:spLocks noGrp="1"/>
          </p:cNvSpPr>
          <p:nvPr>
            <p:ph idx="1"/>
          </p:nvPr>
        </p:nvSpPr>
        <p:spPr>
          <a:xfrm>
            <a:off x="1714500" y="3515725"/>
            <a:ext cx="8763000" cy="1828800"/>
          </a:xfrm>
        </p:spPr>
        <p:txBody>
          <a:bodyPr>
            <a:normAutofit lnSpcReduction="10000"/>
          </a:bodyPr>
          <a:lstStyle>
            <a:defPPr/>
          </a:lstStyle>
          <a:p>
            <a:r>
              <a:rPr lang="en-US" smtClean="0"/>
              <a:t>Suppose </a:t>
            </a:r>
            <a:r>
              <a:rPr lang="en-US">
                <a:solidFill>
                  <a:srgbClr val="C00000"/>
                </a:solidFill>
              </a:rPr>
              <a:t>system asks </a:t>
            </a:r>
            <a:r>
              <a:rPr lang="en-US"/>
              <a:t>for “a </a:t>
            </a:r>
            <a:r>
              <a:rPr lang="en-US">
                <a:solidFill>
                  <a:srgbClr val="C00000"/>
                </a:solidFill>
              </a:rPr>
              <a:t>number between </a:t>
            </a:r>
            <a:r>
              <a:rPr lang="en-US" b="1"/>
              <a:t>100</a:t>
            </a:r>
            <a:r>
              <a:rPr lang="en-US"/>
              <a:t> </a:t>
            </a:r>
            <a:r>
              <a:rPr lang="en-US" smtClean="0"/>
              <a:t>and </a:t>
            </a:r>
            <a:r>
              <a:rPr lang="en-US" b="1" smtClean="0"/>
              <a:t>999</a:t>
            </a:r>
            <a:r>
              <a:rPr lang="en-US" smtClean="0"/>
              <a:t> </a:t>
            </a:r>
            <a:r>
              <a:rPr lang="en-US" b="1" smtClean="0">
                <a:solidFill>
                  <a:srgbClr val="C00000"/>
                </a:solidFill>
              </a:rPr>
              <a:t>inclusive</a:t>
            </a:r>
            <a:r>
              <a:rPr lang="en-US" smtClean="0"/>
              <a:t>”</a:t>
            </a:r>
            <a:endParaRPr lang="en-US"/>
          </a:p>
          <a:p>
            <a:r>
              <a:rPr lang="en-US" smtClean="0"/>
              <a:t>The </a:t>
            </a:r>
            <a:r>
              <a:rPr lang="en-US" b="1">
                <a:solidFill>
                  <a:srgbClr val="C00000"/>
                </a:solidFill>
              </a:rPr>
              <a:t>boundaries</a:t>
            </a:r>
            <a:r>
              <a:rPr lang="en-US">
                <a:solidFill>
                  <a:srgbClr val="C00000"/>
                </a:solidFill>
              </a:rPr>
              <a:t> </a:t>
            </a:r>
            <a:r>
              <a:rPr lang="en-US"/>
              <a:t>are </a:t>
            </a:r>
            <a:r>
              <a:rPr lang="en-US" b="1">
                <a:solidFill>
                  <a:srgbClr val="C00000"/>
                </a:solidFill>
              </a:rPr>
              <a:t>100</a:t>
            </a:r>
            <a:r>
              <a:rPr lang="en-US">
                <a:solidFill>
                  <a:srgbClr val="C00000"/>
                </a:solidFill>
              </a:rPr>
              <a:t> </a:t>
            </a:r>
            <a:r>
              <a:rPr lang="en-US"/>
              <a:t>and </a:t>
            </a:r>
            <a:r>
              <a:rPr lang="en-US" b="1">
                <a:solidFill>
                  <a:srgbClr val="C00000"/>
                </a:solidFill>
              </a:rPr>
              <a:t>999</a:t>
            </a:r>
          </a:p>
          <a:p>
            <a:r>
              <a:rPr lang="en-US" smtClean="0"/>
              <a:t>We </a:t>
            </a:r>
            <a:r>
              <a:rPr lang="en-US"/>
              <a:t>therefore </a:t>
            </a:r>
            <a:r>
              <a:rPr lang="en-US" b="1">
                <a:solidFill>
                  <a:srgbClr val="C00000"/>
                </a:solidFill>
              </a:rPr>
              <a:t>test for values</a:t>
            </a:r>
          </a:p>
        </p:txBody>
      </p:sp>
      <p:sp>
        <p:nvSpPr>
          <p:cNvPr id="4" name="Rectangle 3"/>
          <p:cNvSpPr/>
          <p:nvPr/>
        </p:nvSpPr>
        <p:spPr>
          <a:xfrm>
            <a:off x="3200400" y="5344525"/>
            <a:ext cx="2286000" cy="457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defPPr/>
          </a:lstStyle>
          <a:p>
            <a:pPr algn="ctr"/>
            <a:r>
              <a:rPr lang="en-US" sz="2400" b="1"/>
              <a:t>99    100    101</a:t>
            </a:r>
          </a:p>
        </p:txBody>
      </p:sp>
      <p:sp>
        <p:nvSpPr>
          <p:cNvPr id="5" name="Rectangle 4"/>
          <p:cNvSpPr/>
          <p:nvPr/>
        </p:nvSpPr>
        <p:spPr>
          <a:xfrm>
            <a:off x="5715000" y="5344525"/>
            <a:ext cx="2286000" cy="457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defPPr/>
          </a:lstStyle>
          <a:p>
            <a:pPr algn="ctr"/>
            <a:r>
              <a:rPr lang="en-US" sz="2400" b="1"/>
              <a:t>999    999    1000</a:t>
            </a:r>
          </a:p>
        </p:txBody>
      </p:sp>
      <p:sp>
        <p:nvSpPr>
          <p:cNvPr id="6" name="Rectangle 5"/>
          <p:cNvSpPr/>
          <p:nvPr/>
        </p:nvSpPr>
        <p:spPr>
          <a:xfrm>
            <a:off x="3216641" y="5862936"/>
            <a:ext cx="2227661" cy="461665"/>
          </a:xfrm>
          <a:prstGeom prst="rect">
            <a:avLst/>
          </a:prstGeom>
        </p:spPr>
        <p:txBody>
          <a:bodyPr wrap="none">
            <a:spAutoFit/>
          </a:bodyPr>
          <a:lstStyle>
            <a:defPPr/>
          </a:lstStyle>
          <a:p>
            <a:pPr algn="ctr"/>
            <a:r>
              <a:rPr lang="en-US" sz="2400">
                <a:latin typeface="+mj-lt"/>
              </a:rPr>
              <a:t>Lower boundary</a:t>
            </a:r>
          </a:p>
        </p:txBody>
      </p:sp>
      <p:sp>
        <p:nvSpPr>
          <p:cNvPr id="7" name="Rectangle 6"/>
          <p:cNvSpPr/>
          <p:nvPr/>
        </p:nvSpPr>
        <p:spPr>
          <a:xfrm>
            <a:off x="5737406" y="5862936"/>
            <a:ext cx="2241191" cy="461665"/>
          </a:xfrm>
          <a:prstGeom prst="rect">
            <a:avLst/>
          </a:prstGeom>
        </p:spPr>
        <p:txBody>
          <a:bodyPr wrap="none">
            <a:spAutoFit/>
          </a:bodyPr>
          <a:lstStyle>
            <a:defPPr/>
          </a:lstStyle>
          <a:p>
            <a:pPr algn="ctr"/>
            <a:r>
              <a:rPr lang="en-US" sz="2400">
                <a:latin typeface="+mj-lt"/>
              </a:rPr>
              <a:t>Upper boundary</a:t>
            </a:r>
          </a:p>
        </p:txBody>
      </p:sp>
      <p:sp>
        <p:nvSpPr>
          <p:cNvPr id="8" name="Rectangle 7"/>
          <p:cNvSpPr/>
          <p:nvPr/>
        </p:nvSpPr>
        <p:spPr>
          <a:xfrm>
            <a:off x="1714500" y="1066801"/>
            <a:ext cx="8763000" cy="461665"/>
          </a:xfrm>
          <a:prstGeom prst="rect">
            <a:avLst/>
          </a:prstGeom>
          <a:solidFill>
            <a:schemeClr val="bg1">
              <a:lumMod val="95000"/>
            </a:schemeClr>
          </a:solidFill>
          <a:ln>
            <a:solidFill>
              <a:schemeClr val="bg1">
                <a:lumMod val="85000"/>
              </a:schemeClr>
            </a:solidFill>
          </a:ln>
        </p:spPr>
        <p:txBody>
          <a:bodyPr wrap="square">
            <a:spAutoFit/>
          </a:bodyPr>
          <a:lstStyle>
            <a:defPPr/>
          </a:lstStyle>
          <a:p>
            <a:r>
              <a:rPr lang="en-US" sz="2400" b="1"/>
              <a:t>Boundary Value Analysis (BVA)</a:t>
            </a:r>
          </a:p>
        </p:txBody>
      </p:sp>
      <p:cxnSp>
        <p:nvCxnSpPr>
          <p:cNvPr id="26" name="Straight Arrow Connector 25"/>
          <p:cNvCxnSpPr/>
          <p:nvPr/>
        </p:nvCxnSpPr>
        <p:spPr>
          <a:xfrm>
            <a:off x="2286000" y="2206469"/>
            <a:ext cx="7239000" cy="0"/>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27" name="Rectangle 26"/>
          <p:cNvSpPr/>
          <p:nvPr/>
        </p:nvSpPr>
        <p:spPr>
          <a:xfrm>
            <a:off x="3445240" y="2012504"/>
            <a:ext cx="13616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lstStyle>
          <a:p>
            <a:pPr algn="ctr"/>
            <a:endParaRPr lang="en-US"/>
          </a:p>
        </p:txBody>
      </p:sp>
      <p:sp>
        <p:nvSpPr>
          <p:cNvPr id="28" name="Rectangle 27"/>
          <p:cNvSpPr/>
          <p:nvPr/>
        </p:nvSpPr>
        <p:spPr>
          <a:xfrm>
            <a:off x="8001000" y="2012504"/>
            <a:ext cx="13616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lstStyle>
          <a:p>
            <a:pPr algn="ctr"/>
            <a:endParaRPr lang="en-US"/>
          </a:p>
        </p:txBody>
      </p:sp>
      <p:sp>
        <p:nvSpPr>
          <p:cNvPr id="29" name="TextBox 28"/>
          <p:cNvSpPr txBox="1"/>
          <p:nvPr/>
        </p:nvSpPr>
        <p:spPr>
          <a:xfrm>
            <a:off x="2941820" y="1627909"/>
            <a:ext cx="1143000" cy="369332"/>
          </a:xfrm>
          <a:prstGeom prst="rect">
            <a:avLst/>
          </a:prstGeom>
          <a:noFill/>
        </p:spPr>
        <p:txBody>
          <a:bodyPr wrap="square" rtlCol="0">
            <a:spAutoFit/>
          </a:bodyPr>
          <a:lstStyle>
            <a:defPPr/>
          </a:lstStyle>
          <a:p>
            <a:pPr algn="ctr"/>
            <a:r>
              <a:rPr lang="en-US" b="1"/>
              <a:t>Boundary</a:t>
            </a:r>
          </a:p>
        </p:txBody>
      </p:sp>
      <p:sp>
        <p:nvSpPr>
          <p:cNvPr id="30" name="TextBox 29"/>
          <p:cNvSpPr txBox="1"/>
          <p:nvPr/>
        </p:nvSpPr>
        <p:spPr>
          <a:xfrm>
            <a:off x="7497580" y="1600200"/>
            <a:ext cx="1143000" cy="369332"/>
          </a:xfrm>
          <a:prstGeom prst="rect">
            <a:avLst/>
          </a:prstGeom>
          <a:noFill/>
        </p:spPr>
        <p:txBody>
          <a:bodyPr wrap="square" rtlCol="0">
            <a:spAutoFit/>
          </a:bodyPr>
          <a:lstStyle>
            <a:defPPr/>
          </a:lstStyle>
          <a:p>
            <a:pPr algn="ctr"/>
            <a:r>
              <a:rPr lang="en-US" b="1"/>
              <a:t>Boundary</a:t>
            </a:r>
          </a:p>
        </p:txBody>
      </p:sp>
      <p:cxnSp>
        <p:nvCxnSpPr>
          <p:cNvPr id="31" name="Straight Arrow Connector 30"/>
          <p:cNvCxnSpPr/>
          <p:nvPr/>
        </p:nvCxnSpPr>
        <p:spPr>
          <a:xfrm flipH="1" flipV="1">
            <a:off x="3276600" y="2393504"/>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a:xfrm flipH="1" flipV="1">
            <a:off x="3505200" y="2545904"/>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p:nvPr/>
        </p:nvCxnSpPr>
        <p:spPr>
          <a:xfrm flipH="1" flipV="1">
            <a:off x="3733800" y="2393504"/>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p:nvPr/>
        </p:nvCxnSpPr>
        <p:spPr>
          <a:xfrm flipH="1" flipV="1">
            <a:off x="7848600" y="2393504"/>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p:nvPr/>
        </p:nvCxnSpPr>
        <p:spPr>
          <a:xfrm flipH="1" flipV="1">
            <a:off x="8077200" y="2545904"/>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flipH="1" flipV="1">
            <a:off x="8305800" y="2393504"/>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TextBox 36"/>
          <p:cNvSpPr txBox="1"/>
          <p:nvPr/>
        </p:nvSpPr>
        <p:spPr>
          <a:xfrm>
            <a:off x="3902442" y="2622105"/>
            <a:ext cx="3717559" cy="461665"/>
          </a:xfrm>
          <a:prstGeom prst="rect">
            <a:avLst/>
          </a:prstGeom>
          <a:noFill/>
        </p:spPr>
        <p:txBody>
          <a:bodyPr wrap="square" rtlCol="0">
            <a:spAutoFit/>
          </a:bodyPr>
          <a:lstStyle>
            <a:defPPr/>
          </a:lstStyle>
          <a:p>
            <a:pPr algn="ctr"/>
            <a:r>
              <a:rPr lang="en-US" sz="2400" b="1">
                <a:solidFill>
                  <a:srgbClr val="C00000"/>
                </a:solidFill>
              </a:rPr>
              <a:t>Boundary Values</a:t>
            </a:r>
          </a:p>
        </p:txBody>
      </p:sp>
    </p:spTree>
    <p:extLst>
      <p:ext uri="{BB962C8B-B14F-4D97-AF65-F5344CB8AC3E}">
        <p14:creationId xmlns:p14="http://schemas.microsoft.com/office/powerpoint/2010/main" val="242590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after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afterGroup">
                            <p:stCondLst>
                              <p:cond delay="0"/>
                            </p:stCondLst>
                            <p:childTnLst>
                              <p:par>
                                <p:cTn id="27" presetID="2" presetClass="entr" presetSubtype="4" fill="hold" nodeType="click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500" fill="hold"/>
                                        <p:tgtEl>
                                          <p:spTgt spid="31"/>
                                        </p:tgtEl>
                                        <p:attrNameLst>
                                          <p:attrName>ppt_x</p:attrName>
                                        </p:attrNameLst>
                                      </p:cBhvr>
                                      <p:tavLst>
                                        <p:tav tm="0">
                                          <p:val>
                                            <p:strVal val="#ppt_x"/>
                                          </p:val>
                                        </p:tav>
                                        <p:tav tm="100000">
                                          <p:val>
                                            <p:strVal val="#ppt_x"/>
                                          </p:val>
                                        </p:tav>
                                      </p:tavLst>
                                    </p:anim>
                                    <p:anim calcmode="lin" valueType="num">
                                      <p:cBhvr additive="base">
                                        <p:cTn id="30" dur="500" fill="hold"/>
                                        <p:tgtEl>
                                          <p:spTgt spid="31"/>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anim calcmode="lin" valueType="num">
                                      <p:cBhvr additive="base">
                                        <p:cTn id="33" dur="500" fill="hold"/>
                                        <p:tgtEl>
                                          <p:spTgt spid="32"/>
                                        </p:tgtEl>
                                        <p:attrNameLst>
                                          <p:attrName>ppt_x</p:attrName>
                                        </p:attrNameLst>
                                      </p:cBhvr>
                                      <p:tavLst>
                                        <p:tav tm="0">
                                          <p:val>
                                            <p:strVal val="#ppt_x"/>
                                          </p:val>
                                        </p:tav>
                                        <p:tav tm="100000">
                                          <p:val>
                                            <p:strVal val="#ppt_x"/>
                                          </p:val>
                                        </p:tav>
                                      </p:tavLst>
                                    </p:anim>
                                    <p:anim calcmode="lin" valueType="num">
                                      <p:cBhvr additive="base">
                                        <p:cTn id="34" dur="500" fill="hold"/>
                                        <p:tgtEl>
                                          <p:spTgt spid="32"/>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additive="base">
                                        <p:cTn id="37" dur="500" fill="hold"/>
                                        <p:tgtEl>
                                          <p:spTgt spid="33"/>
                                        </p:tgtEl>
                                        <p:attrNameLst>
                                          <p:attrName>ppt_x</p:attrName>
                                        </p:attrNameLst>
                                      </p:cBhvr>
                                      <p:tavLst>
                                        <p:tav tm="0">
                                          <p:val>
                                            <p:strVal val="#ppt_x"/>
                                          </p:val>
                                        </p:tav>
                                        <p:tav tm="100000">
                                          <p:val>
                                            <p:strVal val="#ppt_x"/>
                                          </p:val>
                                        </p:tav>
                                      </p:tavLst>
                                    </p:anim>
                                    <p:anim calcmode="lin" valueType="num">
                                      <p:cBhvr additive="base">
                                        <p:cTn id="38" dur="500" fill="hold"/>
                                        <p:tgtEl>
                                          <p:spTgt spid="3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ppt_x"/>
                                          </p:val>
                                        </p:tav>
                                        <p:tav tm="100000">
                                          <p:val>
                                            <p:strVal val="#ppt_x"/>
                                          </p:val>
                                        </p:tav>
                                      </p:tavLst>
                                    </p:anim>
                                    <p:anim calcmode="lin" valueType="num">
                                      <p:cBhvr additive="base">
                                        <p:cTn id="42" dur="500" fill="hold"/>
                                        <p:tgtEl>
                                          <p:spTgt spid="34"/>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500" fill="hold"/>
                                        <p:tgtEl>
                                          <p:spTgt spid="35"/>
                                        </p:tgtEl>
                                        <p:attrNameLst>
                                          <p:attrName>ppt_x</p:attrName>
                                        </p:attrNameLst>
                                      </p:cBhvr>
                                      <p:tavLst>
                                        <p:tav tm="0">
                                          <p:val>
                                            <p:strVal val="#ppt_x"/>
                                          </p:val>
                                        </p:tav>
                                        <p:tav tm="100000">
                                          <p:val>
                                            <p:strVal val="#ppt_x"/>
                                          </p:val>
                                        </p:tav>
                                      </p:tavLst>
                                    </p:anim>
                                    <p:anim calcmode="lin" valueType="num">
                                      <p:cBhvr additive="base">
                                        <p:cTn id="46" dur="500" fill="hold"/>
                                        <p:tgtEl>
                                          <p:spTgt spid="35"/>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additive="base">
                                        <p:cTn id="49" dur="500" fill="hold"/>
                                        <p:tgtEl>
                                          <p:spTgt spid="36"/>
                                        </p:tgtEl>
                                        <p:attrNameLst>
                                          <p:attrName>ppt_x</p:attrName>
                                        </p:attrNameLst>
                                      </p:cBhvr>
                                      <p:tavLst>
                                        <p:tav tm="0">
                                          <p:val>
                                            <p:strVal val="#ppt_x"/>
                                          </p:val>
                                        </p:tav>
                                        <p:tav tm="100000">
                                          <p:val>
                                            <p:strVal val="#ppt_x"/>
                                          </p:val>
                                        </p:tav>
                                      </p:tavLst>
                                    </p:anim>
                                    <p:anim calcmode="lin" valueType="num">
                                      <p:cBhvr additive="base">
                                        <p:cTn id="5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after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after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afterGroup">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after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after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animBg="1"/>
      <p:bldP spid="27" grpId="0" animBg="1"/>
      <p:bldP spid="28" grpId="0" animBg="1"/>
      <p:bldP spid="29" grpId="0"/>
      <p:bldP spid="30" grpId="0"/>
      <p:bldP spid="3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335" y="1"/>
            <a:ext cx="7212169" cy="927278"/>
          </a:xfrm>
        </p:spPr>
        <p:txBody>
          <a:bodyPr/>
          <a:lstStyle>
            <a:defPPr/>
          </a:lstStyle>
          <a:p>
            <a:r>
              <a:rPr lang="en-US" dirty="0"/>
              <a:t>Black Box Testing Cont.</a:t>
            </a:r>
          </a:p>
        </p:txBody>
      </p:sp>
      <p:sp>
        <p:nvSpPr>
          <p:cNvPr id="3" name="Content Placeholder 2"/>
          <p:cNvSpPr>
            <a:spLocks noGrp="1"/>
          </p:cNvSpPr>
          <p:nvPr>
            <p:ph idx="1"/>
          </p:nvPr>
        </p:nvSpPr>
        <p:spPr>
          <a:xfrm>
            <a:off x="1714500" y="1676400"/>
            <a:ext cx="8763000" cy="4191000"/>
          </a:xfrm>
        </p:spPr>
        <p:txBody>
          <a:bodyPr>
            <a:normAutofit fontScale="92500" lnSpcReduction="20000"/>
          </a:bodyPr>
          <a:lstStyle>
            <a:defPPr/>
          </a:lstStyle>
          <a:p>
            <a:r>
              <a:rPr lang="en-US"/>
              <a:t>The BVA </a:t>
            </a:r>
            <a:r>
              <a:rPr lang="en-US" smtClean="0"/>
              <a:t>is </a:t>
            </a:r>
            <a:r>
              <a:rPr lang="en-US" b="1" smtClean="0">
                <a:solidFill>
                  <a:srgbClr val="C00000"/>
                </a:solidFill>
              </a:rPr>
              <a:t>easy to </a:t>
            </a:r>
            <a:r>
              <a:rPr lang="en-US" b="1">
                <a:solidFill>
                  <a:srgbClr val="C00000"/>
                </a:solidFill>
              </a:rPr>
              <a:t>use and remember </a:t>
            </a:r>
            <a:r>
              <a:rPr lang="en-US"/>
              <a:t>because of the </a:t>
            </a:r>
            <a:r>
              <a:rPr lang="en-US">
                <a:solidFill>
                  <a:srgbClr val="C00000"/>
                </a:solidFill>
              </a:rPr>
              <a:t>uniformity of identified tests </a:t>
            </a:r>
            <a:r>
              <a:rPr lang="en-US"/>
              <a:t>and the automated nature of this technique.</a:t>
            </a:r>
          </a:p>
          <a:p>
            <a:r>
              <a:rPr lang="en-US"/>
              <a:t>One can </a:t>
            </a:r>
            <a:r>
              <a:rPr lang="en-US" b="1">
                <a:solidFill>
                  <a:srgbClr val="C00000"/>
                </a:solidFill>
              </a:rPr>
              <a:t>easily control the expenses</a:t>
            </a:r>
            <a:r>
              <a:rPr lang="en-US"/>
              <a:t> made on the testing by controlling the number of identified test cases. </a:t>
            </a:r>
            <a:endParaRPr lang="en-US" smtClean="0"/>
          </a:p>
          <a:p>
            <a:r>
              <a:rPr lang="en-US" smtClean="0"/>
              <a:t>BVA </a:t>
            </a:r>
            <a:r>
              <a:rPr lang="en-US"/>
              <a:t>is the </a:t>
            </a:r>
            <a:r>
              <a:rPr lang="en-US" b="1">
                <a:solidFill>
                  <a:srgbClr val="C00000"/>
                </a:solidFill>
              </a:rPr>
              <a:t>best approach </a:t>
            </a:r>
            <a:r>
              <a:rPr lang="en-US"/>
              <a:t>in cases where the </a:t>
            </a:r>
            <a:r>
              <a:rPr lang="en-US" b="1">
                <a:solidFill>
                  <a:srgbClr val="C00000"/>
                </a:solidFill>
              </a:rPr>
              <a:t>functionality</a:t>
            </a:r>
            <a:r>
              <a:rPr lang="en-US"/>
              <a:t> of a software is based on </a:t>
            </a:r>
            <a:r>
              <a:rPr lang="en-US">
                <a:solidFill>
                  <a:srgbClr val="C00000"/>
                </a:solidFill>
              </a:rPr>
              <a:t>numerous variables representing physical quantities</a:t>
            </a:r>
            <a:r>
              <a:rPr lang="en-US"/>
              <a:t>.</a:t>
            </a:r>
          </a:p>
          <a:p>
            <a:r>
              <a:rPr lang="en-US"/>
              <a:t>The technique </a:t>
            </a:r>
            <a:r>
              <a:rPr lang="en-US" b="1">
                <a:solidFill>
                  <a:srgbClr val="C00000"/>
                </a:solidFill>
              </a:rPr>
              <a:t>is best at </a:t>
            </a:r>
            <a:r>
              <a:rPr lang="en-US" b="1" smtClean="0">
                <a:solidFill>
                  <a:srgbClr val="C00000"/>
                </a:solidFill>
              </a:rPr>
              <a:t>user </a:t>
            </a:r>
            <a:r>
              <a:rPr lang="en-US" b="1">
                <a:solidFill>
                  <a:srgbClr val="C00000"/>
                </a:solidFill>
              </a:rPr>
              <a:t>input troubles </a:t>
            </a:r>
            <a:r>
              <a:rPr lang="en-US"/>
              <a:t>in the software.</a:t>
            </a:r>
          </a:p>
          <a:p>
            <a:r>
              <a:rPr lang="en-US"/>
              <a:t>The </a:t>
            </a:r>
            <a:r>
              <a:rPr lang="en-US" b="1">
                <a:solidFill>
                  <a:srgbClr val="C00000"/>
                </a:solidFill>
              </a:rPr>
              <a:t>procedure and guidelines are crystal clear </a:t>
            </a:r>
            <a:r>
              <a:rPr lang="en-US"/>
              <a:t>and easy when it comes to determining the test cases through BVA.</a:t>
            </a:r>
          </a:p>
          <a:p>
            <a:r>
              <a:rPr lang="en-US"/>
              <a:t>The</a:t>
            </a:r>
            <a:r>
              <a:rPr lang="en-US" b="1">
                <a:solidFill>
                  <a:srgbClr val="C00000"/>
                </a:solidFill>
              </a:rPr>
              <a:t> test cases</a:t>
            </a:r>
            <a:r>
              <a:rPr lang="en-US"/>
              <a:t> generated through BVA are </a:t>
            </a:r>
            <a:r>
              <a:rPr lang="en-US" b="1">
                <a:solidFill>
                  <a:srgbClr val="C00000"/>
                </a:solidFill>
              </a:rPr>
              <a:t>very small</a:t>
            </a:r>
            <a:r>
              <a:rPr lang="en-US"/>
              <a:t>.</a:t>
            </a:r>
          </a:p>
        </p:txBody>
      </p:sp>
      <p:sp>
        <p:nvSpPr>
          <p:cNvPr id="4" name="Rectangle 3"/>
          <p:cNvSpPr/>
          <p:nvPr/>
        </p:nvSpPr>
        <p:spPr>
          <a:xfrm>
            <a:off x="1714500" y="1066801"/>
            <a:ext cx="8763000" cy="461665"/>
          </a:xfrm>
          <a:prstGeom prst="rect">
            <a:avLst/>
          </a:prstGeom>
          <a:solidFill>
            <a:schemeClr val="bg1">
              <a:lumMod val="95000"/>
            </a:schemeClr>
          </a:solidFill>
          <a:ln>
            <a:solidFill>
              <a:schemeClr val="bg1">
                <a:lumMod val="85000"/>
              </a:schemeClr>
            </a:solidFill>
          </a:ln>
        </p:spPr>
        <p:txBody>
          <a:bodyPr wrap="square">
            <a:spAutoFit/>
          </a:bodyPr>
          <a:lstStyle>
            <a:defPPr/>
          </a:lstStyle>
          <a:p>
            <a:r>
              <a:rPr lang="en-US" sz="2400" b="1"/>
              <a:t>BVA - Advantages</a:t>
            </a:r>
          </a:p>
        </p:txBody>
      </p:sp>
    </p:spTree>
    <p:extLst>
      <p:ext uri="{BB962C8B-B14F-4D97-AF65-F5344CB8AC3E}">
        <p14:creationId xmlns:p14="http://schemas.microsoft.com/office/powerpoint/2010/main" val="4062525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after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1"/>
            <a:ext cx="6877319" cy="862884"/>
          </a:xfrm>
        </p:spPr>
        <p:txBody>
          <a:bodyPr/>
          <a:lstStyle>
            <a:defPPr/>
          </a:lstStyle>
          <a:p>
            <a:r>
              <a:rPr lang="en-US" dirty="0"/>
              <a:t>Black Box Testing Cont.</a:t>
            </a:r>
          </a:p>
        </p:txBody>
      </p:sp>
      <p:sp>
        <p:nvSpPr>
          <p:cNvPr id="3" name="Content Placeholder 2"/>
          <p:cNvSpPr>
            <a:spLocks noGrp="1"/>
          </p:cNvSpPr>
          <p:nvPr>
            <p:ph idx="1"/>
          </p:nvPr>
        </p:nvSpPr>
        <p:spPr>
          <a:xfrm>
            <a:off x="1714500" y="1676400"/>
            <a:ext cx="8763000" cy="3505200"/>
          </a:xfrm>
        </p:spPr>
        <p:txBody>
          <a:bodyPr>
            <a:normAutofit lnSpcReduction="10000"/>
          </a:bodyPr>
          <a:lstStyle>
            <a:defPPr/>
          </a:lstStyle>
          <a:p>
            <a:r>
              <a:rPr lang="en-US"/>
              <a:t>This technique </a:t>
            </a:r>
            <a:r>
              <a:rPr lang="en-US" b="1">
                <a:solidFill>
                  <a:srgbClr val="C00000"/>
                </a:solidFill>
              </a:rPr>
              <a:t>sometimes fails </a:t>
            </a:r>
            <a:r>
              <a:rPr lang="en-US"/>
              <a:t>to test </a:t>
            </a:r>
            <a:r>
              <a:rPr lang="en-US" b="1">
                <a:solidFill>
                  <a:srgbClr val="C00000"/>
                </a:solidFill>
              </a:rPr>
              <a:t>all the potential input </a:t>
            </a:r>
            <a:r>
              <a:rPr lang="en-US"/>
              <a:t>values. And so, the </a:t>
            </a:r>
            <a:r>
              <a:rPr lang="en-US" b="1">
                <a:solidFill>
                  <a:srgbClr val="C00000"/>
                </a:solidFill>
              </a:rPr>
              <a:t>results are unsure</a:t>
            </a:r>
            <a:r>
              <a:rPr lang="en-US"/>
              <a:t>.</a:t>
            </a:r>
          </a:p>
          <a:p>
            <a:r>
              <a:rPr lang="en-US"/>
              <a:t>The </a:t>
            </a:r>
            <a:r>
              <a:rPr lang="en-US" b="1">
                <a:solidFill>
                  <a:srgbClr val="C00000"/>
                </a:solidFill>
              </a:rPr>
              <a:t>dependencies</a:t>
            </a:r>
            <a:r>
              <a:rPr lang="en-US"/>
              <a:t> with </a:t>
            </a:r>
            <a:r>
              <a:rPr lang="en-US" b="1"/>
              <a:t>BVA</a:t>
            </a:r>
            <a:r>
              <a:rPr lang="en-US" b="1">
                <a:solidFill>
                  <a:srgbClr val="C00000"/>
                </a:solidFill>
              </a:rPr>
              <a:t> are not tested between two inputs</a:t>
            </a:r>
            <a:r>
              <a:rPr lang="en-US"/>
              <a:t>.</a:t>
            </a:r>
          </a:p>
          <a:p>
            <a:r>
              <a:rPr lang="en-US"/>
              <a:t>This technique </a:t>
            </a:r>
            <a:r>
              <a:rPr lang="en-US" b="1">
                <a:solidFill>
                  <a:srgbClr val="C00000"/>
                </a:solidFill>
              </a:rPr>
              <a:t>doesn’t fit </a:t>
            </a:r>
            <a:r>
              <a:rPr lang="en-US"/>
              <a:t>well when it comes to </a:t>
            </a:r>
            <a:r>
              <a:rPr lang="en-US" b="1">
                <a:solidFill>
                  <a:srgbClr val="C00000"/>
                </a:solidFill>
              </a:rPr>
              <a:t>Boolean Variables</a:t>
            </a:r>
            <a:r>
              <a:rPr lang="en-US"/>
              <a:t>.</a:t>
            </a:r>
          </a:p>
          <a:p>
            <a:r>
              <a:rPr lang="en-US"/>
              <a:t>It </a:t>
            </a:r>
            <a:r>
              <a:rPr lang="en-US" b="1">
                <a:solidFill>
                  <a:srgbClr val="C00000"/>
                </a:solidFill>
              </a:rPr>
              <a:t>only works </a:t>
            </a:r>
            <a:r>
              <a:rPr lang="en-US"/>
              <a:t>well with </a:t>
            </a:r>
            <a:r>
              <a:rPr lang="en-US" b="1">
                <a:solidFill>
                  <a:srgbClr val="C00000"/>
                </a:solidFill>
              </a:rPr>
              <a:t>independent variables </a:t>
            </a:r>
            <a:r>
              <a:rPr lang="en-US"/>
              <a:t>that depict quantity.</a:t>
            </a:r>
          </a:p>
        </p:txBody>
      </p:sp>
      <p:sp>
        <p:nvSpPr>
          <p:cNvPr id="4" name="Rectangle 3"/>
          <p:cNvSpPr/>
          <p:nvPr/>
        </p:nvSpPr>
        <p:spPr>
          <a:xfrm>
            <a:off x="1714500" y="1066801"/>
            <a:ext cx="8763000" cy="461665"/>
          </a:xfrm>
          <a:prstGeom prst="rect">
            <a:avLst/>
          </a:prstGeom>
          <a:solidFill>
            <a:schemeClr val="bg1">
              <a:lumMod val="95000"/>
            </a:schemeClr>
          </a:solidFill>
          <a:ln>
            <a:solidFill>
              <a:schemeClr val="bg1">
                <a:lumMod val="85000"/>
              </a:schemeClr>
            </a:solidFill>
          </a:ln>
        </p:spPr>
        <p:txBody>
          <a:bodyPr wrap="square">
            <a:spAutoFit/>
          </a:bodyPr>
          <a:lstStyle>
            <a:defPPr/>
          </a:lstStyle>
          <a:p>
            <a:r>
              <a:rPr lang="en-US" sz="2400" b="1"/>
              <a:t>BVA - Disadvantages</a:t>
            </a:r>
          </a:p>
        </p:txBody>
      </p:sp>
    </p:spTree>
    <p:extLst>
      <p:ext uri="{BB962C8B-B14F-4D97-AF65-F5344CB8AC3E}">
        <p14:creationId xmlns:p14="http://schemas.microsoft.com/office/powerpoint/2010/main" val="562018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White Box Testing</a:t>
            </a:r>
          </a:p>
        </p:txBody>
      </p:sp>
      <p:sp>
        <p:nvSpPr>
          <p:cNvPr id="3" name="Content Placeholder 2"/>
          <p:cNvSpPr>
            <a:spLocks noGrp="1"/>
          </p:cNvSpPr>
          <p:nvPr>
            <p:ph idx="1"/>
          </p:nvPr>
        </p:nvSpPr>
        <p:spPr/>
        <p:txBody>
          <a:bodyPr>
            <a:normAutofit fontScale="92500" lnSpcReduction="10000"/>
          </a:bodyPr>
          <a:lstStyle>
            <a:defPPr/>
          </a:lstStyle>
          <a:p>
            <a:r>
              <a:rPr lang="en-US"/>
              <a:t>Also known as </a:t>
            </a:r>
            <a:r>
              <a:rPr lang="en-US" b="1">
                <a:solidFill>
                  <a:srgbClr val="C00000"/>
                </a:solidFill>
              </a:rPr>
              <a:t>structural testing</a:t>
            </a:r>
          </a:p>
          <a:p>
            <a:r>
              <a:rPr lang="en-US" smtClean="0"/>
              <a:t>White </a:t>
            </a:r>
            <a:r>
              <a:rPr lang="en-US"/>
              <a:t>Box Testing is a software testing </a:t>
            </a:r>
            <a:r>
              <a:rPr lang="en-US" b="1">
                <a:solidFill>
                  <a:srgbClr val="C00000"/>
                </a:solidFill>
              </a:rPr>
              <a:t>method</a:t>
            </a:r>
            <a:r>
              <a:rPr lang="en-US">
                <a:solidFill>
                  <a:srgbClr val="C00000"/>
                </a:solidFill>
              </a:rPr>
              <a:t> </a:t>
            </a:r>
            <a:r>
              <a:rPr lang="en-US"/>
              <a:t>in which the </a:t>
            </a:r>
            <a:r>
              <a:rPr lang="en-US" b="1">
                <a:solidFill>
                  <a:srgbClr val="C00000"/>
                </a:solidFill>
              </a:rPr>
              <a:t>internal structure/design/implementation </a:t>
            </a:r>
            <a:r>
              <a:rPr lang="en-US"/>
              <a:t>of the module being tested </a:t>
            </a:r>
            <a:r>
              <a:rPr lang="en-US" b="1">
                <a:solidFill>
                  <a:srgbClr val="C00000"/>
                </a:solidFill>
              </a:rPr>
              <a:t>is known to the </a:t>
            </a:r>
            <a:r>
              <a:rPr lang="en-US" b="1" smtClean="0">
                <a:solidFill>
                  <a:srgbClr val="C00000"/>
                </a:solidFill>
              </a:rPr>
              <a:t>tester</a:t>
            </a:r>
            <a:endParaRPr lang="en-US"/>
          </a:p>
          <a:p>
            <a:r>
              <a:rPr lang="en-US"/>
              <a:t>Focus is on </a:t>
            </a:r>
            <a:r>
              <a:rPr lang="en-US" b="1">
                <a:solidFill>
                  <a:srgbClr val="C00000"/>
                </a:solidFill>
              </a:rPr>
              <a:t>ensuring </a:t>
            </a:r>
            <a:r>
              <a:rPr lang="en-US"/>
              <a:t>that even </a:t>
            </a:r>
            <a:r>
              <a:rPr lang="en-US" b="1">
                <a:solidFill>
                  <a:srgbClr val="C00000"/>
                </a:solidFill>
              </a:rPr>
              <a:t>abnormal invocations</a:t>
            </a:r>
            <a:r>
              <a:rPr lang="en-US"/>
              <a:t> are</a:t>
            </a:r>
            <a:r>
              <a:rPr lang="en-US" b="1">
                <a:solidFill>
                  <a:srgbClr val="C00000"/>
                </a:solidFill>
              </a:rPr>
              <a:t> handled gracefully</a:t>
            </a:r>
          </a:p>
          <a:p>
            <a:r>
              <a:rPr lang="en-US" smtClean="0"/>
              <a:t>Using </a:t>
            </a:r>
            <a:r>
              <a:rPr lang="en-US"/>
              <a:t>white-box testing methods, you can </a:t>
            </a:r>
            <a:r>
              <a:rPr lang="en-US" b="1">
                <a:solidFill>
                  <a:srgbClr val="C00000"/>
                </a:solidFill>
              </a:rPr>
              <a:t>derive test cases</a:t>
            </a:r>
            <a:r>
              <a:rPr lang="en-US"/>
              <a:t> </a:t>
            </a:r>
            <a:r>
              <a:rPr lang="en-US" smtClean="0"/>
              <a:t>that </a:t>
            </a:r>
          </a:p>
          <a:p>
            <a:pPr lvl="1"/>
            <a:r>
              <a:rPr lang="en-US" b="1" smtClean="0">
                <a:solidFill>
                  <a:srgbClr val="C00000"/>
                </a:solidFill>
              </a:rPr>
              <a:t>Guarantee</a:t>
            </a:r>
            <a:r>
              <a:rPr lang="en-US" smtClean="0">
                <a:solidFill>
                  <a:srgbClr val="C00000"/>
                </a:solidFill>
              </a:rPr>
              <a:t> </a:t>
            </a:r>
            <a:r>
              <a:rPr lang="en-US"/>
              <a:t>that all </a:t>
            </a:r>
            <a:r>
              <a:rPr lang="en-US" b="1">
                <a:solidFill>
                  <a:srgbClr val="C00000"/>
                </a:solidFill>
              </a:rPr>
              <a:t>independent paths</a:t>
            </a:r>
            <a:r>
              <a:rPr lang="en-US">
                <a:solidFill>
                  <a:srgbClr val="C00000"/>
                </a:solidFill>
              </a:rPr>
              <a:t> </a:t>
            </a:r>
            <a:r>
              <a:rPr lang="en-US"/>
              <a:t>within a module have been </a:t>
            </a:r>
            <a:r>
              <a:rPr lang="en-US" b="1">
                <a:solidFill>
                  <a:srgbClr val="C00000"/>
                </a:solidFill>
              </a:rPr>
              <a:t>exercised at least </a:t>
            </a:r>
            <a:r>
              <a:rPr lang="en-US" b="1" smtClean="0">
                <a:solidFill>
                  <a:srgbClr val="C00000"/>
                </a:solidFill>
              </a:rPr>
              <a:t>once</a:t>
            </a:r>
            <a:endParaRPr lang="en-US" b="1"/>
          </a:p>
          <a:p>
            <a:pPr lvl="1"/>
            <a:r>
              <a:rPr lang="en-US" b="1">
                <a:solidFill>
                  <a:srgbClr val="C00000"/>
                </a:solidFill>
              </a:rPr>
              <a:t>Exercise</a:t>
            </a:r>
            <a:r>
              <a:rPr lang="en-US">
                <a:solidFill>
                  <a:srgbClr val="C00000"/>
                </a:solidFill>
              </a:rPr>
              <a:t> </a:t>
            </a:r>
            <a:r>
              <a:rPr lang="en-US"/>
              <a:t>all </a:t>
            </a:r>
            <a:r>
              <a:rPr lang="en-US" b="1">
                <a:solidFill>
                  <a:srgbClr val="C00000"/>
                </a:solidFill>
              </a:rPr>
              <a:t>logical decisions</a:t>
            </a:r>
            <a:r>
              <a:rPr lang="en-US"/>
              <a:t> on their true and false </a:t>
            </a:r>
            <a:r>
              <a:rPr lang="en-US" smtClean="0"/>
              <a:t>sides</a:t>
            </a:r>
            <a:endParaRPr lang="en-US"/>
          </a:p>
          <a:p>
            <a:pPr lvl="1"/>
            <a:r>
              <a:rPr lang="en-US" b="1">
                <a:solidFill>
                  <a:srgbClr val="C00000"/>
                </a:solidFill>
              </a:rPr>
              <a:t>Execute</a:t>
            </a:r>
            <a:r>
              <a:rPr lang="en-US">
                <a:solidFill>
                  <a:srgbClr val="C00000"/>
                </a:solidFill>
              </a:rPr>
              <a:t> </a:t>
            </a:r>
            <a:r>
              <a:rPr lang="en-US"/>
              <a:t>all </a:t>
            </a:r>
            <a:r>
              <a:rPr lang="en-US" b="1">
                <a:solidFill>
                  <a:srgbClr val="C00000"/>
                </a:solidFill>
              </a:rPr>
              <a:t>loops</a:t>
            </a:r>
            <a:r>
              <a:rPr lang="en-US">
                <a:solidFill>
                  <a:srgbClr val="C00000"/>
                </a:solidFill>
              </a:rPr>
              <a:t> </a:t>
            </a:r>
            <a:r>
              <a:rPr lang="en-US"/>
              <a:t>at their </a:t>
            </a:r>
            <a:r>
              <a:rPr lang="en-US" smtClean="0"/>
              <a:t>boundaries</a:t>
            </a:r>
            <a:endParaRPr lang="en-US"/>
          </a:p>
          <a:p>
            <a:pPr lvl="1"/>
            <a:r>
              <a:rPr lang="en-US" b="1">
                <a:solidFill>
                  <a:srgbClr val="C00000"/>
                </a:solidFill>
              </a:rPr>
              <a:t>Exercise</a:t>
            </a:r>
            <a:r>
              <a:rPr lang="en-US">
                <a:solidFill>
                  <a:srgbClr val="C00000"/>
                </a:solidFill>
              </a:rPr>
              <a:t> </a:t>
            </a:r>
            <a:r>
              <a:rPr lang="en-US" b="1">
                <a:solidFill>
                  <a:srgbClr val="C00000"/>
                </a:solidFill>
              </a:rPr>
              <a:t>internal data structures </a:t>
            </a:r>
            <a:r>
              <a:rPr lang="en-US"/>
              <a:t>to </a:t>
            </a:r>
            <a:r>
              <a:rPr lang="en-US">
                <a:solidFill>
                  <a:srgbClr val="C00000"/>
                </a:solidFill>
              </a:rPr>
              <a:t>ensure</a:t>
            </a:r>
            <a:r>
              <a:rPr lang="en-US"/>
              <a:t> their </a:t>
            </a:r>
            <a:r>
              <a:rPr lang="en-US" smtClean="0">
                <a:solidFill>
                  <a:srgbClr val="C00000"/>
                </a:solidFill>
              </a:rPr>
              <a:t>validity</a:t>
            </a:r>
            <a:endParaRPr lang="en-US">
              <a:solidFill>
                <a:srgbClr val="C00000"/>
              </a:solidFill>
            </a:endParaRPr>
          </a:p>
          <a:p>
            <a:endParaRPr lang="en-US"/>
          </a:p>
        </p:txBody>
      </p:sp>
    </p:spTree>
    <p:extLst>
      <p:ext uri="{BB962C8B-B14F-4D97-AF65-F5344CB8AC3E}">
        <p14:creationId xmlns:p14="http://schemas.microsoft.com/office/powerpoint/2010/main" val="4147377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876800" y="990600"/>
            <a:ext cx="5435600" cy="3581400"/>
          </a:xfrm>
          <a:prstGeom prst="rect">
            <a:avLst/>
          </a:prstGeom>
        </p:spPr>
      </p:pic>
      <p:sp>
        <p:nvSpPr>
          <p:cNvPr id="2" name="Title 1"/>
          <p:cNvSpPr>
            <a:spLocks noGrp="1"/>
          </p:cNvSpPr>
          <p:nvPr>
            <p:ph type="title"/>
          </p:nvPr>
        </p:nvSpPr>
        <p:spPr/>
        <p:txBody>
          <a:bodyPr/>
          <a:lstStyle>
            <a:defPPr/>
          </a:lstStyle>
          <a:p>
            <a:r>
              <a:rPr lang="en-US"/>
              <a:t>White Box Testing</a:t>
            </a:r>
          </a:p>
        </p:txBody>
      </p:sp>
      <p:sp>
        <p:nvSpPr>
          <p:cNvPr id="4" name="Rounded Rectangular Callout 3"/>
          <p:cNvSpPr/>
          <p:nvPr/>
        </p:nvSpPr>
        <p:spPr>
          <a:xfrm>
            <a:off x="1930021" y="1409700"/>
            <a:ext cx="2819400" cy="2476500"/>
          </a:xfrm>
          <a:prstGeom prst="wedgeRoundRectCallout">
            <a:avLst>
              <a:gd name="adj1" fmla="val 69143"/>
              <a:gd name="adj2" fmla="val -16"/>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defPPr/>
          </a:lstStyle>
          <a:p>
            <a:pPr algn="ctr"/>
            <a:r>
              <a:rPr lang="en-US" sz="2400" b="1"/>
              <a:t>...our goal is to </a:t>
            </a:r>
            <a:r>
              <a:rPr lang="en-US" sz="2400" b="1">
                <a:solidFill>
                  <a:srgbClr val="C00000"/>
                </a:solidFill>
              </a:rPr>
              <a:t>ensure</a:t>
            </a:r>
            <a:r>
              <a:rPr lang="en-US" sz="2400" b="1"/>
              <a:t> that </a:t>
            </a:r>
            <a:r>
              <a:rPr lang="en-US" sz="2400" b="1">
                <a:solidFill>
                  <a:srgbClr val="C00000"/>
                </a:solidFill>
              </a:rPr>
              <a:t>all statements</a:t>
            </a:r>
            <a:r>
              <a:rPr lang="en-US" sz="2400" b="1"/>
              <a:t> and </a:t>
            </a:r>
            <a:r>
              <a:rPr lang="en-US" sz="2400" b="1">
                <a:solidFill>
                  <a:srgbClr val="C00000"/>
                </a:solidFill>
              </a:rPr>
              <a:t>conditions</a:t>
            </a:r>
            <a:r>
              <a:rPr lang="en-US" sz="2400" b="1"/>
              <a:t> have been </a:t>
            </a:r>
            <a:r>
              <a:rPr lang="en-US" sz="2400" b="1">
                <a:solidFill>
                  <a:srgbClr val="C00000"/>
                </a:solidFill>
              </a:rPr>
              <a:t>executed at least once </a:t>
            </a:r>
            <a:r>
              <a:rPr lang="en-US" sz="2400" b="1"/>
              <a:t>...</a:t>
            </a:r>
          </a:p>
        </p:txBody>
      </p:sp>
      <p:sp>
        <p:nvSpPr>
          <p:cNvPr id="7" name="Rectangle 6"/>
          <p:cNvSpPr/>
          <p:nvPr/>
        </p:nvSpPr>
        <p:spPr>
          <a:xfrm>
            <a:off x="1905000" y="4876801"/>
            <a:ext cx="8407400" cy="1384995"/>
          </a:xfrm>
          <a:prstGeom prst="rect">
            <a:avLst/>
          </a:prstGeom>
        </p:spPr>
        <p:txBody>
          <a:bodyPr wrap="square">
            <a:spAutoFit/>
          </a:bodyPr>
          <a:lstStyle>
            <a:defPPr/>
          </a:lstStyle>
          <a:p>
            <a:r>
              <a:rPr lang="en-US" sz="2100" b="1"/>
              <a:t>It is applicable to the following levels of software testing</a:t>
            </a:r>
          </a:p>
          <a:p>
            <a:pPr marL="342900" indent="-342900" algn="just">
              <a:buClr>
                <a:schemeClr val="tx1"/>
              </a:buClr>
              <a:buFont typeface="Arial" pitchFamily="34" charset="0"/>
              <a:buChar char="•"/>
            </a:pPr>
            <a:r>
              <a:rPr lang="en-US" sz="2100" b="1">
                <a:solidFill>
                  <a:srgbClr val="C00000"/>
                </a:solidFill>
              </a:rPr>
              <a:t>Unit Testing:</a:t>
            </a:r>
            <a:r>
              <a:rPr lang="en-US" sz="2100"/>
              <a:t> For testing </a:t>
            </a:r>
            <a:r>
              <a:rPr lang="en-US" sz="2100" i="1">
                <a:solidFill>
                  <a:srgbClr val="C00000"/>
                </a:solidFill>
              </a:rPr>
              <a:t>paths within a unit</a:t>
            </a:r>
          </a:p>
          <a:p>
            <a:pPr marL="342900" indent="-342900" algn="just">
              <a:buClr>
                <a:schemeClr val="tx1"/>
              </a:buClr>
              <a:buFont typeface="Arial" pitchFamily="34" charset="0"/>
              <a:buChar char="•"/>
            </a:pPr>
            <a:r>
              <a:rPr lang="en-US" sz="2100" b="1">
                <a:solidFill>
                  <a:srgbClr val="C00000"/>
                </a:solidFill>
              </a:rPr>
              <a:t>Integration Testing:</a:t>
            </a:r>
            <a:r>
              <a:rPr lang="en-US" sz="2100"/>
              <a:t> For testing </a:t>
            </a:r>
            <a:r>
              <a:rPr lang="en-US" sz="2100" i="1">
                <a:solidFill>
                  <a:srgbClr val="C00000"/>
                </a:solidFill>
              </a:rPr>
              <a:t>paths between units</a:t>
            </a:r>
          </a:p>
          <a:p>
            <a:pPr marL="342900" indent="-342900" algn="just">
              <a:buClr>
                <a:schemeClr val="tx1"/>
              </a:buClr>
              <a:buFont typeface="Arial" pitchFamily="34" charset="0"/>
              <a:buChar char="•"/>
            </a:pPr>
            <a:r>
              <a:rPr lang="en-US" sz="2100" b="1">
                <a:solidFill>
                  <a:srgbClr val="C00000"/>
                </a:solidFill>
              </a:rPr>
              <a:t>System Testing:</a:t>
            </a:r>
            <a:r>
              <a:rPr lang="en-US" sz="2100"/>
              <a:t> For testing </a:t>
            </a:r>
            <a:r>
              <a:rPr lang="en-US" sz="2100" i="1">
                <a:solidFill>
                  <a:srgbClr val="C00000"/>
                </a:solidFill>
              </a:rPr>
              <a:t>paths between subsystems</a:t>
            </a:r>
          </a:p>
        </p:txBody>
      </p:sp>
      <p:cxnSp>
        <p:nvCxnSpPr>
          <p:cNvPr id="9" name="Straight Connector 8"/>
          <p:cNvCxnSpPr/>
          <p:nvPr/>
        </p:nvCxnSpPr>
        <p:spPr>
          <a:xfrm>
            <a:off x="1866900" y="4724400"/>
            <a:ext cx="84201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615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22" presetClass="entr" presetSubtype="2"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right)">
                                      <p:cBhvr>
                                        <p:cTn id="11" dur="500"/>
                                        <p:tgtEl>
                                          <p:spTgt spid="4"/>
                                        </p:tgtEl>
                                      </p:cBhvr>
                                    </p:animEffect>
                                  </p:childTnLst>
                                </p:cTn>
                              </p:par>
                            </p:childTnLst>
                          </p:cTn>
                        </p:par>
                      </p:childTnLst>
                    </p:cTn>
                  </p:par>
                  <p:par>
                    <p:cTn id="12" fill="hold" nodeType="clickPar">
                      <p:stCondLst>
                        <p:cond delay="indefinite"/>
                      </p:stCondLst>
                      <p:childTnLst>
                        <p:par>
                          <p:cTn id="13" fill="hold" nodeType="afterGroup">
                            <p:stCondLst>
                              <p:cond delay="0"/>
                            </p:stCondLst>
                            <p:childTnLst>
                              <p:par>
                                <p:cTn id="14" presetID="1"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White Box </a:t>
            </a:r>
            <a:r>
              <a:rPr lang="en-US" smtClean="0"/>
              <a:t>Testing Cont.</a:t>
            </a:r>
            <a:endParaRPr lang="en-US"/>
          </a:p>
        </p:txBody>
      </p:sp>
      <p:sp>
        <p:nvSpPr>
          <p:cNvPr id="3" name="Content Placeholder 2"/>
          <p:cNvSpPr>
            <a:spLocks noGrp="1"/>
          </p:cNvSpPr>
          <p:nvPr>
            <p:ph idx="1"/>
          </p:nvPr>
        </p:nvSpPr>
        <p:spPr/>
        <p:txBody>
          <a:bodyPr>
            <a:normAutofit fontScale="92500"/>
          </a:bodyPr>
          <a:lstStyle>
            <a:defPPr/>
          </a:lstStyle>
          <a:p>
            <a:r>
              <a:rPr lang="en-US" b="1" smtClean="0"/>
              <a:t>Advantages</a:t>
            </a:r>
            <a:endParaRPr lang="en-US" b="1"/>
          </a:p>
          <a:p>
            <a:pPr lvl="1"/>
            <a:r>
              <a:rPr lang="en-US" b="1">
                <a:solidFill>
                  <a:srgbClr val="C00000"/>
                </a:solidFill>
              </a:rPr>
              <a:t>Testing</a:t>
            </a:r>
            <a:r>
              <a:rPr lang="en-US">
                <a:solidFill>
                  <a:srgbClr val="C00000"/>
                </a:solidFill>
              </a:rPr>
              <a:t> </a:t>
            </a:r>
            <a:r>
              <a:rPr lang="en-US"/>
              <a:t>can be </a:t>
            </a:r>
            <a:r>
              <a:rPr lang="en-US" b="1">
                <a:solidFill>
                  <a:srgbClr val="C00000"/>
                </a:solidFill>
              </a:rPr>
              <a:t>commenced</a:t>
            </a:r>
            <a:r>
              <a:rPr lang="en-US">
                <a:solidFill>
                  <a:srgbClr val="C00000"/>
                </a:solidFill>
              </a:rPr>
              <a:t> </a:t>
            </a:r>
            <a:r>
              <a:rPr lang="en-US"/>
              <a:t>at an </a:t>
            </a:r>
            <a:r>
              <a:rPr lang="en-US" b="1">
                <a:solidFill>
                  <a:srgbClr val="C00000"/>
                </a:solidFill>
              </a:rPr>
              <a:t>earlier stage </a:t>
            </a:r>
            <a:r>
              <a:rPr lang="en-US"/>
              <a:t>as one need not wait for the GUI to be available.</a:t>
            </a:r>
          </a:p>
          <a:p>
            <a:pPr lvl="1"/>
            <a:r>
              <a:rPr lang="en-US" b="1">
                <a:solidFill>
                  <a:srgbClr val="C00000"/>
                </a:solidFill>
              </a:rPr>
              <a:t>Testing</a:t>
            </a:r>
            <a:r>
              <a:rPr lang="en-US">
                <a:solidFill>
                  <a:srgbClr val="C00000"/>
                </a:solidFill>
              </a:rPr>
              <a:t> </a:t>
            </a:r>
            <a:r>
              <a:rPr lang="en-US"/>
              <a:t>is </a:t>
            </a:r>
            <a:r>
              <a:rPr lang="en-US" b="1">
                <a:solidFill>
                  <a:srgbClr val="C00000"/>
                </a:solidFill>
              </a:rPr>
              <a:t>more thorough</a:t>
            </a:r>
            <a:r>
              <a:rPr lang="en-US"/>
              <a:t>, with the possibility of </a:t>
            </a:r>
            <a:r>
              <a:rPr lang="en-US" b="1">
                <a:solidFill>
                  <a:srgbClr val="C00000"/>
                </a:solidFill>
              </a:rPr>
              <a:t>covering most </a:t>
            </a:r>
            <a:r>
              <a:rPr lang="en-US" b="1" smtClean="0">
                <a:solidFill>
                  <a:srgbClr val="C00000"/>
                </a:solidFill>
              </a:rPr>
              <a:t>paths</a:t>
            </a:r>
          </a:p>
          <a:p>
            <a:pPr marL="361950" lvl="1" indent="0">
              <a:buNone/>
            </a:pPr>
            <a:endParaRPr lang="en-US" b="1" smtClean="0">
              <a:solidFill>
                <a:srgbClr val="C00000"/>
              </a:solidFill>
            </a:endParaRPr>
          </a:p>
          <a:p>
            <a:r>
              <a:rPr lang="en-US" b="1"/>
              <a:t>Disadvantages</a:t>
            </a:r>
          </a:p>
          <a:p>
            <a:pPr lvl="1"/>
            <a:r>
              <a:rPr lang="en-US"/>
              <a:t>Since </a:t>
            </a:r>
            <a:r>
              <a:rPr lang="en-US" b="1">
                <a:solidFill>
                  <a:srgbClr val="C00000"/>
                </a:solidFill>
              </a:rPr>
              <a:t>tests</a:t>
            </a:r>
            <a:r>
              <a:rPr lang="en-US">
                <a:solidFill>
                  <a:srgbClr val="C00000"/>
                </a:solidFill>
              </a:rPr>
              <a:t> </a:t>
            </a:r>
            <a:r>
              <a:rPr lang="en-US"/>
              <a:t>can be very </a:t>
            </a:r>
            <a:r>
              <a:rPr lang="en-US" b="1">
                <a:solidFill>
                  <a:srgbClr val="C00000"/>
                </a:solidFill>
              </a:rPr>
              <a:t>complex</a:t>
            </a:r>
            <a:r>
              <a:rPr lang="en-US"/>
              <a:t>, </a:t>
            </a:r>
            <a:r>
              <a:rPr lang="en-US" b="1">
                <a:solidFill>
                  <a:srgbClr val="C00000"/>
                </a:solidFill>
              </a:rPr>
              <a:t>highly skilled resources</a:t>
            </a:r>
            <a:r>
              <a:rPr lang="en-US"/>
              <a:t> are </a:t>
            </a:r>
            <a:r>
              <a:rPr lang="en-US" b="1">
                <a:solidFill>
                  <a:srgbClr val="C00000"/>
                </a:solidFill>
              </a:rPr>
              <a:t>required</a:t>
            </a:r>
            <a:r>
              <a:rPr lang="en-US"/>
              <a:t>, with thorough </a:t>
            </a:r>
            <a:r>
              <a:rPr lang="en-US" b="1">
                <a:solidFill>
                  <a:srgbClr val="C00000"/>
                </a:solidFill>
              </a:rPr>
              <a:t>knowledge</a:t>
            </a:r>
            <a:r>
              <a:rPr lang="en-US">
                <a:solidFill>
                  <a:srgbClr val="C00000"/>
                </a:solidFill>
              </a:rPr>
              <a:t> </a:t>
            </a:r>
            <a:r>
              <a:rPr lang="en-US"/>
              <a:t>of </a:t>
            </a:r>
            <a:r>
              <a:rPr lang="en-US">
                <a:solidFill>
                  <a:srgbClr val="C00000"/>
                </a:solidFill>
              </a:rPr>
              <a:t>programming</a:t>
            </a:r>
            <a:r>
              <a:rPr lang="en-US"/>
              <a:t> and </a:t>
            </a:r>
            <a:r>
              <a:rPr lang="en-US" smtClean="0">
                <a:solidFill>
                  <a:srgbClr val="C00000"/>
                </a:solidFill>
              </a:rPr>
              <a:t>implementation</a:t>
            </a:r>
            <a:endParaRPr lang="en-US"/>
          </a:p>
          <a:p>
            <a:pPr lvl="1"/>
            <a:r>
              <a:rPr lang="en-US" b="1">
                <a:solidFill>
                  <a:srgbClr val="C00000"/>
                </a:solidFill>
              </a:rPr>
              <a:t>Test</a:t>
            </a:r>
            <a:r>
              <a:rPr lang="en-US">
                <a:solidFill>
                  <a:srgbClr val="C00000"/>
                </a:solidFill>
              </a:rPr>
              <a:t> </a:t>
            </a:r>
            <a:r>
              <a:rPr lang="en-US" b="1">
                <a:solidFill>
                  <a:srgbClr val="C00000"/>
                </a:solidFill>
              </a:rPr>
              <a:t>script maintenance </a:t>
            </a:r>
            <a:r>
              <a:rPr lang="en-US"/>
              <a:t>can be a </a:t>
            </a:r>
            <a:r>
              <a:rPr lang="en-US" b="1">
                <a:solidFill>
                  <a:srgbClr val="C00000"/>
                </a:solidFill>
              </a:rPr>
              <a:t>burden</a:t>
            </a:r>
            <a:r>
              <a:rPr lang="en-US"/>
              <a:t>, if the </a:t>
            </a:r>
            <a:r>
              <a:rPr lang="en-US">
                <a:solidFill>
                  <a:srgbClr val="C00000"/>
                </a:solidFill>
              </a:rPr>
              <a:t>implementation</a:t>
            </a:r>
            <a:r>
              <a:rPr lang="en-US"/>
              <a:t> </a:t>
            </a:r>
            <a:r>
              <a:rPr lang="en-US">
                <a:solidFill>
                  <a:srgbClr val="C00000"/>
                </a:solidFill>
              </a:rPr>
              <a:t>changes</a:t>
            </a:r>
            <a:r>
              <a:rPr lang="en-US"/>
              <a:t> too </a:t>
            </a:r>
            <a:r>
              <a:rPr lang="en-US" smtClean="0">
                <a:solidFill>
                  <a:srgbClr val="C00000"/>
                </a:solidFill>
              </a:rPr>
              <a:t>frequently</a:t>
            </a:r>
            <a:endParaRPr lang="en-US"/>
          </a:p>
          <a:p>
            <a:pPr lvl="1"/>
            <a:r>
              <a:rPr lang="en-US"/>
              <a:t>Since this method of testing is closely tied with the application being testing, </a:t>
            </a:r>
            <a:r>
              <a:rPr lang="en-US">
                <a:solidFill>
                  <a:srgbClr val="C00000"/>
                </a:solidFill>
              </a:rPr>
              <a:t>tools to cater to every kind of implementation/platform may not be readily </a:t>
            </a:r>
            <a:r>
              <a:rPr lang="en-US" smtClean="0">
                <a:solidFill>
                  <a:srgbClr val="C00000"/>
                </a:solidFill>
              </a:rPr>
              <a:t>available</a:t>
            </a:r>
            <a:endParaRPr lang="en-US"/>
          </a:p>
          <a:p>
            <a:pPr lvl="1"/>
            <a:endParaRPr lang="en-US"/>
          </a:p>
          <a:p>
            <a:endParaRPr lang="en-US"/>
          </a:p>
        </p:txBody>
      </p:sp>
      <p:cxnSp>
        <p:nvCxnSpPr>
          <p:cNvPr id="5" name="Straight Connector 4"/>
          <p:cNvCxnSpPr/>
          <p:nvPr/>
        </p:nvCxnSpPr>
        <p:spPr>
          <a:xfrm>
            <a:off x="1866900" y="2819400"/>
            <a:ext cx="84201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9210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after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defPPr/>
          </a:lstStyle>
          <a:p>
            <a:r>
              <a:rPr lang="en-US"/>
              <a:t>White-box  testing </a:t>
            </a:r>
            <a:r>
              <a:rPr lang="en-US" smtClean="0"/>
              <a:t>strategies</a:t>
            </a:r>
            <a:endParaRPr lang="en-US"/>
          </a:p>
        </p:txBody>
      </p:sp>
      <p:sp>
        <p:nvSpPr>
          <p:cNvPr id="3" name="Content Placeholder 2"/>
          <p:cNvSpPr>
            <a:spLocks noGrp="1"/>
          </p:cNvSpPr>
          <p:nvPr>
            <p:ph idx="1"/>
          </p:nvPr>
        </p:nvSpPr>
        <p:spPr/>
        <p:txBody>
          <a:bodyPr/>
          <a:lstStyle>
            <a:defPPr/>
          </a:lstStyle>
          <a:p>
            <a:r>
              <a:rPr lang="en-US"/>
              <a:t>One white-box testing strategy is said to be stronger than another strategy, if all types of errors detected by the first testing strategy is also detected by the second testing strategy, and the second testing strategy additionally detects some more types of errors</a:t>
            </a:r>
            <a:r>
              <a:rPr lang="en-US" smtClean="0"/>
              <a:t>.</a:t>
            </a:r>
          </a:p>
          <a:p>
            <a:r>
              <a:rPr lang="en-US" b="1" smtClean="0"/>
              <a:t>White-box  testing strategies</a:t>
            </a:r>
          </a:p>
          <a:p>
            <a:pPr lvl="1"/>
            <a:r>
              <a:rPr lang="en-US" b="1">
                <a:solidFill>
                  <a:srgbClr val="C00000"/>
                </a:solidFill>
              </a:rPr>
              <a:t>Statement</a:t>
            </a:r>
            <a:r>
              <a:rPr lang="en-US"/>
              <a:t> coverage</a:t>
            </a:r>
          </a:p>
          <a:p>
            <a:pPr lvl="1"/>
            <a:r>
              <a:rPr lang="en-US" b="1">
                <a:solidFill>
                  <a:srgbClr val="C00000"/>
                </a:solidFill>
              </a:rPr>
              <a:t>Branch</a:t>
            </a:r>
            <a:r>
              <a:rPr lang="en-US"/>
              <a:t> coverage</a:t>
            </a:r>
          </a:p>
          <a:p>
            <a:pPr lvl="1"/>
            <a:r>
              <a:rPr lang="en-US" b="1" smtClean="0">
                <a:solidFill>
                  <a:srgbClr val="C00000"/>
                </a:solidFill>
              </a:rPr>
              <a:t>Path</a:t>
            </a:r>
            <a:r>
              <a:rPr lang="en-US" smtClean="0"/>
              <a:t> coverage</a:t>
            </a:r>
            <a:endParaRPr lang="en-US"/>
          </a:p>
        </p:txBody>
      </p:sp>
    </p:spTree>
    <p:extLst>
      <p:ext uri="{BB962C8B-B14F-4D97-AF65-F5344CB8AC3E}">
        <p14:creationId xmlns:p14="http://schemas.microsoft.com/office/powerpoint/2010/main" val="3700250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944" y="167425"/>
            <a:ext cx="6825802" cy="862885"/>
          </a:xfrm>
        </p:spPr>
        <p:txBody>
          <a:bodyPr/>
          <a:lstStyle>
            <a:defPPr/>
          </a:lstStyle>
          <a:p>
            <a:r>
              <a:rPr lang="en-US" dirty="0" smtClean="0"/>
              <a:t>Who Test the Software</a:t>
            </a:r>
            <a:endParaRPr lang="en-US" dirty="0"/>
          </a:p>
        </p:txBody>
      </p:sp>
      <p:pic>
        <p:nvPicPr>
          <p:cNvPr id="6" name="Picture 5"/>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391400" y="1130618"/>
            <a:ext cx="2476182" cy="2476182"/>
          </a:xfrm>
          <a:prstGeom prst="rect">
            <a:avLst/>
          </a:prstGeom>
        </p:spPr>
      </p:pic>
      <p:pic>
        <p:nvPicPr>
          <p:cNvPr id="7" name="Picture 6"/>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197100" y="1130618"/>
            <a:ext cx="2539682" cy="2539682"/>
          </a:xfrm>
          <a:prstGeom prst="rect">
            <a:avLst/>
          </a:prstGeom>
        </p:spPr>
      </p:pic>
      <p:sp>
        <p:nvSpPr>
          <p:cNvPr id="8" name="Rectangle 7"/>
          <p:cNvSpPr/>
          <p:nvPr/>
        </p:nvSpPr>
        <p:spPr>
          <a:xfrm rot="16200000">
            <a:off x="781369" y="2101850"/>
            <a:ext cx="2475864"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lstStyle>
          <a:p>
            <a:pPr algn="ctr"/>
            <a:r>
              <a:rPr lang="en-US" sz="2400" b="1"/>
              <a:t>Developer</a:t>
            </a:r>
          </a:p>
        </p:txBody>
      </p:sp>
      <p:sp>
        <p:nvSpPr>
          <p:cNvPr id="9" name="Rectangle 8"/>
          <p:cNvSpPr/>
          <p:nvPr/>
        </p:nvSpPr>
        <p:spPr>
          <a:xfrm>
            <a:off x="9943782" y="1130618"/>
            <a:ext cx="533400" cy="24758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vert" rtlCol="0" anchor="ctr"/>
          <a:lstStyle>
            <a:defPPr/>
          </a:lstStyle>
          <a:p>
            <a:pPr algn="ctr"/>
            <a:r>
              <a:rPr lang="en-US" sz="2400" b="1"/>
              <a:t>Tester</a:t>
            </a:r>
          </a:p>
        </p:txBody>
      </p:sp>
      <p:sp>
        <p:nvSpPr>
          <p:cNvPr id="10" name="Rectangle 9"/>
          <p:cNvSpPr/>
          <p:nvPr/>
        </p:nvSpPr>
        <p:spPr>
          <a:xfrm>
            <a:off x="1714500" y="3733800"/>
            <a:ext cx="4305300" cy="1219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defPPr/>
          </a:lstStyle>
          <a:p>
            <a:pPr algn="ctr"/>
            <a:r>
              <a:rPr lang="en-US" sz="2400"/>
              <a:t>Understands the system but, will test "gently"</a:t>
            </a:r>
          </a:p>
          <a:p>
            <a:pPr algn="ctr"/>
            <a:r>
              <a:rPr lang="en-US" sz="2400"/>
              <a:t>and, is driven by "delivery"</a:t>
            </a:r>
          </a:p>
        </p:txBody>
      </p:sp>
      <p:sp>
        <p:nvSpPr>
          <p:cNvPr id="11" name="Rectangle 10"/>
          <p:cNvSpPr/>
          <p:nvPr/>
        </p:nvSpPr>
        <p:spPr>
          <a:xfrm>
            <a:off x="6248400" y="3733800"/>
            <a:ext cx="4228782" cy="1219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lstStyle>
          <a:p>
            <a:pPr algn="ctr"/>
            <a:r>
              <a:rPr lang="en-US" sz="2400"/>
              <a:t>Must learn about the system, but, will attempt to break it</a:t>
            </a:r>
          </a:p>
          <a:p>
            <a:pPr algn="ctr"/>
            <a:r>
              <a:rPr lang="en-US" sz="2400"/>
              <a:t>and, is driven by quality</a:t>
            </a:r>
          </a:p>
        </p:txBody>
      </p:sp>
      <p:sp>
        <p:nvSpPr>
          <p:cNvPr id="12" name="Rounded Rectangular Callout 11"/>
          <p:cNvSpPr/>
          <p:nvPr/>
        </p:nvSpPr>
        <p:spPr>
          <a:xfrm>
            <a:off x="1752600" y="5181600"/>
            <a:ext cx="4267200" cy="1143000"/>
          </a:xfrm>
          <a:prstGeom prst="wedgeRoundRectCallout">
            <a:avLst>
              <a:gd name="adj1" fmla="val 50595"/>
              <a:gd name="adj2" fmla="val -6083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defPPr/>
          </a:lstStyle>
          <a:p>
            <a:pPr algn="ctr"/>
            <a:r>
              <a:rPr lang="en-US" sz="2000"/>
              <a:t>Testing without plan is of no point</a:t>
            </a:r>
          </a:p>
          <a:p>
            <a:pPr algn="ctr"/>
            <a:r>
              <a:rPr lang="en-US" sz="2000"/>
              <a:t>It wastes time and effort</a:t>
            </a:r>
          </a:p>
        </p:txBody>
      </p:sp>
      <p:sp>
        <p:nvSpPr>
          <p:cNvPr id="13" name="Rounded Rectangular Callout 12"/>
          <p:cNvSpPr/>
          <p:nvPr/>
        </p:nvSpPr>
        <p:spPr>
          <a:xfrm>
            <a:off x="6209982" y="5181600"/>
            <a:ext cx="4267200" cy="1143000"/>
          </a:xfrm>
          <a:prstGeom prst="wedgeRoundRectCallout">
            <a:avLst>
              <a:gd name="adj1" fmla="val -52083"/>
              <a:gd name="adj2" fmla="val -619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defPPr/>
          </a:lstStyle>
          <a:p>
            <a:pPr algn="ctr"/>
            <a:r>
              <a:rPr lang="en-US" sz="2000"/>
              <a:t>Testing need a strategy</a:t>
            </a:r>
            <a:br>
              <a:rPr lang="en-US" sz="2000"/>
            </a:br>
            <a:r>
              <a:rPr lang="en-US" sz="2000"/>
              <a:t>Dev team needs to work with Test team, “Egoless Programming”</a:t>
            </a:r>
          </a:p>
        </p:txBody>
      </p:sp>
    </p:spTree>
    <p:extLst>
      <p:ext uri="{BB962C8B-B14F-4D97-AF65-F5344CB8AC3E}">
        <p14:creationId xmlns:p14="http://schemas.microsoft.com/office/powerpoint/2010/main" val="2248881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after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after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smtClean="0"/>
              <a:t>Statement Coverage</a:t>
            </a:r>
            <a:endParaRPr lang="en-US"/>
          </a:p>
        </p:txBody>
      </p:sp>
      <p:sp>
        <p:nvSpPr>
          <p:cNvPr id="3" name="Content Placeholder 2"/>
          <p:cNvSpPr>
            <a:spLocks noGrp="1"/>
          </p:cNvSpPr>
          <p:nvPr>
            <p:ph idx="1"/>
          </p:nvPr>
        </p:nvSpPr>
        <p:spPr/>
        <p:txBody>
          <a:bodyPr/>
          <a:lstStyle>
            <a:defPPr/>
          </a:lstStyle>
          <a:p>
            <a:r>
              <a:rPr lang="en-US"/>
              <a:t>It aims to design test cases so that </a:t>
            </a:r>
            <a:r>
              <a:rPr lang="en-US" b="1">
                <a:solidFill>
                  <a:srgbClr val="C00000"/>
                </a:solidFill>
              </a:rPr>
              <a:t>every statement in a program is executed at least </a:t>
            </a:r>
            <a:r>
              <a:rPr lang="en-US" b="1" smtClean="0">
                <a:solidFill>
                  <a:srgbClr val="C00000"/>
                </a:solidFill>
              </a:rPr>
              <a:t>once</a:t>
            </a:r>
          </a:p>
          <a:p>
            <a:r>
              <a:rPr lang="en-US" smtClean="0"/>
              <a:t>Principal </a:t>
            </a:r>
            <a:r>
              <a:rPr lang="en-US"/>
              <a:t>idea is </a:t>
            </a:r>
            <a:r>
              <a:rPr lang="en-US">
                <a:solidFill>
                  <a:srgbClr val="C00000"/>
                </a:solidFill>
              </a:rPr>
              <a:t>unless a statement is executed</a:t>
            </a:r>
            <a:r>
              <a:rPr lang="en-US"/>
              <a:t>, it is very </a:t>
            </a:r>
            <a:r>
              <a:rPr lang="en-US">
                <a:solidFill>
                  <a:srgbClr val="C00000"/>
                </a:solidFill>
              </a:rPr>
              <a:t>hard to determine if an error exists</a:t>
            </a:r>
            <a:r>
              <a:rPr lang="en-US"/>
              <a:t> in that </a:t>
            </a:r>
            <a:r>
              <a:rPr lang="en-US" smtClean="0"/>
              <a:t>statement</a:t>
            </a:r>
          </a:p>
          <a:p>
            <a:r>
              <a:rPr lang="en-US"/>
              <a:t>Unless a statement is executed, it is very difficult to observe whether it causes failure due to some illegal memory access, wrong result computation, etc</a:t>
            </a:r>
            <a:r>
              <a:rPr lang="en-US" smtClean="0"/>
              <a:t>.</a:t>
            </a:r>
          </a:p>
        </p:txBody>
      </p:sp>
    </p:spTree>
    <p:extLst>
      <p:ext uri="{BB962C8B-B14F-4D97-AF65-F5344CB8AC3E}">
        <p14:creationId xmlns:p14="http://schemas.microsoft.com/office/powerpoint/2010/main" val="354998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Branch coverage</a:t>
            </a:r>
          </a:p>
        </p:txBody>
      </p:sp>
      <p:sp>
        <p:nvSpPr>
          <p:cNvPr id="3" name="Content Placeholder 2"/>
          <p:cNvSpPr>
            <a:spLocks noGrp="1"/>
          </p:cNvSpPr>
          <p:nvPr>
            <p:ph idx="1"/>
          </p:nvPr>
        </p:nvSpPr>
        <p:spPr/>
        <p:txBody>
          <a:bodyPr/>
          <a:lstStyle>
            <a:defPPr/>
          </a:lstStyle>
          <a:p>
            <a:r>
              <a:rPr lang="en-US" smtClean="0"/>
              <a:t>In the branch coverage based testing strategy, </a:t>
            </a:r>
            <a:r>
              <a:rPr lang="en-US" b="1" smtClean="0">
                <a:solidFill>
                  <a:srgbClr val="C00000"/>
                </a:solidFill>
              </a:rPr>
              <a:t>test cases are designed to make each branch condition to assume true and false values in turn</a:t>
            </a:r>
          </a:p>
          <a:p>
            <a:r>
              <a:rPr lang="en-US" smtClean="0"/>
              <a:t>It is also known as </a:t>
            </a:r>
            <a:r>
              <a:rPr lang="en-US" b="1" smtClean="0">
                <a:solidFill>
                  <a:srgbClr val="C00000"/>
                </a:solidFill>
              </a:rPr>
              <a:t>edge Testing </a:t>
            </a:r>
            <a:r>
              <a:rPr lang="en-US" smtClean="0"/>
              <a:t>as in this testing scheme, each edge of a program’s control flow graph is traversed at least once</a:t>
            </a:r>
          </a:p>
          <a:p>
            <a:r>
              <a:rPr lang="en-US" smtClean="0"/>
              <a:t>Branch coverage </a:t>
            </a:r>
            <a:r>
              <a:rPr lang="en-US" b="1" smtClean="0">
                <a:solidFill>
                  <a:srgbClr val="C00000"/>
                </a:solidFill>
              </a:rPr>
              <a:t>guarantees statement coverage</a:t>
            </a:r>
            <a:r>
              <a:rPr lang="en-US" smtClean="0"/>
              <a:t>, so it is stronger strategy compared to Statement Coverage.</a:t>
            </a:r>
            <a:endParaRPr lang="en-US"/>
          </a:p>
        </p:txBody>
      </p:sp>
    </p:spTree>
    <p:extLst>
      <p:ext uri="{BB962C8B-B14F-4D97-AF65-F5344CB8AC3E}">
        <p14:creationId xmlns:p14="http://schemas.microsoft.com/office/powerpoint/2010/main" val="3877927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IN" smtClean="0"/>
              <a:t>Path Coverage</a:t>
            </a:r>
            <a:endParaRPr lang="en-IN"/>
          </a:p>
        </p:txBody>
      </p:sp>
      <p:sp>
        <p:nvSpPr>
          <p:cNvPr id="3" name="Content Placeholder 2"/>
          <p:cNvSpPr>
            <a:spLocks noGrp="1"/>
          </p:cNvSpPr>
          <p:nvPr>
            <p:ph idx="1"/>
          </p:nvPr>
        </p:nvSpPr>
        <p:spPr/>
        <p:txBody>
          <a:bodyPr/>
          <a:lstStyle>
            <a:defPPr/>
          </a:lstStyle>
          <a:p>
            <a:r>
              <a:rPr lang="en-IN" dirty="0" smtClean="0"/>
              <a:t>In this strategy test cases are executed in such a way that </a:t>
            </a:r>
            <a:r>
              <a:rPr lang="en-IN" b="1" dirty="0" smtClean="0">
                <a:solidFill>
                  <a:srgbClr val="C00000"/>
                </a:solidFill>
              </a:rPr>
              <a:t>every path is executed at least once</a:t>
            </a:r>
          </a:p>
          <a:p>
            <a:r>
              <a:rPr lang="en-IN" dirty="0" smtClean="0"/>
              <a:t>All possible control paths taken, including </a:t>
            </a:r>
          </a:p>
          <a:p>
            <a:pPr lvl="1"/>
            <a:r>
              <a:rPr lang="en-IN" b="1" dirty="0"/>
              <a:t>A</a:t>
            </a:r>
            <a:r>
              <a:rPr lang="en-IN" b="1" dirty="0" smtClean="0"/>
              <a:t>ll loop paths</a:t>
            </a:r>
            <a:r>
              <a:rPr lang="en-IN" dirty="0" smtClean="0"/>
              <a:t> taken </a:t>
            </a:r>
            <a:r>
              <a:rPr lang="en-IN" b="1" dirty="0" smtClean="0">
                <a:solidFill>
                  <a:srgbClr val="C00000"/>
                </a:solidFill>
              </a:rPr>
              <a:t>zero</a:t>
            </a:r>
            <a:r>
              <a:rPr lang="en-IN" dirty="0" smtClean="0"/>
              <a:t>, </a:t>
            </a:r>
            <a:r>
              <a:rPr lang="en-IN" b="1" dirty="0" smtClean="0">
                <a:solidFill>
                  <a:srgbClr val="C00000"/>
                </a:solidFill>
              </a:rPr>
              <a:t>once</a:t>
            </a:r>
            <a:r>
              <a:rPr lang="en-IN" dirty="0" smtClean="0"/>
              <a:t> and </a:t>
            </a:r>
            <a:r>
              <a:rPr lang="en-IN" b="1" dirty="0" smtClean="0">
                <a:solidFill>
                  <a:srgbClr val="C00000"/>
                </a:solidFill>
              </a:rPr>
              <a:t>multiple items </a:t>
            </a:r>
            <a:r>
              <a:rPr lang="en-IN" dirty="0" smtClean="0"/>
              <a:t>in technique</a:t>
            </a:r>
          </a:p>
          <a:p>
            <a:pPr lvl="1"/>
            <a:r>
              <a:rPr lang="en-IN" dirty="0" smtClean="0"/>
              <a:t>The </a:t>
            </a:r>
            <a:r>
              <a:rPr lang="en-IN" b="1" dirty="0" smtClean="0">
                <a:solidFill>
                  <a:srgbClr val="C00000"/>
                </a:solidFill>
              </a:rPr>
              <a:t>test case </a:t>
            </a:r>
            <a:r>
              <a:rPr lang="en-IN" dirty="0" smtClean="0"/>
              <a:t>are </a:t>
            </a:r>
            <a:r>
              <a:rPr lang="en-IN" b="1" dirty="0" smtClean="0">
                <a:solidFill>
                  <a:srgbClr val="C00000"/>
                </a:solidFill>
              </a:rPr>
              <a:t>prepared</a:t>
            </a:r>
            <a:r>
              <a:rPr lang="en-IN" dirty="0" smtClean="0"/>
              <a:t> based on the </a:t>
            </a:r>
            <a:r>
              <a:rPr lang="en-IN" b="1" dirty="0" smtClean="0">
                <a:solidFill>
                  <a:srgbClr val="C00000"/>
                </a:solidFill>
              </a:rPr>
              <a:t>logical complexity measure</a:t>
            </a:r>
            <a:r>
              <a:rPr lang="en-IN" dirty="0" smtClean="0"/>
              <a:t> of the </a:t>
            </a:r>
            <a:r>
              <a:rPr lang="en-IN" dirty="0" smtClean="0">
                <a:solidFill>
                  <a:srgbClr val="C00000"/>
                </a:solidFill>
              </a:rPr>
              <a:t>procedure design</a:t>
            </a:r>
          </a:p>
          <a:p>
            <a:r>
              <a:rPr lang="en-IN" b="1" dirty="0" smtClean="0">
                <a:solidFill>
                  <a:srgbClr val="C00000"/>
                </a:solidFill>
              </a:rPr>
              <a:t>Flow graph</a:t>
            </a:r>
            <a:r>
              <a:rPr lang="en-IN" b="1" dirty="0" smtClean="0"/>
              <a:t>, </a:t>
            </a:r>
            <a:r>
              <a:rPr lang="en-IN" b="1" dirty="0" err="1" smtClean="0">
                <a:solidFill>
                  <a:srgbClr val="C00000"/>
                </a:solidFill>
              </a:rPr>
              <a:t>Cyclomatic</a:t>
            </a:r>
            <a:r>
              <a:rPr lang="en-IN" b="1" dirty="0" smtClean="0">
                <a:solidFill>
                  <a:srgbClr val="C00000"/>
                </a:solidFill>
              </a:rPr>
              <a:t>  Complexity</a:t>
            </a:r>
            <a:r>
              <a:rPr lang="en-IN" b="1" dirty="0" smtClean="0"/>
              <a:t> </a:t>
            </a:r>
            <a:r>
              <a:rPr lang="en-IN" dirty="0" smtClean="0"/>
              <a:t>and </a:t>
            </a:r>
            <a:r>
              <a:rPr lang="en-IN" b="1" dirty="0" smtClean="0">
                <a:solidFill>
                  <a:srgbClr val="C00000"/>
                </a:solidFill>
              </a:rPr>
              <a:t>Graph </a:t>
            </a:r>
            <a:r>
              <a:rPr lang="en-IN" b="1" dirty="0" err="1" smtClean="0">
                <a:solidFill>
                  <a:srgbClr val="C00000"/>
                </a:solidFill>
              </a:rPr>
              <a:t>Metrices</a:t>
            </a:r>
            <a:r>
              <a:rPr lang="en-IN" b="1" dirty="0" smtClean="0">
                <a:solidFill>
                  <a:srgbClr val="C00000"/>
                </a:solidFill>
              </a:rPr>
              <a:t> </a:t>
            </a:r>
            <a:r>
              <a:rPr lang="en-IN" dirty="0" smtClean="0"/>
              <a:t>are used to arrive at basis path.</a:t>
            </a:r>
            <a:endParaRPr lang="en-IN" dirty="0"/>
          </a:p>
        </p:txBody>
      </p:sp>
    </p:spTree>
    <p:extLst>
      <p:ext uri="{BB962C8B-B14F-4D97-AF65-F5344CB8AC3E}">
        <p14:creationId xmlns:p14="http://schemas.microsoft.com/office/powerpoint/2010/main" val="4054517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F711D15-D256-4A11-95C7-EF5F0225C9FA}" type="slidenum">
              <a:rPr lang="en-US" altLang="en-US"/>
              <a:pPr/>
              <a:t>53</a:t>
            </a:fld>
            <a:endParaRPr lang="en-US" altLang="en-US"/>
          </a:p>
        </p:txBody>
      </p:sp>
      <p:sp>
        <p:nvSpPr>
          <p:cNvPr id="581634"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b">
            <a:normAutofit/>
          </a:bodyPr>
          <a:lstStyle/>
          <a:p>
            <a:pPr algn="l"/>
            <a:r>
              <a:rPr lang="en-US" altLang="en-US" sz="3600" b="1">
                <a:latin typeface="Arial" panose="020B0604020202020204" pitchFamily="34" charset="0"/>
              </a:rPr>
              <a:t>Cyclomatic Complexity</a:t>
            </a:r>
          </a:p>
        </p:txBody>
      </p:sp>
      <p:sp>
        <p:nvSpPr>
          <p:cNvPr id="581635"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r>
              <a:rPr lang="en-US" altLang="en-US" sz="2400">
                <a:latin typeface="Arial" panose="020B0604020202020204" pitchFamily="34" charset="0"/>
              </a:rPr>
              <a:t>A software metric that provides a quantitative measure of the complexity of a unit</a:t>
            </a:r>
          </a:p>
          <a:p>
            <a:r>
              <a:rPr lang="en-US" altLang="en-US" sz="2400">
                <a:latin typeface="Arial" panose="020B0604020202020204" pitchFamily="34" charset="0"/>
              </a:rPr>
              <a:t>Is denoted as V(G)</a:t>
            </a:r>
          </a:p>
        </p:txBody>
      </p:sp>
    </p:spTree>
    <p:extLst>
      <p:ext uri="{BB962C8B-B14F-4D97-AF65-F5344CB8AC3E}">
        <p14:creationId xmlns:p14="http://schemas.microsoft.com/office/powerpoint/2010/main" val="1912860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F7981D0-32B1-42CB-AD3A-C300BE10C279}" type="slidenum">
              <a:rPr lang="en-US" altLang="en-US"/>
              <a:pPr/>
              <a:t>54</a:t>
            </a:fld>
            <a:endParaRPr lang="en-US" altLang="en-US"/>
          </a:p>
        </p:txBody>
      </p:sp>
      <p:sp>
        <p:nvSpPr>
          <p:cNvPr id="582658"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b">
            <a:normAutofit/>
          </a:bodyPr>
          <a:lstStyle/>
          <a:p>
            <a:r>
              <a:rPr lang="en-US" altLang="en-US" sz="3600">
                <a:latin typeface="Arial" panose="020B0604020202020204" pitchFamily="34" charset="0"/>
              </a:rPr>
              <a:t>Cyclomatic Complexity</a:t>
            </a:r>
            <a:br>
              <a:rPr lang="en-US" altLang="en-US" sz="3600">
                <a:latin typeface="Arial" panose="020B0604020202020204" pitchFamily="34" charset="0"/>
              </a:rPr>
            </a:br>
            <a:r>
              <a:rPr lang="en-US" altLang="en-US" sz="3600">
                <a:latin typeface="Arial" panose="020B0604020202020204" pitchFamily="34" charset="0"/>
              </a:rPr>
              <a:t>(continued)</a:t>
            </a:r>
          </a:p>
        </p:txBody>
      </p:sp>
      <p:sp>
        <p:nvSpPr>
          <p:cNvPr id="582659"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marL="609600" indent="-609600"/>
            <a:r>
              <a:rPr lang="en-US" altLang="en-US" sz="2400">
                <a:latin typeface="Arial" panose="020B0604020202020204" pitchFamily="34" charset="0"/>
              </a:rPr>
              <a:t>Can be computed in one of three ways</a:t>
            </a:r>
          </a:p>
          <a:p>
            <a:pPr marL="1371600" lvl="2" indent="-457200">
              <a:buFontTx/>
              <a:buAutoNum type="arabicPeriod"/>
            </a:pPr>
            <a:r>
              <a:rPr lang="en-US" altLang="en-US" sz="1800">
                <a:latin typeface="Arial" panose="020B0604020202020204" pitchFamily="34" charset="0"/>
              </a:rPr>
              <a:t>Number of edges – Number of Nodes + 2</a:t>
            </a:r>
          </a:p>
          <a:p>
            <a:pPr marL="1371600" lvl="2" indent="-457200">
              <a:buFontTx/>
              <a:buAutoNum type="arabicPeriod"/>
            </a:pPr>
            <a:r>
              <a:rPr lang="en-US" altLang="en-US" sz="1800">
                <a:latin typeface="Arial" panose="020B0604020202020204" pitchFamily="34" charset="0"/>
              </a:rPr>
              <a:t>Number of regions created in the two-dimensional plane by the flow graph</a:t>
            </a:r>
          </a:p>
          <a:p>
            <a:pPr marL="1371600" lvl="2" indent="-457200">
              <a:buFontTx/>
              <a:buAutoNum type="arabicPeriod"/>
            </a:pPr>
            <a:r>
              <a:rPr lang="en-US" altLang="en-US" sz="1800">
                <a:latin typeface="Arial" panose="020B0604020202020204" pitchFamily="34" charset="0"/>
              </a:rPr>
              <a:t>Number of predicates + 1</a:t>
            </a:r>
          </a:p>
        </p:txBody>
      </p:sp>
    </p:spTree>
    <p:extLst>
      <p:ext uri="{BB962C8B-B14F-4D97-AF65-F5344CB8AC3E}">
        <p14:creationId xmlns:p14="http://schemas.microsoft.com/office/powerpoint/2010/main" val="14230987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ChangeArrowheads="1"/>
          </p:cNvSpPr>
          <p:nvPr/>
        </p:nvSpPr>
        <p:spPr bwMode="auto">
          <a:xfrm>
            <a:off x="2209800" y="96839"/>
            <a:ext cx="77724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altLang="en-US"/>
              <a:t>Cyclomatic Complexity V(G)</a:t>
            </a:r>
          </a:p>
        </p:txBody>
      </p:sp>
      <p:sp>
        <p:nvSpPr>
          <p:cNvPr id="3077" name="Freeform 5"/>
          <p:cNvSpPr>
            <a:spLocks/>
          </p:cNvSpPr>
          <p:nvPr/>
        </p:nvSpPr>
        <p:spPr bwMode="auto">
          <a:xfrm>
            <a:off x="3630613" y="2713038"/>
            <a:ext cx="455612" cy="455612"/>
          </a:xfrm>
          <a:custGeom>
            <a:avLst/>
            <a:gdLst>
              <a:gd name="T0" fmla="*/ 143 w 287"/>
              <a:gd name="T1" fmla="*/ 0 h 287"/>
              <a:gd name="T2" fmla="*/ 0 w 287"/>
              <a:gd name="T3" fmla="*/ 143 h 287"/>
              <a:gd name="T4" fmla="*/ 143 w 287"/>
              <a:gd name="T5" fmla="*/ 287 h 287"/>
              <a:gd name="T6" fmla="*/ 287 w 287"/>
              <a:gd name="T7" fmla="*/ 143 h 287"/>
              <a:gd name="T8" fmla="*/ 143 w 287"/>
              <a:gd name="T9" fmla="*/ 0 h 287"/>
            </a:gdLst>
            <a:ahLst/>
            <a:cxnLst>
              <a:cxn ang="0">
                <a:pos x="T0" y="T1"/>
              </a:cxn>
              <a:cxn ang="0">
                <a:pos x="T2" y="T3"/>
              </a:cxn>
              <a:cxn ang="0">
                <a:pos x="T4" y="T5"/>
              </a:cxn>
              <a:cxn ang="0">
                <a:pos x="T6" y="T7"/>
              </a:cxn>
              <a:cxn ang="0">
                <a:pos x="T8" y="T9"/>
              </a:cxn>
            </a:cxnLst>
            <a:rect l="0" t="0" r="r" b="b"/>
            <a:pathLst>
              <a:path w="287" h="287">
                <a:moveTo>
                  <a:pt x="143" y="0"/>
                </a:moveTo>
                <a:lnTo>
                  <a:pt x="0" y="143"/>
                </a:lnTo>
                <a:lnTo>
                  <a:pt x="143" y="287"/>
                </a:lnTo>
                <a:lnTo>
                  <a:pt x="287" y="143"/>
                </a:lnTo>
                <a:lnTo>
                  <a:pt x="1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8" name="Freeform 6"/>
          <p:cNvSpPr>
            <a:spLocks/>
          </p:cNvSpPr>
          <p:nvPr/>
        </p:nvSpPr>
        <p:spPr bwMode="auto">
          <a:xfrm>
            <a:off x="3630613" y="2713038"/>
            <a:ext cx="455612" cy="455612"/>
          </a:xfrm>
          <a:custGeom>
            <a:avLst/>
            <a:gdLst>
              <a:gd name="T0" fmla="*/ 143 w 287"/>
              <a:gd name="T1" fmla="*/ 0 h 287"/>
              <a:gd name="T2" fmla="*/ 0 w 287"/>
              <a:gd name="T3" fmla="*/ 143 h 287"/>
              <a:gd name="T4" fmla="*/ 0 w 287"/>
              <a:gd name="T5" fmla="*/ 143 h 287"/>
              <a:gd name="T6" fmla="*/ 143 w 287"/>
              <a:gd name="T7" fmla="*/ 287 h 287"/>
              <a:gd name="T8" fmla="*/ 143 w 287"/>
              <a:gd name="T9" fmla="*/ 287 h 287"/>
              <a:gd name="T10" fmla="*/ 287 w 287"/>
              <a:gd name="T11" fmla="*/ 143 h 287"/>
              <a:gd name="T12" fmla="*/ 287 w 287"/>
              <a:gd name="T13" fmla="*/ 143 h 287"/>
              <a:gd name="T14" fmla="*/ 143 w 287"/>
              <a:gd name="T15" fmla="*/ 0 h 287"/>
              <a:gd name="T16" fmla="*/ 143 w 287"/>
              <a:gd name="T17"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7" h="287">
                <a:moveTo>
                  <a:pt x="143" y="0"/>
                </a:moveTo>
                <a:lnTo>
                  <a:pt x="0" y="143"/>
                </a:lnTo>
                <a:lnTo>
                  <a:pt x="0" y="143"/>
                </a:lnTo>
                <a:lnTo>
                  <a:pt x="143" y="287"/>
                </a:lnTo>
                <a:lnTo>
                  <a:pt x="143" y="287"/>
                </a:lnTo>
                <a:lnTo>
                  <a:pt x="287" y="143"/>
                </a:lnTo>
                <a:lnTo>
                  <a:pt x="287" y="143"/>
                </a:lnTo>
                <a:lnTo>
                  <a:pt x="143" y="0"/>
                </a:lnTo>
                <a:lnTo>
                  <a:pt x="143" y="0"/>
                </a:lnTo>
                <a:close/>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9" name="Freeform 7"/>
          <p:cNvSpPr>
            <a:spLocks/>
          </p:cNvSpPr>
          <p:nvPr/>
        </p:nvSpPr>
        <p:spPr bwMode="auto">
          <a:xfrm>
            <a:off x="3617913" y="2700338"/>
            <a:ext cx="455612" cy="455612"/>
          </a:xfrm>
          <a:custGeom>
            <a:avLst/>
            <a:gdLst>
              <a:gd name="T0" fmla="*/ 143 w 287"/>
              <a:gd name="T1" fmla="*/ 0 h 287"/>
              <a:gd name="T2" fmla="*/ 0 w 287"/>
              <a:gd name="T3" fmla="*/ 143 h 287"/>
              <a:gd name="T4" fmla="*/ 143 w 287"/>
              <a:gd name="T5" fmla="*/ 287 h 287"/>
              <a:gd name="T6" fmla="*/ 287 w 287"/>
              <a:gd name="T7" fmla="*/ 143 h 287"/>
              <a:gd name="T8" fmla="*/ 143 w 287"/>
              <a:gd name="T9" fmla="*/ 0 h 287"/>
            </a:gdLst>
            <a:ahLst/>
            <a:cxnLst>
              <a:cxn ang="0">
                <a:pos x="T0" y="T1"/>
              </a:cxn>
              <a:cxn ang="0">
                <a:pos x="T2" y="T3"/>
              </a:cxn>
              <a:cxn ang="0">
                <a:pos x="T4" y="T5"/>
              </a:cxn>
              <a:cxn ang="0">
                <a:pos x="T6" y="T7"/>
              </a:cxn>
              <a:cxn ang="0">
                <a:pos x="T8" y="T9"/>
              </a:cxn>
            </a:cxnLst>
            <a:rect l="0" t="0" r="r" b="b"/>
            <a:pathLst>
              <a:path w="287" h="287">
                <a:moveTo>
                  <a:pt x="143" y="0"/>
                </a:moveTo>
                <a:lnTo>
                  <a:pt x="0" y="143"/>
                </a:lnTo>
                <a:lnTo>
                  <a:pt x="143" y="287"/>
                </a:lnTo>
                <a:lnTo>
                  <a:pt x="287" y="143"/>
                </a:lnTo>
                <a:lnTo>
                  <a:pt x="143" y="0"/>
                </a:lnTo>
                <a:close/>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0" name="Oval 8"/>
          <p:cNvSpPr>
            <a:spLocks noChangeArrowheads="1"/>
          </p:cNvSpPr>
          <p:nvPr/>
        </p:nvSpPr>
        <p:spPr bwMode="auto">
          <a:xfrm>
            <a:off x="3059113" y="1320800"/>
            <a:ext cx="139700" cy="1651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1" name="Oval 9"/>
          <p:cNvSpPr>
            <a:spLocks noChangeArrowheads="1"/>
          </p:cNvSpPr>
          <p:nvPr/>
        </p:nvSpPr>
        <p:spPr bwMode="auto">
          <a:xfrm>
            <a:off x="3046413" y="1308100"/>
            <a:ext cx="165100" cy="190500"/>
          </a:xfrm>
          <a:prstGeom prst="ellipse">
            <a:avLst/>
          </a:pr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2" name="Freeform 10"/>
          <p:cNvSpPr>
            <a:spLocks/>
          </p:cNvSpPr>
          <p:nvPr/>
        </p:nvSpPr>
        <p:spPr bwMode="auto">
          <a:xfrm>
            <a:off x="2919413" y="2219326"/>
            <a:ext cx="457200" cy="455613"/>
          </a:xfrm>
          <a:custGeom>
            <a:avLst/>
            <a:gdLst>
              <a:gd name="T0" fmla="*/ 144 w 288"/>
              <a:gd name="T1" fmla="*/ 0 h 287"/>
              <a:gd name="T2" fmla="*/ 0 w 288"/>
              <a:gd name="T3" fmla="*/ 143 h 287"/>
              <a:gd name="T4" fmla="*/ 144 w 288"/>
              <a:gd name="T5" fmla="*/ 287 h 287"/>
              <a:gd name="T6" fmla="*/ 288 w 288"/>
              <a:gd name="T7" fmla="*/ 143 h 287"/>
              <a:gd name="T8" fmla="*/ 144 w 288"/>
              <a:gd name="T9" fmla="*/ 0 h 287"/>
            </a:gdLst>
            <a:ahLst/>
            <a:cxnLst>
              <a:cxn ang="0">
                <a:pos x="T0" y="T1"/>
              </a:cxn>
              <a:cxn ang="0">
                <a:pos x="T2" y="T3"/>
              </a:cxn>
              <a:cxn ang="0">
                <a:pos x="T4" y="T5"/>
              </a:cxn>
              <a:cxn ang="0">
                <a:pos x="T6" y="T7"/>
              </a:cxn>
              <a:cxn ang="0">
                <a:pos x="T8" y="T9"/>
              </a:cxn>
            </a:cxnLst>
            <a:rect l="0" t="0" r="r" b="b"/>
            <a:pathLst>
              <a:path w="288" h="287">
                <a:moveTo>
                  <a:pt x="144" y="0"/>
                </a:moveTo>
                <a:lnTo>
                  <a:pt x="0" y="143"/>
                </a:lnTo>
                <a:lnTo>
                  <a:pt x="144" y="287"/>
                </a:lnTo>
                <a:lnTo>
                  <a:pt x="288" y="143"/>
                </a:lnTo>
                <a:lnTo>
                  <a:pt x="1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3" name="Freeform 11"/>
          <p:cNvSpPr>
            <a:spLocks/>
          </p:cNvSpPr>
          <p:nvPr/>
        </p:nvSpPr>
        <p:spPr bwMode="auto">
          <a:xfrm>
            <a:off x="2919413" y="2219326"/>
            <a:ext cx="457200" cy="455613"/>
          </a:xfrm>
          <a:custGeom>
            <a:avLst/>
            <a:gdLst>
              <a:gd name="T0" fmla="*/ 144 w 288"/>
              <a:gd name="T1" fmla="*/ 0 h 287"/>
              <a:gd name="T2" fmla="*/ 0 w 288"/>
              <a:gd name="T3" fmla="*/ 143 h 287"/>
              <a:gd name="T4" fmla="*/ 0 w 288"/>
              <a:gd name="T5" fmla="*/ 143 h 287"/>
              <a:gd name="T6" fmla="*/ 144 w 288"/>
              <a:gd name="T7" fmla="*/ 287 h 287"/>
              <a:gd name="T8" fmla="*/ 144 w 288"/>
              <a:gd name="T9" fmla="*/ 287 h 287"/>
              <a:gd name="T10" fmla="*/ 288 w 288"/>
              <a:gd name="T11" fmla="*/ 143 h 287"/>
              <a:gd name="T12" fmla="*/ 288 w 288"/>
              <a:gd name="T13" fmla="*/ 143 h 287"/>
              <a:gd name="T14" fmla="*/ 144 w 288"/>
              <a:gd name="T15" fmla="*/ 0 h 287"/>
              <a:gd name="T16" fmla="*/ 144 w 288"/>
              <a:gd name="T17"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8" h="287">
                <a:moveTo>
                  <a:pt x="144" y="0"/>
                </a:moveTo>
                <a:lnTo>
                  <a:pt x="0" y="143"/>
                </a:lnTo>
                <a:lnTo>
                  <a:pt x="0" y="143"/>
                </a:lnTo>
                <a:lnTo>
                  <a:pt x="144" y="287"/>
                </a:lnTo>
                <a:lnTo>
                  <a:pt x="144" y="287"/>
                </a:lnTo>
                <a:lnTo>
                  <a:pt x="288" y="143"/>
                </a:lnTo>
                <a:lnTo>
                  <a:pt x="288" y="143"/>
                </a:lnTo>
                <a:lnTo>
                  <a:pt x="144" y="0"/>
                </a:lnTo>
                <a:lnTo>
                  <a:pt x="144" y="0"/>
                </a:lnTo>
                <a:close/>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4" name="Freeform 12"/>
          <p:cNvSpPr>
            <a:spLocks/>
          </p:cNvSpPr>
          <p:nvPr/>
        </p:nvSpPr>
        <p:spPr bwMode="auto">
          <a:xfrm>
            <a:off x="2906713" y="2206626"/>
            <a:ext cx="457200" cy="455613"/>
          </a:xfrm>
          <a:custGeom>
            <a:avLst/>
            <a:gdLst>
              <a:gd name="T0" fmla="*/ 144 w 288"/>
              <a:gd name="T1" fmla="*/ 0 h 287"/>
              <a:gd name="T2" fmla="*/ 0 w 288"/>
              <a:gd name="T3" fmla="*/ 143 h 287"/>
              <a:gd name="T4" fmla="*/ 144 w 288"/>
              <a:gd name="T5" fmla="*/ 287 h 287"/>
              <a:gd name="T6" fmla="*/ 288 w 288"/>
              <a:gd name="T7" fmla="*/ 143 h 287"/>
              <a:gd name="T8" fmla="*/ 144 w 288"/>
              <a:gd name="T9" fmla="*/ 0 h 287"/>
            </a:gdLst>
            <a:ahLst/>
            <a:cxnLst>
              <a:cxn ang="0">
                <a:pos x="T0" y="T1"/>
              </a:cxn>
              <a:cxn ang="0">
                <a:pos x="T2" y="T3"/>
              </a:cxn>
              <a:cxn ang="0">
                <a:pos x="T4" y="T5"/>
              </a:cxn>
              <a:cxn ang="0">
                <a:pos x="T6" y="T7"/>
              </a:cxn>
              <a:cxn ang="0">
                <a:pos x="T8" y="T9"/>
              </a:cxn>
            </a:cxnLst>
            <a:rect l="0" t="0" r="r" b="b"/>
            <a:pathLst>
              <a:path w="288" h="287">
                <a:moveTo>
                  <a:pt x="144" y="0"/>
                </a:moveTo>
                <a:lnTo>
                  <a:pt x="0" y="143"/>
                </a:lnTo>
                <a:lnTo>
                  <a:pt x="144" y="287"/>
                </a:lnTo>
                <a:lnTo>
                  <a:pt x="288" y="143"/>
                </a:lnTo>
                <a:lnTo>
                  <a:pt x="144" y="0"/>
                </a:lnTo>
                <a:close/>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5" name="Freeform 13"/>
          <p:cNvSpPr>
            <a:spLocks/>
          </p:cNvSpPr>
          <p:nvPr/>
        </p:nvSpPr>
        <p:spPr bwMode="auto">
          <a:xfrm>
            <a:off x="2919413" y="3902076"/>
            <a:ext cx="457200" cy="455613"/>
          </a:xfrm>
          <a:custGeom>
            <a:avLst/>
            <a:gdLst>
              <a:gd name="T0" fmla="*/ 144 w 288"/>
              <a:gd name="T1" fmla="*/ 0 h 287"/>
              <a:gd name="T2" fmla="*/ 0 w 288"/>
              <a:gd name="T3" fmla="*/ 144 h 287"/>
              <a:gd name="T4" fmla="*/ 144 w 288"/>
              <a:gd name="T5" fmla="*/ 287 h 287"/>
              <a:gd name="T6" fmla="*/ 288 w 288"/>
              <a:gd name="T7" fmla="*/ 144 h 287"/>
              <a:gd name="T8" fmla="*/ 144 w 288"/>
              <a:gd name="T9" fmla="*/ 0 h 287"/>
            </a:gdLst>
            <a:ahLst/>
            <a:cxnLst>
              <a:cxn ang="0">
                <a:pos x="T0" y="T1"/>
              </a:cxn>
              <a:cxn ang="0">
                <a:pos x="T2" y="T3"/>
              </a:cxn>
              <a:cxn ang="0">
                <a:pos x="T4" y="T5"/>
              </a:cxn>
              <a:cxn ang="0">
                <a:pos x="T6" y="T7"/>
              </a:cxn>
              <a:cxn ang="0">
                <a:pos x="T8" y="T9"/>
              </a:cxn>
            </a:cxnLst>
            <a:rect l="0" t="0" r="r" b="b"/>
            <a:pathLst>
              <a:path w="288" h="287">
                <a:moveTo>
                  <a:pt x="144" y="0"/>
                </a:moveTo>
                <a:lnTo>
                  <a:pt x="0" y="144"/>
                </a:lnTo>
                <a:lnTo>
                  <a:pt x="144" y="287"/>
                </a:lnTo>
                <a:lnTo>
                  <a:pt x="288" y="144"/>
                </a:lnTo>
                <a:lnTo>
                  <a:pt x="1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6" name="Freeform 14"/>
          <p:cNvSpPr>
            <a:spLocks/>
          </p:cNvSpPr>
          <p:nvPr/>
        </p:nvSpPr>
        <p:spPr bwMode="auto">
          <a:xfrm>
            <a:off x="2919413" y="3902076"/>
            <a:ext cx="457200" cy="455613"/>
          </a:xfrm>
          <a:custGeom>
            <a:avLst/>
            <a:gdLst>
              <a:gd name="T0" fmla="*/ 144 w 288"/>
              <a:gd name="T1" fmla="*/ 0 h 287"/>
              <a:gd name="T2" fmla="*/ 0 w 288"/>
              <a:gd name="T3" fmla="*/ 144 h 287"/>
              <a:gd name="T4" fmla="*/ 0 w 288"/>
              <a:gd name="T5" fmla="*/ 144 h 287"/>
              <a:gd name="T6" fmla="*/ 144 w 288"/>
              <a:gd name="T7" fmla="*/ 287 h 287"/>
              <a:gd name="T8" fmla="*/ 144 w 288"/>
              <a:gd name="T9" fmla="*/ 287 h 287"/>
              <a:gd name="T10" fmla="*/ 288 w 288"/>
              <a:gd name="T11" fmla="*/ 144 h 287"/>
              <a:gd name="T12" fmla="*/ 288 w 288"/>
              <a:gd name="T13" fmla="*/ 144 h 287"/>
              <a:gd name="T14" fmla="*/ 144 w 288"/>
              <a:gd name="T15" fmla="*/ 0 h 287"/>
              <a:gd name="T16" fmla="*/ 144 w 288"/>
              <a:gd name="T17"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8" h="287">
                <a:moveTo>
                  <a:pt x="144" y="0"/>
                </a:moveTo>
                <a:lnTo>
                  <a:pt x="0" y="144"/>
                </a:lnTo>
                <a:lnTo>
                  <a:pt x="0" y="144"/>
                </a:lnTo>
                <a:lnTo>
                  <a:pt x="144" y="287"/>
                </a:lnTo>
                <a:lnTo>
                  <a:pt x="144" y="287"/>
                </a:lnTo>
                <a:lnTo>
                  <a:pt x="288" y="144"/>
                </a:lnTo>
                <a:lnTo>
                  <a:pt x="288" y="144"/>
                </a:lnTo>
                <a:lnTo>
                  <a:pt x="144" y="0"/>
                </a:lnTo>
                <a:lnTo>
                  <a:pt x="144" y="0"/>
                </a:lnTo>
                <a:close/>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7" name="Freeform 15"/>
          <p:cNvSpPr>
            <a:spLocks/>
          </p:cNvSpPr>
          <p:nvPr/>
        </p:nvSpPr>
        <p:spPr bwMode="auto">
          <a:xfrm>
            <a:off x="2906713" y="3889376"/>
            <a:ext cx="457200" cy="455613"/>
          </a:xfrm>
          <a:custGeom>
            <a:avLst/>
            <a:gdLst>
              <a:gd name="T0" fmla="*/ 144 w 288"/>
              <a:gd name="T1" fmla="*/ 0 h 287"/>
              <a:gd name="T2" fmla="*/ 0 w 288"/>
              <a:gd name="T3" fmla="*/ 144 h 287"/>
              <a:gd name="T4" fmla="*/ 144 w 288"/>
              <a:gd name="T5" fmla="*/ 287 h 287"/>
              <a:gd name="T6" fmla="*/ 288 w 288"/>
              <a:gd name="T7" fmla="*/ 144 h 287"/>
              <a:gd name="T8" fmla="*/ 144 w 288"/>
              <a:gd name="T9" fmla="*/ 0 h 287"/>
            </a:gdLst>
            <a:ahLst/>
            <a:cxnLst>
              <a:cxn ang="0">
                <a:pos x="T0" y="T1"/>
              </a:cxn>
              <a:cxn ang="0">
                <a:pos x="T2" y="T3"/>
              </a:cxn>
              <a:cxn ang="0">
                <a:pos x="T4" y="T5"/>
              </a:cxn>
              <a:cxn ang="0">
                <a:pos x="T6" y="T7"/>
              </a:cxn>
              <a:cxn ang="0">
                <a:pos x="T8" y="T9"/>
              </a:cxn>
            </a:cxnLst>
            <a:rect l="0" t="0" r="r" b="b"/>
            <a:pathLst>
              <a:path w="288" h="287">
                <a:moveTo>
                  <a:pt x="144" y="0"/>
                </a:moveTo>
                <a:lnTo>
                  <a:pt x="0" y="144"/>
                </a:lnTo>
                <a:lnTo>
                  <a:pt x="144" y="287"/>
                </a:lnTo>
                <a:lnTo>
                  <a:pt x="288" y="144"/>
                </a:lnTo>
                <a:lnTo>
                  <a:pt x="144" y="0"/>
                </a:lnTo>
                <a:close/>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8" name="Freeform 16"/>
          <p:cNvSpPr>
            <a:spLocks/>
          </p:cNvSpPr>
          <p:nvPr/>
        </p:nvSpPr>
        <p:spPr bwMode="auto">
          <a:xfrm>
            <a:off x="3402013" y="2446338"/>
            <a:ext cx="455612" cy="152400"/>
          </a:xfrm>
          <a:custGeom>
            <a:avLst/>
            <a:gdLst>
              <a:gd name="T0" fmla="*/ 0 w 287"/>
              <a:gd name="T1" fmla="*/ 0 h 96"/>
              <a:gd name="T2" fmla="*/ 287 w 287"/>
              <a:gd name="T3" fmla="*/ 0 h 96"/>
              <a:gd name="T4" fmla="*/ 287 w 287"/>
              <a:gd name="T5" fmla="*/ 0 h 96"/>
              <a:gd name="T6" fmla="*/ 287 w 287"/>
              <a:gd name="T7" fmla="*/ 96 h 96"/>
              <a:gd name="T8" fmla="*/ 287 w 287"/>
              <a:gd name="T9" fmla="*/ 96 h 96"/>
            </a:gdLst>
            <a:ahLst/>
            <a:cxnLst>
              <a:cxn ang="0">
                <a:pos x="T0" y="T1"/>
              </a:cxn>
              <a:cxn ang="0">
                <a:pos x="T2" y="T3"/>
              </a:cxn>
              <a:cxn ang="0">
                <a:pos x="T4" y="T5"/>
              </a:cxn>
              <a:cxn ang="0">
                <a:pos x="T6" y="T7"/>
              </a:cxn>
              <a:cxn ang="0">
                <a:pos x="T8" y="T9"/>
              </a:cxn>
            </a:cxnLst>
            <a:rect l="0" t="0" r="r" b="b"/>
            <a:pathLst>
              <a:path w="287" h="96">
                <a:moveTo>
                  <a:pt x="0" y="0"/>
                </a:moveTo>
                <a:lnTo>
                  <a:pt x="287" y="0"/>
                </a:lnTo>
                <a:lnTo>
                  <a:pt x="287" y="0"/>
                </a:lnTo>
                <a:lnTo>
                  <a:pt x="287" y="96"/>
                </a:lnTo>
                <a:lnTo>
                  <a:pt x="287" y="96"/>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9" name="Freeform 17"/>
          <p:cNvSpPr>
            <a:spLocks/>
          </p:cNvSpPr>
          <p:nvPr/>
        </p:nvSpPr>
        <p:spPr bwMode="auto">
          <a:xfrm>
            <a:off x="3389313" y="2433638"/>
            <a:ext cx="455612" cy="152400"/>
          </a:xfrm>
          <a:custGeom>
            <a:avLst/>
            <a:gdLst>
              <a:gd name="T0" fmla="*/ 0 w 287"/>
              <a:gd name="T1" fmla="*/ 0 h 96"/>
              <a:gd name="T2" fmla="*/ 287 w 287"/>
              <a:gd name="T3" fmla="*/ 0 h 96"/>
              <a:gd name="T4" fmla="*/ 287 w 287"/>
              <a:gd name="T5" fmla="*/ 96 h 96"/>
            </a:gdLst>
            <a:ahLst/>
            <a:cxnLst>
              <a:cxn ang="0">
                <a:pos x="T0" y="T1"/>
              </a:cxn>
              <a:cxn ang="0">
                <a:pos x="T2" y="T3"/>
              </a:cxn>
              <a:cxn ang="0">
                <a:pos x="T4" y="T5"/>
              </a:cxn>
            </a:cxnLst>
            <a:rect l="0" t="0" r="r" b="b"/>
            <a:pathLst>
              <a:path w="287" h="96">
                <a:moveTo>
                  <a:pt x="0" y="0"/>
                </a:moveTo>
                <a:lnTo>
                  <a:pt x="287" y="0"/>
                </a:lnTo>
                <a:lnTo>
                  <a:pt x="287" y="96"/>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90" name="Line 18"/>
          <p:cNvSpPr>
            <a:spLocks noChangeShapeType="1"/>
          </p:cNvSpPr>
          <p:nvPr/>
        </p:nvSpPr>
        <p:spPr bwMode="auto">
          <a:xfrm>
            <a:off x="3109914" y="1473201"/>
            <a:ext cx="1587" cy="708025"/>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1" name="Rectangle 19"/>
          <p:cNvSpPr>
            <a:spLocks noChangeArrowheads="1"/>
          </p:cNvSpPr>
          <p:nvPr/>
        </p:nvSpPr>
        <p:spPr bwMode="auto">
          <a:xfrm>
            <a:off x="2919413" y="1662113"/>
            <a:ext cx="393700" cy="30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92" name="Rectangle 20"/>
          <p:cNvSpPr>
            <a:spLocks noChangeArrowheads="1"/>
          </p:cNvSpPr>
          <p:nvPr/>
        </p:nvSpPr>
        <p:spPr bwMode="auto">
          <a:xfrm>
            <a:off x="2906713" y="1649413"/>
            <a:ext cx="419100" cy="328612"/>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93" name="Freeform 21"/>
          <p:cNvSpPr>
            <a:spLocks/>
          </p:cNvSpPr>
          <p:nvPr/>
        </p:nvSpPr>
        <p:spPr bwMode="auto">
          <a:xfrm>
            <a:off x="2540001" y="2408238"/>
            <a:ext cx="341313" cy="406400"/>
          </a:xfrm>
          <a:custGeom>
            <a:avLst/>
            <a:gdLst>
              <a:gd name="T0" fmla="*/ 215 w 215"/>
              <a:gd name="T1" fmla="*/ 0 h 256"/>
              <a:gd name="T2" fmla="*/ 0 w 215"/>
              <a:gd name="T3" fmla="*/ 0 h 256"/>
              <a:gd name="T4" fmla="*/ 0 w 215"/>
              <a:gd name="T5" fmla="*/ 256 h 256"/>
            </a:gdLst>
            <a:ahLst/>
            <a:cxnLst>
              <a:cxn ang="0">
                <a:pos x="T0" y="T1"/>
              </a:cxn>
              <a:cxn ang="0">
                <a:pos x="T2" y="T3"/>
              </a:cxn>
              <a:cxn ang="0">
                <a:pos x="T4" y="T5"/>
              </a:cxn>
            </a:cxnLst>
            <a:rect l="0" t="0" r="r" b="b"/>
            <a:pathLst>
              <a:path w="215" h="256">
                <a:moveTo>
                  <a:pt x="215" y="0"/>
                </a:moveTo>
                <a:lnTo>
                  <a:pt x="0" y="0"/>
                </a:lnTo>
                <a:lnTo>
                  <a:pt x="0" y="256"/>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94" name="Freeform 22"/>
          <p:cNvSpPr>
            <a:spLocks/>
          </p:cNvSpPr>
          <p:nvPr/>
        </p:nvSpPr>
        <p:spPr bwMode="auto">
          <a:xfrm>
            <a:off x="4086225" y="2940050"/>
            <a:ext cx="279400" cy="228600"/>
          </a:xfrm>
          <a:custGeom>
            <a:avLst/>
            <a:gdLst>
              <a:gd name="T0" fmla="*/ 0 w 176"/>
              <a:gd name="T1" fmla="*/ 0 h 144"/>
              <a:gd name="T2" fmla="*/ 176 w 176"/>
              <a:gd name="T3" fmla="*/ 0 h 144"/>
              <a:gd name="T4" fmla="*/ 176 w 176"/>
              <a:gd name="T5" fmla="*/ 0 h 144"/>
              <a:gd name="T6" fmla="*/ 176 w 176"/>
              <a:gd name="T7" fmla="*/ 144 h 144"/>
              <a:gd name="T8" fmla="*/ 176 w 176"/>
              <a:gd name="T9" fmla="*/ 144 h 144"/>
            </a:gdLst>
            <a:ahLst/>
            <a:cxnLst>
              <a:cxn ang="0">
                <a:pos x="T0" y="T1"/>
              </a:cxn>
              <a:cxn ang="0">
                <a:pos x="T2" y="T3"/>
              </a:cxn>
              <a:cxn ang="0">
                <a:pos x="T4" y="T5"/>
              </a:cxn>
              <a:cxn ang="0">
                <a:pos x="T6" y="T7"/>
              </a:cxn>
              <a:cxn ang="0">
                <a:pos x="T8" y="T9"/>
              </a:cxn>
            </a:cxnLst>
            <a:rect l="0" t="0" r="r" b="b"/>
            <a:pathLst>
              <a:path w="176" h="144">
                <a:moveTo>
                  <a:pt x="0" y="0"/>
                </a:moveTo>
                <a:lnTo>
                  <a:pt x="176" y="0"/>
                </a:lnTo>
                <a:lnTo>
                  <a:pt x="176" y="0"/>
                </a:lnTo>
                <a:lnTo>
                  <a:pt x="176" y="144"/>
                </a:lnTo>
                <a:lnTo>
                  <a:pt x="176" y="144"/>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95" name="Freeform 23"/>
          <p:cNvSpPr>
            <a:spLocks/>
          </p:cNvSpPr>
          <p:nvPr/>
        </p:nvSpPr>
        <p:spPr bwMode="auto">
          <a:xfrm>
            <a:off x="4073525" y="2927350"/>
            <a:ext cx="279400" cy="228600"/>
          </a:xfrm>
          <a:custGeom>
            <a:avLst/>
            <a:gdLst>
              <a:gd name="T0" fmla="*/ 0 w 176"/>
              <a:gd name="T1" fmla="*/ 0 h 144"/>
              <a:gd name="T2" fmla="*/ 176 w 176"/>
              <a:gd name="T3" fmla="*/ 0 h 144"/>
              <a:gd name="T4" fmla="*/ 176 w 176"/>
              <a:gd name="T5" fmla="*/ 144 h 144"/>
            </a:gdLst>
            <a:ahLst/>
            <a:cxnLst>
              <a:cxn ang="0">
                <a:pos x="T0" y="T1"/>
              </a:cxn>
              <a:cxn ang="0">
                <a:pos x="T2" y="T3"/>
              </a:cxn>
              <a:cxn ang="0">
                <a:pos x="T4" y="T5"/>
              </a:cxn>
            </a:cxnLst>
            <a:rect l="0" t="0" r="r" b="b"/>
            <a:pathLst>
              <a:path w="176" h="144">
                <a:moveTo>
                  <a:pt x="0" y="0"/>
                </a:moveTo>
                <a:lnTo>
                  <a:pt x="176" y="0"/>
                </a:lnTo>
                <a:lnTo>
                  <a:pt x="176" y="144"/>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96" name="Freeform 24"/>
          <p:cNvSpPr>
            <a:spLocks/>
          </p:cNvSpPr>
          <p:nvPr/>
        </p:nvSpPr>
        <p:spPr bwMode="auto">
          <a:xfrm>
            <a:off x="3402013" y="2940050"/>
            <a:ext cx="252412" cy="279400"/>
          </a:xfrm>
          <a:custGeom>
            <a:avLst/>
            <a:gdLst>
              <a:gd name="T0" fmla="*/ 159 w 159"/>
              <a:gd name="T1" fmla="*/ 0 h 176"/>
              <a:gd name="T2" fmla="*/ 0 w 159"/>
              <a:gd name="T3" fmla="*/ 0 h 176"/>
              <a:gd name="T4" fmla="*/ 0 w 159"/>
              <a:gd name="T5" fmla="*/ 0 h 176"/>
              <a:gd name="T6" fmla="*/ 0 w 159"/>
              <a:gd name="T7" fmla="*/ 176 h 176"/>
              <a:gd name="T8" fmla="*/ 0 w 159"/>
              <a:gd name="T9" fmla="*/ 176 h 176"/>
            </a:gdLst>
            <a:ahLst/>
            <a:cxnLst>
              <a:cxn ang="0">
                <a:pos x="T0" y="T1"/>
              </a:cxn>
              <a:cxn ang="0">
                <a:pos x="T2" y="T3"/>
              </a:cxn>
              <a:cxn ang="0">
                <a:pos x="T4" y="T5"/>
              </a:cxn>
              <a:cxn ang="0">
                <a:pos x="T6" y="T7"/>
              </a:cxn>
              <a:cxn ang="0">
                <a:pos x="T8" y="T9"/>
              </a:cxn>
            </a:cxnLst>
            <a:rect l="0" t="0" r="r" b="b"/>
            <a:pathLst>
              <a:path w="159" h="176">
                <a:moveTo>
                  <a:pt x="159" y="0"/>
                </a:moveTo>
                <a:lnTo>
                  <a:pt x="0" y="0"/>
                </a:lnTo>
                <a:lnTo>
                  <a:pt x="0" y="0"/>
                </a:lnTo>
                <a:lnTo>
                  <a:pt x="0" y="176"/>
                </a:lnTo>
                <a:lnTo>
                  <a:pt x="0" y="176"/>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97" name="Freeform 25"/>
          <p:cNvSpPr>
            <a:spLocks/>
          </p:cNvSpPr>
          <p:nvPr/>
        </p:nvSpPr>
        <p:spPr bwMode="auto">
          <a:xfrm>
            <a:off x="3389313" y="2927350"/>
            <a:ext cx="252412" cy="279400"/>
          </a:xfrm>
          <a:custGeom>
            <a:avLst/>
            <a:gdLst>
              <a:gd name="T0" fmla="*/ 159 w 159"/>
              <a:gd name="T1" fmla="*/ 0 h 176"/>
              <a:gd name="T2" fmla="*/ 0 w 159"/>
              <a:gd name="T3" fmla="*/ 0 h 176"/>
              <a:gd name="T4" fmla="*/ 0 w 159"/>
              <a:gd name="T5" fmla="*/ 176 h 176"/>
            </a:gdLst>
            <a:ahLst/>
            <a:cxnLst>
              <a:cxn ang="0">
                <a:pos x="T0" y="T1"/>
              </a:cxn>
              <a:cxn ang="0">
                <a:pos x="T2" y="T3"/>
              </a:cxn>
              <a:cxn ang="0">
                <a:pos x="T4" y="T5"/>
              </a:cxn>
            </a:cxnLst>
            <a:rect l="0" t="0" r="r" b="b"/>
            <a:pathLst>
              <a:path w="159" h="176">
                <a:moveTo>
                  <a:pt x="159" y="0"/>
                </a:moveTo>
                <a:lnTo>
                  <a:pt x="0" y="0"/>
                </a:lnTo>
                <a:lnTo>
                  <a:pt x="0" y="176"/>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98" name="Freeform 26"/>
          <p:cNvSpPr>
            <a:spLocks/>
          </p:cNvSpPr>
          <p:nvPr/>
        </p:nvSpPr>
        <p:spPr bwMode="auto">
          <a:xfrm>
            <a:off x="3376613" y="3357563"/>
            <a:ext cx="989012" cy="139700"/>
          </a:xfrm>
          <a:custGeom>
            <a:avLst/>
            <a:gdLst>
              <a:gd name="T0" fmla="*/ 0 w 623"/>
              <a:gd name="T1" fmla="*/ 0 h 88"/>
              <a:gd name="T2" fmla="*/ 0 w 623"/>
              <a:gd name="T3" fmla="*/ 88 h 88"/>
              <a:gd name="T4" fmla="*/ 0 w 623"/>
              <a:gd name="T5" fmla="*/ 88 h 88"/>
              <a:gd name="T6" fmla="*/ 623 w 623"/>
              <a:gd name="T7" fmla="*/ 88 h 88"/>
              <a:gd name="T8" fmla="*/ 623 w 623"/>
              <a:gd name="T9" fmla="*/ 88 h 88"/>
              <a:gd name="T10" fmla="*/ 623 w 623"/>
              <a:gd name="T11" fmla="*/ 0 h 88"/>
              <a:gd name="T12" fmla="*/ 623 w 623"/>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623" h="88">
                <a:moveTo>
                  <a:pt x="0" y="0"/>
                </a:moveTo>
                <a:lnTo>
                  <a:pt x="0" y="88"/>
                </a:lnTo>
                <a:lnTo>
                  <a:pt x="0" y="88"/>
                </a:lnTo>
                <a:lnTo>
                  <a:pt x="623" y="88"/>
                </a:lnTo>
                <a:lnTo>
                  <a:pt x="623" y="88"/>
                </a:lnTo>
                <a:lnTo>
                  <a:pt x="623" y="0"/>
                </a:lnTo>
                <a:lnTo>
                  <a:pt x="623" y="0"/>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99" name="Rectangle 27"/>
          <p:cNvSpPr>
            <a:spLocks noChangeArrowheads="1"/>
          </p:cNvSpPr>
          <p:nvPr/>
        </p:nvSpPr>
        <p:spPr bwMode="auto">
          <a:xfrm>
            <a:off x="3363913" y="3246439"/>
            <a:ext cx="989012" cy="238125"/>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00" name="Rectangle 28"/>
          <p:cNvSpPr>
            <a:spLocks noChangeArrowheads="1"/>
          </p:cNvSpPr>
          <p:nvPr/>
        </p:nvSpPr>
        <p:spPr bwMode="auto">
          <a:xfrm>
            <a:off x="3148013" y="3028951"/>
            <a:ext cx="393700" cy="303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01" name="Rectangle 29"/>
          <p:cNvSpPr>
            <a:spLocks noChangeArrowheads="1"/>
          </p:cNvSpPr>
          <p:nvPr/>
        </p:nvSpPr>
        <p:spPr bwMode="auto">
          <a:xfrm>
            <a:off x="3135313" y="3016251"/>
            <a:ext cx="419100" cy="328613"/>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02" name="Rectangle 30"/>
          <p:cNvSpPr>
            <a:spLocks noChangeArrowheads="1"/>
          </p:cNvSpPr>
          <p:nvPr/>
        </p:nvSpPr>
        <p:spPr bwMode="auto">
          <a:xfrm>
            <a:off x="4149725" y="3028951"/>
            <a:ext cx="393700" cy="303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03" name="Rectangle 31"/>
          <p:cNvSpPr>
            <a:spLocks noChangeArrowheads="1"/>
          </p:cNvSpPr>
          <p:nvPr/>
        </p:nvSpPr>
        <p:spPr bwMode="auto">
          <a:xfrm>
            <a:off x="4137025" y="3016251"/>
            <a:ext cx="419100" cy="328613"/>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04" name="Rectangle 32"/>
          <p:cNvSpPr>
            <a:spLocks noChangeArrowheads="1"/>
          </p:cNvSpPr>
          <p:nvPr/>
        </p:nvSpPr>
        <p:spPr bwMode="auto">
          <a:xfrm>
            <a:off x="2349501" y="2851150"/>
            <a:ext cx="392113" cy="317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05" name="Rectangle 33"/>
          <p:cNvSpPr>
            <a:spLocks noChangeArrowheads="1"/>
          </p:cNvSpPr>
          <p:nvPr/>
        </p:nvSpPr>
        <p:spPr bwMode="auto">
          <a:xfrm>
            <a:off x="2336801" y="2838450"/>
            <a:ext cx="417513" cy="342900"/>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06" name="Line 34"/>
          <p:cNvSpPr>
            <a:spLocks noChangeShapeType="1"/>
          </p:cNvSpPr>
          <p:nvPr/>
        </p:nvSpPr>
        <p:spPr bwMode="auto">
          <a:xfrm>
            <a:off x="3135314" y="3675063"/>
            <a:ext cx="1587" cy="22701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7" name="Line 35"/>
          <p:cNvSpPr>
            <a:spLocks noChangeShapeType="1"/>
          </p:cNvSpPr>
          <p:nvPr/>
        </p:nvSpPr>
        <p:spPr bwMode="auto">
          <a:xfrm>
            <a:off x="3122614" y="4357688"/>
            <a:ext cx="1587" cy="22701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8" name="Oval 36"/>
          <p:cNvSpPr>
            <a:spLocks noChangeArrowheads="1"/>
          </p:cNvSpPr>
          <p:nvPr/>
        </p:nvSpPr>
        <p:spPr bwMode="auto">
          <a:xfrm>
            <a:off x="3071813" y="4597400"/>
            <a:ext cx="139700" cy="1778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9" name="Oval 37"/>
          <p:cNvSpPr>
            <a:spLocks noChangeArrowheads="1"/>
          </p:cNvSpPr>
          <p:nvPr/>
        </p:nvSpPr>
        <p:spPr bwMode="auto">
          <a:xfrm>
            <a:off x="3059113" y="4584700"/>
            <a:ext cx="165100" cy="203200"/>
          </a:xfrm>
          <a:prstGeom prst="ellipse">
            <a:avLst/>
          </a:pr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10" name="Freeform 38"/>
          <p:cNvSpPr>
            <a:spLocks/>
          </p:cNvSpPr>
          <p:nvPr/>
        </p:nvSpPr>
        <p:spPr bwMode="auto">
          <a:xfrm>
            <a:off x="2171701" y="2168525"/>
            <a:ext cx="976313" cy="1936750"/>
          </a:xfrm>
          <a:custGeom>
            <a:avLst/>
            <a:gdLst>
              <a:gd name="T0" fmla="*/ 471 w 615"/>
              <a:gd name="T1" fmla="*/ 1220 h 1220"/>
              <a:gd name="T2" fmla="*/ 0 w 615"/>
              <a:gd name="T3" fmla="*/ 1220 h 1220"/>
              <a:gd name="T4" fmla="*/ 0 w 615"/>
              <a:gd name="T5" fmla="*/ 1220 h 1220"/>
              <a:gd name="T6" fmla="*/ 0 w 615"/>
              <a:gd name="T7" fmla="*/ 0 h 1220"/>
              <a:gd name="T8" fmla="*/ 0 w 615"/>
              <a:gd name="T9" fmla="*/ 0 h 1220"/>
              <a:gd name="T10" fmla="*/ 615 w 615"/>
              <a:gd name="T11" fmla="*/ 0 h 1220"/>
              <a:gd name="T12" fmla="*/ 615 w 615"/>
              <a:gd name="T13" fmla="*/ 0 h 1220"/>
            </a:gdLst>
            <a:ahLst/>
            <a:cxnLst>
              <a:cxn ang="0">
                <a:pos x="T0" y="T1"/>
              </a:cxn>
              <a:cxn ang="0">
                <a:pos x="T2" y="T3"/>
              </a:cxn>
              <a:cxn ang="0">
                <a:pos x="T4" y="T5"/>
              </a:cxn>
              <a:cxn ang="0">
                <a:pos x="T6" y="T7"/>
              </a:cxn>
              <a:cxn ang="0">
                <a:pos x="T8" y="T9"/>
              </a:cxn>
              <a:cxn ang="0">
                <a:pos x="T10" y="T11"/>
              </a:cxn>
              <a:cxn ang="0">
                <a:pos x="T12" y="T13"/>
              </a:cxn>
            </a:cxnLst>
            <a:rect l="0" t="0" r="r" b="b"/>
            <a:pathLst>
              <a:path w="615" h="1220">
                <a:moveTo>
                  <a:pt x="471" y="1220"/>
                </a:moveTo>
                <a:lnTo>
                  <a:pt x="0" y="1220"/>
                </a:lnTo>
                <a:lnTo>
                  <a:pt x="0" y="1220"/>
                </a:lnTo>
                <a:lnTo>
                  <a:pt x="0" y="0"/>
                </a:lnTo>
                <a:lnTo>
                  <a:pt x="0" y="0"/>
                </a:lnTo>
                <a:lnTo>
                  <a:pt x="615" y="0"/>
                </a:lnTo>
                <a:lnTo>
                  <a:pt x="615" y="0"/>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11" name="Freeform 39"/>
          <p:cNvSpPr>
            <a:spLocks/>
          </p:cNvSpPr>
          <p:nvPr/>
        </p:nvSpPr>
        <p:spPr bwMode="auto">
          <a:xfrm>
            <a:off x="2159001" y="2155825"/>
            <a:ext cx="976313" cy="1936750"/>
          </a:xfrm>
          <a:custGeom>
            <a:avLst/>
            <a:gdLst>
              <a:gd name="T0" fmla="*/ 471 w 615"/>
              <a:gd name="T1" fmla="*/ 1220 h 1220"/>
              <a:gd name="T2" fmla="*/ 0 w 615"/>
              <a:gd name="T3" fmla="*/ 1220 h 1220"/>
              <a:gd name="T4" fmla="*/ 0 w 615"/>
              <a:gd name="T5" fmla="*/ 0 h 1220"/>
              <a:gd name="T6" fmla="*/ 615 w 615"/>
              <a:gd name="T7" fmla="*/ 0 h 1220"/>
            </a:gdLst>
            <a:ahLst/>
            <a:cxnLst>
              <a:cxn ang="0">
                <a:pos x="T0" y="T1"/>
              </a:cxn>
              <a:cxn ang="0">
                <a:pos x="T2" y="T3"/>
              </a:cxn>
              <a:cxn ang="0">
                <a:pos x="T4" y="T5"/>
              </a:cxn>
              <a:cxn ang="0">
                <a:pos x="T6" y="T7"/>
              </a:cxn>
            </a:cxnLst>
            <a:rect l="0" t="0" r="r" b="b"/>
            <a:pathLst>
              <a:path w="615" h="1220">
                <a:moveTo>
                  <a:pt x="471" y="1220"/>
                </a:moveTo>
                <a:lnTo>
                  <a:pt x="0" y="1220"/>
                </a:lnTo>
                <a:lnTo>
                  <a:pt x="0" y="0"/>
                </a:lnTo>
                <a:lnTo>
                  <a:pt x="615" y="0"/>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112" name="Group 40"/>
          <p:cNvGrpSpPr>
            <a:grpSpLocks/>
          </p:cNvGrpSpPr>
          <p:nvPr/>
        </p:nvGrpSpPr>
        <p:grpSpPr bwMode="auto">
          <a:xfrm>
            <a:off x="2957513" y="2117725"/>
            <a:ext cx="203200" cy="88900"/>
            <a:chOff x="903" y="1334"/>
            <a:chExt cx="128" cy="56"/>
          </a:xfrm>
        </p:grpSpPr>
        <p:sp>
          <p:nvSpPr>
            <p:cNvPr id="3113" name="Freeform 41"/>
            <p:cNvSpPr>
              <a:spLocks/>
            </p:cNvSpPr>
            <p:nvPr/>
          </p:nvSpPr>
          <p:spPr bwMode="auto">
            <a:xfrm>
              <a:off x="911" y="1334"/>
              <a:ext cx="120" cy="56"/>
            </a:xfrm>
            <a:custGeom>
              <a:avLst/>
              <a:gdLst>
                <a:gd name="T0" fmla="*/ 120 w 120"/>
                <a:gd name="T1" fmla="*/ 32 h 56"/>
                <a:gd name="T2" fmla="*/ 0 w 120"/>
                <a:gd name="T3" fmla="*/ 56 h 56"/>
                <a:gd name="T4" fmla="*/ 0 w 120"/>
                <a:gd name="T5" fmla="*/ 32 h 56"/>
                <a:gd name="T6" fmla="*/ 0 w 120"/>
                <a:gd name="T7" fmla="*/ 0 h 56"/>
                <a:gd name="T8" fmla="*/ 120 w 120"/>
                <a:gd name="T9" fmla="*/ 32 h 56"/>
              </a:gdLst>
              <a:ahLst/>
              <a:cxnLst>
                <a:cxn ang="0">
                  <a:pos x="T0" y="T1"/>
                </a:cxn>
                <a:cxn ang="0">
                  <a:pos x="T2" y="T3"/>
                </a:cxn>
                <a:cxn ang="0">
                  <a:pos x="T4" y="T5"/>
                </a:cxn>
                <a:cxn ang="0">
                  <a:pos x="T6" y="T7"/>
                </a:cxn>
                <a:cxn ang="0">
                  <a:pos x="T8" y="T9"/>
                </a:cxn>
              </a:cxnLst>
              <a:rect l="0" t="0" r="r" b="b"/>
              <a:pathLst>
                <a:path w="120" h="56">
                  <a:moveTo>
                    <a:pt x="120" y="32"/>
                  </a:moveTo>
                  <a:lnTo>
                    <a:pt x="0" y="56"/>
                  </a:lnTo>
                  <a:lnTo>
                    <a:pt x="0" y="32"/>
                  </a:lnTo>
                  <a:lnTo>
                    <a:pt x="0" y="0"/>
                  </a:lnTo>
                  <a:lnTo>
                    <a:pt x="12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4" name="Line 42"/>
            <p:cNvSpPr>
              <a:spLocks noChangeShapeType="1"/>
            </p:cNvSpPr>
            <p:nvPr/>
          </p:nvSpPr>
          <p:spPr bwMode="auto">
            <a:xfrm>
              <a:off x="903" y="1366"/>
              <a:ext cx="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115" name="Group 43"/>
          <p:cNvGrpSpPr>
            <a:grpSpLocks/>
          </p:cNvGrpSpPr>
          <p:nvPr/>
        </p:nvGrpSpPr>
        <p:grpSpPr bwMode="auto">
          <a:xfrm>
            <a:off x="3806825" y="2484438"/>
            <a:ext cx="88900" cy="254000"/>
            <a:chOff x="1438" y="1565"/>
            <a:chExt cx="56" cy="160"/>
          </a:xfrm>
        </p:grpSpPr>
        <p:sp>
          <p:nvSpPr>
            <p:cNvPr id="3116" name="Freeform 44"/>
            <p:cNvSpPr>
              <a:spLocks/>
            </p:cNvSpPr>
            <p:nvPr/>
          </p:nvSpPr>
          <p:spPr bwMode="auto">
            <a:xfrm>
              <a:off x="1438" y="1613"/>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Lst>
              <a:ahLst/>
              <a:cxnLst>
                <a:cxn ang="0">
                  <a:pos x="T0" y="T1"/>
                </a:cxn>
                <a:cxn ang="0">
                  <a:pos x="T2" y="T3"/>
                </a:cxn>
                <a:cxn ang="0">
                  <a:pos x="T4" y="T5"/>
                </a:cxn>
                <a:cxn ang="0">
                  <a:pos x="T6" y="T7"/>
                </a:cxn>
                <a:cxn ang="0">
                  <a:pos x="T8" y="T9"/>
                </a:cxn>
              </a:cxnLst>
              <a:rect l="0" t="0" r="r" b="b"/>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7" name="Line 45"/>
            <p:cNvSpPr>
              <a:spLocks noChangeShapeType="1"/>
            </p:cNvSpPr>
            <p:nvPr/>
          </p:nvSpPr>
          <p:spPr bwMode="auto">
            <a:xfrm>
              <a:off x="1462" y="1565"/>
              <a:ext cx="1" cy="4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118" name="Group 46"/>
          <p:cNvGrpSpPr>
            <a:grpSpLocks/>
          </p:cNvGrpSpPr>
          <p:nvPr/>
        </p:nvGrpSpPr>
        <p:grpSpPr bwMode="auto">
          <a:xfrm>
            <a:off x="2501900" y="2624138"/>
            <a:ext cx="88900" cy="227012"/>
            <a:chOff x="616" y="1653"/>
            <a:chExt cx="56" cy="143"/>
          </a:xfrm>
        </p:grpSpPr>
        <p:sp>
          <p:nvSpPr>
            <p:cNvPr id="3119" name="Freeform 47"/>
            <p:cNvSpPr>
              <a:spLocks/>
            </p:cNvSpPr>
            <p:nvPr/>
          </p:nvSpPr>
          <p:spPr bwMode="auto">
            <a:xfrm>
              <a:off x="616" y="1685"/>
              <a:ext cx="56" cy="111"/>
            </a:xfrm>
            <a:custGeom>
              <a:avLst/>
              <a:gdLst>
                <a:gd name="T0" fmla="*/ 32 w 56"/>
                <a:gd name="T1" fmla="*/ 111 h 111"/>
                <a:gd name="T2" fmla="*/ 0 w 56"/>
                <a:gd name="T3" fmla="*/ 0 h 111"/>
                <a:gd name="T4" fmla="*/ 32 w 56"/>
                <a:gd name="T5" fmla="*/ 0 h 111"/>
                <a:gd name="T6" fmla="*/ 56 w 56"/>
                <a:gd name="T7" fmla="*/ 0 h 111"/>
                <a:gd name="T8" fmla="*/ 32 w 56"/>
                <a:gd name="T9" fmla="*/ 111 h 111"/>
              </a:gdLst>
              <a:ahLst/>
              <a:cxnLst>
                <a:cxn ang="0">
                  <a:pos x="T0" y="T1"/>
                </a:cxn>
                <a:cxn ang="0">
                  <a:pos x="T2" y="T3"/>
                </a:cxn>
                <a:cxn ang="0">
                  <a:pos x="T4" y="T5"/>
                </a:cxn>
                <a:cxn ang="0">
                  <a:pos x="T6" y="T7"/>
                </a:cxn>
                <a:cxn ang="0">
                  <a:pos x="T8" y="T9"/>
                </a:cxn>
              </a:cxnLst>
              <a:rect l="0" t="0" r="r" b="b"/>
              <a:pathLst>
                <a:path w="56" h="111">
                  <a:moveTo>
                    <a:pt x="32" y="111"/>
                  </a:moveTo>
                  <a:lnTo>
                    <a:pt x="0" y="0"/>
                  </a:lnTo>
                  <a:lnTo>
                    <a:pt x="32" y="0"/>
                  </a:lnTo>
                  <a:lnTo>
                    <a:pt x="56" y="0"/>
                  </a:lnTo>
                  <a:lnTo>
                    <a:pt x="32" y="1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0" name="Line 48"/>
            <p:cNvSpPr>
              <a:spLocks noChangeShapeType="1"/>
            </p:cNvSpPr>
            <p:nvPr/>
          </p:nvSpPr>
          <p:spPr bwMode="auto">
            <a:xfrm>
              <a:off x="648" y="1653"/>
              <a:ext cx="1" cy="3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121" name="Group 49"/>
          <p:cNvGrpSpPr>
            <a:grpSpLocks/>
          </p:cNvGrpSpPr>
          <p:nvPr/>
        </p:nvGrpSpPr>
        <p:grpSpPr bwMode="auto">
          <a:xfrm>
            <a:off x="3097213" y="3687763"/>
            <a:ext cx="88900" cy="252412"/>
            <a:chOff x="991" y="2323"/>
            <a:chExt cx="56" cy="159"/>
          </a:xfrm>
        </p:grpSpPr>
        <p:sp>
          <p:nvSpPr>
            <p:cNvPr id="3122" name="Freeform 50"/>
            <p:cNvSpPr>
              <a:spLocks/>
            </p:cNvSpPr>
            <p:nvPr/>
          </p:nvSpPr>
          <p:spPr bwMode="auto">
            <a:xfrm>
              <a:off x="991" y="2370"/>
              <a:ext cx="56" cy="112"/>
            </a:xfrm>
            <a:custGeom>
              <a:avLst/>
              <a:gdLst>
                <a:gd name="T0" fmla="*/ 32 w 56"/>
                <a:gd name="T1" fmla="*/ 112 h 112"/>
                <a:gd name="T2" fmla="*/ 0 w 56"/>
                <a:gd name="T3" fmla="*/ 0 h 112"/>
                <a:gd name="T4" fmla="*/ 32 w 56"/>
                <a:gd name="T5" fmla="*/ 0 h 112"/>
                <a:gd name="T6" fmla="*/ 56 w 56"/>
                <a:gd name="T7" fmla="*/ 0 h 112"/>
                <a:gd name="T8" fmla="*/ 32 w 56"/>
                <a:gd name="T9" fmla="*/ 112 h 112"/>
              </a:gdLst>
              <a:ahLst/>
              <a:cxnLst>
                <a:cxn ang="0">
                  <a:pos x="T0" y="T1"/>
                </a:cxn>
                <a:cxn ang="0">
                  <a:pos x="T2" y="T3"/>
                </a:cxn>
                <a:cxn ang="0">
                  <a:pos x="T4" y="T5"/>
                </a:cxn>
                <a:cxn ang="0">
                  <a:pos x="T6" y="T7"/>
                </a:cxn>
                <a:cxn ang="0">
                  <a:pos x="T8" y="T9"/>
                </a:cxn>
              </a:cxnLst>
              <a:rect l="0" t="0" r="r" b="b"/>
              <a:pathLst>
                <a:path w="56" h="112">
                  <a:moveTo>
                    <a:pt x="32" y="112"/>
                  </a:moveTo>
                  <a:lnTo>
                    <a:pt x="0" y="0"/>
                  </a:lnTo>
                  <a:lnTo>
                    <a:pt x="32" y="0"/>
                  </a:lnTo>
                  <a:lnTo>
                    <a:pt x="56" y="0"/>
                  </a:lnTo>
                  <a:lnTo>
                    <a:pt x="32" y="1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3" name="Line 51"/>
            <p:cNvSpPr>
              <a:spLocks noChangeShapeType="1"/>
            </p:cNvSpPr>
            <p:nvPr/>
          </p:nvSpPr>
          <p:spPr bwMode="auto">
            <a:xfrm>
              <a:off x="1023" y="2323"/>
              <a:ext cx="1" cy="4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124" name="Group 52"/>
          <p:cNvGrpSpPr>
            <a:grpSpLocks/>
          </p:cNvGrpSpPr>
          <p:nvPr/>
        </p:nvGrpSpPr>
        <p:grpSpPr bwMode="auto">
          <a:xfrm>
            <a:off x="3071813" y="2003425"/>
            <a:ext cx="88900" cy="190500"/>
            <a:chOff x="975" y="1262"/>
            <a:chExt cx="56" cy="120"/>
          </a:xfrm>
        </p:grpSpPr>
        <p:sp>
          <p:nvSpPr>
            <p:cNvPr id="3125" name="Freeform 53"/>
            <p:cNvSpPr>
              <a:spLocks/>
            </p:cNvSpPr>
            <p:nvPr/>
          </p:nvSpPr>
          <p:spPr bwMode="auto">
            <a:xfrm>
              <a:off x="975" y="1270"/>
              <a:ext cx="56" cy="112"/>
            </a:xfrm>
            <a:custGeom>
              <a:avLst/>
              <a:gdLst>
                <a:gd name="T0" fmla="*/ 32 w 56"/>
                <a:gd name="T1" fmla="*/ 112 h 112"/>
                <a:gd name="T2" fmla="*/ 0 w 56"/>
                <a:gd name="T3" fmla="*/ 0 h 112"/>
                <a:gd name="T4" fmla="*/ 32 w 56"/>
                <a:gd name="T5" fmla="*/ 0 h 112"/>
                <a:gd name="T6" fmla="*/ 56 w 56"/>
                <a:gd name="T7" fmla="*/ 0 h 112"/>
                <a:gd name="T8" fmla="*/ 32 w 56"/>
                <a:gd name="T9" fmla="*/ 112 h 112"/>
              </a:gdLst>
              <a:ahLst/>
              <a:cxnLst>
                <a:cxn ang="0">
                  <a:pos x="T0" y="T1"/>
                </a:cxn>
                <a:cxn ang="0">
                  <a:pos x="T2" y="T3"/>
                </a:cxn>
                <a:cxn ang="0">
                  <a:pos x="T4" y="T5"/>
                </a:cxn>
                <a:cxn ang="0">
                  <a:pos x="T6" y="T7"/>
                </a:cxn>
                <a:cxn ang="0">
                  <a:pos x="T8" y="T9"/>
                </a:cxn>
              </a:cxnLst>
              <a:rect l="0" t="0" r="r" b="b"/>
              <a:pathLst>
                <a:path w="56" h="112">
                  <a:moveTo>
                    <a:pt x="32" y="112"/>
                  </a:moveTo>
                  <a:lnTo>
                    <a:pt x="0" y="0"/>
                  </a:lnTo>
                  <a:lnTo>
                    <a:pt x="32" y="0"/>
                  </a:lnTo>
                  <a:lnTo>
                    <a:pt x="56" y="0"/>
                  </a:lnTo>
                  <a:lnTo>
                    <a:pt x="32" y="1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6" name="Line 54"/>
            <p:cNvSpPr>
              <a:spLocks noChangeShapeType="1"/>
            </p:cNvSpPr>
            <p:nvPr/>
          </p:nvSpPr>
          <p:spPr bwMode="auto">
            <a:xfrm>
              <a:off x="1007" y="1262"/>
              <a:ext cx="1" cy="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127" name="Group 55"/>
          <p:cNvGrpSpPr>
            <a:grpSpLocks/>
          </p:cNvGrpSpPr>
          <p:nvPr/>
        </p:nvGrpSpPr>
        <p:grpSpPr bwMode="auto">
          <a:xfrm>
            <a:off x="3084513" y="4421188"/>
            <a:ext cx="88900" cy="201612"/>
            <a:chOff x="983" y="2785"/>
            <a:chExt cx="56" cy="127"/>
          </a:xfrm>
        </p:grpSpPr>
        <p:sp>
          <p:nvSpPr>
            <p:cNvPr id="3128" name="Freeform 56"/>
            <p:cNvSpPr>
              <a:spLocks/>
            </p:cNvSpPr>
            <p:nvPr/>
          </p:nvSpPr>
          <p:spPr bwMode="auto">
            <a:xfrm>
              <a:off x="983" y="2801"/>
              <a:ext cx="56" cy="111"/>
            </a:xfrm>
            <a:custGeom>
              <a:avLst/>
              <a:gdLst>
                <a:gd name="T0" fmla="*/ 32 w 56"/>
                <a:gd name="T1" fmla="*/ 111 h 111"/>
                <a:gd name="T2" fmla="*/ 0 w 56"/>
                <a:gd name="T3" fmla="*/ 0 h 111"/>
                <a:gd name="T4" fmla="*/ 32 w 56"/>
                <a:gd name="T5" fmla="*/ 0 h 111"/>
                <a:gd name="T6" fmla="*/ 56 w 56"/>
                <a:gd name="T7" fmla="*/ 0 h 111"/>
                <a:gd name="T8" fmla="*/ 32 w 56"/>
                <a:gd name="T9" fmla="*/ 111 h 111"/>
              </a:gdLst>
              <a:ahLst/>
              <a:cxnLst>
                <a:cxn ang="0">
                  <a:pos x="T0" y="T1"/>
                </a:cxn>
                <a:cxn ang="0">
                  <a:pos x="T2" y="T3"/>
                </a:cxn>
                <a:cxn ang="0">
                  <a:pos x="T4" y="T5"/>
                </a:cxn>
                <a:cxn ang="0">
                  <a:pos x="T6" y="T7"/>
                </a:cxn>
                <a:cxn ang="0">
                  <a:pos x="T8" y="T9"/>
                </a:cxn>
              </a:cxnLst>
              <a:rect l="0" t="0" r="r" b="b"/>
              <a:pathLst>
                <a:path w="56" h="111">
                  <a:moveTo>
                    <a:pt x="32" y="111"/>
                  </a:moveTo>
                  <a:lnTo>
                    <a:pt x="0" y="0"/>
                  </a:lnTo>
                  <a:lnTo>
                    <a:pt x="32" y="0"/>
                  </a:lnTo>
                  <a:lnTo>
                    <a:pt x="56" y="0"/>
                  </a:lnTo>
                  <a:lnTo>
                    <a:pt x="32" y="1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9" name="Line 57"/>
            <p:cNvSpPr>
              <a:spLocks noChangeShapeType="1"/>
            </p:cNvSpPr>
            <p:nvPr/>
          </p:nvSpPr>
          <p:spPr bwMode="auto">
            <a:xfrm>
              <a:off x="1015" y="2785"/>
              <a:ext cx="1" cy="1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30" name="Rectangle 58"/>
          <p:cNvSpPr>
            <a:spLocks noChangeArrowheads="1"/>
          </p:cNvSpPr>
          <p:nvPr/>
        </p:nvSpPr>
        <p:spPr bwMode="auto">
          <a:xfrm>
            <a:off x="5011739" y="1536701"/>
            <a:ext cx="2705869"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latin typeface="Helvetica" panose="020B0604020202020204" pitchFamily="34" charset="0"/>
              </a:rPr>
              <a:t>Computing the cyclomatic </a:t>
            </a:r>
            <a:endParaRPr lang="en-US" altLang="en-US" b="1">
              <a:latin typeface="Helvetica" panose="020B0604020202020204" pitchFamily="34" charset="0"/>
            </a:endParaRPr>
          </a:p>
        </p:txBody>
      </p:sp>
      <p:sp>
        <p:nvSpPr>
          <p:cNvPr id="3131" name="Rectangle 59"/>
          <p:cNvSpPr>
            <a:spLocks noChangeArrowheads="1"/>
          </p:cNvSpPr>
          <p:nvPr/>
        </p:nvSpPr>
        <p:spPr bwMode="auto">
          <a:xfrm>
            <a:off x="5011738" y="1852614"/>
            <a:ext cx="1154162"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latin typeface="Helvetica" panose="020B0604020202020204" pitchFamily="34" charset="0"/>
              </a:rPr>
              <a:t>complexity:</a:t>
            </a:r>
            <a:endParaRPr lang="en-US" altLang="en-US" b="1">
              <a:latin typeface="Helvetica" panose="020B0604020202020204" pitchFamily="34" charset="0"/>
            </a:endParaRPr>
          </a:p>
        </p:txBody>
      </p:sp>
      <p:sp>
        <p:nvSpPr>
          <p:cNvPr id="3132" name="Rectangle 60"/>
          <p:cNvSpPr>
            <a:spLocks noChangeArrowheads="1"/>
          </p:cNvSpPr>
          <p:nvPr/>
        </p:nvSpPr>
        <p:spPr bwMode="auto">
          <a:xfrm>
            <a:off x="5011739" y="2168526"/>
            <a:ext cx="65"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US" altLang="en-US" b="1">
              <a:solidFill>
                <a:schemeClr val="bg1"/>
              </a:solidFill>
              <a:latin typeface="Helvetica" panose="020B0604020202020204" pitchFamily="34" charset="0"/>
            </a:endParaRPr>
          </a:p>
        </p:txBody>
      </p:sp>
      <p:sp>
        <p:nvSpPr>
          <p:cNvPr id="3133" name="Rectangle 61"/>
          <p:cNvSpPr>
            <a:spLocks noChangeArrowheads="1"/>
          </p:cNvSpPr>
          <p:nvPr/>
        </p:nvSpPr>
        <p:spPr bwMode="auto">
          <a:xfrm>
            <a:off x="5011739" y="2486026"/>
            <a:ext cx="3763851"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latin typeface="Helvetica" panose="020B0604020202020204" pitchFamily="34" charset="0"/>
              </a:rPr>
              <a:t>number of simple decisions + 1         </a:t>
            </a:r>
            <a:endParaRPr lang="en-US" altLang="en-US" b="1">
              <a:latin typeface="Helvetica" panose="020B0604020202020204" pitchFamily="34" charset="0"/>
            </a:endParaRPr>
          </a:p>
        </p:txBody>
      </p:sp>
      <p:sp>
        <p:nvSpPr>
          <p:cNvPr id="3134" name="Rectangle 62"/>
          <p:cNvSpPr>
            <a:spLocks noChangeArrowheads="1"/>
          </p:cNvSpPr>
          <p:nvPr/>
        </p:nvSpPr>
        <p:spPr bwMode="auto">
          <a:xfrm>
            <a:off x="5011739" y="2801939"/>
            <a:ext cx="65"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US" altLang="en-US" b="1">
              <a:solidFill>
                <a:schemeClr val="bg1"/>
              </a:solidFill>
              <a:latin typeface="Helvetica" panose="020B0604020202020204" pitchFamily="34" charset="0"/>
            </a:endParaRPr>
          </a:p>
        </p:txBody>
      </p:sp>
      <p:sp>
        <p:nvSpPr>
          <p:cNvPr id="3135" name="Rectangle 63"/>
          <p:cNvSpPr>
            <a:spLocks noChangeArrowheads="1"/>
          </p:cNvSpPr>
          <p:nvPr/>
        </p:nvSpPr>
        <p:spPr bwMode="auto">
          <a:xfrm>
            <a:off x="5011739" y="3117851"/>
            <a:ext cx="782265"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latin typeface="Helvetica" panose="020B0604020202020204" pitchFamily="34" charset="0"/>
              </a:rPr>
              <a:t>         or</a:t>
            </a:r>
            <a:endParaRPr lang="en-US" altLang="en-US" b="1">
              <a:latin typeface="Helvetica" panose="020B0604020202020204" pitchFamily="34" charset="0"/>
            </a:endParaRPr>
          </a:p>
        </p:txBody>
      </p:sp>
      <p:sp>
        <p:nvSpPr>
          <p:cNvPr id="3136" name="Rectangle 64"/>
          <p:cNvSpPr>
            <a:spLocks noChangeArrowheads="1"/>
          </p:cNvSpPr>
          <p:nvPr/>
        </p:nvSpPr>
        <p:spPr bwMode="auto">
          <a:xfrm>
            <a:off x="5011739" y="3435351"/>
            <a:ext cx="65"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US" altLang="en-US" b="1">
              <a:solidFill>
                <a:schemeClr val="bg1"/>
              </a:solidFill>
              <a:latin typeface="Helvetica" panose="020B0604020202020204" pitchFamily="34" charset="0"/>
            </a:endParaRPr>
          </a:p>
        </p:txBody>
      </p:sp>
      <p:sp>
        <p:nvSpPr>
          <p:cNvPr id="3137" name="Rectangle 65"/>
          <p:cNvSpPr>
            <a:spLocks noChangeArrowheads="1"/>
          </p:cNvSpPr>
          <p:nvPr/>
        </p:nvSpPr>
        <p:spPr bwMode="auto">
          <a:xfrm>
            <a:off x="5011738" y="3751264"/>
            <a:ext cx="3058530"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latin typeface="Helvetica" panose="020B0604020202020204" pitchFamily="34" charset="0"/>
              </a:rPr>
              <a:t>number of enclosed areas + 1</a:t>
            </a:r>
            <a:endParaRPr lang="en-US" altLang="en-US" b="1">
              <a:latin typeface="Helvetica" panose="020B0604020202020204" pitchFamily="34" charset="0"/>
            </a:endParaRPr>
          </a:p>
        </p:txBody>
      </p:sp>
      <p:sp>
        <p:nvSpPr>
          <p:cNvPr id="3138" name="Rectangle 66"/>
          <p:cNvSpPr>
            <a:spLocks noChangeArrowheads="1"/>
          </p:cNvSpPr>
          <p:nvPr/>
        </p:nvSpPr>
        <p:spPr bwMode="auto">
          <a:xfrm>
            <a:off x="5011739" y="4067176"/>
            <a:ext cx="65"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US" altLang="en-US" b="1">
              <a:solidFill>
                <a:schemeClr val="bg1"/>
              </a:solidFill>
              <a:latin typeface="Helvetica" panose="020B0604020202020204" pitchFamily="34" charset="0"/>
            </a:endParaRPr>
          </a:p>
        </p:txBody>
      </p:sp>
      <p:sp>
        <p:nvSpPr>
          <p:cNvPr id="3139" name="Rectangle 67"/>
          <p:cNvSpPr>
            <a:spLocks noChangeArrowheads="1"/>
          </p:cNvSpPr>
          <p:nvPr/>
        </p:nvSpPr>
        <p:spPr bwMode="auto">
          <a:xfrm>
            <a:off x="5011738" y="4383089"/>
            <a:ext cx="2173672"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latin typeface="Helvetica" panose="020B0604020202020204" pitchFamily="34" charset="0"/>
              </a:rPr>
              <a:t>In this case, V(G) = 4</a:t>
            </a:r>
            <a:endParaRPr lang="en-US" altLang="en-US" b="1">
              <a:latin typeface="Helvetica" panose="020B0604020202020204" pitchFamily="34" charset="0"/>
            </a:endParaRPr>
          </a:p>
        </p:txBody>
      </p:sp>
      <p:sp>
        <p:nvSpPr>
          <p:cNvPr id="3140" name="Freeform 68"/>
          <p:cNvSpPr>
            <a:spLocks/>
          </p:cNvSpPr>
          <p:nvPr/>
        </p:nvSpPr>
        <p:spPr bwMode="auto">
          <a:xfrm>
            <a:off x="2578101" y="3194051"/>
            <a:ext cx="1279525" cy="481013"/>
          </a:xfrm>
          <a:custGeom>
            <a:avLst/>
            <a:gdLst>
              <a:gd name="T0" fmla="*/ 806 w 806"/>
              <a:gd name="T1" fmla="*/ 215 h 303"/>
              <a:gd name="T2" fmla="*/ 806 w 806"/>
              <a:gd name="T3" fmla="*/ 303 h 303"/>
              <a:gd name="T4" fmla="*/ 806 w 806"/>
              <a:gd name="T5" fmla="*/ 303 h 303"/>
              <a:gd name="T6" fmla="*/ 0 w 806"/>
              <a:gd name="T7" fmla="*/ 303 h 303"/>
              <a:gd name="T8" fmla="*/ 0 w 806"/>
              <a:gd name="T9" fmla="*/ 303 h 303"/>
              <a:gd name="T10" fmla="*/ 0 w 806"/>
              <a:gd name="T11" fmla="*/ 0 h 303"/>
              <a:gd name="T12" fmla="*/ 0 w 806"/>
              <a:gd name="T13" fmla="*/ 0 h 303"/>
            </a:gdLst>
            <a:ahLst/>
            <a:cxnLst>
              <a:cxn ang="0">
                <a:pos x="T0" y="T1"/>
              </a:cxn>
              <a:cxn ang="0">
                <a:pos x="T2" y="T3"/>
              </a:cxn>
              <a:cxn ang="0">
                <a:pos x="T4" y="T5"/>
              </a:cxn>
              <a:cxn ang="0">
                <a:pos x="T6" y="T7"/>
              </a:cxn>
              <a:cxn ang="0">
                <a:pos x="T8" y="T9"/>
              </a:cxn>
              <a:cxn ang="0">
                <a:pos x="T10" y="T11"/>
              </a:cxn>
              <a:cxn ang="0">
                <a:pos x="T12" y="T13"/>
              </a:cxn>
            </a:cxnLst>
            <a:rect l="0" t="0" r="r" b="b"/>
            <a:pathLst>
              <a:path w="806" h="303">
                <a:moveTo>
                  <a:pt x="806" y="215"/>
                </a:moveTo>
                <a:lnTo>
                  <a:pt x="806" y="303"/>
                </a:lnTo>
                <a:lnTo>
                  <a:pt x="806" y="303"/>
                </a:lnTo>
                <a:lnTo>
                  <a:pt x="0" y="303"/>
                </a:lnTo>
                <a:lnTo>
                  <a:pt x="0" y="303"/>
                </a:lnTo>
                <a:lnTo>
                  <a:pt x="0" y="0"/>
                </a:lnTo>
                <a:lnTo>
                  <a:pt x="0" y="0"/>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41" name="Freeform 69"/>
          <p:cNvSpPr>
            <a:spLocks/>
          </p:cNvSpPr>
          <p:nvPr/>
        </p:nvSpPr>
        <p:spPr bwMode="auto">
          <a:xfrm>
            <a:off x="2565401" y="3181351"/>
            <a:ext cx="1279525" cy="481013"/>
          </a:xfrm>
          <a:custGeom>
            <a:avLst/>
            <a:gdLst>
              <a:gd name="T0" fmla="*/ 806 w 806"/>
              <a:gd name="T1" fmla="*/ 215 h 303"/>
              <a:gd name="T2" fmla="*/ 806 w 806"/>
              <a:gd name="T3" fmla="*/ 303 h 303"/>
              <a:gd name="T4" fmla="*/ 0 w 806"/>
              <a:gd name="T5" fmla="*/ 303 h 303"/>
              <a:gd name="T6" fmla="*/ 0 w 806"/>
              <a:gd name="T7" fmla="*/ 0 h 303"/>
            </a:gdLst>
            <a:ahLst/>
            <a:cxnLst>
              <a:cxn ang="0">
                <a:pos x="T0" y="T1"/>
              </a:cxn>
              <a:cxn ang="0">
                <a:pos x="T2" y="T3"/>
              </a:cxn>
              <a:cxn ang="0">
                <a:pos x="T4" y="T5"/>
              </a:cxn>
              <a:cxn ang="0">
                <a:pos x="T6" y="T7"/>
              </a:cxn>
            </a:cxnLst>
            <a:rect l="0" t="0" r="r" b="b"/>
            <a:pathLst>
              <a:path w="806" h="303">
                <a:moveTo>
                  <a:pt x="806" y="215"/>
                </a:moveTo>
                <a:lnTo>
                  <a:pt x="806" y="303"/>
                </a:lnTo>
                <a:lnTo>
                  <a:pt x="0" y="303"/>
                </a:lnTo>
                <a:lnTo>
                  <a:pt x="0" y="0"/>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42" name="Rectangle 70"/>
          <p:cNvSpPr>
            <a:spLocks noChangeArrowheads="1"/>
          </p:cNvSpPr>
          <p:nvPr/>
        </p:nvSpPr>
        <p:spPr bwMode="auto">
          <a:xfrm>
            <a:off x="3573463" y="3155950"/>
            <a:ext cx="538162" cy="173038"/>
          </a:xfrm>
          <a:prstGeom prst="rect">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8702391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Rot="1" noChangeArrowheads="1"/>
          </p:cNvSpPr>
          <p:nvPr/>
        </p:nvSpPr>
        <p:spPr bwMode="auto">
          <a:xfrm>
            <a:off x="3865564" y="152401"/>
            <a:ext cx="1778051" cy="32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r>
              <a:rPr lang="en-US" altLang="en-US"/>
              <a:t>Basis Path Testing</a:t>
            </a:r>
          </a:p>
        </p:txBody>
      </p:sp>
      <p:sp>
        <p:nvSpPr>
          <p:cNvPr id="4101" name="Rectangle 5"/>
          <p:cNvSpPr>
            <a:spLocks noChangeArrowheads="1"/>
          </p:cNvSpPr>
          <p:nvPr/>
        </p:nvSpPr>
        <p:spPr bwMode="auto">
          <a:xfrm>
            <a:off x="6281739" y="919163"/>
            <a:ext cx="2727325"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sz="2300" b="1">
                <a:effectLst>
                  <a:outerShdw blurRad="38100" dist="38100" dir="2700000" algn="tl">
                    <a:srgbClr val="FFFFFF"/>
                  </a:outerShdw>
                </a:effectLst>
                <a:latin typeface="Helvetica" panose="020B0604020202020204" pitchFamily="34" charset="0"/>
              </a:rPr>
              <a:t>Next, we derive the </a:t>
            </a:r>
            <a:endParaRPr lang="en-US" altLang="en-US" b="1">
              <a:effectLst>
                <a:outerShdw blurRad="38100" dist="38100" dir="2700000" algn="tl">
                  <a:srgbClr val="FFFFFF"/>
                </a:outerShdw>
              </a:effectLst>
              <a:latin typeface="Helvetica" panose="020B0604020202020204" pitchFamily="34" charset="0"/>
            </a:endParaRPr>
          </a:p>
        </p:txBody>
      </p:sp>
      <p:sp>
        <p:nvSpPr>
          <p:cNvPr id="4102" name="Rectangle 6"/>
          <p:cNvSpPr>
            <a:spLocks noChangeArrowheads="1"/>
          </p:cNvSpPr>
          <p:nvPr/>
        </p:nvSpPr>
        <p:spPr bwMode="auto">
          <a:xfrm>
            <a:off x="6281739" y="1219201"/>
            <a:ext cx="2693987"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sz="2300" b="1">
                <a:effectLst>
                  <a:outerShdw blurRad="38100" dist="38100" dir="2700000" algn="tl">
                    <a:srgbClr val="FFFFFF"/>
                  </a:outerShdw>
                </a:effectLst>
                <a:latin typeface="Helvetica" panose="020B0604020202020204" pitchFamily="34" charset="0"/>
              </a:rPr>
              <a:t>independent paths:</a:t>
            </a:r>
            <a:endParaRPr lang="en-US" altLang="en-US" b="1">
              <a:effectLst>
                <a:outerShdw blurRad="38100" dist="38100" dir="2700000" algn="tl">
                  <a:srgbClr val="FFFFFF"/>
                </a:outerShdw>
              </a:effectLst>
              <a:latin typeface="Helvetica" panose="020B0604020202020204" pitchFamily="34" charset="0"/>
            </a:endParaRPr>
          </a:p>
        </p:txBody>
      </p:sp>
      <p:sp>
        <p:nvSpPr>
          <p:cNvPr id="4103" name="Rectangle 7"/>
          <p:cNvSpPr>
            <a:spLocks noChangeArrowheads="1"/>
          </p:cNvSpPr>
          <p:nvPr/>
        </p:nvSpPr>
        <p:spPr bwMode="auto">
          <a:xfrm>
            <a:off x="6281739" y="1520826"/>
            <a:ext cx="65"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US" altLang="en-US" b="1">
              <a:solidFill>
                <a:schemeClr val="bg1"/>
              </a:solidFill>
              <a:effectLst>
                <a:outerShdw blurRad="38100" dist="38100" dir="2700000" algn="tl">
                  <a:srgbClr val="000000"/>
                </a:outerShdw>
              </a:effectLst>
              <a:latin typeface="Helvetica" panose="020B0604020202020204" pitchFamily="34" charset="0"/>
            </a:endParaRPr>
          </a:p>
        </p:txBody>
      </p:sp>
      <p:sp>
        <p:nvSpPr>
          <p:cNvPr id="4104" name="Rectangle 8"/>
          <p:cNvSpPr>
            <a:spLocks noChangeArrowheads="1"/>
          </p:cNvSpPr>
          <p:nvPr/>
        </p:nvSpPr>
        <p:spPr bwMode="auto">
          <a:xfrm>
            <a:off x="6281739" y="1822451"/>
            <a:ext cx="205422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sz="2300" b="1">
                <a:effectLst>
                  <a:outerShdw blurRad="38100" dist="38100" dir="2700000" algn="tl">
                    <a:srgbClr val="FFFFFF"/>
                  </a:outerShdw>
                </a:effectLst>
                <a:latin typeface="Helvetica" panose="020B0604020202020204" pitchFamily="34" charset="0"/>
              </a:rPr>
              <a:t>Since V(G) = 4,</a:t>
            </a:r>
            <a:endParaRPr lang="en-US" altLang="en-US" b="1">
              <a:effectLst>
                <a:outerShdw blurRad="38100" dist="38100" dir="2700000" algn="tl">
                  <a:srgbClr val="FFFFFF"/>
                </a:outerShdw>
              </a:effectLst>
              <a:latin typeface="Helvetica" panose="020B0604020202020204" pitchFamily="34" charset="0"/>
            </a:endParaRPr>
          </a:p>
        </p:txBody>
      </p:sp>
      <p:sp>
        <p:nvSpPr>
          <p:cNvPr id="4105" name="Rectangle 9"/>
          <p:cNvSpPr>
            <a:spLocks noChangeArrowheads="1"/>
          </p:cNvSpPr>
          <p:nvPr/>
        </p:nvSpPr>
        <p:spPr bwMode="auto">
          <a:xfrm>
            <a:off x="6281738" y="2124076"/>
            <a:ext cx="27432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sz="2300" b="1">
                <a:effectLst>
                  <a:outerShdw blurRad="38100" dist="38100" dir="2700000" algn="tl">
                    <a:srgbClr val="FFFFFF"/>
                  </a:outerShdw>
                </a:effectLst>
                <a:latin typeface="Helvetica" panose="020B0604020202020204" pitchFamily="34" charset="0"/>
              </a:rPr>
              <a:t>there are four paths</a:t>
            </a:r>
            <a:endParaRPr lang="en-US" altLang="en-US" b="1">
              <a:effectLst>
                <a:outerShdw blurRad="38100" dist="38100" dir="2700000" algn="tl">
                  <a:srgbClr val="FFFFFF"/>
                </a:outerShdw>
              </a:effectLst>
              <a:latin typeface="Helvetica" panose="020B0604020202020204" pitchFamily="34" charset="0"/>
            </a:endParaRPr>
          </a:p>
        </p:txBody>
      </p:sp>
      <p:sp>
        <p:nvSpPr>
          <p:cNvPr id="4106" name="Rectangle 10"/>
          <p:cNvSpPr>
            <a:spLocks noChangeArrowheads="1"/>
          </p:cNvSpPr>
          <p:nvPr/>
        </p:nvSpPr>
        <p:spPr bwMode="auto">
          <a:xfrm>
            <a:off x="6281739" y="2425701"/>
            <a:ext cx="65"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US" altLang="en-US" b="1">
              <a:solidFill>
                <a:schemeClr val="bg1"/>
              </a:solidFill>
              <a:effectLst>
                <a:outerShdw blurRad="38100" dist="38100" dir="2700000" algn="tl">
                  <a:srgbClr val="000000"/>
                </a:outerShdw>
              </a:effectLst>
              <a:latin typeface="Helvetica" panose="020B0604020202020204" pitchFamily="34" charset="0"/>
            </a:endParaRPr>
          </a:p>
        </p:txBody>
      </p:sp>
      <p:sp>
        <p:nvSpPr>
          <p:cNvPr id="4107" name="Rectangle 11"/>
          <p:cNvSpPr>
            <a:spLocks noChangeArrowheads="1"/>
          </p:cNvSpPr>
          <p:nvPr/>
        </p:nvSpPr>
        <p:spPr bwMode="auto">
          <a:xfrm>
            <a:off x="6281739" y="2727326"/>
            <a:ext cx="2516187"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sz="2300" b="1">
                <a:effectLst>
                  <a:outerShdw blurRad="38100" dist="38100" dir="2700000" algn="tl">
                    <a:srgbClr val="FFFFFF"/>
                  </a:outerShdw>
                </a:effectLst>
                <a:latin typeface="Helvetica" panose="020B0604020202020204" pitchFamily="34" charset="0"/>
              </a:rPr>
              <a:t>Path 1:  1,2,3,6,7,8</a:t>
            </a:r>
            <a:endParaRPr lang="en-US" altLang="en-US" b="1">
              <a:effectLst>
                <a:outerShdw blurRad="38100" dist="38100" dir="2700000" algn="tl">
                  <a:srgbClr val="FFFFFF"/>
                </a:outerShdw>
              </a:effectLst>
              <a:latin typeface="Helvetica" panose="020B0604020202020204" pitchFamily="34" charset="0"/>
            </a:endParaRPr>
          </a:p>
        </p:txBody>
      </p:sp>
      <p:sp>
        <p:nvSpPr>
          <p:cNvPr id="4108" name="Rectangle 12"/>
          <p:cNvSpPr>
            <a:spLocks noChangeArrowheads="1"/>
          </p:cNvSpPr>
          <p:nvPr/>
        </p:nvSpPr>
        <p:spPr bwMode="auto">
          <a:xfrm>
            <a:off x="6281739" y="3028951"/>
            <a:ext cx="2516187"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sz="2300" b="1">
                <a:effectLst>
                  <a:outerShdw blurRad="38100" dist="38100" dir="2700000" algn="tl">
                    <a:srgbClr val="FFFFFF"/>
                  </a:outerShdw>
                </a:effectLst>
                <a:latin typeface="Helvetica" panose="020B0604020202020204" pitchFamily="34" charset="0"/>
              </a:rPr>
              <a:t>Path 2:  1,2,3,5,7,8</a:t>
            </a:r>
            <a:endParaRPr lang="en-US" altLang="en-US" b="1">
              <a:effectLst>
                <a:outerShdw blurRad="38100" dist="38100" dir="2700000" algn="tl">
                  <a:srgbClr val="FFFFFF"/>
                </a:outerShdw>
              </a:effectLst>
              <a:latin typeface="Helvetica" panose="020B0604020202020204" pitchFamily="34" charset="0"/>
            </a:endParaRPr>
          </a:p>
        </p:txBody>
      </p:sp>
      <p:sp>
        <p:nvSpPr>
          <p:cNvPr id="4109" name="Rectangle 13"/>
          <p:cNvSpPr>
            <a:spLocks noChangeArrowheads="1"/>
          </p:cNvSpPr>
          <p:nvPr/>
        </p:nvSpPr>
        <p:spPr bwMode="auto">
          <a:xfrm>
            <a:off x="6281738" y="3330576"/>
            <a:ext cx="22733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sz="2300" b="1">
                <a:effectLst>
                  <a:outerShdw blurRad="38100" dist="38100" dir="2700000" algn="tl">
                    <a:srgbClr val="FFFFFF"/>
                  </a:outerShdw>
                </a:effectLst>
                <a:latin typeface="Helvetica" panose="020B0604020202020204" pitchFamily="34" charset="0"/>
              </a:rPr>
              <a:t>Path 3:  1,2,4,7,8</a:t>
            </a:r>
            <a:endParaRPr lang="en-US" altLang="en-US" b="1">
              <a:effectLst>
                <a:outerShdw blurRad="38100" dist="38100" dir="2700000" algn="tl">
                  <a:srgbClr val="FFFFFF"/>
                </a:outerShdw>
              </a:effectLst>
              <a:latin typeface="Helvetica" panose="020B0604020202020204" pitchFamily="34" charset="0"/>
            </a:endParaRPr>
          </a:p>
        </p:txBody>
      </p:sp>
      <p:sp>
        <p:nvSpPr>
          <p:cNvPr id="4110" name="Rectangle 14"/>
          <p:cNvSpPr>
            <a:spLocks noChangeArrowheads="1"/>
          </p:cNvSpPr>
          <p:nvPr/>
        </p:nvSpPr>
        <p:spPr bwMode="auto">
          <a:xfrm>
            <a:off x="6281739" y="3632201"/>
            <a:ext cx="324802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sz="2300" b="1">
                <a:effectLst>
                  <a:outerShdw blurRad="38100" dist="38100" dir="2700000" algn="tl">
                    <a:srgbClr val="FFFFFF"/>
                  </a:outerShdw>
                </a:effectLst>
                <a:latin typeface="Helvetica" panose="020B0604020202020204" pitchFamily="34" charset="0"/>
              </a:rPr>
              <a:t>Path 4:  1,2,4,7,2,4,...7,8</a:t>
            </a:r>
            <a:endParaRPr lang="en-US" altLang="en-US" b="1">
              <a:effectLst>
                <a:outerShdw blurRad="38100" dist="38100" dir="2700000" algn="tl">
                  <a:srgbClr val="FFFFFF"/>
                </a:outerShdw>
              </a:effectLst>
              <a:latin typeface="Helvetica" panose="020B0604020202020204" pitchFamily="34" charset="0"/>
            </a:endParaRPr>
          </a:p>
        </p:txBody>
      </p:sp>
      <p:sp>
        <p:nvSpPr>
          <p:cNvPr id="4111" name="Rectangle 15"/>
          <p:cNvSpPr>
            <a:spLocks noChangeArrowheads="1"/>
          </p:cNvSpPr>
          <p:nvPr/>
        </p:nvSpPr>
        <p:spPr bwMode="auto">
          <a:xfrm>
            <a:off x="6281739" y="3933826"/>
            <a:ext cx="65"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US" altLang="en-US" b="1">
              <a:solidFill>
                <a:schemeClr val="bg1"/>
              </a:solidFill>
              <a:effectLst>
                <a:outerShdw blurRad="38100" dist="38100" dir="2700000" algn="tl">
                  <a:srgbClr val="000000"/>
                </a:outerShdw>
              </a:effectLst>
              <a:latin typeface="Helvetica" panose="020B0604020202020204" pitchFamily="34" charset="0"/>
            </a:endParaRPr>
          </a:p>
        </p:txBody>
      </p:sp>
      <p:sp>
        <p:nvSpPr>
          <p:cNvPr id="4112" name="Rectangle 16"/>
          <p:cNvSpPr>
            <a:spLocks noChangeArrowheads="1"/>
          </p:cNvSpPr>
          <p:nvPr/>
        </p:nvSpPr>
        <p:spPr bwMode="auto">
          <a:xfrm>
            <a:off x="6281739" y="4235451"/>
            <a:ext cx="301942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sz="2300" b="1">
                <a:effectLst>
                  <a:outerShdw blurRad="38100" dist="38100" dir="2700000" algn="tl">
                    <a:srgbClr val="FFFFFF"/>
                  </a:outerShdw>
                </a:effectLst>
                <a:latin typeface="Helvetica" panose="020B0604020202020204" pitchFamily="34" charset="0"/>
              </a:rPr>
              <a:t>Finally, we derive test</a:t>
            </a:r>
            <a:endParaRPr lang="en-US" altLang="en-US" b="1">
              <a:effectLst>
                <a:outerShdw blurRad="38100" dist="38100" dir="2700000" algn="tl">
                  <a:srgbClr val="FFFFFF"/>
                </a:outerShdw>
              </a:effectLst>
              <a:latin typeface="Helvetica" panose="020B0604020202020204" pitchFamily="34" charset="0"/>
            </a:endParaRPr>
          </a:p>
        </p:txBody>
      </p:sp>
      <p:sp>
        <p:nvSpPr>
          <p:cNvPr id="4113" name="Rectangle 17"/>
          <p:cNvSpPr>
            <a:spLocks noChangeArrowheads="1"/>
          </p:cNvSpPr>
          <p:nvPr/>
        </p:nvSpPr>
        <p:spPr bwMode="auto">
          <a:xfrm>
            <a:off x="6281739" y="4537076"/>
            <a:ext cx="342582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sz="2300" b="1">
                <a:effectLst>
                  <a:outerShdw blurRad="38100" dist="38100" dir="2700000" algn="tl">
                    <a:srgbClr val="FFFFFF"/>
                  </a:outerShdw>
                </a:effectLst>
                <a:latin typeface="Helvetica" panose="020B0604020202020204" pitchFamily="34" charset="0"/>
              </a:rPr>
              <a:t>cases to exercise these  </a:t>
            </a:r>
            <a:endParaRPr lang="en-US" altLang="en-US" b="1">
              <a:effectLst>
                <a:outerShdw blurRad="38100" dist="38100" dir="2700000" algn="tl">
                  <a:srgbClr val="FFFFFF"/>
                </a:outerShdw>
              </a:effectLst>
              <a:latin typeface="Helvetica" panose="020B0604020202020204" pitchFamily="34" charset="0"/>
            </a:endParaRPr>
          </a:p>
        </p:txBody>
      </p:sp>
      <p:sp>
        <p:nvSpPr>
          <p:cNvPr id="4114" name="Rectangle 18"/>
          <p:cNvSpPr>
            <a:spLocks noChangeArrowheads="1"/>
          </p:cNvSpPr>
          <p:nvPr/>
        </p:nvSpPr>
        <p:spPr bwMode="auto">
          <a:xfrm>
            <a:off x="6281739" y="4837113"/>
            <a:ext cx="860425"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sz="2300" b="1">
                <a:effectLst>
                  <a:outerShdw blurRad="38100" dist="38100" dir="2700000" algn="tl">
                    <a:srgbClr val="FFFFFF"/>
                  </a:outerShdw>
                </a:effectLst>
                <a:latin typeface="Helvetica" panose="020B0604020202020204" pitchFamily="34" charset="0"/>
              </a:rPr>
              <a:t>paths.</a:t>
            </a:r>
            <a:endParaRPr lang="en-US" altLang="en-US" b="1">
              <a:effectLst>
                <a:outerShdw blurRad="38100" dist="38100" dir="2700000" algn="tl">
                  <a:srgbClr val="FFFFFF"/>
                </a:outerShdw>
              </a:effectLst>
              <a:latin typeface="Helvetica" panose="020B0604020202020204" pitchFamily="34" charset="0"/>
            </a:endParaRPr>
          </a:p>
        </p:txBody>
      </p:sp>
      <p:grpSp>
        <p:nvGrpSpPr>
          <p:cNvPr id="4115" name="Group 19"/>
          <p:cNvGrpSpPr>
            <a:grpSpLocks/>
          </p:cNvGrpSpPr>
          <p:nvPr/>
        </p:nvGrpSpPr>
        <p:grpSpPr bwMode="auto">
          <a:xfrm>
            <a:off x="2708276" y="1039813"/>
            <a:ext cx="2860675" cy="4064000"/>
            <a:chOff x="746" y="655"/>
            <a:chExt cx="1802" cy="2560"/>
          </a:xfrm>
        </p:grpSpPr>
        <p:sp>
          <p:nvSpPr>
            <p:cNvPr id="4116" name="Freeform 20"/>
            <p:cNvSpPr>
              <a:spLocks/>
            </p:cNvSpPr>
            <p:nvPr/>
          </p:nvSpPr>
          <p:spPr bwMode="auto">
            <a:xfrm>
              <a:off x="1848" y="1688"/>
              <a:ext cx="343" cy="342"/>
            </a:xfrm>
            <a:custGeom>
              <a:avLst/>
              <a:gdLst>
                <a:gd name="T0" fmla="*/ 168 w 343"/>
                <a:gd name="T1" fmla="*/ 0 h 342"/>
                <a:gd name="T2" fmla="*/ 0 w 343"/>
                <a:gd name="T3" fmla="*/ 167 h 342"/>
                <a:gd name="T4" fmla="*/ 168 w 343"/>
                <a:gd name="T5" fmla="*/ 342 h 342"/>
                <a:gd name="T6" fmla="*/ 343 w 343"/>
                <a:gd name="T7" fmla="*/ 167 h 342"/>
                <a:gd name="T8" fmla="*/ 168 w 343"/>
                <a:gd name="T9" fmla="*/ 0 h 342"/>
              </a:gdLst>
              <a:ahLst/>
              <a:cxnLst>
                <a:cxn ang="0">
                  <a:pos x="T0" y="T1"/>
                </a:cxn>
                <a:cxn ang="0">
                  <a:pos x="T2" y="T3"/>
                </a:cxn>
                <a:cxn ang="0">
                  <a:pos x="T4" y="T5"/>
                </a:cxn>
                <a:cxn ang="0">
                  <a:pos x="T6" y="T7"/>
                </a:cxn>
                <a:cxn ang="0">
                  <a:pos x="T8" y="T9"/>
                </a:cxn>
              </a:cxnLst>
              <a:rect l="0" t="0" r="r" b="b"/>
              <a:pathLst>
                <a:path w="343" h="342">
                  <a:moveTo>
                    <a:pt x="168" y="0"/>
                  </a:moveTo>
                  <a:lnTo>
                    <a:pt x="0" y="167"/>
                  </a:lnTo>
                  <a:lnTo>
                    <a:pt x="168" y="342"/>
                  </a:lnTo>
                  <a:lnTo>
                    <a:pt x="343" y="167"/>
                  </a:lnTo>
                  <a:lnTo>
                    <a:pt x="16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7" name="Freeform 21"/>
            <p:cNvSpPr>
              <a:spLocks/>
            </p:cNvSpPr>
            <p:nvPr/>
          </p:nvSpPr>
          <p:spPr bwMode="auto">
            <a:xfrm>
              <a:off x="1848" y="1688"/>
              <a:ext cx="343" cy="342"/>
            </a:xfrm>
            <a:custGeom>
              <a:avLst/>
              <a:gdLst>
                <a:gd name="T0" fmla="*/ 168 w 343"/>
                <a:gd name="T1" fmla="*/ 0 h 342"/>
                <a:gd name="T2" fmla="*/ 0 w 343"/>
                <a:gd name="T3" fmla="*/ 167 h 342"/>
                <a:gd name="T4" fmla="*/ 0 w 343"/>
                <a:gd name="T5" fmla="*/ 167 h 342"/>
                <a:gd name="T6" fmla="*/ 168 w 343"/>
                <a:gd name="T7" fmla="*/ 342 h 342"/>
                <a:gd name="T8" fmla="*/ 168 w 343"/>
                <a:gd name="T9" fmla="*/ 342 h 342"/>
                <a:gd name="T10" fmla="*/ 343 w 343"/>
                <a:gd name="T11" fmla="*/ 167 h 342"/>
                <a:gd name="T12" fmla="*/ 343 w 343"/>
                <a:gd name="T13" fmla="*/ 167 h 342"/>
                <a:gd name="T14" fmla="*/ 168 w 343"/>
                <a:gd name="T15" fmla="*/ 0 h 342"/>
                <a:gd name="T16" fmla="*/ 168 w 343"/>
                <a:gd name="T17" fmla="*/ 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342">
                  <a:moveTo>
                    <a:pt x="168" y="0"/>
                  </a:moveTo>
                  <a:lnTo>
                    <a:pt x="0" y="167"/>
                  </a:lnTo>
                  <a:lnTo>
                    <a:pt x="0" y="167"/>
                  </a:lnTo>
                  <a:lnTo>
                    <a:pt x="168" y="342"/>
                  </a:lnTo>
                  <a:lnTo>
                    <a:pt x="168" y="342"/>
                  </a:lnTo>
                  <a:lnTo>
                    <a:pt x="343" y="167"/>
                  </a:lnTo>
                  <a:lnTo>
                    <a:pt x="343" y="167"/>
                  </a:lnTo>
                  <a:lnTo>
                    <a:pt x="168" y="0"/>
                  </a:lnTo>
                  <a:lnTo>
                    <a:pt x="168" y="0"/>
                  </a:lnTo>
                  <a:close/>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18" name="Freeform 22"/>
            <p:cNvSpPr>
              <a:spLocks/>
            </p:cNvSpPr>
            <p:nvPr/>
          </p:nvSpPr>
          <p:spPr bwMode="auto">
            <a:xfrm>
              <a:off x="1841" y="1680"/>
              <a:ext cx="342" cy="342"/>
            </a:xfrm>
            <a:custGeom>
              <a:avLst/>
              <a:gdLst>
                <a:gd name="T0" fmla="*/ 167 w 342"/>
                <a:gd name="T1" fmla="*/ 0 h 342"/>
                <a:gd name="T2" fmla="*/ 0 w 342"/>
                <a:gd name="T3" fmla="*/ 167 h 342"/>
                <a:gd name="T4" fmla="*/ 167 w 342"/>
                <a:gd name="T5" fmla="*/ 342 h 342"/>
                <a:gd name="T6" fmla="*/ 342 w 342"/>
                <a:gd name="T7" fmla="*/ 167 h 342"/>
                <a:gd name="T8" fmla="*/ 167 w 342"/>
                <a:gd name="T9" fmla="*/ 0 h 342"/>
              </a:gdLst>
              <a:ahLst/>
              <a:cxnLst>
                <a:cxn ang="0">
                  <a:pos x="T0" y="T1"/>
                </a:cxn>
                <a:cxn ang="0">
                  <a:pos x="T2" y="T3"/>
                </a:cxn>
                <a:cxn ang="0">
                  <a:pos x="T4" y="T5"/>
                </a:cxn>
                <a:cxn ang="0">
                  <a:pos x="T6" y="T7"/>
                </a:cxn>
                <a:cxn ang="0">
                  <a:pos x="T8" y="T9"/>
                </a:cxn>
              </a:cxnLst>
              <a:rect l="0" t="0" r="r" b="b"/>
              <a:pathLst>
                <a:path w="342" h="342">
                  <a:moveTo>
                    <a:pt x="167" y="0"/>
                  </a:moveTo>
                  <a:lnTo>
                    <a:pt x="0" y="167"/>
                  </a:lnTo>
                  <a:lnTo>
                    <a:pt x="167" y="342"/>
                  </a:lnTo>
                  <a:lnTo>
                    <a:pt x="342" y="167"/>
                  </a:lnTo>
                  <a:lnTo>
                    <a:pt x="167" y="0"/>
                  </a:lnTo>
                  <a:close/>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19" name="Oval 23"/>
            <p:cNvSpPr>
              <a:spLocks noChangeArrowheads="1"/>
            </p:cNvSpPr>
            <p:nvPr/>
          </p:nvSpPr>
          <p:spPr bwMode="auto">
            <a:xfrm>
              <a:off x="1430" y="662"/>
              <a:ext cx="107" cy="1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0" name="Oval 24"/>
            <p:cNvSpPr>
              <a:spLocks noChangeArrowheads="1"/>
            </p:cNvSpPr>
            <p:nvPr/>
          </p:nvSpPr>
          <p:spPr bwMode="auto">
            <a:xfrm>
              <a:off x="1423" y="655"/>
              <a:ext cx="121" cy="144"/>
            </a:xfrm>
            <a:prstGeom prst="ellipse">
              <a:avLst/>
            </a:pr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21" name="Freeform 25"/>
            <p:cNvSpPr>
              <a:spLocks/>
            </p:cNvSpPr>
            <p:nvPr/>
          </p:nvSpPr>
          <p:spPr bwMode="auto">
            <a:xfrm>
              <a:off x="1316" y="1331"/>
              <a:ext cx="342" cy="342"/>
            </a:xfrm>
            <a:custGeom>
              <a:avLst/>
              <a:gdLst>
                <a:gd name="T0" fmla="*/ 167 w 342"/>
                <a:gd name="T1" fmla="*/ 0 h 342"/>
                <a:gd name="T2" fmla="*/ 0 w 342"/>
                <a:gd name="T3" fmla="*/ 167 h 342"/>
                <a:gd name="T4" fmla="*/ 167 w 342"/>
                <a:gd name="T5" fmla="*/ 342 h 342"/>
                <a:gd name="T6" fmla="*/ 342 w 342"/>
                <a:gd name="T7" fmla="*/ 167 h 342"/>
                <a:gd name="T8" fmla="*/ 167 w 342"/>
                <a:gd name="T9" fmla="*/ 0 h 342"/>
              </a:gdLst>
              <a:ahLst/>
              <a:cxnLst>
                <a:cxn ang="0">
                  <a:pos x="T0" y="T1"/>
                </a:cxn>
                <a:cxn ang="0">
                  <a:pos x="T2" y="T3"/>
                </a:cxn>
                <a:cxn ang="0">
                  <a:pos x="T4" y="T5"/>
                </a:cxn>
                <a:cxn ang="0">
                  <a:pos x="T6" y="T7"/>
                </a:cxn>
                <a:cxn ang="0">
                  <a:pos x="T8" y="T9"/>
                </a:cxn>
              </a:cxnLst>
              <a:rect l="0" t="0" r="r" b="b"/>
              <a:pathLst>
                <a:path w="342" h="342">
                  <a:moveTo>
                    <a:pt x="167" y="0"/>
                  </a:moveTo>
                  <a:lnTo>
                    <a:pt x="0" y="167"/>
                  </a:lnTo>
                  <a:lnTo>
                    <a:pt x="167" y="342"/>
                  </a:lnTo>
                  <a:lnTo>
                    <a:pt x="342" y="167"/>
                  </a:lnTo>
                  <a:lnTo>
                    <a:pt x="16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2" name="Freeform 26"/>
            <p:cNvSpPr>
              <a:spLocks/>
            </p:cNvSpPr>
            <p:nvPr/>
          </p:nvSpPr>
          <p:spPr bwMode="auto">
            <a:xfrm>
              <a:off x="1316" y="1331"/>
              <a:ext cx="342" cy="342"/>
            </a:xfrm>
            <a:custGeom>
              <a:avLst/>
              <a:gdLst>
                <a:gd name="T0" fmla="*/ 167 w 342"/>
                <a:gd name="T1" fmla="*/ 0 h 342"/>
                <a:gd name="T2" fmla="*/ 0 w 342"/>
                <a:gd name="T3" fmla="*/ 167 h 342"/>
                <a:gd name="T4" fmla="*/ 0 w 342"/>
                <a:gd name="T5" fmla="*/ 167 h 342"/>
                <a:gd name="T6" fmla="*/ 167 w 342"/>
                <a:gd name="T7" fmla="*/ 342 h 342"/>
                <a:gd name="T8" fmla="*/ 167 w 342"/>
                <a:gd name="T9" fmla="*/ 342 h 342"/>
                <a:gd name="T10" fmla="*/ 342 w 342"/>
                <a:gd name="T11" fmla="*/ 167 h 342"/>
                <a:gd name="T12" fmla="*/ 342 w 342"/>
                <a:gd name="T13" fmla="*/ 167 h 342"/>
                <a:gd name="T14" fmla="*/ 167 w 342"/>
                <a:gd name="T15" fmla="*/ 0 h 342"/>
                <a:gd name="T16" fmla="*/ 167 w 342"/>
                <a:gd name="T17" fmla="*/ 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2" h="342">
                  <a:moveTo>
                    <a:pt x="167" y="0"/>
                  </a:moveTo>
                  <a:lnTo>
                    <a:pt x="0" y="167"/>
                  </a:lnTo>
                  <a:lnTo>
                    <a:pt x="0" y="167"/>
                  </a:lnTo>
                  <a:lnTo>
                    <a:pt x="167" y="342"/>
                  </a:lnTo>
                  <a:lnTo>
                    <a:pt x="167" y="342"/>
                  </a:lnTo>
                  <a:lnTo>
                    <a:pt x="342" y="167"/>
                  </a:lnTo>
                  <a:lnTo>
                    <a:pt x="342" y="167"/>
                  </a:lnTo>
                  <a:lnTo>
                    <a:pt x="167" y="0"/>
                  </a:lnTo>
                  <a:lnTo>
                    <a:pt x="167" y="0"/>
                  </a:lnTo>
                  <a:close/>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23" name="Freeform 27"/>
            <p:cNvSpPr>
              <a:spLocks/>
            </p:cNvSpPr>
            <p:nvPr/>
          </p:nvSpPr>
          <p:spPr bwMode="auto">
            <a:xfrm>
              <a:off x="1308" y="1323"/>
              <a:ext cx="343" cy="342"/>
            </a:xfrm>
            <a:custGeom>
              <a:avLst/>
              <a:gdLst>
                <a:gd name="T0" fmla="*/ 168 w 343"/>
                <a:gd name="T1" fmla="*/ 0 h 342"/>
                <a:gd name="T2" fmla="*/ 0 w 343"/>
                <a:gd name="T3" fmla="*/ 167 h 342"/>
                <a:gd name="T4" fmla="*/ 168 w 343"/>
                <a:gd name="T5" fmla="*/ 342 h 342"/>
                <a:gd name="T6" fmla="*/ 343 w 343"/>
                <a:gd name="T7" fmla="*/ 167 h 342"/>
                <a:gd name="T8" fmla="*/ 168 w 343"/>
                <a:gd name="T9" fmla="*/ 0 h 342"/>
              </a:gdLst>
              <a:ahLst/>
              <a:cxnLst>
                <a:cxn ang="0">
                  <a:pos x="T0" y="T1"/>
                </a:cxn>
                <a:cxn ang="0">
                  <a:pos x="T2" y="T3"/>
                </a:cxn>
                <a:cxn ang="0">
                  <a:pos x="T4" y="T5"/>
                </a:cxn>
                <a:cxn ang="0">
                  <a:pos x="T6" y="T7"/>
                </a:cxn>
                <a:cxn ang="0">
                  <a:pos x="T8" y="T9"/>
                </a:cxn>
              </a:cxnLst>
              <a:rect l="0" t="0" r="r" b="b"/>
              <a:pathLst>
                <a:path w="343" h="342">
                  <a:moveTo>
                    <a:pt x="168" y="0"/>
                  </a:moveTo>
                  <a:lnTo>
                    <a:pt x="0" y="167"/>
                  </a:lnTo>
                  <a:lnTo>
                    <a:pt x="168" y="342"/>
                  </a:lnTo>
                  <a:lnTo>
                    <a:pt x="343" y="167"/>
                  </a:lnTo>
                  <a:lnTo>
                    <a:pt x="168" y="0"/>
                  </a:lnTo>
                  <a:close/>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24" name="Freeform 28"/>
            <p:cNvSpPr>
              <a:spLocks/>
            </p:cNvSpPr>
            <p:nvPr/>
          </p:nvSpPr>
          <p:spPr bwMode="auto">
            <a:xfrm>
              <a:off x="1316" y="2584"/>
              <a:ext cx="342" cy="342"/>
            </a:xfrm>
            <a:custGeom>
              <a:avLst/>
              <a:gdLst>
                <a:gd name="T0" fmla="*/ 167 w 342"/>
                <a:gd name="T1" fmla="*/ 0 h 342"/>
                <a:gd name="T2" fmla="*/ 0 w 342"/>
                <a:gd name="T3" fmla="*/ 167 h 342"/>
                <a:gd name="T4" fmla="*/ 167 w 342"/>
                <a:gd name="T5" fmla="*/ 342 h 342"/>
                <a:gd name="T6" fmla="*/ 342 w 342"/>
                <a:gd name="T7" fmla="*/ 167 h 342"/>
                <a:gd name="T8" fmla="*/ 167 w 342"/>
                <a:gd name="T9" fmla="*/ 0 h 342"/>
              </a:gdLst>
              <a:ahLst/>
              <a:cxnLst>
                <a:cxn ang="0">
                  <a:pos x="T0" y="T1"/>
                </a:cxn>
                <a:cxn ang="0">
                  <a:pos x="T2" y="T3"/>
                </a:cxn>
                <a:cxn ang="0">
                  <a:pos x="T4" y="T5"/>
                </a:cxn>
                <a:cxn ang="0">
                  <a:pos x="T6" y="T7"/>
                </a:cxn>
                <a:cxn ang="0">
                  <a:pos x="T8" y="T9"/>
                </a:cxn>
              </a:cxnLst>
              <a:rect l="0" t="0" r="r" b="b"/>
              <a:pathLst>
                <a:path w="342" h="342">
                  <a:moveTo>
                    <a:pt x="167" y="0"/>
                  </a:moveTo>
                  <a:lnTo>
                    <a:pt x="0" y="167"/>
                  </a:lnTo>
                  <a:lnTo>
                    <a:pt x="167" y="342"/>
                  </a:lnTo>
                  <a:lnTo>
                    <a:pt x="342" y="167"/>
                  </a:lnTo>
                  <a:lnTo>
                    <a:pt x="16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5" name="Freeform 29"/>
            <p:cNvSpPr>
              <a:spLocks/>
            </p:cNvSpPr>
            <p:nvPr/>
          </p:nvSpPr>
          <p:spPr bwMode="auto">
            <a:xfrm>
              <a:off x="1316" y="2584"/>
              <a:ext cx="342" cy="342"/>
            </a:xfrm>
            <a:custGeom>
              <a:avLst/>
              <a:gdLst>
                <a:gd name="T0" fmla="*/ 167 w 342"/>
                <a:gd name="T1" fmla="*/ 0 h 342"/>
                <a:gd name="T2" fmla="*/ 0 w 342"/>
                <a:gd name="T3" fmla="*/ 167 h 342"/>
                <a:gd name="T4" fmla="*/ 0 w 342"/>
                <a:gd name="T5" fmla="*/ 167 h 342"/>
                <a:gd name="T6" fmla="*/ 167 w 342"/>
                <a:gd name="T7" fmla="*/ 342 h 342"/>
                <a:gd name="T8" fmla="*/ 167 w 342"/>
                <a:gd name="T9" fmla="*/ 342 h 342"/>
                <a:gd name="T10" fmla="*/ 342 w 342"/>
                <a:gd name="T11" fmla="*/ 167 h 342"/>
                <a:gd name="T12" fmla="*/ 342 w 342"/>
                <a:gd name="T13" fmla="*/ 167 h 342"/>
                <a:gd name="T14" fmla="*/ 167 w 342"/>
                <a:gd name="T15" fmla="*/ 0 h 342"/>
                <a:gd name="T16" fmla="*/ 167 w 342"/>
                <a:gd name="T17" fmla="*/ 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2" h="342">
                  <a:moveTo>
                    <a:pt x="167" y="0"/>
                  </a:moveTo>
                  <a:lnTo>
                    <a:pt x="0" y="167"/>
                  </a:lnTo>
                  <a:lnTo>
                    <a:pt x="0" y="167"/>
                  </a:lnTo>
                  <a:lnTo>
                    <a:pt x="167" y="342"/>
                  </a:lnTo>
                  <a:lnTo>
                    <a:pt x="167" y="342"/>
                  </a:lnTo>
                  <a:lnTo>
                    <a:pt x="342" y="167"/>
                  </a:lnTo>
                  <a:lnTo>
                    <a:pt x="342" y="167"/>
                  </a:lnTo>
                  <a:lnTo>
                    <a:pt x="167" y="0"/>
                  </a:lnTo>
                  <a:lnTo>
                    <a:pt x="167" y="0"/>
                  </a:lnTo>
                  <a:close/>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26" name="Freeform 30"/>
            <p:cNvSpPr>
              <a:spLocks/>
            </p:cNvSpPr>
            <p:nvPr/>
          </p:nvSpPr>
          <p:spPr bwMode="auto">
            <a:xfrm>
              <a:off x="1308" y="2577"/>
              <a:ext cx="343" cy="342"/>
            </a:xfrm>
            <a:custGeom>
              <a:avLst/>
              <a:gdLst>
                <a:gd name="T0" fmla="*/ 168 w 343"/>
                <a:gd name="T1" fmla="*/ 0 h 342"/>
                <a:gd name="T2" fmla="*/ 0 w 343"/>
                <a:gd name="T3" fmla="*/ 167 h 342"/>
                <a:gd name="T4" fmla="*/ 168 w 343"/>
                <a:gd name="T5" fmla="*/ 342 h 342"/>
                <a:gd name="T6" fmla="*/ 343 w 343"/>
                <a:gd name="T7" fmla="*/ 167 h 342"/>
                <a:gd name="T8" fmla="*/ 168 w 343"/>
                <a:gd name="T9" fmla="*/ 0 h 342"/>
              </a:gdLst>
              <a:ahLst/>
              <a:cxnLst>
                <a:cxn ang="0">
                  <a:pos x="T0" y="T1"/>
                </a:cxn>
                <a:cxn ang="0">
                  <a:pos x="T2" y="T3"/>
                </a:cxn>
                <a:cxn ang="0">
                  <a:pos x="T4" y="T5"/>
                </a:cxn>
                <a:cxn ang="0">
                  <a:pos x="T6" y="T7"/>
                </a:cxn>
                <a:cxn ang="0">
                  <a:pos x="T8" y="T9"/>
                </a:cxn>
              </a:cxnLst>
              <a:rect l="0" t="0" r="r" b="b"/>
              <a:pathLst>
                <a:path w="343" h="342">
                  <a:moveTo>
                    <a:pt x="168" y="0"/>
                  </a:moveTo>
                  <a:lnTo>
                    <a:pt x="0" y="167"/>
                  </a:lnTo>
                  <a:lnTo>
                    <a:pt x="168" y="342"/>
                  </a:lnTo>
                  <a:lnTo>
                    <a:pt x="343" y="167"/>
                  </a:lnTo>
                  <a:lnTo>
                    <a:pt x="168" y="0"/>
                  </a:lnTo>
                  <a:close/>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27" name="Freeform 31"/>
            <p:cNvSpPr>
              <a:spLocks/>
            </p:cNvSpPr>
            <p:nvPr/>
          </p:nvSpPr>
          <p:spPr bwMode="auto">
            <a:xfrm>
              <a:off x="1673" y="1498"/>
              <a:ext cx="343" cy="106"/>
            </a:xfrm>
            <a:custGeom>
              <a:avLst/>
              <a:gdLst>
                <a:gd name="T0" fmla="*/ 0 w 343"/>
                <a:gd name="T1" fmla="*/ 0 h 106"/>
                <a:gd name="T2" fmla="*/ 343 w 343"/>
                <a:gd name="T3" fmla="*/ 0 h 106"/>
                <a:gd name="T4" fmla="*/ 343 w 343"/>
                <a:gd name="T5" fmla="*/ 0 h 106"/>
                <a:gd name="T6" fmla="*/ 343 w 343"/>
                <a:gd name="T7" fmla="*/ 106 h 106"/>
                <a:gd name="T8" fmla="*/ 343 w 343"/>
                <a:gd name="T9" fmla="*/ 106 h 106"/>
              </a:gdLst>
              <a:ahLst/>
              <a:cxnLst>
                <a:cxn ang="0">
                  <a:pos x="T0" y="T1"/>
                </a:cxn>
                <a:cxn ang="0">
                  <a:pos x="T2" y="T3"/>
                </a:cxn>
                <a:cxn ang="0">
                  <a:pos x="T4" y="T5"/>
                </a:cxn>
                <a:cxn ang="0">
                  <a:pos x="T6" y="T7"/>
                </a:cxn>
                <a:cxn ang="0">
                  <a:pos x="T8" y="T9"/>
                </a:cxn>
              </a:cxnLst>
              <a:rect l="0" t="0" r="r" b="b"/>
              <a:pathLst>
                <a:path w="343" h="106">
                  <a:moveTo>
                    <a:pt x="0" y="0"/>
                  </a:moveTo>
                  <a:lnTo>
                    <a:pt x="343" y="0"/>
                  </a:lnTo>
                  <a:lnTo>
                    <a:pt x="343" y="0"/>
                  </a:lnTo>
                  <a:lnTo>
                    <a:pt x="343" y="106"/>
                  </a:lnTo>
                  <a:lnTo>
                    <a:pt x="343" y="106"/>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28" name="Freeform 32"/>
            <p:cNvSpPr>
              <a:spLocks/>
            </p:cNvSpPr>
            <p:nvPr/>
          </p:nvSpPr>
          <p:spPr bwMode="auto">
            <a:xfrm>
              <a:off x="1666" y="1490"/>
              <a:ext cx="342" cy="107"/>
            </a:xfrm>
            <a:custGeom>
              <a:avLst/>
              <a:gdLst>
                <a:gd name="T0" fmla="*/ 0 w 342"/>
                <a:gd name="T1" fmla="*/ 0 h 107"/>
                <a:gd name="T2" fmla="*/ 342 w 342"/>
                <a:gd name="T3" fmla="*/ 0 h 107"/>
                <a:gd name="T4" fmla="*/ 342 w 342"/>
                <a:gd name="T5" fmla="*/ 107 h 107"/>
              </a:gdLst>
              <a:ahLst/>
              <a:cxnLst>
                <a:cxn ang="0">
                  <a:pos x="T0" y="T1"/>
                </a:cxn>
                <a:cxn ang="0">
                  <a:pos x="T2" y="T3"/>
                </a:cxn>
                <a:cxn ang="0">
                  <a:pos x="T4" y="T5"/>
                </a:cxn>
              </a:cxnLst>
              <a:rect l="0" t="0" r="r" b="b"/>
              <a:pathLst>
                <a:path w="342" h="107">
                  <a:moveTo>
                    <a:pt x="0" y="0"/>
                  </a:moveTo>
                  <a:lnTo>
                    <a:pt x="342" y="0"/>
                  </a:lnTo>
                  <a:lnTo>
                    <a:pt x="342" y="107"/>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29" name="Line 33"/>
            <p:cNvSpPr>
              <a:spLocks noChangeShapeType="1"/>
            </p:cNvSpPr>
            <p:nvPr/>
          </p:nvSpPr>
          <p:spPr bwMode="auto">
            <a:xfrm>
              <a:off x="1468" y="784"/>
              <a:ext cx="1" cy="53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0" name="Rectangle 34"/>
            <p:cNvSpPr>
              <a:spLocks noChangeArrowheads="1"/>
            </p:cNvSpPr>
            <p:nvPr/>
          </p:nvSpPr>
          <p:spPr bwMode="auto">
            <a:xfrm>
              <a:off x="1324" y="913"/>
              <a:ext cx="296"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31" name="Rectangle 35"/>
            <p:cNvSpPr>
              <a:spLocks noChangeArrowheads="1"/>
            </p:cNvSpPr>
            <p:nvPr/>
          </p:nvSpPr>
          <p:spPr bwMode="auto">
            <a:xfrm>
              <a:off x="1316" y="905"/>
              <a:ext cx="312" cy="251"/>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32" name="Freeform 36"/>
            <p:cNvSpPr>
              <a:spLocks/>
            </p:cNvSpPr>
            <p:nvPr/>
          </p:nvSpPr>
          <p:spPr bwMode="auto">
            <a:xfrm>
              <a:off x="1042" y="1483"/>
              <a:ext cx="259" cy="296"/>
            </a:xfrm>
            <a:custGeom>
              <a:avLst/>
              <a:gdLst>
                <a:gd name="T0" fmla="*/ 259 w 259"/>
                <a:gd name="T1" fmla="*/ 0 h 296"/>
                <a:gd name="T2" fmla="*/ 0 w 259"/>
                <a:gd name="T3" fmla="*/ 0 h 296"/>
                <a:gd name="T4" fmla="*/ 0 w 259"/>
                <a:gd name="T5" fmla="*/ 296 h 296"/>
              </a:gdLst>
              <a:ahLst/>
              <a:cxnLst>
                <a:cxn ang="0">
                  <a:pos x="T0" y="T1"/>
                </a:cxn>
                <a:cxn ang="0">
                  <a:pos x="T2" y="T3"/>
                </a:cxn>
                <a:cxn ang="0">
                  <a:pos x="T4" y="T5"/>
                </a:cxn>
              </a:cxnLst>
              <a:rect l="0" t="0" r="r" b="b"/>
              <a:pathLst>
                <a:path w="259" h="296">
                  <a:moveTo>
                    <a:pt x="259" y="0"/>
                  </a:moveTo>
                  <a:lnTo>
                    <a:pt x="0" y="0"/>
                  </a:lnTo>
                  <a:lnTo>
                    <a:pt x="0" y="296"/>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33" name="Freeform 37"/>
            <p:cNvSpPr>
              <a:spLocks/>
            </p:cNvSpPr>
            <p:nvPr/>
          </p:nvSpPr>
          <p:spPr bwMode="auto">
            <a:xfrm>
              <a:off x="2191" y="1855"/>
              <a:ext cx="205" cy="175"/>
            </a:xfrm>
            <a:custGeom>
              <a:avLst/>
              <a:gdLst>
                <a:gd name="T0" fmla="*/ 0 w 205"/>
                <a:gd name="T1" fmla="*/ 0 h 175"/>
                <a:gd name="T2" fmla="*/ 205 w 205"/>
                <a:gd name="T3" fmla="*/ 0 h 175"/>
                <a:gd name="T4" fmla="*/ 205 w 205"/>
                <a:gd name="T5" fmla="*/ 0 h 175"/>
                <a:gd name="T6" fmla="*/ 205 w 205"/>
                <a:gd name="T7" fmla="*/ 175 h 175"/>
                <a:gd name="T8" fmla="*/ 205 w 205"/>
                <a:gd name="T9" fmla="*/ 175 h 175"/>
              </a:gdLst>
              <a:ahLst/>
              <a:cxnLst>
                <a:cxn ang="0">
                  <a:pos x="T0" y="T1"/>
                </a:cxn>
                <a:cxn ang="0">
                  <a:pos x="T2" y="T3"/>
                </a:cxn>
                <a:cxn ang="0">
                  <a:pos x="T4" y="T5"/>
                </a:cxn>
                <a:cxn ang="0">
                  <a:pos x="T6" y="T7"/>
                </a:cxn>
                <a:cxn ang="0">
                  <a:pos x="T8" y="T9"/>
                </a:cxn>
              </a:cxnLst>
              <a:rect l="0" t="0" r="r" b="b"/>
              <a:pathLst>
                <a:path w="205" h="175">
                  <a:moveTo>
                    <a:pt x="0" y="0"/>
                  </a:moveTo>
                  <a:lnTo>
                    <a:pt x="205" y="0"/>
                  </a:lnTo>
                  <a:lnTo>
                    <a:pt x="205" y="0"/>
                  </a:lnTo>
                  <a:lnTo>
                    <a:pt x="205" y="175"/>
                  </a:lnTo>
                  <a:lnTo>
                    <a:pt x="205" y="175"/>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34" name="Freeform 38"/>
            <p:cNvSpPr>
              <a:spLocks/>
            </p:cNvSpPr>
            <p:nvPr/>
          </p:nvSpPr>
          <p:spPr bwMode="auto">
            <a:xfrm>
              <a:off x="2183" y="1847"/>
              <a:ext cx="205" cy="175"/>
            </a:xfrm>
            <a:custGeom>
              <a:avLst/>
              <a:gdLst>
                <a:gd name="T0" fmla="*/ 0 w 205"/>
                <a:gd name="T1" fmla="*/ 0 h 175"/>
                <a:gd name="T2" fmla="*/ 205 w 205"/>
                <a:gd name="T3" fmla="*/ 0 h 175"/>
                <a:gd name="T4" fmla="*/ 205 w 205"/>
                <a:gd name="T5" fmla="*/ 175 h 175"/>
              </a:gdLst>
              <a:ahLst/>
              <a:cxnLst>
                <a:cxn ang="0">
                  <a:pos x="T0" y="T1"/>
                </a:cxn>
                <a:cxn ang="0">
                  <a:pos x="T2" y="T3"/>
                </a:cxn>
                <a:cxn ang="0">
                  <a:pos x="T4" y="T5"/>
                </a:cxn>
              </a:cxnLst>
              <a:rect l="0" t="0" r="r" b="b"/>
              <a:pathLst>
                <a:path w="205" h="175">
                  <a:moveTo>
                    <a:pt x="0" y="0"/>
                  </a:moveTo>
                  <a:lnTo>
                    <a:pt x="205" y="0"/>
                  </a:lnTo>
                  <a:lnTo>
                    <a:pt x="205" y="175"/>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35" name="Freeform 39"/>
            <p:cNvSpPr>
              <a:spLocks/>
            </p:cNvSpPr>
            <p:nvPr/>
          </p:nvSpPr>
          <p:spPr bwMode="auto">
            <a:xfrm>
              <a:off x="1673" y="1855"/>
              <a:ext cx="191" cy="220"/>
            </a:xfrm>
            <a:custGeom>
              <a:avLst/>
              <a:gdLst>
                <a:gd name="T0" fmla="*/ 191 w 191"/>
                <a:gd name="T1" fmla="*/ 0 h 220"/>
                <a:gd name="T2" fmla="*/ 0 w 191"/>
                <a:gd name="T3" fmla="*/ 0 h 220"/>
                <a:gd name="T4" fmla="*/ 0 w 191"/>
                <a:gd name="T5" fmla="*/ 0 h 220"/>
                <a:gd name="T6" fmla="*/ 0 w 191"/>
                <a:gd name="T7" fmla="*/ 220 h 220"/>
                <a:gd name="T8" fmla="*/ 0 w 191"/>
                <a:gd name="T9" fmla="*/ 220 h 220"/>
              </a:gdLst>
              <a:ahLst/>
              <a:cxnLst>
                <a:cxn ang="0">
                  <a:pos x="T0" y="T1"/>
                </a:cxn>
                <a:cxn ang="0">
                  <a:pos x="T2" y="T3"/>
                </a:cxn>
                <a:cxn ang="0">
                  <a:pos x="T4" y="T5"/>
                </a:cxn>
                <a:cxn ang="0">
                  <a:pos x="T6" y="T7"/>
                </a:cxn>
                <a:cxn ang="0">
                  <a:pos x="T8" y="T9"/>
                </a:cxn>
              </a:cxnLst>
              <a:rect l="0" t="0" r="r" b="b"/>
              <a:pathLst>
                <a:path w="191" h="220">
                  <a:moveTo>
                    <a:pt x="191" y="0"/>
                  </a:moveTo>
                  <a:lnTo>
                    <a:pt x="0" y="0"/>
                  </a:lnTo>
                  <a:lnTo>
                    <a:pt x="0" y="0"/>
                  </a:lnTo>
                  <a:lnTo>
                    <a:pt x="0" y="220"/>
                  </a:lnTo>
                  <a:lnTo>
                    <a:pt x="0" y="220"/>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36" name="Freeform 40"/>
            <p:cNvSpPr>
              <a:spLocks/>
            </p:cNvSpPr>
            <p:nvPr/>
          </p:nvSpPr>
          <p:spPr bwMode="auto">
            <a:xfrm>
              <a:off x="1666" y="1847"/>
              <a:ext cx="190" cy="221"/>
            </a:xfrm>
            <a:custGeom>
              <a:avLst/>
              <a:gdLst>
                <a:gd name="T0" fmla="*/ 190 w 190"/>
                <a:gd name="T1" fmla="*/ 0 h 221"/>
                <a:gd name="T2" fmla="*/ 0 w 190"/>
                <a:gd name="T3" fmla="*/ 0 h 221"/>
                <a:gd name="T4" fmla="*/ 0 w 190"/>
                <a:gd name="T5" fmla="*/ 221 h 221"/>
              </a:gdLst>
              <a:ahLst/>
              <a:cxnLst>
                <a:cxn ang="0">
                  <a:pos x="T0" y="T1"/>
                </a:cxn>
                <a:cxn ang="0">
                  <a:pos x="T2" y="T3"/>
                </a:cxn>
                <a:cxn ang="0">
                  <a:pos x="T4" y="T5"/>
                </a:cxn>
              </a:cxnLst>
              <a:rect l="0" t="0" r="r" b="b"/>
              <a:pathLst>
                <a:path w="190" h="221">
                  <a:moveTo>
                    <a:pt x="190" y="0"/>
                  </a:moveTo>
                  <a:lnTo>
                    <a:pt x="0" y="0"/>
                  </a:lnTo>
                  <a:lnTo>
                    <a:pt x="0" y="221"/>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37" name="Freeform 41"/>
            <p:cNvSpPr>
              <a:spLocks/>
            </p:cNvSpPr>
            <p:nvPr/>
          </p:nvSpPr>
          <p:spPr bwMode="auto">
            <a:xfrm>
              <a:off x="1658" y="2182"/>
              <a:ext cx="738" cy="98"/>
            </a:xfrm>
            <a:custGeom>
              <a:avLst/>
              <a:gdLst>
                <a:gd name="T0" fmla="*/ 0 w 738"/>
                <a:gd name="T1" fmla="*/ 0 h 98"/>
                <a:gd name="T2" fmla="*/ 0 w 738"/>
                <a:gd name="T3" fmla="*/ 98 h 98"/>
                <a:gd name="T4" fmla="*/ 0 w 738"/>
                <a:gd name="T5" fmla="*/ 98 h 98"/>
                <a:gd name="T6" fmla="*/ 738 w 738"/>
                <a:gd name="T7" fmla="*/ 98 h 98"/>
                <a:gd name="T8" fmla="*/ 738 w 738"/>
                <a:gd name="T9" fmla="*/ 98 h 98"/>
                <a:gd name="T10" fmla="*/ 738 w 738"/>
                <a:gd name="T11" fmla="*/ 0 h 98"/>
                <a:gd name="T12" fmla="*/ 738 w 738"/>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738" h="98">
                  <a:moveTo>
                    <a:pt x="0" y="0"/>
                  </a:moveTo>
                  <a:lnTo>
                    <a:pt x="0" y="98"/>
                  </a:lnTo>
                  <a:lnTo>
                    <a:pt x="0" y="98"/>
                  </a:lnTo>
                  <a:lnTo>
                    <a:pt x="738" y="98"/>
                  </a:lnTo>
                  <a:lnTo>
                    <a:pt x="738" y="98"/>
                  </a:lnTo>
                  <a:lnTo>
                    <a:pt x="738" y="0"/>
                  </a:lnTo>
                  <a:lnTo>
                    <a:pt x="738" y="0"/>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38" name="Rectangle 42"/>
            <p:cNvSpPr>
              <a:spLocks noChangeArrowheads="1"/>
            </p:cNvSpPr>
            <p:nvPr/>
          </p:nvSpPr>
          <p:spPr bwMode="auto">
            <a:xfrm>
              <a:off x="1651" y="2174"/>
              <a:ext cx="737" cy="99"/>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39" name="Rectangle 43"/>
            <p:cNvSpPr>
              <a:spLocks noChangeArrowheads="1"/>
            </p:cNvSpPr>
            <p:nvPr/>
          </p:nvSpPr>
          <p:spPr bwMode="auto">
            <a:xfrm>
              <a:off x="1499" y="1931"/>
              <a:ext cx="289" cy="2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0" name="Rectangle 44"/>
            <p:cNvSpPr>
              <a:spLocks noChangeArrowheads="1"/>
            </p:cNvSpPr>
            <p:nvPr/>
          </p:nvSpPr>
          <p:spPr bwMode="auto">
            <a:xfrm>
              <a:off x="1491" y="1923"/>
              <a:ext cx="304" cy="251"/>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41" name="Rectangle 45"/>
            <p:cNvSpPr>
              <a:spLocks noChangeArrowheads="1"/>
            </p:cNvSpPr>
            <p:nvPr/>
          </p:nvSpPr>
          <p:spPr bwMode="auto">
            <a:xfrm>
              <a:off x="2244" y="1931"/>
              <a:ext cx="297" cy="2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2" name="Rectangle 46"/>
            <p:cNvSpPr>
              <a:spLocks noChangeArrowheads="1"/>
            </p:cNvSpPr>
            <p:nvPr/>
          </p:nvSpPr>
          <p:spPr bwMode="auto">
            <a:xfrm>
              <a:off x="2236" y="1923"/>
              <a:ext cx="312" cy="251"/>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43" name="Rectangle 47"/>
            <p:cNvSpPr>
              <a:spLocks noChangeArrowheads="1"/>
            </p:cNvSpPr>
            <p:nvPr/>
          </p:nvSpPr>
          <p:spPr bwMode="auto">
            <a:xfrm>
              <a:off x="898" y="1809"/>
              <a:ext cx="296" cy="2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44" name="Rectangle 48"/>
            <p:cNvSpPr>
              <a:spLocks noChangeArrowheads="1"/>
            </p:cNvSpPr>
            <p:nvPr/>
          </p:nvSpPr>
          <p:spPr bwMode="auto">
            <a:xfrm>
              <a:off x="890" y="1802"/>
              <a:ext cx="312" cy="243"/>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45" name="Line 49"/>
            <p:cNvSpPr>
              <a:spLocks noChangeShapeType="1"/>
            </p:cNvSpPr>
            <p:nvPr/>
          </p:nvSpPr>
          <p:spPr bwMode="auto">
            <a:xfrm>
              <a:off x="1468" y="2372"/>
              <a:ext cx="1" cy="167"/>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6" name="Line 50"/>
            <p:cNvSpPr>
              <a:spLocks noChangeShapeType="1"/>
            </p:cNvSpPr>
            <p:nvPr/>
          </p:nvSpPr>
          <p:spPr bwMode="auto">
            <a:xfrm>
              <a:off x="1468" y="2881"/>
              <a:ext cx="1" cy="167"/>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7" name="Oval 51"/>
            <p:cNvSpPr>
              <a:spLocks noChangeArrowheads="1"/>
            </p:cNvSpPr>
            <p:nvPr/>
          </p:nvSpPr>
          <p:spPr bwMode="auto">
            <a:xfrm>
              <a:off x="1430" y="3086"/>
              <a:ext cx="107" cy="12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48" name="Oval 52"/>
            <p:cNvSpPr>
              <a:spLocks noChangeArrowheads="1"/>
            </p:cNvSpPr>
            <p:nvPr/>
          </p:nvSpPr>
          <p:spPr bwMode="auto">
            <a:xfrm>
              <a:off x="1423" y="3078"/>
              <a:ext cx="121" cy="137"/>
            </a:xfrm>
            <a:prstGeom prst="ellipse">
              <a:avLst/>
            </a:pr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49" name="Freeform 53"/>
            <p:cNvSpPr>
              <a:spLocks/>
            </p:cNvSpPr>
            <p:nvPr/>
          </p:nvSpPr>
          <p:spPr bwMode="auto">
            <a:xfrm>
              <a:off x="753" y="1285"/>
              <a:ext cx="730" cy="1444"/>
            </a:xfrm>
            <a:custGeom>
              <a:avLst/>
              <a:gdLst>
                <a:gd name="T0" fmla="*/ 563 w 730"/>
                <a:gd name="T1" fmla="*/ 1444 h 1444"/>
                <a:gd name="T2" fmla="*/ 0 w 730"/>
                <a:gd name="T3" fmla="*/ 1444 h 1444"/>
                <a:gd name="T4" fmla="*/ 0 w 730"/>
                <a:gd name="T5" fmla="*/ 1444 h 1444"/>
                <a:gd name="T6" fmla="*/ 0 w 730"/>
                <a:gd name="T7" fmla="*/ 0 h 1444"/>
                <a:gd name="T8" fmla="*/ 0 w 730"/>
                <a:gd name="T9" fmla="*/ 0 h 1444"/>
                <a:gd name="T10" fmla="*/ 730 w 730"/>
                <a:gd name="T11" fmla="*/ 0 h 1444"/>
                <a:gd name="T12" fmla="*/ 730 w 730"/>
                <a:gd name="T13" fmla="*/ 0 h 1444"/>
              </a:gdLst>
              <a:ahLst/>
              <a:cxnLst>
                <a:cxn ang="0">
                  <a:pos x="T0" y="T1"/>
                </a:cxn>
                <a:cxn ang="0">
                  <a:pos x="T2" y="T3"/>
                </a:cxn>
                <a:cxn ang="0">
                  <a:pos x="T4" y="T5"/>
                </a:cxn>
                <a:cxn ang="0">
                  <a:pos x="T6" y="T7"/>
                </a:cxn>
                <a:cxn ang="0">
                  <a:pos x="T8" y="T9"/>
                </a:cxn>
                <a:cxn ang="0">
                  <a:pos x="T10" y="T11"/>
                </a:cxn>
                <a:cxn ang="0">
                  <a:pos x="T12" y="T13"/>
                </a:cxn>
              </a:cxnLst>
              <a:rect l="0" t="0" r="r" b="b"/>
              <a:pathLst>
                <a:path w="730" h="1444">
                  <a:moveTo>
                    <a:pt x="563" y="1444"/>
                  </a:moveTo>
                  <a:lnTo>
                    <a:pt x="0" y="1444"/>
                  </a:lnTo>
                  <a:lnTo>
                    <a:pt x="0" y="1444"/>
                  </a:lnTo>
                  <a:lnTo>
                    <a:pt x="0" y="0"/>
                  </a:lnTo>
                  <a:lnTo>
                    <a:pt x="0" y="0"/>
                  </a:lnTo>
                  <a:lnTo>
                    <a:pt x="730" y="0"/>
                  </a:lnTo>
                  <a:lnTo>
                    <a:pt x="730" y="0"/>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50" name="Freeform 54"/>
            <p:cNvSpPr>
              <a:spLocks/>
            </p:cNvSpPr>
            <p:nvPr/>
          </p:nvSpPr>
          <p:spPr bwMode="auto">
            <a:xfrm>
              <a:off x="746" y="1278"/>
              <a:ext cx="730" cy="1443"/>
            </a:xfrm>
            <a:custGeom>
              <a:avLst/>
              <a:gdLst>
                <a:gd name="T0" fmla="*/ 562 w 730"/>
                <a:gd name="T1" fmla="*/ 1443 h 1443"/>
                <a:gd name="T2" fmla="*/ 0 w 730"/>
                <a:gd name="T3" fmla="*/ 1443 h 1443"/>
                <a:gd name="T4" fmla="*/ 0 w 730"/>
                <a:gd name="T5" fmla="*/ 0 h 1443"/>
                <a:gd name="T6" fmla="*/ 730 w 730"/>
                <a:gd name="T7" fmla="*/ 0 h 1443"/>
              </a:gdLst>
              <a:ahLst/>
              <a:cxnLst>
                <a:cxn ang="0">
                  <a:pos x="T0" y="T1"/>
                </a:cxn>
                <a:cxn ang="0">
                  <a:pos x="T2" y="T3"/>
                </a:cxn>
                <a:cxn ang="0">
                  <a:pos x="T4" y="T5"/>
                </a:cxn>
                <a:cxn ang="0">
                  <a:pos x="T6" y="T7"/>
                </a:cxn>
              </a:cxnLst>
              <a:rect l="0" t="0" r="r" b="b"/>
              <a:pathLst>
                <a:path w="730" h="1443">
                  <a:moveTo>
                    <a:pt x="562" y="1443"/>
                  </a:moveTo>
                  <a:lnTo>
                    <a:pt x="0" y="1443"/>
                  </a:lnTo>
                  <a:lnTo>
                    <a:pt x="0" y="0"/>
                  </a:lnTo>
                  <a:lnTo>
                    <a:pt x="730" y="0"/>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151" name="Group 55"/>
            <p:cNvGrpSpPr>
              <a:grpSpLocks/>
            </p:cNvGrpSpPr>
            <p:nvPr/>
          </p:nvGrpSpPr>
          <p:grpSpPr bwMode="auto">
            <a:xfrm>
              <a:off x="1324" y="1247"/>
              <a:ext cx="152" cy="53"/>
              <a:chOff x="1324" y="1247"/>
              <a:chExt cx="152" cy="53"/>
            </a:xfrm>
          </p:grpSpPr>
          <p:sp>
            <p:nvSpPr>
              <p:cNvPr id="4152" name="Freeform 56"/>
              <p:cNvSpPr>
                <a:spLocks/>
              </p:cNvSpPr>
              <p:nvPr/>
            </p:nvSpPr>
            <p:spPr bwMode="auto">
              <a:xfrm>
                <a:off x="1362" y="1247"/>
                <a:ext cx="114" cy="53"/>
              </a:xfrm>
              <a:custGeom>
                <a:avLst/>
                <a:gdLst>
                  <a:gd name="T0" fmla="*/ 114 w 114"/>
                  <a:gd name="T1" fmla="*/ 23 h 53"/>
                  <a:gd name="T2" fmla="*/ 0 w 114"/>
                  <a:gd name="T3" fmla="*/ 53 h 53"/>
                  <a:gd name="T4" fmla="*/ 0 w 114"/>
                  <a:gd name="T5" fmla="*/ 23 h 53"/>
                  <a:gd name="T6" fmla="*/ 0 w 114"/>
                  <a:gd name="T7" fmla="*/ 0 h 53"/>
                  <a:gd name="T8" fmla="*/ 114 w 114"/>
                  <a:gd name="T9" fmla="*/ 23 h 53"/>
                </a:gdLst>
                <a:ahLst/>
                <a:cxnLst>
                  <a:cxn ang="0">
                    <a:pos x="T0" y="T1"/>
                  </a:cxn>
                  <a:cxn ang="0">
                    <a:pos x="T2" y="T3"/>
                  </a:cxn>
                  <a:cxn ang="0">
                    <a:pos x="T4" y="T5"/>
                  </a:cxn>
                  <a:cxn ang="0">
                    <a:pos x="T6" y="T7"/>
                  </a:cxn>
                  <a:cxn ang="0">
                    <a:pos x="T8" y="T9"/>
                  </a:cxn>
                </a:cxnLst>
                <a:rect l="0" t="0" r="r" b="b"/>
                <a:pathLst>
                  <a:path w="114" h="53">
                    <a:moveTo>
                      <a:pt x="114" y="23"/>
                    </a:moveTo>
                    <a:lnTo>
                      <a:pt x="0" y="53"/>
                    </a:lnTo>
                    <a:lnTo>
                      <a:pt x="0" y="23"/>
                    </a:lnTo>
                    <a:lnTo>
                      <a:pt x="0" y="0"/>
                    </a:lnTo>
                    <a:lnTo>
                      <a:pt x="11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53" name="Line 57"/>
              <p:cNvSpPr>
                <a:spLocks noChangeShapeType="1"/>
              </p:cNvSpPr>
              <p:nvPr/>
            </p:nvSpPr>
            <p:spPr bwMode="auto">
              <a:xfrm>
                <a:off x="1324" y="1270"/>
                <a:ext cx="3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154" name="Group 58"/>
            <p:cNvGrpSpPr>
              <a:grpSpLocks/>
            </p:cNvGrpSpPr>
            <p:nvPr/>
          </p:nvGrpSpPr>
          <p:grpSpPr bwMode="auto">
            <a:xfrm>
              <a:off x="1962" y="1490"/>
              <a:ext cx="54" cy="183"/>
              <a:chOff x="1962" y="1490"/>
              <a:chExt cx="54" cy="183"/>
            </a:xfrm>
          </p:grpSpPr>
          <p:sp>
            <p:nvSpPr>
              <p:cNvPr id="4155" name="Freeform 59"/>
              <p:cNvSpPr>
                <a:spLocks/>
              </p:cNvSpPr>
              <p:nvPr/>
            </p:nvSpPr>
            <p:spPr bwMode="auto">
              <a:xfrm>
                <a:off x="1962" y="1559"/>
                <a:ext cx="54" cy="114"/>
              </a:xfrm>
              <a:custGeom>
                <a:avLst/>
                <a:gdLst>
                  <a:gd name="T0" fmla="*/ 31 w 54"/>
                  <a:gd name="T1" fmla="*/ 114 h 114"/>
                  <a:gd name="T2" fmla="*/ 0 w 54"/>
                  <a:gd name="T3" fmla="*/ 0 h 114"/>
                  <a:gd name="T4" fmla="*/ 31 w 54"/>
                  <a:gd name="T5" fmla="*/ 0 h 114"/>
                  <a:gd name="T6" fmla="*/ 54 w 54"/>
                  <a:gd name="T7" fmla="*/ 0 h 114"/>
                  <a:gd name="T8" fmla="*/ 31 w 54"/>
                  <a:gd name="T9" fmla="*/ 114 h 114"/>
                </a:gdLst>
                <a:ahLst/>
                <a:cxnLst>
                  <a:cxn ang="0">
                    <a:pos x="T0" y="T1"/>
                  </a:cxn>
                  <a:cxn ang="0">
                    <a:pos x="T2" y="T3"/>
                  </a:cxn>
                  <a:cxn ang="0">
                    <a:pos x="T4" y="T5"/>
                  </a:cxn>
                  <a:cxn ang="0">
                    <a:pos x="T6" y="T7"/>
                  </a:cxn>
                  <a:cxn ang="0">
                    <a:pos x="T8" y="T9"/>
                  </a:cxn>
                </a:cxnLst>
                <a:rect l="0" t="0" r="r" b="b"/>
                <a:pathLst>
                  <a:path w="54" h="114">
                    <a:moveTo>
                      <a:pt x="31" y="114"/>
                    </a:moveTo>
                    <a:lnTo>
                      <a:pt x="0" y="0"/>
                    </a:lnTo>
                    <a:lnTo>
                      <a:pt x="31" y="0"/>
                    </a:lnTo>
                    <a:lnTo>
                      <a:pt x="54" y="0"/>
                    </a:lnTo>
                    <a:lnTo>
                      <a:pt x="31" y="1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56" name="Line 60"/>
              <p:cNvSpPr>
                <a:spLocks noChangeShapeType="1"/>
              </p:cNvSpPr>
              <p:nvPr/>
            </p:nvSpPr>
            <p:spPr bwMode="auto">
              <a:xfrm>
                <a:off x="1993" y="1490"/>
                <a:ext cx="1" cy="6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157" name="Group 61"/>
            <p:cNvGrpSpPr>
              <a:grpSpLocks/>
            </p:cNvGrpSpPr>
            <p:nvPr/>
          </p:nvGrpSpPr>
          <p:grpSpPr bwMode="auto">
            <a:xfrm>
              <a:off x="1019" y="1642"/>
              <a:ext cx="61" cy="167"/>
              <a:chOff x="1019" y="1642"/>
              <a:chExt cx="61" cy="167"/>
            </a:xfrm>
          </p:grpSpPr>
          <p:sp>
            <p:nvSpPr>
              <p:cNvPr id="4158" name="Freeform 62"/>
              <p:cNvSpPr>
                <a:spLocks/>
              </p:cNvSpPr>
              <p:nvPr/>
            </p:nvSpPr>
            <p:spPr bwMode="auto">
              <a:xfrm>
                <a:off x="1019" y="1695"/>
                <a:ext cx="61" cy="114"/>
              </a:xfrm>
              <a:custGeom>
                <a:avLst/>
                <a:gdLst>
                  <a:gd name="T0" fmla="*/ 31 w 61"/>
                  <a:gd name="T1" fmla="*/ 114 h 114"/>
                  <a:gd name="T2" fmla="*/ 0 w 61"/>
                  <a:gd name="T3" fmla="*/ 0 h 114"/>
                  <a:gd name="T4" fmla="*/ 31 w 61"/>
                  <a:gd name="T5" fmla="*/ 0 h 114"/>
                  <a:gd name="T6" fmla="*/ 61 w 61"/>
                  <a:gd name="T7" fmla="*/ 0 h 114"/>
                  <a:gd name="T8" fmla="*/ 31 w 61"/>
                  <a:gd name="T9" fmla="*/ 114 h 114"/>
                </a:gdLst>
                <a:ahLst/>
                <a:cxnLst>
                  <a:cxn ang="0">
                    <a:pos x="T0" y="T1"/>
                  </a:cxn>
                  <a:cxn ang="0">
                    <a:pos x="T2" y="T3"/>
                  </a:cxn>
                  <a:cxn ang="0">
                    <a:pos x="T4" y="T5"/>
                  </a:cxn>
                  <a:cxn ang="0">
                    <a:pos x="T6" y="T7"/>
                  </a:cxn>
                  <a:cxn ang="0">
                    <a:pos x="T8" y="T9"/>
                  </a:cxn>
                </a:cxnLst>
                <a:rect l="0" t="0" r="r" b="b"/>
                <a:pathLst>
                  <a:path w="61" h="114">
                    <a:moveTo>
                      <a:pt x="31" y="114"/>
                    </a:moveTo>
                    <a:lnTo>
                      <a:pt x="0" y="0"/>
                    </a:lnTo>
                    <a:lnTo>
                      <a:pt x="31" y="0"/>
                    </a:lnTo>
                    <a:lnTo>
                      <a:pt x="61" y="0"/>
                    </a:lnTo>
                    <a:lnTo>
                      <a:pt x="31" y="1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59" name="Line 63"/>
              <p:cNvSpPr>
                <a:spLocks noChangeShapeType="1"/>
              </p:cNvSpPr>
              <p:nvPr/>
            </p:nvSpPr>
            <p:spPr bwMode="auto">
              <a:xfrm>
                <a:off x="1050" y="1642"/>
                <a:ext cx="1" cy="5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160" name="Group 64"/>
            <p:cNvGrpSpPr>
              <a:grpSpLocks/>
            </p:cNvGrpSpPr>
            <p:nvPr/>
          </p:nvGrpSpPr>
          <p:grpSpPr bwMode="auto">
            <a:xfrm>
              <a:off x="1445" y="2379"/>
              <a:ext cx="61" cy="198"/>
              <a:chOff x="1445" y="2379"/>
              <a:chExt cx="61" cy="198"/>
            </a:xfrm>
          </p:grpSpPr>
          <p:sp>
            <p:nvSpPr>
              <p:cNvPr id="4161" name="Freeform 65"/>
              <p:cNvSpPr>
                <a:spLocks/>
              </p:cNvSpPr>
              <p:nvPr/>
            </p:nvSpPr>
            <p:spPr bwMode="auto">
              <a:xfrm>
                <a:off x="1445" y="2463"/>
                <a:ext cx="61" cy="114"/>
              </a:xfrm>
              <a:custGeom>
                <a:avLst/>
                <a:gdLst>
                  <a:gd name="T0" fmla="*/ 31 w 61"/>
                  <a:gd name="T1" fmla="*/ 114 h 114"/>
                  <a:gd name="T2" fmla="*/ 0 w 61"/>
                  <a:gd name="T3" fmla="*/ 0 h 114"/>
                  <a:gd name="T4" fmla="*/ 31 w 61"/>
                  <a:gd name="T5" fmla="*/ 0 h 114"/>
                  <a:gd name="T6" fmla="*/ 61 w 61"/>
                  <a:gd name="T7" fmla="*/ 0 h 114"/>
                  <a:gd name="T8" fmla="*/ 31 w 61"/>
                  <a:gd name="T9" fmla="*/ 114 h 114"/>
                </a:gdLst>
                <a:ahLst/>
                <a:cxnLst>
                  <a:cxn ang="0">
                    <a:pos x="T0" y="T1"/>
                  </a:cxn>
                  <a:cxn ang="0">
                    <a:pos x="T2" y="T3"/>
                  </a:cxn>
                  <a:cxn ang="0">
                    <a:pos x="T4" y="T5"/>
                  </a:cxn>
                  <a:cxn ang="0">
                    <a:pos x="T6" y="T7"/>
                  </a:cxn>
                  <a:cxn ang="0">
                    <a:pos x="T8" y="T9"/>
                  </a:cxn>
                </a:cxnLst>
                <a:rect l="0" t="0" r="r" b="b"/>
                <a:pathLst>
                  <a:path w="61" h="114">
                    <a:moveTo>
                      <a:pt x="31" y="114"/>
                    </a:moveTo>
                    <a:lnTo>
                      <a:pt x="0" y="0"/>
                    </a:lnTo>
                    <a:lnTo>
                      <a:pt x="31" y="0"/>
                    </a:lnTo>
                    <a:lnTo>
                      <a:pt x="61" y="0"/>
                    </a:lnTo>
                    <a:lnTo>
                      <a:pt x="31" y="1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62" name="Line 66"/>
              <p:cNvSpPr>
                <a:spLocks noChangeShapeType="1"/>
              </p:cNvSpPr>
              <p:nvPr/>
            </p:nvSpPr>
            <p:spPr bwMode="auto">
              <a:xfrm>
                <a:off x="1476" y="2379"/>
                <a:ext cx="1" cy="8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163" name="Group 67"/>
            <p:cNvGrpSpPr>
              <a:grpSpLocks/>
            </p:cNvGrpSpPr>
            <p:nvPr/>
          </p:nvGrpSpPr>
          <p:grpSpPr bwMode="auto">
            <a:xfrm>
              <a:off x="1445" y="1171"/>
              <a:ext cx="61" cy="152"/>
              <a:chOff x="1445" y="1171"/>
              <a:chExt cx="61" cy="152"/>
            </a:xfrm>
          </p:grpSpPr>
          <p:sp>
            <p:nvSpPr>
              <p:cNvPr id="4164" name="Freeform 68"/>
              <p:cNvSpPr>
                <a:spLocks/>
              </p:cNvSpPr>
              <p:nvPr/>
            </p:nvSpPr>
            <p:spPr bwMode="auto">
              <a:xfrm>
                <a:off x="1445" y="1209"/>
                <a:ext cx="61" cy="114"/>
              </a:xfrm>
              <a:custGeom>
                <a:avLst/>
                <a:gdLst>
                  <a:gd name="T0" fmla="*/ 31 w 61"/>
                  <a:gd name="T1" fmla="*/ 114 h 114"/>
                  <a:gd name="T2" fmla="*/ 0 w 61"/>
                  <a:gd name="T3" fmla="*/ 0 h 114"/>
                  <a:gd name="T4" fmla="*/ 31 w 61"/>
                  <a:gd name="T5" fmla="*/ 0 h 114"/>
                  <a:gd name="T6" fmla="*/ 61 w 61"/>
                  <a:gd name="T7" fmla="*/ 0 h 114"/>
                  <a:gd name="T8" fmla="*/ 31 w 61"/>
                  <a:gd name="T9" fmla="*/ 114 h 114"/>
                </a:gdLst>
                <a:ahLst/>
                <a:cxnLst>
                  <a:cxn ang="0">
                    <a:pos x="T0" y="T1"/>
                  </a:cxn>
                  <a:cxn ang="0">
                    <a:pos x="T2" y="T3"/>
                  </a:cxn>
                  <a:cxn ang="0">
                    <a:pos x="T4" y="T5"/>
                  </a:cxn>
                  <a:cxn ang="0">
                    <a:pos x="T6" y="T7"/>
                  </a:cxn>
                  <a:cxn ang="0">
                    <a:pos x="T8" y="T9"/>
                  </a:cxn>
                </a:cxnLst>
                <a:rect l="0" t="0" r="r" b="b"/>
                <a:pathLst>
                  <a:path w="61" h="114">
                    <a:moveTo>
                      <a:pt x="31" y="114"/>
                    </a:moveTo>
                    <a:lnTo>
                      <a:pt x="0" y="0"/>
                    </a:lnTo>
                    <a:lnTo>
                      <a:pt x="31" y="0"/>
                    </a:lnTo>
                    <a:lnTo>
                      <a:pt x="61" y="0"/>
                    </a:lnTo>
                    <a:lnTo>
                      <a:pt x="31" y="1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65" name="Line 69"/>
              <p:cNvSpPr>
                <a:spLocks noChangeShapeType="1"/>
              </p:cNvSpPr>
              <p:nvPr/>
            </p:nvSpPr>
            <p:spPr bwMode="auto">
              <a:xfrm>
                <a:off x="1476" y="1171"/>
                <a:ext cx="1" cy="3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166" name="Group 70"/>
            <p:cNvGrpSpPr>
              <a:grpSpLocks/>
            </p:cNvGrpSpPr>
            <p:nvPr/>
          </p:nvGrpSpPr>
          <p:grpSpPr bwMode="auto">
            <a:xfrm>
              <a:off x="1445" y="2919"/>
              <a:ext cx="61" cy="136"/>
              <a:chOff x="1445" y="2919"/>
              <a:chExt cx="61" cy="136"/>
            </a:xfrm>
          </p:grpSpPr>
          <p:sp>
            <p:nvSpPr>
              <p:cNvPr id="4167" name="Freeform 71"/>
              <p:cNvSpPr>
                <a:spLocks/>
              </p:cNvSpPr>
              <p:nvPr/>
            </p:nvSpPr>
            <p:spPr bwMode="auto">
              <a:xfrm>
                <a:off x="1445" y="2941"/>
                <a:ext cx="61" cy="114"/>
              </a:xfrm>
              <a:custGeom>
                <a:avLst/>
                <a:gdLst>
                  <a:gd name="T0" fmla="*/ 31 w 61"/>
                  <a:gd name="T1" fmla="*/ 114 h 114"/>
                  <a:gd name="T2" fmla="*/ 0 w 61"/>
                  <a:gd name="T3" fmla="*/ 0 h 114"/>
                  <a:gd name="T4" fmla="*/ 31 w 61"/>
                  <a:gd name="T5" fmla="*/ 0 h 114"/>
                  <a:gd name="T6" fmla="*/ 61 w 61"/>
                  <a:gd name="T7" fmla="*/ 0 h 114"/>
                  <a:gd name="T8" fmla="*/ 31 w 61"/>
                  <a:gd name="T9" fmla="*/ 114 h 114"/>
                </a:gdLst>
                <a:ahLst/>
                <a:cxnLst>
                  <a:cxn ang="0">
                    <a:pos x="T0" y="T1"/>
                  </a:cxn>
                  <a:cxn ang="0">
                    <a:pos x="T2" y="T3"/>
                  </a:cxn>
                  <a:cxn ang="0">
                    <a:pos x="T4" y="T5"/>
                  </a:cxn>
                  <a:cxn ang="0">
                    <a:pos x="T6" y="T7"/>
                  </a:cxn>
                  <a:cxn ang="0">
                    <a:pos x="T8" y="T9"/>
                  </a:cxn>
                </a:cxnLst>
                <a:rect l="0" t="0" r="r" b="b"/>
                <a:pathLst>
                  <a:path w="61" h="114">
                    <a:moveTo>
                      <a:pt x="31" y="114"/>
                    </a:moveTo>
                    <a:lnTo>
                      <a:pt x="0" y="0"/>
                    </a:lnTo>
                    <a:lnTo>
                      <a:pt x="31" y="0"/>
                    </a:lnTo>
                    <a:lnTo>
                      <a:pt x="61" y="0"/>
                    </a:lnTo>
                    <a:lnTo>
                      <a:pt x="31" y="1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68" name="Line 72"/>
              <p:cNvSpPr>
                <a:spLocks noChangeShapeType="1"/>
              </p:cNvSpPr>
              <p:nvPr/>
            </p:nvSpPr>
            <p:spPr bwMode="auto">
              <a:xfrm>
                <a:off x="1476" y="2919"/>
                <a:ext cx="1" cy="2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169" name="Freeform 73"/>
            <p:cNvSpPr>
              <a:spLocks/>
            </p:cNvSpPr>
            <p:nvPr/>
          </p:nvSpPr>
          <p:spPr bwMode="auto">
            <a:xfrm>
              <a:off x="1057" y="2045"/>
              <a:ext cx="959" cy="372"/>
            </a:xfrm>
            <a:custGeom>
              <a:avLst/>
              <a:gdLst>
                <a:gd name="T0" fmla="*/ 959 w 959"/>
                <a:gd name="T1" fmla="*/ 258 h 372"/>
                <a:gd name="T2" fmla="*/ 959 w 959"/>
                <a:gd name="T3" fmla="*/ 372 h 372"/>
                <a:gd name="T4" fmla="*/ 959 w 959"/>
                <a:gd name="T5" fmla="*/ 372 h 372"/>
                <a:gd name="T6" fmla="*/ 0 w 959"/>
                <a:gd name="T7" fmla="*/ 372 h 372"/>
                <a:gd name="T8" fmla="*/ 0 w 959"/>
                <a:gd name="T9" fmla="*/ 372 h 372"/>
                <a:gd name="T10" fmla="*/ 0 w 959"/>
                <a:gd name="T11" fmla="*/ 0 h 372"/>
                <a:gd name="T12" fmla="*/ 0 w 959"/>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959" h="372">
                  <a:moveTo>
                    <a:pt x="959" y="258"/>
                  </a:moveTo>
                  <a:lnTo>
                    <a:pt x="959" y="372"/>
                  </a:lnTo>
                  <a:lnTo>
                    <a:pt x="959" y="372"/>
                  </a:lnTo>
                  <a:lnTo>
                    <a:pt x="0" y="372"/>
                  </a:lnTo>
                  <a:lnTo>
                    <a:pt x="0" y="372"/>
                  </a:lnTo>
                  <a:lnTo>
                    <a:pt x="0" y="0"/>
                  </a:lnTo>
                  <a:lnTo>
                    <a:pt x="0" y="0"/>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70" name="Freeform 74"/>
            <p:cNvSpPr>
              <a:spLocks/>
            </p:cNvSpPr>
            <p:nvPr/>
          </p:nvSpPr>
          <p:spPr bwMode="auto">
            <a:xfrm>
              <a:off x="1050" y="2037"/>
              <a:ext cx="958" cy="373"/>
            </a:xfrm>
            <a:custGeom>
              <a:avLst/>
              <a:gdLst>
                <a:gd name="T0" fmla="*/ 958 w 958"/>
                <a:gd name="T1" fmla="*/ 259 h 373"/>
                <a:gd name="T2" fmla="*/ 958 w 958"/>
                <a:gd name="T3" fmla="*/ 373 h 373"/>
                <a:gd name="T4" fmla="*/ 0 w 958"/>
                <a:gd name="T5" fmla="*/ 373 h 373"/>
                <a:gd name="T6" fmla="*/ 0 w 958"/>
                <a:gd name="T7" fmla="*/ 0 h 373"/>
              </a:gdLst>
              <a:ahLst/>
              <a:cxnLst>
                <a:cxn ang="0">
                  <a:pos x="T0" y="T1"/>
                </a:cxn>
                <a:cxn ang="0">
                  <a:pos x="T2" y="T3"/>
                </a:cxn>
                <a:cxn ang="0">
                  <a:pos x="T4" y="T5"/>
                </a:cxn>
                <a:cxn ang="0">
                  <a:pos x="T6" y="T7"/>
                </a:cxn>
              </a:cxnLst>
              <a:rect l="0" t="0" r="r" b="b"/>
              <a:pathLst>
                <a:path w="958" h="373">
                  <a:moveTo>
                    <a:pt x="958" y="259"/>
                  </a:moveTo>
                  <a:lnTo>
                    <a:pt x="958" y="373"/>
                  </a:lnTo>
                  <a:lnTo>
                    <a:pt x="0" y="373"/>
                  </a:lnTo>
                  <a:lnTo>
                    <a:pt x="0" y="0"/>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71" name="Rectangle 75"/>
            <p:cNvSpPr>
              <a:spLocks noChangeArrowheads="1"/>
            </p:cNvSpPr>
            <p:nvPr/>
          </p:nvSpPr>
          <p:spPr bwMode="auto">
            <a:xfrm>
              <a:off x="1483" y="982"/>
              <a:ext cx="53"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sz="1200" b="1">
                  <a:solidFill>
                    <a:schemeClr val="bg1"/>
                  </a:solidFill>
                  <a:effectLst>
                    <a:outerShdw blurRad="38100" dist="38100" dir="2700000" algn="tl">
                      <a:srgbClr val="000000"/>
                    </a:outerShdw>
                  </a:effectLst>
                  <a:latin typeface="Helvetica" panose="020B0604020202020204" pitchFamily="34" charset="0"/>
                </a:rPr>
                <a:t>1</a:t>
              </a:r>
              <a:endParaRPr lang="en-US" altLang="en-US" b="1">
                <a:solidFill>
                  <a:schemeClr val="bg1"/>
                </a:solidFill>
                <a:effectLst>
                  <a:outerShdw blurRad="38100" dist="38100" dir="2700000" algn="tl">
                    <a:srgbClr val="000000"/>
                  </a:outerShdw>
                </a:effectLst>
                <a:latin typeface="Helvetica" panose="020B0604020202020204" pitchFamily="34" charset="0"/>
              </a:endParaRPr>
            </a:p>
          </p:txBody>
        </p:sp>
        <p:sp>
          <p:nvSpPr>
            <p:cNvPr id="4172" name="Rectangle 76"/>
            <p:cNvSpPr>
              <a:spLocks noChangeArrowheads="1"/>
            </p:cNvSpPr>
            <p:nvPr/>
          </p:nvSpPr>
          <p:spPr bwMode="auto">
            <a:xfrm>
              <a:off x="1468" y="1453"/>
              <a:ext cx="53"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sz="1200" b="1">
                  <a:solidFill>
                    <a:schemeClr val="bg1"/>
                  </a:solidFill>
                  <a:effectLst>
                    <a:outerShdw blurRad="38100" dist="38100" dir="2700000" algn="tl">
                      <a:srgbClr val="000000"/>
                    </a:outerShdw>
                  </a:effectLst>
                  <a:latin typeface="Helvetica" panose="020B0604020202020204" pitchFamily="34" charset="0"/>
                </a:rPr>
                <a:t>2</a:t>
              </a:r>
              <a:endParaRPr lang="en-US" altLang="en-US" b="1">
                <a:solidFill>
                  <a:schemeClr val="bg1"/>
                </a:solidFill>
                <a:effectLst>
                  <a:outerShdw blurRad="38100" dist="38100" dir="2700000" algn="tl">
                    <a:srgbClr val="000000"/>
                  </a:outerShdw>
                </a:effectLst>
                <a:latin typeface="Helvetica" panose="020B0604020202020204" pitchFamily="34" charset="0"/>
              </a:endParaRPr>
            </a:p>
          </p:txBody>
        </p:sp>
        <p:sp>
          <p:nvSpPr>
            <p:cNvPr id="4173" name="Rectangle 77"/>
            <p:cNvSpPr>
              <a:spLocks noChangeArrowheads="1"/>
            </p:cNvSpPr>
            <p:nvPr/>
          </p:nvSpPr>
          <p:spPr bwMode="auto">
            <a:xfrm>
              <a:off x="2001" y="1795"/>
              <a:ext cx="53"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sz="1200" b="1">
                  <a:solidFill>
                    <a:schemeClr val="bg1"/>
                  </a:solidFill>
                  <a:effectLst>
                    <a:outerShdw blurRad="38100" dist="38100" dir="2700000" algn="tl">
                      <a:srgbClr val="000000"/>
                    </a:outerShdw>
                  </a:effectLst>
                  <a:latin typeface="Helvetica" panose="020B0604020202020204" pitchFamily="34" charset="0"/>
                </a:rPr>
                <a:t>3</a:t>
              </a:r>
              <a:endParaRPr lang="en-US" altLang="en-US" b="1">
                <a:solidFill>
                  <a:schemeClr val="bg1"/>
                </a:solidFill>
                <a:effectLst>
                  <a:outerShdw blurRad="38100" dist="38100" dir="2700000" algn="tl">
                    <a:srgbClr val="000000"/>
                  </a:outerShdw>
                </a:effectLst>
                <a:latin typeface="Helvetica" panose="020B0604020202020204" pitchFamily="34" charset="0"/>
              </a:endParaRPr>
            </a:p>
          </p:txBody>
        </p:sp>
        <p:sp>
          <p:nvSpPr>
            <p:cNvPr id="4174" name="Rectangle 78"/>
            <p:cNvSpPr>
              <a:spLocks noChangeArrowheads="1"/>
            </p:cNvSpPr>
            <p:nvPr/>
          </p:nvSpPr>
          <p:spPr bwMode="auto">
            <a:xfrm>
              <a:off x="989" y="1893"/>
              <a:ext cx="53"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sz="1200" b="1">
                  <a:solidFill>
                    <a:schemeClr val="bg1"/>
                  </a:solidFill>
                  <a:effectLst>
                    <a:outerShdw blurRad="38100" dist="38100" dir="2700000" algn="tl">
                      <a:srgbClr val="000000"/>
                    </a:outerShdw>
                  </a:effectLst>
                  <a:latin typeface="Helvetica" panose="020B0604020202020204" pitchFamily="34" charset="0"/>
                </a:rPr>
                <a:t>4</a:t>
              </a:r>
              <a:endParaRPr lang="en-US" altLang="en-US" b="1">
                <a:solidFill>
                  <a:schemeClr val="bg1"/>
                </a:solidFill>
                <a:effectLst>
                  <a:outerShdw blurRad="38100" dist="38100" dir="2700000" algn="tl">
                    <a:srgbClr val="000000"/>
                  </a:outerShdw>
                </a:effectLst>
                <a:latin typeface="Helvetica" panose="020B0604020202020204" pitchFamily="34" charset="0"/>
              </a:endParaRPr>
            </a:p>
          </p:txBody>
        </p:sp>
        <p:sp>
          <p:nvSpPr>
            <p:cNvPr id="4175" name="Rectangle 79"/>
            <p:cNvSpPr>
              <a:spLocks noChangeArrowheads="1"/>
            </p:cNvSpPr>
            <p:nvPr/>
          </p:nvSpPr>
          <p:spPr bwMode="auto">
            <a:xfrm>
              <a:off x="1635" y="2030"/>
              <a:ext cx="53"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sz="1200" b="1">
                  <a:solidFill>
                    <a:schemeClr val="bg1"/>
                  </a:solidFill>
                  <a:effectLst>
                    <a:outerShdw blurRad="38100" dist="38100" dir="2700000" algn="tl">
                      <a:srgbClr val="000000"/>
                    </a:outerShdw>
                  </a:effectLst>
                  <a:latin typeface="Helvetica" panose="020B0604020202020204" pitchFamily="34" charset="0"/>
                </a:rPr>
                <a:t>5</a:t>
              </a:r>
              <a:endParaRPr lang="en-US" altLang="en-US" b="1">
                <a:solidFill>
                  <a:schemeClr val="bg1"/>
                </a:solidFill>
                <a:effectLst>
                  <a:outerShdw blurRad="38100" dist="38100" dir="2700000" algn="tl">
                    <a:srgbClr val="000000"/>
                  </a:outerShdw>
                </a:effectLst>
                <a:latin typeface="Helvetica" panose="020B0604020202020204" pitchFamily="34" charset="0"/>
              </a:endParaRPr>
            </a:p>
          </p:txBody>
        </p:sp>
        <p:sp>
          <p:nvSpPr>
            <p:cNvPr id="4176" name="Rectangle 80"/>
            <p:cNvSpPr>
              <a:spLocks noChangeArrowheads="1"/>
            </p:cNvSpPr>
            <p:nvPr/>
          </p:nvSpPr>
          <p:spPr bwMode="auto">
            <a:xfrm>
              <a:off x="2381" y="2030"/>
              <a:ext cx="53"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sz="1200" b="1">
                  <a:solidFill>
                    <a:schemeClr val="bg1"/>
                  </a:solidFill>
                  <a:effectLst>
                    <a:outerShdw blurRad="38100" dist="38100" dir="2700000" algn="tl">
                      <a:srgbClr val="000000"/>
                    </a:outerShdw>
                  </a:effectLst>
                  <a:latin typeface="Helvetica" panose="020B0604020202020204" pitchFamily="34" charset="0"/>
                </a:rPr>
                <a:t>6</a:t>
              </a:r>
              <a:endParaRPr lang="en-US" altLang="en-US" b="1">
                <a:solidFill>
                  <a:schemeClr val="bg1"/>
                </a:solidFill>
                <a:effectLst>
                  <a:outerShdw blurRad="38100" dist="38100" dir="2700000" algn="tl">
                    <a:srgbClr val="000000"/>
                  </a:outerShdw>
                </a:effectLst>
                <a:latin typeface="Helvetica" panose="020B0604020202020204" pitchFamily="34" charset="0"/>
              </a:endParaRPr>
            </a:p>
          </p:txBody>
        </p:sp>
        <p:sp>
          <p:nvSpPr>
            <p:cNvPr id="4177" name="Rectangle 81"/>
            <p:cNvSpPr>
              <a:spLocks noChangeArrowheads="1"/>
            </p:cNvSpPr>
            <p:nvPr/>
          </p:nvSpPr>
          <p:spPr bwMode="auto">
            <a:xfrm>
              <a:off x="1468" y="2676"/>
              <a:ext cx="53"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sz="1200" b="1">
                  <a:solidFill>
                    <a:schemeClr val="bg1"/>
                  </a:solidFill>
                  <a:effectLst>
                    <a:outerShdw blurRad="38100" dist="38100" dir="2700000" algn="tl">
                      <a:srgbClr val="000000"/>
                    </a:outerShdw>
                  </a:effectLst>
                  <a:latin typeface="Helvetica" panose="020B0604020202020204" pitchFamily="34" charset="0"/>
                </a:rPr>
                <a:t>7</a:t>
              </a:r>
              <a:endParaRPr lang="en-US" altLang="en-US" b="1">
                <a:solidFill>
                  <a:schemeClr val="bg1"/>
                </a:solidFill>
                <a:effectLst>
                  <a:outerShdw blurRad="38100" dist="38100" dir="2700000" algn="tl">
                    <a:srgbClr val="000000"/>
                  </a:outerShdw>
                </a:effectLst>
                <a:latin typeface="Helvetica" panose="020B0604020202020204" pitchFamily="34" charset="0"/>
              </a:endParaRPr>
            </a:p>
          </p:txBody>
        </p:sp>
        <p:sp>
          <p:nvSpPr>
            <p:cNvPr id="4178" name="Rectangle 82"/>
            <p:cNvSpPr>
              <a:spLocks noChangeArrowheads="1"/>
            </p:cNvSpPr>
            <p:nvPr/>
          </p:nvSpPr>
          <p:spPr bwMode="auto">
            <a:xfrm>
              <a:off x="1590" y="3063"/>
              <a:ext cx="53"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sz="1200" b="1">
                  <a:effectLst>
                    <a:outerShdw blurRad="38100" dist="38100" dir="2700000" algn="tl">
                      <a:srgbClr val="FFFFFF"/>
                    </a:outerShdw>
                  </a:effectLst>
                  <a:latin typeface="Helvetica" panose="020B0604020202020204" pitchFamily="34" charset="0"/>
                </a:rPr>
                <a:t>8</a:t>
              </a:r>
              <a:endParaRPr lang="en-US" altLang="en-US" b="1">
                <a:solidFill>
                  <a:schemeClr val="bg1"/>
                </a:solidFill>
                <a:effectLst>
                  <a:outerShdw blurRad="38100" dist="38100" dir="2700000" algn="tl">
                    <a:srgbClr val="000000"/>
                  </a:outerShdw>
                </a:effectLst>
                <a:latin typeface="Helvetica" panose="020B0604020202020204" pitchFamily="34" charset="0"/>
              </a:endParaRPr>
            </a:p>
          </p:txBody>
        </p:sp>
      </p:grpSp>
    </p:spTree>
    <p:extLst>
      <p:ext uri="{BB962C8B-B14F-4D97-AF65-F5344CB8AC3E}">
        <p14:creationId xmlns:p14="http://schemas.microsoft.com/office/powerpoint/2010/main" val="25898722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a:xfrm>
            <a:off x="2209800" y="96839"/>
            <a:ext cx="7772400" cy="915987"/>
          </a:xfrm>
          <a:noFill/>
          <a:ln/>
          <a:effectLst/>
          <a:extLst>
            <a:ext uri="{AF507438-7753-43E0-B8FC-AC1667EBCBE1}">
              <a14:hiddenEffects xmlns:a14="http://schemas.microsoft.com/office/drawing/2010/main">
                <a:effectLst>
                  <a:outerShdw blurRad="50800" dist="12700" dir="8100000" algn="ctr" rotWithShape="0">
                    <a:schemeClr val="bg2">
                      <a:alpha val="75000"/>
                    </a:schemeClr>
                  </a:outerShdw>
                </a:effectLst>
              </a14:hiddenEffects>
            </a:ext>
          </a:extLst>
        </p:spPr>
        <p:txBody>
          <a:bodyPr vert="horz" lIns="92075" tIns="46038" rIns="92075" bIns="46038" rtlCol="0" anchor="ctr">
            <a:normAutofit/>
          </a:bodyPr>
          <a:lstStyle/>
          <a:p>
            <a:r>
              <a:rPr lang="en-US" altLang="en-US"/>
              <a:t>What is the complexity V(G)?</a:t>
            </a:r>
          </a:p>
        </p:txBody>
      </p:sp>
      <p:sp>
        <p:nvSpPr>
          <p:cNvPr id="6149" name="Text Box 5"/>
          <p:cNvSpPr txBox="1">
            <a:spLocks noChangeArrowheads="1"/>
          </p:cNvSpPr>
          <p:nvPr/>
        </p:nvSpPr>
        <p:spPr bwMode="auto">
          <a:xfrm>
            <a:off x="1981201" y="1371601"/>
            <a:ext cx="3497263" cy="3025775"/>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600">
                <a:solidFill>
                  <a:schemeClr val="hlink"/>
                </a:solidFill>
                <a:latin typeface="Times New Roman" panose="02020603050405020304" pitchFamily="18" charset="0"/>
              </a:rPr>
              <a:t> public void howComplex() {</a:t>
            </a:r>
          </a:p>
          <a:p>
            <a:pPr eaLnBrk="1" hangingPunct="1"/>
            <a:r>
              <a:rPr lang="en-US" altLang="en-US" sz="1600">
                <a:solidFill>
                  <a:schemeClr val="hlink"/>
                </a:solidFill>
                <a:latin typeface="Times New Roman" panose="02020603050405020304" pitchFamily="18" charset="0"/>
              </a:rPr>
              <a:t>        int i=20;</a:t>
            </a:r>
          </a:p>
          <a:p>
            <a:pPr eaLnBrk="1" hangingPunct="1"/>
            <a:r>
              <a:rPr lang="en-US" altLang="en-US" sz="1600">
                <a:solidFill>
                  <a:schemeClr val="hlink"/>
                </a:solidFill>
                <a:latin typeface="Times New Roman" panose="02020603050405020304" pitchFamily="18" charset="0"/>
              </a:rPr>
              <a:t>        </a:t>
            </a:r>
          </a:p>
          <a:p>
            <a:pPr eaLnBrk="1" hangingPunct="1"/>
            <a:r>
              <a:rPr lang="en-US" altLang="en-US" sz="1600">
                <a:solidFill>
                  <a:schemeClr val="hlink"/>
                </a:solidFill>
                <a:latin typeface="Times New Roman" panose="02020603050405020304" pitchFamily="18" charset="0"/>
              </a:rPr>
              <a:t>        while (i&lt;10) {</a:t>
            </a:r>
          </a:p>
          <a:p>
            <a:pPr eaLnBrk="1" hangingPunct="1"/>
            <a:r>
              <a:rPr lang="en-US" altLang="en-US" sz="1600">
                <a:solidFill>
                  <a:schemeClr val="hlink"/>
                </a:solidFill>
                <a:latin typeface="Times New Roman" panose="02020603050405020304" pitchFamily="18" charset="0"/>
              </a:rPr>
              <a:t>            System.out.printf("i is %d", i);</a:t>
            </a:r>
          </a:p>
          <a:p>
            <a:pPr eaLnBrk="1" hangingPunct="1"/>
            <a:r>
              <a:rPr lang="en-US" altLang="en-US" sz="1600">
                <a:solidFill>
                  <a:schemeClr val="hlink"/>
                </a:solidFill>
                <a:latin typeface="Times New Roman" panose="02020603050405020304" pitchFamily="18" charset="0"/>
              </a:rPr>
              <a:t>            if (i%2 == 0) {</a:t>
            </a:r>
          </a:p>
          <a:p>
            <a:pPr eaLnBrk="1" hangingPunct="1"/>
            <a:r>
              <a:rPr lang="en-US" altLang="en-US" sz="1600">
                <a:solidFill>
                  <a:schemeClr val="hlink"/>
                </a:solidFill>
                <a:latin typeface="Times New Roman" panose="02020603050405020304" pitchFamily="18" charset="0"/>
              </a:rPr>
              <a:t>                System.out.println("even");</a:t>
            </a:r>
          </a:p>
          <a:p>
            <a:pPr eaLnBrk="1" hangingPunct="1"/>
            <a:r>
              <a:rPr lang="en-US" altLang="en-US" sz="1600">
                <a:solidFill>
                  <a:schemeClr val="hlink"/>
                </a:solidFill>
                <a:latin typeface="Times New Roman" panose="02020603050405020304" pitchFamily="18" charset="0"/>
              </a:rPr>
              <a:t>            } else {</a:t>
            </a:r>
          </a:p>
          <a:p>
            <a:pPr eaLnBrk="1" hangingPunct="1"/>
            <a:r>
              <a:rPr lang="en-US" altLang="en-US" sz="1600">
                <a:solidFill>
                  <a:schemeClr val="hlink"/>
                </a:solidFill>
                <a:latin typeface="Times New Roman" panose="02020603050405020304" pitchFamily="18" charset="0"/>
              </a:rPr>
              <a:t>                System.out.println("odd");</a:t>
            </a:r>
          </a:p>
          <a:p>
            <a:pPr eaLnBrk="1" hangingPunct="1"/>
            <a:r>
              <a:rPr lang="en-US" altLang="en-US" sz="1600">
                <a:solidFill>
                  <a:schemeClr val="hlink"/>
                </a:solidFill>
                <a:latin typeface="Times New Roman" panose="02020603050405020304" pitchFamily="18" charset="0"/>
              </a:rPr>
              <a:t>            }</a:t>
            </a:r>
          </a:p>
          <a:p>
            <a:pPr eaLnBrk="1" hangingPunct="1"/>
            <a:r>
              <a:rPr lang="en-US" altLang="en-US" sz="1600">
                <a:solidFill>
                  <a:schemeClr val="hlink"/>
                </a:solidFill>
                <a:latin typeface="Times New Roman" panose="02020603050405020304" pitchFamily="18" charset="0"/>
              </a:rPr>
              <a:t>        }        </a:t>
            </a:r>
          </a:p>
          <a:p>
            <a:pPr eaLnBrk="1" hangingPunct="1"/>
            <a:r>
              <a:rPr lang="en-US" altLang="en-US" sz="1600">
                <a:solidFill>
                  <a:schemeClr val="hlink"/>
                </a:solidFill>
                <a:latin typeface="Times New Roman" panose="02020603050405020304" pitchFamily="18" charset="0"/>
              </a:rPr>
              <a:t>    }</a:t>
            </a:r>
          </a:p>
        </p:txBody>
      </p:sp>
      <p:sp>
        <p:nvSpPr>
          <p:cNvPr id="6150" name="Oval 6"/>
          <p:cNvSpPr>
            <a:spLocks noChangeArrowheads="1"/>
          </p:cNvSpPr>
          <p:nvPr/>
        </p:nvSpPr>
        <p:spPr bwMode="auto">
          <a:xfrm>
            <a:off x="7661275" y="1547813"/>
            <a:ext cx="427038" cy="328612"/>
          </a:xfrm>
          <a:prstGeom prst="ellipse">
            <a:avLst/>
          </a:prstGeom>
          <a:solidFill>
            <a:srgbClr val="00C93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1" name="AutoShape 7"/>
          <p:cNvSpPr>
            <a:spLocks noChangeArrowheads="1"/>
          </p:cNvSpPr>
          <p:nvPr/>
        </p:nvSpPr>
        <p:spPr bwMode="auto">
          <a:xfrm>
            <a:off x="7612064" y="2195514"/>
            <a:ext cx="547687" cy="549275"/>
          </a:xfrm>
          <a:prstGeom prst="diamond">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2" name="Oval 8"/>
          <p:cNvSpPr>
            <a:spLocks noChangeArrowheads="1"/>
          </p:cNvSpPr>
          <p:nvPr/>
        </p:nvSpPr>
        <p:spPr bwMode="auto">
          <a:xfrm>
            <a:off x="7653339" y="3376614"/>
            <a:ext cx="492125" cy="573087"/>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3" name="AutoShape 9"/>
          <p:cNvSpPr>
            <a:spLocks noChangeArrowheads="1"/>
          </p:cNvSpPr>
          <p:nvPr/>
        </p:nvSpPr>
        <p:spPr bwMode="auto">
          <a:xfrm>
            <a:off x="7651751" y="4318001"/>
            <a:ext cx="517525" cy="500063"/>
          </a:xfrm>
          <a:prstGeom prst="diamond">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4" name="Oval 10"/>
          <p:cNvSpPr>
            <a:spLocks noChangeArrowheads="1"/>
          </p:cNvSpPr>
          <p:nvPr/>
        </p:nvSpPr>
        <p:spPr bwMode="auto">
          <a:xfrm>
            <a:off x="6753225" y="5129213"/>
            <a:ext cx="508000" cy="47466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5" name="Oval 11"/>
          <p:cNvSpPr>
            <a:spLocks noChangeArrowheads="1"/>
          </p:cNvSpPr>
          <p:nvPr/>
        </p:nvSpPr>
        <p:spPr bwMode="auto">
          <a:xfrm>
            <a:off x="8502650" y="5108576"/>
            <a:ext cx="508000" cy="474663"/>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6156" name="AutoShape 12"/>
          <p:cNvCxnSpPr>
            <a:cxnSpLocks noChangeShapeType="1"/>
            <a:stCxn id="6150" idx="4"/>
            <a:endCxn id="6151" idx="0"/>
          </p:cNvCxnSpPr>
          <p:nvPr/>
        </p:nvCxnSpPr>
        <p:spPr bwMode="auto">
          <a:xfrm>
            <a:off x="7875588" y="1876425"/>
            <a:ext cx="11112" cy="319088"/>
          </a:xfrm>
          <a:prstGeom prst="straightConnector1">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7" name="AutoShape 13"/>
          <p:cNvCxnSpPr>
            <a:cxnSpLocks noChangeShapeType="1"/>
            <a:stCxn id="6151" idx="2"/>
            <a:endCxn id="6152" idx="0"/>
          </p:cNvCxnSpPr>
          <p:nvPr/>
        </p:nvCxnSpPr>
        <p:spPr bwMode="auto">
          <a:xfrm>
            <a:off x="7886700" y="2744789"/>
            <a:ext cx="12700" cy="631825"/>
          </a:xfrm>
          <a:prstGeom prst="straightConnector1">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8" name="AutoShape 14"/>
          <p:cNvCxnSpPr>
            <a:cxnSpLocks noChangeShapeType="1"/>
            <a:stCxn id="6152" idx="4"/>
            <a:endCxn id="6153" idx="0"/>
          </p:cNvCxnSpPr>
          <p:nvPr/>
        </p:nvCxnSpPr>
        <p:spPr bwMode="auto">
          <a:xfrm>
            <a:off x="7899401" y="3949700"/>
            <a:ext cx="11113" cy="368300"/>
          </a:xfrm>
          <a:prstGeom prst="straightConnector1">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9" name="AutoShape 15"/>
          <p:cNvCxnSpPr>
            <a:cxnSpLocks noChangeShapeType="1"/>
            <a:stCxn id="6153" idx="1"/>
            <a:endCxn id="6154" idx="0"/>
          </p:cNvCxnSpPr>
          <p:nvPr/>
        </p:nvCxnSpPr>
        <p:spPr bwMode="auto">
          <a:xfrm flipH="1">
            <a:off x="7007226" y="4568825"/>
            <a:ext cx="644525" cy="560388"/>
          </a:xfrm>
          <a:prstGeom prst="straightConnector1">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60" name="AutoShape 16"/>
          <p:cNvCxnSpPr>
            <a:cxnSpLocks noChangeShapeType="1"/>
            <a:stCxn id="6153" idx="3"/>
            <a:endCxn id="6155" idx="0"/>
          </p:cNvCxnSpPr>
          <p:nvPr/>
        </p:nvCxnSpPr>
        <p:spPr bwMode="auto">
          <a:xfrm>
            <a:off x="8169276" y="4568825"/>
            <a:ext cx="587375" cy="539750"/>
          </a:xfrm>
          <a:prstGeom prst="straightConnector1">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61" name="Line 17"/>
          <p:cNvSpPr>
            <a:spLocks noChangeShapeType="1"/>
          </p:cNvSpPr>
          <p:nvPr/>
        </p:nvSpPr>
        <p:spPr bwMode="auto">
          <a:xfrm>
            <a:off x="7096126" y="5580064"/>
            <a:ext cx="785813" cy="3762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2" name="Line 18"/>
          <p:cNvSpPr>
            <a:spLocks noChangeShapeType="1"/>
          </p:cNvSpPr>
          <p:nvPr/>
        </p:nvSpPr>
        <p:spPr bwMode="auto">
          <a:xfrm flipH="1">
            <a:off x="7889875" y="5514975"/>
            <a:ext cx="681038" cy="4587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6163" name="AutoShape 19"/>
          <p:cNvCxnSpPr>
            <a:cxnSpLocks noChangeShapeType="1"/>
          </p:cNvCxnSpPr>
          <p:nvPr/>
        </p:nvCxnSpPr>
        <p:spPr bwMode="auto">
          <a:xfrm rot="16200000" flipV="1">
            <a:off x="5984876" y="4081463"/>
            <a:ext cx="3502025" cy="279400"/>
          </a:xfrm>
          <a:prstGeom prst="bentConnector4">
            <a:avLst>
              <a:gd name="adj1" fmla="val -6574"/>
              <a:gd name="adj2" fmla="val 534657"/>
            </a:avLst>
          </a:prstGeom>
          <a:noFill/>
          <a:ln w="12700">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64" name="Oval 20"/>
          <p:cNvSpPr>
            <a:spLocks noChangeArrowheads="1"/>
          </p:cNvSpPr>
          <p:nvPr/>
        </p:nvSpPr>
        <p:spPr bwMode="auto">
          <a:xfrm>
            <a:off x="9709150" y="4587876"/>
            <a:ext cx="368300" cy="352425"/>
          </a:xfrm>
          <a:prstGeom prst="ellipse">
            <a:avLst/>
          </a:prstGeom>
          <a:solidFill>
            <a:schemeClr val="hlink"/>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6165" name="AutoShape 21"/>
          <p:cNvCxnSpPr>
            <a:cxnSpLocks noChangeShapeType="1"/>
            <a:stCxn id="6151" idx="3"/>
            <a:endCxn id="6164" idx="0"/>
          </p:cNvCxnSpPr>
          <p:nvPr/>
        </p:nvCxnSpPr>
        <p:spPr bwMode="auto">
          <a:xfrm>
            <a:off x="8159750" y="2470151"/>
            <a:ext cx="1733550" cy="2117725"/>
          </a:xfrm>
          <a:prstGeom prst="bentConnector2">
            <a:avLst/>
          </a:prstGeom>
          <a:noFill/>
          <a:ln w="12700">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66" name="Text Box 22"/>
          <p:cNvSpPr txBox="1">
            <a:spLocks noChangeArrowheads="1"/>
          </p:cNvSpPr>
          <p:nvPr/>
        </p:nvSpPr>
        <p:spPr bwMode="auto">
          <a:xfrm>
            <a:off x="2133601" y="4953001"/>
            <a:ext cx="3876675" cy="396875"/>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latin typeface="Times New Roman" panose="02020603050405020304" pitchFamily="18" charset="0"/>
              </a:rPr>
              <a:t>V(G) = 2 enclosed area + 1 = 3</a:t>
            </a:r>
          </a:p>
        </p:txBody>
      </p:sp>
    </p:spTree>
    <p:extLst>
      <p:ext uri="{BB962C8B-B14F-4D97-AF65-F5344CB8AC3E}">
        <p14:creationId xmlns:p14="http://schemas.microsoft.com/office/powerpoint/2010/main" val="18737711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Grey Box Testing</a:t>
            </a:r>
          </a:p>
        </p:txBody>
      </p:sp>
      <p:sp>
        <p:nvSpPr>
          <p:cNvPr id="3" name="Content Placeholder 2"/>
          <p:cNvSpPr>
            <a:spLocks noGrp="1"/>
          </p:cNvSpPr>
          <p:nvPr>
            <p:ph idx="1"/>
          </p:nvPr>
        </p:nvSpPr>
        <p:spPr/>
        <p:txBody>
          <a:bodyPr/>
          <a:lstStyle>
            <a:defPPr/>
          </a:lstStyle>
          <a:p>
            <a:r>
              <a:rPr lang="en-US" b="1">
                <a:solidFill>
                  <a:srgbClr val="C00000"/>
                </a:solidFill>
              </a:rPr>
              <a:t>Combination</a:t>
            </a:r>
            <a:r>
              <a:rPr lang="en-US">
                <a:solidFill>
                  <a:srgbClr val="C00000"/>
                </a:solidFill>
              </a:rPr>
              <a:t> </a:t>
            </a:r>
            <a:r>
              <a:rPr lang="en-US"/>
              <a:t>of </a:t>
            </a:r>
            <a:r>
              <a:rPr lang="en-US" b="1">
                <a:solidFill>
                  <a:srgbClr val="C00000"/>
                </a:solidFill>
              </a:rPr>
              <a:t>white box </a:t>
            </a:r>
            <a:r>
              <a:rPr lang="en-US"/>
              <a:t>and </a:t>
            </a:r>
            <a:r>
              <a:rPr lang="en-US" b="1">
                <a:solidFill>
                  <a:srgbClr val="C00000"/>
                </a:solidFill>
              </a:rPr>
              <a:t>black box</a:t>
            </a:r>
            <a:r>
              <a:rPr lang="en-US"/>
              <a:t> </a:t>
            </a:r>
            <a:r>
              <a:rPr lang="en-US" smtClean="0"/>
              <a:t>testing</a:t>
            </a:r>
          </a:p>
          <a:p>
            <a:r>
              <a:rPr lang="en-US" b="1">
                <a:solidFill>
                  <a:srgbClr val="C00000"/>
                </a:solidFill>
              </a:rPr>
              <a:t>Tester</a:t>
            </a:r>
            <a:r>
              <a:rPr lang="en-US">
                <a:solidFill>
                  <a:srgbClr val="C00000"/>
                </a:solidFill>
              </a:rPr>
              <a:t> </a:t>
            </a:r>
            <a:r>
              <a:rPr lang="en-US"/>
              <a:t>has </a:t>
            </a:r>
            <a:r>
              <a:rPr lang="en-US" b="1">
                <a:solidFill>
                  <a:srgbClr val="C00000"/>
                </a:solidFill>
              </a:rPr>
              <a:t>access</a:t>
            </a:r>
            <a:r>
              <a:rPr lang="en-US">
                <a:solidFill>
                  <a:srgbClr val="C00000"/>
                </a:solidFill>
              </a:rPr>
              <a:t> </a:t>
            </a:r>
            <a:r>
              <a:rPr lang="en-US"/>
              <a:t>to </a:t>
            </a:r>
            <a:r>
              <a:rPr lang="en-US" b="1">
                <a:solidFill>
                  <a:srgbClr val="C00000"/>
                </a:solidFill>
              </a:rPr>
              <a:t>source code</a:t>
            </a:r>
            <a:r>
              <a:rPr lang="en-US"/>
              <a:t>, but uses it </a:t>
            </a:r>
            <a:r>
              <a:rPr lang="en-US" b="1">
                <a:solidFill>
                  <a:srgbClr val="C00000"/>
                </a:solidFill>
              </a:rPr>
              <a:t>in</a:t>
            </a:r>
            <a:r>
              <a:rPr lang="en-US">
                <a:solidFill>
                  <a:srgbClr val="C00000"/>
                </a:solidFill>
              </a:rPr>
              <a:t> </a:t>
            </a:r>
            <a:r>
              <a:rPr lang="en-US"/>
              <a:t>a </a:t>
            </a:r>
            <a:r>
              <a:rPr lang="en-US" b="1" smtClean="0">
                <a:solidFill>
                  <a:srgbClr val="C00000"/>
                </a:solidFill>
              </a:rPr>
              <a:t>restricted manner</a:t>
            </a:r>
          </a:p>
          <a:p>
            <a:r>
              <a:rPr lang="en-US" b="1">
                <a:solidFill>
                  <a:srgbClr val="C00000"/>
                </a:solidFill>
              </a:rPr>
              <a:t>Test cases </a:t>
            </a:r>
            <a:r>
              <a:rPr lang="en-US"/>
              <a:t>are still </a:t>
            </a:r>
            <a:r>
              <a:rPr lang="en-US" b="1">
                <a:solidFill>
                  <a:srgbClr val="C00000"/>
                </a:solidFill>
              </a:rPr>
              <a:t>written using specifications </a:t>
            </a:r>
            <a:r>
              <a:rPr lang="en-US"/>
              <a:t>based on expected outputs for given </a:t>
            </a:r>
            <a:r>
              <a:rPr lang="en-US" smtClean="0"/>
              <a:t>input</a:t>
            </a:r>
          </a:p>
          <a:p>
            <a:r>
              <a:rPr lang="en-US"/>
              <a:t>These </a:t>
            </a:r>
            <a:r>
              <a:rPr lang="en-US" b="1">
                <a:solidFill>
                  <a:srgbClr val="C00000"/>
                </a:solidFill>
              </a:rPr>
              <a:t>test cases are informed </a:t>
            </a:r>
            <a:r>
              <a:rPr lang="en-US"/>
              <a:t>by </a:t>
            </a:r>
            <a:r>
              <a:rPr lang="en-US" b="1">
                <a:solidFill>
                  <a:srgbClr val="C00000"/>
                </a:solidFill>
              </a:rPr>
              <a:t>program code structure</a:t>
            </a:r>
          </a:p>
        </p:txBody>
      </p:sp>
    </p:spTree>
    <p:extLst>
      <p:ext uri="{BB962C8B-B14F-4D97-AF65-F5344CB8AC3E}">
        <p14:creationId xmlns:p14="http://schemas.microsoft.com/office/powerpoint/2010/main" val="2365643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txBox="1"/>
          <p:nvPr/>
        </p:nvSpPr>
        <p:spPr>
          <a:xfrm>
            <a:off x="1738384" y="1066800"/>
            <a:ext cx="8763000" cy="16002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a:t>Testing </a:t>
            </a:r>
          </a:p>
          <a:p>
            <a:r>
              <a:rPr lang="en-IN"/>
              <a:t>Object Oriented Applications</a:t>
            </a:r>
          </a:p>
        </p:txBody>
      </p:sp>
      <p:cxnSp>
        <p:nvCxnSpPr>
          <p:cNvPr id="7" name="Straight Connector 6"/>
          <p:cNvCxnSpPr/>
          <p:nvPr/>
        </p:nvCxnSpPr>
        <p:spPr>
          <a:xfrm>
            <a:off x="2209800" y="609600"/>
            <a:ext cx="8077200"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a:off x="2209800" y="3048000"/>
            <a:ext cx="8077200" cy="0"/>
          </a:xfrm>
          <a:prstGeom prst="line">
            <a:avLst/>
          </a:prstGeom>
        </p:spPr>
        <p:style>
          <a:lnRef idx="2">
            <a:schemeClr val="dk1"/>
          </a:lnRef>
          <a:fillRef idx="0">
            <a:schemeClr val="dk1"/>
          </a:fillRef>
          <a:effectRef idx="1">
            <a:schemeClr val="dk1"/>
          </a:effectRef>
          <a:fontRef idx="minor">
            <a:schemeClr val="tx1"/>
          </a:fontRef>
        </p:style>
      </p:cxnSp>
      <p:pic>
        <p:nvPicPr>
          <p:cNvPr id="12" name="Picture 11"/>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523068" y="3581400"/>
            <a:ext cx="4334933" cy="2438400"/>
          </a:xfrm>
          <a:prstGeom prst="rect">
            <a:avLst/>
          </a:prstGeom>
        </p:spPr>
      </p:pic>
      <p:pic>
        <p:nvPicPr>
          <p:cNvPr id="13" name="Picture 12"/>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858000" y="3523344"/>
            <a:ext cx="3091078" cy="2819400"/>
          </a:xfrm>
          <a:prstGeom prst="rect">
            <a:avLst/>
          </a:prstGeom>
        </p:spPr>
      </p:pic>
    </p:spTree>
    <p:extLst>
      <p:ext uri="{BB962C8B-B14F-4D97-AF65-F5344CB8AC3E}">
        <p14:creationId xmlns:p14="http://schemas.microsoft.com/office/powerpoint/2010/main" val="2611774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wipe(left)">
                                      <p:cBhvr>
                                        <p:cTn id="9" dur="500"/>
                                        <p:tgtEl>
                                          <p:spTgt spid="7"/>
                                        </p:tgtEl>
                                      </p:cBhvr>
                                    </p:animEffect>
                                  </p:childTnLst>
                                </p:cTn>
                              </p:par>
                              <p:par>
                                <p:cTn id="10" presetID="22" presetClass="entr" presetSubtype="2"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righ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882" y="103031"/>
            <a:ext cx="7160653" cy="605307"/>
          </a:xfrm>
        </p:spPr>
        <p:txBody>
          <a:bodyPr>
            <a:normAutofit fontScale="90000"/>
          </a:bodyPr>
          <a:lstStyle>
            <a:defPPr/>
          </a:lstStyle>
          <a:p>
            <a:r>
              <a:rPr lang="en-US" dirty="0" smtClean="0"/>
              <a:t>When to Test the Software?</a:t>
            </a:r>
            <a:endParaRPr lang="en-US" dirty="0"/>
          </a:p>
        </p:txBody>
      </p:sp>
      <p:sp>
        <p:nvSpPr>
          <p:cNvPr id="5" name="Rectangle 4"/>
          <p:cNvSpPr/>
          <p:nvPr/>
        </p:nvSpPr>
        <p:spPr>
          <a:xfrm>
            <a:off x="1969972" y="1295400"/>
            <a:ext cx="1306628" cy="431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lstStyle>
          <a:p>
            <a:pPr algn="ctr"/>
            <a:r>
              <a:rPr lang="en-US" sz="2000" b="1"/>
              <a:t>Unit Test</a:t>
            </a:r>
          </a:p>
        </p:txBody>
      </p:sp>
      <p:sp>
        <p:nvSpPr>
          <p:cNvPr id="6" name="TextBox 5"/>
          <p:cNvSpPr txBox="1"/>
          <p:nvPr/>
        </p:nvSpPr>
        <p:spPr>
          <a:xfrm>
            <a:off x="1676399" y="935503"/>
            <a:ext cx="1843282" cy="369332"/>
          </a:xfrm>
          <a:prstGeom prst="rect">
            <a:avLst/>
          </a:prstGeom>
          <a:noFill/>
        </p:spPr>
        <p:txBody>
          <a:bodyPr vert="horz" wrap="square" rtlCol="0">
            <a:spAutoFit/>
          </a:bodyPr>
          <a:lstStyle>
            <a:defPPr/>
          </a:lstStyle>
          <a:p>
            <a:pPr algn="ctr"/>
            <a:r>
              <a:rPr lang="en-US" dirty="0"/>
              <a:t>Component Code</a:t>
            </a:r>
          </a:p>
        </p:txBody>
      </p:sp>
      <p:sp>
        <p:nvSpPr>
          <p:cNvPr id="11" name="Rectangle 10"/>
          <p:cNvSpPr/>
          <p:nvPr/>
        </p:nvSpPr>
        <p:spPr>
          <a:xfrm>
            <a:off x="5041900" y="2209800"/>
            <a:ext cx="25019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lstStyle>
          <a:p>
            <a:pPr algn="ctr"/>
            <a:r>
              <a:rPr lang="en-US" sz="2400" b="1"/>
              <a:t>Integration Test</a:t>
            </a:r>
          </a:p>
        </p:txBody>
      </p:sp>
      <p:sp>
        <p:nvSpPr>
          <p:cNvPr id="22" name="Rectangle 21"/>
          <p:cNvSpPr/>
          <p:nvPr/>
        </p:nvSpPr>
        <p:spPr>
          <a:xfrm>
            <a:off x="5041900" y="3886200"/>
            <a:ext cx="25019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lstStyle>
          <a:p>
            <a:pPr algn="ctr"/>
            <a:r>
              <a:rPr lang="en-US" sz="2400" b="1"/>
              <a:t>Performance Test</a:t>
            </a:r>
          </a:p>
        </p:txBody>
      </p:sp>
      <p:sp>
        <p:nvSpPr>
          <p:cNvPr id="23" name="Rectangle 22"/>
          <p:cNvSpPr/>
          <p:nvPr/>
        </p:nvSpPr>
        <p:spPr>
          <a:xfrm>
            <a:off x="5041900" y="4724400"/>
            <a:ext cx="25019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lstStyle>
          <a:p>
            <a:pPr algn="ctr"/>
            <a:r>
              <a:rPr lang="en-US" sz="2400" b="1"/>
              <a:t>Acceptance Test</a:t>
            </a:r>
          </a:p>
        </p:txBody>
      </p:sp>
      <p:sp>
        <p:nvSpPr>
          <p:cNvPr id="24" name="Rectangle 23"/>
          <p:cNvSpPr/>
          <p:nvPr/>
        </p:nvSpPr>
        <p:spPr>
          <a:xfrm>
            <a:off x="5041900" y="5562600"/>
            <a:ext cx="25019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lstStyle>
          <a:p>
            <a:pPr algn="ctr"/>
            <a:r>
              <a:rPr lang="en-US" sz="2400" b="1"/>
              <a:t>Installation Test</a:t>
            </a:r>
          </a:p>
        </p:txBody>
      </p:sp>
      <p:sp>
        <p:nvSpPr>
          <p:cNvPr id="25" name="Rectangle 24"/>
          <p:cNvSpPr/>
          <p:nvPr/>
        </p:nvSpPr>
        <p:spPr>
          <a:xfrm>
            <a:off x="2014269" y="2186718"/>
            <a:ext cx="1495666" cy="646331"/>
          </a:xfrm>
          <a:prstGeom prst="rect">
            <a:avLst/>
          </a:prstGeom>
        </p:spPr>
        <p:txBody>
          <a:bodyPr wrap="none">
            <a:spAutoFit/>
          </a:bodyPr>
          <a:lstStyle>
            <a:defPPr/>
          </a:lstStyle>
          <a:p>
            <a:r>
              <a:rPr lang="en-US" b="1">
                <a:solidFill>
                  <a:schemeClr val="tx2"/>
                </a:solidFill>
              </a:rPr>
              <a:t>Design </a:t>
            </a:r>
          </a:p>
          <a:p>
            <a:r>
              <a:rPr lang="en-US" b="1">
                <a:solidFill>
                  <a:schemeClr val="tx2"/>
                </a:solidFill>
              </a:rPr>
              <a:t>Specifications</a:t>
            </a:r>
          </a:p>
        </p:txBody>
      </p:sp>
      <p:sp>
        <p:nvSpPr>
          <p:cNvPr id="26" name="Rectangle 25"/>
          <p:cNvSpPr/>
          <p:nvPr/>
        </p:nvSpPr>
        <p:spPr>
          <a:xfrm>
            <a:off x="2014269" y="3031818"/>
            <a:ext cx="1942648" cy="646331"/>
          </a:xfrm>
          <a:prstGeom prst="rect">
            <a:avLst/>
          </a:prstGeom>
        </p:spPr>
        <p:txBody>
          <a:bodyPr wrap="none">
            <a:spAutoFit/>
          </a:bodyPr>
          <a:lstStyle>
            <a:defPPr/>
          </a:lstStyle>
          <a:p>
            <a:r>
              <a:rPr lang="en-US" b="1">
                <a:solidFill>
                  <a:schemeClr val="tx2"/>
                </a:solidFill>
              </a:rPr>
              <a:t>System functional </a:t>
            </a:r>
          </a:p>
          <a:p>
            <a:r>
              <a:rPr lang="en-US" b="1">
                <a:solidFill>
                  <a:schemeClr val="tx2"/>
                </a:solidFill>
              </a:rPr>
              <a:t>requirements</a:t>
            </a:r>
          </a:p>
        </p:txBody>
      </p:sp>
      <p:sp>
        <p:nvSpPr>
          <p:cNvPr id="27" name="Rectangle 26"/>
          <p:cNvSpPr/>
          <p:nvPr/>
        </p:nvSpPr>
        <p:spPr>
          <a:xfrm>
            <a:off x="2014269" y="3867835"/>
            <a:ext cx="1692836" cy="646331"/>
          </a:xfrm>
          <a:prstGeom prst="rect">
            <a:avLst/>
          </a:prstGeom>
        </p:spPr>
        <p:txBody>
          <a:bodyPr wrap="none">
            <a:spAutoFit/>
          </a:bodyPr>
          <a:lstStyle>
            <a:defPPr/>
          </a:lstStyle>
          <a:p>
            <a:r>
              <a:rPr lang="en-US" b="1">
                <a:solidFill>
                  <a:schemeClr val="tx2"/>
                </a:solidFill>
              </a:rPr>
              <a:t>Other software </a:t>
            </a:r>
          </a:p>
          <a:p>
            <a:r>
              <a:rPr lang="en-US" b="1">
                <a:solidFill>
                  <a:schemeClr val="tx2"/>
                </a:solidFill>
              </a:rPr>
              <a:t>requirements</a:t>
            </a:r>
          </a:p>
        </p:txBody>
      </p:sp>
      <p:sp>
        <p:nvSpPr>
          <p:cNvPr id="28" name="Rectangle 27"/>
          <p:cNvSpPr/>
          <p:nvPr/>
        </p:nvSpPr>
        <p:spPr>
          <a:xfrm>
            <a:off x="2014270" y="4708218"/>
            <a:ext cx="1157689" cy="646331"/>
          </a:xfrm>
          <a:prstGeom prst="rect">
            <a:avLst/>
          </a:prstGeom>
        </p:spPr>
        <p:txBody>
          <a:bodyPr wrap="none">
            <a:spAutoFit/>
          </a:bodyPr>
          <a:lstStyle>
            <a:defPPr/>
          </a:lstStyle>
          <a:p>
            <a:r>
              <a:rPr lang="en-US" b="1">
                <a:solidFill>
                  <a:schemeClr val="tx2"/>
                </a:solidFill>
              </a:rPr>
              <a:t>Customer </a:t>
            </a:r>
          </a:p>
          <a:p>
            <a:r>
              <a:rPr lang="en-US" b="1">
                <a:solidFill>
                  <a:schemeClr val="tx2"/>
                </a:solidFill>
              </a:rPr>
              <a:t>SRS</a:t>
            </a:r>
          </a:p>
        </p:txBody>
      </p:sp>
      <p:sp>
        <p:nvSpPr>
          <p:cNvPr id="29" name="Rectangle 28"/>
          <p:cNvSpPr/>
          <p:nvPr/>
        </p:nvSpPr>
        <p:spPr>
          <a:xfrm>
            <a:off x="1969972" y="5684178"/>
            <a:ext cx="1907702" cy="369332"/>
          </a:xfrm>
          <a:prstGeom prst="rect">
            <a:avLst/>
          </a:prstGeom>
        </p:spPr>
        <p:txBody>
          <a:bodyPr wrap="none">
            <a:spAutoFit/>
          </a:bodyPr>
          <a:lstStyle>
            <a:defPPr/>
          </a:lstStyle>
          <a:p>
            <a:r>
              <a:rPr lang="en-US" b="1">
                <a:solidFill>
                  <a:schemeClr val="tx2"/>
                </a:solidFill>
              </a:rPr>
              <a:t>User environment</a:t>
            </a:r>
          </a:p>
        </p:txBody>
      </p:sp>
      <p:sp>
        <p:nvSpPr>
          <p:cNvPr id="30" name="Rectangle 29"/>
          <p:cNvSpPr/>
          <p:nvPr/>
        </p:nvSpPr>
        <p:spPr>
          <a:xfrm>
            <a:off x="3936691" y="1299697"/>
            <a:ext cx="1306628" cy="431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lstStyle>
          <a:p>
            <a:pPr algn="ctr"/>
            <a:r>
              <a:rPr lang="en-US" sz="2000" b="1"/>
              <a:t>Unit Test</a:t>
            </a:r>
          </a:p>
        </p:txBody>
      </p:sp>
      <p:sp>
        <p:nvSpPr>
          <p:cNvPr id="31" name="TextBox 30"/>
          <p:cNvSpPr txBox="1"/>
          <p:nvPr/>
        </p:nvSpPr>
        <p:spPr>
          <a:xfrm>
            <a:off x="3643118" y="939800"/>
            <a:ext cx="1843282" cy="369332"/>
          </a:xfrm>
          <a:prstGeom prst="rect">
            <a:avLst/>
          </a:prstGeom>
          <a:noFill/>
        </p:spPr>
        <p:txBody>
          <a:bodyPr vert="horz" wrap="square" rtlCol="0">
            <a:spAutoFit/>
          </a:bodyPr>
          <a:lstStyle>
            <a:defPPr/>
          </a:lstStyle>
          <a:p>
            <a:pPr algn="ctr"/>
            <a:r>
              <a:rPr lang="en-US"/>
              <a:t>Component Code</a:t>
            </a:r>
          </a:p>
        </p:txBody>
      </p:sp>
      <p:sp>
        <p:nvSpPr>
          <p:cNvPr id="32" name="Rectangle 31"/>
          <p:cNvSpPr/>
          <p:nvPr/>
        </p:nvSpPr>
        <p:spPr>
          <a:xfrm>
            <a:off x="6984691" y="1299697"/>
            <a:ext cx="1306628" cy="431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lstStyle>
          <a:p>
            <a:pPr algn="ctr"/>
            <a:r>
              <a:rPr lang="en-US" sz="2000" b="1"/>
              <a:t>Unit Test</a:t>
            </a:r>
          </a:p>
        </p:txBody>
      </p:sp>
      <p:sp>
        <p:nvSpPr>
          <p:cNvPr id="33" name="TextBox 32"/>
          <p:cNvSpPr txBox="1"/>
          <p:nvPr/>
        </p:nvSpPr>
        <p:spPr>
          <a:xfrm>
            <a:off x="6691118" y="939800"/>
            <a:ext cx="1843282" cy="369332"/>
          </a:xfrm>
          <a:prstGeom prst="rect">
            <a:avLst/>
          </a:prstGeom>
          <a:noFill/>
        </p:spPr>
        <p:txBody>
          <a:bodyPr vert="horz" wrap="square" rtlCol="0">
            <a:spAutoFit/>
          </a:bodyPr>
          <a:lstStyle>
            <a:defPPr/>
          </a:lstStyle>
          <a:p>
            <a:pPr algn="ctr"/>
            <a:r>
              <a:rPr lang="en-US"/>
              <a:t>Component Code</a:t>
            </a:r>
          </a:p>
        </p:txBody>
      </p:sp>
      <p:cxnSp>
        <p:nvCxnSpPr>
          <p:cNvPr id="35" name="Straight Arrow Connector 34"/>
          <p:cNvCxnSpPr>
            <a:stCxn id="5" idx="2"/>
            <a:endCxn id="11" idx="0"/>
          </p:cNvCxnSpPr>
          <p:nvPr/>
        </p:nvCxnSpPr>
        <p:spPr>
          <a:xfrm>
            <a:off x="2623286" y="1727200"/>
            <a:ext cx="3669564" cy="482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a:stCxn id="30" idx="2"/>
            <a:endCxn id="11" idx="0"/>
          </p:cNvCxnSpPr>
          <p:nvPr/>
        </p:nvCxnSpPr>
        <p:spPr>
          <a:xfrm>
            <a:off x="4590006" y="1731498"/>
            <a:ext cx="1702845" cy="4783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a:stCxn id="32" idx="2"/>
            <a:endCxn id="11" idx="0"/>
          </p:cNvCxnSpPr>
          <p:nvPr/>
        </p:nvCxnSpPr>
        <p:spPr>
          <a:xfrm flipH="1">
            <a:off x="6292851" y="1731498"/>
            <a:ext cx="1345155" cy="4783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p:cNvSpPr/>
          <p:nvPr/>
        </p:nvSpPr>
        <p:spPr>
          <a:xfrm>
            <a:off x="5041900" y="3048000"/>
            <a:ext cx="25019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lstStyle>
          <a:p>
            <a:pPr algn="ctr"/>
            <a:r>
              <a:rPr lang="en-US" sz="2400" b="1"/>
              <a:t>Function Test</a:t>
            </a:r>
          </a:p>
        </p:txBody>
      </p:sp>
      <p:cxnSp>
        <p:nvCxnSpPr>
          <p:cNvPr id="44" name="Straight Arrow Connector 43"/>
          <p:cNvCxnSpPr>
            <a:stCxn id="11" idx="2"/>
            <a:endCxn id="42" idx="0"/>
          </p:cNvCxnSpPr>
          <p:nvPr/>
        </p:nvCxnSpPr>
        <p:spPr>
          <a:xfrm flipH="1">
            <a:off x="6292850" y="2819400"/>
            <a:ext cx="0" cy="2286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stCxn id="42" idx="2"/>
            <a:endCxn id="22" idx="0"/>
          </p:cNvCxnSpPr>
          <p:nvPr/>
        </p:nvCxnSpPr>
        <p:spPr>
          <a:xfrm flipH="1">
            <a:off x="6292850" y="3657600"/>
            <a:ext cx="0" cy="2286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22" idx="2"/>
            <a:endCxn id="23" idx="0"/>
          </p:cNvCxnSpPr>
          <p:nvPr/>
        </p:nvCxnSpPr>
        <p:spPr>
          <a:xfrm flipH="1">
            <a:off x="6292850" y="4495800"/>
            <a:ext cx="0" cy="2286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23" idx="2"/>
            <a:endCxn id="24" idx="0"/>
          </p:cNvCxnSpPr>
          <p:nvPr/>
        </p:nvCxnSpPr>
        <p:spPr>
          <a:xfrm flipH="1">
            <a:off x="6292850" y="5334000"/>
            <a:ext cx="0" cy="2286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4" name="Rectangle 53"/>
          <p:cNvSpPr/>
          <p:nvPr/>
        </p:nvSpPr>
        <p:spPr>
          <a:xfrm>
            <a:off x="8516579" y="2333339"/>
            <a:ext cx="2046843" cy="369332"/>
          </a:xfrm>
          <a:prstGeom prst="rect">
            <a:avLst/>
          </a:prstGeom>
        </p:spPr>
        <p:txBody>
          <a:bodyPr wrap="none">
            <a:spAutoFit/>
          </a:bodyPr>
          <a:lstStyle>
            <a:defPPr/>
          </a:lstStyle>
          <a:p>
            <a:pPr algn="r"/>
            <a:r>
              <a:rPr lang="en-US" b="1">
                <a:solidFill>
                  <a:schemeClr val="accent3">
                    <a:lumMod val="50000"/>
                  </a:schemeClr>
                </a:solidFill>
              </a:rPr>
              <a:t>Integrated modules</a:t>
            </a:r>
          </a:p>
        </p:txBody>
      </p:sp>
      <p:sp>
        <p:nvSpPr>
          <p:cNvPr id="55" name="Rectangle 54"/>
          <p:cNvSpPr/>
          <p:nvPr/>
        </p:nvSpPr>
        <p:spPr>
          <a:xfrm>
            <a:off x="8516578" y="3165778"/>
            <a:ext cx="2046843" cy="378756"/>
          </a:xfrm>
          <a:prstGeom prst="rect">
            <a:avLst/>
          </a:prstGeom>
        </p:spPr>
        <p:txBody>
          <a:bodyPr wrap="square">
            <a:spAutoFit/>
          </a:bodyPr>
          <a:lstStyle>
            <a:defPPr/>
          </a:lstStyle>
          <a:p>
            <a:pPr algn="r"/>
            <a:r>
              <a:rPr lang="en-US" b="1">
                <a:solidFill>
                  <a:schemeClr val="accent3">
                    <a:lumMod val="50000"/>
                  </a:schemeClr>
                </a:solidFill>
              </a:rPr>
              <a:t>Functioning system</a:t>
            </a:r>
          </a:p>
        </p:txBody>
      </p:sp>
      <p:sp>
        <p:nvSpPr>
          <p:cNvPr id="56" name="Rectangle 55"/>
          <p:cNvSpPr/>
          <p:nvPr/>
        </p:nvSpPr>
        <p:spPr>
          <a:xfrm>
            <a:off x="7738225" y="4007641"/>
            <a:ext cx="2825197" cy="369332"/>
          </a:xfrm>
          <a:prstGeom prst="rect">
            <a:avLst/>
          </a:prstGeom>
        </p:spPr>
        <p:txBody>
          <a:bodyPr wrap="none">
            <a:spAutoFit/>
          </a:bodyPr>
          <a:lstStyle>
            <a:defPPr/>
          </a:lstStyle>
          <a:p>
            <a:pPr algn="r"/>
            <a:r>
              <a:rPr lang="en-US" b="1">
                <a:solidFill>
                  <a:schemeClr val="accent3">
                    <a:lumMod val="50000"/>
                  </a:schemeClr>
                </a:solidFill>
              </a:rPr>
              <a:t>Verified, validated software</a:t>
            </a:r>
          </a:p>
        </p:txBody>
      </p:sp>
      <p:sp>
        <p:nvSpPr>
          <p:cNvPr id="57" name="Rectangle 56"/>
          <p:cNvSpPr/>
          <p:nvPr/>
        </p:nvSpPr>
        <p:spPr>
          <a:xfrm>
            <a:off x="8775367" y="4847372"/>
            <a:ext cx="1788055" cy="369332"/>
          </a:xfrm>
          <a:prstGeom prst="rect">
            <a:avLst/>
          </a:prstGeom>
        </p:spPr>
        <p:txBody>
          <a:bodyPr wrap="none">
            <a:spAutoFit/>
          </a:bodyPr>
          <a:lstStyle>
            <a:defPPr/>
          </a:lstStyle>
          <a:p>
            <a:pPr algn="r"/>
            <a:r>
              <a:rPr lang="en-US" b="1">
                <a:solidFill>
                  <a:schemeClr val="accent3">
                    <a:lumMod val="50000"/>
                  </a:schemeClr>
                </a:solidFill>
              </a:rPr>
              <a:t>Accepted system</a:t>
            </a:r>
          </a:p>
        </p:txBody>
      </p:sp>
      <p:sp>
        <p:nvSpPr>
          <p:cNvPr id="58" name="Rectangle 57"/>
          <p:cNvSpPr/>
          <p:nvPr/>
        </p:nvSpPr>
        <p:spPr>
          <a:xfrm>
            <a:off x="9005495" y="5685572"/>
            <a:ext cx="1557927" cy="369332"/>
          </a:xfrm>
          <a:prstGeom prst="rect">
            <a:avLst/>
          </a:prstGeom>
        </p:spPr>
        <p:txBody>
          <a:bodyPr wrap="none">
            <a:spAutoFit/>
          </a:bodyPr>
          <a:lstStyle>
            <a:defPPr/>
          </a:lstStyle>
          <a:p>
            <a:pPr algn="r"/>
            <a:r>
              <a:rPr lang="en-US" b="1">
                <a:solidFill>
                  <a:schemeClr val="accent3">
                    <a:lumMod val="50000"/>
                  </a:schemeClr>
                </a:solidFill>
              </a:rPr>
              <a:t>System in use!</a:t>
            </a:r>
          </a:p>
        </p:txBody>
      </p:sp>
      <p:cxnSp>
        <p:nvCxnSpPr>
          <p:cNvPr id="60" name="Straight Arrow Connector 59"/>
          <p:cNvCxnSpPr>
            <a:stCxn id="25" idx="3"/>
            <a:endCxn id="11" idx="1"/>
          </p:cNvCxnSpPr>
          <p:nvPr/>
        </p:nvCxnSpPr>
        <p:spPr>
          <a:xfrm>
            <a:off x="3509936" y="2509884"/>
            <a:ext cx="1531965" cy="47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a:stCxn id="11" idx="3"/>
            <a:endCxn id="54" idx="1"/>
          </p:cNvCxnSpPr>
          <p:nvPr/>
        </p:nvCxnSpPr>
        <p:spPr>
          <a:xfrm>
            <a:off x="7543800" y="2514601"/>
            <a:ext cx="972778" cy="340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64" name="Straight Arrow Connector 63"/>
          <p:cNvCxnSpPr>
            <a:stCxn id="26" idx="3"/>
            <a:endCxn id="42" idx="1"/>
          </p:cNvCxnSpPr>
          <p:nvPr/>
        </p:nvCxnSpPr>
        <p:spPr>
          <a:xfrm flipV="1">
            <a:off x="3956918" y="3352801"/>
            <a:ext cx="1084983" cy="21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a:stCxn id="27" idx="3"/>
            <a:endCxn id="22" idx="1"/>
          </p:cNvCxnSpPr>
          <p:nvPr/>
        </p:nvCxnSpPr>
        <p:spPr>
          <a:xfrm>
            <a:off x="3707106" y="4191000"/>
            <a:ext cx="133479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a:stCxn id="28" idx="3"/>
            <a:endCxn id="23" idx="1"/>
          </p:cNvCxnSpPr>
          <p:nvPr/>
        </p:nvCxnSpPr>
        <p:spPr>
          <a:xfrm flipV="1">
            <a:off x="3171958" y="5029201"/>
            <a:ext cx="1869942" cy="21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a:stCxn id="29" idx="3"/>
            <a:endCxn id="24" idx="1"/>
          </p:cNvCxnSpPr>
          <p:nvPr/>
        </p:nvCxnSpPr>
        <p:spPr>
          <a:xfrm flipV="1">
            <a:off x="3877674" y="5867400"/>
            <a:ext cx="1164226" cy="14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a:stCxn id="42" idx="3"/>
            <a:endCxn id="55" idx="1"/>
          </p:cNvCxnSpPr>
          <p:nvPr/>
        </p:nvCxnSpPr>
        <p:spPr>
          <a:xfrm>
            <a:off x="7543801" y="3352800"/>
            <a:ext cx="972777" cy="235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76" name="Straight Arrow Connector 75"/>
          <p:cNvCxnSpPr>
            <a:stCxn id="22" idx="3"/>
            <a:endCxn id="56" idx="1"/>
          </p:cNvCxnSpPr>
          <p:nvPr/>
        </p:nvCxnSpPr>
        <p:spPr>
          <a:xfrm>
            <a:off x="7543800" y="4191001"/>
            <a:ext cx="194424" cy="130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78" name="Straight Arrow Connector 77"/>
          <p:cNvCxnSpPr>
            <a:stCxn id="23" idx="3"/>
            <a:endCxn id="57" idx="1"/>
          </p:cNvCxnSpPr>
          <p:nvPr/>
        </p:nvCxnSpPr>
        <p:spPr>
          <a:xfrm>
            <a:off x="7543800" y="5029200"/>
            <a:ext cx="1231566" cy="283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80" name="Straight Arrow Connector 79"/>
          <p:cNvCxnSpPr>
            <a:stCxn id="24" idx="3"/>
            <a:endCxn id="58" idx="1"/>
          </p:cNvCxnSpPr>
          <p:nvPr/>
        </p:nvCxnSpPr>
        <p:spPr>
          <a:xfrm>
            <a:off x="7543800" y="5867400"/>
            <a:ext cx="1461694" cy="283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328477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after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up)">
                                      <p:cBhvr>
                                        <p:cTn id="21" dur="500"/>
                                        <p:tgtEl>
                                          <p:spTgt spid="35"/>
                                        </p:tgtEl>
                                      </p:cBhvr>
                                    </p:animEffect>
                                  </p:childTnLst>
                                </p:cTn>
                              </p:par>
                              <p:par>
                                <p:cTn id="22" presetID="22" presetClass="entr" presetSubtype="1" fill="hold"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up)">
                                      <p:cBhvr>
                                        <p:cTn id="24" dur="500"/>
                                        <p:tgtEl>
                                          <p:spTgt spid="37"/>
                                        </p:tgtEl>
                                      </p:cBhvr>
                                    </p:animEffect>
                                  </p:childTnLst>
                                </p:cTn>
                              </p:par>
                              <p:par>
                                <p:cTn id="25" presetID="22" presetClass="entr" presetSubtype="1"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up)">
                                      <p:cBhvr>
                                        <p:cTn id="27" dur="500"/>
                                        <p:tgtEl>
                                          <p:spTgt spid="39"/>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after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5"/>
                                        </p:tgtEl>
                                        <p:attrNameLst>
                                          <p:attrName>style.visibility</p:attrName>
                                        </p:attrNameLst>
                                      </p:cBhvr>
                                      <p:to>
                                        <p:strVal val="visible"/>
                                      </p:to>
                                    </p:set>
                                  </p:childTnLst>
                                </p:cTn>
                              </p:par>
                              <p:par>
                                <p:cTn id="36" presetID="22" presetClass="entr" presetSubtype="8" fill="hold" nodeType="withEffect">
                                  <p:stCondLst>
                                    <p:cond delay="0"/>
                                  </p:stCondLst>
                                  <p:childTnLst>
                                    <p:set>
                                      <p:cBhvr>
                                        <p:cTn id="37" dur="1" fill="hold">
                                          <p:stCondLst>
                                            <p:cond delay="0"/>
                                          </p:stCondLst>
                                        </p:cTn>
                                        <p:tgtEl>
                                          <p:spTgt spid="60"/>
                                        </p:tgtEl>
                                        <p:attrNameLst>
                                          <p:attrName>style.visibility</p:attrName>
                                        </p:attrNameLst>
                                      </p:cBhvr>
                                      <p:to>
                                        <p:strVal val="visible"/>
                                      </p:to>
                                    </p:set>
                                    <p:animEffect transition="in" filter="wipe(left)">
                                      <p:cBhvr>
                                        <p:cTn id="38" dur="500"/>
                                        <p:tgtEl>
                                          <p:spTgt spid="60"/>
                                        </p:tgtEl>
                                      </p:cBhvr>
                                    </p:animEffect>
                                  </p:childTnLst>
                                </p:cTn>
                              </p:par>
                            </p:childTnLst>
                          </p:cTn>
                        </p:par>
                      </p:childTnLst>
                    </p:cTn>
                  </p:par>
                  <p:par>
                    <p:cTn id="39" fill="hold" nodeType="clickPar">
                      <p:stCondLst>
                        <p:cond delay="indefinite"/>
                      </p:stCondLst>
                      <p:childTnLst>
                        <p:par>
                          <p:cTn id="40" fill="hold" nodeType="after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wipe(left)">
                                      <p:cBhvr>
                                        <p:cTn id="43" dur="500"/>
                                        <p:tgtEl>
                                          <p:spTgt spid="62"/>
                                        </p:tgtEl>
                                      </p:cBhvr>
                                    </p:animEffect>
                                  </p:childTnLst>
                                </p:cTn>
                              </p:par>
                              <p:par>
                                <p:cTn id="44" presetID="1" presetClass="entr" presetSubtype="0" fill="hold" grpId="0" nodeType="withEffect">
                                  <p:stCondLst>
                                    <p:cond delay="0"/>
                                  </p:stCondLst>
                                  <p:childTnLst>
                                    <p:set>
                                      <p:cBhvr>
                                        <p:cTn id="45" dur="1" fill="hold">
                                          <p:stCondLst>
                                            <p:cond delay="0"/>
                                          </p:stCondLst>
                                        </p:cTn>
                                        <p:tgtEl>
                                          <p:spTgt spid="54"/>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after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wipe(up)">
                                      <p:cBhvr>
                                        <p:cTn id="50" dur="500"/>
                                        <p:tgtEl>
                                          <p:spTgt spid="44"/>
                                        </p:tgtEl>
                                      </p:cBhvr>
                                    </p:animEffect>
                                  </p:childTnLst>
                                </p:cTn>
                              </p:par>
                            </p:childTnLst>
                          </p:cTn>
                        </p:par>
                      </p:childTnLst>
                    </p:cTn>
                  </p:par>
                  <p:par>
                    <p:cTn id="51" fill="hold" nodeType="clickPar">
                      <p:stCondLst>
                        <p:cond delay="indefinite"/>
                      </p:stCondLst>
                      <p:childTnLst>
                        <p:par>
                          <p:cTn id="52" fill="hold" nodeType="after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after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22" presetClass="entr" presetSubtype="8" fill="hold" nodeType="withEffect">
                                  <p:stCondLst>
                                    <p:cond delay="0"/>
                                  </p:stCondLst>
                                  <p:childTnLst>
                                    <p:set>
                                      <p:cBhvr>
                                        <p:cTn id="60" dur="1" fill="hold">
                                          <p:stCondLst>
                                            <p:cond delay="0"/>
                                          </p:stCondLst>
                                        </p:cTn>
                                        <p:tgtEl>
                                          <p:spTgt spid="64"/>
                                        </p:tgtEl>
                                        <p:attrNameLst>
                                          <p:attrName>style.visibility</p:attrName>
                                        </p:attrNameLst>
                                      </p:cBhvr>
                                      <p:to>
                                        <p:strVal val="visible"/>
                                      </p:to>
                                    </p:set>
                                    <p:animEffect transition="in" filter="wipe(left)">
                                      <p:cBhvr>
                                        <p:cTn id="61" dur="500"/>
                                        <p:tgtEl>
                                          <p:spTgt spid="64"/>
                                        </p:tgtEl>
                                      </p:cBhvr>
                                    </p:animEffect>
                                  </p:childTnLst>
                                </p:cTn>
                              </p:par>
                            </p:childTnLst>
                          </p:cTn>
                        </p:par>
                      </p:childTnLst>
                    </p:cTn>
                  </p:par>
                  <p:par>
                    <p:cTn id="62" fill="hold" nodeType="clickPar">
                      <p:stCondLst>
                        <p:cond delay="indefinite"/>
                      </p:stCondLst>
                      <p:childTnLst>
                        <p:par>
                          <p:cTn id="63" fill="hold" nodeType="after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73"/>
                                        </p:tgtEl>
                                        <p:attrNameLst>
                                          <p:attrName>style.visibility</p:attrName>
                                        </p:attrNameLst>
                                      </p:cBhvr>
                                      <p:to>
                                        <p:strVal val="visible"/>
                                      </p:to>
                                    </p:set>
                                    <p:animEffect transition="in" filter="wipe(left)">
                                      <p:cBhvr>
                                        <p:cTn id="66" dur="500"/>
                                        <p:tgtEl>
                                          <p:spTgt spid="73"/>
                                        </p:tgtEl>
                                      </p:cBhvr>
                                    </p:animEffect>
                                  </p:childTnLst>
                                </p:cTn>
                              </p:par>
                              <p:par>
                                <p:cTn id="67" presetID="1" presetClass="entr" presetSubtype="0" fill="hold" grpId="0" nodeType="withEffect">
                                  <p:stCondLst>
                                    <p:cond delay="0"/>
                                  </p:stCondLst>
                                  <p:childTnLst>
                                    <p:set>
                                      <p:cBhvr>
                                        <p:cTn id="68" dur="1" fill="hold">
                                          <p:stCondLst>
                                            <p:cond delay="0"/>
                                          </p:stCondLst>
                                        </p:cTn>
                                        <p:tgtEl>
                                          <p:spTgt spid="55"/>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afterGroup">
                            <p:stCondLst>
                              <p:cond delay="0"/>
                            </p:stCondLst>
                            <p:childTnLst>
                              <p:par>
                                <p:cTn id="71" presetID="22" presetClass="entr" presetSubtype="1" fill="hold" nodeType="click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wipe(up)">
                                      <p:cBhvr>
                                        <p:cTn id="73" dur="500"/>
                                        <p:tgtEl>
                                          <p:spTgt spid="45"/>
                                        </p:tgtEl>
                                      </p:cBhvr>
                                    </p:animEffect>
                                  </p:childTnLst>
                                </p:cTn>
                              </p:par>
                            </p:childTnLst>
                          </p:cTn>
                        </p:par>
                      </p:childTnLst>
                    </p:cTn>
                  </p:par>
                  <p:par>
                    <p:cTn id="74" fill="hold" nodeType="clickPar">
                      <p:stCondLst>
                        <p:cond delay="indefinite"/>
                      </p:stCondLst>
                      <p:childTnLst>
                        <p:par>
                          <p:cTn id="75" fill="hold" nodeType="afterGroup">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22"/>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afterGroup">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27"/>
                                        </p:tgtEl>
                                        <p:attrNameLst>
                                          <p:attrName>style.visibility</p:attrName>
                                        </p:attrNameLst>
                                      </p:cBhvr>
                                      <p:to>
                                        <p:strVal val="visible"/>
                                      </p:to>
                                    </p:set>
                                  </p:childTnLst>
                                </p:cTn>
                              </p:par>
                              <p:par>
                                <p:cTn id="82" presetID="22" presetClass="entr" presetSubtype="8" fill="hold" nodeType="withEffect">
                                  <p:stCondLst>
                                    <p:cond delay="0"/>
                                  </p:stCondLst>
                                  <p:childTnLst>
                                    <p:set>
                                      <p:cBhvr>
                                        <p:cTn id="83" dur="1" fill="hold">
                                          <p:stCondLst>
                                            <p:cond delay="0"/>
                                          </p:stCondLst>
                                        </p:cTn>
                                        <p:tgtEl>
                                          <p:spTgt spid="66"/>
                                        </p:tgtEl>
                                        <p:attrNameLst>
                                          <p:attrName>style.visibility</p:attrName>
                                        </p:attrNameLst>
                                      </p:cBhvr>
                                      <p:to>
                                        <p:strVal val="visible"/>
                                      </p:to>
                                    </p:set>
                                    <p:animEffect transition="in" filter="wipe(left)">
                                      <p:cBhvr>
                                        <p:cTn id="84" dur="500"/>
                                        <p:tgtEl>
                                          <p:spTgt spid="66"/>
                                        </p:tgtEl>
                                      </p:cBhvr>
                                    </p:animEffect>
                                  </p:childTnLst>
                                </p:cTn>
                              </p:par>
                            </p:childTnLst>
                          </p:cTn>
                        </p:par>
                      </p:childTnLst>
                    </p:cTn>
                  </p:par>
                  <p:par>
                    <p:cTn id="85" fill="hold" nodeType="clickPar">
                      <p:stCondLst>
                        <p:cond delay="indefinite"/>
                      </p:stCondLst>
                      <p:childTnLst>
                        <p:par>
                          <p:cTn id="86" fill="hold" nodeType="afterGroup">
                            <p:stCondLst>
                              <p:cond delay="0"/>
                            </p:stCondLst>
                            <p:childTnLst>
                              <p:par>
                                <p:cTn id="87" presetID="22" presetClass="entr" presetSubtype="8" fill="hold" nodeType="clickEffect">
                                  <p:stCondLst>
                                    <p:cond delay="0"/>
                                  </p:stCondLst>
                                  <p:childTnLst>
                                    <p:set>
                                      <p:cBhvr>
                                        <p:cTn id="88" dur="1" fill="hold">
                                          <p:stCondLst>
                                            <p:cond delay="0"/>
                                          </p:stCondLst>
                                        </p:cTn>
                                        <p:tgtEl>
                                          <p:spTgt spid="76"/>
                                        </p:tgtEl>
                                        <p:attrNameLst>
                                          <p:attrName>style.visibility</p:attrName>
                                        </p:attrNameLst>
                                      </p:cBhvr>
                                      <p:to>
                                        <p:strVal val="visible"/>
                                      </p:to>
                                    </p:set>
                                    <p:animEffect transition="in" filter="wipe(left)">
                                      <p:cBhvr>
                                        <p:cTn id="89" dur="500"/>
                                        <p:tgtEl>
                                          <p:spTgt spid="76"/>
                                        </p:tgtEl>
                                      </p:cBhvr>
                                    </p:animEffect>
                                  </p:childTnLst>
                                </p:cTn>
                              </p:par>
                              <p:par>
                                <p:cTn id="90" presetID="1" presetClass="entr" presetSubtype="0" fill="hold" grpId="0" nodeType="withEffect">
                                  <p:stCondLst>
                                    <p:cond delay="0"/>
                                  </p:stCondLst>
                                  <p:childTnLst>
                                    <p:set>
                                      <p:cBhvr>
                                        <p:cTn id="91" dur="1" fill="hold">
                                          <p:stCondLst>
                                            <p:cond delay="0"/>
                                          </p:stCondLst>
                                        </p:cTn>
                                        <p:tgtEl>
                                          <p:spTgt spid="56"/>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afterGroup">
                            <p:stCondLst>
                              <p:cond delay="0"/>
                            </p:stCondLst>
                            <p:childTnLst>
                              <p:par>
                                <p:cTn id="94" presetID="22" presetClass="entr" presetSubtype="1" fill="hold" nodeType="clickEffect">
                                  <p:stCondLst>
                                    <p:cond delay="0"/>
                                  </p:stCondLst>
                                  <p:childTnLst>
                                    <p:set>
                                      <p:cBhvr>
                                        <p:cTn id="95" dur="1" fill="hold">
                                          <p:stCondLst>
                                            <p:cond delay="0"/>
                                          </p:stCondLst>
                                        </p:cTn>
                                        <p:tgtEl>
                                          <p:spTgt spid="48"/>
                                        </p:tgtEl>
                                        <p:attrNameLst>
                                          <p:attrName>style.visibility</p:attrName>
                                        </p:attrNameLst>
                                      </p:cBhvr>
                                      <p:to>
                                        <p:strVal val="visible"/>
                                      </p:to>
                                    </p:set>
                                    <p:animEffect transition="in" filter="wipe(up)">
                                      <p:cBhvr>
                                        <p:cTn id="96" dur="500"/>
                                        <p:tgtEl>
                                          <p:spTgt spid="48"/>
                                        </p:tgtEl>
                                      </p:cBhvr>
                                    </p:animEffect>
                                  </p:childTnLst>
                                </p:cTn>
                              </p:par>
                            </p:childTnLst>
                          </p:cTn>
                        </p:par>
                      </p:childTnLst>
                    </p:cTn>
                  </p:par>
                  <p:par>
                    <p:cTn id="97" fill="hold" nodeType="clickPar">
                      <p:stCondLst>
                        <p:cond delay="indefinite"/>
                      </p:stCondLst>
                      <p:childTnLst>
                        <p:par>
                          <p:cTn id="98" fill="hold" nodeType="after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3"/>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afterGroup">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28"/>
                                        </p:tgtEl>
                                        <p:attrNameLst>
                                          <p:attrName>style.visibility</p:attrName>
                                        </p:attrNameLst>
                                      </p:cBhvr>
                                      <p:to>
                                        <p:strVal val="visible"/>
                                      </p:to>
                                    </p:set>
                                  </p:childTnLst>
                                </p:cTn>
                              </p:par>
                              <p:par>
                                <p:cTn id="105" presetID="22" presetClass="entr" presetSubtype="8" fill="hold" nodeType="withEffect">
                                  <p:stCondLst>
                                    <p:cond delay="0"/>
                                  </p:stCondLst>
                                  <p:childTnLst>
                                    <p:set>
                                      <p:cBhvr>
                                        <p:cTn id="106" dur="1" fill="hold">
                                          <p:stCondLst>
                                            <p:cond delay="0"/>
                                          </p:stCondLst>
                                        </p:cTn>
                                        <p:tgtEl>
                                          <p:spTgt spid="69"/>
                                        </p:tgtEl>
                                        <p:attrNameLst>
                                          <p:attrName>style.visibility</p:attrName>
                                        </p:attrNameLst>
                                      </p:cBhvr>
                                      <p:to>
                                        <p:strVal val="visible"/>
                                      </p:to>
                                    </p:set>
                                    <p:animEffect transition="in" filter="wipe(left)">
                                      <p:cBhvr>
                                        <p:cTn id="107" dur="500"/>
                                        <p:tgtEl>
                                          <p:spTgt spid="69"/>
                                        </p:tgtEl>
                                      </p:cBhvr>
                                    </p:animEffect>
                                  </p:childTnLst>
                                </p:cTn>
                              </p:par>
                            </p:childTnLst>
                          </p:cTn>
                        </p:par>
                      </p:childTnLst>
                    </p:cTn>
                  </p:par>
                  <p:par>
                    <p:cTn id="108" fill="hold" nodeType="clickPar">
                      <p:stCondLst>
                        <p:cond delay="indefinite"/>
                      </p:stCondLst>
                      <p:childTnLst>
                        <p:par>
                          <p:cTn id="109" fill="hold" nodeType="afterGroup">
                            <p:stCondLst>
                              <p:cond delay="0"/>
                            </p:stCondLst>
                            <p:childTnLst>
                              <p:par>
                                <p:cTn id="110" presetID="22" presetClass="entr" presetSubtype="8" fill="hold" nodeType="clickEffect">
                                  <p:stCondLst>
                                    <p:cond delay="0"/>
                                  </p:stCondLst>
                                  <p:childTnLst>
                                    <p:set>
                                      <p:cBhvr>
                                        <p:cTn id="111" dur="1" fill="hold">
                                          <p:stCondLst>
                                            <p:cond delay="0"/>
                                          </p:stCondLst>
                                        </p:cTn>
                                        <p:tgtEl>
                                          <p:spTgt spid="78"/>
                                        </p:tgtEl>
                                        <p:attrNameLst>
                                          <p:attrName>style.visibility</p:attrName>
                                        </p:attrNameLst>
                                      </p:cBhvr>
                                      <p:to>
                                        <p:strVal val="visible"/>
                                      </p:to>
                                    </p:set>
                                    <p:animEffect transition="in" filter="wipe(left)">
                                      <p:cBhvr>
                                        <p:cTn id="112" dur="500"/>
                                        <p:tgtEl>
                                          <p:spTgt spid="78"/>
                                        </p:tgtEl>
                                      </p:cBhvr>
                                    </p:animEffect>
                                  </p:childTnLst>
                                </p:cTn>
                              </p:par>
                              <p:par>
                                <p:cTn id="113" presetID="1" presetClass="entr" presetSubtype="0" fill="hold" grpId="0" nodeType="withEffect">
                                  <p:stCondLst>
                                    <p:cond delay="0"/>
                                  </p:stCondLst>
                                  <p:childTnLst>
                                    <p:set>
                                      <p:cBhvr>
                                        <p:cTn id="114" dur="1" fill="hold">
                                          <p:stCondLst>
                                            <p:cond delay="0"/>
                                          </p:stCondLst>
                                        </p:cTn>
                                        <p:tgtEl>
                                          <p:spTgt spid="57"/>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afterGroup">
                            <p:stCondLst>
                              <p:cond delay="0"/>
                            </p:stCondLst>
                            <p:childTnLst>
                              <p:par>
                                <p:cTn id="117" presetID="22" presetClass="entr" presetSubtype="1" fill="hold" nodeType="clickEffect">
                                  <p:stCondLst>
                                    <p:cond delay="0"/>
                                  </p:stCondLst>
                                  <p:childTnLst>
                                    <p:set>
                                      <p:cBhvr>
                                        <p:cTn id="118" dur="1" fill="hold">
                                          <p:stCondLst>
                                            <p:cond delay="0"/>
                                          </p:stCondLst>
                                        </p:cTn>
                                        <p:tgtEl>
                                          <p:spTgt spid="51"/>
                                        </p:tgtEl>
                                        <p:attrNameLst>
                                          <p:attrName>style.visibility</p:attrName>
                                        </p:attrNameLst>
                                      </p:cBhvr>
                                      <p:to>
                                        <p:strVal val="visible"/>
                                      </p:to>
                                    </p:set>
                                    <p:animEffect transition="in" filter="wipe(up)">
                                      <p:cBhvr>
                                        <p:cTn id="119" dur="500"/>
                                        <p:tgtEl>
                                          <p:spTgt spid="51"/>
                                        </p:tgtEl>
                                      </p:cBhvr>
                                    </p:animEffect>
                                  </p:childTnLst>
                                </p:cTn>
                              </p:par>
                            </p:childTnLst>
                          </p:cTn>
                        </p:par>
                      </p:childTnLst>
                    </p:cTn>
                  </p:par>
                  <p:par>
                    <p:cTn id="120" fill="hold" nodeType="clickPar">
                      <p:stCondLst>
                        <p:cond delay="indefinite"/>
                      </p:stCondLst>
                      <p:childTnLst>
                        <p:par>
                          <p:cTn id="121" fill="hold" nodeType="afterGroup">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24"/>
                                        </p:tgtEl>
                                        <p:attrNameLst>
                                          <p:attrName>style.visibility</p:attrName>
                                        </p:attrNameLst>
                                      </p:cBhvr>
                                      <p:to>
                                        <p:strVal val="visible"/>
                                      </p:to>
                                    </p:set>
                                  </p:childTnLst>
                                </p:cTn>
                              </p:par>
                            </p:childTnLst>
                          </p:cTn>
                        </p:par>
                      </p:childTnLst>
                    </p:cTn>
                  </p:par>
                  <p:par>
                    <p:cTn id="124" fill="hold" nodeType="clickPar">
                      <p:stCondLst>
                        <p:cond delay="indefinite"/>
                      </p:stCondLst>
                      <p:childTnLst>
                        <p:par>
                          <p:cTn id="125" fill="hold" nodeType="afterGroup">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29"/>
                                        </p:tgtEl>
                                        <p:attrNameLst>
                                          <p:attrName>style.visibility</p:attrName>
                                        </p:attrNameLst>
                                      </p:cBhvr>
                                      <p:to>
                                        <p:strVal val="visible"/>
                                      </p:to>
                                    </p:set>
                                  </p:childTnLst>
                                </p:cTn>
                              </p:par>
                              <p:par>
                                <p:cTn id="128" presetID="22" presetClass="entr" presetSubtype="8" fill="hold" nodeType="withEffect">
                                  <p:stCondLst>
                                    <p:cond delay="0"/>
                                  </p:stCondLst>
                                  <p:childTnLst>
                                    <p:set>
                                      <p:cBhvr>
                                        <p:cTn id="129" dur="1" fill="hold">
                                          <p:stCondLst>
                                            <p:cond delay="0"/>
                                          </p:stCondLst>
                                        </p:cTn>
                                        <p:tgtEl>
                                          <p:spTgt spid="71"/>
                                        </p:tgtEl>
                                        <p:attrNameLst>
                                          <p:attrName>style.visibility</p:attrName>
                                        </p:attrNameLst>
                                      </p:cBhvr>
                                      <p:to>
                                        <p:strVal val="visible"/>
                                      </p:to>
                                    </p:set>
                                    <p:animEffect transition="in" filter="wipe(left)">
                                      <p:cBhvr>
                                        <p:cTn id="130" dur="500"/>
                                        <p:tgtEl>
                                          <p:spTgt spid="71"/>
                                        </p:tgtEl>
                                      </p:cBhvr>
                                    </p:animEffect>
                                  </p:childTnLst>
                                </p:cTn>
                              </p:par>
                            </p:childTnLst>
                          </p:cTn>
                        </p:par>
                      </p:childTnLst>
                    </p:cTn>
                  </p:par>
                  <p:par>
                    <p:cTn id="131" fill="hold" nodeType="clickPar">
                      <p:stCondLst>
                        <p:cond delay="indefinite"/>
                      </p:stCondLst>
                      <p:childTnLst>
                        <p:par>
                          <p:cTn id="132" fill="hold" nodeType="afterGroup">
                            <p:stCondLst>
                              <p:cond delay="0"/>
                            </p:stCondLst>
                            <p:childTnLst>
                              <p:par>
                                <p:cTn id="133" presetID="22" presetClass="entr" presetSubtype="8" fill="hold" nodeType="clickEffect">
                                  <p:stCondLst>
                                    <p:cond delay="0"/>
                                  </p:stCondLst>
                                  <p:childTnLst>
                                    <p:set>
                                      <p:cBhvr>
                                        <p:cTn id="134" dur="1" fill="hold">
                                          <p:stCondLst>
                                            <p:cond delay="0"/>
                                          </p:stCondLst>
                                        </p:cTn>
                                        <p:tgtEl>
                                          <p:spTgt spid="80"/>
                                        </p:tgtEl>
                                        <p:attrNameLst>
                                          <p:attrName>style.visibility</p:attrName>
                                        </p:attrNameLst>
                                      </p:cBhvr>
                                      <p:to>
                                        <p:strVal val="visible"/>
                                      </p:to>
                                    </p:set>
                                    <p:animEffect transition="in" filter="wipe(left)">
                                      <p:cBhvr>
                                        <p:cTn id="135" dur="500"/>
                                        <p:tgtEl>
                                          <p:spTgt spid="80"/>
                                        </p:tgtEl>
                                      </p:cBhvr>
                                    </p:animEffect>
                                  </p:childTnLst>
                                </p:cTn>
                              </p:par>
                              <p:par>
                                <p:cTn id="136" presetID="1" presetClass="entr" presetSubtype="0" fill="hold" grpId="0" nodeType="withEffect">
                                  <p:stCondLst>
                                    <p:cond delay="0"/>
                                  </p:stCondLst>
                                  <p:childTnLst>
                                    <p:set>
                                      <p:cBhvr>
                                        <p:cTn id="137"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1" grpId="0" animBg="1"/>
      <p:bldP spid="22" grpId="0" animBg="1"/>
      <p:bldP spid="23" grpId="0" animBg="1"/>
      <p:bldP spid="24" grpId="0" animBg="1"/>
      <p:bldP spid="25" grpId="0"/>
      <p:bldP spid="26" grpId="0"/>
      <p:bldP spid="27" grpId="0"/>
      <p:bldP spid="28" grpId="0"/>
      <p:bldP spid="29" grpId="0"/>
      <p:bldP spid="30" grpId="0" animBg="1"/>
      <p:bldP spid="31" grpId="0"/>
      <p:bldP spid="32" grpId="0" animBg="1"/>
      <p:bldP spid="33" grpId="0"/>
      <p:bldP spid="42" grpId="0" animBg="1"/>
      <p:bldP spid="54" grpId="0"/>
      <p:bldP spid="55" grpId="0"/>
      <p:bldP spid="56" grpId="0"/>
      <p:bldP spid="57" grpId="0"/>
      <p:bldP spid="5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Unit Testing in the OO Context</a:t>
            </a:r>
          </a:p>
        </p:txBody>
      </p:sp>
      <p:sp>
        <p:nvSpPr>
          <p:cNvPr id="3" name="Content Placeholder 2"/>
          <p:cNvSpPr>
            <a:spLocks noGrp="1"/>
          </p:cNvSpPr>
          <p:nvPr>
            <p:ph idx="1"/>
          </p:nvPr>
        </p:nvSpPr>
        <p:spPr/>
        <p:txBody>
          <a:bodyPr>
            <a:normAutofit lnSpcReduction="10000"/>
          </a:bodyPr>
          <a:lstStyle>
            <a:defPPr/>
          </a:lstStyle>
          <a:p>
            <a:r>
              <a:rPr lang="en-US"/>
              <a:t>The concept of the unit testing changes in object-oriented </a:t>
            </a:r>
            <a:r>
              <a:rPr lang="en-US" smtClean="0"/>
              <a:t>software</a:t>
            </a:r>
            <a:endParaRPr lang="en-US"/>
          </a:p>
          <a:p>
            <a:r>
              <a:rPr lang="en-US" b="1">
                <a:solidFill>
                  <a:srgbClr val="C00000"/>
                </a:solidFill>
              </a:rPr>
              <a:t>Encapsulation drives </a:t>
            </a:r>
            <a:r>
              <a:rPr lang="en-US"/>
              <a:t>the </a:t>
            </a:r>
            <a:r>
              <a:rPr lang="en-US" b="1">
                <a:solidFill>
                  <a:srgbClr val="C00000"/>
                </a:solidFill>
              </a:rPr>
              <a:t>definition</a:t>
            </a:r>
            <a:r>
              <a:rPr lang="en-US">
                <a:solidFill>
                  <a:srgbClr val="C00000"/>
                </a:solidFill>
              </a:rPr>
              <a:t> </a:t>
            </a:r>
            <a:r>
              <a:rPr lang="en-US"/>
              <a:t>of </a:t>
            </a:r>
            <a:r>
              <a:rPr lang="en-US" b="1">
                <a:solidFill>
                  <a:srgbClr val="C00000"/>
                </a:solidFill>
              </a:rPr>
              <a:t>classes</a:t>
            </a:r>
            <a:r>
              <a:rPr lang="en-US">
                <a:solidFill>
                  <a:srgbClr val="C00000"/>
                </a:solidFill>
              </a:rPr>
              <a:t> </a:t>
            </a:r>
            <a:r>
              <a:rPr lang="en-US"/>
              <a:t>and </a:t>
            </a:r>
            <a:r>
              <a:rPr lang="en-US" b="1" smtClean="0">
                <a:solidFill>
                  <a:srgbClr val="C00000"/>
                </a:solidFill>
              </a:rPr>
              <a:t>objects</a:t>
            </a:r>
            <a:endParaRPr lang="en-US"/>
          </a:p>
          <a:p>
            <a:pPr lvl="1"/>
            <a:r>
              <a:rPr lang="en-US"/>
              <a:t>Means, each class and each instance of a class (object) packages attributes (data) and the operations (methods or services) that manipulate these </a:t>
            </a:r>
            <a:r>
              <a:rPr lang="en-US" smtClean="0"/>
              <a:t>data</a:t>
            </a:r>
            <a:endParaRPr lang="en-US"/>
          </a:p>
          <a:p>
            <a:pPr lvl="1"/>
            <a:r>
              <a:rPr lang="en-US" b="1">
                <a:solidFill>
                  <a:srgbClr val="C00000"/>
                </a:solidFill>
              </a:rPr>
              <a:t>Rather than testing an individual module</a:t>
            </a:r>
            <a:r>
              <a:rPr lang="en-US"/>
              <a:t>, the smallest </a:t>
            </a:r>
            <a:r>
              <a:rPr lang="en-US" b="1">
                <a:solidFill>
                  <a:srgbClr val="C00000"/>
                </a:solidFill>
              </a:rPr>
              <a:t>testable unit</a:t>
            </a:r>
            <a:r>
              <a:rPr lang="en-US"/>
              <a:t> is the </a:t>
            </a:r>
            <a:r>
              <a:rPr lang="en-US" b="1">
                <a:solidFill>
                  <a:srgbClr val="C00000"/>
                </a:solidFill>
              </a:rPr>
              <a:t>encapsulated </a:t>
            </a:r>
            <a:r>
              <a:rPr lang="en-US" b="1" smtClean="0">
                <a:solidFill>
                  <a:srgbClr val="C00000"/>
                </a:solidFill>
              </a:rPr>
              <a:t>class</a:t>
            </a:r>
            <a:endParaRPr lang="en-US"/>
          </a:p>
          <a:p>
            <a:r>
              <a:rPr lang="en-US" b="1">
                <a:solidFill>
                  <a:srgbClr val="C00000"/>
                </a:solidFill>
              </a:rPr>
              <a:t>Unlike</a:t>
            </a:r>
            <a:r>
              <a:rPr lang="en-US"/>
              <a:t> unit testing of </a:t>
            </a:r>
            <a:r>
              <a:rPr lang="en-US" b="1">
                <a:solidFill>
                  <a:srgbClr val="C00000"/>
                </a:solidFill>
              </a:rPr>
              <a:t>conventional software</a:t>
            </a:r>
            <a:r>
              <a:rPr lang="en-US"/>
              <a:t>, </a:t>
            </a:r>
          </a:p>
          <a:p>
            <a:pPr lvl="1"/>
            <a:r>
              <a:rPr lang="en-US"/>
              <a:t>which focuses on the algorithmic detail of a module and the data that flows across the module interface, </a:t>
            </a:r>
          </a:p>
          <a:p>
            <a:pPr lvl="1"/>
            <a:r>
              <a:rPr lang="en-US" b="1">
                <a:solidFill>
                  <a:srgbClr val="C00000"/>
                </a:solidFill>
              </a:rPr>
              <a:t>class testing </a:t>
            </a:r>
            <a:r>
              <a:rPr lang="en-US"/>
              <a:t>for OO software is </a:t>
            </a:r>
            <a:r>
              <a:rPr lang="en-US" b="1">
                <a:solidFill>
                  <a:srgbClr val="C00000"/>
                </a:solidFill>
              </a:rPr>
              <a:t>driven by </a:t>
            </a:r>
            <a:r>
              <a:rPr lang="en-US"/>
              <a:t>the </a:t>
            </a:r>
            <a:r>
              <a:rPr lang="en-US" b="1">
                <a:solidFill>
                  <a:srgbClr val="C00000"/>
                </a:solidFill>
              </a:rPr>
              <a:t>operations encapsulated</a:t>
            </a:r>
            <a:r>
              <a:rPr lang="en-US"/>
              <a:t> by the class and the </a:t>
            </a:r>
            <a:r>
              <a:rPr lang="en-US" b="1">
                <a:solidFill>
                  <a:srgbClr val="C00000"/>
                </a:solidFill>
              </a:rPr>
              <a:t>state behavior </a:t>
            </a:r>
            <a:r>
              <a:rPr lang="en-US"/>
              <a:t>of the </a:t>
            </a:r>
            <a:r>
              <a:rPr lang="en-US" smtClean="0"/>
              <a:t>class</a:t>
            </a:r>
            <a:endParaRPr lang="en-US"/>
          </a:p>
        </p:txBody>
      </p:sp>
    </p:spTree>
    <p:extLst>
      <p:ext uri="{BB962C8B-B14F-4D97-AF65-F5344CB8AC3E}">
        <p14:creationId xmlns:p14="http://schemas.microsoft.com/office/powerpoint/2010/main" val="2822290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Integration Testing in the OO Context</a:t>
            </a:r>
          </a:p>
        </p:txBody>
      </p:sp>
      <p:sp>
        <p:nvSpPr>
          <p:cNvPr id="3" name="Content Placeholder 2"/>
          <p:cNvSpPr>
            <a:spLocks noGrp="1"/>
          </p:cNvSpPr>
          <p:nvPr>
            <p:ph idx="1"/>
          </p:nvPr>
        </p:nvSpPr>
        <p:spPr/>
        <p:txBody>
          <a:bodyPr/>
          <a:lstStyle>
            <a:defPPr/>
          </a:lstStyle>
          <a:p>
            <a:r>
              <a:rPr lang="en-US" b="1">
                <a:solidFill>
                  <a:srgbClr val="C00000"/>
                </a:solidFill>
              </a:rPr>
              <a:t>Object-oriented</a:t>
            </a:r>
            <a:r>
              <a:rPr lang="en-US"/>
              <a:t> software </a:t>
            </a:r>
            <a:r>
              <a:rPr lang="en-US" b="1">
                <a:solidFill>
                  <a:srgbClr val="C00000"/>
                </a:solidFill>
              </a:rPr>
              <a:t>does not have a hierarchical control </a:t>
            </a:r>
            <a:r>
              <a:rPr lang="en-US"/>
              <a:t>structure,</a:t>
            </a:r>
          </a:p>
          <a:p>
            <a:pPr lvl="1"/>
            <a:r>
              <a:rPr lang="en-US"/>
              <a:t>conventional </a:t>
            </a:r>
            <a:r>
              <a:rPr lang="en-US" b="1">
                <a:solidFill>
                  <a:srgbClr val="C00000"/>
                </a:solidFill>
              </a:rPr>
              <a:t>top-down</a:t>
            </a:r>
            <a:r>
              <a:rPr lang="en-US"/>
              <a:t> and </a:t>
            </a:r>
            <a:r>
              <a:rPr lang="en-US" b="1">
                <a:solidFill>
                  <a:srgbClr val="C00000"/>
                </a:solidFill>
              </a:rPr>
              <a:t>bottom-up integration </a:t>
            </a:r>
            <a:r>
              <a:rPr lang="en-US"/>
              <a:t>strategies have </a:t>
            </a:r>
            <a:r>
              <a:rPr lang="en-US" b="1">
                <a:solidFill>
                  <a:srgbClr val="C00000"/>
                </a:solidFill>
              </a:rPr>
              <a:t>little </a:t>
            </a:r>
            <a:r>
              <a:rPr lang="en-US" b="1" smtClean="0">
                <a:solidFill>
                  <a:srgbClr val="C00000"/>
                </a:solidFill>
              </a:rPr>
              <a:t>meaning</a:t>
            </a:r>
            <a:endParaRPr lang="en-US"/>
          </a:p>
          <a:p>
            <a:r>
              <a:rPr lang="en-US"/>
              <a:t>There are two different strategies for integration testing of OO systems.</a:t>
            </a:r>
          </a:p>
          <a:p>
            <a:pPr marL="819150" lvl="1" indent="-457200">
              <a:buFont typeface="+mj-lt"/>
              <a:buAutoNum type="arabicPeriod"/>
            </a:pPr>
            <a:r>
              <a:rPr lang="en-US" b="1"/>
              <a:t>Thread-based testing</a:t>
            </a:r>
          </a:p>
          <a:p>
            <a:pPr lvl="2">
              <a:buClr>
                <a:schemeClr val="tx1"/>
              </a:buClr>
            </a:pPr>
            <a:r>
              <a:rPr lang="en-US" b="1">
                <a:solidFill>
                  <a:srgbClr val="C00000"/>
                </a:solidFill>
              </a:rPr>
              <a:t>integrates the set of classes </a:t>
            </a:r>
            <a:r>
              <a:rPr lang="en-US"/>
              <a:t>required to respond </a:t>
            </a:r>
            <a:r>
              <a:rPr lang="en-US" b="1">
                <a:solidFill>
                  <a:srgbClr val="C00000"/>
                </a:solidFill>
              </a:rPr>
              <a:t>to one input or event</a:t>
            </a:r>
            <a:r>
              <a:rPr lang="en-US"/>
              <a:t> for the </a:t>
            </a:r>
            <a:r>
              <a:rPr lang="en-US" smtClean="0"/>
              <a:t>system</a:t>
            </a:r>
            <a:endParaRPr lang="en-US"/>
          </a:p>
          <a:p>
            <a:pPr lvl="2">
              <a:buClr>
                <a:schemeClr val="tx1"/>
              </a:buClr>
            </a:pPr>
            <a:r>
              <a:rPr lang="en-US" b="1">
                <a:solidFill>
                  <a:srgbClr val="C00000"/>
                </a:solidFill>
              </a:rPr>
              <a:t>Each thread </a:t>
            </a:r>
            <a:r>
              <a:rPr lang="en-US"/>
              <a:t>is integrated and </a:t>
            </a:r>
            <a:r>
              <a:rPr lang="en-US" b="1" smtClean="0">
                <a:solidFill>
                  <a:srgbClr val="C00000"/>
                </a:solidFill>
              </a:rPr>
              <a:t>tested individually</a:t>
            </a:r>
            <a:endParaRPr lang="en-US"/>
          </a:p>
          <a:p>
            <a:pPr lvl="2">
              <a:buClr>
                <a:schemeClr val="tx1"/>
              </a:buClr>
            </a:pPr>
            <a:r>
              <a:rPr lang="en-US"/>
              <a:t>Regression testing is applied to ensure that no side effects </a:t>
            </a:r>
            <a:r>
              <a:rPr lang="en-US" smtClean="0"/>
              <a:t>occur</a:t>
            </a:r>
            <a:endParaRPr lang="en-US"/>
          </a:p>
          <a:p>
            <a:endParaRPr lang="en-US"/>
          </a:p>
        </p:txBody>
      </p:sp>
    </p:spTree>
    <p:extLst>
      <p:ext uri="{BB962C8B-B14F-4D97-AF65-F5344CB8AC3E}">
        <p14:creationId xmlns:p14="http://schemas.microsoft.com/office/powerpoint/2010/main" val="3132091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after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after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Integration Testing in the OO Context</a:t>
            </a:r>
          </a:p>
        </p:txBody>
      </p:sp>
      <p:sp>
        <p:nvSpPr>
          <p:cNvPr id="3" name="Content Placeholder 2"/>
          <p:cNvSpPr>
            <a:spLocks noGrp="1"/>
          </p:cNvSpPr>
          <p:nvPr>
            <p:ph idx="1"/>
          </p:nvPr>
        </p:nvSpPr>
        <p:spPr/>
        <p:txBody>
          <a:bodyPr/>
          <a:lstStyle>
            <a:defPPr/>
          </a:lstStyle>
          <a:p>
            <a:pPr marL="819150" lvl="1" indent="-457200">
              <a:buFont typeface="+mj-lt"/>
              <a:buAutoNum type="arabicPeriod" startAt="2"/>
            </a:pPr>
            <a:r>
              <a:rPr lang="en-US" b="1"/>
              <a:t>Use-based testing</a:t>
            </a:r>
          </a:p>
          <a:p>
            <a:pPr lvl="2"/>
            <a:r>
              <a:rPr lang="en-US"/>
              <a:t>begins the construction of the system by </a:t>
            </a:r>
            <a:r>
              <a:rPr lang="en-US" b="1">
                <a:solidFill>
                  <a:srgbClr val="C00000"/>
                </a:solidFill>
              </a:rPr>
              <a:t>testing those classes </a:t>
            </a:r>
            <a:r>
              <a:rPr lang="en-US"/>
              <a:t>(called independent classes) that </a:t>
            </a:r>
            <a:r>
              <a:rPr lang="en-US" b="1">
                <a:solidFill>
                  <a:srgbClr val="C00000"/>
                </a:solidFill>
              </a:rPr>
              <a:t>use very few</a:t>
            </a:r>
            <a:r>
              <a:rPr lang="en-US"/>
              <a:t> (if any) of </a:t>
            </a:r>
            <a:r>
              <a:rPr lang="en-US" b="1">
                <a:solidFill>
                  <a:srgbClr val="C00000"/>
                </a:solidFill>
              </a:rPr>
              <a:t>server </a:t>
            </a:r>
            <a:r>
              <a:rPr lang="en-US" b="1" smtClean="0">
                <a:solidFill>
                  <a:srgbClr val="C00000"/>
                </a:solidFill>
              </a:rPr>
              <a:t>classes</a:t>
            </a:r>
            <a:endParaRPr lang="en-US"/>
          </a:p>
          <a:p>
            <a:pPr lvl="2"/>
            <a:r>
              <a:rPr lang="en-US"/>
              <a:t>After the </a:t>
            </a:r>
            <a:r>
              <a:rPr lang="en-US" b="1">
                <a:solidFill>
                  <a:srgbClr val="C00000"/>
                </a:solidFill>
              </a:rPr>
              <a:t>independent classes are tested</a:t>
            </a:r>
            <a:r>
              <a:rPr lang="en-US"/>
              <a:t>, the next layer of classes, called </a:t>
            </a:r>
            <a:r>
              <a:rPr lang="en-US" b="1">
                <a:solidFill>
                  <a:srgbClr val="C00000"/>
                </a:solidFill>
              </a:rPr>
              <a:t>dependent classes</a:t>
            </a:r>
            <a:r>
              <a:rPr lang="en-US"/>
              <a:t>, that use the independent classes are </a:t>
            </a:r>
            <a:r>
              <a:rPr lang="en-US" smtClean="0"/>
              <a:t>tested</a:t>
            </a:r>
          </a:p>
          <a:p>
            <a:r>
              <a:rPr lang="en-US" b="1">
                <a:solidFill>
                  <a:srgbClr val="C00000"/>
                </a:solidFill>
              </a:rPr>
              <a:t>Cluster testing </a:t>
            </a:r>
            <a:r>
              <a:rPr lang="en-US"/>
              <a:t>is one step in the integration testing of OO </a:t>
            </a:r>
            <a:r>
              <a:rPr lang="en-US" smtClean="0"/>
              <a:t>software</a:t>
            </a:r>
            <a:endParaRPr lang="en-US"/>
          </a:p>
          <a:p>
            <a:r>
              <a:rPr lang="en-US"/>
              <a:t>Here, a </a:t>
            </a:r>
            <a:r>
              <a:rPr lang="en-US" b="1">
                <a:solidFill>
                  <a:srgbClr val="C00000"/>
                </a:solidFill>
              </a:rPr>
              <a:t>cluster of collaborating classes </a:t>
            </a:r>
            <a:r>
              <a:rPr lang="en-US"/>
              <a:t>is exercised by designing test cases that attempt to </a:t>
            </a:r>
            <a:r>
              <a:rPr lang="en-US" smtClean="0"/>
              <a:t>uncover</a:t>
            </a:r>
            <a:endParaRPr lang="en-US"/>
          </a:p>
          <a:p>
            <a:endParaRPr lang="en-US"/>
          </a:p>
        </p:txBody>
      </p:sp>
    </p:spTree>
    <p:extLst>
      <p:ext uri="{BB962C8B-B14F-4D97-AF65-F5344CB8AC3E}">
        <p14:creationId xmlns:p14="http://schemas.microsoft.com/office/powerpoint/2010/main" val="1521369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Validation Testing in an OO Context</a:t>
            </a:r>
          </a:p>
        </p:txBody>
      </p:sp>
      <p:sp>
        <p:nvSpPr>
          <p:cNvPr id="3" name="Content Placeholder 2"/>
          <p:cNvSpPr>
            <a:spLocks noGrp="1"/>
          </p:cNvSpPr>
          <p:nvPr>
            <p:ph idx="1"/>
          </p:nvPr>
        </p:nvSpPr>
        <p:spPr/>
        <p:txBody>
          <a:bodyPr/>
          <a:lstStyle>
            <a:defPPr/>
          </a:lstStyle>
          <a:p>
            <a:r>
              <a:rPr lang="en-US"/>
              <a:t>At the validation or system level, the details of class connections </a:t>
            </a:r>
            <a:r>
              <a:rPr lang="en-US" smtClean="0"/>
              <a:t>disappear</a:t>
            </a:r>
            <a:endParaRPr lang="en-US"/>
          </a:p>
          <a:p>
            <a:r>
              <a:rPr lang="en-US"/>
              <a:t>Like conventional validation, the </a:t>
            </a:r>
            <a:r>
              <a:rPr lang="en-US" b="1">
                <a:solidFill>
                  <a:srgbClr val="C00000"/>
                </a:solidFill>
              </a:rPr>
              <a:t>validation of OO </a:t>
            </a:r>
            <a:r>
              <a:rPr lang="en-US"/>
              <a:t>software </a:t>
            </a:r>
            <a:r>
              <a:rPr lang="en-US" b="1">
                <a:solidFill>
                  <a:srgbClr val="C00000"/>
                </a:solidFill>
              </a:rPr>
              <a:t>focuses</a:t>
            </a:r>
            <a:r>
              <a:rPr lang="en-US">
                <a:solidFill>
                  <a:srgbClr val="C00000"/>
                </a:solidFill>
              </a:rPr>
              <a:t> </a:t>
            </a:r>
            <a:r>
              <a:rPr lang="en-US"/>
              <a:t>on </a:t>
            </a:r>
            <a:r>
              <a:rPr lang="en-US" b="1">
                <a:solidFill>
                  <a:srgbClr val="C00000"/>
                </a:solidFill>
              </a:rPr>
              <a:t>user-visible actions and user-recognizable outputs </a:t>
            </a:r>
            <a:r>
              <a:rPr lang="en-US"/>
              <a:t>from the </a:t>
            </a:r>
            <a:r>
              <a:rPr lang="en-US" smtClean="0"/>
              <a:t>system</a:t>
            </a:r>
            <a:endParaRPr lang="en-US"/>
          </a:p>
          <a:p>
            <a:r>
              <a:rPr lang="en-US"/>
              <a:t>To assist in the derivation of validation tests, the tester should draw upon use cases that are part of the requirements </a:t>
            </a:r>
            <a:r>
              <a:rPr lang="en-US" smtClean="0"/>
              <a:t>model</a:t>
            </a:r>
            <a:endParaRPr lang="en-US"/>
          </a:p>
          <a:p>
            <a:r>
              <a:rPr lang="en-US" b="1">
                <a:solidFill>
                  <a:srgbClr val="C00000"/>
                </a:solidFill>
              </a:rPr>
              <a:t>Conventional black-box testing </a:t>
            </a:r>
            <a:r>
              <a:rPr lang="en-US"/>
              <a:t>methods can be used to drive validation </a:t>
            </a:r>
            <a:r>
              <a:rPr lang="en-US" smtClean="0"/>
              <a:t>tests</a:t>
            </a:r>
            <a:endParaRPr lang="en-US"/>
          </a:p>
          <a:p>
            <a:endParaRPr lang="en-US"/>
          </a:p>
        </p:txBody>
      </p:sp>
    </p:spTree>
    <p:extLst>
      <p:ext uri="{BB962C8B-B14F-4D97-AF65-F5344CB8AC3E}">
        <p14:creationId xmlns:p14="http://schemas.microsoft.com/office/powerpoint/2010/main" val="2588613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txBox="1"/>
          <p:nvPr/>
        </p:nvSpPr>
        <p:spPr>
          <a:xfrm>
            <a:off x="1738384" y="1066800"/>
            <a:ext cx="8763000" cy="16002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a:t>Testing </a:t>
            </a:r>
          </a:p>
          <a:p>
            <a:r>
              <a:rPr lang="en-IN"/>
              <a:t>Web Applications</a:t>
            </a:r>
          </a:p>
        </p:txBody>
      </p:sp>
      <p:cxnSp>
        <p:nvCxnSpPr>
          <p:cNvPr id="5" name="Straight Connector 4"/>
          <p:cNvCxnSpPr/>
          <p:nvPr/>
        </p:nvCxnSpPr>
        <p:spPr>
          <a:xfrm>
            <a:off x="2209800" y="609600"/>
            <a:ext cx="8077200" cy="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a:off x="2209800" y="3048000"/>
            <a:ext cx="8077200" cy="0"/>
          </a:xfrm>
          <a:prstGeom prst="line">
            <a:avLst/>
          </a:prstGeom>
        </p:spPr>
        <p:style>
          <a:lnRef idx="2">
            <a:schemeClr val="dk1"/>
          </a:lnRef>
          <a:fillRef idx="0">
            <a:schemeClr val="dk1"/>
          </a:fillRef>
          <a:effectRef idx="1">
            <a:schemeClr val="dk1"/>
          </a:effectRef>
          <a:fontRef idx="minor">
            <a:schemeClr val="tx1"/>
          </a:fontRef>
        </p:style>
      </p:cxnSp>
      <p:pic>
        <p:nvPicPr>
          <p:cNvPr id="10" name="Picture 9"/>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590801" y="3439887"/>
            <a:ext cx="3057525" cy="2724150"/>
          </a:xfrm>
          <a:prstGeom prst="rect">
            <a:avLst/>
          </a:prstGeom>
        </p:spPr>
      </p:pic>
      <p:pic>
        <p:nvPicPr>
          <p:cNvPr id="3" name="Picture 2"/>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781801" y="3591267"/>
            <a:ext cx="2819677" cy="2572770"/>
          </a:xfrm>
          <a:prstGeom prst="rect">
            <a:avLst/>
          </a:prstGeom>
        </p:spPr>
      </p:pic>
    </p:spTree>
    <p:extLst>
      <p:ext uri="{BB962C8B-B14F-4D97-AF65-F5344CB8AC3E}">
        <p14:creationId xmlns:p14="http://schemas.microsoft.com/office/powerpoint/2010/main" val="678134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left)">
                                      <p:cBhvr>
                                        <p:cTn id="9" dur="500"/>
                                        <p:tgtEl>
                                          <p:spTgt spid="5"/>
                                        </p:tgtEl>
                                      </p:cBhvr>
                                    </p:animEffect>
                                  </p:childTnLst>
                                </p:cTn>
                              </p:par>
                              <p:par>
                                <p:cTn id="10" presetID="22" presetClass="entr" presetSubtype="2"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righ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smtClean="0"/>
              <a:t>Testing Web Applications</a:t>
            </a:r>
            <a:endParaRPr lang="en-US"/>
          </a:p>
        </p:txBody>
      </p:sp>
      <p:sp>
        <p:nvSpPr>
          <p:cNvPr id="3" name="Content Placeholder 2"/>
          <p:cNvSpPr>
            <a:spLocks noGrp="1"/>
          </p:cNvSpPr>
          <p:nvPr>
            <p:ph idx="1"/>
          </p:nvPr>
        </p:nvSpPr>
        <p:spPr/>
        <p:txBody>
          <a:bodyPr/>
          <a:lstStyle>
            <a:defPPr/>
          </a:lstStyle>
          <a:p>
            <a:r>
              <a:rPr lang="en-US" b="1" dirty="0" err="1" smtClean="0">
                <a:solidFill>
                  <a:srgbClr val="C00000"/>
                </a:solidFill>
              </a:rPr>
              <a:t>WebApp</a:t>
            </a:r>
            <a:r>
              <a:rPr lang="en-US" b="1" dirty="0" smtClean="0">
                <a:solidFill>
                  <a:srgbClr val="C00000"/>
                </a:solidFill>
              </a:rPr>
              <a:t>  </a:t>
            </a:r>
            <a:r>
              <a:rPr lang="en-US" b="1" dirty="0">
                <a:solidFill>
                  <a:srgbClr val="C00000"/>
                </a:solidFill>
              </a:rPr>
              <a:t>testing </a:t>
            </a:r>
            <a:r>
              <a:rPr lang="en-US" dirty="0"/>
              <a:t>is a </a:t>
            </a:r>
            <a:r>
              <a:rPr lang="en-US" b="1" dirty="0">
                <a:solidFill>
                  <a:srgbClr val="C00000"/>
                </a:solidFill>
              </a:rPr>
              <a:t>collection</a:t>
            </a:r>
            <a:r>
              <a:rPr lang="en-US" dirty="0">
                <a:solidFill>
                  <a:srgbClr val="C00000"/>
                </a:solidFill>
              </a:rPr>
              <a:t> </a:t>
            </a:r>
            <a:r>
              <a:rPr lang="en-US" dirty="0"/>
              <a:t>of related </a:t>
            </a:r>
            <a:r>
              <a:rPr lang="en-US" b="1" dirty="0">
                <a:solidFill>
                  <a:srgbClr val="C00000"/>
                </a:solidFill>
              </a:rPr>
              <a:t>activities</a:t>
            </a:r>
            <a:r>
              <a:rPr lang="en-US" dirty="0">
                <a:solidFill>
                  <a:srgbClr val="C00000"/>
                </a:solidFill>
              </a:rPr>
              <a:t> </a:t>
            </a:r>
            <a:r>
              <a:rPr lang="en-US" dirty="0"/>
              <a:t>with a single goal to </a:t>
            </a:r>
            <a:r>
              <a:rPr lang="en-US" b="1" dirty="0">
                <a:solidFill>
                  <a:srgbClr val="C00000"/>
                </a:solidFill>
              </a:rPr>
              <a:t>uncover errors</a:t>
            </a:r>
            <a:r>
              <a:rPr lang="en-US" dirty="0"/>
              <a:t> in </a:t>
            </a:r>
            <a:r>
              <a:rPr lang="en-US" dirty="0" err="1"/>
              <a:t>WebApp</a:t>
            </a:r>
            <a:r>
              <a:rPr lang="en-US" dirty="0"/>
              <a:t> </a:t>
            </a:r>
            <a:r>
              <a:rPr lang="en-US" b="1" dirty="0">
                <a:solidFill>
                  <a:srgbClr val="C00000"/>
                </a:solidFill>
              </a:rPr>
              <a:t>content</a:t>
            </a:r>
            <a:r>
              <a:rPr lang="en-US" dirty="0"/>
              <a:t>, </a:t>
            </a:r>
            <a:r>
              <a:rPr lang="en-US" b="1" dirty="0">
                <a:solidFill>
                  <a:srgbClr val="C00000"/>
                </a:solidFill>
              </a:rPr>
              <a:t>function</a:t>
            </a:r>
            <a:r>
              <a:rPr lang="en-US" dirty="0"/>
              <a:t>, </a:t>
            </a:r>
            <a:r>
              <a:rPr lang="en-US" b="1" dirty="0">
                <a:solidFill>
                  <a:srgbClr val="C00000"/>
                </a:solidFill>
              </a:rPr>
              <a:t>usability</a:t>
            </a:r>
            <a:r>
              <a:rPr lang="en-US" dirty="0"/>
              <a:t>, </a:t>
            </a:r>
            <a:r>
              <a:rPr lang="en-US" b="1" dirty="0">
                <a:solidFill>
                  <a:srgbClr val="C00000"/>
                </a:solidFill>
              </a:rPr>
              <a:t>navigability</a:t>
            </a:r>
            <a:r>
              <a:rPr lang="en-US" dirty="0"/>
              <a:t>, </a:t>
            </a:r>
            <a:r>
              <a:rPr lang="en-US" b="1" dirty="0">
                <a:solidFill>
                  <a:srgbClr val="C00000"/>
                </a:solidFill>
              </a:rPr>
              <a:t>performance</a:t>
            </a:r>
            <a:r>
              <a:rPr lang="en-US" dirty="0"/>
              <a:t>, </a:t>
            </a:r>
            <a:r>
              <a:rPr lang="en-US" b="1" dirty="0">
                <a:solidFill>
                  <a:srgbClr val="C00000"/>
                </a:solidFill>
              </a:rPr>
              <a:t>capacity</a:t>
            </a:r>
            <a:r>
              <a:rPr lang="en-US" dirty="0"/>
              <a:t>, and </a:t>
            </a:r>
            <a:r>
              <a:rPr lang="en-US" b="1" dirty="0" smtClean="0">
                <a:solidFill>
                  <a:srgbClr val="C00000"/>
                </a:solidFill>
              </a:rPr>
              <a:t>security</a:t>
            </a:r>
            <a:endParaRPr lang="en-US" dirty="0"/>
          </a:p>
          <a:p>
            <a:r>
              <a:rPr lang="en-US" dirty="0"/>
              <a:t>To accomplish this, a </a:t>
            </a:r>
            <a:r>
              <a:rPr lang="en-US" b="1" dirty="0">
                <a:solidFill>
                  <a:srgbClr val="C00000"/>
                </a:solidFill>
              </a:rPr>
              <a:t>testing strategy </a:t>
            </a:r>
            <a:r>
              <a:rPr lang="en-US" dirty="0"/>
              <a:t>that </a:t>
            </a:r>
            <a:r>
              <a:rPr lang="en-US" b="1" dirty="0">
                <a:solidFill>
                  <a:srgbClr val="C00000"/>
                </a:solidFill>
              </a:rPr>
              <a:t>encompasses</a:t>
            </a:r>
            <a:r>
              <a:rPr lang="en-US" dirty="0">
                <a:solidFill>
                  <a:srgbClr val="C00000"/>
                </a:solidFill>
              </a:rPr>
              <a:t> </a:t>
            </a:r>
            <a:r>
              <a:rPr lang="en-US" dirty="0"/>
              <a:t>both </a:t>
            </a:r>
            <a:r>
              <a:rPr lang="en-US" b="1" dirty="0">
                <a:solidFill>
                  <a:srgbClr val="C00000"/>
                </a:solidFill>
              </a:rPr>
              <a:t>reviews</a:t>
            </a:r>
            <a:r>
              <a:rPr lang="en-US" dirty="0">
                <a:solidFill>
                  <a:srgbClr val="C00000"/>
                </a:solidFill>
              </a:rPr>
              <a:t> </a:t>
            </a:r>
            <a:r>
              <a:rPr lang="en-US" dirty="0"/>
              <a:t>and </a:t>
            </a:r>
            <a:r>
              <a:rPr lang="en-US" b="1" dirty="0">
                <a:solidFill>
                  <a:srgbClr val="C00000"/>
                </a:solidFill>
              </a:rPr>
              <a:t>executable</a:t>
            </a:r>
            <a:r>
              <a:rPr lang="en-US" dirty="0"/>
              <a:t> testing is applied.</a:t>
            </a:r>
          </a:p>
          <a:p>
            <a:endParaRPr lang="en-US" dirty="0"/>
          </a:p>
        </p:txBody>
      </p:sp>
      <p:pic>
        <p:nvPicPr>
          <p:cNvPr id="4" name="Picture 3"/>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505700" y="4552836"/>
            <a:ext cx="3086100" cy="1847964"/>
          </a:xfrm>
          <a:prstGeom prst="rect">
            <a:avLst/>
          </a:prstGeom>
        </p:spPr>
      </p:pic>
    </p:spTree>
    <p:extLst>
      <p:ext uri="{BB962C8B-B14F-4D97-AF65-F5344CB8AC3E}">
        <p14:creationId xmlns:p14="http://schemas.microsoft.com/office/powerpoint/2010/main" val="994232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Dimensions of Quality</a:t>
            </a:r>
          </a:p>
        </p:txBody>
      </p:sp>
      <p:sp>
        <p:nvSpPr>
          <p:cNvPr id="3" name="Content Placeholder 2"/>
          <p:cNvSpPr>
            <a:spLocks noGrp="1"/>
          </p:cNvSpPr>
          <p:nvPr>
            <p:ph idx="1"/>
          </p:nvPr>
        </p:nvSpPr>
        <p:spPr/>
        <p:txBody>
          <a:bodyPr>
            <a:normAutofit fontScale="92500" lnSpcReduction="10000"/>
          </a:bodyPr>
          <a:lstStyle>
            <a:defPPr/>
          </a:lstStyle>
          <a:p>
            <a:r>
              <a:rPr lang="en-US" b="1">
                <a:solidFill>
                  <a:srgbClr val="C00000"/>
                </a:solidFill>
              </a:rPr>
              <a:t>Content</a:t>
            </a:r>
            <a:r>
              <a:rPr lang="en-US"/>
              <a:t> is </a:t>
            </a:r>
            <a:r>
              <a:rPr lang="en-US" b="1">
                <a:solidFill>
                  <a:srgbClr val="C00000"/>
                </a:solidFill>
              </a:rPr>
              <a:t>evaluated</a:t>
            </a:r>
            <a:r>
              <a:rPr lang="en-US"/>
              <a:t> at both a </a:t>
            </a:r>
            <a:r>
              <a:rPr lang="en-US" b="1">
                <a:solidFill>
                  <a:srgbClr val="C00000"/>
                </a:solidFill>
              </a:rPr>
              <a:t>syntactic</a:t>
            </a:r>
            <a:r>
              <a:rPr lang="en-US"/>
              <a:t> and </a:t>
            </a:r>
            <a:r>
              <a:rPr lang="en-US" b="1">
                <a:solidFill>
                  <a:srgbClr val="C00000"/>
                </a:solidFill>
              </a:rPr>
              <a:t>semantic</a:t>
            </a:r>
            <a:r>
              <a:rPr lang="en-US"/>
              <a:t> level.</a:t>
            </a:r>
          </a:p>
          <a:p>
            <a:r>
              <a:rPr lang="en-US"/>
              <a:t>At the </a:t>
            </a:r>
            <a:r>
              <a:rPr lang="en-US" b="1">
                <a:solidFill>
                  <a:srgbClr val="C00000"/>
                </a:solidFill>
              </a:rPr>
              <a:t>syntactic</a:t>
            </a:r>
            <a:r>
              <a:rPr lang="en-US"/>
              <a:t> </a:t>
            </a:r>
            <a:r>
              <a:rPr lang="en-US" smtClean="0"/>
              <a:t>level </a:t>
            </a:r>
            <a:r>
              <a:rPr lang="en-US" b="1">
                <a:solidFill>
                  <a:srgbClr val="C00000"/>
                </a:solidFill>
              </a:rPr>
              <a:t>spelling</a:t>
            </a:r>
            <a:r>
              <a:rPr lang="en-US"/>
              <a:t>, </a:t>
            </a:r>
            <a:r>
              <a:rPr lang="en-US" b="1">
                <a:solidFill>
                  <a:srgbClr val="C00000"/>
                </a:solidFill>
              </a:rPr>
              <a:t>punctuation</a:t>
            </a:r>
            <a:r>
              <a:rPr lang="en-US"/>
              <a:t>, and </a:t>
            </a:r>
            <a:r>
              <a:rPr lang="en-US" b="1">
                <a:solidFill>
                  <a:srgbClr val="C00000"/>
                </a:solidFill>
              </a:rPr>
              <a:t>grammar</a:t>
            </a:r>
            <a:r>
              <a:rPr lang="en-US">
                <a:solidFill>
                  <a:srgbClr val="C00000"/>
                </a:solidFill>
              </a:rPr>
              <a:t> </a:t>
            </a:r>
            <a:r>
              <a:rPr lang="en-US"/>
              <a:t>are assessed for text-based documents. </a:t>
            </a:r>
          </a:p>
          <a:p>
            <a:r>
              <a:rPr lang="en-US"/>
              <a:t>At a </a:t>
            </a:r>
            <a:r>
              <a:rPr lang="en-US" b="1">
                <a:solidFill>
                  <a:srgbClr val="C00000"/>
                </a:solidFill>
              </a:rPr>
              <a:t>semantic</a:t>
            </a:r>
            <a:r>
              <a:rPr lang="en-US">
                <a:solidFill>
                  <a:srgbClr val="C00000"/>
                </a:solidFill>
              </a:rPr>
              <a:t> </a:t>
            </a:r>
            <a:r>
              <a:rPr lang="en-US" smtClean="0"/>
              <a:t>level </a:t>
            </a:r>
            <a:r>
              <a:rPr lang="en-US" b="1">
                <a:solidFill>
                  <a:srgbClr val="C00000"/>
                </a:solidFill>
              </a:rPr>
              <a:t>correctness of information</a:t>
            </a:r>
            <a:r>
              <a:rPr lang="en-US"/>
              <a:t> </a:t>
            </a:r>
            <a:r>
              <a:rPr lang="en-US" smtClean="0"/>
              <a:t>presented, </a:t>
            </a:r>
            <a:r>
              <a:rPr lang="en-US" b="1" smtClean="0">
                <a:solidFill>
                  <a:srgbClr val="C00000"/>
                </a:solidFill>
              </a:rPr>
              <a:t>Consistency</a:t>
            </a:r>
            <a:r>
              <a:rPr lang="en-US" smtClean="0"/>
              <a:t> </a:t>
            </a:r>
            <a:r>
              <a:rPr lang="en-US"/>
              <a:t>across the entire content</a:t>
            </a:r>
            <a:r>
              <a:rPr lang="en-US">
                <a:solidFill>
                  <a:srgbClr val="C00000"/>
                </a:solidFill>
              </a:rPr>
              <a:t> </a:t>
            </a:r>
            <a:r>
              <a:rPr lang="en-US"/>
              <a:t>object and related objects, and </a:t>
            </a:r>
            <a:r>
              <a:rPr lang="en-US" b="1">
                <a:solidFill>
                  <a:srgbClr val="C00000"/>
                </a:solidFill>
              </a:rPr>
              <a:t>lack of ambiguity</a:t>
            </a:r>
            <a:r>
              <a:rPr lang="en-US"/>
              <a:t> are all assessed.</a:t>
            </a:r>
          </a:p>
          <a:p>
            <a:r>
              <a:rPr lang="en-US" b="1">
                <a:solidFill>
                  <a:srgbClr val="C00000"/>
                </a:solidFill>
              </a:rPr>
              <a:t>Function</a:t>
            </a:r>
            <a:r>
              <a:rPr lang="en-US">
                <a:solidFill>
                  <a:srgbClr val="C00000"/>
                </a:solidFill>
              </a:rPr>
              <a:t> </a:t>
            </a:r>
            <a:r>
              <a:rPr lang="en-US"/>
              <a:t>is tested to uncover errors that indicate </a:t>
            </a:r>
            <a:r>
              <a:rPr lang="en-US" b="1">
                <a:solidFill>
                  <a:srgbClr val="C00000"/>
                </a:solidFill>
              </a:rPr>
              <a:t>lack of conformance</a:t>
            </a:r>
            <a:r>
              <a:rPr lang="en-US"/>
              <a:t> to </a:t>
            </a:r>
            <a:r>
              <a:rPr lang="en-US" b="1">
                <a:solidFill>
                  <a:srgbClr val="C00000"/>
                </a:solidFill>
              </a:rPr>
              <a:t>customer </a:t>
            </a:r>
            <a:r>
              <a:rPr lang="en-US" b="1" smtClean="0">
                <a:solidFill>
                  <a:srgbClr val="C00000"/>
                </a:solidFill>
              </a:rPr>
              <a:t>requirements</a:t>
            </a:r>
            <a:endParaRPr lang="en-US"/>
          </a:p>
          <a:p>
            <a:r>
              <a:rPr lang="en-US" b="1">
                <a:solidFill>
                  <a:srgbClr val="C00000"/>
                </a:solidFill>
              </a:rPr>
              <a:t>Structure</a:t>
            </a:r>
            <a:r>
              <a:rPr lang="en-US">
                <a:solidFill>
                  <a:srgbClr val="C00000"/>
                </a:solidFill>
              </a:rPr>
              <a:t> </a:t>
            </a:r>
            <a:r>
              <a:rPr lang="en-US"/>
              <a:t>is </a:t>
            </a:r>
            <a:r>
              <a:rPr lang="en-US" b="1">
                <a:solidFill>
                  <a:srgbClr val="C00000"/>
                </a:solidFill>
              </a:rPr>
              <a:t>assessed</a:t>
            </a:r>
            <a:r>
              <a:rPr lang="en-US">
                <a:solidFill>
                  <a:srgbClr val="C00000"/>
                </a:solidFill>
              </a:rPr>
              <a:t> </a:t>
            </a:r>
            <a:r>
              <a:rPr lang="en-US"/>
              <a:t>to ensure that </a:t>
            </a:r>
            <a:r>
              <a:rPr lang="en-US" b="1">
                <a:solidFill>
                  <a:srgbClr val="C00000"/>
                </a:solidFill>
              </a:rPr>
              <a:t>it properly delivers </a:t>
            </a:r>
            <a:r>
              <a:rPr lang="en-US" err="1"/>
              <a:t>WebApp </a:t>
            </a:r>
            <a:r>
              <a:rPr lang="en-US" b="1" smtClean="0">
                <a:solidFill>
                  <a:srgbClr val="C00000"/>
                </a:solidFill>
              </a:rPr>
              <a:t>content</a:t>
            </a:r>
            <a:endParaRPr lang="en-US"/>
          </a:p>
          <a:p>
            <a:r>
              <a:rPr lang="en-US" b="1">
                <a:solidFill>
                  <a:srgbClr val="C00000"/>
                </a:solidFill>
              </a:rPr>
              <a:t>Usability</a:t>
            </a:r>
            <a:r>
              <a:rPr lang="en-US">
                <a:solidFill>
                  <a:srgbClr val="C00000"/>
                </a:solidFill>
              </a:rPr>
              <a:t> </a:t>
            </a:r>
            <a:r>
              <a:rPr lang="en-US"/>
              <a:t>is </a:t>
            </a:r>
            <a:r>
              <a:rPr lang="en-US" b="1">
                <a:solidFill>
                  <a:srgbClr val="C00000"/>
                </a:solidFill>
              </a:rPr>
              <a:t>tested</a:t>
            </a:r>
            <a:r>
              <a:rPr lang="en-US">
                <a:solidFill>
                  <a:srgbClr val="C00000"/>
                </a:solidFill>
              </a:rPr>
              <a:t> </a:t>
            </a:r>
            <a:r>
              <a:rPr lang="en-US"/>
              <a:t>to ensure that </a:t>
            </a:r>
            <a:r>
              <a:rPr lang="en-US" b="1">
                <a:solidFill>
                  <a:srgbClr val="C00000"/>
                </a:solidFill>
              </a:rPr>
              <a:t>each category of user </a:t>
            </a:r>
            <a:r>
              <a:rPr lang="en-US"/>
              <a:t>is </a:t>
            </a:r>
            <a:r>
              <a:rPr lang="en-US" b="1">
                <a:solidFill>
                  <a:srgbClr val="C00000"/>
                </a:solidFill>
              </a:rPr>
              <a:t>supported</a:t>
            </a:r>
            <a:r>
              <a:rPr lang="en-US">
                <a:solidFill>
                  <a:srgbClr val="C00000"/>
                </a:solidFill>
              </a:rPr>
              <a:t> </a:t>
            </a:r>
            <a:r>
              <a:rPr lang="en-US"/>
              <a:t>by the interface and can learn and apply all required navigation.</a:t>
            </a:r>
          </a:p>
          <a:p>
            <a:endParaRPr lang="en-US"/>
          </a:p>
        </p:txBody>
      </p:sp>
    </p:spTree>
    <p:extLst>
      <p:ext uri="{BB962C8B-B14F-4D97-AF65-F5344CB8AC3E}">
        <p14:creationId xmlns:p14="http://schemas.microsoft.com/office/powerpoint/2010/main" val="1091151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after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Dimensions of Quality</a:t>
            </a:r>
          </a:p>
        </p:txBody>
      </p:sp>
      <p:sp>
        <p:nvSpPr>
          <p:cNvPr id="3" name="Content Placeholder 2"/>
          <p:cNvSpPr>
            <a:spLocks noGrp="1"/>
          </p:cNvSpPr>
          <p:nvPr>
            <p:ph idx="1"/>
          </p:nvPr>
        </p:nvSpPr>
        <p:spPr/>
        <p:txBody>
          <a:bodyPr>
            <a:normAutofit fontScale="92500" lnSpcReduction="20000"/>
          </a:bodyPr>
          <a:lstStyle>
            <a:defPPr/>
          </a:lstStyle>
          <a:p>
            <a:r>
              <a:rPr lang="en-US" b="1">
                <a:solidFill>
                  <a:srgbClr val="C00000"/>
                </a:solidFill>
              </a:rPr>
              <a:t>Navigability</a:t>
            </a:r>
            <a:r>
              <a:rPr lang="en-US">
                <a:solidFill>
                  <a:srgbClr val="C00000"/>
                </a:solidFill>
              </a:rPr>
              <a:t> </a:t>
            </a:r>
            <a:r>
              <a:rPr lang="en-US"/>
              <a:t>is </a:t>
            </a:r>
            <a:r>
              <a:rPr lang="en-US" b="1">
                <a:solidFill>
                  <a:srgbClr val="C00000"/>
                </a:solidFill>
              </a:rPr>
              <a:t>tested</a:t>
            </a:r>
            <a:r>
              <a:rPr lang="en-US">
                <a:solidFill>
                  <a:srgbClr val="C00000"/>
                </a:solidFill>
              </a:rPr>
              <a:t> </a:t>
            </a:r>
            <a:r>
              <a:rPr lang="en-US"/>
              <a:t>to ensure that </a:t>
            </a:r>
            <a:r>
              <a:rPr lang="en-US" b="1">
                <a:solidFill>
                  <a:srgbClr val="C00000"/>
                </a:solidFill>
              </a:rPr>
              <a:t>all navigation syntax</a:t>
            </a:r>
            <a:r>
              <a:rPr lang="en-US"/>
              <a:t> and </a:t>
            </a:r>
            <a:r>
              <a:rPr lang="en-US" b="1">
                <a:solidFill>
                  <a:srgbClr val="C00000"/>
                </a:solidFill>
              </a:rPr>
              <a:t>semantics</a:t>
            </a:r>
            <a:r>
              <a:rPr lang="en-US">
                <a:solidFill>
                  <a:srgbClr val="C00000"/>
                </a:solidFill>
              </a:rPr>
              <a:t> </a:t>
            </a:r>
            <a:r>
              <a:rPr lang="en-US"/>
              <a:t>are </a:t>
            </a:r>
            <a:r>
              <a:rPr lang="en-US" b="1">
                <a:solidFill>
                  <a:srgbClr val="C00000"/>
                </a:solidFill>
              </a:rPr>
              <a:t>exercised</a:t>
            </a:r>
            <a:r>
              <a:rPr lang="en-US">
                <a:solidFill>
                  <a:srgbClr val="C00000"/>
                </a:solidFill>
              </a:rPr>
              <a:t> </a:t>
            </a:r>
            <a:r>
              <a:rPr lang="en-US"/>
              <a:t>to </a:t>
            </a:r>
            <a:r>
              <a:rPr lang="en-US">
                <a:solidFill>
                  <a:srgbClr val="C00000"/>
                </a:solidFill>
              </a:rPr>
              <a:t>uncover</a:t>
            </a:r>
            <a:r>
              <a:rPr lang="en-US"/>
              <a:t> any </a:t>
            </a:r>
            <a:r>
              <a:rPr lang="en-US" b="1">
                <a:solidFill>
                  <a:srgbClr val="C00000"/>
                </a:solidFill>
              </a:rPr>
              <a:t>navigation errors</a:t>
            </a:r>
            <a:r>
              <a:rPr lang="en-US"/>
              <a:t> </a:t>
            </a:r>
          </a:p>
          <a:p>
            <a:pPr lvl="1"/>
            <a:r>
              <a:rPr lang="en-US"/>
              <a:t>Ex., </a:t>
            </a:r>
            <a:r>
              <a:rPr lang="en-US" i="1">
                <a:solidFill>
                  <a:srgbClr val="C00000"/>
                </a:solidFill>
              </a:rPr>
              <a:t>dead links</a:t>
            </a:r>
            <a:r>
              <a:rPr lang="en-US"/>
              <a:t>, </a:t>
            </a:r>
            <a:r>
              <a:rPr lang="en-US" i="1">
                <a:solidFill>
                  <a:srgbClr val="C00000"/>
                </a:solidFill>
              </a:rPr>
              <a:t>improper links,</a:t>
            </a:r>
            <a:r>
              <a:rPr lang="en-US"/>
              <a:t> and </a:t>
            </a:r>
            <a:r>
              <a:rPr lang="en-US" i="1">
                <a:solidFill>
                  <a:srgbClr val="C00000"/>
                </a:solidFill>
              </a:rPr>
              <a:t>erroneous links</a:t>
            </a:r>
          </a:p>
          <a:p>
            <a:r>
              <a:rPr lang="en-US" b="1">
                <a:solidFill>
                  <a:srgbClr val="C00000"/>
                </a:solidFill>
              </a:rPr>
              <a:t>Performance</a:t>
            </a:r>
            <a:r>
              <a:rPr lang="en-US">
                <a:solidFill>
                  <a:srgbClr val="C00000"/>
                </a:solidFill>
              </a:rPr>
              <a:t> </a:t>
            </a:r>
            <a:r>
              <a:rPr lang="en-US"/>
              <a:t>is </a:t>
            </a:r>
            <a:r>
              <a:rPr lang="en-US" b="1">
                <a:solidFill>
                  <a:srgbClr val="C00000"/>
                </a:solidFill>
              </a:rPr>
              <a:t>tested</a:t>
            </a:r>
            <a:r>
              <a:rPr lang="en-US">
                <a:solidFill>
                  <a:srgbClr val="C00000"/>
                </a:solidFill>
              </a:rPr>
              <a:t> </a:t>
            </a:r>
            <a:r>
              <a:rPr lang="en-US"/>
              <a:t>under a variety of </a:t>
            </a:r>
            <a:r>
              <a:rPr lang="en-US" b="1">
                <a:solidFill>
                  <a:srgbClr val="C00000"/>
                </a:solidFill>
              </a:rPr>
              <a:t>operating conditions</a:t>
            </a:r>
            <a:r>
              <a:rPr lang="en-US"/>
              <a:t>, </a:t>
            </a:r>
            <a:r>
              <a:rPr lang="en-US" b="1" smtClean="0">
                <a:solidFill>
                  <a:srgbClr val="C00000"/>
                </a:solidFill>
              </a:rPr>
              <a:t>configurations</a:t>
            </a:r>
            <a:r>
              <a:rPr lang="en-US" smtClean="0"/>
              <a:t> </a:t>
            </a:r>
            <a:r>
              <a:rPr lang="en-US"/>
              <a:t>and </a:t>
            </a:r>
            <a:r>
              <a:rPr lang="en-US" b="1">
                <a:solidFill>
                  <a:srgbClr val="C00000"/>
                </a:solidFill>
              </a:rPr>
              <a:t>loading </a:t>
            </a:r>
          </a:p>
          <a:p>
            <a:pPr lvl="1"/>
            <a:r>
              <a:rPr lang="en-US"/>
              <a:t>to </a:t>
            </a:r>
            <a:r>
              <a:rPr lang="en-US" b="1">
                <a:solidFill>
                  <a:srgbClr val="C00000"/>
                </a:solidFill>
              </a:rPr>
              <a:t>ensure</a:t>
            </a:r>
            <a:r>
              <a:rPr lang="en-US">
                <a:solidFill>
                  <a:srgbClr val="C00000"/>
                </a:solidFill>
              </a:rPr>
              <a:t> </a:t>
            </a:r>
            <a:r>
              <a:rPr lang="en-US"/>
              <a:t>that the </a:t>
            </a:r>
            <a:r>
              <a:rPr lang="en-US" b="1">
                <a:solidFill>
                  <a:srgbClr val="C00000"/>
                </a:solidFill>
              </a:rPr>
              <a:t>system</a:t>
            </a:r>
            <a:r>
              <a:rPr lang="en-US">
                <a:solidFill>
                  <a:srgbClr val="C00000"/>
                </a:solidFill>
              </a:rPr>
              <a:t> </a:t>
            </a:r>
            <a:r>
              <a:rPr lang="en-US"/>
              <a:t>is </a:t>
            </a:r>
            <a:r>
              <a:rPr lang="en-US" b="1">
                <a:solidFill>
                  <a:srgbClr val="C00000"/>
                </a:solidFill>
              </a:rPr>
              <a:t>responsive</a:t>
            </a:r>
            <a:r>
              <a:rPr lang="en-US">
                <a:solidFill>
                  <a:srgbClr val="C00000"/>
                </a:solidFill>
              </a:rPr>
              <a:t> </a:t>
            </a:r>
            <a:r>
              <a:rPr lang="en-US"/>
              <a:t>to </a:t>
            </a:r>
            <a:r>
              <a:rPr lang="en-US" b="1">
                <a:solidFill>
                  <a:srgbClr val="C00000"/>
                </a:solidFill>
              </a:rPr>
              <a:t>user interaction </a:t>
            </a:r>
            <a:r>
              <a:rPr lang="en-US"/>
              <a:t>and handles extreme </a:t>
            </a:r>
            <a:r>
              <a:rPr lang="en-US" smtClean="0"/>
              <a:t>loading</a:t>
            </a:r>
            <a:endParaRPr lang="en-US"/>
          </a:p>
          <a:p>
            <a:r>
              <a:rPr lang="en-US" b="1">
                <a:solidFill>
                  <a:srgbClr val="C00000"/>
                </a:solidFill>
              </a:rPr>
              <a:t>Compatibility</a:t>
            </a:r>
            <a:r>
              <a:rPr lang="en-US">
                <a:solidFill>
                  <a:srgbClr val="C00000"/>
                </a:solidFill>
              </a:rPr>
              <a:t> </a:t>
            </a:r>
            <a:r>
              <a:rPr lang="en-US"/>
              <a:t>is tested by </a:t>
            </a:r>
            <a:r>
              <a:rPr lang="en-US" b="1">
                <a:solidFill>
                  <a:srgbClr val="C00000"/>
                </a:solidFill>
              </a:rPr>
              <a:t>executing</a:t>
            </a:r>
            <a:r>
              <a:rPr lang="en-US">
                <a:solidFill>
                  <a:srgbClr val="C00000"/>
                </a:solidFill>
              </a:rPr>
              <a:t> </a:t>
            </a:r>
            <a:r>
              <a:rPr lang="en-US"/>
              <a:t>the WebApp in a </a:t>
            </a:r>
            <a:r>
              <a:rPr lang="en-US" b="1">
                <a:solidFill>
                  <a:srgbClr val="C00000"/>
                </a:solidFill>
              </a:rPr>
              <a:t>variety</a:t>
            </a:r>
            <a:r>
              <a:rPr lang="en-US">
                <a:solidFill>
                  <a:srgbClr val="C00000"/>
                </a:solidFill>
              </a:rPr>
              <a:t> </a:t>
            </a:r>
            <a:r>
              <a:rPr lang="en-US"/>
              <a:t>of different </a:t>
            </a:r>
            <a:r>
              <a:rPr lang="en-US" b="1">
                <a:solidFill>
                  <a:srgbClr val="C00000"/>
                </a:solidFill>
              </a:rPr>
              <a:t>host configurations</a:t>
            </a:r>
            <a:r>
              <a:rPr lang="en-US"/>
              <a:t> on both the </a:t>
            </a:r>
            <a:r>
              <a:rPr lang="en-US">
                <a:solidFill>
                  <a:srgbClr val="C00000"/>
                </a:solidFill>
              </a:rPr>
              <a:t>client and server </a:t>
            </a:r>
            <a:r>
              <a:rPr lang="en-US" smtClean="0">
                <a:solidFill>
                  <a:srgbClr val="C00000"/>
                </a:solidFill>
              </a:rPr>
              <a:t>sides</a:t>
            </a:r>
            <a:endParaRPr lang="en-US"/>
          </a:p>
          <a:p>
            <a:r>
              <a:rPr lang="en-US" b="1">
                <a:solidFill>
                  <a:srgbClr val="C00000"/>
                </a:solidFill>
              </a:rPr>
              <a:t>Interoperability</a:t>
            </a:r>
            <a:r>
              <a:rPr lang="en-US">
                <a:solidFill>
                  <a:srgbClr val="C00000"/>
                </a:solidFill>
              </a:rPr>
              <a:t> </a:t>
            </a:r>
            <a:r>
              <a:rPr lang="en-US"/>
              <a:t>is tested to ensure that the WebApp </a:t>
            </a:r>
            <a:r>
              <a:rPr lang="en-US" b="1">
                <a:solidFill>
                  <a:srgbClr val="C00000"/>
                </a:solidFill>
              </a:rPr>
              <a:t>properly interfaces</a:t>
            </a:r>
            <a:r>
              <a:rPr lang="en-US"/>
              <a:t> with </a:t>
            </a:r>
            <a:r>
              <a:rPr lang="en-US">
                <a:solidFill>
                  <a:srgbClr val="C00000"/>
                </a:solidFill>
              </a:rPr>
              <a:t>other applications</a:t>
            </a:r>
            <a:r>
              <a:rPr lang="en-US"/>
              <a:t> and/or </a:t>
            </a:r>
            <a:r>
              <a:rPr lang="en-US" smtClean="0">
                <a:solidFill>
                  <a:srgbClr val="C00000"/>
                </a:solidFill>
              </a:rPr>
              <a:t>databases</a:t>
            </a:r>
            <a:endParaRPr lang="en-US"/>
          </a:p>
          <a:p>
            <a:r>
              <a:rPr lang="en-US" b="1">
                <a:solidFill>
                  <a:srgbClr val="C00000"/>
                </a:solidFill>
              </a:rPr>
              <a:t>Security</a:t>
            </a:r>
            <a:r>
              <a:rPr lang="en-US">
                <a:solidFill>
                  <a:srgbClr val="C00000"/>
                </a:solidFill>
              </a:rPr>
              <a:t> </a:t>
            </a:r>
            <a:r>
              <a:rPr lang="en-US"/>
              <a:t>is tested by </a:t>
            </a:r>
            <a:r>
              <a:rPr lang="en-US">
                <a:solidFill>
                  <a:srgbClr val="C00000"/>
                </a:solidFill>
              </a:rPr>
              <a:t>assessing</a:t>
            </a:r>
            <a:r>
              <a:rPr lang="en-US"/>
              <a:t> potential </a:t>
            </a:r>
            <a:r>
              <a:rPr lang="en-US" smtClean="0">
                <a:solidFill>
                  <a:srgbClr val="C00000"/>
                </a:solidFill>
              </a:rPr>
              <a:t>vulnerabilities</a:t>
            </a:r>
            <a:endParaRPr lang="en-US"/>
          </a:p>
          <a:p>
            <a:endParaRPr lang="en-US"/>
          </a:p>
        </p:txBody>
      </p:sp>
    </p:spTree>
    <p:extLst>
      <p:ext uri="{BB962C8B-B14F-4D97-AF65-F5344CB8AC3E}">
        <p14:creationId xmlns:p14="http://schemas.microsoft.com/office/powerpoint/2010/main" val="3022570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after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after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Content Testing</a:t>
            </a:r>
          </a:p>
        </p:txBody>
      </p:sp>
      <p:sp>
        <p:nvSpPr>
          <p:cNvPr id="3" name="Content Placeholder 2"/>
          <p:cNvSpPr>
            <a:spLocks noGrp="1"/>
          </p:cNvSpPr>
          <p:nvPr>
            <p:ph idx="1"/>
          </p:nvPr>
        </p:nvSpPr>
        <p:spPr/>
        <p:txBody>
          <a:bodyPr>
            <a:normAutofit fontScale="92500" lnSpcReduction="20000"/>
          </a:bodyPr>
          <a:lstStyle>
            <a:defPPr/>
          </a:lstStyle>
          <a:p>
            <a:r>
              <a:rPr lang="en-US"/>
              <a:t>Errors in WebApp content can be </a:t>
            </a:r>
          </a:p>
          <a:p>
            <a:pPr lvl="1"/>
            <a:r>
              <a:rPr lang="en-US"/>
              <a:t>as trivial as minor </a:t>
            </a:r>
            <a:r>
              <a:rPr lang="en-US" b="1">
                <a:solidFill>
                  <a:srgbClr val="C00000"/>
                </a:solidFill>
              </a:rPr>
              <a:t>typographical errors </a:t>
            </a:r>
            <a:r>
              <a:rPr lang="en-US"/>
              <a:t>or </a:t>
            </a:r>
          </a:p>
          <a:p>
            <a:pPr lvl="1"/>
            <a:r>
              <a:rPr lang="en-US"/>
              <a:t>as significant as </a:t>
            </a:r>
            <a:r>
              <a:rPr lang="en-US" b="1">
                <a:solidFill>
                  <a:srgbClr val="C00000"/>
                </a:solidFill>
              </a:rPr>
              <a:t>incorrect information</a:t>
            </a:r>
            <a:r>
              <a:rPr lang="en-US"/>
              <a:t>, </a:t>
            </a:r>
            <a:r>
              <a:rPr lang="en-US" b="1">
                <a:solidFill>
                  <a:srgbClr val="C00000"/>
                </a:solidFill>
              </a:rPr>
              <a:t>improper organization</a:t>
            </a:r>
            <a:r>
              <a:rPr lang="en-US"/>
              <a:t>, or </a:t>
            </a:r>
            <a:r>
              <a:rPr lang="en-US" b="1">
                <a:solidFill>
                  <a:srgbClr val="C00000"/>
                </a:solidFill>
              </a:rPr>
              <a:t>violation of intellectual property </a:t>
            </a:r>
            <a:r>
              <a:rPr lang="en-US" b="1" smtClean="0">
                <a:solidFill>
                  <a:srgbClr val="C00000"/>
                </a:solidFill>
              </a:rPr>
              <a:t>laws</a:t>
            </a:r>
            <a:endParaRPr lang="en-US" b="1">
              <a:solidFill>
                <a:srgbClr val="C00000"/>
              </a:solidFill>
            </a:endParaRPr>
          </a:p>
          <a:p>
            <a:r>
              <a:rPr lang="en-US" b="1">
                <a:solidFill>
                  <a:srgbClr val="C00000"/>
                </a:solidFill>
              </a:rPr>
              <a:t>Content testing </a:t>
            </a:r>
            <a:r>
              <a:rPr lang="en-US"/>
              <a:t>attempts to </a:t>
            </a:r>
            <a:r>
              <a:rPr lang="en-US" b="1">
                <a:solidFill>
                  <a:srgbClr val="C00000"/>
                </a:solidFill>
              </a:rPr>
              <a:t>uncover these </a:t>
            </a:r>
            <a:r>
              <a:rPr lang="en-US"/>
              <a:t>and many other problems before the user encounters </a:t>
            </a:r>
            <a:r>
              <a:rPr lang="en-US" smtClean="0"/>
              <a:t>them</a:t>
            </a:r>
            <a:endParaRPr lang="en-US"/>
          </a:p>
          <a:p>
            <a:r>
              <a:rPr lang="en-US"/>
              <a:t>Content testing </a:t>
            </a:r>
            <a:r>
              <a:rPr lang="en-US" b="1">
                <a:solidFill>
                  <a:srgbClr val="C00000"/>
                </a:solidFill>
              </a:rPr>
              <a:t>combines</a:t>
            </a:r>
            <a:r>
              <a:rPr lang="en-US"/>
              <a:t> both </a:t>
            </a:r>
            <a:r>
              <a:rPr lang="en-US" b="1">
                <a:solidFill>
                  <a:srgbClr val="C00000"/>
                </a:solidFill>
              </a:rPr>
              <a:t>reviews</a:t>
            </a:r>
            <a:r>
              <a:rPr lang="en-US">
                <a:solidFill>
                  <a:srgbClr val="C00000"/>
                </a:solidFill>
              </a:rPr>
              <a:t> </a:t>
            </a:r>
            <a:r>
              <a:rPr lang="en-US"/>
              <a:t>and the generation of </a:t>
            </a:r>
            <a:r>
              <a:rPr lang="en-US" b="1">
                <a:solidFill>
                  <a:srgbClr val="C00000"/>
                </a:solidFill>
              </a:rPr>
              <a:t>executable</a:t>
            </a:r>
            <a:r>
              <a:rPr lang="en-US">
                <a:solidFill>
                  <a:srgbClr val="C00000"/>
                </a:solidFill>
              </a:rPr>
              <a:t> </a:t>
            </a:r>
            <a:r>
              <a:rPr lang="en-US"/>
              <a:t>test </a:t>
            </a:r>
            <a:r>
              <a:rPr lang="en-US" smtClean="0"/>
              <a:t>cases</a:t>
            </a:r>
            <a:endParaRPr lang="en-US"/>
          </a:p>
          <a:p>
            <a:r>
              <a:rPr lang="en-US" b="1">
                <a:solidFill>
                  <a:srgbClr val="C00000"/>
                </a:solidFill>
              </a:rPr>
              <a:t>Reviews</a:t>
            </a:r>
            <a:r>
              <a:rPr lang="en-US">
                <a:solidFill>
                  <a:srgbClr val="C00000"/>
                </a:solidFill>
              </a:rPr>
              <a:t> </a:t>
            </a:r>
            <a:r>
              <a:rPr lang="en-US"/>
              <a:t>are applied to </a:t>
            </a:r>
            <a:r>
              <a:rPr lang="en-US" b="1">
                <a:solidFill>
                  <a:srgbClr val="C00000"/>
                </a:solidFill>
              </a:rPr>
              <a:t>uncover semantic errors</a:t>
            </a:r>
            <a:r>
              <a:rPr lang="en-US"/>
              <a:t> in </a:t>
            </a:r>
            <a:r>
              <a:rPr lang="en-US" b="1" smtClean="0">
                <a:solidFill>
                  <a:srgbClr val="C00000"/>
                </a:solidFill>
              </a:rPr>
              <a:t>content</a:t>
            </a:r>
            <a:endParaRPr lang="en-US"/>
          </a:p>
          <a:p>
            <a:r>
              <a:rPr lang="en-US" b="1">
                <a:solidFill>
                  <a:srgbClr val="C00000"/>
                </a:solidFill>
              </a:rPr>
              <a:t>Executable testing</a:t>
            </a:r>
            <a:r>
              <a:rPr lang="en-US"/>
              <a:t> is used to </a:t>
            </a:r>
            <a:r>
              <a:rPr lang="en-US" b="1">
                <a:solidFill>
                  <a:srgbClr val="C00000"/>
                </a:solidFill>
              </a:rPr>
              <a:t>uncover content</a:t>
            </a:r>
            <a:r>
              <a:rPr lang="en-US"/>
              <a:t> errors </a:t>
            </a:r>
            <a:r>
              <a:rPr lang="en-US" smtClean="0"/>
              <a:t>that </a:t>
            </a:r>
            <a:r>
              <a:rPr lang="en-US"/>
              <a:t>can be </a:t>
            </a:r>
            <a:r>
              <a:rPr lang="en-US" b="1">
                <a:solidFill>
                  <a:srgbClr val="C00000"/>
                </a:solidFill>
              </a:rPr>
              <a:t>traced to dynamically derived content </a:t>
            </a:r>
            <a:r>
              <a:rPr lang="en-US"/>
              <a:t>that is driven by data acquired from one or more databases.</a:t>
            </a:r>
          </a:p>
        </p:txBody>
      </p:sp>
    </p:spTree>
    <p:extLst>
      <p:ext uri="{BB962C8B-B14F-4D97-AF65-F5344CB8AC3E}">
        <p14:creationId xmlns:p14="http://schemas.microsoft.com/office/powerpoint/2010/main" val="2996678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after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User Interface Testing</a:t>
            </a:r>
          </a:p>
        </p:txBody>
      </p:sp>
      <p:sp>
        <p:nvSpPr>
          <p:cNvPr id="3" name="Content Placeholder 2"/>
          <p:cNvSpPr>
            <a:spLocks noGrp="1"/>
          </p:cNvSpPr>
          <p:nvPr>
            <p:ph idx="1"/>
          </p:nvPr>
        </p:nvSpPr>
        <p:spPr/>
        <p:txBody>
          <a:bodyPr>
            <a:normAutofit fontScale="92500" lnSpcReduction="10000"/>
          </a:bodyPr>
          <a:lstStyle>
            <a:defPPr/>
          </a:lstStyle>
          <a:p>
            <a:r>
              <a:rPr lang="en-US" b="1">
                <a:solidFill>
                  <a:srgbClr val="C00000"/>
                </a:solidFill>
              </a:rPr>
              <a:t>Verification</a:t>
            </a:r>
            <a:r>
              <a:rPr lang="en-US">
                <a:solidFill>
                  <a:srgbClr val="C00000"/>
                </a:solidFill>
              </a:rPr>
              <a:t> </a:t>
            </a:r>
            <a:r>
              <a:rPr lang="en-US"/>
              <a:t>and </a:t>
            </a:r>
            <a:r>
              <a:rPr lang="en-US" b="1">
                <a:solidFill>
                  <a:srgbClr val="C00000"/>
                </a:solidFill>
              </a:rPr>
              <a:t>validation</a:t>
            </a:r>
            <a:r>
              <a:rPr lang="en-US">
                <a:solidFill>
                  <a:srgbClr val="C00000"/>
                </a:solidFill>
              </a:rPr>
              <a:t> </a:t>
            </a:r>
            <a:r>
              <a:rPr lang="en-US"/>
              <a:t>of a WebApp user interface occurs at </a:t>
            </a:r>
            <a:r>
              <a:rPr lang="en-US" b="1">
                <a:solidFill>
                  <a:srgbClr val="C00000"/>
                </a:solidFill>
              </a:rPr>
              <a:t>three distinct </a:t>
            </a:r>
            <a:r>
              <a:rPr lang="en-US" b="1" smtClean="0">
                <a:solidFill>
                  <a:srgbClr val="C00000"/>
                </a:solidFill>
              </a:rPr>
              <a:t>points</a:t>
            </a:r>
            <a:endParaRPr lang="en-US"/>
          </a:p>
          <a:p>
            <a:pPr marL="457200" indent="-457200">
              <a:buFont typeface="+mj-lt"/>
              <a:buAutoNum type="arabicPeriod"/>
            </a:pPr>
            <a:r>
              <a:rPr lang="en-US" b="1"/>
              <a:t>During requirements analysis</a:t>
            </a:r>
          </a:p>
          <a:p>
            <a:pPr lvl="1"/>
            <a:r>
              <a:rPr lang="en-US"/>
              <a:t>the interface model is reviewed to </a:t>
            </a:r>
            <a:r>
              <a:rPr lang="en-US">
                <a:solidFill>
                  <a:srgbClr val="C00000"/>
                </a:solidFill>
              </a:rPr>
              <a:t>ensure that it conforms to stakeholder </a:t>
            </a:r>
            <a:r>
              <a:rPr lang="en-US" smtClean="0">
                <a:solidFill>
                  <a:srgbClr val="C00000"/>
                </a:solidFill>
              </a:rPr>
              <a:t>requirements</a:t>
            </a:r>
            <a:endParaRPr lang="en-US"/>
          </a:p>
          <a:p>
            <a:pPr marL="457200" indent="-457200">
              <a:buFont typeface="+mj-lt"/>
              <a:buAutoNum type="arabicPeriod"/>
            </a:pPr>
            <a:r>
              <a:rPr lang="en-US" b="1"/>
              <a:t>During design </a:t>
            </a:r>
          </a:p>
          <a:p>
            <a:pPr lvl="1"/>
            <a:r>
              <a:rPr lang="en-US"/>
              <a:t>the interface design model is reviewed to ensure that </a:t>
            </a:r>
            <a:r>
              <a:rPr lang="en-US">
                <a:solidFill>
                  <a:srgbClr val="C00000"/>
                </a:solidFill>
              </a:rPr>
              <a:t>generic quality criteria established</a:t>
            </a:r>
            <a:r>
              <a:rPr lang="en-US"/>
              <a:t> for </a:t>
            </a:r>
            <a:r>
              <a:rPr lang="en-US">
                <a:solidFill>
                  <a:srgbClr val="C00000"/>
                </a:solidFill>
              </a:rPr>
              <a:t>all user interfaces </a:t>
            </a:r>
            <a:r>
              <a:rPr lang="en-US"/>
              <a:t>have been </a:t>
            </a:r>
            <a:r>
              <a:rPr lang="en-US" smtClean="0">
                <a:solidFill>
                  <a:srgbClr val="C00000"/>
                </a:solidFill>
              </a:rPr>
              <a:t>achieved</a:t>
            </a:r>
            <a:endParaRPr lang="en-US"/>
          </a:p>
          <a:p>
            <a:pPr marL="457200" indent="-457200">
              <a:buFont typeface="+mj-lt"/>
              <a:buAutoNum type="arabicPeriod"/>
            </a:pPr>
            <a:r>
              <a:rPr lang="en-US" b="1"/>
              <a:t>During testing</a:t>
            </a:r>
          </a:p>
          <a:p>
            <a:pPr lvl="1"/>
            <a:r>
              <a:rPr lang="en-US"/>
              <a:t>the focus shifts to the </a:t>
            </a:r>
            <a:r>
              <a:rPr lang="en-US">
                <a:solidFill>
                  <a:srgbClr val="C00000"/>
                </a:solidFill>
              </a:rPr>
              <a:t>execution</a:t>
            </a:r>
            <a:r>
              <a:rPr lang="en-US"/>
              <a:t> of </a:t>
            </a:r>
            <a:r>
              <a:rPr lang="en-US">
                <a:solidFill>
                  <a:srgbClr val="C00000"/>
                </a:solidFill>
              </a:rPr>
              <a:t>application-specific aspects </a:t>
            </a:r>
            <a:r>
              <a:rPr lang="en-US"/>
              <a:t>of user interaction as they are manifested by interface syntax and semantics.</a:t>
            </a:r>
          </a:p>
          <a:p>
            <a:r>
              <a:rPr lang="en-US"/>
              <a:t>In addition, testing </a:t>
            </a:r>
            <a:r>
              <a:rPr lang="en-US">
                <a:solidFill>
                  <a:srgbClr val="C00000"/>
                </a:solidFill>
              </a:rPr>
              <a:t>provides</a:t>
            </a:r>
            <a:r>
              <a:rPr lang="en-US"/>
              <a:t> a </a:t>
            </a:r>
            <a:r>
              <a:rPr lang="en-US" b="1">
                <a:solidFill>
                  <a:srgbClr val="C00000"/>
                </a:solidFill>
              </a:rPr>
              <a:t>final assessment of </a:t>
            </a:r>
            <a:r>
              <a:rPr lang="en-US" b="1" smtClean="0">
                <a:solidFill>
                  <a:srgbClr val="C00000"/>
                </a:solidFill>
              </a:rPr>
              <a:t>usability</a:t>
            </a:r>
            <a:endParaRPr lang="en-US"/>
          </a:p>
        </p:txBody>
      </p:sp>
    </p:spTree>
    <p:extLst>
      <p:ext uri="{BB962C8B-B14F-4D97-AF65-F5344CB8AC3E}">
        <p14:creationId xmlns:p14="http://schemas.microsoft.com/office/powerpoint/2010/main" val="2296823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after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after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550" y="128789"/>
            <a:ext cx="7598536" cy="875763"/>
          </a:xfrm>
        </p:spPr>
        <p:txBody>
          <a:bodyPr>
            <a:normAutofit/>
          </a:bodyPr>
          <a:lstStyle>
            <a:defPPr/>
          </a:lstStyle>
          <a:p>
            <a:r>
              <a:rPr lang="en-US" dirty="0" smtClean="0"/>
              <a:t>Verification &amp; Validation</a:t>
            </a:r>
            <a:endParaRPr lang="en-US" dirty="0"/>
          </a:p>
        </p:txBody>
      </p:sp>
      <p:sp>
        <p:nvSpPr>
          <p:cNvPr id="4" name="Rectangle 3"/>
          <p:cNvSpPr/>
          <p:nvPr/>
        </p:nvSpPr>
        <p:spPr>
          <a:xfrm>
            <a:off x="4953000" y="1066800"/>
            <a:ext cx="1898468" cy="523220"/>
          </a:xfrm>
          <a:prstGeom prst="rect">
            <a:avLst/>
          </a:prstGeom>
        </p:spPr>
        <p:txBody>
          <a:bodyPr wrap="none">
            <a:spAutoFit/>
          </a:bodyPr>
          <a:lstStyle>
            <a:defPPr/>
          </a:lstStyle>
          <a:p>
            <a:r>
              <a:rPr lang="en-US" sz="2800" b="1"/>
              <a:t>Verification</a:t>
            </a:r>
          </a:p>
        </p:txBody>
      </p:sp>
      <p:sp>
        <p:nvSpPr>
          <p:cNvPr id="5" name="Rectangle 4"/>
          <p:cNvSpPr/>
          <p:nvPr/>
        </p:nvSpPr>
        <p:spPr>
          <a:xfrm>
            <a:off x="4956412" y="3276600"/>
            <a:ext cx="1695592" cy="523220"/>
          </a:xfrm>
          <a:prstGeom prst="rect">
            <a:avLst/>
          </a:prstGeom>
        </p:spPr>
        <p:txBody>
          <a:bodyPr wrap="none">
            <a:spAutoFit/>
          </a:bodyPr>
          <a:lstStyle>
            <a:defPPr/>
          </a:lstStyle>
          <a:p>
            <a:pPr algn="ctr"/>
            <a:r>
              <a:rPr lang="en-US" sz="2800" b="1"/>
              <a:t>Validation</a:t>
            </a:r>
          </a:p>
        </p:txBody>
      </p:sp>
      <p:sp>
        <p:nvSpPr>
          <p:cNvPr id="6" name="Rectangle 5"/>
          <p:cNvSpPr/>
          <p:nvPr/>
        </p:nvSpPr>
        <p:spPr>
          <a:xfrm>
            <a:off x="3581401" y="1524001"/>
            <a:ext cx="4466159" cy="461665"/>
          </a:xfrm>
          <a:prstGeom prst="rect">
            <a:avLst/>
          </a:prstGeom>
        </p:spPr>
        <p:txBody>
          <a:bodyPr wrap="none">
            <a:spAutoFit/>
          </a:bodyPr>
          <a:lstStyle>
            <a:defPPr/>
          </a:lstStyle>
          <a:p>
            <a:r>
              <a:rPr lang="en-US" sz="2400"/>
              <a:t>Are we building the product right?</a:t>
            </a:r>
          </a:p>
        </p:txBody>
      </p:sp>
      <p:sp>
        <p:nvSpPr>
          <p:cNvPr id="7" name="Rectangle 6"/>
          <p:cNvSpPr/>
          <p:nvPr/>
        </p:nvSpPr>
        <p:spPr>
          <a:xfrm>
            <a:off x="3814550" y="3733801"/>
            <a:ext cx="4466159" cy="461665"/>
          </a:xfrm>
          <a:prstGeom prst="rect">
            <a:avLst/>
          </a:prstGeom>
        </p:spPr>
        <p:txBody>
          <a:bodyPr wrap="none">
            <a:spAutoFit/>
          </a:bodyPr>
          <a:lstStyle>
            <a:defPPr/>
          </a:lstStyle>
          <a:p>
            <a:pPr algn="ctr"/>
            <a:r>
              <a:rPr lang="en-US" sz="2400"/>
              <a:t>Are we building the right product?</a:t>
            </a:r>
          </a:p>
        </p:txBody>
      </p:sp>
      <p:pic>
        <p:nvPicPr>
          <p:cNvPr id="10" name="Picture 9"/>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298452" y="5405735"/>
            <a:ext cx="1179049" cy="1128415"/>
          </a:xfrm>
          <a:prstGeom prst="rect">
            <a:avLst/>
          </a:prstGeom>
        </p:spPr>
      </p:pic>
      <p:sp>
        <p:nvSpPr>
          <p:cNvPr id="11" name="Rounded Rectangular Callout 10"/>
          <p:cNvSpPr/>
          <p:nvPr/>
        </p:nvSpPr>
        <p:spPr>
          <a:xfrm>
            <a:off x="1905000" y="2133600"/>
            <a:ext cx="8458200" cy="762000"/>
          </a:xfrm>
          <a:prstGeom prst="wedgeRoundRectCallout">
            <a:avLst>
              <a:gd name="adj1" fmla="val 6423"/>
              <a:gd name="adj2" fmla="val 25577"/>
              <a:gd name="adj3" fmla="val 16667"/>
            </a:avLst>
          </a:prstGeom>
        </p:spPr>
        <p:style>
          <a:lnRef idx="2">
            <a:schemeClr val="accent5"/>
          </a:lnRef>
          <a:fillRef idx="1">
            <a:schemeClr val="lt1"/>
          </a:fillRef>
          <a:effectRef idx="0">
            <a:schemeClr val="accent5"/>
          </a:effectRef>
          <a:fontRef idx="minor">
            <a:schemeClr val="dk1"/>
          </a:fontRef>
        </p:style>
        <p:txBody>
          <a:bodyPr rtlCol="0" anchor="t"/>
          <a:lstStyle>
            <a:defPPr/>
          </a:lstStyle>
          <a:p>
            <a:pPr algn="ctr"/>
            <a:r>
              <a:rPr lang="en-US" sz="2000"/>
              <a:t>The objective of Verification is to make sure that the product being develop is as per the requirements and design specifications.</a:t>
            </a:r>
          </a:p>
        </p:txBody>
      </p:sp>
      <p:sp>
        <p:nvSpPr>
          <p:cNvPr id="12" name="Rounded Rectangular Callout 11"/>
          <p:cNvSpPr/>
          <p:nvPr/>
        </p:nvSpPr>
        <p:spPr>
          <a:xfrm>
            <a:off x="1905000" y="4267200"/>
            <a:ext cx="8458200" cy="1066800"/>
          </a:xfrm>
          <a:prstGeom prst="wedgeRoundRectCallout">
            <a:avLst>
              <a:gd name="adj1" fmla="val -3701"/>
              <a:gd name="adj2" fmla="val -49647"/>
              <a:gd name="adj3" fmla="val 16667"/>
            </a:avLst>
          </a:prstGeom>
        </p:spPr>
        <p:style>
          <a:lnRef idx="2">
            <a:schemeClr val="accent5"/>
          </a:lnRef>
          <a:fillRef idx="1">
            <a:schemeClr val="lt1"/>
          </a:fillRef>
          <a:effectRef idx="0">
            <a:schemeClr val="accent5"/>
          </a:effectRef>
          <a:fontRef idx="minor">
            <a:schemeClr val="dk1"/>
          </a:fontRef>
        </p:style>
        <p:txBody>
          <a:bodyPr rtlCol="0" anchor="t"/>
          <a:lstStyle>
            <a:defPPr/>
          </a:lstStyle>
          <a:p>
            <a:pPr algn="ctr"/>
            <a:r>
              <a:rPr lang="en-US" sz="2000"/>
              <a:t>The objective of Validation is to make sure that the product actually meet up the user’s requirements, and check whether the specifications were correct in the first place.</a:t>
            </a:r>
          </a:p>
        </p:txBody>
      </p:sp>
    </p:spTree>
    <p:extLst>
      <p:ext uri="{BB962C8B-B14F-4D97-AF65-F5344CB8AC3E}">
        <p14:creationId xmlns:p14="http://schemas.microsoft.com/office/powerpoint/2010/main" val="196166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after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11" grpId="0" animBg="1"/>
      <p:bldP spid="1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Component-Level Testing</a:t>
            </a:r>
          </a:p>
        </p:txBody>
      </p:sp>
      <p:sp>
        <p:nvSpPr>
          <p:cNvPr id="3" name="Content Placeholder 2"/>
          <p:cNvSpPr>
            <a:spLocks noGrp="1"/>
          </p:cNvSpPr>
          <p:nvPr>
            <p:ph idx="1"/>
          </p:nvPr>
        </p:nvSpPr>
        <p:spPr/>
        <p:txBody>
          <a:bodyPr/>
          <a:lstStyle>
            <a:defPPr/>
          </a:lstStyle>
          <a:p>
            <a:r>
              <a:rPr lang="en-US" b="1">
                <a:solidFill>
                  <a:srgbClr val="C00000"/>
                </a:solidFill>
              </a:rPr>
              <a:t>Component-level</a:t>
            </a:r>
            <a:r>
              <a:rPr lang="en-US"/>
              <a:t> testing (</a:t>
            </a:r>
            <a:r>
              <a:rPr lang="en-US" b="1">
                <a:solidFill>
                  <a:srgbClr val="C00000"/>
                </a:solidFill>
              </a:rPr>
              <a:t>function testing</a:t>
            </a:r>
            <a:r>
              <a:rPr lang="en-US"/>
              <a:t>), focuses on a set of tests that attempt to </a:t>
            </a:r>
            <a:r>
              <a:rPr lang="en-US" b="1">
                <a:solidFill>
                  <a:srgbClr val="C00000"/>
                </a:solidFill>
              </a:rPr>
              <a:t>uncover errors </a:t>
            </a:r>
            <a:r>
              <a:rPr lang="en-US"/>
              <a:t>in WebApp functions.</a:t>
            </a:r>
          </a:p>
          <a:p>
            <a:r>
              <a:rPr lang="en-US"/>
              <a:t>Each WebApp function is a software component (implemented in one of a variety of programming languages)</a:t>
            </a:r>
          </a:p>
          <a:p>
            <a:pPr lvl="1"/>
            <a:r>
              <a:rPr lang="en-US" err="1"/>
              <a:t>WebApp function can be tested using black-box (and in some cases, white-box) techniques.</a:t>
            </a:r>
          </a:p>
          <a:p>
            <a:r>
              <a:rPr lang="en-US"/>
              <a:t>Component-level test cases are often driven by forms-level input.</a:t>
            </a:r>
          </a:p>
          <a:p>
            <a:pPr lvl="1"/>
            <a:r>
              <a:rPr lang="en-US"/>
              <a:t>Once forms data are defined, the user selects a button or other control mechanism to initiate execution.</a:t>
            </a:r>
          </a:p>
        </p:txBody>
      </p:sp>
    </p:spTree>
    <p:extLst>
      <p:ext uri="{BB962C8B-B14F-4D97-AF65-F5344CB8AC3E}">
        <p14:creationId xmlns:p14="http://schemas.microsoft.com/office/powerpoint/2010/main" val="456765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after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Navigation Testing</a:t>
            </a:r>
          </a:p>
        </p:txBody>
      </p:sp>
      <p:sp>
        <p:nvSpPr>
          <p:cNvPr id="3" name="Content Placeholder 2"/>
          <p:cNvSpPr>
            <a:spLocks noGrp="1"/>
          </p:cNvSpPr>
          <p:nvPr>
            <p:ph idx="1"/>
          </p:nvPr>
        </p:nvSpPr>
        <p:spPr/>
        <p:txBody>
          <a:bodyPr>
            <a:normAutofit lnSpcReduction="10000"/>
          </a:bodyPr>
          <a:lstStyle>
            <a:defPPr/>
          </a:lstStyle>
          <a:p>
            <a:r>
              <a:rPr lang="en-US"/>
              <a:t>The job of </a:t>
            </a:r>
            <a:r>
              <a:rPr lang="en-US" b="1">
                <a:solidFill>
                  <a:srgbClr val="C00000"/>
                </a:solidFill>
              </a:rPr>
              <a:t>navigation testing </a:t>
            </a:r>
            <a:r>
              <a:rPr lang="en-US"/>
              <a:t>is to ensure that </a:t>
            </a:r>
          </a:p>
          <a:p>
            <a:pPr lvl="1"/>
            <a:r>
              <a:rPr lang="en-US"/>
              <a:t>the </a:t>
            </a:r>
            <a:r>
              <a:rPr lang="en-US" b="1">
                <a:solidFill>
                  <a:srgbClr val="C00000"/>
                </a:solidFill>
              </a:rPr>
              <a:t>mechanisms</a:t>
            </a:r>
            <a:r>
              <a:rPr lang="en-US"/>
              <a:t> that allow the WebApp user </a:t>
            </a:r>
            <a:r>
              <a:rPr lang="en-US" b="1">
                <a:solidFill>
                  <a:srgbClr val="C00000"/>
                </a:solidFill>
              </a:rPr>
              <a:t>to travel through </a:t>
            </a:r>
            <a:r>
              <a:rPr lang="en-US"/>
              <a:t>the WebApp are </a:t>
            </a:r>
            <a:r>
              <a:rPr lang="en-US" b="1">
                <a:solidFill>
                  <a:srgbClr val="C00000"/>
                </a:solidFill>
              </a:rPr>
              <a:t>all functional </a:t>
            </a:r>
            <a:r>
              <a:rPr lang="en-US"/>
              <a:t>and,</a:t>
            </a:r>
          </a:p>
          <a:p>
            <a:pPr lvl="1"/>
            <a:r>
              <a:rPr lang="en-US"/>
              <a:t>to </a:t>
            </a:r>
            <a:r>
              <a:rPr lang="en-US" b="1">
                <a:solidFill>
                  <a:srgbClr val="C00000"/>
                </a:solidFill>
              </a:rPr>
              <a:t>validate</a:t>
            </a:r>
            <a:r>
              <a:rPr lang="en-US">
                <a:solidFill>
                  <a:srgbClr val="C00000"/>
                </a:solidFill>
              </a:rPr>
              <a:t> </a:t>
            </a:r>
            <a:r>
              <a:rPr lang="en-US"/>
              <a:t>that each </a:t>
            </a:r>
            <a:r>
              <a:rPr lang="en-US" b="1">
                <a:solidFill>
                  <a:srgbClr val="C00000"/>
                </a:solidFill>
              </a:rPr>
              <a:t>Navigation Semantic Unit (NSU) </a:t>
            </a:r>
            <a:r>
              <a:rPr lang="en-US"/>
              <a:t>can be achieved by the appropriate user </a:t>
            </a:r>
            <a:r>
              <a:rPr lang="en-US" smtClean="0"/>
              <a:t>category</a:t>
            </a:r>
            <a:endParaRPr lang="en-US"/>
          </a:p>
          <a:p>
            <a:r>
              <a:rPr lang="en-US" b="1">
                <a:solidFill>
                  <a:srgbClr val="C00000"/>
                </a:solidFill>
              </a:rPr>
              <a:t>Navigation mechanisms </a:t>
            </a:r>
            <a:r>
              <a:rPr lang="en-US"/>
              <a:t>should be </a:t>
            </a:r>
            <a:r>
              <a:rPr lang="en-US" b="1">
                <a:solidFill>
                  <a:srgbClr val="C00000"/>
                </a:solidFill>
              </a:rPr>
              <a:t>tested</a:t>
            </a:r>
            <a:r>
              <a:rPr lang="en-US">
                <a:solidFill>
                  <a:srgbClr val="C00000"/>
                </a:solidFill>
              </a:rPr>
              <a:t> </a:t>
            </a:r>
            <a:r>
              <a:rPr lang="en-US"/>
              <a:t>are </a:t>
            </a:r>
          </a:p>
          <a:p>
            <a:pPr lvl="1"/>
            <a:r>
              <a:rPr lang="en-US"/>
              <a:t>Navigation links, </a:t>
            </a:r>
          </a:p>
          <a:p>
            <a:pPr lvl="1"/>
            <a:r>
              <a:rPr lang="en-US"/>
              <a:t>Redirects, </a:t>
            </a:r>
          </a:p>
          <a:p>
            <a:pPr lvl="1"/>
            <a:r>
              <a:rPr lang="en-US"/>
              <a:t>Bookmarks, </a:t>
            </a:r>
          </a:p>
          <a:p>
            <a:pPr lvl="1"/>
            <a:r>
              <a:rPr lang="en-US"/>
              <a:t>Frames and framesets, </a:t>
            </a:r>
          </a:p>
          <a:p>
            <a:pPr lvl="1"/>
            <a:r>
              <a:rPr lang="en-US"/>
              <a:t>Site maps, </a:t>
            </a:r>
          </a:p>
          <a:p>
            <a:pPr lvl="1"/>
            <a:r>
              <a:rPr lang="en-US"/>
              <a:t>Internal search engines.</a:t>
            </a:r>
          </a:p>
        </p:txBody>
      </p:sp>
    </p:spTree>
    <p:extLst>
      <p:ext uri="{BB962C8B-B14F-4D97-AF65-F5344CB8AC3E}">
        <p14:creationId xmlns:p14="http://schemas.microsoft.com/office/powerpoint/2010/main" val="2255573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Configuration Testing</a:t>
            </a:r>
          </a:p>
        </p:txBody>
      </p:sp>
      <p:sp>
        <p:nvSpPr>
          <p:cNvPr id="3" name="Content Placeholder 2"/>
          <p:cNvSpPr>
            <a:spLocks noGrp="1"/>
          </p:cNvSpPr>
          <p:nvPr>
            <p:ph idx="1"/>
          </p:nvPr>
        </p:nvSpPr>
        <p:spPr/>
        <p:txBody>
          <a:bodyPr>
            <a:normAutofit lnSpcReduction="10000"/>
          </a:bodyPr>
          <a:lstStyle>
            <a:defPPr/>
          </a:lstStyle>
          <a:p>
            <a:r>
              <a:rPr lang="en-US" b="1">
                <a:solidFill>
                  <a:srgbClr val="C00000"/>
                </a:solidFill>
              </a:rPr>
              <a:t>Configuration</a:t>
            </a:r>
            <a:r>
              <a:rPr lang="en-US">
                <a:solidFill>
                  <a:srgbClr val="C00000"/>
                </a:solidFill>
              </a:rPr>
              <a:t> </a:t>
            </a:r>
            <a:r>
              <a:rPr lang="en-US"/>
              <a:t>variability and </a:t>
            </a:r>
            <a:r>
              <a:rPr lang="en-US" b="1">
                <a:solidFill>
                  <a:srgbClr val="C00000"/>
                </a:solidFill>
              </a:rPr>
              <a:t>instability</a:t>
            </a:r>
            <a:r>
              <a:rPr lang="en-US">
                <a:solidFill>
                  <a:srgbClr val="C00000"/>
                </a:solidFill>
              </a:rPr>
              <a:t> </a:t>
            </a:r>
            <a:r>
              <a:rPr lang="en-US"/>
              <a:t>are important factors that make WebApp testing a challenge. </a:t>
            </a:r>
          </a:p>
          <a:p>
            <a:r>
              <a:rPr lang="en-US" b="1">
                <a:solidFill>
                  <a:srgbClr val="C00000"/>
                </a:solidFill>
              </a:rPr>
              <a:t>Hardware</a:t>
            </a:r>
            <a:r>
              <a:rPr lang="en-US"/>
              <a:t>, </a:t>
            </a:r>
            <a:r>
              <a:rPr lang="en-US" b="1">
                <a:solidFill>
                  <a:srgbClr val="C00000"/>
                </a:solidFill>
              </a:rPr>
              <a:t>operating system</a:t>
            </a:r>
            <a:r>
              <a:rPr lang="en-US"/>
              <a:t>(s), </a:t>
            </a:r>
            <a:r>
              <a:rPr lang="en-US" b="1">
                <a:solidFill>
                  <a:srgbClr val="C00000"/>
                </a:solidFill>
              </a:rPr>
              <a:t>browsers</a:t>
            </a:r>
            <a:r>
              <a:rPr lang="en-US"/>
              <a:t>, </a:t>
            </a:r>
            <a:r>
              <a:rPr lang="en-US" b="1">
                <a:solidFill>
                  <a:srgbClr val="C00000"/>
                </a:solidFill>
              </a:rPr>
              <a:t>storage capacity</a:t>
            </a:r>
            <a:r>
              <a:rPr lang="en-US"/>
              <a:t>, </a:t>
            </a:r>
            <a:r>
              <a:rPr lang="en-US" b="1">
                <a:solidFill>
                  <a:srgbClr val="C00000"/>
                </a:solidFill>
              </a:rPr>
              <a:t>network</a:t>
            </a:r>
            <a:r>
              <a:rPr lang="en-US">
                <a:solidFill>
                  <a:srgbClr val="C00000"/>
                </a:solidFill>
              </a:rPr>
              <a:t> </a:t>
            </a:r>
            <a:r>
              <a:rPr lang="en-US"/>
              <a:t>communication </a:t>
            </a:r>
            <a:r>
              <a:rPr lang="en-US" b="1">
                <a:solidFill>
                  <a:srgbClr val="C00000"/>
                </a:solidFill>
              </a:rPr>
              <a:t>speeds</a:t>
            </a:r>
            <a:r>
              <a:rPr lang="en-US"/>
              <a:t>, and a variety of other client-side factors are </a:t>
            </a:r>
            <a:r>
              <a:rPr lang="en-US" b="1">
                <a:solidFill>
                  <a:srgbClr val="C00000"/>
                </a:solidFill>
              </a:rPr>
              <a:t>difficult to predict </a:t>
            </a:r>
            <a:r>
              <a:rPr lang="en-US"/>
              <a:t>for each user.</a:t>
            </a:r>
          </a:p>
          <a:p>
            <a:r>
              <a:rPr lang="en-US"/>
              <a:t>One user’s impression of the WebApp and the manner in which he/she interacts with it can differ significantly.</a:t>
            </a:r>
          </a:p>
          <a:p>
            <a:r>
              <a:rPr lang="en-US" b="1">
                <a:solidFill>
                  <a:srgbClr val="C00000"/>
                </a:solidFill>
              </a:rPr>
              <a:t>Configuration testing </a:t>
            </a:r>
            <a:r>
              <a:rPr lang="en-US"/>
              <a:t>is to test a set of probable client-side and server-side configurations </a:t>
            </a:r>
          </a:p>
          <a:p>
            <a:pPr lvl="1"/>
            <a:r>
              <a:rPr lang="en-US"/>
              <a:t>to </a:t>
            </a:r>
            <a:r>
              <a:rPr lang="en-US" b="1">
                <a:solidFill>
                  <a:srgbClr val="C00000"/>
                </a:solidFill>
              </a:rPr>
              <a:t>ensure</a:t>
            </a:r>
            <a:r>
              <a:rPr lang="en-US">
                <a:solidFill>
                  <a:srgbClr val="C00000"/>
                </a:solidFill>
              </a:rPr>
              <a:t> </a:t>
            </a:r>
            <a:r>
              <a:rPr lang="en-US"/>
              <a:t>that the </a:t>
            </a:r>
            <a:r>
              <a:rPr lang="en-US" b="1">
                <a:solidFill>
                  <a:srgbClr val="C00000"/>
                </a:solidFill>
              </a:rPr>
              <a:t>user experience will be the same </a:t>
            </a:r>
            <a:r>
              <a:rPr lang="en-US"/>
              <a:t>on </a:t>
            </a:r>
            <a:r>
              <a:rPr lang="en-US">
                <a:solidFill>
                  <a:srgbClr val="C00000"/>
                </a:solidFill>
              </a:rPr>
              <a:t>all of them</a:t>
            </a:r>
            <a:r>
              <a:rPr lang="en-US"/>
              <a:t> and,</a:t>
            </a:r>
          </a:p>
          <a:p>
            <a:pPr lvl="1"/>
            <a:r>
              <a:rPr lang="en-US"/>
              <a:t>to </a:t>
            </a:r>
            <a:r>
              <a:rPr lang="en-US" b="1">
                <a:solidFill>
                  <a:srgbClr val="C00000"/>
                </a:solidFill>
              </a:rPr>
              <a:t>isolate errors </a:t>
            </a:r>
            <a:r>
              <a:rPr lang="en-US"/>
              <a:t>that may be </a:t>
            </a:r>
            <a:r>
              <a:rPr lang="en-US" b="1">
                <a:solidFill>
                  <a:srgbClr val="C00000"/>
                </a:solidFill>
              </a:rPr>
              <a:t>specific to a particular configuration</a:t>
            </a:r>
          </a:p>
        </p:txBody>
      </p:sp>
    </p:spTree>
    <p:extLst>
      <p:ext uri="{BB962C8B-B14F-4D97-AF65-F5344CB8AC3E}">
        <p14:creationId xmlns:p14="http://schemas.microsoft.com/office/powerpoint/2010/main" val="2280938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Security Testing</a:t>
            </a:r>
          </a:p>
        </p:txBody>
      </p:sp>
      <p:sp>
        <p:nvSpPr>
          <p:cNvPr id="3" name="Content Placeholder 2"/>
          <p:cNvSpPr>
            <a:spLocks noGrp="1"/>
          </p:cNvSpPr>
          <p:nvPr>
            <p:ph idx="1"/>
          </p:nvPr>
        </p:nvSpPr>
        <p:spPr/>
        <p:txBody>
          <a:bodyPr/>
          <a:lstStyle>
            <a:defPPr/>
          </a:lstStyle>
          <a:p>
            <a:r>
              <a:rPr lang="en-US" b="1">
                <a:solidFill>
                  <a:srgbClr val="C00000"/>
                </a:solidFill>
              </a:rPr>
              <a:t>Security tests </a:t>
            </a:r>
            <a:r>
              <a:rPr lang="en-US"/>
              <a:t>are designed to probe </a:t>
            </a:r>
          </a:p>
          <a:p>
            <a:pPr lvl="1"/>
            <a:r>
              <a:rPr lang="en-US" b="1">
                <a:solidFill>
                  <a:srgbClr val="C00000"/>
                </a:solidFill>
              </a:rPr>
              <a:t>vulnerabilities</a:t>
            </a:r>
            <a:r>
              <a:rPr lang="en-US">
                <a:solidFill>
                  <a:srgbClr val="C00000"/>
                </a:solidFill>
              </a:rPr>
              <a:t> </a:t>
            </a:r>
            <a:r>
              <a:rPr lang="en-US"/>
              <a:t>of the </a:t>
            </a:r>
            <a:r>
              <a:rPr lang="en-US">
                <a:solidFill>
                  <a:srgbClr val="C00000"/>
                </a:solidFill>
              </a:rPr>
              <a:t>client-side environment</a:t>
            </a:r>
            <a:r>
              <a:rPr lang="en-US"/>
              <a:t>, </a:t>
            </a:r>
          </a:p>
          <a:p>
            <a:pPr lvl="1"/>
            <a:r>
              <a:rPr lang="en-US"/>
              <a:t>the </a:t>
            </a:r>
            <a:r>
              <a:rPr lang="en-US">
                <a:solidFill>
                  <a:srgbClr val="C00000"/>
                </a:solidFill>
              </a:rPr>
              <a:t>network communications </a:t>
            </a:r>
            <a:r>
              <a:rPr lang="en-US"/>
              <a:t>that occur as data are passed from client to server and back again, and </a:t>
            </a:r>
          </a:p>
          <a:p>
            <a:pPr lvl="1"/>
            <a:r>
              <a:rPr lang="en-US"/>
              <a:t>the </a:t>
            </a:r>
            <a:r>
              <a:rPr lang="en-US">
                <a:solidFill>
                  <a:srgbClr val="C00000"/>
                </a:solidFill>
              </a:rPr>
              <a:t>server-side environment</a:t>
            </a:r>
            <a:r>
              <a:rPr lang="en-US"/>
              <a:t>.</a:t>
            </a:r>
          </a:p>
          <a:p>
            <a:r>
              <a:rPr lang="en-US"/>
              <a:t>Each of these </a:t>
            </a:r>
            <a:r>
              <a:rPr lang="en-US" b="1">
                <a:solidFill>
                  <a:srgbClr val="C00000"/>
                </a:solidFill>
              </a:rPr>
              <a:t>domains</a:t>
            </a:r>
            <a:r>
              <a:rPr lang="en-US">
                <a:solidFill>
                  <a:srgbClr val="C00000"/>
                </a:solidFill>
              </a:rPr>
              <a:t> </a:t>
            </a:r>
            <a:r>
              <a:rPr lang="en-US"/>
              <a:t>can be </a:t>
            </a:r>
            <a:r>
              <a:rPr lang="en-US" b="1">
                <a:solidFill>
                  <a:srgbClr val="C00000"/>
                </a:solidFill>
              </a:rPr>
              <a:t>attacked</a:t>
            </a:r>
            <a:r>
              <a:rPr lang="en-US"/>
              <a:t>, and it is the job of the security tester to </a:t>
            </a:r>
            <a:r>
              <a:rPr lang="en-US" b="1">
                <a:solidFill>
                  <a:srgbClr val="C00000"/>
                </a:solidFill>
              </a:rPr>
              <a:t>uncover weaknesses </a:t>
            </a:r>
          </a:p>
          <a:p>
            <a:pPr lvl="1"/>
            <a:r>
              <a:rPr lang="en-US"/>
              <a:t>that can </a:t>
            </a:r>
            <a:r>
              <a:rPr lang="en-US">
                <a:solidFill>
                  <a:srgbClr val="C00000"/>
                </a:solidFill>
              </a:rPr>
              <a:t>be exploited by those </a:t>
            </a:r>
            <a:r>
              <a:rPr lang="en-US"/>
              <a:t>with the intent to do so.</a:t>
            </a:r>
          </a:p>
        </p:txBody>
      </p:sp>
    </p:spTree>
    <p:extLst>
      <p:ext uri="{BB962C8B-B14F-4D97-AF65-F5344CB8AC3E}">
        <p14:creationId xmlns:p14="http://schemas.microsoft.com/office/powerpoint/2010/main" val="263712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after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defPPr/>
          </a:lstStyle>
          <a:p>
            <a:r>
              <a:rPr lang="en-US"/>
              <a:t>Performance </a:t>
            </a:r>
            <a:r>
              <a:rPr lang="en-US" smtClean="0"/>
              <a:t>Testing</a:t>
            </a:r>
            <a:endParaRPr lang="en-US"/>
          </a:p>
        </p:txBody>
      </p:sp>
      <p:sp>
        <p:nvSpPr>
          <p:cNvPr id="3" name="Content Placeholder 2"/>
          <p:cNvSpPr>
            <a:spLocks noGrp="1"/>
          </p:cNvSpPr>
          <p:nvPr>
            <p:ph idx="1"/>
          </p:nvPr>
        </p:nvSpPr>
        <p:spPr/>
        <p:txBody>
          <a:bodyPr/>
          <a:lstStyle>
            <a:defPPr/>
          </a:lstStyle>
          <a:p>
            <a:r>
              <a:rPr lang="en-US" b="1">
                <a:solidFill>
                  <a:srgbClr val="C00000"/>
                </a:solidFill>
              </a:rPr>
              <a:t>Performance testing </a:t>
            </a:r>
            <a:r>
              <a:rPr lang="en-US"/>
              <a:t>is used to uncover </a:t>
            </a:r>
          </a:p>
          <a:p>
            <a:pPr lvl="1"/>
            <a:r>
              <a:rPr lang="en-US" b="1">
                <a:solidFill>
                  <a:srgbClr val="C00000"/>
                </a:solidFill>
              </a:rPr>
              <a:t>performance problems </a:t>
            </a:r>
            <a:r>
              <a:rPr lang="en-US"/>
              <a:t>that can result from </a:t>
            </a:r>
            <a:r>
              <a:rPr lang="en-US" b="1">
                <a:solidFill>
                  <a:srgbClr val="C00000"/>
                </a:solidFill>
              </a:rPr>
              <a:t>lack of server-side resources</a:t>
            </a:r>
            <a:r>
              <a:rPr lang="en-US"/>
              <a:t>, </a:t>
            </a:r>
          </a:p>
          <a:p>
            <a:pPr lvl="1"/>
            <a:r>
              <a:rPr lang="en-US" b="1">
                <a:solidFill>
                  <a:srgbClr val="C00000"/>
                </a:solidFill>
              </a:rPr>
              <a:t>inappropriate</a:t>
            </a:r>
            <a:r>
              <a:rPr lang="en-US">
                <a:solidFill>
                  <a:srgbClr val="C00000"/>
                </a:solidFill>
              </a:rPr>
              <a:t> network bandwidth</a:t>
            </a:r>
            <a:r>
              <a:rPr lang="en-US"/>
              <a:t>, </a:t>
            </a:r>
          </a:p>
          <a:p>
            <a:pPr lvl="1"/>
            <a:r>
              <a:rPr lang="en-US" b="1">
                <a:solidFill>
                  <a:srgbClr val="C00000"/>
                </a:solidFill>
              </a:rPr>
              <a:t>inadequate database </a:t>
            </a:r>
            <a:r>
              <a:rPr lang="en-US"/>
              <a:t>capabilities, </a:t>
            </a:r>
          </a:p>
          <a:p>
            <a:pPr lvl="1"/>
            <a:r>
              <a:rPr lang="en-US"/>
              <a:t>faulty or </a:t>
            </a:r>
            <a:r>
              <a:rPr lang="en-US" b="1">
                <a:solidFill>
                  <a:srgbClr val="C00000"/>
                </a:solidFill>
              </a:rPr>
              <a:t>weak operating system </a:t>
            </a:r>
            <a:r>
              <a:rPr lang="en-US"/>
              <a:t>capabilities, </a:t>
            </a:r>
          </a:p>
          <a:p>
            <a:pPr lvl="1"/>
            <a:r>
              <a:rPr lang="en-US" b="1">
                <a:solidFill>
                  <a:srgbClr val="C00000"/>
                </a:solidFill>
              </a:rPr>
              <a:t>poorly designed </a:t>
            </a:r>
            <a:r>
              <a:rPr lang="en-US" err="1"/>
              <a:t>WebApp functionality, and </a:t>
            </a:r>
          </a:p>
          <a:p>
            <a:pPr lvl="1"/>
            <a:r>
              <a:rPr lang="en-US"/>
              <a:t>other </a:t>
            </a:r>
            <a:r>
              <a:rPr lang="en-US" b="1">
                <a:solidFill>
                  <a:srgbClr val="C00000"/>
                </a:solidFill>
              </a:rPr>
              <a:t>hardware or software issues </a:t>
            </a:r>
            <a:r>
              <a:rPr lang="en-US"/>
              <a:t>that can </a:t>
            </a:r>
            <a:r>
              <a:rPr lang="en-US" b="1">
                <a:solidFill>
                  <a:srgbClr val="C00000"/>
                </a:solidFill>
              </a:rPr>
              <a:t>lead to degraded</a:t>
            </a:r>
            <a:r>
              <a:rPr lang="en-US"/>
              <a:t> client-server </a:t>
            </a:r>
            <a:r>
              <a:rPr lang="en-US" b="1" smtClean="0">
                <a:solidFill>
                  <a:srgbClr val="C00000"/>
                </a:solidFill>
              </a:rPr>
              <a:t>performance</a:t>
            </a:r>
            <a:endParaRPr lang="en-US"/>
          </a:p>
        </p:txBody>
      </p:sp>
    </p:spTree>
    <p:extLst>
      <p:ext uri="{BB962C8B-B14F-4D97-AF65-F5344CB8AC3E}">
        <p14:creationId xmlns:p14="http://schemas.microsoft.com/office/powerpoint/2010/main" val="3199668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580" y="115911"/>
            <a:ext cx="5911403" cy="785610"/>
          </a:xfrm>
        </p:spPr>
        <p:txBody>
          <a:bodyPr/>
          <a:lstStyle>
            <a:defPPr/>
          </a:lstStyle>
          <a:p>
            <a:r>
              <a:rPr lang="en-US" dirty="0" smtClean="0"/>
              <a:t>Summary</a:t>
            </a:r>
            <a:endParaRPr lang="en-US" dirty="0"/>
          </a:p>
        </p:txBody>
      </p:sp>
      <p:sp>
        <p:nvSpPr>
          <p:cNvPr id="4" name="TextBox 3"/>
          <p:cNvSpPr txBox="1"/>
          <p:nvPr/>
        </p:nvSpPr>
        <p:spPr>
          <a:xfrm>
            <a:off x="1714500" y="990601"/>
            <a:ext cx="4533900" cy="3416320"/>
          </a:xfrm>
          <a:prstGeom prst="rect">
            <a:avLst/>
          </a:prstGeom>
          <a:noFill/>
        </p:spPr>
        <p:txBody>
          <a:bodyPr wrap="square" rtlCol="0">
            <a:spAutoFit/>
          </a:bodyPr>
          <a:lstStyle>
            <a:defPPr/>
          </a:lstStyle>
          <a:p>
            <a:pPr marL="342900" indent="-342900" algn="just">
              <a:buFont typeface="Wingdings" panose="05000000000000000000" pitchFamily="2" charset="2"/>
              <a:buChar char="§"/>
            </a:pPr>
            <a:r>
              <a:rPr lang="en-US" sz="2400" dirty="0" smtClean="0"/>
              <a:t>Test </a:t>
            </a:r>
            <a:r>
              <a:rPr lang="en-US" sz="2400" dirty="0"/>
              <a:t>Strategies for Conventional Software</a:t>
            </a:r>
          </a:p>
          <a:p>
            <a:pPr marL="742950" lvl="1" indent="-285750" algn="just">
              <a:buFont typeface="Arial" pitchFamily="34" charset="0"/>
              <a:buChar char="•"/>
            </a:pPr>
            <a:r>
              <a:rPr lang="en-US" sz="2400" dirty="0"/>
              <a:t>Unit Testing</a:t>
            </a:r>
          </a:p>
          <a:p>
            <a:pPr marL="742950" lvl="1" indent="-285750" algn="just">
              <a:buFont typeface="Arial" pitchFamily="34" charset="0"/>
              <a:buChar char="•"/>
            </a:pPr>
            <a:r>
              <a:rPr lang="en-US" sz="2400" dirty="0"/>
              <a:t>Integration Testing</a:t>
            </a:r>
          </a:p>
          <a:p>
            <a:pPr marL="742950" lvl="1" indent="-285750" algn="just">
              <a:buFont typeface="Arial" pitchFamily="34" charset="0"/>
              <a:buChar char="•"/>
            </a:pPr>
            <a:r>
              <a:rPr lang="en-US" sz="2400" dirty="0"/>
              <a:t>Validation Testing</a:t>
            </a:r>
          </a:p>
          <a:p>
            <a:pPr marL="742950" lvl="1" indent="-285750" algn="just">
              <a:buFont typeface="Arial" pitchFamily="34" charset="0"/>
              <a:buChar char="•"/>
            </a:pPr>
            <a:r>
              <a:rPr lang="en-US" sz="2400" dirty="0"/>
              <a:t>Alpha and Beta Test</a:t>
            </a:r>
          </a:p>
          <a:p>
            <a:pPr marL="742950" lvl="1" indent="-285750" algn="just">
              <a:buFont typeface="Arial" pitchFamily="34" charset="0"/>
              <a:buChar char="•"/>
            </a:pPr>
            <a:r>
              <a:rPr lang="en-US" sz="2400" dirty="0"/>
              <a:t>System Testing</a:t>
            </a:r>
          </a:p>
          <a:p>
            <a:pPr marL="742950" lvl="1" indent="-285750" algn="just">
              <a:buFont typeface="Arial" pitchFamily="34" charset="0"/>
              <a:buChar char="•"/>
            </a:pPr>
            <a:r>
              <a:rPr lang="en-US" sz="2400" dirty="0"/>
              <a:t>Acceptance Testing</a:t>
            </a:r>
          </a:p>
          <a:p>
            <a:pPr marL="342900" indent="-342900" algn="just">
              <a:buFont typeface="Wingdings" panose="05000000000000000000" pitchFamily="2" charset="2"/>
              <a:buChar char="§"/>
            </a:pPr>
            <a:r>
              <a:rPr lang="en-US" sz="2400" dirty="0"/>
              <a:t>White Box and Black Box Testing</a:t>
            </a:r>
          </a:p>
        </p:txBody>
      </p:sp>
      <p:sp>
        <p:nvSpPr>
          <p:cNvPr id="5" name="TextBox 4"/>
          <p:cNvSpPr txBox="1"/>
          <p:nvPr/>
        </p:nvSpPr>
        <p:spPr>
          <a:xfrm>
            <a:off x="6477000" y="990601"/>
            <a:ext cx="3962400" cy="5262979"/>
          </a:xfrm>
          <a:prstGeom prst="rect">
            <a:avLst/>
          </a:prstGeom>
          <a:noFill/>
        </p:spPr>
        <p:txBody>
          <a:bodyPr wrap="square" rtlCol="0">
            <a:spAutoFit/>
          </a:bodyPr>
          <a:lstStyle>
            <a:defPPr/>
          </a:lstStyle>
          <a:p>
            <a:pPr marL="342900" indent="-342900" algn="just">
              <a:buFont typeface="Wingdings" panose="05000000000000000000" pitchFamily="2" charset="2"/>
              <a:buChar char="§"/>
            </a:pPr>
            <a:r>
              <a:rPr lang="en-US" sz="2400"/>
              <a:t>Testing Object Oriented Applications</a:t>
            </a:r>
          </a:p>
          <a:p>
            <a:pPr marL="742950" lvl="1" indent="-285750">
              <a:buFont typeface="Arial" pitchFamily="34" charset="0"/>
              <a:buChar char="•"/>
            </a:pPr>
            <a:r>
              <a:rPr lang="en-US" sz="2400"/>
              <a:t>Testing Web Applications</a:t>
            </a:r>
          </a:p>
          <a:p>
            <a:pPr marL="742950" lvl="1" indent="-285750">
              <a:buFont typeface="Arial" pitchFamily="34" charset="0"/>
              <a:buChar char="•"/>
            </a:pPr>
            <a:r>
              <a:rPr lang="en-US" sz="2400"/>
              <a:t>Dimensions of Quality</a:t>
            </a:r>
          </a:p>
          <a:p>
            <a:pPr marL="742950" lvl="1" indent="-285750">
              <a:buFont typeface="Arial" pitchFamily="34" charset="0"/>
              <a:buChar char="•"/>
            </a:pPr>
            <a:r>
              <a:rPr lang="en-US" sz="2400"/>
              <a:t>Content Testing</a:t>
            </a:r>
          </a:p>
          <a:p>
            <a:pPr marL="742950" lvl="1" indent="-285750">
              <a:buFont typeface="Arial" pitchFamily="34" charset="0"/>
              <a:buChar char="•"/>
            </a:pPr>
            <a:r>
              <a:rPr lang="en-US" sz="2400"/>
              <a:t>User Interface Testing</a:t>
            </a:r>
          </a:p>
          <a:p>
            <a:pPr marL="742950" lvl="1" indent="-285750">
              <a:buFont typeface="Arial" pitchFamily="34" charset="0"/>
              <a:buChar char="•"/>
            </a:pPr>
            <a:r>
              <a:rPr lang="en-US" sz="2400"/>
              <a:t>Component-Level Testing</a:t>
            </a:r>
          </a:p>
          <a:p>
            <a:pPr marL="742950" lvl="1" indent="-285750">
              <a:buFont typeface="Arial" pitchFamily="34" charset="0"/>
              <a:buChar char="•"/>
            </a:pPr>
            <a:r>
              <a:rPr lang="en-US" sz="2400"/>
              <a:t>Navigation Testing</a:t>
            </a:r>
          </a:p>
          <a:p>
            <a:pPr marL="742950" lvl="1" indent="-285750">
              <a:buFont typeface="Arial" pitchFamily="34" charset="0"/>
              <a:buChar char="•"/>
            </a:pPr>
            <a:r>
              <a:rPr lang="en-US" sz="2400"/>
              <a:t>Configuration Testing</a:t>
            </a:r>
          </a:p>
          <a:p>
            <a:pPr marL="742950" lvl="1" indent="-285750">
              <a:buFont typeface="Arial" pitchFamily="34" charset="0"/>
              <a:buChar char="•"/>
            </a:pPr>
            <a:r>
              <a:rPr lang="en-US" sz="2400"/>
              <a:t>Security Testing</a:t>
            </a:r>
          </a:p>
          <a:p>
            <a:pPr marL="742950" lvl="1" indent="-285750">
              <a:buFont typeface="Arial" pitchFamily="34" charset="0"/>
              <a:buChar char="•"/>
            </a:pPr>
            <a:r>
              <a:rPr lang="en-US" sz="2400"/>
              <a:t>Performance Testing</a:t>
            </a:r>
          </a:p>
          <a:p>
            <a:pPr marL="342900" indent="-342900">
              <a:buFont typeface="Wingdings" panose="05000000000000000000" pitchFamily="2" charset="2"/>
              <a:buChar char="§"/>
            </a:pPr>
            <a:r>
              <a:rPr lang="en-US" sz="2400"/>
              <a:t>Verification and Validation</a:t>
            </a:r>
          </a:p>
        </p:txBody>
      </p:sp>
      <p:cxnSp>
        <p:nvCxnSpPr>
          <p:cNvPr id="7" name="Straight Connector 6"/>
          <p:cNvCxnSpPr/>
          <p:nvPr/>
        </p:nvCxnSpPr>
        <p:spPr>
          <a:xfrm flipH="1">
            <a:off x="6400800" y="1143000"/>
            <a:ext cx="0" cy="4953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322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730" y="103031"/>
            <a:ext cx="6941712" cy="875763"/>
          </a:xfrm>
        </p:spPr>
        <p:txBody>
          <a:bodyPr>
            <a:normAutofit/>
          </a:bodyPr>
          <a:lstStyle>
            <a:defPPr/>
          </a:lstStyle>
          <a:p>
            <a:r>
              <a:rPr lang="en-US" dirty="0"/>
              <a:t>Verification vs </a:t>
            </a:r>
            <a:r>
              <a:rPr lang="en-US" dirty="0" smtClean="0"/>
              <a:t>Validation</a:t>
            </a:r>
            <a:endParaRPr lang="en-US" dirty="0"/>
          </a:p>
        </p:txBody>
      </p:sp>
      <p:sp>
        <p:nvSpPr>
          <p:cNvPr id="5" name="Rectangle 4"/>
          <p:cNvSpPr/>
          <p:nvPr/>
        </p:nvSpPr>
        <p:spPr>
          <a:xfrm>
            <a:off x="1714500" y="1143000"/>
            <a:ext cx="1898468" cy="523220"/>
          </a:xfrm>
          <a:prstGeom prst="rect">
            <a:avLst/>
          </a:prstGeom>
        </p:spPr>
        <p:txBody>
          <a:bodyPr wrap="none">
            <a:spAutoFit/>
          </a:bodyPr>
          <a:lstStyle>
            <a:defPPr/>
          </a:lstStyle>
          <a:p>
            <a:r>
              <a:rPr lang="en-US" sz="2800" b="1"/>
              <a:t>Verification</a:t>
            </a:r>
          </a:p>
        </p:txBody>
      </p:sp>
      <p:sp>
        <p:nvSpPr>
          <p:cNvPr id="6" name="Rectangle 5"/>
          <p:cNvSpPr/>
          <p:nvPr/>
        </p:nvSpPr>
        <p:spPr>
          <a:xfrm>
            <a:off x="8786457" y="1143000"/>
            <a:ext cx="1695592" cy="523220"/>
          </a:xfrm>
          <a:prstGeom prst="rect">
            <a:avLst/>
          </a:prstGeom>
        </p:spPr>
        <p:txBody>
          <a:bodyPr wrap="none">
            <a:spAutoFit/>
          </a:bodyPr>
          <a:lstStyle>
            <a:defPPr/>
          </a:lstStyle>
          <a:p>
            <a:pPr algn="ctr"/>
            <a:r>
              <a:rPr lang="en-US" sz="2800" b="1"/>
              <a:t>Validation</a:t>
            </a:r>
          </a:p>
        </p:txBody>
      </p:sp>
      <p:sp>
        <p:nvSpPr>
          <p:cNvPr id="7" name="Rectangle 6"/>
          <p:cNvSpPr/>
          <p:nvPr/>
        </p:nvSpPr>
        <p:spPr>
          <a:xfrm>
            <a:off x="1687204" y="1841030"/>
            <a:ext cx="4152900" cy="923330"/>
          </a:xfrm>
          <a:prstGeom prst="rect">
            <a:avLst/>
          </a:prstGeom>
        </p:spPr>
        <p:txBody>
          <a:bodyPr wrap="square">
            <a:spAutoFit/>
          </a:bodyPr>
          <a:lstStyle>
            <a:defPPr/>
          </a:lstStyle>
          <a:p>
            <a:pPr algn="just"/>
            <a:r>
              <a:rPr lang="en-US"/>
              <a:t>Process of </a:t>
            </a:r>
            <a:r>
              <a:rPr lang="en-US" b="1"/>
              <a:t>evaluating</a:t>
            </a:r>
            <a:r>
              <a:rPr lang="en-US"/>
              <a:t> products of a </a:t>
            </a:r>
            <a:r>
              <a:rPr lang="en-US" b="1"/>
              <a:t>development phase </a:t>
            </a:r>
            <a:r>
              <a:rPr lang="en-US"/>
              <a:t>to find out whether they meet the specified requirements.</a:t>
            </a:r>
          </a:p>
        </p:txBody>
      </p:sp>
      <p:cxnSp>
        <p:nvCxnSpPr>
          <p:cNvPr id="9" name="Straight Connector 8"/>
          <p:cNvCxnSpPr/>
          <p:nvPr/>
        </p:nvCxnSpPr>
        <p:spPr>
          <a:xfrm flipH="1">
            <a:off x="6096000" y="1924390"/>
            <a:ext cx="0" cy="440021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324600" y="1811461"/>
            <a:ext cx="4152900" cy="1200329"/>
          </a:xfrm>
          <a:prstGeom prst="rect">
            <a:avLst/>
          </a:prstGeom>
        </p:spPr>
        <p:txBody>
          <a:bodyPr wrap="square">
            <a:spAutoFit/>
          </a:bodyPr>
          <a:lstStyle>
            <a:defPPr/>
          </a:lstStyle>
          <a:p>
            <a:pPr algn="just"/>
            <a:r>
              <a:rPr lang="en-US"/>
              <a:t>Process of evaluating software </a:t>
            </a:r>
            <a:r>
              <a:rPr lang="en-US" b="1"/>
              <a:t>at the end of the development</a:t>
            </a:r>
            <a:r>
              <a:rPr lang="en-US"/>
              <a:t> to determine whether software meets the customer expectations and requirements.</a:t>
            </a:r>
          </a:p>
        </p:txBody>
      </p:sp>
      <p:sp>
        <p:nvSpPr>
          <p:cNvPr id="11" name="Rectangle 10"/>
          <p:cNvSpPr/>
          <p:nvPr/>
        </p:nvSpPr>
        <p:spPr>
          <a:xfrm>
            <a:off x="1690616" y="3084086"/>
            <a:ext cx="4149488" cy="646331"/>
          </a:xfrm>
          <a:prstGeom prst="rect">
            <a:avLst/>
          </a:prstGeom>
        </p:spPr>
        <p:txBody>
          <a:bodyPr wrap="square">
            <a:spAutoFit/>
          </a:bodyPr>
          <a:lstStyle>
            <a:defPPr/>
          </a:lstStyle>
          <a:p>
            <a:pPr algn="just"/>
            <a:r>
              <a:rPr lang="en-US"/>
              <a:t>Activities involved: </a:t>
            </a:r>
            <a:r>
              <a:rPr lang="en-US" b="1"/>
              <a:t>Reviews</a:t>
            </a:r>
            <a:r>
              <a:rPr lang="en-US"/>
              <a:t>, </a:t>
            </a:r>
            <a:r>
              <a:rPr lang="en-US" b="1"/>
              <a:t>Meetings</a:t>
            </a:r>
            <a:r>
              <a:rPr lang="en-US"/>
              <a:t> and </a:t>
            </a:r>
            <a:r>
              <a:rPr lang="en-US" b="1"/>
              <a:t>Inspections</a:t>
            </a:r>
            <a:endParaRPr lang="en-US"/>
          </a:p>
        </p:txBody>
      </p:sp>
      <p:sp>
        <p:nvSpPr>
          <p:cNvPr id="12" name="Rectangle 11"/>
          <p:cNvSpPr/>
          <p:nvPr/>
        </p:nvSpPr>
        <p:spPr>
          <a:xfrm>
            <a:off x="6297304" y="3108111"/>
            <a:ext cx="4152900" cy="646331"/>
          </a:xfrm>
          <a:prstGeom prst="rect">
            <a:avLst/>
          </a:prstGeom>
        </p:spPr>
        <p:txBody>
          <a:bodyPr wrap="square">
            <a:spAutoFit/>
          </a:bodyPr>
          <a:lstStyle>
            <a:defPPr/>
          </a:lstStyle>
          <a:p>
            <a:pPr algn="just"/>
            <a:r>
              <a:rPr lang="en-US"/>
              <a:t>Activities involved: </a:t>
            </a:r>
            <a:r>
              <a:rPr lang="en-US" b="1"/>
              <a:t>Testing</a:t>
            </a:r>
            <a:r>
              <a:rPr lang="en-US"/>
              <a:t> like black box testing, white box testing, gray box testing</a:t>
            </a:r>
          </a:p>
        </p:txBody>
      </p:sp>
      <p:cxnSp>
        <p:nvCxnSpPr>
          <p:cNvPr id="14" name="Straight Connector 13"/>
          <p:cNvCxnSpPr/>
          <p:nvPr/>
        </p:nvCxnSpPr>
        <p:spPr>
          <a:xfrm>
            <a:off x="1828800" y="3040840"/>
            <a:ext cx="86214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828800" y="3802840"/>
            <a:ext cx="86214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728149" y="3890708"/>
            <a:ext cx="2399568" cy="369332"/>
          </a:xfrm>
          <a:prstGeom prst="rect">
            <a:avLst/>
          </a:prstGeom>
        </p:spPr>
        <p:txBody>
          <a:bodyPr wrap="none">
            <a:spAutoFit/>
          </a:bodyPr>
          <a:lstStyle>
            <a:defPPr/>
          </a:lstStyle>
          <a:p>
            <a:r>
              <a:rPr lang="en-US"/>
              <a:t>Carried out by </a:t>
            </a:r>
            <a:r>
              <a:rPr lang="en-US" b="1"/>
              <a:t>QA team</a:t>
            </a:r>
          </a:p>
        </p:txBody>
      </p:sp>
      <p:sp>
        <p:nvSpPr>
          <p:cNvPr id="18" name="Rectangle 17"/>
          <p:cNvSpPr/>
          <p:nvPr/>
        </p:nvSpPr>
        <p:spPr>
          <a:xfrm>
            <a:off x="6351897" y="3890708"/>
            <a:ext cx="2748766" cy="369332"/>
          </a:xfrm>
          <a:prstGeom prst="rect">
            <a:avLst/>
          </a:prstGeom>
        </p:spPr>
        <p:txBody>
          <a:bodyPr wrap="none">
            <a:spAutoFit/>
          </a:bodyPr>
          <a:lstStyle>
            <a:defPPr/>
          </a:lstStyle>
          <a:p>
            <a:r>
              <a:rPr lang="en-US"/>
              <a:t>Carried out by </a:t>
            </a:r>
            <a:r>
              <a:rPr lang="en-US" b="1"/>
              <a:t>testing team</a:t>
            </a:r>
          </a:p>
        </p:txBody>
      </p:sp>
      <p:cxnSp>
        <p:nvCxnSpPr>
          <p:cNvPr id="19" name="Straight Connector 18"/>
          <p:cNvCxnSpPr/>
          <p:nvPr/>
        </p:nvCxnSpPr>
        <p:spPr>
          <a:xfrm>
            <a:off x="1817996" y="4336240"/>
            <a:ext cx="86214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752600" y="4412441"/>
            <a:ext cx="4087504" cy="646331"/>
          </a:xfrm>
          <a:prstGeom prst="rect">
            <a:avLst/>
          </a:prstGeom>
        </p:spPr>
        <p:txBody>
          <a:bodyPr wrap="square">
            <a:spAutoFit/>
          </a:bodyPr>
          <a:lstStyle>
            <a:defPPr/>
          </a:lstStyle>
          <a:p>
            <a:r>
              <a:rPr lang="en-US" b="1"/>
              <a:t>Execution</a:t>
            </a:r>
            <a:r>
              <a:rPr lang="en-US"/>
              <a:t> of code is</a:t>
            </a:r>
            <a:r>
              <a:rPr lang="en-US" b="1"/>
              <a:t> not</a:t>
            </a:r>
            <a:r>
              <a:rPr lang="en-US"/>
              <a:t> </a:t>
            </a:r>
            <a:r>
              <a:rPr lang="en-US" b="1"/>
              <a:t>comes</a:t>
            </a:r>
            <a:r>
              <a:rPr lang="en-US"/>
              <a:t> under Verification</a:t>
            </a:r>
          </a:p>
        </p:txBody>
      </p:sp>
      <p:sp>
        <p:nvSpPr>
          <p:cNvPr id="21" name="Rectangle 20"/>
          <p:cNvSpPr/>
          <p:nvPr/>
        </p:nvSpPr>
        <p:spPr>
          <a:xfrm>
            <a:off x="6351898" y="4412441"/>
            <a:ext cx="4087503" cy="646331"/>
          </a:xfrm>
          <a:prstGeom prst="rect">
            <a:avLst/>
          </a:prstGeom>
        </p:spPr>
        <p:txBody>
          <a:bodyPr wrap="square">
            <a:spAutoFit/>
          </a:bodyPr>
          <a:lstStyle>
            <a:defPPr/>
          </a:lstStyle>
          <a:p>
            <a:r>
              <a:rPr lang="en-US" b="1"/>
              <a:t>Execution</a:t>
            </a:r>
            <a:r>
              <a:rPr lang="en-US"/>
              <a:t> of code is </a:t>
            </a:r>
            <a:r>
              <a:rPr lang="en-US" b="1"/>
              <a:t>comes</a:t>
            </a:r>
            <a:r>
              <a:rPr lang="en-US"/>
              <a:t> under Validation</a:t>
            </a:r>
          </a:p>
        </p:txBody>
      </p:sp>
      <p:cxnSp>
        <p:nvCxnSpPr>
          <p:cNvPr id="22" name="Straight Connector 21"/>
          <p:cNvCxnSpPr/>
          <p:nvPr/>
        </p:nvCxnSpPr>
        <p:spPr>
          <a:xfrm>
            <a:off x="1828800" y="5098240"/>
            <a:ext cx="86214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714500" y="5174441"/>
            <a:ext cx="4125604" cy="646331"/>
          </a:xfrm>
          <a:prstGeom prst="rect">
            <a:avLst/>
          </a:prstGeom>
        </p:spPr>
        <p:txBody>
          <a:bodyPr wrap="square">
            <a:spAutoFit/>
          </a:bodyPr>
          <a:lstStyle>
            <a:defPPr/>
          </a:lstStyle>
          <a:p>
            <a:pPr algn="just"/>
            <a:r>
              <a:rPr lang="en-US" b="1"/>
              <a:t>Explains</a:t>
            </a:r>
            <a:r>
              <a:rPr lang="en-US"/>
              <a:t> whether the </a:t>
            </a:r>
            <a:r>
              <a:rPr lang="en-US" b="1"/>
              <a:t>outputs are according to inputs </a:t>
            </a:r>
            <a:r>
              <a:rPr lang="en-US"/>
              <a:t>or not</a:t>
            </a:r>
          </a:p>
        </p:txBody>
      </p:sp>
      <p:sp>
        <p:nvSpPr>
          <p:cNvPr id="24" name="Rectangle 23"/>
          <p:cNvSpPr/>
          <p:nvPr/>
        </p:nvSpPr>
        <p:spPr>
          <a:xfrm>
            <a:off x="6351898" y="5174441"/>
            <a:ext cx="4087503" cy="646331"/>
          </a:xfrm>
          <a:prstGeom prst="rect">
            <a:avLst/>
          </a:prstGeom>
        </p:spPr>
        <p:txBody>
          <a:bodyPr wrap="square">
            <a:spAutoFit/>
          </a:bodyPr>
          <a:lstStyle>
            <a:defPPr/>
          </a:lstStyle>
          <a:p>
            <a:r>
              <a:rPr lang="en-US" b="1"/>
              <a:t>Describes</a:t>
            </a:r>
            <a:r>
              <a:rPr lang="en-US"/>
              <a:t> whether the </a:t>
            </a:r>
            <a:r>
              <a:rPr lang="en-US" b="1"/>
              <a:t>software</a:t>
            </a:r>
            <a:r>
              <a:rPr lang="en-US"/>
              <a:t> is </a:t>
            </a:r>
            <a:r>
              <a:rPr lang="en-US" b="1"/>
              <a:t>accepted</a:t>
            </a:r>
            <a:r>
              <a:rPr lang="en-US"/>
              <a:t> </a:t>
            </a:r>
            <a:r>
              <a:rPr lang="en-US" b="1"/>
              <a:t>by</a:t>
            </a:r>
            <a:r>
              <a:rPr lang="en-US"/>
              <a:t> the </a:t>
            </a:r>
            <a:r>
              <a:rPr lang="en-US" b="1"/>
              <a:t>user</a:t>
            </a:r>
            <a:r>
              <a:rPr lang="en-US"/>
              <a:t> or not</a:t>
            </a:r>
          </a:p>
        </p:txBody>
      </p:sp>
      <p:cxnSp>
        <p:nvCxnSpPr>
          <p:cNvPr id="25" name="Straight Connector 24"/>
          <p:cNvCxnSpPr/>
          <p:nvPr/>
        </p:nvCxnSpPr>
        <p:spPr>
          <a:xfrm>
            <a:off x="1828800" y="5860240"/>
            <a:ext cx="86214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752600" y="5903162"/>
            <a:ext cx="2735172" cy="369332"/>
          </a:xfrm>
          <a:prstGeom prst="rect">
            <a:avLst/>
          </a:prstGeom>
        </p:spPr>
        <p:txBody>
          <a:bodyPr wrap="none">
            <a:spAutoFit/>
          </a:bodyPr>
          <a:lstStyle>
            <a:defPPr/>
          </a:lstStyle>
          <a:p>
            <a:r>
              <a:rPr lang="en-US" b="1"/>
              <a:t>Cost</a:t>
            </a:r>
            <a:r>
              <a:rPr lang="en-US"/>
              <a:t> of </a:t>
            </a:r>
            <a:r>
              <a:rPr lang="en-US" b="1"/>
              <a:t>errors</a:t>
            </a:r>
            <a:r>
              <a:rPr lang="en-US"/>
              <a:t> caught is </a:t>
            </a:r>
            <a:r>
              <a:rPr lang="en-US" b="1"/>
              <a:t>less</a:t>
            </a:r>
          </a:p>
        </p:txBody>
      </p:sp>
      <p:sp>
        <p:nvSpPr>
          <p:cNvPr id="27" name="Rectangle 26"/>
          <p:cNvSpPr/>
          <p:nvPr/>
        </p:nvSpPr>
        <p:spPr>
          <a:xfrm>
            <a:off x="6340522" y="5955268"/>
            <a:ext cx="2814168" cy="369332"/>
          </a:xfrm>
          <a:prstGeom prst="rect">
            <a:avLst/>
          </a:prstGeom>
        </p:spPr>
        <p:txBody>
          <a:bodyPr wrap="none">
            <a:spAutoFit/>
          </a:bodyPr>
          <a:lstStyle>
            <a:defPPr/>
          </a:lstStyle>
          <a:p>
            <a:r>
              <a:rPr lang="en-US" b="1"/>
              <a:t>Cost</a:t>
            </a:r>
            <a:r>
              <a:rPr lang="en-US"/>
              <a:t> of </a:t>
            </a:r>
            <a:r>
              <a:rPr lang="en-US" b="1"/>
              <a:t>errors</a:t>
            </a:r>
            <a:r>
              <a:rPr lang="en-US"/>
              <a:t> caught is </a:t>
            </a:r>
            <a:r>
              <a:rPr lang="en-US" b="1"/>
              <a:t>high</a:t>
            </a:r>
          </a:p>
        </p:txBody>
      </p:sp>
    </p:spTree>
    <p:extLst>
      <p:ext uri="{BB962C8B-B14F-4D97-AF65-F5344CB8AC3E}">
        <p14:creationId xmlns:p14="http://schemas.microsoft.com/office/powerpoint/2010/main" val="1435198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after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after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after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after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p:bldP spid="11" grpId="0"/>
      <p:bldP spid="12" grpId="0"/>
      <p:bldP spid="17" grpId="0"/>
      <p:bldP spid="18" grpId="0"/>
      <p:bldP spid="20" grpId="0"/>
      <p:bldP spid="21" grpId="0"/>
      <p:bldP spid="23" grpId="0"/>
      <p:bldP spid="24" grpId="0"/>
      <p:bldP spid="26"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smtClean="0"/>
              <a:t>Software Testing Strategy</a:t>
            </a:r>
            <a:endParaRPr lang="en-US"/>
          </a:p>
        </p:txBody>
      </p:sp>
      <p:pic>
        <p:nvPicPr>
          <p:cNvPr id="4" name="Picture 3"/>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2248438" y="1615225"/>
            <a:ext cx="7958137"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4189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1D65E5B15E514E936E8C8FB88F7A66" ma:contentTypeVersion="12" ma:contentTypeDescription="Create a new document." ma:contentTypeScope="" ma:versionID="aeedb87be026af229cf9fe8342e7af4c">
  <xsd:schema xmlns:xsd="http://www.w3.org/2001/XMLSchema" xmlns:xs="http://www.w3.org/2001/XMLSchema" xmlns:p="http://schemas.microsoft.com/office/2006/metadata/properties" xmlns:ns2="85de9595-7355-4228-9e90-85bca62ff7db" xmlns:ns3="910aad1b-4098-4be5-ac95-6b67441042b9" targetNamespace="http://schemas.microsoft.com/office/2006/metadata/properties" ma:root="true" ma:fieldsID="ddba9af69710504cb2a344f3d2871598" ns2:_="" ns3:_="">
    <xsd:import namespace="85de9595-7355-4228-9e90-85bca62ff7db"/>
    <xsd:import namespace="910aad1b-4098-4be5-ac95-6b67441042b9"/>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de9595-7355-4228-9e90-85bca62ff7d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10aad1b-4098-4be5-ac95-6b67441042b9"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20D445C-2FA5-44A4-B50E-DF7F324FBA99}"/>
</file>

<file path=customXml/itemProps2.xml><?xml version="1.0" encoding="utf-8"?>
<ds:datastoreItem xmlns:ds="http://schemas.openxmlformats.org/officeDocument/2006/customXml" ds:itemID="{25CEE5CF-D99D-458B-AF24-A01673D8A9BD}"/>
</file>

<file path=customXml/itemProps3.xml><?xml version="1.0" encoding="utf-8"?>
<ds:datastoreItem xmlns:ds="http://schemas.openxmlformats.org/officeDocument/2006/customXml" ds:itemID="{E46CC603-C2A3-493E-AE52-1555146F24FA}"/>
</file>

<file path=docProps/app.xml><?xml version="1.0" encoding="utf-8"?>
<Properties xmlns="http://schemas.openxmlformats.org/officeDocument/2006/extended-properties" xmlns:vt="http://schemas.openxmlformats.org/officeDocument/2006/docPropsVTypes">
  <TotalTime>221</TotalTime>
  <Words>5192</Words>
  <Application>Microsoft Office PowerPoint</Application>
  <PresentationFormat>Widescreen</PresentationFormat>
  <Paragraphs>642</Paragraphs>
  <Slides>75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75</vt:i4>
      </vt:variant>
    </vt:vector>
  </HeadingPairs>
  <TitlesOfParts>
    <vt:vector size="85" baseType="lpstr">
      <vt:lpstr>Arial</vt:lpstr>
      <vt:lpstr>Arial Black</vt:lpstr>
      <vt:lpstr>Calibri</vt:lpstr>
      <vt:lpstr>Calibri Light</vt:lpstr>
      <vt:lpstr>GillSans-Light</vt:lpstr>
      <vt:lpstr>Helvetica</vt:lpstr>
      <vt:lpstr>Open Sans Semibold</vt:lpstr>
      <vt:lpstr>Times New Roman</vt:lpstr>
      <vt:lpstr>Wingdings</vt:lpstr>
      <vt:lpstr>Office Theme</vt:lpstr>
      <vt:lpstr>  UNIT 6</vt:lpstr>
      <vt:lpstr>PowerPoint Presentation</vt:lpstr>
      <vt:lpstr>Software Testing</vt:lpstr>
      <vt:lpstr>Software Testing Cont.</vt:lpstr>
      <vt:lpstr>Who Test the Software</vt:lpstr>
      <vt:lpstr>When to Test the Software?</vt:lpstr>
      <vt:lpstr>Verification &amp; Validation</vt:lpstr>
      <vt:lpstr>Verification vs Validation</vt:lpstr>
      <vt:lpstr>Software Testing Strategy</vt:lpstr>
      <vt:lpstr> </vt:lpstr>
      <vt:lpstr> </vt:lpstr>
      <vt:lpstr>PowerPoint Presentation</vt:lpstr>
      <vt:lpstr>Phase to design Test cases</vt:lpstr>
      <vt:lpstr>Test Items</vt:lpstr>
      <vt:lpstr>Characteristics of  Good Test Case</vt:lpstr>
      <vt:lpstr>Unit Testing</vt:lpstr>
      <vt:lpstr>Unit Testing Cont.</vt:lpstr>
      <vt:lpstr>Unit Testing Cont.</vt:lpstr>
      <vt:lpstr>Unit Testing Cont.</vt:lpstr>
      <vt:lpstr>Unit Testing Cont.</vt:lpstr>
      <vt:lpstr>Unit Testing Cont.</vt:lpstr>
      <vt:lpstr>Integration Testing</vt:lpstr>
      <vt:lpstr>Integration Testing Cont.</vt:lpstr>
      <vt:lpstr>Regression Testing</vt:lpstr>
      <vt:lpstr>When to do regression testing?</vt:lpstr>
      <vt:lpstr>Smoke Testing</vt:lpstr>
      <vt:lpstr>Smoke Testing Cont.</vt:lpstr>
      <vt:lpstr>Validation Testing</vt:lpstr>
      <vt:lpstr>Validation Testing – Alpha &amp; Beta Test</vt:lpstr>
      <vt:lpstr>System Testing</vt:lpstr>
      <vt:lpstr>Types of System Testing</vt:lpstr>
      <vt:lpstr>Types of System Testing Cont.</vt:lpstr>
      <vt:lpstr>Types of System Testing Cont.</vt:lpstr>
      <vt:lpstr>Acceptance Testing</vt:lpstr>
      <vt:lpstr>Views of Test Objects</vt:lpstr>
      <vt:lpstr>Black Box Testing</vt:lpstr>
      <vt:lpstr>Black Box Testing Cont.</vt:lpstr>
      <vt:lpstr>Black Box Testing Cont.</vt:lpstr>
      <vt:lpstr>Black Box Testing Cont.</vt:lpstr>
      <vt:lpstr>Black Box Testing Cont.</vt:lpstr>
      <vt:lpstr>Black Box Testing Cont.</vt:lpstr>
      <vt:lpstr>Black Box Testing Cont.</vt:lpstr>
      <vt:lpstr>Black Box Testing Cont.</vt:lpstr>
      <vt:lpstr>Black Box Testing Cont.</vt:lpstr>
      <vt:lpstr>Black Box Testing Cont.</vt:lpstr>
      <vt:lpstr>White Box Testing</vt:lpstr>
      <vt:lpstr>White Box Testing</vt:lpstr>
      <vt:lpstr>White Box Testing Cont.</vt:lpstr>
      <vt:lpstr>White-box  testing strategies</vt:lpstr>
      <vt:lpstr>Statement Coverage</vt:lpstr>
      <vt:lpstr>Branch coverage</vt:lpstr>
      <vt:lpstr>Path Coverage</vt:lpstr>
      <vt:lpstr>Cyclomatic Complexity</vt:lpstr>
      <vt:lpstr>Cyclomatic Complexity (continued)</vt:lpstr>
      <vt:lpstr>PowerPoint Presentation</vt:lpstr>
      <vt:lpstr>PowerPoint Presentation</vt:lpstr>
      <vt:lpstr>What is the complexity V(G)?</vt:lpstr>
      <vt:lpstr>Grey Box Testing</vt:lpstr>
      <vt:lpstr>PowerPoint Presentation</vt:lpstr>
      <vt:lpstr>Unit Testing in the OO Context</vt:lpstr>
      <vt:lpstr>Integration Testing in the OO Context</vt:lpstr>
      <vt:lpstr>Integration Testing in the OO Context</vt:lpstr>
      <vt:lpstr>Validation Testing in an OO Context</vt:lpstr>
      <vt:lpstr>PowerPoint Presentation</vt:lpstr>
      <vt:lpstr>Testing Web Applications</vt:lpstr>
      <vt:lpstr>Dimensions of Quality</vt:lpstr>
      <vt:lpstr>Dimensions of Quality</vt:lpstr>
      <vt:lpstr>Content Testing</vt:lpstr>
      <vt:lpstr>User Interface Testing</vt:lpstr>
      <vt:lpstr>Component-Level Testing</vt:lpstr>
      <vt:lpstr>Navigation Testing</vt:lpstr>
      <vt:lpstr>Configuration Testing</vt:lpstr>
      <vt:lpstr>Security Testing</vt:lpstr>
      <vt:lpstr>Performance Testing</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dc:creator>
  <cp:lastModifiedBy>pankaj</cp:lastModifiedBy>
  <cp:revision>17</cp:revision>
  <dcterms:created xsi:type="dcterms:W3CDTF">2021-05-27T15:52:19Z</dcterms:created>
  <dcterms:modified xsi:type="dcterms:W3CDTF">2021-05-30T09:07:22Z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0x010100A61D65E5B15E514E936E8C8FB88F7A66</vt:lpwstr>
  </property>
</Properties>
</file>