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54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2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slides/slide23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479" r:id="rId6"/>
    <p:sldId id="261" r:id="rId7"/>
    <p:sldId id="262" r:id="rId8"/>
    <p:sldId id="263" r:id="rId9"/>
    <p:sldId id="48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4" r:id="rId48"/>
    <p:sldId id="305" r:id="rId49"/>
    <p:sldId id="306" r:id="rId50"/>
    <p:sldId id="307" r:id="rId51"/>
    <p:sldId id="308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4" r:id="rId86"/>
    <p:sldId id="345" r:id="rId87"/>
    <p:sldId id="346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75817"/>
            <a:ext cx="9144000" cy="306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600200"/>
            <a:ext cx="9144000" cy="2971800"/>
          </a:xfrm>
          <a:custGeom>
            <a:avLst/>
            <a:gdLst/>
            <a:ahLst/>
            <a:cxnLst/>
            <a:rect l="l" t="t" r="r" b="b"/>
            <a:pathLst>
              <a:path w="9144000" h="2971800">
                <a:moveTo>
                  <a:pt x="0" y="2971800"/>
                </a:moveTo>
                <a:lnTo>
                  <a:pt x="9144000" y="2971800"/>
                </a:lnTo>
                <a:lnTo>
                  <a:pt x="91440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ln w="9525">
            <a:solidFill>
              <a:srgbClr val="7B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79" y="1991944"/>
            <a:ext cx="8762441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130" y="1703070"/>
            <a:ext cx="8987739" cy="379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96569"/>
            <a:ext cx="9144000" cy="2790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1524000"/>
            <a:ext cx="9144000" cy="2043508"/>
          </a:xfrm>
          <a:prstGeom prst="rect">
            <a:avLst/>
          </a:prstGeom>
          <a:ln w="9525">
            <a:solidFill>
              <a:srgbClr val="487CB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28575" algn="ctr">
              <a:lnSpc>
                <a:spcPct val="100000"/>
              </a:lnSpc>
            </a:pPr>
            <a:r>
              <a:rPr sz="4400" spc="-35" dirty="0">
                <a:solidFill>
                  <a:srgbClr val="001F5F"/>
                </a:solidFill>
                <a:latin typeface="Arial"/>
                <a:cs typeface="Arial"/>
              </a:rPr>
              <a:t>Unit</a:t>
            </a:r>
            <a:r>
              <a:rPr sz="4400" spc="-3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z="4400" dirty="0">
                <a:solidFill>
                  <a:srgbClr val="001F5F"/>
                </a:solidFill>
                <a:latin typeface="Arial"/>
                <a:cs typeface="Arial"/>
              </a:rPr>
              <a:t>4</a:t>
            </a:r>
            <a:endParaRPr sz="4400" dirty="0">
              <a:latin typeface="Arial"/>
              <a:cs typeface="Arial"/>
            </a:endParaRPr>
          </a:p>
          <a:p>
            <a:pPr marL="172085" algn="ctr">
              <a:lnSpc>
                <a:spcPct val="100000"/>
              </a:lnSpc>
            </a:pPr>
            <a:r>
              <a:rPr sz="4400" b="1" spc="-340" dirty="0">
                <a:solidFill>
                  <a:srgbClr val="001F5F"/>
                </a:solidFill>
                <a:latin typeface="Arial"/>
                <a:cs typeface="Arial"/>
              </a:rPr>
              <a:t>Design</a:t>
            </a:r>
            <a:r>
              <a:rPr sz="4400" b="1" spc="-6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4400" b="1" spc="-330" dirty="0">
                <a:solidFill>
                  <a:srgbClr val="001F5F"/>
                </a:solidFill>
                <a:latin typeface="Arial"/>
                <a:cs typeface="Arial"/>
              </a:rPr>
              <a:t>Engineering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568" y="0"/>
            <a:ext cx="8678545" cy="627992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962275" marR="5080" indent="-2949575">
              <a:lnSpc>
                <a:spcPct val="79000"/>
              </a:lnSpc>
              <a:spcBef>
                <a:spcPts val="1105"/>
              </a:spcBef>
            </a:pPr>
            <a:r>
              <a:rPr sz="4000" spc="-245" dirty="0">
                <a:solidFill>
                  <a:srgbClr val="FFFFFF"/>
                </a:solidFill>
                <a:latin typeface="Arial"/>
                <a:cs typeface="Arial"/>
              </a:rPr>
              <a:t>Course</a:t>
            </a:r>
            <a:r>
              <a:rPr sz="4000" spc="-5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4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40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90" dirty="0" smtClean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831" y="367791"/>
            <a:ext cx="1914525" cy="55244"/>
          </a:xfrm>
          <a:custGeom>
            <a:avLst/>
            <a:gdLst/>
            <a:ahLst/>
            <a:cxnLst/>
            <a:rect l="l" t="t" r="r" b="b"/>
            <a:pathLst>
              <a:path w="1914525" h="55245">
                <a:moveTo>
                  <a:pt x="1914144" y="0"/>
                </a:moveTo>
                <a:lnTo>
                  <a:pt x="0" y="0"/>
                </a:lnTo>
                <a:lnTo>
                  <a:pt x="0" y="54863"/>
                </a:lnTo>
                <a:lnTo>
                  <a:pt x="1914144" y="54863"/>
                </a:lnTo>
                <a:lnTo>
                  <a:pt x="1914144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831" y="2036572"/>
            <a:ext cx="1290955" cy="55244"/>
          </a:xfrm>
          <a:custGeom>
            <a:avLst/>
            <a:gdLst/>
            <a:ahLst/>
            <a:cxnLst/>
            <a:rect l="l" t="t" r="r" b="b"/>
            <a:pathLst>
              <a:path w="1290955" h="55244">
                <a:moveTo>
                  <a:pt x="1290828" y="0"/>
                </a:moveTo>
                <a:lnTo>
                  <a:pt x="0" y="0"/>
                </a:lnTo>
                <a:lnTo>
                  <a:pt x="0" y="54863"/>
                </a:lnTo>
                <a:lnTo>
                  <a:pt x="1290828" y="54863"/>
                </a:lnTo>
                <a:lnTo>
                  <a:pt x="1290828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831" y="3400552"/>
            <a:ext cx="1463040" cy="55244"/>
          </a:xfrm>
          <a:custGeom>
            <a:avLst/>
            <a:gdLst/>
            <a:ahLst/>
            <a:cxnLst/>
            <a:rect l="l" t="t" r="r" b="b"/>
            <a:pathLst>
              <a:path w="1463039" h="55245">
                <a:moveTo>
                  <a:pt x="1463040" y="0"/>
                </a:moveTo>
                <a:lnTo>
                  <a:pt x="0" y="0"/>
                </a:lnTo>
                <a:lnTo>
                  <a:pt x="0" y="54863"/>
                </a:lnTo>
                <a:lnTo>
                  <a:pt x="1463040" y="54863"/>
                </a:lnTo>
                <a:lnTo>
                  <a:pt x="1463040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831" y="5465571"/>
            <a:ext cx="1871980" cy="55244"/>
          </a:xfrm>
          <a:custGeom>
            <a:avLst/>
            <a:gdLst/>
            <a:ahLst/>
            <a:cxnLst/>
            <a:rect l="l" t="t" r="r" b="b"/>
            <a:pathLst>
              <a:path w="1871980" h="55245">
                <a:moveTo>
                  <a:pt x="1871472" y="0"/>
                </a:moveTo>
                <a:lnTo>
                  <a:pt x="0" y="0"/>
                </a:lnTo>
                <a:lnTo>
                  <a:pt x="0" y="54863"/>
                </a:lnTo>
                <a:lnTo>
                  <a:pt x="1871472" y="54863"/>
                </a:lnTo>
                <a:lnTo>
                  <a:pt x="1871472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130" y="0"/>
            <a:ext cx="8794115" cy="60188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189865" indent="-343535">
              <a:lnSpc>
                <a:spcPct val="100200"/>
              </a:lnSpc>
              <a:spcBef>
                <a:spcPts val="9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i="1" spc="-170" dirty="0">
                <a:solidFill>
                  <a:srgbClr val="6E2E9F"/>
                </a:solidFill>
                <a:latin typeface="Arial"/>
                <a:cs typeface="Arial"/>
              </a:rPr>
              <a:t>Functionality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assessed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evaluating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feature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  capabilities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program,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generality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functions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delivered,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security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theoverall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E2E9F"/>
              </a:buClr>
              <a:buFont typeface="Wingdings"/>
              <a:buChar char=""/>
            </a:pPr>
            <a:endParaRPr sz="3400" dirty="0">
              <a:latin typeface="Arial"/>
              <a:cs typeface="Arial"/>
            </a:endParaRPr>
          </a:p>
          <a:p>
            <a:pPr marL="355600" marR="1046480" indent="-343535">
              <a:lnSpc>
                <a:spcPct val="102299"/>
              </a:lnSpc>
              <a:buFont typeface="Wingdings"/>
              <a:buChar char=""/>
              <a:tabLst>
                <a:tab pos="356235" algn="l"/>
              </a:tabLst>
            </a:pPr>
            <a:r>
              <a:rPr sz="2800" b="1" i="1" spc="-155" dirty="0">
                <a:solidFill>
                  <a:srgbClr val="6E2E9F"/>
                </a:solidFill>
                <a:latin typeface="Arial"/>
                <a:cs typeface="Arial"/>
              </a:rPr>
              <a:t>Usability</a:t>
            </a:r>
            <a:r>
              <a:rPr sz="2800" b="1" i="1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assessed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considering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human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factors,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overall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aesthetics,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consistency,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5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documentation.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E2E9F"/>
              </a:buClr>
              <a:buFont typeface="Wingdings"/>
              <a:buChar char=""/>
            </a:pPr>
            <a:endParaRPr sz="3800" dirty="0">
              <a:latin typeface="Arial"/>
              <a:cs typeface="Arial"/>
            </a:endParaRPr>
          </a:p>
          <a:p>
            <a:pPr marL="355600" marR="5080" indent="-343535">
              <a:lnSpc>
                <a:spcPct val="100200"/>
              </a:lnSpc>
              <a:buFont typeface="Wingdings"/>
              <a:buChar char=""/>
              <a:tabLst>
                <a:tab pos="356235" algn="l"/>
              </a:tabLst>
            </a:pPr>
            <a:r>
              <a:rPr sz="2800" b="1" i="1" spc="-145" dirty="0">
                <a:solidFill>
                  <a:srgbClr val="6E2E9F"/>
                </a:solidFill>
                <a:latin typeface="Arial"/>
                <a:cs typeface="Arial"/>
              </a:rPr>
              <a:t>Reliability</a:t>
            </a:r>
            <a:r>
              <a:rPr sz="2800" b="1" i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evaluated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measuring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frequency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severity</a:t>
            </a:r>
            <a:r>
              <a:rPr lang="en-US" sz="2400" spc="-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failure,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accuracy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output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results,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mean-time-to-failure 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(MTTF),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ability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recover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failure,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predictability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program.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E2E9F"/>
              </a:buClr>
              <a:buFont typeface="Wingdings"/>
              <a:buChar char=""/>
            </a:pPr>
            <a:endParaRPr sz="3650" dirty="0">
              <a:latin typeface="Arial"/>
              <a:cs typeface="Arial"/>
            </a:endParaRPr>
          </a:p>
          <a:p>
            <a:pPr marL="355600" marR="335915" indent="-343535">
              <a:lnSpc>
                <a:spcPct val="100499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i="1" spc="-200" dirty="0">
                <a:solidFill>
                  <a:srgbClr val="6E2E9F"/>
                </a:solidFill>
                <a:latin typeface="Arial"/>
                <a:cs typeface="Arial"/>
              </a:rPr>
              <a:t>Performance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measured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considering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processing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speed, 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response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time,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resource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consumption,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throughput,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andefficiency.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831" y="369061"/>
            <a:ext cx="2068195" cy="55244"/>
          </a:xfrm>
          <a:custGeom>
            <a:avLst/>
            <a:gdLst/>
            <a:ahLst/>
            <a:cxnLst/>
            <a:rect l="l" t="t" r="r" b="b"/>
            <a:pathLst>
              <a:path w="2068195" h="55245">
                <a:moveTo>
                  <a:pt x="2068068" y="0"/>
                </a:moveTo>
                <a:lnTo>
                  <a:pt x="0" y="0"/>
                </a:lnTo>
                <a:lnTo>
                  <a:pt x="0" y="54863"/>
                </a:lnTo>
                <a:lnTo>
                  <a:pt x="2068068" y="54863"/>
                </a:lnTo>
                <a:lnTo>
                  <a:pt x="2068068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30" y="0"/>
            <a:ext cx="8886825" cy="19170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099"/>
              </a:lnSpc>
              <a:spcBef>
                <a:spcPts val="9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i="1" spc="-175" dirty="0">
                <a:solidFill>
                  <a:srgbClr val="6E2E9F"/>
                </a:solidFill>
                <a:latin typeface="Arial"/>
                <a:cs typeface="Arial"/>
              </a:rPr>
              <a:t>Supportability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combines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ability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extend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program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(extensibility),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adaptability,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serviceability—these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three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attributes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represent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common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term,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maintainability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—and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addition,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testability,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compatibility,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configurability,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ease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30" dirty="0" smtClean="0">
                <a:solidFill>
                  <a:srgbClr val="6E2E9F"/>
                </a:solidFill>
                <a:latin typeface="Arial"/>
                <a:cs typeface="Arial"/>
              </a:rPr>
              <a:t>which</a:t>
            </a:r>
            <a:r>
              <a:rPr lang="en-US" sz="2400" spc="-3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56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installed,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ease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problems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belocalized.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575817"/>
            <a:ext cx="9153525" cy="3066415"/>
            <a:chOff x="-4762" y="1575817"/>
            <a:chExt cx="9153525" cy="3066415"/>
          </a:xfrm>
        </p:grpSpPr>
        <p:sp>
          <p:nvSpPr>
            <p:cNvPr id="3" name="object 3"/>
            <p:cNvSpPr/>
            <p:nvPr/>
          </p:nvSpPr>
          <p:spPr>
            <a:xfrm>
              <a:off x="0" y="1575817"/>
              <a:ext cx="9144000" cy="30662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600200"/>
              <a:ext cx="9144000" cy="2971800"/>
            </a:xfrm>
            <a:custGeom>
              <a:avLst/>
              <a:gdLst/>
              <a:ahLst/>
              <a:cxnLst/>
              <a:rect l="l" t="t" r="r" b="b"/>
              <a:pathLst>
                <a:path w="9144000" h="2971800">
                  <a:moveTo>
                    <a:pt x="0" y="2971800"/>
                  </a:moveTo>
                  <a:lnTo>
                    <a:pt x="9144000" y="2971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971800"/>
                  </a:lnTo>
                  <a:close/>
                </a:path>
              </a:pathLst>
            </a:custGeom>
            <a:ln w="9525">
              <a:solidFill>
                <a:srgbClr val="BC49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1464" y="2495550"/>
            <a:ext cx="83578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Design </a:t>
            </a:r>
            <a:r>
              <a:rPr spc="-434" dirty="0"/>
              <a:t>Process </a:t>
            </a:r>
            <a:r>
              <a:rPr dirty="0"/>
              <a:t>&amp;</a:t>
            </a:r>
            <a:r>
              <a:rPr spc="-1130" dirty="0"/>
              <a:t> </a:t>
            </a:r>
            <a:r>
              <a:rPr spc="-105" dirty="0"/>
              <a:t>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17" y="200977"/>
            <a:ext cx="9034653" cy="5428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82003"/>
            <a:ext cx="9144000" cy="475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696"/>
            <a:ext cx="9144000" cy="457834"/>
          </a:xfrm>
          <a:custGeom>
            <a:avLst/>
            <a:gdLst/>
            <a:ahLst/>
            <a:cxnLst/>
            <a:rect l="l" t="t" r="r" b="b"/>
            <a:pathLst>
              <a:path w="9144000" h="457834">
                <a:moveTo>
                  <a:pt x="0" y="457301"/>
                </a:moveTo>
                <a:lnTo>
                  <a:pt x="9144000" y="457301"/>
                </a:lnTo>
                <a:lnTo>
                  <a:pt x="9144000" y="0"/>
                </a:lnTo>
                <a:lnTo>
                  <a:pt x="0" y="0"/>
                </a:lnTo>
                <a:lnTo>
                  <a:pt x="0" y="457301"/>
                </a:lnTo>
                <a:close/>
              </a:path>
            </a:pathLst>
          </a:custGeom>
          <a:ln w="9523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9992" y="6408826"/>
            <a:ext cx="8725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8.1</a:t>
            </a:r>
            <a:r>
              <a:rPr sz="2400" b="1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Translating</a:t>
            </a:r>
            <a:r>
              <a:rPr sz="2400" b="1" spc="-3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requirements</a:t>
            </a:r>
            <a:r>
              <a:rPr sz="2400" b="1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6E2E9F"/>
                </a:solidFill>
                <a:latin typeface="Arial"/>
                <a:cs typeface="Arial"/>
              </a:rPr>
              <a:t>into</a:t>
            </a:r>
            <a:r>
              <a:rPr sz="2400" b="1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185" dirty="0">
                <a:solidFill>
                  <a:srgbClr val="6E2E9F"/>
                </a:solidFill>
                <a:latin typeface="Arial"/>
                <a:cs typeface="Arial"/>
              </a:rPr>
              <a:t> design</a:t>
            </a:r>
            <a:r>
              <a:rPr sz="2400" b="1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6630" y="2495550"/>
            <a:ext cx="56851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Design</a:t>
            </a:r>
            <a:r>
              <a:rPr spc="-810" dirty="0"/>
              <a:t> </a:t>
            </a:r>
            <a:r>
              <a:rPr spc="-355" dirty="0"/>
              <a:t>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986" y="380"/>
            <a:ext cx="2256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60" dirty="0">
                <a:solidFill>
                  <a:srgbClr val="6E2E9F"/>
                </a:solidFill>
                <a:latin typeface="Arial"/>
                <a:cs typeface="Arial"/>
              </a:rPr>
              <a:t>1.	</a:t>
            </a:r>
            <a:r>
              <a:rPr sz="2800" b="1" spc="-19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3831" y="4611623"/>
            <a:ext cx="3590925" cy="55244"/>
          </a:xfrm>
          <a:custGeom>
            <a:avLst/>
            <a:gdLst/>
            <a:ahLst/>
            <a:cxnLst/>
            <a:rect l="l" t="t" r="r" b="b"/>
            <a:pathLst>
              <a:path w="3590925" h="55245">
                <a:moveTo>
                  <a:pt x="3590544" y="0"/>
                </a:moveTo>
                <a:lnTo>
                  <a:pt x="0" y="0"/>
                </a:lnTo>
                <a:lnTo>
                  <a:pt x="0" y="54863"/>
                </a:lnTo>
                <a:lnTo>
                  <a:pt x="3590544" y="54863"/>
                </a:lnTo>
                <a:lnTo>
                  <a:pt x="3590544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505459"/>
            <a:ext cx="8840470" cy="5460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113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consider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modular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solution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any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problem,many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levels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posed.</a:t>
            </a:r>
            <a:endParaRPr sz="24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  <a:tab pos="1696720" algn="l"/>
                <a:tab pos="2952750" algn="l"/>
                <a:tab pos="3342640" algn="l"/>
                <a:tab pos="3893185" algn="l"/>
                <a:tab pos="5076190" algn="l"/>
              </a:tabLst>
            </a:pP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At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highest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level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abstraction,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solution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stated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broad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terms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using</a:t>
            </a:r>
            <a:r>
              <a:rPr sz="2400" spc="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language	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	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	environment.</a:t>
            </a:r>
            <a:endParaRPr sz="2400" dirty="0">
              <a:latin typeface="Arial"/>
              <a:cs typeface="Arial"/>
            </a:endParaRPr>
          </a:p>
          <a:p>
            <a:pPr marL="355600" marR="20574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  <a:tab pos="762635" algn="l"/>
                <a:tab pos="1600835" algn="l"/>
                <a:tab pos="2827655" algn="l"/>
                <a:tab pos="4429760" algn="l"/>
              </a:tabLst>
            </a:pP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At	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lower	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levels</a:t>
            </a:r>
            <a:r>
              <a:rPr sz="2400" spc="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	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abstraction,	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detailed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description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solution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provided.</a:t>
            </a:r>
            <a:endParaRPr sz="2400" dirty="0">
              <a:latin typeface="Arial"/>
              <a:cs typeface="Arial"/>
            </a:endParaRPr>
          </a:p>
          <a:p>
            <a:pPr marL="355600" marR="313690" indent="-343535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Final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y,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at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lowest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level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abstraction,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solution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stated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manner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directly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implemented.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"/>
            </a:pPr>
            <a:endParaRPr sz="39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800" b="1" spc="-16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800" b="1" spc="-16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60" dirty="0" smtClean="0">
                <a:solidFill>
                  <a:srgbClr val="6E2E9F"/>
                </a:solidFill>
                <a:latin typeface="Arial"/>
                <a:cs typeface="Arial"/>
              </a:rPr>
              <a:t>procedural</a:t>
            </a:r>
            <a:r>
              <a:rPr sz="2800" b="1" spc="-39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7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800" b="1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refers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sequence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instructions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have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specific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limited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function.</a:t>
            </a:r>
            <a:endParaRPr sz="2400" dirty="0">
              <a:latin typeface="Arial"/>
              <a:cs typeface="Arial"/>
            </a:endParaRPr>
          </a:p>
          <a:p>
            <a:pPr marL="355600" marR="374015" indent="-343535">
              <a:lnSpc>
                <a:spcPct val="100000"/>
              </a:lnSpc>
              <a:spcBef>
                <a:spcPts val="7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name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procedural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implies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these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functions,</a:t>
            </a:r>
            <a:r>
              <a:rPr sz="2400" spc="-4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but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specific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details are</a:t>
            </a:r>
            <a:r>
              <a:rPr sz="2400" spc="-5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suppressed.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831" y="2819400"/>
            <a:ext cx="2661285" cy="55244"/>
          </a:xfrm>
          <a:custGeom>
            <a:avLst/>
            <a:gdLst/>
            <a:ahLst/>
            <a:cxnLst/>
            <a:rect l="l" t="t" r="r" b="b"/>
            <a:pathLst>
              <a:path w="2661285" h="55244">
                <a:moveTo>
                  <a:pt x="2660904" y="0"/>
                </a:moveTo>
                <a:lnTo>
                  <a:pt x="0" y="0"/>
                </a:lnTo>
                <a:lnTo>
                  <a:pt x="0" y="54863"/>
                </a:lnTo>
                <a:lnTo>
                  <a:pt x="2660904" y="54863"/>
                </a:lnTo>
                <a:lnTo>
                  <a:pt x="2660904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30" y="5588"/>
            <a:ext cx="8959850" cy="6152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example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procedural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would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word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50" dirty="0">
                <a:solidFill>
                  <a:srgbClr val="6E2E9F"/>
                </a:solidFill>
                <a:latin typeface="Arial"/>
                <a:cs typeface="Arial"/>
              </a:rPr>
              <a:t>open</a:t>
            </a:r>
            <a:r>
              <a:rPr sz="2400" b="1" i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6E2E9F"/>
                </a:solidFill>
                <a:latin typeface="Arial"/>
                <a:cs typeface="Arial"/>
              </a:rPr>
              <a:t>fora 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door.</a:t>
            </a:r>
            <a:endParaRPr sz="2400" dirty="0">
              <a:latin typeface="Arial"/>
              <a:cs typeface="Arial"/>
            </a:endParaRPr>
          </a:p>
          <a:p>
            <a:pPr marL="355600" marR="288925" indent="-343535" algn="just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i="1" spc="-165" dirty="0">
                <a:solidFill>
                  <a:srgbClr val="6E2E9F"/>
                </a:solidFill>
                <a:latin typeface="Arial"/>
                <a:cs typeface="Arial"/>
              </a:rPr>
              <a:t>Open</a:t>
            </a:r>
            <a:r>
              <a:rPr sz="2400" b="1" i="1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implies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long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sequence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procedural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steps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(e.g.,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walk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door,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reach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out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grasp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knob,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turn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knob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pull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door,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step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away 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moving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door,</a:t>
            </a:r>
            <a:r>
              <a:rPr sz="2400" spc="-5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etc.).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123825" indent="-343535">
              <a:lnSpc>
                <a:spcPct val="100200"/>
              </a:lnSpc>
              <a:buFont typeface="Wingdings"/>
              <a:buChar char=""/>
              <a:tabLst>
                <a:tab pos="356235" algn="l"/>
                <a:tab pos="1847850" algn="l"/>
                <a:tab pos="2815590" algn="l"/>
                <a:tab pos="4132579" algn="l"/>
                <a:tab pos="4684395" algn="l"/>
                <a:tab pos="6159500" algn="l"/>
                <a:tab pos="7686675" algn="l"/>
              </a:tabLst>
            </a:pPr>
            <a:r>
              <a:rPr sz="2800" b="1" spc="-8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800" b="1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85" dirty="0" smtClean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800" b="1" spc="-31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800" b="1" spc="-31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65" dirty="0" smtClean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800" b="1" spc="-40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named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collection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describes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object.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context</a:t>
            </a:r>
            <a:r>
              <a:rPr sz="2400" spc="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	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procedural	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	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open,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we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define	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	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 err="1">
                <a:solidFill>
                  <a:srgbClr val="6E2E9F"/>
                </a:solidFill>
                <a:latin typeface="Arial"/>
                <a:cs typeface="Arial"/>
              </a:rPr>
              <a:t>cal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340" dirty="0" smtClean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ed</a:t>
            </a:r>
            <a:r>
              <a:rPr sz="2400" spc="-26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6E2E9F"/>
                </a:solidFill>
                <a:latin typeface="Arial"/>
                <a:cs typeface="Arial"/>
              </a:rPr>
              <a:t>door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marR="16129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  <a:tab pos="5370195" algn="l"/>
              </a:tabLst>
            </a:pP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Like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any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object,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door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would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encompass 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attributes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describe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door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(e.g.,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door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type,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swing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direction,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opening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mechanism,</a:t>
            </a:r>
            <a:r>
              <a:rPr sz="2400" spc="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weight,	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dimensions).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"/>
            </a:pPr>
            <a:endParaRPr sz="3650" dirty="0">
              <a:latin typeface="Arial"/>
              <a:cs typeface="Arial"/>
            </a:endParaRPr>
          </a:p>
          <a:p>
            <a:pPr marL="343535" marR="191770" indent="-343535" algn="r">
              <a:lnSpc>
                <a:spcPct val="100000"/>
              </a:lnSpc>
              <a:buFont typeface="Wingdings"/>
              <a:buChar char=""/>
              <a:tabLst>
                <a:tab pos="343535" algn="l"/>
                <a:tab pos="1606550" algn="l"/>
                <a:tab pos="2249170" algn="l"/>
                <a:tab pos="2799715" algn="l"/>
                <a:tab pos="4274820" algn="l"/>
              </a:tabLst>
            </a:pP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follows	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	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procedural	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50" dirty="0">
                <a:solidFill>
                  <a:srgbClr val="6E2E9F"/>
                </a:solidFill>
                <a:latin typeface="Arial"/>
                <a:cs typeface="Arial"/>
              </a:rPr>
              <a:t>open</a:t>
            </a:r>
            <a:r>
              <a:rPr sz="2400" b="1" i="1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would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make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 marR="168910" algn="r">
              <a:lnSpc>
                <a:spcPct val="100000"/>
              </a:lnSpc>
            </a:pP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contained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attributes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30" dirty="0">
                <a:solidFill>
                  <a:srgbClr val="6E2E9F"/>
                </a:solidFill>
                <a:latin typeface="Arial"/>
                <a:cs typeface="Arial"/>
              </a:rPr>
              <a:t>door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9503" y="380"/>
            <a:ext cx="2384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2.	</a:t>
            </a:r>
            <a:r>
              <a:rPr sz="2800" b="1" spc="-17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564049"/>
            <a:ext cx="8896985" cy="57605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inc</a:t>
            </a:r>
            <a:r>
              <a:rPr sz="2400" spc="-80" dirty="0" smtClean="0">
                <a:solidFill>
                  <a:srgbClr val="6E2E9F"/>
                </a:solidFill>
                <a:latin typeface="Arial"/>
                <a:cs typeface="Arial"/>
              </a:rPr>
              <a:t>udes</a:t>
            </a:r>
            <a:r>
              <a:rPr sz="2400" spc="-204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(signals)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85" dirty="0" smtClean="0">
                <a:solidFill>
                  <a:srgbClr val="6E2E9F"/>
                </a:solidFill>
                <a:latin typeface="Arial"/>
                <a:cs typeface="Arial"/>
              </a:rPr>
              <a:t>―</a:t>
            </a:r>
            <a:r>
              <a:rPr lang="en-US" sz="2400" spc="-3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85" dirty="0" smtClean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overall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structure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ways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structure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provides conceptual 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integrity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29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229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29" dirty="0" smtClean="0">
                <a:solidFill>
                  <a:srgbClr val="6E2E9F"/>
                </a:solidFill>
                <a:latin typeface="Arial"/>
                <a:cs typeface="Arial"/>
              </a:rPr>
              <a:t>syste</a:t>
            </a:r>
            <a:r>
              <a:rPr lang="en-US" sz="2400" spc="-229" dirty="0" smtClean="0">
                <a:solidFill>
                  <a:srgbClr val="6E2E9F"/>
                </a:solidFill>
                <a:latin typeface="Arial"/>
                <a:cs typeface="Arial"/>
              </a:rPr>
              <a:t>m.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21209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its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simplest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form,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structure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organization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program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(modules),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manner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these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interact,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structure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33845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  <a:tab pos="1175385" algn="l"/>
                <a:tab pos="1567180" algn="l"/>
                <a:tab pos="3268345" algn="l"/>
                <a:tab pos="8281034" algn="l"/>
              </a:tabLst>
            </a:pP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	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f	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c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h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c</a:t>
            </a:r>
            <a:r>
              <a:rPr sz="2400" spc="40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u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p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100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110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enab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o</a:t>
            </a:r>
            <a:r>
              <a:rPr sz="2400" spc="40" dirty="0">
                <a:solidFill>
                  <a:srgbClr val="6E2E9F"/>
                </a:solidFill>
                <a:latin typeface="Arial"/>
                <a:cs typeface="Arial"/>
              </a:rPr>
              <a:t>ft</a:t>
            </a:r>
            <a:r>
              <a:rPr sz="2400" spc="65" dirty="0">
                <a:solidFill>
                  <a:srgbClr val="6E2E9F"/>
                </a:solidFill>
                <a:latin typeface="Arial"/>
                <a:cs typeface="Arial"/>
              </a:rPr>
              <a:t>w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engine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400" spc="110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solve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common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5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problems.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There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properties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specified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part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ofan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design.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0"/>
            <a:ext cx="8814435" cy="3182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459105" indent="-343535">
              <a:lnSpc>
                <a:spcPct val="100200"/>
              </a:lnSpc>
              <a:spcBef>
                <a:spcPts val="90"/>
              </a:spcBef>
              <a:buFont typeface="Wingdings"/>
              <a:buChar char=""/>
              <a:tabLst>
                <a:tab pos="356235" algn="l"/>
                <a:tab pos="1635760" algn="l"/>
                <a:tab pos="2743835" algn="l"/>
                <a:tab pos="3675379" algn="l"/>
                <a:tab pos="3780154" algn="l"/>
                <a:tab pos="4829175" algn="l"/>
                <a:tab pos="5458460" algn="l"/>
                <a:tab pos="5850255" algn="l"/>
                <a:tab pos="5934075" algn="l"/>
                <a:tab pos="6303010" algn="l"/>
              </a:tabLst>
            </a:pPr>
            <a:r>
              <a:rPr sz="2800" b="1" spc="-165" dirty="0">
                <a:solidFill>
                  <a:srgbClr val="6E2E9F"/>
                </a:solidFill>
                <a:latin typeface="Arial"/>
                <a:cs typeface="Arial"/>
              </a:rPr>
              <a:t>Structural</a:t>
            </a:r>
            <a:r>
              <a:rPr sz="2800" b="1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6E2E9F"/>
                </a:solidFill>
                <a:latin typeface="Arial"/>
                <a:cs typeface="Arial"/>
              </a:rPr>
              <a:t>properties</a:t>
            </a:r>
            <a:r>
              <a:rPr sz="2800" b="1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800" b="1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aspect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representation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defines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		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	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	a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(e.g.,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modules,	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objects,	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filters)	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manner		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	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those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packaged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interact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oneanother.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example,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objects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packaged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encapsulate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both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processing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manipulates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interact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via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invocation 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4097223"/>
            <a:ext cx="8480425" cy="1551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200"/>
              </a:lnSpc>
              <a:spcBef>
                <a:spcPts val="90"/>
              </a:spcBef>
              <a:buFont typeface="Wingdings"/>
              <a:buChar char=""/>
              <a:tabLst>
                <a:tab pos="356235" algn="l"/>
                <a:tab pos="1879600" algn="l"/>
                <a:tab pos="2847340" algn="l"/>
                <a:tab pos="2880995" algn="l"/>
                <a:tab pos="6962775" algn="l"/>
              </a:tabLst>
            </a:pPr>
            <a:r>
              <a:rPr sz="2800" b="1" spc="-170" dirty="0">
                <a:solidFill>
                  <a:srgbClr val="6E2E9F"/>
                </a:solidFill>
                <a:latin typeface="Arial"/>
                <a:cs typeface="Arial"/>
              </a:rPr>
              <a:t>Extra-functional		</a:t>
            </a:r>
            <a:r>
              <a:rPr sz="2800" b="1" spc="-155" dirty="0">
                <a:solidFill>
                  <a:srgbClr val="6E2E9F"/>
                </a:solidFill>
                <a:latin typeface="Arial"/>
                <a:cs typeface="Arial"/>
              </a:rPr>
              <a:t>properties </a:t>
            </a:r>
            <a:r>
              <a:rPr sz="2800" b="1" spc="-5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800" b="1" spc="-4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	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description	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	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address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how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achieves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performance,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capacity,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reliability,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security,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adaptability, and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systemcharacteristics.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0"/>
            <a:ext cx="8980805" cy="607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428625" indent="-343535">
              <a:lnSpc>
                <a:spcPct val="100200"/>
              </a:lnSpc>
              <a:spcBef>
                <a:spcPts val="9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spc="-195" dirty="0">
                <a:solidFill>
                  <a:srgbClr val="6E2E9F"/>
                </a:solidFill>
                <a:latin typeface="Arial"/>
                <a:cs typeface="Arial"/>
              </a:rPr>
              <a:t>Families</a:t>
            </a:r>
            <a:r>
              <a:rPr sz="2800" b="1" spc="-4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800" b="1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25" dirty="0">
                <a:solidFill>
                  <a:srgbClr val="6E2E9F"/>
                </a:solidFill>
                <a:latin typeface="Arial"/>
                <a:cs typeface="Arial"/>
              </a:rPr>
              <a:t>related</a:t>
            </a:r>
            <a:r>
              <a:rPr sz="2800" b="1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260" dirty="0">
                <a:solidFill>
                  <a:srgbClr val="6E2E9F"/>
                </a:solidFill>
                <a:latin typeface="Arial"/>
                <a:cs typeface="Arial"/>
              </a:rPr>
              <a:t>systems</a:t>
            </a:r>
            <a:r>
              <a:rPr sz="2800" b="1" spc="-5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800" b="1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draw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upon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repeatable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patterns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thatare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commonly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encountered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families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similar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systems.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essence,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have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ability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toreuse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building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blocks.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355600" marR="58610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  <a:tab pos="3883660" algn="l"/>
              </a:tabLst>
            </a:pPr>
            <a:r>
              <a:rPr sz="2400" b="1" i="1" spc="-165" dirty="0">
                <a:solidFill>
                  <a:srgbClr val="6E2E9F"/>
                </a:solidFill>
                <a:latin typeface="Arial"/>
                <a:cs typeface="Arial"/>
              </a:rPr>
              <a:t>Given  </a:t>
            </a:r>
            <a:r>
              <a:rPr sz="2400" b="1" i="1" spc="-6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i="1" spc="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65" dirty="0">
                <a:solidFill>
                  <a:srgbClr val="6E2E9F"/>
                </a:solidFill>
                <a:latin typeface="Arial"/>
                <a:cs typeface="Arial"/>
              </a:rPr>
              <a:t>specification</a:t>
            </a:r>
            <a:r>
              <a:rPr sz="2400" b="1" i="1" spc="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80" dirty="0">
                <a:solidFill>
                  <a:srgbClr val="6E2E9F"/>
                </a:solidFill>
                <a:latin typeface="Arial"/>
                <a:cs typeface="Arial"/>
              </a:rPr>
              <a:t>of	</a:t>
            </a:r>
            <a:r>
              <a:rPr sz="2400" b="1" i="1" spc="-130" dirty="0">
                <a:solidFill>
                  <a:srgbClr val="6E2E9F"/>
                </a:solidFill>
                <a:latin typeface="Arial"/>
                <a:cs typeface="Arial"/>
              </a:rPr>
              <a:t>these </a:t>
            </a:r>
            <a:r>
              <a:rPr sz="2400" b="1" i="1" spc="-135" dirty="0">
                <a:solidFill>
                  <a:srgbClr val="6E2E9F"/>
                </a:solidFill>
                <a:latin typeface="Arial"/>
                <a:cs typeface="Arial"/>
              </a:rPr>
              <a:t>properties, </a:t>
            </a:r>
            <a:r>
              <a:rPr sz="2400" b="1" i="1" spc="-65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b="1" i="1" spc="-135" dirty="0">
                <a:solidFill>
                  <a:srgbClr val="6E2E9F"/>
                </a:solidFill>
                <a:latin typeface="Arial"/>
                <a:cs typeface="Arial"/>
              </a:rPr>
              <a:t>architectural  </a:t>
            </a:r>
            <a:r>
              <a:rPr sz="2400" b="1" i="1" spc="-175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b="1" i="1" spc="-150" dirty="0">
                <a:solidFill>
                  <a:srgbClr val="6E2E9F"/>
                </a:solidFill>
                <a:latin typeface="Arial"/>
                <a:cs typeface="Arial"/>
              </a:rPr>
              <a:t>can </a:t>
            </a:r>
            <a:r>
              <a:rPr sz="2400" b="1" i="1" spc="-95" dirty="0">
                <a:solidFill>
                  <a:srgbClr val="6E2E9F"/>
                </a:solidFill>
                <a:latin typeface="Arial"/>
                <a:cs typeface="Arial"/>
              </a:rPr>
              <a:t>be </a:t>
            </a:r>
            <a:r>
              <a:rPr sz="2400" b="1" i="1" spc="-160" dirty="0">
                <a:solidFill>
                  <a:srgbClr val="6E2E9F"/>
                </a:solidFill>
                <a:latin typeface="Arial"/>
                <a:cs typeface="Arial"/>
              </a:rPr>
              <a:t>represented </a:t>
            </a:r>
            <a:r>
              <a:rPr sz="2400" b="1" i="1" spc="-180" dirty="0">
                <a:solidFill>
                  <a:srgbClr val="6E2E9F"/>
                </a:solidFill>
                <a:latin typeface="Arial"/>
                <a:cs typeface="Arial"/>
              </a:rPr>
              <a:t>using </a:t>
            </a:r>
            <a:r>
              <a:rPr sz="2400" b="1" i="1" spc="-135" dirty="0">
                <a:solidFill>
                  <a:srgbClr val="6E2E9F"/>
                </a:solidFill>
                <a:latin typeface="Arial"/>
                <a:cs typeface="Arial"/>
              </a:rPr>
              <a:t>one </a:t>
            </a:r>
            <a:r>
              <a:rPr sz="2400" b="1" i="1" spc="-85" dirty="0">
                <a:solidFill>
                  <a:srgbClr val="6E2E9F"/>
                </a:solidFill>
                <a:latin typeface="Arial"/>
                <a:cs typeface="Arial"/>
              </a:rPr>
              <a:t>or </a:t>
            </a:r>
            <a:r>
              <a:rPr sz="2400" b="1" i="1" spc="-130" dirty="0">
                <a:solidFill>
                  <a:srgbClr val="6E2E9F"/>
                </a:solidFill>
                <a:latin typeface="Arial"/>
                <a:cs typeface="Arial"/>
              </a:rPr>
              <a:t>more </a:t>
            </a:r>
            <a:r>
              <a:rPr sz="2400" b="1" i="1" spc="-7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b="1" i="1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b="1" i="1" spc="-155" dirty="0">
                <a:solidFill>
                  <a:srgbClr val="6E2E9F"/>
                </a:solidFill>
                <a:latin typeface="Arial"/>
                <a:cs typeface="Arial"/>
              </a:rPr>
              <a:t>number </a:t>
            </a:r>
            <a:r>
              <a:rPr sz="2400" b="1" i="1" spc="-7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b="1" i="1" spc="-110" dirty="0">
                <a:solidFill>
                  <a:srgbClr val="6E2E9F"/>
                </a:solidFill>
                <a:latin typeface="Arial"/>
                <a:cs typeface="Arial"/>
              </a:rPr>
              <a:t>different</a:t>
            </a:r>
            <a:r>
              <a:rPr sz="2400" b="1" i="1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60" dirty="0">
                <a:solidFill>
                  <a:srgbClr val="6E2E9F"/>
                </a:solidFill>
                <a:latin typeface="Arial"/>
                <a:cs typeface="Arial"/>
              </a:rPr>
              <a:t>models.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  <a:tab pos="745490" algn="l"/>
                <a:tab pos="1937385" algn="l"/>
                <a:tab pos="3950970" algn="l"/>
                <a:tab pos="7773670" algn="l"/>
              </a:tabLst>
            </a:pPr>
            <a:r>
              <a:rPr sz="2400" u="heavy" spc="-1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</a:t>
            </a:r>
            <a:r>
              <a:rPr sz="2400" u="heavy" spc="-1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tr</a:t>
            </a:r>
            <a:r>
              <a:rPr sz="2400" u="heavy" spc="-1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u</a:t>
            </a:r>
            <a:r>
              <a:rPr sz="2400" u="heavy" spc="-1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</a:t>
            </a:r>
            <a:r>
              <a:rPr sz="2400" u="heavy" spc="4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</a:t>
            </a:r>
            <a:r>
              <a:rPr sz="2400" u="heavy" spc="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u</a:t>
            </a:r>
            <a:r>
              <a:rPr sz="2400" u="heavy" spc="-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r</a:t>
            </a:r>
            <a:r>
              <a:rPr sz="2400" u="heavy" spc="-2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</a:t>
            </a:r>
            <a:r>
              <a:rPr sz="2400" u="heavy" spc="-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l</a:t>
            </a:r>
            <a:r>
              <a:rPr sz="2400" u="heavy" spc="-13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</a:t>
            </a:r>
            <a:r>
              <a:rPr sz="2400" u="heavy" spc="-1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odel</a:t>
            </a:r>
            <a:r>
              <a:rPr sz="2400" u="heavy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ep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ese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	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c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hi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c</a:t>
            </a:r>
            <a:r>
              <a:rPr sz="2400" spc="40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n</a:t>
            </a:r>
            <a:r>
              <a:rPr sz="2400" spc="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o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g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i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z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c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olle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c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n  of	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program	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"/>
            </a:pPr>
            <a:endParaRPr sz="3650">
              <a:latin typeface="Arial"/>
              <a:cs typeface="Arial"/>
            </a:endParaRPr>
          </a:p>
          <a:p>
            <a:pPr marL="355600" marR="46863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u="heavy" spc="-1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Framework </a:t>
            </a:r>
            <a:r>
              <a:rPr sz="2400" u="heavy" spc="-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models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increase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level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attempting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toidentify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repeatable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frameworks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encountered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similar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types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495550"/>
            <a:ext cx="83578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Design </a:t>
            </a:r>
            <a:r>
              <a:rPr spc="-434" dirty="0"/>
              <a:t>Process </a:t>
            </a:r>
            <a:r>
              <a:rPr dirty="0"/>
              <a:t>&amp;</a:t>
            </a:r>
            <a:r>
              <a:rPr spc="-1130" dirty="0"/>
              <a:t> </a:t>
            </a:r>
            <a:r>
              <a:rPr spc="-105" dirty="0"/>
              <a:t>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945880" cy="491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5615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  <a:tab pos="3623310" algn="l"/>
                <a:tab pos="4013200" algn="l"/>
                <a:tab pos="5162550" algn="l"/>
              </a:tabLst>
            </a:pPr>
            <a:r>
              <a:rPr sz="2400" u="heavy" spc="-1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Dynamic </a:t>
            </a:r>
            <a:r>
              <a:rPr sz="2400" u="heavy" spc="-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models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address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behavioral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aspects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program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architecture,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indicating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how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structure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configuration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may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change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function	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	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external	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events.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"/>
            </a:pPr>
            <a:endParaRPr sz="3650">
              <a:latin typeface="Arial"/>
              <a:cs typeface="Arial"/>
            </a:endParaRPr>
          </a:p>
          <a:p>
            <a:pPr marL="355600" marR="208915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  <a:tab pos="4203700" algn="l"/>
                <a:tab pos="5146040" algn="l"/>
                <a:tab pos="5535930" algn="l"/>
                <a:tab pos="6086475" algn="l"/>
                <a:tab pos="7285990" algn="l"/>
              </a:tabLst>
            </a:pPr>
            <a:r>
              <a:rPr sz="2400" u="heavy" spc="-1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Process  </a:t>
            </a:r>
            <a:r>
              <a:rPr sz="2400" u="heavy" spc="-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models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focus</a:t>
            </a:r>
            <a:r>
              <a:rPr sz="2400" spc="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on</a:t>
            </a:r>
            <a:r>
              <a:rPr sz="2400" spc="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	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	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business	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technical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process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must</a:t>
            </a:r>
            <a:r>
              <a:rPr sz="2400" spc="-4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accommodate.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"/>
            </a:pPr>
            <a:endParaRPr sz="3650">
              <a:latin typeface="Arial"/>
              <a:cs typeface="Arial"/>
            </a:endParaRPr>
          </a:p>
          <a:p>
            <a:pPr marL="355600" marR="1651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u="heavy" spc="-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Functional</a:t>
            </a:r>
            <a:r>
              <a:rPr sz="2400" u="heavy" spc="-1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models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represent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functionalhierarchy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asystem.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Anumber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different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 description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languages</a:t>
            </a:r>
            <a:r>
              <a:rPr sz="2400" spc="-5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(ADLs)have 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been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developed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represent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thesemodels.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683" y="380"/>
            <a:ext cx="1794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120" dirty="0">
                <a:solidFill>
                  <a:srgbClr val="6E2E9F"/>
                </a:solidFill>
                <a:latin typeface="Arial"/>
                <a:cs typeface="Arial"/>
              </a:rPr>
              <a:t>3</a:t>
            </a:r>
            <a:r>
              <a:rPr sz="2800" b="1" spc="-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800" b="1" spc="-455" dirty="0">
                <a:solidFill>
                  <a:srgbClr val="6E2E9F"/>
                </a:solidFill>
                <a:latin typeface="Arial"/>
                <a:cs typeface="Arial"/>
              </a:rPr>
              <a:t>P</a:t>
            </a:r>
            <a:r>
              <a:rPr sz="2800" b="1" spc="-204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6E2E9F"/>
                </a:solidFill>
                <a:latin typeface="Arial"/>
                <a:cs typeface="Arial"/>
              </a:rPr>
              <a:t>tt</a:t>
            </a:r>
            <a:r>
              <a:rPr sz="2800" b="1" spc="-229" dirty="0">
                <a:solidFill>
                  <a:srgbClr val="6E2E9F"/>
                </a:solidFill>
                <a:latin typeface="Arial"/>
                <a:cs typeface="Arial"/>
              </a:rPr>
              <a:t>er</a:t>
            </a:r>
            <a:r>
              <a:rPr sz="2800" b="1" spc="-240" dirty="0">
                <a:solidFill>
                  <a:srgbClr val="6E2E9F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505459"/>
            <a:ext cx="8830310" cy="4537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355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describes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structure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solves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particular 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within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specific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context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may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have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impact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on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manner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applied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used.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40894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  <a:tab pos="998855" algn="l"/>
                <a:tab pos="1829435" algn="l"/>
                <a:tab pos="2219325" algn="l"/>
                <a:tab pos="2943860" algn="l"/>
                <a:tab pos="3510279" algn="l"/>
                <a:tab pos="3906520" algn="l"/>
                <a:tab pos="4939030" algn="l"/>
                <a:tab pos="6737350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intent	of	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each	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	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provide	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description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	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enables</a:t>
            </a:r>
            <a:r>
              <a:rPr sz="2400" spc="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designer	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	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determine</a:t>
            </a:r>
            <a:endParaRPr sz="2400" dirty="0">
              <a:latin typeface="Arial"/>
              <a:cs typeface="Arial"/>
            </a:endParaRPr>
          </a:p>
          <a:p>
            <a:pPr marL="763905" lvl="1" indent="-410209">
              <a:lnSpc>
                <a:spcPct val="100000"/>
              </a:lnSpc>
              <a:spcBef>
                <a:spcPts val="600"/>
              </a:spcBef>
              <a:buAutoNum type="arabicParenBoth"/>
              <a:tabLst>
                <a:tab pos="764540" algn="l"/>
                <a:tab pos="2016760" algn="l"/>
                <a:tab pos="2565400" algn="l"/>
                <a:tab pos="3622040" algn="l"/>
                <a:tab pos="5345430" algn="l"/>
                <a:tab pos="5740400" algn="l"/>
                <a:tab pos="6292215" algn="l"/>
                <a:tab pos="7338059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whether	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	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applicable	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	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current	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work,</a:t>
            </a:r>
            <a:endParaRPr sz="2400" dirty="0">
              <a:latin typeface="Arial"/>
              <a:cs typeface="Arial"/>
            </a:endParaRPr>
          </a:p>
          <a:p>
            <a:pPr marL="760730" lvl="1" indent="-407034">
              <a:lnSpc>
                <a:spcPct val="100000"/>
              </a:lnSpc>
              <a:spcBef>
                <a:spcPts val="600"/>
              </a:spcBef>
              <a:buAutoNum type="arabicParenBoth"/>
              <a:tabLst>
                <a:tab pos="761365" algn="l"/>
              </a:tabLst>
            </a:pP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whether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reused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(hence,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saving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designtime),</a:t>
            </a:r>
            <a:endParaRPr sz="2400" dirty="0">
              <a:latin typeface="Arial"/>
              <a:cs typeface="Arial"/>
            </a:endParaRPr>
          </a:p>
          <a:p>
            <a:pPr marL="763905" lvl="1" indent="-410209">
              <a:lnSpc>
                <a:spcPct val="100000"/>
              </a:lnSpc>
              <a:spcBef>
                <a:spcPts val="254"/>
              </a:spcBef>
              <a:buAutoNum type="arabicParenBoth"/>
              <a:tabLst>
                <a:tab pos="764540" algn="l"/>
              </a:tabLst>
            </a:pP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whether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serve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guide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developing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similar,</a:t>
            </a:r>
            <a:endParaRPr sz="2400" dirty="0">
              <a:latin typeface="Arial"/>
              <a:cs typeface="Arial"/>
            </a:endParaRPr>
          </a:p>
          <a:p>
            <a:pPr marL="763905">
              <a:lnSpc>
                <a:spcPct val="100000"/>
              </a:lnSpc>
              <a:spcBef>
                <a:spcPts val="575"/>
              </a:spcBef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butfunctionally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structurally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different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451" y="380"/>
            <a:ext cx="3978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4.	</a:t>
            </a:r>
            <a:r>
              <a:rPr sz="2800" b="1" spc="-180" dirty="0">
                <a:solidFill>
                  <a:srgbClr val="6E2E9F"/>
                </a:solidFill>
                <a:latin typeface="Arial"/>
                <a:cs typeface="Arial"/>
              </a:rPr>
              <a:t>Separation </a:t>
            </a:r>
            <a:r>
              <a:rPr sz="2800" b="1" spc="-7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800" b="1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260" dirty="0">
                <a:solidFill>
                  <a:srgbClr val="6E2E9F"/>
                </a:solidFill>
                <a:latin typeface="Arial"/>
                <a:cs typeface="Arial"/>
              </a:rPr>
              <a:t>Concerns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944702"/>
            <a:ext cx="8949055" cy="539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  <a:tab pos="1826260" algn="l"/>
                <a:tab pos="2216150" algn="l"/>
                <a:tab pos="4254500" algn="l"/>
                <a:tab pos="5237480" algn="l"/>
                <a:tab pos="6603365" algn="l"/>
                <a:tab pos="6650355" algn="l"/>
                <a:tab pos="7840980" algn="l"/>
                <a:tab pos="8484235" algn="l"/>
              </a:tabLst>
            </a:pP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pa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tion	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f	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c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on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desig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n</a:t>
            </a:r>
            <a:r>
              <a:rPr sz="2400" spc="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c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on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h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		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sug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g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es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s	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h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	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y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complex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easily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handled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if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subdivided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 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pieces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solved	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and/or	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optimized	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independently.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r>
              <a:rPr lang="en-US" sz="3650" dirty="0" smtClean="0">
                <a:latin typeface="Arial"/>
                <a:cs typeface="Arial"/>
              </a:rPr>
              <a:t> </a:t>
            </a:r>
            <a:endParaRPr sz="3650" dirty="0">
              <a:latin typeface="Arial"/>
              <a:cs typeface="Arial"/>
            </a:endParaRPr>
          </a:p>
          <a:p>
            <a:pPr marL="355600" marR="29273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  <a:tab pos="1987550" algn="l"/>
                <a:tab pos="3307715" algn="l"/>
                <a:tab pos="3708400" algn="l"/>
                <a:tab pos="4935855" algn="l"/>
                <a:tab pos="5579110" algn="l"/>
              </a:tabLst>
            </a:pP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Aconcern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	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feature	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	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behavior	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	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specified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part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thesoftware.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separating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concerns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into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smal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er,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therefore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</a:t>
            </a:r>
            <a:r>
              <a:rPr sz="2400" spc="-4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manageable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pieces,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takes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less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effort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time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solve.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355600" marR="381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two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problems,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p1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p2,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if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perceived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complexity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p1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greater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than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perceived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complexity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p2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,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follows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effort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required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solve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p1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greater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than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effort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required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solve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p2.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931910" cy="401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891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general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case,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result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is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intuitively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obvious.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does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takemore 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time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solve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difficult</a:t>
            </a:r>
            <a:r>
              <a:rPr sz="2400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28321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also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follows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perceived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complexity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two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problems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they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combined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often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greater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than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sum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perceived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complexity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taken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separately.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leads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divide-and-conquer strategy—it‘s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easier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solve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complex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break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manageable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pieces.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has 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important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implications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regard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modularity.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371" y="380"/>
            <a:ext cx="2200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5.	</a:t>
            </a:r>
            <a:r>
              <a:rPr sz="2800" b="1" spc="-114" dirty="0">
                <a:solidFill>
                  <a:srgbClr val="6E2E9F"/>
                </a:solidFill>
                <a:latin typeface="Arial"/>
                <a:cs typeface="Arial"/>
              </a:rPr>
              <a:t>Modularity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505459"/>
            <a:ext cx="8879205" cy="600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7914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Modularity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most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common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manifestation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separation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concerns.</a:t>
            </a:r>
            <a:endParaRPr sz="2400">
              <a:latin typeface="Arial"/>
              <a:cs typeface="Arial"/>
            </a:endParaRPr>
          </a:p>
          <a:p>
            <a:pPr marL="355600" marR="631825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  <a:tab pos="2111375" algn="l"/>
                <a:tab pos="2905760" algn="l"/>
                <a:tab pos="3528695" algn="l"/>
                <a:tab pos="3604895" algn="l"/>
                <a:tab pos="4946650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divided	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	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separately	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named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addressable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components,	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sometimes		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cal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ed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modules,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integratedto 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satisfy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Monolithic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(i.e.,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large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program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composed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single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module)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cannot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easily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grasped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engineer.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  <a:tab pos="1958975" algn="l"/>
                <a:tab pos="3444875" algn="l"/>
                <a:tab pos="4345940" algn="l"/>
                <a:tab pos="707707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number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control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paths,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span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reference,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number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variables,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over-all	complexity	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would	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make</a:t>
            </a:r>
            <a:r>
              <a:rPr sz="2400" spc="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understanding	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close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impossible.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80835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  <a:tab pos="1635760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almost	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instances,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break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intomany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modules,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hoping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make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understanding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easier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and,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consequence,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reduce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cost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required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tobuild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software.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782685" cy="669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514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Referring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8.2,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effort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(cost)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develop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individual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module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does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decrease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total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number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modules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increases.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208279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Given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same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requirements,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 smtClean="0">
                <a:solidFill>
                  <a:srgbClr val="6E2E9F"/>
                </a:solidFill>
                <a:latin typeface="Arial"/>
                <a:cs typeface="Arial"/>
              </a:rPr>
              <a:t>means</a:t>
            </a:r>
            <a:r>
              <a:rPr lang="en-US" sz="2400" spc="-9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 err="1" smtClean="0">
                <a:solidFill>
                  <a:srgbClr val="6E2E9F"/>
                </a:solidFill>
                <a:latin typeface="Arial"/>
                <a:cs typeface="Arial"/>
              </a:rPr>
              <a:t>smal</a:t>
            </a:r>
            <a:r>
              <a:rPr sz="2400" spc="-33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er  individual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size.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10845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However,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3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number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modules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grows,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effort(cost)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associated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integrating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modules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also</a:t>
            </a:r>
            <a:r>
              <a:rPr sz="2400" spc="-37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grows.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These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characteristics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lead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total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cost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effort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curve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shown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figure.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11620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There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number,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M,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would result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minimum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development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cost,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but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we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do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not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have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 smtClean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10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 smtClean="0">
                <a:solidFill>
                  <a:srgbClr val="6E2E9F"/>
                </a:solidFill>
                <a:latin typeface="Arial"/>
                <a:cs typeface="Arial"/>
              </a:rPr>
              <a:t>necessary</a:t>
            </a:r>
            <a:r>
              <a:rPr sz="2400" spc="-2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sophistication 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predict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M with</a:t>
            </a:r>
            <a:r>
              <a:rPr sz="2400" spc="-4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assurance.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009" y="442213"/>
            <a:ext cx="8093964" cy="441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76415"/>
            <a:ext cx="9144000" cy="48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696"/>
            <a:ext cx="9144000" cy="457834"/>
          </a:xfrm>
          <a:custGeom>
            <a:avLst/>
            <a:gdLst/>
            <a:ahLst/>
            <a:cxnLst/>
            <a:rect l="l" t="t" r="r" b="b"/>
            <a:pathLst>
              <a:path w="9144000" h="457834">
                <a:moveTo>
                  <a:pt x="0" y="457301"/>
                </a:moveTo>
                <a:lnTo>
                  <a:pt x="9144000" y="457301"/>
                </a:lnTo>
                <a:lnTo>
                  <a:pt x="9144000" y="0"/>
                </a:lnTo>
                <a:lnTo>
                  <a:pt x="0" y="0"/>
                </a:lnTo>
                <a:lnTo>
                  <a:pt x="0" y="457301"/>
                </a:lnTo>
                <a:close/>
              </a:path>
            </a:pathLst>
          </a:custGeom>
          <a:ln w="9523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1514" y="6408826"/>
            <a:ext cx="5208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8.2</a:t>
            </a: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6E2E9F"/>
                </a:solidFill>
                <a:latin typeface="Arial"/>
                <a:cs typeface="Arial"/>
              </a:rPr>
              <a:t>Modularity</a:t>
            </a:r>
            <a:r>
              <a:rPr sz="2400" b="1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b="1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b="1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6E2E9F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658225" cy="4283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25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14" dirty="0" smtClean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lang="en-US" sz="2400" spc="-114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 smtClean="0">
                <a:solidFill>
                  <a:srgbClr val="6E2E9F"/>
                </a:solidFill>
                <a:latin typeface="Arial"/>
                <a:cs typeface="Arial"/>
              </a:rPr>
              <a:t>modularize</a:t>
            </a:r>
            <a:r>
              <a:rPr sz="2400" spc="-1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(and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resulting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program)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development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easily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planned;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increments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defined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delivered;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Changes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easily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accommodated;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testing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debugging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conducted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efficiently,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 dirty="0">
              <a:latin typeface="Arial"/>
              <a:cs typeface="Arial"/>
            </a:endParaRPr>
          </a:p>
          <a:p>
            <a:pPr marL="355600" marR="50990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Long-term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maintenance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conducted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without</a:t>
            </a:r>
            <a:r>
              <a:rPr sz="2400" spc="-4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seriousside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effects.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6395" y="380"/>
            <a:ext cx="3347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6.	</a:t>
            </a:r>
            <a:r>
              <a:rPr sz="2800" b="1" spc="-135" dirty="0">
                <a:solidFill>
                  <a:srgbClr val="6E2E9F"/>
                </a:solidFill>
                <a:latin typeface="Arial"/>
                <a:cs typeface="Arial"/>
              </a:rPr>
              <a:t>Information</a:t>
            </a:r>
            <a:r>
              <a:rPr sz="2800" b="1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6E2E9F"/>
                </a:solidFill>
                <a:latin typeface="Arial"/>
                <a:cs typeface="Arial"/>
              </a:rPr>
              <a:t>Hiding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505459"/>
            <a:ext cx="8953500" cy="6091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principle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hiding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suggests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lang="en-US" sz="2400" spc="-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modules</a:t>
            </a:r>
            <a:r>
              <a:rPr sz="2400" spc="-20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―characterized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decisions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(each)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hides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fromall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others.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35" dirty="0">
                <a:solidFill>
                  <a:srgbClr val="6E2E9F"/>
                </a:solidFill>
                <a:latin typeface="Arial"/>
                <a:cs typeface="Arial"/>
              </a:rPr>
              <a:t>‖</a:t>
            </a:r>
            <a:endParaRPr sz="2400" dirty="0">
              <a:latin typeface="Arial"/>
              <a:cs typeface="Arial"/>
            </a:endParaRPr>
          </a:p>
          <a:p>
            <a:pPr marL="355600" marR="448945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Modules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specified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designed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(algorithms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data)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contained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within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module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inaccessibleto 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have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no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need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43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such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  <a:tab pos="4418965" algn="l"/>
                <a:tab pos="4813935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Hiding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implies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effective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modularitycan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achieved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defining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independent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communicate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one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another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only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necessary	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	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achieve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function.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70675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  <a:tab pos="3103880" algn="l"/>
                <a:tab pos="4025900" algn="l"/>
                <a:tab pos="4575810" algn="l"/>
                <a:tab pos="6052820" algn="l"/>
              </a:tabLst>
            </a:pP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400" spc="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helps</a:t>
            </a:r>
            <a:r>
              <a:rPr sz="2400" spc="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	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define	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procedural	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(or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informational)  entities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make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up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thesoftware.</a:t>
            </a:r>
            <a:endParaRPr sz="2400" dirty="0">
              <a:latin typeface="Arial"/>
              <a:cs typeface="Arial"/>
            </a:endParaRPr>
          </a:p>
          <a:p>
            <a:pPr marL="355600" marR="497205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Hiding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defines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enforces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access</a:t>
            </a:r>
            <a:r>
              <a:rPr sz="2400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constraints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both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procedural 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detail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within a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module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any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local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structure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module.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844" y="380"/>
            <a:ext cx="4281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7.	</a:t>
            </a:r>
            <a:r>
              <a:rPr sz="2800" b="1" spc="-190" dirty="0">
                <a:solidFill>
                  <a:srgbClr val="6E2E9F"/>
                </a:solidFill>
                <a:latin typeface="Arial"/>
                <a:cs typeface="Arial"/>
              </a:rPr>
              <a:t>Functional</a:t>
            </a:r>
            <a:r>
              <a:rPr sz="2800" b="1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85" dirty="0">
                <a:solidFill>
                  <a:srgbClr val="6E2E9F"/>
                </a:solidFill>
                <a:latin typeface="Arial"/>
                <a:cs typeface="Arial"/>
              </a:rPr>
              <a:t>Independence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429259"/>
            <a:ext cx="8905240" cy="57111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Functional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independence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achieved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developing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modules.</a:t>
            </a:r>
            <a:endParaRPr sz="2400">
              <a:latin typeface="Arial"/>
              <a:cs typeface="Arial"/>
            </a:endParaRPr>
          </a:p>
          <a:p>
            <a:pPr marL="355600" marR="113664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Youshould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module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addresses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specific 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subset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has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simple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interface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viewed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 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other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parts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theprogram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structure.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198755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effective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modularity,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is,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independent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modules,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easier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develop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because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function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compartmentalized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interfaces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simplified.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Independent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easier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maintain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(&amp;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test)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because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secondary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effects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caused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code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modifications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4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limited, 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error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propagation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5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reduced,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reusable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modulesare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possible.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14795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Independence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assessed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using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two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qualitative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criteria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u="heavy" spc="-1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cohesion&amp;  </a:t>
            </a:r>
            <a:r>
              <a:rPr sz="2400" b="1" u="heavy" spc="-1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coupling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249722"/>
            <a:ext cx="85839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  <a:tab pos="759460" algn="l"/>
                <a:tab pos="2173605" algn="l"/>
                <a:tab pos="2839720" algn="l"/>
                <a:tab pos="3235960" algn="l"/>
                <a:tab pos="3786504" algn="l"/>
                <a:tab pos="5568315" algn="l"/>
                <a:tab pos="5960110" algn="l"/>
                <a:tab pos="7848600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Software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encompasses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principles,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concepts,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 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p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c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i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c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h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	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ea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400" spc="110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d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v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elop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m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	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f	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hi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g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h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-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qua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y	</a:t>
            </a:r>
            <a:r>
              <a:rPr sz="2400" spc="-325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y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110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m  </a:t>
            </a:r>
            <a:r>
              <a:rPr sz="2400" spc="-20" dirty="0" smtClean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lang="en-US" sz="2400" spc="-2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 smtClean="0">
                <a:solidFill>
                  <a:srgbClr val="6E2E9F"/>
                </a:solidFill>
                <a:latin typeface="Arial"/>
                <a:cs typeface="Arial"/>
              </a:rPr>
              <a:t>product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52240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2800" b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3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800" b="1" spc="-5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215" dirty="0">
                <a:solidFill>
                  <a:srgbClr val="FF0000"/>
                </a:solidFill>
                <a:latin typeface="Arial"/>
                <a:cs typeface="Arial"/>
              </a:rPr>
              <a:t>design</a:t>
            </a:r>
            <a:r>
              <a:rPr sz="2800" b="1" spc="-2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581400"/>
            <a:ext cx="83363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  <a:tab pos="1651000" algn="l"/>
                <a:tab pos="2408555" algn="l"/>
                <a:tab pos="2560955" algn="l"/>
                <a:tab pos="5885180" algn="l"/>
              </a:tabLst>
            </a:pP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	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what	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almost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every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engineer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wants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do.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7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4495800"/>
            <a:ext cx="8699525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  <a:tab pos="1187450" algn="l"/>
                <a:tab pos="1233170" algn="l"/>
                <a:tab pos="1783714" algn="l"/>
                <a:tab pos="2051685" algn="l"/>
                <a:tab pos="3280410" algn="l"/>
                <a:tab pos="4609465" algn="l"/>
                <a:tab pos="5013325" algn="l"/>
                <a:tab pos="5185410" algn="l"/>
                <a:tab pos="6247765" algn="l"/>
                <a:tab pos="6705600" algn="l"/>
                <a:tab pos="6809105" algn="l"/>
                <a:tab pos="8110855" algn="l"/>
              </a:tabLst>
            </a:pP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Design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creates</a:t>
            </a:r>
            <a:r>
              <a:rPr sz="2400" spc="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representation	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	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	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		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software,	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but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unlike		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(that	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focuses</a:t>
            </a:r>
            <a:r>
              <a:rPr sz="2400" spc="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on	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describing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required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data,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function,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behavior</a:t>
            </a:r>
            <a:r>
              <a:rPr sz="2400" spc="-80" dirty="0" smtClean="0">
                <a:solidFill>
                  <a:srgbClr val="6E2E9F"/>
                </a:solidFill>
                <a:latin typeface="Arial"/>
                <a:cs typeface="Arial"/>
              </a:rPr>
              <a:t>), </a:t>
            </a:r>
            <a:endParaRPr lang="en-US" sz="2400" spc="-80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  <a:tab pos="1187450" algn="l"/>
                <a:tab pos="1233170" algn="l"/>
                <a:tab pos="1783714" algn="l"/>
                <a:tab pos="2051685" algn="l"/>
                <a:tab pos="3280410" algn="l"/>
                <a:tab pos="4609465" algn="l"/>
                <a:tab pos="5013325" algn="l"/>
                <a:tab pos="5185410" algn="l"/>
                <a:tab pos="6247765" algn="l"/>
                <a:tab pos="6705600" algn="l"/>
                <a:tab pos="6809105" algn="l"/>
                <a:tab pos="8110855" algn="l"/>
              </a:tabLst>
            </a:pPr>
            <a:r>
              <a:rPr sz="2400" spc="-30" dirty="0" smtClean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provides 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detail	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about</a:t>
            </a:r>
            <a:r>
              <a:rPr lang="en-US"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architecture,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structures,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interfaces,</a:t>
            </a:r>
            <a:r>
              <a:rPr sz="2400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necessary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 smtClean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lang="en-US" sz="2400" spc="-20" dirty="0" smtClean="0">
                <a:solidFill>
                  <a:srgbClr val="6E2E9F"/>
                </a:solidFill>
                <a:latin typeface="Arial"/>
                <a:cs typeface="Arial"/>
              </a:rPr>
              <a:t>  </a:t>
            </a:r>
            <a:r>
              <a:rPr sz="2400" spc="-20" dirty="0" smtClean="0">
                <a:solidFill>
                  <a:srgbClr val="6E2E9F"/>
                </a:solidFill>
                <a:latin typeface="Arial"/>
                <a:cs typeface="Arial"/>
              </a:rPr>
              <a:t>implement</a:t>
            </a:r>
            <a:r>
              <a:rPr sz="2400" spc="-10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874125" cy="661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897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i="1" u="heavy" spc="-1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Cohesion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indication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4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relative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functional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strength </a:t>
            </a:r>
            <a:r>
              <a:rPr sz="2400" spc="50" dirty="0">
                <a:solidFill>
                  <a:srgbClr val="6E2E9F"/>
                </a:solidFill>
                <a:latin typeface="Arial"/>
                <a:cs typeface="Arial"/>
              </a:rPr>
              <a:t>ofa 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module.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577215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i="1" u="heavy" spc="-1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Coupling</a:t>
            </a:r>
            <a:r>
              <a:rPr sz="2400" b="1" i="1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indication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relative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interdependence</a:t>
            </a:r>
            <a:r>
              <a:rPr sz="2400" spc="-4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among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Cohesion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natural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extension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information-hiding.</a:t>
            </a:r>
            <a:endParaRPr sz="2400">
              <a:latin typeface="Arial"/>
              <a:cs typeface="Arial"/>
            </a:endParaRPr>
          </a:p>
          <a:p>
            <a:pPr marL="355600" marR="31877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Cohesive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module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performs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single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task,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requiring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6E2E9F"/>
                </a:solidFill>
                <a:latin typeface="Arial"/>
                <a:cs typeface="Arial"/>
              </a:rPr>
              <a:t>little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interaction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parts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  <a:tab pos="4425315" algn="l"/>
              </a:tabLst>
            </a:pP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Cohesive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module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do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just	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one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thing.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574675" indent="-343535" algn="just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Coupling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indication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interconnection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among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modules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6E2E9F"/>
                </a:solidFill>
                <a:latin typeface="Arial"/>
                <a:cs typeface="Arial"/>
              </a:rPr>
              <a:t>ina 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structure.</a:t>
            </a:r>
            <a:endParaRPr sz="24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Coupling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depends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on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interface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complexity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betweenmodules,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point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at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entry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reference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made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module,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what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 data 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pass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across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interface.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918575" cy="202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design,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strive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forthe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lowest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possible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coupling.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104139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Simple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connectivity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among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modules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3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easier 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understand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less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prone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―ripple 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effect‖,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caused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errors 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occur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at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one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location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propagate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throughouta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2842" y="380"/>
            <a:ext cx="227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85" dirty="0">
                <a:solidFill>
                  <a:srgbClr val="6E2E9F"/>
                </a:solidFill>
                <a:latin typeface="Arial"/>
                <a:cs typeface="Arial"/>
              </a:rPr>
              <a:t>8</a:t>
            </a:r>
            <a:r>
              <a:rPr sz="2800" b="1" spc="-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800" b="1" spc="-190" dirty="0">
                <a:solidFill>
                  <a:srgbClr val="6E2E9F"/>
                </a:solidFill>
                <a:latin typeface="Arial"/>
                <a:cs typeface="Arial"/>
              </a:rPr>
              <a:t>R</a:t>
            </a:r>
            <a:r>
              <a:rPr sz="2800" b="1" spc="-18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800" b="1" spc="-185" dirty="0">
                <a:solidFill>
                  <a:srgbClr val="6E2E9F"/>
                </a:solidFill>
                <a:latin typeface="Arial"/>
                <a:cs typeface="Arial"/>
              </a:rPr>
              <a:t>fi</a:t>
            </a:r>
            <a:r>
              <a:rPr sz="2800" b="1" spc="-190" dirty="0">
                <a:solidFill>
                  <a:srgbClr val="6E2E9F"/>
                </a:solidFill>
                <a:latin typeface="Arial"/>
                <a:cs typeface="Arial"/>
              </a:rPr>
              <a:t>n</a:t>
            </a:r>
            <a:r>
              <a:rPr sz="2800" b="1" spc="-18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800" b="1" spc="-190" dirty="0">
                <a:solidFill>
                  <a:srgbClr val="6E2E9F"/>
                </a:solidFill>
                <a:latin typeface="Arial"/>
                <a:cs typeface="Arial"/>
              </a:rPr>
              <a:t>m</a:t>
            </a:r>
            <a:r>
              <a:rPr sz="2800" b="1" spc="-18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800" b="1" spc="-190" dirty="0">
                <a:solidFill>
                  <a:srgbClr val="6E2E9F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6E2E9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429259"/>
            <a:ext cx="8911590" cy="647613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Stepwise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refinement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top-down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strategy.</a:t>
            </a:r>
            <a:endParaRPr sz="24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70" dirty="0" smtClean="0">
                <a:solidFill>
                  <a:srgbClr val="6E2E9F"/>
                </a:solidFill>
                <a:latin typeface="Arial"/>
                <a:cs typeface="Arial"/>
              </a:rPr>
              <a:t>   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hierarchy</a:t>
            </a:r>
            <a:r>
              <a:rPr sz="2400" spc="-17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developed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decomposing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macroscopic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statement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function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stepwise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fashion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until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programming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language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statements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reached.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Refinement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actually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process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u="heavy" spc="-1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Elaboration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19113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30" dirty="0" smtClean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lang="en-US" sz="2400" spc="-13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 smtClean="0">
                <a:solidFill>
                  <a:srgbClr val="6E2E9F"/>
                </a:solidFill>
                <a:latin typeface="Arial"/>
                <a:cs typeface="Arial"/>
              </a:rPr>
              <a:t>begin</a:t>
            </a:r>
            <a:r>
              <a:rPr sz="2400" spc="-19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statement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function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lang="en-US" sz="240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defined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at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high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level 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is,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statement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describes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function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information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conceptually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 b</a:t>
            </a:r>
            <a:r>
              <a:rPr sz="2400" spc="-15" dirty="0" smtClean="0">
                <a:solidFill>
                  <a:srgbClr val="6E2E9F"/>
                </a:solidFill>
                <a:latin typeface="Arial"/>
                <a:cs typeface="Arial"/>
              </a:rPr>
              <a:t>ut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provides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no</a:t>
            </a:r>
            <a:r>
              <a:rPr sz="2400" spc="-4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 dirty="0">
              <a:latin typeface="Arial"/>
              <a:cs typeface="Arial"/>
            </a:endParaRPr>
          </a:p>
          <a:p>
            <a:pPr marL="355600" marR="1016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37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 smtClean="0">
                <a:solidFill>
                  <a:srgbClr val="6E2E9F"/>
                </a:solidFill>
                <a:latin typeface="Arial"/>
                <a:cs typeface="Arial"/>
              </a:rPr>
              <a:t>then</a:t>
            </a:r>
            <a:r>
              <a:rPr sz="2400" spc="-17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elaborate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on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original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statement,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providing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 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detail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successive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refinement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(elaboration)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occurs.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0878" y="380"/>
            <a:ext cx="17138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120" dirty="0">
                <a:solidFill>
                  <a:srgbClr val="6E2E9F"/>
                </a:solidFill>
                <a:latin typeface="Arial"/>
                <a:cs typeface="Arial"/>
              </a:rPr>
              <a:t>9</a:t>
            </a:r>
            <a:r>
              <a:rPr sz="2800" b="1" spc="-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800" b="1" spc="-28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800" b="1" spc="-280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800" b="1" spc="-285" dirty="0">
                <a:solidFill>
                  <a:srgbClr val="6E2E9F"/>
                </a:solidFill>
                <a:latin typeface="Arial"/>
                <a:cs typeface="Arial"/>
              </a:rPr>
              <a:t>p</a:t>
            </a:r>
            <a:r>
              <a:rPr sz="2800" b="1" spc="-280" dirty="0">
                <a:solidFill>
                  <a:srgbClr val="6E2E9F"/>
                </a:solidFill>
                <a:latin typeface="Arial"/>
                <a:cs typeface="Arial"/>
              </a:rPr>
              <a:t>ect</a:t>
            </a:r>
            <a:r>
              <a:rPr sz="2800" b="1" spc="-5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944702"/>
            <a:ext cx="85382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important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identify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aspects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so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properly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accommodate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them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refinement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modularization</a:t>
            </a:r>
            <a:r>
              <a:rPr lang="en-US" sz="2400" spc="-7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occur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686" y="0"/>
            <a:ext cx="248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9620" algn="l"/>
              </a:tabLst>
            </a:pPr>
            <a:r>
              <a:rPr sz="2800" b="1" spc="-100" dirty="0">
                <a:solidFill>
                  <a:srgbClr val="6E2E9F"/>
                </a:solidFill>
                <a:latin typeface="Arial"/>
                <a:cs typeface="Arial"/>
              </a:rPr>
              <a:t>10.	</a:t>
            </a:r>
            <a:r>
              <a:rPr sz="2800" b="1" spc="-200" dirty="0">
                <a:solidFill>
                  <a:srgbClr val="6E2E9F"/>
                </a:solidFill>
                <a:latin typeface="Arial"/>
                <a:cs typeface="Arial"/>
              </a:rPr>
              <a:t>Refactoring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403352"/>
            <a:ext cx="8870315" cy="65859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173990" indent="-343535">
              <a:lnSpc>
                <a:spcPts val="2700"/>
              </a:lnSpc>
              <a:spcBef>
                <a:spcPts val="34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Refactoring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reorganization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technique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simplifies </a:t>
            </a:r>
            <a:r>
              <a:rPr sz="2400" spc="-60" dirty="0" smtClean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6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 smtClean="0">
                <a:solidFill>
                  <a:srgbClr val="6E2E9F"/>
                </a:solidFill>
                <a:latin typeface="Arial"/>
                <a:cs typeface="Arial"/>
              </a:rPr>
              <a:t>design 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(or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code)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without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changing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its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function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behavior.</a:t>
            </a:r>
            <a:endParaRPr sz="2400" dirty="0">
              <a:latin typeface="Arial"/>
              <a:cs typeface="Arial"/>
            </a:endParaRPr>
          </a:p>
          <a:p>
            <a:pPr marL="355600" marR="166370" indent="-343535">
              <a:lnSpc>
                <a:spcPts val="26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Refactoring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process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changing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such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way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does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not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alter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external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behavior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code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(design) 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yet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improves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its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 smtClean="0">
                <a:solidFill>
                  <a:srgbClr val="6E2E9F"/>
                </a:solidFill>
                <a:latin typeface="Arial"/>
                <a:cs typeface="Arial"/>
              </a:rPr>
              <a:t>internal</a:t>
            </a:r>
            <a:r>
              <a:rPr lang="en-US" sz="2400" spc="-3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 smtClean="0">
                <a:solidFill>
                  <a:srgbClr val="6E2E9F"/>
                </a:solidFill>
                <a:latin typeface="Arial"/>
                <a:cs typeface="Arial"/>
              </a:rPr>
              <a:t>structure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E2E9F"/>
              </a:buClr>
              <a:buFont typeface="Wingdings"/>
              <a:buChar char=""/>
            </a:pPr>
            <a:endParaRPr sz="3300" dirty="0">
              <a:latin typeface="Arial"/>
              <a:cs typeface="Arial"/>
            </a:endParaRPr>
          </a:p>
          <a:p>
            <a:pPr marL="355600" marR="81280" indent="-343535">
              <a:lnSpc>
                <a:spcPct val="9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When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refactored,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existing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examined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redundancy,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unused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elements,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inefficient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unnecessary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algorithms,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poorly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constructed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inappropriate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structures,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 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any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iteration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might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yield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exhibits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low 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cohesion.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E2E9F"/>
              </a:buClr>
              <a:buFont typeface="Wingdings"/>
              <a:buChar char=""/>
            </a:pPr>
            <a:endParaRPr sz="3350" dirty="0">
              <a:latin typeface="Arial"/>
              <a:cs typeface="Arial"/>
            </a:endParaRPr>
          </a:p>
          <a:p>
            <a:pPr marL="355600" marR="418465" indent="-343535">
              <a:lnSpc>
                <a:spcPct val="9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After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careful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consideration,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may decide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 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refactored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 3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separate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components,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lang="en-US" sz="2400" spc="-7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exhibiting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high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cohesion.</a:t>
            </a:r>
            <a:endParaRPr sz="2400" dirty="0">
              <a:latin typeface="Arial"/>
              <a:cs typeface="Arial"/>
            </a:endParaRPr>
          </a:p>
          <a:p>
            <a:pPr marL="355600" marR="5080" indent="-343535">
              <a:lnSpc>
                <a:spcPts val="2600"/>
              </a:lnSpc>
              <a:spcBef>
                <a:spcPts val="63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result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will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easier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integrate,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easier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test,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easier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maintain.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2" y="380"/>
            <a:ext cx="542544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5" dirty="0">
                <a:solidFill>
                  <a:srgbClr val="6E2E9F"/>
                </a:solidFill>
                <a:latin typeface="Arial"/>
                <a:cs typeface="Arial"/>
              </a:rPr>
              <a:t>11.</a:t>
            </a:r>
            <a:r>
              <a:rPr sz="2800" b="1" spc="-6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6E2E9F"/>
                </a:solidFill>
                <a:latin typeface="Arial"/>
                <a:cs typeface="Arial"/>
              </a:rPr>
              <a:t>Object </a:t>
            </a:r>
            <a:r>
              <a:rPr sz="2800" b="1" spc="-140" dirty="0">
                <a:solidFill>
                  <a:srgbClr val="6E2E9F"/>
                </a:solidFill>
                <a:latin typeface="Arial"/>
                <a:cs typeface="Arial"/>
              </a:rPr>
              <a:t>Oriented </a:t>
            </a:r>
            <a:r>
              <a:rPr sz="2800" b="1" spc="-215" dirty="0" smtClean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lang="en-US" sz="2800" b="1" spc="-21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215" dirty="0" smtClean="0">
                <a:solidFill>
                  <a:srgbClr val="6E2E9F"/>
                </a:solidFill>
                <a:latin typeface="Arial"/>
                <a:cs typeface="Arial"/>
              </a:rPr>
              <a:t>Concepts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944702"/>
            <a:ext cx="8437880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 smtClean="0">
                <a:solidFill>
                  <a:srgbClr val="6E2E9F"/>
                </a:solidFill>
                <a:latin typeface="Arial"/>
                <a:cs typeface="Arial"/>
              </a:rPr>
              <a:t>OO</a:t>
            </a:r>
            <a:r>
              <a:rPr lang="en-US" sz="2400" spc="-10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 smtClean="0">
                <a:solidFill>
                  <a:srgbClr val="6E2E9F"/>
                </a:solidFill>
                <a:latin typeface="Arial"/>
                <a:cs typeface="Arial"/>
              </a:rPr>
              <a:t>paradigm</a:t>
            </a:r>
            <a:r>
              <a:rPr sz="2400" spc="-1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widely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modern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engineering.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3302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00" dirty="0" smtClean="0">
                <a:solidFill>
                  <a:srgbClr val="6E2E9F"/>
                </a:solidFill>
                <a:latin typeface="Arial"/>
                <a:cs typeface="Arial"/>
              </a:rPr>
              <a:t>OO</a:t>
            </a:r>
            <a:r>
              <a:rPr lang="en-US" sz="2400" spc="-10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 smtClean="0">
                <a:solidFill>
                  <a:srgbClr val="6E2E9F"/>
                </a:solidFill>
                <a:latin typeface="Arial"/>
                <a:cs typeface="Arial"/>
              </a:rPr>
              <a:t>concepts</a:t>
            </a:r>
            <a:r>
              <a:rPr sz="2400" spc="-254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such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Classes</a:t>
            </a:r>
            <a:r>
              <a:rPr sz="2400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objects,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inheritance,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message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polymorphism,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among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others.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626" y="0"/>
            <a:ext cx="369557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5" dirty="0">
                <a:solidFill>
                  <a:srgbClr val="6E2E9F"/>
                </a:solidFill>
                <a:latin typeface="Arial"/>
                <a:cs typeface="Arial"/>
              </a:rPr>
              <a:t>12.</a:t>
            </a:r>
            <a:r>
              <a:rPr sz="2800" b="1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250" dirty="0" smtClean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lang="en-US" sz="2800" b="1" spc="-2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250" dirty="0" smtClean="0">
                <a:solidFill>
                  <a:srgbClr val="6E2E9F"/>
                </a:solidFill>
                <a:latin typeface="Arial"/>
                <a:cs typeface="Arial"/>
              </a:rPr>
              <a:t>Classes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386841"/>
            <a:ext cx="8891270" cy="640867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9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requirement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defines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 smtClean="0">
                <a:solidFill>
                  <a:srgbClr val="6E2E9F"/>
                </a:solidFill>
                <a:latin typeface="Arial"/>
                <a:cs typeface="Arial"/>
              </a:rPr>
              <a:t>analysis</a:t>
            </a:r>
            <a:r>
              <a:rPr lang="en-US" sz="2400" spc="-1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 smtClean="0">
                <a:solidFill>
                  <a:srgbClr val="6E2E9F"/>
                </a:solidFill>
                <a:latin typeface="Arial"/>
                <a:cs typeface="Arial"/>
              </a:rPr>
              <a:t>classes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marR="403225" indent="-343535">
              <a:lnSpc>
                <a:spcPts val="2610"/>
              </a:lnSpc>
              <a:spcBef>
                <a:spcPts val="62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describes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some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element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domain,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 smtClean="0">
                <a:solidFill>
                  <a:srgbClr val="6E2E9F"/>
                </a:solidFill>
                <a:latin typeface="Arial"/>
                <a:cs typeface="Arial"/>
              </a:rPr>
              <a:t>focusing</a:t>
            </a:r>
            <a:r>
              <a:rPr lang="en-US" sz="2400" spc="-8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 smtClean="0">
                <a:solidFill>
                  <a:srgbClr val="6E2E9F"/>
                </a:solidFill>
                <a:latin typeface="Arial"/>
                <a:cs typeface="Arial"/>
              </a:rPr>
              <a:t>on 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aspects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problem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 smtClean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lang="en-US" sz="2400" spc="-1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 smtClean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9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user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visible.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54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level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analysis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class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 smtClean="0">
                <a:solidFill>
                  <a:srgbClr val="6E2E9F"/>
                </a:solidFill>
                <a:latin typeface="Arial"/>
                <a:cs typeface="Arial"/>
              </a:rPr>
              <a:t>relatively</a:t>
            </a:r>
            <a:r>
              <a:rPr lang="en-US" sz="2400" spc="-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 smtClean="0">
                <a:solidFill>
                  <a:srgbClr val="6E2E9F"/>
                </a:solidFill>
                <a:latin typeface="Arial"/>
                <a:cs typeface="Arial"/>
              </a:rPr>
              <a:t>high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marR="266065" indent="-343535">
              <a:lnSpc>
                <a:spcPct val="90200"/>
              </a:lnSpc>
              <a:spcBef>
                <a:spcPts val="60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evolves,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will</a:t>
            </a:r>
            <a:r>
              <a:rPr sz="2400" spc="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define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et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7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b="1" i="1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235" dirty="0">
                <a:solidFill>
                  <a:srgbClr val="6E2E9F"/>
                </a:solidFill>
                <a:latin typeface="Arial"/>
                <a:cs typeface="Arial"/>
              </a:rPr>
              <a:t>classes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refine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analysis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classes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providing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detail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will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enable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classes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implemented.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E2E9F"/>
              </a:buClr>
              <a:buFont typeface="Wingdings"/>
              <a:buChar char=""/>
            </a:pPr>
            <a:endParaRPr sz="3100" dirty="0">
              <a:latin typeface="Arial"/>
              <a:cs typeface="Arial"/>
            </a:endParaRPr>
          </a:p>
          <a:p>
            <a:pPr marL="355600" marR="5080" indent="-343535">
              <a:lnSpc>
                <a:spcPts val="27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5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different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types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classes,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representing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different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layer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architecture,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developed:-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 dirty="0">
              <a:latin typeface="Arial"/>
              <a:cs typeface="Arial"/>
            </a:endParaRPr>
          </a:p>
          <a:p>
            <a:pPr marL="469900" marR="261620" indent="-457834">
              <a:lnSpc>
                <a:spcPts val="26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User</a:t>
            </a:r>
            <a:r>
              <a:rPr sz="2400" b="1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6E2E9F"/>
                </a:solidFill>
                <a:latin typeface="Arial"/>
                <a:cs typeface="Arial"/>
              </a:rPr>
              <a:t>Interface</a:t>
            </a:r>
            <a:r>
              <a:rPr sz="2400" b="1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Classes:-</a:t>
            </a:r>
            <a:r>
              <a:rPr sz="2400" b="1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Define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abstractions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necessary 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Human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Computer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Interaction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(HCI).</a:t>
            </a:r>
            <a:endParaRPr sz="2400" dirty="0">
              <a:latin typeface="Arial"/>
              <a:cs typeface="Arial"/>
            </a:endParaRPr>
          </a:p>
          <a:p>
            <a:pPr marL="469900" marR="103505" indent="-457834">
              <a:lnSpc>
                <a:spcPct val="90000"/>
              </a:lnSpc>
              <a:spcBef>
                <a:spcPts val="45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BusinessDomain </a:t>
            </a: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Classes:-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often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refinements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analysis 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classes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defined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earlier.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classes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identify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attributes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services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(methods)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required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implement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some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element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business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domain.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943975" cy="6322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754380" indent="-457834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spc="-235" dirty="0">
                <a:solidFill>
                  <a:srgbClr val="6E2E9F"/>
                </a:solidFill>
                <a:latin typeface="Arial"/>
                <a:cs typeface="Arial"/>
              </a:rPr>
              <a:t>Process</a:t>
            </a:r>
            <a:r>
              <a:rPr sz="2400" b="1" spc="-5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Classes:-</a:t>
            </a: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Implement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lower-level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business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abstractions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required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fully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manage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business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domain</a:t>
            </a:r>
            <a:r>
              <a:rPr sz="2400" spc="-4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classes.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Arial"/>
              <a:buAutoNum type="arabicPeriod" startAt="3"/>
            </a:pPr>
            <a:endParaRPr sz="3650" dirty="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900" algn="l"/>
                <a:tab pos="470534" algn="l"/>
                <a:tab pos="3083560" algn="l"/>
              </a:tabLst>
            </a:pPr>
            <a:r>
              <a:rPr sz="2400" b="1" spc="-165" dirty="0">
                <a:solidFill>
                  <a:srgbClr val="6E2E9F"/>
                </a:solidFill>
                <a:latin typeface="Arial"/>
                <a:cs typeface="Arial"/>
              </a:rPr>
              <a:t>Persistent</a:t>
            </a:r>
            <a:r>
              <a:rPr sz="2400" b="1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245" dirty="0">
                <a:solidFill>
                  <a:srgbClr val="6E2E9F"/>
                </a:solidFill>
                <a:latin typeface="Arial"/>
                <a:cs typeface="Arial"/>
              </a:rPr>
              <a:t>Classes</a:t>
            </a:r>
            <a:r>
              <a:rPr sz="2400" b="1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6E2E9F"/>
                </a:solidFill>
                <a:latin typeface="Arial"/>
                <a:cs typeface="Arial"/>
              </a:rPr>
              <a:t>:-	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Represent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stores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(e.g.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database)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will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persist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beyond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execution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Arial"/>
              <a:buAutoNum type="arabicPeriod" startAt="3"/>
            </a:pPr>
            <a:endParaRPr sz="3650" dirty="0">
              <a:latin typeface="Arial"/>
              <a:cs typeface="Arial"/>
            </a:endParaRPr>
          </a:p>
          <a:p>
            <a:pPr marL="469900" marR="211454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spc="-210" dirty="0">
                <a:solidFill>
                  <a:srgbClr val="6E2E9F"/>
                </a:solidFill>
                <a:latin typeface="Arial"/>
                <a:cs typeface="Arial"/>
              </a:rPr>
              <a:t>System </a:t>
            </a: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Classes:-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Implement software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management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control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functions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enable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operate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communicate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within 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its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computing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environment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outside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world.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4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Characteristics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well-formed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class:-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 dirty="0">
              <a:latin typeface="Arial"/>
              <a:cs typeface="Arial"/>
            </a:endParaRPr>
          </a:p>
          <a:p>
            <a:pPr marL="469900" marR="469265" indent="-457834">
              <a:lnSpc>
                <a:spcPct val="100000"/>
              </a:lnSpc>
              <a:tabLst>
                <a:tab pos="469900" algn="l"/>
              </a:tabLst>
            </a:pPr>
            <a:r>
              <a:rPr sz="2400" b="1" spc="-50" dirty="0">
                <a:solidFill>
                  <a:srgbClr val="6E2E9F"/>
                </a:solidFill>
                <a:latin typeface="Arial"/>
                <a:cs typeface="Arial"/>
              </a:rPr>
              <a:t>1.	</a:t>
            </a:r>
            <a:r>
              <a:rPr sz="2400" b="1" spc="-155" dirty="0">
                <a:solidFill>
                  <a:srgbClr val="6E2E9F"/>
                </a:solidFill>
                <a:latin typeface="Arial"/>
                <a:cs typeface="Arial"/>
              </a:rPr>
              <a:t>Complete </a:t>
            </a:r>
            <a:r>
              <a:rPr sz="2400" b="1" spc="-5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sufficient </a:t>
            </a:r>
            <a:r>
              <a:rPr sz="2400" b="1" spc="-50" dirty="0">
                <a:solidFill>
                  <a:srgbClr val="6E2E9F"/>
                </a:solidFill>
                <a:latin typeface="Arial"/>
                <a:cs typeface="Arial"/>
              </a:rPr>
              <a:t>:-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Adesign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class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complete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encapsulation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attributes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methods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reasonably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expected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exist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aclass.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970010" cy="4129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469900" marR="358140" indent="-457834">
              <a:lnSpc>
                <a:spcPct val="100000"/>
              </a:lnSpc>
              <a:tabLst>
                <a:tab pos="469900" algn="l"/>
              </a:tabLst>
            </a:pPr>
            <a:r>
              <a:rPr sz="2400" b="1" spc="-40" dirty="0">
                <a:solidFill>
                  <a:srgbClr val="6E2E9F"/>
                </a:solidFill>
                <a:latin typeface="Arial"/>
                <a:cs typeface="Arial"/>
              </a:rPr>
              <a:t>2.	</a:t>
            </a:r>
            <a:r>
              <a:rPr sz="2400" b="1" spc="-170" dirty="0">
                <a:solidFill>
                  <a:srgbClr val="6E2E9F"/>
                </a:solidFill>
                <a:latin typeface="Arial"/>
                <a:cs typeface="Arial"/>
              </a:rPr>
              <a:t>Primitiveness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6E2E9F"/>
                </a:solidFill>
                <a:latin typeface="Arial"/>
                <a:cs typeface="Arial"/>
              </a:rPr>
              <a:t>:-</a:t>
            </a:r>
            <a:r>
              <a:rPr sz="2400" b="1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Methods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associated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class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focused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on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accomplishing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one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service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the</a:t>
            </a:r>
            <a:r>
              <a:rPr sz="2400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class.</a:t>
            </a:r>
            <a:endParaRPr sz="2400" dirty="0">
              <a:latin typeface="Arial"/>
              <a:cs typeface="Arial"/>
            </a:endParaRPr>
          </a:p>
          <a:p>
            <a:pPr marL="355600" marR="539750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Once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service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has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been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implemented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method,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class 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not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provide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another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way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lang="en-US" sz="2400" spc="-7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accomplish</a:t>
            </a:r>
            <a:r>
              <a:rPr sz="2400" spc="-2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same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thing.</a:t>
            </a:r>
            <a:endParaRPr sz="2400" dirty="0">
              <a:latin typeface="Arial"/>
              <a:cs typeface="Arial"/>
            </a:endParaRPr>
          </a:p>
          <a:p>
            <a:pPr marL="355600" marR="178435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example,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class </a:t>
            </a:r>
            <a:r>
              <a:rPr sz="2400" b="1" spc="-170" dirty="0">
                <a:solidFill>
                  <a:srgbClr val="6E2E9F"/>
                </a:solidFill>
                <a:latin typeface="Arial"/>
                <a:cs typeface="Arial"/>
              </a:rPr>
              <a:t>VideoClip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video-editing software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might 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have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attributes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6E2E9F"/>
                </a:solidFill>
                <a:latin typeface="Arial"/>
                <a:cs typeface="Arial"/>
              </a:rPr>
              <a:t>start-point</a:t>
            </a:r>
            <a:r>
              <a:rPr sz="2400" b="1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end-point</a:t>
            </a:r>
            <a:r>
              <a:rPr sz="2400" b="1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indicate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start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4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end 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points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clip.</a:t>
            </a:r>
            <a:endParaRPr sz="2400" dirty="0">
              <a:latin typeface="Arial"/>
              <a:cs typeface="Arial"/>
            </a:endParaRPr>
          </a:p>
          <a:p>
            <a:pPr marL="355600" marR="783590" indent="-34353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methods,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setStartPoint()</a:t>
            </a:r>
            <a:r>
              <a:rPr sz="2400" b="1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setEndPoint(),</a:t>
            </a:r>
            <a:r>
              <a:rPr sz="2400" b="1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provide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only 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means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establishing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start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end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points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clip.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444500"/>
            <a:ext cx="8954770" cy="531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320" indent="-457834" algn="just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6E2E9F"/>
                </a:solidFill>
                <a:latin typeface="Arial"/>
                <a:cs typeface="Arial"/>
              </a:rPr>
              <a:t>3.</a:t>
            </a:r>
            <a:r>
              <a:rPr sz="2400" b="1" spc="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High</a:t>
            </a:r>
            <a:r>
              <a:rPr sz="2400" b="1" spc="-3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6E2E9F"/>
                </a:solidFill>
                <a:latin typeface="Arial"/>
                <a:cs typeface="Arial"/>
              </a:rPr>
              <a:t>Cohesion</a:t>
            </a:r>
            <a:r>
              <a:rPr sz="2400" b="1" spc="-4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6E2E9F"/>
                </a:solidFill>
                <a:latin typeface="Arial"/>
                <a:cs typeface="Arial"/>
              </a:rPr>
              <a:t>:-</a:t>
            </a:r>
            <a:r>
              <a:rPr sz="2400" b="1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9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 smtClean="0">
                <a:solidFill>
                  <a:srgbClr val="6E2E9F"/>
                </a:solidFill>
                <a:latin typeface="Arial"/>
                <a:cs typeface="Arial"/>
              </a:rPr>
              <a:t>cohesive</a:t>
            </a:r>
            <a:r>
              <a:rPr sz="2400" spc="-2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class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has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smal</a:t>
            </a:r>
            <a:r>
              <a:rPr lang="en-US" sz="2400" spc="-75" dirty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spc="-3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,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focused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responsibilities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single-mindedly applies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attributes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methods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implement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those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responsibilities.</a:t>
            </a:r>
            <a:endParaRPr sz="2400" dirty="0">
              <a:latin typeface="Arial"/>
              <a:cs typeface="Arial"/>
            </a:endParaRPr>
          </a:p>
          <a:p>
            <a:pPr marL="355600" marR="283210" indent="-343535" algn="just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6235" algn="l"/>
              </a:tabLst>
            </a:pP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example,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class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6E2E9F"/>
                </a:solidFill>
                <a:latin typeface="Arial"/>
                <a:cs typeface="Arial"/>
              </a:rPr>
              <a:t>VideoClip</a:t>
            </a:r>
            <a:r>
              <a:rPr sz="2400" b="1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might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contain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methods</a:t>
            </a:r>
            <a:r>
              <a:rPr sz="2400" spc="-4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editing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videoclip.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469900" marR="162560" indent="-457834">
              <a:lnSpc>
                <a:spcPct val="100000"/>
              </a:lnSpc>
              <a:tabLst>
                <a:tab pos="469900" algn="l"/>
              </a:tabLst>
            </a:pPr>
            <a:r>
              <a:rPr sz="2400" b="1" spc="-40" dirty="0">
                <a:solidFill>
                  <a:srgbClr val="6E2E9F"/>
                </a:solidFill>
                <a:latin typeface="Arial"/>
                <a:cs typeface="Arial"/>
              </a:rPr>
              <a:t>4.	</a:t>
            </a:r>
            <a:r>
              <a:rPr sz="2400" b="1" spc="-165" dirty="0">
                <a:solidFill>
                  <a:srgbClr val="6E2E9F"/>
                </a:solidFill>
                <a:latin typeface="Arial"/>
                <a:cs typeface="Arial"/>
              </a:rPr>
              <a:t>Low</a:t>
            </a:r>
            <a:r>
              <a:rPr sz="2400" b="1" spc="-4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Coupling</a:t>
            </a:r>
            <a:r>
              <a:rPr sz="2400" b="1" spc="-4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6E2E9F"/>
                </a:solidFill>
                <a:latin typeface="Arial"/>
                <a:cs typeface="Arial"/>
              </a:rPr>
              <a:t>:-</a:t>
            </a:r>
            <a:r>
              <a:rPr sz="2400" b="1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necessary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classes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collaborate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one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another.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However,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collaboration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kept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acceptable</a:t>
            </a:r>
            <a:r>
              <a:rPr lang="en-US" sz="2400" spc="-7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minimum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If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highly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coupled,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 smtClean="0">
                <a:solidFill>
                  <a:srgbClr val="6E2E9F"/>
                </a:solidFill>
                <a:latin typeface="Arial"/>
                <a:cs typeface="Arial"/>
              </a:rPr>
              <a:t>difficult</a:t>
            </a:r>
            <a:r>
              <a:rPr lang="en-US" sz="2400" spc="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 smtClean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implement,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test,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maintain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over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time.</a:t>
            </a:r>
            <a:endParaRPr sz="24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general,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classes</a:t>
            </a:r>
            <a:r>
              <a:rPr sz="2400" spc="-3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within a</a:t>
            </a:r>
            <a:r>
              <a:rPr sz="2400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subsystem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have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only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limited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knowledge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classes.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730" y="0"/>
            <a:ext cx="2552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4" dirty="0">
                <a:solidFill>
                  <a:srgbClr val="FF0000"/>
                </a:solidFill>
                <a:latin typeface="Arial"/>
                <a:cs typeface="Arial"/>
              </a:rPr>
              <a:t>Design</a:t>
            </a:r>
            <a:r>
              <a:rPr sz="3200" b="1" spc="-5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30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32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0922" y="414527"/>
            <a:ext cx="2481580" cy="64135"/>
          </a:xfrm>
          <a:custGeom>
            <a:avLst/>
            <a:gdLst/>
            <a:ahLst/>
            <a:cxnLst/>
            <a:rect l="l" t="t" r="r" b="b"/>
            <a:pathLst>
              <a:path w="2481579" h="64134">
                <a:moveTo>
                  <a:pt x="2481072" y="0"/>
                </a:moveTo>
                <a:lnTo>
                  <a:pt x="0" y="0"/>
                </a:lnTo>
                <a:lnTo>
                  <a:pt x="0" y="64008"/>
                </a:lnTo>
                <a:lnTo>
                  <a:pt x="2481072" y="64008"/>
                </a:lnTo>
                <a:lnTo>
                  <a:pt x="2481072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566420"/>
            <a:ext cx="8907780" cy="5568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447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iterative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process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through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 smtClean="0">
                <a:solidFill>
                  <a:srgbClr val="6E2E9F"/>
                </a:solidFill>
                <a:latin typeface="Arial"/>
                <a:cs typeface="Arial"/>
              </a:rPr>
              <a:t>which</a:t>
            </a:r>
            <a:r>
              <a:rPr lang="en-US" sz="2400" spc="-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 smtClean="0">
                <a:solidFill>
                  <a:srgbClr val="6E2E9F"/>
                </a:solidFill>
                <a:latin typeface="Arial"/>
                <a:cs typeface="Arial"/>
              </a:rPr>
              <a:t>requirements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translated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into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―</a:t>
            </a:r>
            <a:r>
              <a:rPr sz="2400" spc="-265" dirty="0" smtClean="0">
                <a:solidFill>
                  <a:srgbClr val="6E2E9F"/>
                </a:solidFill>
                <a:latin typeface="Arial"/>
                <a:cs typeface="Arial"/>
              </a:rPr>
              <a:t>blueprint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constructing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software.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1743710">
              <a:lnSpc>
                <a:spcPct val="100000"/>
              </a:lnSpc>
              <a:spcBef>
                <a:spcPts val="5"/>
              </a:spcBef>
            </a:pPr>
            <a:r>
              <a:rPr sz="2800" b="1" u="heavy" spc="-140" dirty="0">
                <a:solidFill>
                  <a:srgbClr val="FF0000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125" dirty="0">
                <a:solidFill>
                  <a:srgbClr val="FF0000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Software</a:t>
            </a:r>
            <a:r>
              <a:rPr sz="2800" b="1" u="heavy" spc="-325" dirty="0">
                <a:solidFill>
                  <a:srgbClr val="FF0000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114" dirty="0">
                <a:solidFill>
                  <a:srgbClr val="FF0000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Quality</a:t>
            </a:r>
            <a:r>
              <a:rPr sz="2800" b="1" u="heavy" spc="-285" dirty="0">
                <a:solidFill>
                  <a:srgbClr val="FF0000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165" dirty="0">
                <a:solidFill>
                  <a:srgbClr val="FF0000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Guidelines</a:t>
            </a:r>
            <a:r>
              <a:rPr sz="2800" b="1" u="heavy" spc="-390" dirty="0">
                <a:solidFill>
                  <a:srgbClr val="FF0000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114" dirty="0">
                <a:solidFill>
                  <a:srgbClr val="FF0000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and</a:t>
            </a:r>
            <a:r>
              <a:rPr sz="2800" b="1" u="heavy" spc="-325" dirty="0">
                <a:solidFill>
                  <a:srgbClr val="FF0000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135" dirty="0">
                <a:solidFill>
                  <a:srgbClr val="FF0000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Attributes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233679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endParaRPr lang="en-US" sz="2400" spc="-90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355600" marR="233679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endParaRPr lang="en-US" sz="2400" spc="-90" dirty="0">
              <a:solidFill>
                <a:srgbClr val="6E2E9F"/>
              </a:solidFill>
              <a:latin typeface="Arial"/>
              <a:cs typeface="Arial"/>
            </a:endParaRPr>
          </a:p>
          <a:p>
            <a:pPr marL="355600" marR="233679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endParaRPr lang="en-US" sz="2400" spc="-90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355600" marR="233679" indent="-343535" algn="just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90" dirty="0" smtClean="0">
                <a:solidFill>
                  <a:srgbClr val="6E2E9F"/>
                </a:solidFill>
                <a:latin typeface="Arial"/>
                <a:cs typeface="Arial"/>
              </a:rPr>
              <a:t>Throughout</a:t>
            </a:r>
            <a:r>
              <a:rPr sz="2400" spc="-1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process,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quality </a:t>
            </a:r>
            <a:r>
              <a:rPr sz="2400" spc="15" dirty="0" smtClean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lang="en-US" sz="2400" spc="1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5" dirty="0" smtClean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evolving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 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assessed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series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technical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reviews 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suggests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three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characteristics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serve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guide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evaluation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good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design: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6837"/>
            <a:ext cx="8077200" cy="5593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6077965"/>
            <a:ext cx="9153525" cy="780415"/>
            <a:chOff x="-4762" y="6077965"/>
            <a:chExt cx="9153525" cy="780415"/>
          </a:xfrm>
        </p:grpSpPr>
        <p:sp>
          <p:nvSpPr>
            <p:cNvPr id="4" name="object 4"/>
            <p:cNvSpPr/>
            <p:nvPr/>
          </p:nvSpPr>
          <p:spPr>
            <a:xfrm>
              <a:off x="0" y="6077965"/>
              <a:ext cx="9144000" cy="780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95994"/>
              <a:ext cx="9144000" cy="736600"/>
            </a:xfrm>
            <a:custGeom>
              <a:avLst/>
              <a:gdLst/>
              <a:ahLst/>
              <a:cxnLst/>
              <a:rect l="l" t="t" r="r" b="b"/>
              <a:pathLst>
                <a:path w="9144000" h="736600">
                  <a:moveTo>
                    <a:pt x="0" y="736498"/>
                  </a:moveTo>
                  <a:lnTo>
                    <a:pt x="9144000" y="73649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6498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7248" y="6060744"/>
            <a:ext cx="8784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1304" marR="5080" indent="-407924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8.3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b="1" spc="-43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classfor</a:t>
            </a:r>
            <a:r>
              <a:rPr sz="2400" b="1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FloorPlan</a:t>
            </a:r>
            <a:r>
              <a:rPr sz="2400" b="1" spc="-3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b="1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composite</a:t>
            </a:r>
            <a:r>
              <a:rPr sz="2400" b="1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6E2E9F"/>
                </a:solidFill>
                <a:latin typeface="Arial"/>
                <a:cs typeface="Arial"/>
              </a:rPr>
              <a:t>aggregation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b="1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b="1" spc="-225" dirty="0">
                <a:solidFill>
                  <a:srgbClr val="6E2E9F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075" y="2495550"/>
            <a:ext cx="61664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The </a:t>
            </a:r>
            <a:r>
              <a:rPr spc="-365" dirty="0"/>
              <a:t>Design</a:t>
            </a:r>
            <a:r>
              <a:rPr spc="-1345" dirty="0"/>
              <a:t> </a:t>
            </a:r>
            <a:r>
              <a:rPr spc="-100" dirty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315" y="76200"/>
            <a:ext cx="8911336" cy="5867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6284446"/>
            <a:ext cx="9153525" cy="578485"/>
            <a:chOff x="-4762" y="6284446"/>
            <a:chExt cx="9153525" cy="578485"/>
          </a:xfrm>
        </p:grpSpPr>
        <p:sp>
          <p:nvSpPr>
            <p:cNvPr id="4" name="object 4"/>
            <p:cNvSpPr/>
            <p:nvPr/>
          </p:nvSpPr>
          <p:spPr>
            <a:xfrm>
              <a:off x="0" y="6284446"/>
              <a:ext cx="9144000" cy="573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04658"/>
              <a:ext cx="9144000" cy="553720"/>
            </a:xfrm>
            <a:custGeom>
              <a:avLst/>
              <a:gdLst/>
              <a:ahLst/>
              <a:cxnLst/>
              <a:rect l="l" t="t" r="r" b="b"/>
              <a:pathLst>
                <a:path w="9144000" h="553720">
                  <a:moveTo>
                    <a:pt x="0" y="553339"/>
                  </a:moveTo>
                  <a:lnTo>
                    <a:pt x="9144000" y="55333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3339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75586" y="6360972"/>
            <a:ext cx="5575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8.4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Dimensions</a:t>
            </a:r>
            <a:r>
              <a:rPr sz="2400" b="1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b="1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130" y="380"/>
            <a:ext cx="3762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1.	</a:t>
            </a:r>
            <a:r>
              <a:rPr sz="2800" b="1" spc="-120" dirty="0">
                <a:solidFill>
                  <a:srgbClr val="6E2E9F"/>
                </a:solidFill>
                <a:latin typeface="Arial"/>
                <a:cs typeface="Arial"/>
              </a:rPr>
              <a:t>Data </a:t>
            </a:r>
            <a:r>
              <a:rPr sz="2800" b="1" spc="-22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800" b="1" spc="-6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800" b="1" spc="-67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95" dirty="0" smtClean="0">
                <a:solidFill>
                  <a:srgbClr val="6E2E9F"/>
                </a:solidFill>
                <a:latin typeface="Arial"/>
                <a:cs typeface="Arial"/>
              </a:rPr>
              <a:t>Elements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26435" y="369697"/>
            <a:ext cx="3194685" cy="55244"/>
          </a:xfrm>
          <a:custGeom>
            <a:avLst/>
            <a:gdLst/>
            <a:ahLst/>
            <a:cxnLst/>
            <a:rect l="l" t="t" r="r" b="b"/>
            <a:pathLst>
              <a:path w="3194685" h="55245">
                <a:moveTo>
                  <a:pt x="3194304" y="0"/>
                </a:moveTo>
                <a:lnTo>
                  <a:pt x="0" y="0"/>
                </a:lnTo>
                <a:lnTo>
                  <a:pt x="0" y="54863"/>
                </a:lnTo>
                <a:lnTo>
                  <a:pt x="3194304" y="54863"/>
                </a:lnTo>
                <a:lnTo>
                  <a:pt x="3194304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505459"/>
            <a:ext cx="8925560" cy="439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747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Data design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creates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&amp;/or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is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represented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at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high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level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(the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customer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/</a:t>
            </a:r>
            <a:r>
              <a:rPr sz="2400" spc="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user‘s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view 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).</a:t>
            </a:r>
            <a:endParaRPr lang="en-US" sz="2400" spc="-75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355600" marR="7747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endParaRPr sz="2400" dirty="0">
              <a:latin typeface="Arial"/>
              <a:cs typeface="Arial"/>
            </a:endParaRPr>
          </a:p>
          <a:p>
            <a:pPr marL="12065" marR="412115">
              <a:lnSpc>
                <a:spcPct val="100000"/>
              </a:lnSpc>
              <a:spcBef>
                <a:spcPts val="600"/>
              </a:spcBef>
              <a:tabLst>
                <a:tab pos="356235" algn="l"/>
              </a:tabLst>
            </a:pPr>
            <a:endParaRPr sz="2400" dirty="0">
              <a:latin typeface="Arial"/>
              <a:cs typeface="Arial"/>
            </a:endParaRPr>
          </a:p>
          <a:p>
            <a:pPr marL="355600" marR="24765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At </a:t>
            </a:r>
            <a:r>
              <a:rPr sz="2400" spc="-20" dirty="0" smtClean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 smtClean="0">
                <a:solidFill>
                  <a:srgbClr val="6E2E9F"/>
                </a:solidFill>
                <a:latin typeface="Arial"/>
                <a:cs typeface="Arial"/>
              </a:rPr>
              <a:t>application 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level, </a:t>
            </a:r>
            <a:r>
              <a:rPr sz="2400" spc="-20" dirty="0" smtClean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 smtClean="0">
                <a:solidFill>
                  <a:srgbClr val="6E2E9F"/>
                </a:solidFill>
                <a:latin typeface="Arial"/>
                <a:cs typeface="Arial"/>
              </a:rPr>
              <a:t>translation </a:t>
            </a:r>
            <a:r>
              <a:rPr sz="2400" spc="-5" dirty="0" smtClean="0">
                <a:solidFill>
                  <a:srgbClr val="6E2E9F"/>
                </a:solidFill>
                <a:latin typeface="Arial"/>
                <a:cs typeface="Arial"/>
              </a:rPr>
              <a:t>of a 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data </a:t>
            </a:r>
            <a:r>
              <a:rPr sz="2400" spc="-60" dirty="0" smtClean="0">
                <a:solidFill>
                  <a:srgbClr val="6E2E9F"/>
                </a:solidFill>
                <a:latin typeface="Arial"/>
                <a:cs typeface="Arial"/>
              </a:rPr>
              <a:t>model </a:t>
            </a:r>
            <a:r>
              <a:rPr sz="2400" spc="-10" dirty="0" smtClean="0">
                <a:solidFill>
                  <a:srgbClr val="6E2E9F"/>
                </a:solidFill>
                <a:latin typeface="Arial"/>
                <a:cs typeface="Arial"/>
              </a:rPr>
              <a:t>into </a:t>
            </a:r>
            <a:r>
              <a:rPr sz="2400" spc="-5" dirty="0" smtClean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120" dirty="0" smtClean="0">
                <a:solidFill>
                  <a:srgbClr val="6E2E9F"/>
                </a:solidFill>
                <a:latin typeface="Arial"/>
                <a:cs typeface="Arial"/>
              </a:rPr>
              <a:t>database</a:t>
            </a:r>
            <a:r>
              <a:rPr sz="2400" spc="-2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 smtClean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pivotal</a:t>
            </a:r>
            <a:r>
              <a:rPr sz="2400" spc="-6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 smtClean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 smtClean="0">
                <a:solidFill>
                  <a:srgbClr val="6E2E9F"/>
                </a:solidFill>
                <a:latin typeface="Arial"/>
                <a:cs typeface="Arial"/>
              </a:rPr>
              <a:t>achieving</a:t>
            </a:r>
            <a:r>
              <a:rPr sz="2400" spc="-204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 smtClean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 smtClean="0">
                <a:solidFill>
                  <a:srgbClr val="6E2E9F"/>
                </a:solidFill>
                <a:latin typeface="Arial"/>
                <a:cs typeface="Arial"/>
              </a:rPr>
              <a:t>business</a:t>
            </a:r>
            <a:r>
              <a:rPr sz="2400" spc="-2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 smtClean="0">
                <a:solidFill>
                  <a:srgbClr val="6E2E9F"/>
                </a:solidFill>
                <a:latin typeface="Arial"/>
                <a:cs typeface="Arial"/>
              </a:rPr>
              <a:t>objectives</a:t>
            </a:r>
            <a:r>
              <a:rPr sz="2400" spc="-1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434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 smtClean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endParaRPr lang="en-US" sz="2400" spc="-114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355600" marR="24765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endParaRPr sz="2400" dirty="0" smtClean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At</a:t>
            </a:r>
            <a:r>
              <a:rPr sz="2400" spc="-22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business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level,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collection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stored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disparate 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databases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reorganized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―data </a:t>
            </a:r>
            <a:r>
              <a:rPr sz="2400" spc="-215" dirty="0" smtClean="0">
                <a:solidFill>
                  <a:srgbClr val="6E2E9F"/>
                </a:solidFill>
                <a:latin typeface="Arial"/>
                <a:cs typeface="Arial"/>
              </a:rPr>
              <a:t>warehouse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enables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mining.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895" y="380"/>
            <a:ext cx="4977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2.	</a:t>
            </a:r>
            <a:r>
              <a:rPr sz="2800" b="1" spc="-170" dirty="0">
                <a:solidFill>
                  <a:srgbClr val="6E2E9F"/>
                </a:solidFill>
                <a:latin typeface="Arial"/>
                <a:cs typeface="Arial"/>
              </a:rPr>
              <a:t>Architectural </a:t>
            </a:r>
            <a:r>
              <a:rPr sz="2800" b="1" spc="-22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800" b="1" spc="-5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6E2E9F"/>
                </a:solidFill>
                <a:latin typeface="Arial"/>
                <a:cs typeface="Arial"/>
              </a:rPr>
              <a:t>Elements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6454" y="369697"/>
            <a:ext cx="4409440" cy="55244"/>
          </a:xfrm>
          <a:custGeom>
            <a:avLst/>
            <a:gdLst/>
            <a:ahLst/>
            <a:cxnLst/>
            <a:rect l="l" t="t" r="r" b="b"/>
            <a:pathLst>
              <a:path w="4409440" h="55245">
                <a:moveTo>
                  <a:pt x="4408932" y="0"/>
                </a:moveTo>
                <a:lnTo>
                  <a:pt x="0" y="0"/>
                </a:lnTo>
                <a:lnTo>
                  <a:pt x="0" y="54863"/>
                </a:lnTo>
                <a:lnTo>
                  <a:pt x="4408932" y="54863"/>
                </a:lnTo>
                <a:lnTo>
                  <a:pt x="4408932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505459"/>
            <a:ext cx="8943340" cy="613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879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equivalent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floor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plan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ahouse.</a:t>
            </a:r>
            <a:endParaRPr sz="2400" dirty="0">
              <a:latin typeface="Arial"/>
              <a:cs typeface="Arial"/>
            </a:endParaRPr>
          </a:p>
          <a:p>
            <a:pPr marL="355600" marR="41529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floor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pan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depicts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overall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layout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rooms;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their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size,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shape,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relationship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one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another;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doors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windows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allow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movement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out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rooms.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floor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plan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gives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us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overall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house.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elements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give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us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overall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thesoftware.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derived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3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sources:-</a:t>
            </a:r>
            <a:endParaRPr sz="2400" dirty="0">
              <a:latin typeface="Arial"/>
              <a:cs typeface="Arial"/>
            </a:endParaRPr>
          </a:p>
          <a:p>
            <a:pPr marL="469900" marR="511809" indent="-457834" algn="just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70534" algn="l"/>
              </a:tabLst>
            </a:pP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Information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about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application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domain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built.</a:t>
            </a:r>
            <a:endParaRPr sz="2400" dirty="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70534" algn="l"/>
              </a:tabLst>
            </a:pP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Specific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elements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such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3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flow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diagramsor 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analysis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classes,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their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relationships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collaborations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problem 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at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hand.</a:t>
            </a:r>
            <a:endParaRPr sz="240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70534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availability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styles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patterns.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551" y="380"/>
            <a:ext cx="4392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3.	</a:t>
            </a:r>
            <a:r>
              <a:rPr sz="2800" b="1" spc="-130" dirty="0">
                <a:solidFill>
                  <a:srgbClr val="6E2E9F"/>
                </a:solidFill>
                <a:latin typeface="Arial"/>
                <a:cs typeface="Arial"/>
              </a:rPr>
              <a:t>Interface </a:t>
            </a:r>
            <a:r>
              <a:rPr sz="2800" b="1" spc="-22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800" b="1" spc="-6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800" b="1" spc="-61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95" dirty="0" smtClean="0">
                <a:solidFill>
                  <a:srgbClr val="6E2E9F"/>
                </a:solidFill>
                <a:latin typeface="Arial"/>
                <a:cs typeface="Arial"/>
              </a:rPr>
              <a:t>Elements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2110" y="369697"/>
            <a:ext cx="3823970" cy="55244"/>
          </a:xfrm>
          <a:custGeom>
            <a:avLst/>
            <a:gdLst/>
            <a:ahLst/>
            <a:cxnLst/>
            <a:rect l="l" t="t" r="r" b="b"/>
            <a:pathLst>
              <a:path w="3823970" h="55245">
                <a:moveTo>
                  <a:pt x="3823716" y="0"/>
                </a:moveTo>
                <a:lnTo>
                  <a:pt x="0" y="0"/>
                </a:lnTo>
                <a:lnTo>
                  <a:pt x="0" y="54863"/>
                </a:lnTo>
                <a:lnTo>
                  <a:pt x="3823716" y="54863"/>
                </a:lnTo>
                <a:lnTo>
                  <a:pt x="3823716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505459"/>
            <a:ext cx="8799195" cy="5622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7034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interface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analogous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ofdetailed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drawings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doors,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windows,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external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utilities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house.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There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3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important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elements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interfacedesign:-</a:t>
            </a:r>
            <a:endParaRPr sz="24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user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interface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(UI).</a:t>
            </a:r>
            <a:endParaRPr sz="2400" dirty="0">
              <a:latin typeface="Arial"/>
              <a:cs typeface="Arial"/>
            </a:endParaRPr>
          </a:p>
          <a:p>
            <a:pPr marL="469900" marR="410845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External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interfaces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systems,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devices,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networks,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 smtClean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lang="en-US" sz="2400" spc="-1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 smtClean="0">
                <a:solidFill>
                  <a:srgbClr val="6E2E9F"/>
                </a:solidFill>
                <a:latin typeface="Arial"/>
                <a:cs typeface="Arial"/>
              </a:rPr>
              <a:t>other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producers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consumers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information.</a:t>
            </a:r>
            <a:endParaRPr sz="24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Internal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interfaces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between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various</a:t>
            </a:r>
            <a:r>
              <a:rPr sz="2400" spc="-4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designcomponents.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These</a:t>
            </a:r>
            <a:r>
              <a:rPr sz="2400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interface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elements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allow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communicate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externally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enable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internal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communication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collaboration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among 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populate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thesoftware</a:t>
            </a:r>
            <a:r>
              <a:rPr sz="2400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905000"/>
            <a:ext cx="8663330" cy="3185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7165" indent="-343535" algn="just"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lang="en-US" sz="2400" spc="-70" dirty="0">
                <a:solidFill>
                  <a:srgbClr val="6E2E9F"/>
                </a:solidFill>
                <a:latin typeface="Arial"/>
                <a:cs typeface="Arial"/>
              </a:rPr>
              <a:t>UI</a:t>
            </a:r>
            <a:r>
              <a:rPr lang="en-US"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lang="en-US"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05" dirty="0">
                <a:solidFill>
                  <a:srgbClr val="6E2E9F"/>
                </a:solidFill>
                <a:latin typeface="Arial"/>
                <a:cs typeface="Arial"/>
              </a:rPr>
              <a:t>increasingly</a:t>
            </a:r>
            <a:r>
              <a:rPr lang="en-US"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70" dirty="0">
                <a:solidFill>
                  <a:srgbClr val="6E2E9F"/>
                </a:solidFill>
                <a:latin typeface="Arial"/>
                <a:cs typeface="Arial"/>
              </a:rPr>
              <a:t>call</a:t>
            </a:r>
            <a:r>
              <a:rPr lang="en-US" sz="2400" spc="-55" dirty="0">
                <a:solidFill>
                  <a:srgbClr val="6E2E9F"/>
                </a:solidFill>
                <a:latin typeface="Arial"/>
                <a:cs typeface="Arial"/>
              </a:rPr>
              <a:t>ed</a:t>
            </a:r>
            <a:r>
              <a:rPr lang="en-US"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b="1" i="1" u="heavy" spc="-1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Usability</a:t>
            </a:r>
            <a:r>
              <a:rPr lang="en-US" sz="2400" b="1" i="1" u="heavy" spc="-3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b="1" i="1" u="heavy" spc="-1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Design</a:t>
            </a:r>
            <a:r>
              <a:rPr lang="en-US" sz="2400" b="1" i="1" u="heavy" spc="-170" dirty="0" smtClean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.</a:t>
            </a:r>
            <a:endParaRPr lang="en-US" sz="2400" spc="-70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12065" marR="177165" algn="just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endParaRPr lang="en-US" sz="2400" spc="-70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355600" marR="177165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Usability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incorporates aesthetic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elements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(e.g.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layout,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color,  graphics,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metaphors,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UI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navigation),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technical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elements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(e.g.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UI 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patterns,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reusable</a:t>
            </a:r>
            <a:r>
              <a:rPr sz="2400" spc="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UI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unique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subsystem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within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overall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applicationarchitecture.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0"/>
            <a:ext cx="5486400" cy="5862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6284446"/>
            <a:ext cx="9153525" cy="578485"/>
            <a:chOff x="-4762" y="6284446"/>
            <a:chExt cx="9153525" cy="578485"/>
          </a:xfrm>
        </p:grpSpPr>
        <p:sp>
          <p:nvSpPr>
            <p:cNvPr id="4" name="object 4"/>
            <p:cNvSpPr/>
            <p:nvPr/>
          </p:nvSpPr>
          <p:spPr>
            <a:xfrm>
              <a:off x="0" y="6284446"/>
              <a:ext cx="9144000" cy="573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04658"/>
              <a:ext cx="9144000" cy="553720"/>
            </a:xfrm>
            <a:custGeom>
              <a:avLst/>
              <a:gdLst/>
              <a:ahLst/>
              <a:cxnLst/>
              <a:rect l="l" t="t" r="r" b="b"/>
              <a:pathLst>
                <a:path w="9144000" h="553720">
                  <a:moveTo>
                    <a:pt x="0" y="553339"/>
                  </a:moveTo>
                  <a:lnTo>
                    <a:pt x="9144000" y="55333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3339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78153" y="6360972"/>
            <a:ext cx="678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8.5</a:t>
            </a:r>
            <a:r>
              <a:rPr sz="2400" b="1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6E2E9F"/>
                </a:solidFill>
                <a:latin typeface="Arial"/>
                <a:cs typeface="Arial"/>
              </a:rPr>
              <a:t>Interface</a:t>
            </a:r>
            <a:r>
              <a:rPr sz="2400" b="1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representation</a:t>
            </a:r>
            <a:r>
              <a:rPr sz="2400" b="1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Control-Panel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4472" y="380"/>
            <a:ext cx="5668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4.	</a:t>
            </a:r>
            <a:r>
              <a:rPr sz="2800" b="1" spc="-210" dirty="0">
                <a:solidFill>
                  <a:srgbClr val="6E2E9F"/>
                </a:solidFill>
                <a:latin typeface="Arial"/>
                <a:cs typeface="Arial"/>
              </a:rPr>
              <a:t>Component-Level </a:t>
            </a:r>
            <a:r>
              <a:rPr sz="2800" b="1" spc="-22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800" b="1" spc="-5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6E2E9F"/>
                </a:solidFill>
                <a:latin typeface="Arial"/>
                <a:cs typeface="Arial"/>
              </a:rPr>
              <a:t>Elements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2029" y="369697"/>
            <a:ext cx="5099685" cy="55244"/>
          </a:xfrm>
          <a:custGeom>
            <a:avLst/>
            <a:gdLst/>
            <a:ahLst/>
            <a:cxnLst/>
            <a:rect l="l" t="t" r="r" b="b"/>
            <a:pathLst>
              <a:path w="5099684" h="55245">
                <a:moveTo>
                  <a:pt x="5099304" y="0"/>
                </a:moveTo>
                <a:lnTo>
                  <a:pt x="0" y="0"/>
                </a:lnTo>
                <a:lnTo>
                  <a:pt x="0" y="54863"/>
                </a:lnTo>
                <a:lnTo>
                  <a:pt x="5099304" y="54863"/>
                </a:lnTo>
                <a:lnTo>
                  <a:pt x="5099304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1018159"/>
            <a:ext cx="8350250" cy="2421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436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equivalent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 smtClean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lang="en-US" sz="2400" spc="-3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 smtClean="0">
                <a:solidFill>
                  <a:srgbClr val="6E2E9F"/>
                </a:solidFill>
                <a:latin typeface="Arial"/>
                <a:cs typeface="Arial"/>
              </a:rPr>
              <a:t>detailed</a:t>
            </a:r>
            <a:r>
              <a:rPr sz="2400" spc="-1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drawings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(&amp;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specifications)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each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room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9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rgbClr val="6E2E9F"/>
                </a:solidFill>
                <a:latin typeface="Arial"/>
                <a:cs typeface="Arial"/>
              </a:rPr>
              <a:t>house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These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drawings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depict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writing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plumbing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within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room,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location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wall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switches, faucets,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sinks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showers,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tubs,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drains,  cabinets,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closets.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2978" y="3687698"/>
            <a:ext cx="6178169" cy="1874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4762" y="6284446"/>
            <a:ext cx="9153525" cy="578485"/>
            <a:chOff x="-4762" y="6284446"/>
            <a:chExt cx="9153525" cy="578485"/>
          </a:xfrm>
        </p:grpSpPr>
        <p:sp>
          <p:nvSpPr>
            <p:cNvPr id="7" name="object 7"/>
            <p:cNvSpPr/>
            <p:nvPr/>
          </p:nvSpPr>
          <p:spPr>
            <a:xfrm>
              <a:off x="0" y="6284446"/>
              <a:ext cx="9144000" cy="573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304658"/>
              <a:ext cx="9144000" cy="553720"/>
            </a:xfrm>
            <a:custGeom>
              <a:avLst/>
              <a:gdLst/>
              <a:ahLst/>
              <a:cxnLst/>
              <a:rect l="l" t="t" r="r" b="b"/>
              <a:pathLst>
                <a:path w="9144000" h="553720">
                  <a:moveTo>
                    <a:pt x="0" y="553339"/>
                  </a:moveTo>
                  <a:lnTo>
                    <a:pt x="9144000" y="55333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3339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63623" y="6360972"/>
            <a:ext cx="61659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8.6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9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b="1" spc="-9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90" dirty="0" smtClean="0">
                <a:solidFill>
                  <a:srgbClr val="6E2E9F"/>
                </a:solidFill>
                <a:latin typeface="Arial"/>
                <a:cs typeface="Arial"/>
              </a:rPr>
              <a:t>UML</a:t>
            </a:r>
            <a:r>
              <a:rPr sz="2400" b="1" spc="-39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 smtClean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lang="en-US" sz="2400" b="1" spc="-16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 smtClean="0">
                <a:solidFill>
                  <a:srgbClr val="6E2E9F"/>
                </a:solidFill>
                <a:latin typeface="Arial"/>
                <a:cs typeface="Arial"/>
              </a:rPr>
              <a:t>Diagram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0"/>
            <a:ext cx="8898255" cy="674902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132080" indent="-343535">
              <a:lnSpc>
                <a:spcPts val="2600"/>
              </a:lnSpc>
              <a:spcBef>
                <a:spcPts val="42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component-level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design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fully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describes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internal 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detail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E2E9F"/>
              </a:buClr>
              <a:buFont typeface="Wingdings"/>
              <a:buChar char=""/>
            </a:pPr>
            <a:endParaRPr sz="3300" dirty="0">
              <a:latin typeface="Arial"/>
              <a:cs typeface="Arial"/>
            </a:endParaRPr>
          </a:p>
          <a:p>
            <a:pPr marL="355600" marR="5080" indent="-343535">
              <a:lnSpc>
                <a:spcPct val="9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30" dirty="0" smtClean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lang="en-US" sz="2400" spc="-13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 smtClean="0">
                <a:solidFill>
                  <a:srgbClr val="6E2E9F"/>
                </a:solidFill>
                <a:latin typeface="Arial"/>
                <a:cs typeface="Arial"/>
              </a:rPr>
              <a:t>accomplish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this,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component-level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defines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structures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local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 objects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algorithmic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detail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processing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occurs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within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interface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al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ows  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access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operations(behaviors).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E2E9F"/>
              </a:buClr>
              <a:buFont typeface="Wingdings"/>
              <a:buChar char=""/>
            </a:pPr>
            <a:endParaRPr sz="3500" dirty="0">
              <a:latin typeface="Arial"/>
              <a:cs typeface="Arial"/>
            </a:endParaRPr>
          </a:p>
          <a:p>
            <a:pPr marL="355600" marR="184150" indent="-343535">
              <a:lnSpc>
                <a:spcPts val="26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Acomponent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represented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UML</a:t>
            </a:r>
            <a:r>
              <a:rPr sz="2400" spc="-4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diagrammatic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form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3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shown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8.6.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ts val="2790"/>
              </a:lnSpc>
              <a:spcBef>
                <a:spcPts val="8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8.6,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named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65" dirty="0">
                <a:solidFill>
                  <a:srgbClr val="6E2E9F"/>
                </a:solidFill>
                <a:latin typeface="Arial"/>
                <a:cs typeface="Arial"/>
              </a:rPr>
              <a:t>SensorManagament</a:t>
            </a:r>
            <a:r>
              <a:rPr sz="2400" b="1" i="1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(part</a:t>
            </a:r>
            <a:r>
              <a:rPr sz="2400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790"/>
              </a:lnSpc>
            </a:pPr>
            <a:r>
              <a:rPr sz="2400" b="1" i="1" spc="-185" dirty="0">
                <a:solidFill>
                  <a:srgbClr val="6E2E9F"/>
                </a:solidFill>
                <a:latin typeface="Arial"/>
                <a:cs typeface="Arial"/>
              </a:rPr>
              <a:t>Safehome</a:t>
            </a:r>
            <a:r>
              <a:rPr sz="2400" b="1" i="1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security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function)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is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represented.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Arial"/>
              <a:cs typeface="Arial"/>
            </a:endParaRPr>
          </a:p>
          <a:p>
            <a:pPr marL="355600" marR="425450" indent="-343535">
              <a:lnSpc>
                <a:spcPts val="27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9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95" dirty="0" smtClean="0">
                <a:solidFill>
                  <a:srgbClr val="6E2E9F"/>
                </a:solidFill>
                <a:latin typeface="Arial"/>
                <a:cs typeface="Arial"/>
              </a:rPr>
              <a:t>  </a:t>
            </a:r>
            <a:r>
              <a:rPr sz="2400" u="heavy" spc="-95" dirty="0" smtClean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dashed</a:t>
            </a:r>
            <a:r>
              <a:rPr sz="2400" u="heavy" spc="-245" dirty="0" smtClean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arrow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connects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class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named</a:t>
            </a:r>
            <a:r>
              <a:rPr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229" dirty="0">
                <a:solidFill>
                  <a:srgbClr val="6E2E9F"/>
                </a:solidFill>
                <a:latin typeface="Arial"/>
                <a:cs typeface="Arial"/>
              </a:rPr>
              <a:t>Sensor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assigned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it.</a:t>
            </a:r>
            <a:endParaRPr sz="2400" dirty="0">
              <a:latin typeface="Arial"/>
              <a:cs typeface="Arial"/>
            </a:endParaRPr>
          </a:p>
          <a:p>
            <a:pPr marL="355600" marR="1191895" indent="-343535">
              <a:lnSpc>
                <a:spcPts val="26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  <a:tab pos="7400290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75" dirty="0">
                <a:solidFill>
                  <a:srgbClr val="6E2E9F"/>
                </a:solidFill>
                <a:latin typeface="Arial"/>
                <a:cs typeface="Arial"/>
              </a:rPr>
              <a:t>SensorManagement</a:t>
            </a:r>
            <a:r>
              <a:rPr sz="2400" b="1" i="1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performs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functions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associated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b="1" i="1" spc="-185" dirty="0">
                <a:solidFill>
                  <a:srgbClr val="6E2E9F"/>
                </a:solidFill>
                <a:latin typeface="Arial"/>
                <a:cs typeface="Arial"/>
              </a:rPr>
              <a:t>SafeHome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sensors</a:t>
            </a:r>
            <a:r>
              <a:rPr sz="2400" spc="-4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including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monitoring	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configuring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them.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28600"/>
            <a:ext cx="8001000" cy="6883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07950" lvl="0" indent="-457834" algn="just">
              <a:buFontTx/>
              <a:buAutoNum type="arabicPeriod"/>
              <a:tabLst>
                <a:tab pos="469900" algn="l"/>
                <a:tab pos="470534" algn="l"/>
              </a:tabLst>
            </a:pPr>
            <a:r>
              <a:rPr lang="en-US" sz="2400" spc="-125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lang="en-US"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lang="en-US" sz="2400" spc="-65" dirty="0">
                <a:solidFill>
                  <a:srgbClr val="6E2E9F"/>
                </a:solidFill>
                <a:latin typeface="Arial"/>
                <a:cs typeface="Arial"/>
              </a:rPr>
              <a:t>must </a:t>
            </a:r>
            <a:r>
              <a:rPr lang="en-US" sz="2400" spc="-50" dirty="0">
                <a:solidFill>
                  <a:srgbClr val="6E2E9F"/>
                </a:solidFill>
                <a:latin typeface="Arial"/>
                <a:cs typeface="Arial"/>
              </a:rPr>
              <a:t>implement </a:t>
            </a:r>
            <a:r>
              <a:rPr lang="en-US" sz="2400" spc="-40" dirty="0">
                <a:solidFill>
                  <a:srgbClr val="6E2E9F"/>
                </a:solidFill>
                <a:latin typeface="Arial"/>
                <a:cs typeface="Arial"/>
              </a:rPr>
              <a:t>all </a:t>
            </a:r>
            <a:r>
              <a:rPr lang="en-US"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lang="en-US"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lang="en-US" sz="2400" spc="-60" dirty="0">
                <a:solidFill>
                  <a:srgbClr val="6E2E9F"/>
                </a:solidFill>
                <a:latin typeface="Arial"/>
                <a:cs typeface="Arial"/>
              </a:rPr>
              <a:t>explicit </a:t>
            </a:r>
            <a:r>
              <a:rPr lang="en-US" sz="2400" spc="-70" dirty="0">
                <a:solidFill>
                  <a:srgbClr val="6E2E9F"/>
                </a:solidFill>
                <a:latin typeface="Arial"/>
                <a:cs typeface="Arial"/>
              </a:rPr>
              <a:t>requirements  </a:t>
            </a:r>
            <a:r>
              <a:rPr lang="en-US" sz="2400" spc="-80" dirty="0">
                <a:solidFill>
                  <a:srgbClr val="6E2E9F"/>
                </a:solidFill>
                <a:latin typeface="Arial"/>
                <a:cs typeface="Arial"/>
              </a:rPr>
              <a:t>contained</a:t>
            </a:r>
            <a:r>
              <a:rPr lang="en-US"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lang="en-US"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70" dirty="0">
                <a:solidFill>
                  <a:srgbClr val="6E2E9F"/>
                </a:solidFill>
                <a:latin typeface="Arial"/>
                <a:cs typeface="Arial"/>
              </a:rPr>
              <a:t>requirements</a:t>
            </a:r>
            <a:r>
              <a:rPr lang="en-US"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65" dirty="0">
                <a:solidFill>
                  <a:srgbClr val="6E2E9F"/>
                </a:solidFill>
                <a:latin typeface="Arial"/>
                <a:cs typeface="Arial"/>
              </a:rPr>
              <a:t>model,</a:t>
            </a:r>
            <a:r>
              <a:rPr lang="en-US"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lang="en-US"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3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lang="en-US" sz="2400" spc="-65" dirty="0">
                <a:solidFill>
                  <a:srgbClr val="6E2E9F"/>
                </a:solidFill>
                <a:latin typeface="Arial"/>
                <a:cs typeface="Arial"/>
              </a:rPr>
              <a:t> must</a:t>
            </a:r>
            <a:r>
              <a:rPr lang="en-US"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05" dirty="0">
                <a:solidFill>
                  <a:srgbClr val="6E2E9F"/>
                </a:solidFill>
                <a:latin typeface="Arial"/>
                <a:cs typeface="Arial"/>
              </a:rPr>
              <a:t>accommodate</a:t>
            </a:r>
            <a:r>
              <a:rPr lang="en-US"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40" dirty="0">
                <a:solidFill>
                  <a:srgbClr val="6E2E9F"/>
                </a:solidFill>
                <a:latin typeface="Arial"/>
                <a:cs typeface="Arial"/>
              </a:rPr>
              <a:t>all  </a:t>
            </a:r>
            <a:r>
              <a:rPr lang="en-US"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lang="en-US"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lang="en-US" sz="2400" spc="-45" dirty="0" smtClean="0">
                <a:solidFill>
                  <a:srgbClr val="6E2E9F"/>
                </a:solidFill>
                <a:latin typeface="Arial"/>
                <a:cs typeface="Arial"/>
              </a:rPr>
              <a:t>implicit requirements </a:t>
            </a:r>
            <a:r>
              <a:rPr lang="en-US" sz="2400" spc="-90" dirty="0">
                <a:solidFill>
                  <a:srgbClr val="6E2E9F"/>
                </a:solidFill>
                <a:latin typeface="Arial"/>
                <a:cs typeface="Arial"/>
              </a:rPr>
              <a:t>desired </a:t>
            </a:r>
            <a:r>
              <a:rPr lang="en-US"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lang="en-US"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05" dirty="0">
                <a:solidFill>
                  <a:srgbClr val="6E2E9F"/>
                </a:solidFill>
                <a:latin typeface="Arial"/>
                <a:cs typeface="Arial"/>
              </a:rPr>
              <a:t>stakeholders</a:t>
            </a:r>
            <a:r>
              <a:rPr lang="en-US" sz="2400" spc="-105" dirty="0" smtClean="0">
                <a:solidFill>
                  <a:srgbClr val="6E2E9F"/>
                </a:solidFill>
                <a:latin typeface="Arial"/>
                <a:cs typeface="Arial"/>
              </a:rPr>
              <a:t>.</a:t>
            </a:r>
          </a:p>
          <a:p>
            <a:pPr marL="469900" marR="107950" lvl="0" indent="-457834" algn="just">
              <a:buFontTx/>
              <a:buAutoNum type="arabicPeriod"/>
              <a:tabLst>
                <a:tab pos="469900" algn="l"/>
                <a:tab pos="470534" algn="l"/>
              </a:tabLst>
            </a:pPr>
            <a:endParaRPr lang="en-US" sz="2400" spc="-105" dirty="0">
              <a:solidFill>
                <a:srgbClr val="6E2E9F"/>
              </a:solidFill>
              <a:latin typeface="Arial"/>
              <a:cs typeface="Arial"/>
            </a:endParaRPr>
          </a:p>
          <a:p>
            <a:pPr marL="469266" marR="5080" lvl="0" indent="-457200" algn="just">
              <a:spcBef>
                <a:spcPts val="605"/>
              </a:spcBef>
              <a:buAutoNum type="arabicPeriod" startAt="2"/>
              <a:tabLst>
                <a:tab pos="470534" algn="l"/>
              </a:tabLst>
            </a:pPr>
            <a:r>
              <a:rPr lang="en-US" sz="2400" spc="-120" dirty="0" smtClean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29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10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lang="en-US"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65" dirty="0">
                <a:solidFill>
                  <a:srgbClr val="6E2E9F"/>
                </a:solidFill>
                <a:latin typeface="Arial"/>
                <a:cs typeface="Arial"/>
              </a:rPr>
              <a:t>must</a:t>
            </a:r>
            <a:r>
              <a:rPr lang="en-US"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lang="en-US"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95" dirty="0">
                <a:solidFill>
                  <a:srgbClr val="6E2E9F"/>
                </a:solidFill>
                <a:latin typeface="Arial"/>
                <a:cs typeface="Arial"/>
              </a:rPr>
              <a:t>readable,</a:t>
            </a:r>
            <a:r>
              <a:rPr lang="en-US"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95" dirty="0">
                <a:solidFill>
                  <a:srgbClr val="6E2E9F"/>
                </a:solidFill>
                <a:latin typeface="Arial"/>
                <a:cs typeface="Arial"/>
              </a:rPr>
              <a:t>understandable</a:t>
            </a:r>
            <a:r>
              <a:rPr lang="en-US"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85" dirty="0">
                <a:solidFill>
                  <a:srgbClr val="6E2E9F"/>
                </a:solidFill>
                <a:latin typeface="Arial"/>
                <a:cs typeface="Arial"/>
              </a:rPr>
              <a:t>guide</a:t>
            </a:r>
            <a:r>
              <a:rPr lang="en-US"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lang="en-US"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80" dirty="0">
                <a:solidFill>
                  <a:srgbClr val="6E2E9F"/>
                </a:solidFill>
                <a:latin typeface="Arial"/>
                <a:cs typeface="Arial"/>
              </a:rPr>
              <a:t>those</a:t>
            </a:r>
            <a:r>
              <a:rPr lang="en-US"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50" dirty="0">
                <a:solidFill>
                  <a:srgbClr val="6E2E9F"/>
                </a:solidFill>
                <a:latin typeface="Arial"/>
                <a:cs typeface="Arial"/>
              </a:rPr>
              <a:t>who  </a:t>
            </a:r>
            <a:r>
              <a:rPr lang="en-US" sz="2400" spc="-95" dirty="0">
                <a:solidFill>
                  <a:srgbClr val="6E2E9F"/>
                </a:solidFill>
                <a:latin typeface="Arial"/>
                <a:cs typeface="Arial"/>
              </a:rPr>
              <a:t>generate</a:t>
            </a:r>
            <a:r>
              <a:rPr lang="en-US"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00" dirty="0">
                <a:solidFill>
                  <a:srgbClr val="6E2E9F"/>
                </a:solidFill>
                <a:latin typeface="Arial"/>
                <a:cs typeface="Arial"/>
              </a:rPr>
              <a:t>code</a:t>
            </a:r>
            <a:r>
              <a:rPr lang="en-US"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lang="en-US"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lang="en-US"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75" dirty="0">
                <a:solidFill>
                  <a:srgbClr val="6E2E9F"/>
                </a:solidFill>
                <a:latin typeface="Arial"/>
                <a:cs typeface="Arial"/>
              </a:rPr>
              <a:t>those</a:t>
            </a:r>
            <a:r>
              <a:rPr lang="en-US"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40" dirty="0">
                <a:solidFill>
                  <a:srgbClr val="6E2E9F"/>
                </a:solidFill>
                <a:latin typeface="Arial"/>
                <a:cs typeface="Arial"/>
              </a:rPr>
              <a:t>who</a:t>
            </a:r>
            <a:r>
              <a:rPr lang="en-US"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35" dirty="0">
                <a:solidFill>
                  <a:srgbClr val="6E2E9F"/>
                </a:solidFill>
                <a:latin typeface="Arial"/>
                <a:cs typeface="Arial"/>
              </a:rPr>
              <a:t>test</a:t>
            </a:r>
            <a:r>
              <a:rPr lang="en-US"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lang="en-US"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05" dirty="0">
                <a:solidFill>
                  <a:srgbClr val="6E2E9F"/>
                </a:solidFill>
                <a:latin typeface="Arial"/>
                <a:cs typeface="Arial"/>
              </a:rPr>
              <a:t>subsequently</a:t>
            </a:r>
            <a:r>
              <a:rPr lang="en-US"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65" dirty="0">
                <a:solidFill>
                  <a:srgbClr val="6E2E9F"/>
                </a:solidFill>
                <a:latin typeface="Arial"/>
                <a:cs typeface="Arial"/>
              </a:rPr>
              <a:t>support</a:t>
            </a:r>
            <a:r>
              <a:rPr lang="en-US"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35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lang="en-US" sz="2400" spc="-60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lang="en-US" sz="2400" spc="-60" dirty="0" smtClean="0">
                <a:solidFill>
                  <a:srgbClr val="6E2E9F"/>
                </a:solidFill>
                <a:latin typeface="Arial"/>
                <a:cs typeface="Arial"/>
              </a:rPr>
              <a:t>.</a:t>
            </a:r>
          </a:p>
          <a:p>
            <a:pPr marL="469266" marR="5080" lvl="0" indent="-457200" algn="just">
              <a:spcBef>
                <a:spcPts val="605"/>
              </a:spcBef>
              <a:buAutoNum type="arabicPeriod" startAt="2"/>
              <a:tabLst>
                <a:tab pos="470534" algn="l"/>
              </a:tabLst>
            </a:pPr>
            <a:endParaRPr lang="en-US" sz="2400" spc="-60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469900" marR="299085" lvl="0" indent="-457834" algn="just">
              <a:spcBef>
                <a:spcPts val="100"/>
              </a:spcBef>
              <a:tabLst>
                <a:tab pos="469900" algn="l"/>
              </a:tabLst>
            </a:pPr>
            <a:r>
              <a:rPr lang="en-US" sz="2400" spc="-125" dirty="0" smtClean="0">
                <a:solidFill>
                  <a:srgbClr val="6E2E9F"/>
                </a:solidFill>
                <a:latin typeface="Arial"/>
                <a:cs typeface="Arial"/>
              </a:rPr>
              <a:t>3.     The </a:t>
            </a:r>
            <a:r>
              <a:rPr lang="en-US"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lang="en-US" sz="2400" spc="-85" dirty="0">
                <a:solidFill>
                  <a:srgbClr val="6E2E9F"/>
                </a:solidFill>
                <a:latin typeface="Arial"/>
                <a:cs typeface="Arial"/>
              </a:rPr>
              <a:t>should </a:t>
            </a:r>
            <a:r>
              <a:rPr lang="en-US" sz="2400" spc="-65" dirty="0">
                <a:solidFill>
                  <a:srgbClr val="6E2E9F"/>
                </a:solidFill>
                <a:latin typeface="Arial"/>
                <a:cs typeface="Arial"/>
              </a:rPr>
              <a:t>provide </a:t>
            </a:r>
            <a:r>
              <a:rPr lang="en-US"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lang="en-US" sz="2400" spc="-80" dirty="0">
                <a:solidFill>
                  <a:srgbClr val="6E2E9F"/>
                </a:solidFill>
                <a:latin typeface="Arial"/>
                <a:cs typeface="Arial"/>
              </a:rPr>
              <a:t>complete </a:t>
            </a:r>
            <a:r>
              <a:rPr lang="en-US" sz="2400" spc="-45" dirty="0">
                <a:solidFill>
                  <a:srgbClr val="6E2E9F"/>
                </a:solidFill>
                <a:latin typeface="Arial"/>
                <a:cs typeface="Arial"/>
              </a:rPr>
              <a:t>picture </a:t>
            </a:r>
            <a:r>
              <a:rPr lang="en-US"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lang="en-US"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lang="en-US" sz="2400" spc="-70" dirty="0">
                <a:solidFill>
                  <a:srgbClr val="6E2E9F"/>
                </a:solidFill>
                <a:latin typeface="Arial"/>
                <a:cs typeface="Arial"/>
              </a:rPr>
              <a:t>software,  </a:t>
            </a:r>
            <a:r>
              <a:rPr lang="en-US" sz="2400" spc="-114" dirty="0">
                <a:solidFill>
                  <a:srgbClr val="6E2E9F"/>
                </a:solidFill>
                <a:latin typeface="Arial"/>
                <a:cs typeface="Arial"/>
              </a:rPr>
              <a:t>addressing</a:t>
            </a:r>
            <a:r>
              <a:rPr lang="en-US"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75" dirty="0">
                <a:solidFill>
                  <a:srgbClr val="6E2E9F"/>
                </a:solidFill>
                <a:latin typeface="Arial"/>
                <a:cs typeface="Arial"/>
              </a:rPr>
              <a:t>data,</a:t>
            </a:r>
            <a:r>
              <a:rPr lang="en-US"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50" dirty="0">
                <a:solidFill>
                  <a:srgbClr val="6E2E9F"/>
                </a:solidFill>
                <a:latin typeface="Arial"/>
                <a:cs typeface="Arial"/>
              </a:rPr>
              <a:t>functional,</a:t>
            </a:r>
            <a:r>
              <a:rPr lang="en-US"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lang="en-US"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85" dirty="0">
                <a:solidFill>
                  <a:srgbClr val="6E2E9F"/>
                </a:solidFill>
                <a:latin typeface="Arial"/>
                <a:cs typeface="Arial"/>
              </a:rPr>
              <a:t>behavioral</a:t>
            </a:r>
            <a:r>
              <a:rPr lang="en-US"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00" dirty="0">
                <a:solidFill>
                  <a:srgbClr val="6E2E9F"/>
                </a:solidFill>
                <a:latin typeface="Arial"/>
                <a:cs typeface="Arial"/>
              </a:rPr>
              <a:t>domains</a:t>
            </a:r>
            <a:r>
              <a:rPr lang="en-US"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20" dirty="0" smtClean="0">
                <a:solidFill>
                  <a:srgbClr val="6E2E9F"/>
                </a:solidFill>
                <a:latin typeface="Arial"/>
                <a:cs typeface="Arial"/>
              </a:rPr>
              <a:t>from an  </a:t>
            </a:r>
            <a:r>
              <a:rPr lang="en-US" sz="2400" spc="-50" dirty="0">
                <a:solidFill>
                  <a:srgbClr val="6E2E9F"/>
                </a:solidFill>
                <a:latin typeface="Arial"/>
                <a:cs typeface="Arial"/>
              </a:rPr>
              <a:t>implementation</a:t>
            </a:r>
            <a:r>
              <a:rPr lang="en-US"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95" dirty="0">
                <a:solidFill>
                  <a:srgbClr val="6E2E9F"/>
                </a:solidFill>
                <a:latin typeface="Arial"/>
                <a:cs typeface="Arial"/>
              </a:rPr>
              <a:t>perspective.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lvl="0" indent="-343535" algn="just"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lang="en-US" sz="2400" spc="-180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lang="en-US"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lang="en-US" sz="2400" spc="-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80" dirty="0">
                <a:solidFill>
                  <a:srgbClr val="6E2E9F"/>
                </a:solidFill>
                <a:latin typeface="Arial"/>
                <a:cs typeface="Arial"/>
              </a:rPr>
              <a:t>these</a:t>
            </a:r>
            <a:r>
              <a:rPr lang="en-US"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95" dirty="0">
                <a:solidFill>
                  <a:srgbClr val="6E2E9F"/>
                </a:solidFill>
                <a:latin typeface="Arial"/>
                <a:cs typeface="Arial"/>
              </a:rPr>
              <a:t>characteristics</a:t>
            </a:r>
            <a:r>
              <a:rPr lang="en-US"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lang="en-US"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70" dirty="0">
                <a:solidFill>
                  <a:srgbClr val="6E2E9F"/>
                </a:solidFill>
                <a:latin typeface="Arial"/>
                <a:cs typeface="Arial"/>
              </a:rPr>
              <a:t>actually</a:t>
            </a:r>
            <a:r>
              <a:rPr lang="en-US"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95" dirty="0">
                <a:solidFill>
                  <a:srgbClr val="6E2E9F"/>
                </a:solidFill>
                <a:latin typeface="Arial"/>
                <a:cs typeface="Arial"/>
              </a:rPr>
              <a:t>goal</a:t>
            </a:r>
            <a:r>
              <a:rPr lang="en-US"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lang="en-US" sz="2400" spc="-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14" dirty="0" smtClean="0">
                <a:solidFill>
                  <a:srgbClr val="6E2E9F"/>
                </a:solidFill>
                <a:latin typeface="Arial"/>
                <a:cs typeface="Arial"/>
              </a:rPr>
              <a:t>design process</a:t>
            </a:r>
            <a:r>
              <a:rPr lang="en-US" sz="2400" spc="-114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lvl="0">
              <a:spcBef>
                <a:spcPts val="45"/>
              </a:spcBef>
              <a:buClr>
                <a:srgbClr val="6E2E9F"/>
              </a:buClr>
              <a:buFont typeface="Wingdings"/>
              <a:buChar char=""/>
            </a:pPr>
            <a:endParaRPr lang="en-US" sz="36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marR="5080" lvl="0" indent="-457834" algn="just">
              <a:spcBef>
                <a:spcPts val="605"/>
              </a:spcBef>
              <a:buFontTx/>
              <a:buAutoNum type="arabicPeriod"/>
              <a:tabLst>
                <a:tab pos="470534" algn="l"/>
              </a:tabLst>
            </a:pP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3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380"/>
            <a:ext cx="5756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4.	</a:t>
            </a:r>
            <a:r>
              <a:rPr sz="2800" b="1" spc="-185" dirty="0">
                <a:solidFill>
                  <a:srgbClr val="6E2E9F"/>
                </a:solidFill>
                <a:latin typeface="Arial"/>
                <a:cs typeface="Arial"/>
              </a:rPr>
              <a:t>Deployment-Level </a:t>
            </a:r>
            <a:r>
              <a:rPr sz="2800" b="1" spc="-22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800" b="1" spc="-5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6E2E9F"/>
                </a:solidFill>
                <a:latin typeface="Arial"/>
                <a:cs typeface="Arial"/>
              </a:rPr>
              <a:t>Elements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9357" y="369697"/>
            <a:ext cx="5187950" cy="55244"/>
          </a:xfrm>
          <a:custGeom>
            <a:avLst/>
            <a:gdLst/>
            <a:ahLst/>
            <a:cxnLst/>
            <a:rect l="l" t="t" r="r" b="b"/>
            <a:pathLst>
              <a:path w="5187950" h="55245">
                <a:moveTo>
                  <a:pt x="5187696" y="0"/>
                </a:moveTo>
                <a:lnTo>
                  <a:pt x="0" y="0"/>
                </a:lnTo>
                <a:lnTo>
                  <a:pt x="0" y="54863"/>
                </a:lnTo>
                <a:lnTo>
                  <a:pt x="5187696" y="54863"/>
                </a:lnTo>
                <a:lnTo>
                  <a:pt x="5187696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505459"/>
            <a:ext cx="8965565" cy="5975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62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indicates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how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functionality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subsystems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will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allocated 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within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physical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computing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environment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will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support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software.</a:t>
            </a:r>
            <a:endParaRPr sz="24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example,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elements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b="1" i="1" spc="-185" dirty="0">
                <a:solidFill>
                  <a:srgbClr val="6E2E9F"/>
                </a:solidFill>
                <a:latin typeface="Arial"/>
                <a:cs typeface="Arial"/>
              </a:rPr>
              <a:t>SafeHome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product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configured 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lang="en-US" sz="2400" spc="-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operate</a:t>
            </a:r>
            <a:r>
              <a:rPr sz="2400" spc="-13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within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3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primary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computing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environments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–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home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based 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PC,the </a:t>
            </a:r>
            <a:r>
              <a:rPr sz="2400" b="1" i="1" spc="-185" dirty="0">
                <a:solidFill>
                  <a:srgbClr val="6E2E9F"/>
                </a:solidFill>
                <a:latin typeface="Arial"/>
                <a:cs typeface="Arial"/>
              </a:rPr>
              <a:t>SafeHome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control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panel,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a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server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housed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at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CPIcorp.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(providing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internet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based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access</a:t>
            </a:r>
            <a:r>
              <a:rPr sz="2400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system).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8051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During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design,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UML</a:t>
            </a:r>
            <a:r>
              <a:rPr sz="2400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deployment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diagram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developed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then 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refined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5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8.7.</a:t>
            </a:r>
            <a:endParaRPr sz="2400" dirty="0">
              <a:latin typeface="Arial"/>
              <a:cs typeface="Arial"/>
            </a:endParaRPr>
          </a:p>
          <a:p>
            <a:pPr marL="355600" marR="977265" indent="-343535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subsystems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(functionality)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housed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lang="en-US" sz="2400" spc="-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2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 smtClean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lang="en-US" sz="2400" spc="-6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 smtClean="0">
                <a:solidFill>
                  <a:srgbClr val="6E2E9F"/>
                </a:solidFill>
                <a:latin typeface="Arial"/>
                <a:cs typeface="Arial"/>
              </a:rPr>
              <a:t>computing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element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indicated.</a:t>
            </a:r>
            <a:endParaRPr sz="2400" dirty="0">
              <a:latin typeface="Arial"/>
              <a:cs typeface="Arial"/>
            </a:endParaRPr>
          </a:p>
          <a:p>
            <a:pPr marL="355600" marR="196215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example,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personal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computer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houses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subsystems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implement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security, </a:t>
            </a:r>
            <a:r>
              <a:rPr sz="2400" spc="-90" dirty="0" smtClean="0">
                <a:solidFill>
                  <a:srgbClr val="6E2E9F"/>
                </a:solidFill>
                <a:latin typeface="Arial"/>
                <a:cs typeface="Arial"/>
              </a:rPr>
              <a:t>surveillance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,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home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management,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communication  features.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18262"/>
            <a:ext cx="4680077" cy="5684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6284446"/>
            <a:ext cx="9153525" cy="578485"/>
            <a:chOff x="-4762" y="6284446"/>
            <a:chExt cx="9153525" cy="578485"/>
          </a:xfrm>
        </p:grpSpPr>
        <p:sp>
          <p:nvSpPr>
            <p:cNvPr id="4" name="object 4"/>
            <p:cNvSpPr/>
            <p:nvPr/>
          </p:nvSpPr>
          <p:spPr>
            <a:xfrm>
              <a:off x="0" y="6284446"/>
              <a:ext cx="9144000" cy="573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04658"/>
              <a:ext cx="9144000" cy="553720"/>
            </a:xfrm>
            <a:custGeom>
              <a:avLst/>
              <a:gdLst/>
              <a:ahLst/>
              <a:cxnLst/>
              <a:rect l="l" t="t" r="r" b="b"/>
              <a:pathLst>
                <a:path w="9144000" h="553720">
                  <a:moveTo>
                    <a:pt x="0" y="553339"/>
                  </a:moveTo>
                  <a:lnTo>
                    <a:pt x="9144000" y="55333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3339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56002" y="6360972"/>
            <a:ext cx="57163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8.7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9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b="1" spc="-9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90" dirty="0" smtClean="0">
                <a:solidFill>
                  <a:srgbClr val="6E2E9F"/>
                </a:solidFill>
                <a:latin typeface="Arial"/>
                <a:cs typeface="Arial"/>
              </a:rPr>
              <a:t>UML</a:t>
            </a:r>
            <a:r>
              <a:rPr sz="2400" b="1" spc="-39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deployment</a:t>
            </a:r>
            <a:r>
              <a:rPr sz="2400" b="1" spc="-4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diagram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7230" marR="5080" indent="-284607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Pattern </a:t>
            </a:r>
            <a:r>
              <a:rPr spc="-425" dirty="0"/>
              <a:t>Based</a:t>
            </a:r>
            <a:r>
              <a:rPr spc="-1285" dirty="0"/>
              <a:t> </a:t>
            </a:r>
            <a:r>
              <a:rPr spc="-225" dirty="0"/>
              <a:t>Software  </a:t>
            </a:r>
            <a:r>
              <a:rPr spc="-36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3300" y="57911"/>
            <a:ext cx="2286000" cy="1143000"/>
            <a:chOff x="3543300" y="57911"/>
            <a:chExt cx="2286000" cy="1143000"/>
          </a:xfrm>
        </p:grpSpPr>
        <p:sp>
          <p:nvSpPr>
            <p:cNvPr id="3" name="object 3"/>
            <p:cNvSpPr/>
            <p:nvPr/>
          </p:nvSpPr>
          <p:spPr>
            <a:xfrm>
              <a:off x="3543300" y="57911"/>
              <a:ext cx="2285999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1400" y="76200"/>
              <a:ext cx="2209800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81400" y="76200"/>
            <a:ext cx="2209800" cy="106680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06450" marR="440690" indent="-347980">
              <a:lnSpc>
                <a:spcPct val="100000"/>
              </a:lnSpc>
            </a:pPr>
            <a:r>
              <a:rPr sz="1800" spc="-95" dirty="0">
                <a:latin typeface="Arial"/>
                <a:cs typeface="Arial"/>
              </a:rPr>
              <a:t>Requi</a:t>
            </a:r>
            <a:r>
              <a:rPr sz="1800" spc="-85" dirty="0">
                <a:latin typeface="Arial"/>
                <a:cs typeface="Arial"/>
              </a:rPr>
              <a:t>r</a:t>
            </a:r>
            <a:r>
              <a:rPr sz="1800" spc="-95" dirty="0">
                <a:latin typeface="Arial"/>
                <a:cs typeface="Arial"/>
              </a:rPr>
              <a:t>e</a:t>
            </a:r>
            <a:r>
              <a:rPr sz="1800" spc="-85" dirty="0">
                <a:latin typeface="Arial"/>
                <a:cs typeface="Arial"/>
              </a:rPr>
              <a:t>m</a:t>
            </a:r>
            <a:r>
              <a:rPr sz="1800" spc="-95" dirty="0">
                <a:latin typeface="Arial"/>
                <a:cs typeface="Arial"/>
              </a:rPr>
              <a:t>en</a:t>
            </a:r>
            <a:r>
              <a:rPr sz="1800" spc="-8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  </a:t>
            </a:r>
            <a:r>
              <a:rPr sz="1800" spc="-40" dirty="0">
                <a:latin typeface="Arial"/>
                <a:cs typeface="Arial"/>
              </a:rPr>
              <a:t>Model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810511"/>
            <a:ext cx="2247900" cy="1143000"/>
            <a:chOff x="0" y="1810511"/>
            <a:chExt cx="2247900" cy="1143000"/>
          </a:xfrm>
        </p:grpSpPr>
        <p:sp>
          <p:nvSpPr>
            <p:cNvPr id="7" name="object 7"/>
            <p:cNvSpPr/>
            <p:nvPr/>
          </p:nvSpPr>
          <p:spPr>
            <a:xfrm>
              <a:off x="0" y="1810511"/>
              <a:ext cx="2247906" cy="1142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828799"/>
              <a:ext cx="2209800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0" y="1828800"/>
            <a:ext cx="2209800" cy="106680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360680" marR="340360" indent="336550">
              <a:lnSpc>
                <a:spcPct val="100000"/>
              </a:lnSpc>
            </a:pPr>
            <a:r>
              <a:rPr sz="1800" spc="-95" dirty="0">
                <a:latin typeface="Arial"/>
                <a:cs typeface="Arial"/>
              </a:rPr>
              <a:t>Consider  </a:t>
            </a:r>
            <a:r>
              <a:rPr sz="1800" spc="-105" dirty="0">
                <a:latin typeface="Arial"/>
                <a:cs typeface="Arial"/>
              </a:rPr>
              <a:t>Design</a:t>
            </a:r>
            <a:r>
              <a:rPr sz="1800" spc="-27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concepts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43300" y="1810511"/>
            <a:ext cx="2286000" cy="1143000"/>
            <a:chOff x="3543300" y="1810511"/>
            <a:chExt cx="2286000" cy="1143000"/>
          </a:xfrm>
        </p:grpSpPr>
        <p:sp>
          <p:nvSpPr>
            <p:cNvPr id="11" name="object 11"/>
            <p:cNvSpPr/>
            <p:nvPr/>
          </p:nvSpPr>
          <p:spPr>
            <a:xfrm>
              <a:off x="3543300" y="1810511"/>
              <a:ext cx="2285999" cy="1142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1400" y="1828799"/>
              <a:ext cx="2209800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1400" y="1828799"/>
              <a:ext cx="2209800" cy="1066800"/>
            </a:xfrm>
            <a:custGeom>
              <a:avLst/>
              <a:gdLst/>
              <a:ahLst/>
              <a:cxnLst/>
              <a:rect l="l" t="t" r="r" b="b"/>
              <a:pathLst>
                <a:path w="2209800" h="1066800">
                  <a:moveTo>
                    <a:pt x="0" y="1066800"/>
                  </a:moveTo>
                  <a:lnTo>
                    <a:pt x="2209800" y="10668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81400" y="1828800"/>
            <a:ext cx="2209800" cy="106680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795"/>
              </a:spcBef>
            </a:pPr>
            <a:r>
              <a:rPr sz="1800" spc="-80" dirty="0">
                <a:latin typeface="Arial"/>
                <a:cs typeface="Arial"/>
              </a:rPr>
              <a:t>Extract</a:t>
            </a:r>
            <a:endParaRPr sz="1800">
              <a:latin typeface="Arial"/>
              <a:cs typeface="Arial"/>
            </a:endParaRPr>
          </a:p>
          <a:p>
            <a:pPr marR="8255" algn="ctr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Problem,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context</a:t>
            </a:r>
            <a:endParaRPr sz="1800">
              <a:latin typeface="Arial"/>
              <a:cs typeface="Arial"/>
            </a:endParaRPr>
          </a:p>
          <a:p>
            <a:pPr marL="11430" algn="ctr">
              <a:lnSpc>
                <a:spcPct val="100000"/>
              </a:lnSpc>
            </a:pPr>
            <a:r>
              <a:rPr sz="1800" spc="-75" dirty="0">
                <a:latin typeface="Arial"/>
                <a:cs typeface="Arial"/>
              </a:rPr>
              <a:t>forces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96093" y="1810511"/>
            <a:ext cx="2252980" cy="1143000"/>
            <a:chOff x="6896093" y="1810511"/>
            <a:chExt cx="2252980" cy="1143000"/>
          </a:xfrm>
        </p:grpSpPr>
        <p:sp>
          <p:nvSpPr>
            <p:cNvPr id="16" name="object 16"/>
            <p:cNvSpPr/>
            <p:nvPr/>
          </p:nvSpPr>
          <p:spPr>
            <a:xfrm>
              <a:off x="6896093" y="1810511"/>
              <a:ext cx="2247906" cy="1142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34199" y="1828799"/>
              <a:ext cx="2209799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34199" y="1828799"/>
              <a:ext cx="2209800" cy="1066800"/>
            </a:xfrm>
            <a:custGeom>
              <a:avLst/>
              <a:gdLst/>
              <a:ahLst/>
              <a:cxnLst/>
              <a:rect l="l" t="t" r="r" b="b"/>
              <a:pathLst>
                <a:path w="2209800" h="1066800">
                  <a:moveTo>
                    <a:pt x="0" y="1066800"/>
                  </a:moveTo>
                  <a:lnTo>
                    <a:pt x="2209800" y="10668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89114" y="1917319"/>
            <a:ext cx="13195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 algn="ctr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Consider  </a:t>
            </a:r>
            <a:r>
              <a:rPr sz="1800" spc="-105" dirty="0">
                <a:latin typeface="Arial"/>
                <a:cs typeface="Arial"/>
              </a:rPr>
              <a:t>Design</a:t>
            </a:r>
            <a:r>
              <a:rPr sz="1800" spc="-3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quality  </a:t>
            </a:r>
            <a:r>
              <a:rPr sz="1800" spc="-35" dirty="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65860" y="4020311"/>
            <a:ext cx="2286000" cy="1143000"/>
            <a:chOff x="1165860" y="4020311"/>
            <a:chExt cx="2286000" cy="1143000"/>
          </a:xfrm>
        </p:grpSpPr>
        <p:sp>
          <p:nvSpPr>
            <p:cNvPr id="21" name="object 21"/>
            <p:cNvSpPr/>
            <p:nvPr/>
          </p:nvSpPr>
          <p:spPr>
            <a:xfrm>
              <a:off x="1165860" y="4020311"/>
              <a:ext cx="2285999" cy="1143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04417" y="4038599"/>
              <a:ext cx="2209800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4417" y="4027169"/>
              <a:ext cx="2209800" cy="1078230"/>
            </a:xfrm>
            <a:custGeom>
              <a:avLst/>
              <a:gdLst/>
              <a:ahLst/>
              <a:cxnLst/>
              <a:rect l="l" t="t" r="r" b="b"/>
              <a:pathLst>
                <a:path w="2209800" h="1078229">
                  <a:moveTo>
                    <a:pt x="0" y="1078229"/>
                  </a:moveTo>
                  <a:lnTo>
                    <a:pt x="2209800" y="1078229"/>
                  </a:lnTo>
                  <a:lnTo>
                    <a:pt x="2209800" y="11429"/>
                  </a:lnTo>
                  <a:lnTo>
                    <a:pt x="0" y="11429"/>
                  </a:lnTo>
                  <a:lnTo>
                    <a:pt x="0" y="1078229"/>
                  </a:lnTo>
                  <a:close/>
                </a:path>
                <a:path w="2209800" h="1078229">
                  <a:moveTo>
                    <a:pt x="0" y="1066799"/>
                  </a:moveTo>
                  <a:lnTo>
                    <a:pt x="2209800" y="1066799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09179" y="4128007"/>
            <a:ext cx="2200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675" marR="437515" indent="393065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Begin  </a:t>
            </a:r>
            <a:r>
              <a:rPr sz="1800" spc="-325" dirty="0">
                <a:latin typeface="Arial"/>
                <a:cs typeface="Arial"/>
              </a:rPr>
              <a:t>P</a:t>
            </a:r>
            <a:r>
              <a:rPr sz="1800" spc="-170" dirty="0">
                <a:latin typeface="Arial"/>
                <a:cs typeface="Arial"/>
              </a:rPr>
              <a:t>a</a:t>
            </a:r>
            <a:r>
              <a:rPr sz="1800" spc="75" dirty="0">
                <a:latin typeface="Arial"/>
                <a:cs typeface="Arial"/>
              </a:rPr>
              <a:t>tt</a:t>
            </a:r>
            <a:r>
              <a:rPr sz="1800" spc="-60" dirty="0">
                <a:latin typeface="Arial"/>
                <a:cs typeface="Arial"/>
              </a:rPr>
              <a:t>e</a:t>
            </a:r>
            <a:r>
              <a:rPr sz="1800" spc="-50" dirty="0">
                <a:latin typeface="Arial"/>
                <a:cs typeface="Arial"/>
              </a:rPr>
              <a:t>r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spc="-50" dirty="0">
                <a:latin typeface="Arial"/>
                <a:cs typeface="Arial"/>
              </a:rPr>
              <a:t>-</a:t>
            </a:r>
            <a:r>
              <a:rPr sz="1800" spc="-155" dirty="0">
                <a:latin typeface="Arial"/>
                <a:cs typeface="Arial"/>
              </a:rPr>
              <a:t>ba</a:t>
            </a:r>
            <a:r>
              <a:rPr sz="1800" spc="-120" dirty="0">
                <a:latin typeface="Arial"/>
                <a:cs typeface="Arial"/>
              </a:rPr>
              <a:t>s</a:t>
            </a:r>
            <a:r>
              <a:rPr sz="1800" spc="-7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  </a:t>
            </a:r>
            <a:r>
              <a:rPr sz="1800" spc="-105" dirty="0">
                <a:latin typeface="Arial"/>
                <a:cs typeface="Arial"/>
              </a:rPr>
              <a:t>Design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05500" y="3997452"/>
            <a:ext cx="2286000" cy="1143000"/>
            <a:chOff x="5905500" y="3997452"/>
            <a:chExt cx="2286000" cy="1143000"/>
          </a:xfrm>
        </p:grpSpPr>
        <p:sp>
          <p:nvSpPr>
            <p:cNvPr id="26" name="object 26"/>
            <p:cNvSpPr/>
            <p:nvPr/>
          </p:nvSpPr>
          <p:spPr>
            <a:xfrm>
              <a:off x="5905500" y="3997452"/>
              <a:ext cx="2286000" cy="1143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43600" y="4015867"/>
              <a:ext cx="2209800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43600" y="4015867"/>
              <a:ext cx="2209800" cy="1078230"/>
            </a:xfrm>
            <a:custGeom>
              <a:avLst/>
              <a:gdLst/>
              <a:ahLst/>
              <a:cxnLst/>
              <a:rect l="l" t="t" r="r" b="b"/>
              <a:pathLst>
                <a:path w="2209800" h="1078229">
                  <a:moveTo>
                    <a:pt x="0" y="1066799"/>
                  </a:moveTo>
                  <a:lnTo>
                    <a:pt x="2209800" y="1066799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  <a:path w="2209800" h="1078229">
                  <a:moveTo>
                    <a:pt x="0" y="1078102"/>
                  </a:moveTo>
                  <a:lnTo>
                    <a:pt x="2209800" y="1078102"/>
                  </a:lnTo>
                  <a:lnTo>
                    <a:pt x="2209800" y="11302"/>
                  </a:lnTo>
                  <a:lnTo>
                    <a:pt x="0" y="11302"/>
                  </a:lnTo>
                  <a:lnTo>
                    <a:pt x="0" y="1078102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48362" y="4105147"/>
            <a:ext cx="2200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346075" indent="-6350" algn="ctr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Apply </a:t>
            </a:r>
            <a:r>
              <a:rPr sz="1800" spc="-25" dirty="0">
                <a:latin typeface="Arial"/>
                <a:cs typeface="Arial"/>
              </a:rPr>
              <a:t>other  </a:t>
            </a:r>
            <a:r>
              <a:rPr sz="1800" spc="-90" dirty="0">
                <a:latin typeface="Arial"/>
                <a:cs typeface="Arial"/>
              </a:rPr>
              <a:t>design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methods  </a:t>
            </a:r>
            <a:r>
              <a:rPr sz="1800" spc="-70" dirty="0">
                <a:latin typeface="Arial"/>
                <a:cs typeface="Arial"/>
              </a:rPr>
              <a:t>And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notation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43300" y="5772921"/>
            <a:ext cx="2286000" cy="1090295"/>
            <a:chOff x="3543300" y="5772921"/>
            <a:chExt cx="2286000" cy="1090295"/>
          </a:xfrm>
        </p:grpSpPr>
        <p:sp>
          <p:nvSpPr>
            <p:cNvPr id="31" name="object 31"/>
            <p:cNvSpPr/>
            <p:nvPr/>
          </p:nvSpPr>
          <p:spPr>
            <a:xfrm>
              <a:off x="3543300" y="5772921"/>
              <a:ext cx="2285999" cy="10850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81400" y="5791199"/>
              <a:ext cx="2209800" cy="10667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1400" y="5791199"/>
              <a:ext cx="2209800" cy="1066800"/>
            </a:xfrm>
            <a:custGeom>
              <a:avLst/>
              <a:gdLst/>
              <a:ahLst/>
              <a:cxnLst/>
              <a:rect l="l" t="t" r="r" b="b"/>
              <a:pathLst>
                <a:path w="2209800" h="1066800">
                  <a:moveTo>
                    <a:pt x="0" y="1066800"/>
                  </a:moveTo>
                  <a:lnTo>
                    <a:pt x="2209800" y="10668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40504" y="6155842"/>
            <a:ext cx="128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Design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7637" y="1120139"/>
            <a:ext cx="8853805" cy="771525"/>
            <a:chOff x="147637" y="1120139"/>
            <a:chExt cx="8853805" cy="771525"/>
          </a:xfrm>
        </p:grpSpPr>
        <p:sp>
          <p:nvSpPr>
            <p:cNvPr id="36" name="object 36"/>
            <p:cNvSpPr/>
            <p:nvPr/>
          </p:nvSpPr>
          <p:spPr>
            <a:xfrm>
              <a:off x="152400" y="1447799"/>
              <a:ext cx="8844280" cy="0"/>
            </a:xfrm>
            <a:custGeom>
              <a:avLst/>
              <a:gdLst/>
              <a:ahLst/>
              <a:cxnLst/>
              <a:rect l="l" t="t" r="r" b="b"/>
              <a:pathLst>
                <a:path w="8844280">
                  <a:moveTo>
                    <a:pt x="0" y="0"/>
                  </a:moveTo>
                  <a:lnTo>
                    <a:pt x="8844026" y="0"/>
                  </a:lnTo>
                </a:path>
              </a:pathLst>
            </a:custGeom>
            <a:ln w="9525">
              <a:solidFill>
                <a:srgbClr val="487CB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31435" y="1120139"/>
              <a:ext cx="109726" cy="7711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1142999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253995" y="3697223"/>
            <a:ext cx="4849495" cy="403860"/>
            <a:chOff x="2253995" y="3697223"/>
            <a:chExt cx="4849495" cy="403860"/>
          </a:xfrm>
        </p:grpSpPr>
        <p:sp>
          <p:nvSpPr>
            <p:cNvPr id="40" name="object 40"/>
            <p:cNvSpPr/>
            <p:nvPr/>
          </p:nvSpPr>
          <p:spPr>
            <a:xfrm>
              <a:off x="2253995" y="3697223"/>
              <a:ext cx="4849367" cy="4038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09367" y="3732656"/>
              <a:ext cx="4739640" cy="306070"/>
            </a:xfrm>
            <a:custGeom>
              <a:avLst/>
              <a:gdLst/>
              <a:ahLst/>
              <a:cxnLst/>
              <a:rect l="l" t="t" r="r" b="b"/>
              <a:pathLst>
                <a:path w="4739640" h="306070">
                  <a:moveTo>
                    <a:pt x="0" y="305943"/>
                  </a:moveTo>
                  <a:lnTo>
                    <a:pt x="0" y="0"/>
                  </a:lnTo>
                  <a:lnTo>
                    <a:pt x="4739132" y="0"/>
                  </a:lnTo>
                  <a:lnTo>
                    <a:pt x="4739132" y="283210"/>
                  </a:lnTo>
                </a:path>
              </a:pathLst>
            </a:custGeom>
            <a:ln w="2539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105147" y="3083179"/>
            <a:ext cx="1130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00AE50"/>
                </a:solidFill>
                <a:latin typeface="Arial"/>
                <a:cs typeface="Arial"/>
              </a:rPr>
              <a:t>Addressed</a:t>
            </a:r>
            <a:r>
              <a:rPr sz="1600" spc="-310" dirty="0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sz="1600" spc="-40" dirty="0" smtClean="0">
                <a:solidFill>
                  <a:srgbClr val="00AE50"/>
                </a:solidFill>
                <a:latin typeface="Arial"/>
                <a:cs typeface="Arial"/>
              </a:rPr>
              <a:t>by  </a:t>
            </a:r>
            <a:r>
              <a:rPr sz="1600" spc="-55" dirty="0">
                <a:solidFill>
                  <a:srgbClr val="00AE50"/>
                </a:solidFill>
                <a:latin typeface="Arial"/>
                <a:cs typeface="Arial"/>
              </a:rPr>
              <a:t>Pattern</a:t>
            </a:r>
            <a:r>
              <a:rPr sz="1600" spc="-165" dirty="0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AE50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631435" y="2886455"/>
            <a:ext cx="109855" cy="360045"/>
            <a:chOff x="4631435" y="2886455"/>
            <a:chExt cx="109855" cy="360045"/>
          </a:xfrm>
        </p:grpSpPr>
        <p:sp>
          <p:nvSpPr>
            <p:cNvPr id="44" name="object 44"/>
            <p:cNvSpPr/>
            <p:nvPr/>
          </p:nvSpPr>
          <p:spPr>
            <a:xfrm>
              <a:off x="4631435" y="2886455"/>
              <a:ext cx="109726" cy="3596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86299" y="290931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828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0" y="3525011"/>
            <a:ext cx="7115809" cy="3338195"/>
            <a:chOff x="0" y="3525011"/>
            <a:chExt cx="7115809" cy="3338195"/>
          </a:xfrm>
        </p:grpSpPr>
        <p:sp>
          <p:nvSpPr>
            <p:cNvPr id="47" name="object 47"/>
            <p:cNvSpPr/>
            <p:nvPr/>
          </p:nvSpPr>
          <p:spPr>
            <a:xfrm>
              <a:off x="4625340" y="3525011"/>
              <a:ext cx="111250" cy="2910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81220" y="354774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374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53995" y="5082539"/>
              <a:ext cx="1370076" cy="131673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09367" y="5105400"/>
              <a:ext cx="1272540" cy="1219200"/>
            </a:xfrm>
            <a:custGeom>
              <a:avLst/>
              <a:gdLst/>
              <a:ahLst/>
              <a:cxnLst/>
              <a:rect l="l" t="t" r="r" b="b"/>
              <a:pathLst>
                <a:path w="1272539" h="1219200">
                  <a:moveTo>
                    <a:pt x="0" y="0"/>
                  </a:moveTo>
                  <a:lnTo>
                    <a:pt x="0" y="1219200"/>
                  </a:lnTo>
                  <a:lnTo>
                    <a:pt x="1272032" y="121920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48528" y="5006339"/>
              <a:ext cx="1367027" cy="13929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91200" y="5029200"/>
              <a:ext cx="1268730" cy="1295400"/>
            </a:xfrm>
            <a:custGeom>
              <a:avLst/>
              <a:gdLst/>
              <a:ahLst/>
              <a:cxnLst/>
              <a:rect l="l" t="t" r="r" b="b"/>
              <a:pathLst>
                <a:path w="1268729" h="1295400">
                  <a:moveTo>
                    <a:pt x="1268222" y="0"/>
                  </a:moveTo>
                  <a:lnTo>
                    <a:pt x="1268222" y="1295400"/>
                  </a:lnTo>
                  <a:lnTo>
                    <a:pt x="0" y="129540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5398005"/>
              <a:ext cx="2269236" cy="14599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248" y="5422771"/>
              <a:ext cx="2188972" cy="143522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248" y="5422771"/>
              <a:ext cx="2189480" cy="1435735"/>
            </a:xfrm>
            <a:custGeom>
              <a:avLst/>
              <a:gdLst/>
              <a:ahLst/>
              <a:cxnLst/>
              <a:rect l="l" t="t" r="r" b="b"/>
              <a:pathLst>
                <a:path w="2189480" h="1435734">
                  <a:moveTo>
                    <a:pt x="0" y="1435227"/>
                  </a:moveTo>
                  <a:lnTo>
                    <a:pt x="2188972" y="1435227"/>
                  </a:lnTo>
                  <a:lnTo>
                    <a:pt x="2188972" y="0"/>
                  </a:lnTo>
                  <a:lnTo>
                    <a:pt x="0" y="0"/>
                  </a:lnTo>
                  <a:lnTo>
                    <a:pt x="0" y="1435227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93570" y="3518154"/>
            <a:ext cx="33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00AE50"/>
                </a:solidFill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40067" y="3583051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00AE50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0530" y="1090676"/>
            <a:ext cx="131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00AE50"/>
                </a:solidFill>
                <a:latin typeface="Arial"/>
                <a:cs typeface="Arial"/>
              </a:rPr>
              <a:t>Design</a:t>
            </a:r>
            <a:r>
              <a:rPr sz="1800" spc="-315" dirty="0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00AE50"/>
                </a:solidFill>
                <a:latin typeface="Arial"/>
                <a:cs typeface="Arial"/>
              </a:rPr>
              <a:t>Begins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4668" y="5370677"/>
            <a:ext cx="1763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 algn="ctr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8.2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  </a:t>
            </a: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Pattern-  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based</a:t>
            </a:r>
            <a:r>
              <a:rPr sz="2400" b="1" spc="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1263" y="6468262"/>
            <a:ext cx="136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b="1" spc="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context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444500"/>
            <a:ext cx="8731250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role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based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8.2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23114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software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designer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begins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(either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explicit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implied)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presents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abstract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representation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describes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set,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establishes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context,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identifies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forces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hold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sway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(influence).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2278" y="0"/>
            <a:ext cx="2171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4" dirty="0">
                <a:solidFill>
                  <a:srgbClr val="92D050"/>
                </a:solidFill>
                <a:latin typeface="Arial"/>
                <a:cs typeface="Arial"/>
              </a:rPr>
              <a:t>Design</a:t>
            </a:r>
            <a:r>
              <a:rPr sz="3200" b="1" spc="-59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3200" b="1" spc="-345" dirty="0">
                <a:solidFill>
                  <a:srgbClr val="92D050"/>
                </a:solidFill>
                <a:latin typeface="Arial"/>
                <a:cs typeface="Arial"/>
              </a:rPr>
              <a:t>Tasks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14471" y="414527"/>
            <a:ext cx="2092960" cy="64135"/>
          </a:xfrm>
          <a:custGeom>
            <a:avLst/>
            <a:gdLst/>
            <a:ahLst/>
            <a:cxnLst/>
            <a:rect l="l" t="t" r="r" b="b"/>
            <a:pathLst>
              <a:path w="2092960" h="64134">
                <a:moveTo>
                  <a:pt x="2092452" y="0"/>
                </a:moveTo>
                <a:lnTo>
                  <a:pt x="0" y="0"/>
                </a:lnTo>
                <a:lnTo>
                  <a:pt x="0" y="64008"/>
                </a:lnTo>
                <a:lnTo>
                  <a:pt x="2092452" y="64008"/>
                </a:lnTo>
                <a:lnTo>
                  <a:pt x="20924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566420"/>
            <a:ext cx="8952865" cy="600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813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following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tasks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applied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based</a:t>
            </a:r>
            <a:r>
              <a:rPr sz="2400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philosophy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5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:-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 dirty="0">
              <a:latin typeface="Arial"/>
              <a:cs typeface="Arial"/>
            </a:endParaRPr>
          </a:p>
          <a:p>
            <a:pPr marL="469900" marR="22860" indent="-457834" algn="just">
              <a:lnSpc>
                <a:spcPct val="100000"/>
              </a:lnSpc>
              <a:spcBef>
                <a:spcPts val="5"/>
              </a:spcBef>
            </a:pPr>
            <a:r>
              <a:rPr sz="2400" b="1" spc="-40" dirty="0">
                <a:solidFill>
                  <a:srgbClr val="6E2E9F"/>
                </a:solidFill>
                <a:latin typeface="Arial"/>
                <a:cs typeface="Arial"/>
              </a:rPr>
              <a:t>1. </a:t>
            </a: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Examine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b="1" u="heavy" spc="-1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requirements </a:t>
            </a:r>
            <a:r>
              <a:rPr sz="2400" b="1" u="heavy" spc="-1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model </a:t>
            </a:r>
            <a:r>
              <a:rPr sz="2400" b="1" u="heavy" spc="-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&amp; </a:t>
            </a:r>
            <a:r>
              <a:rPr sz="2400" b="1" u="heavy" spc="-1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develop </a:t>
            </a:r>
            <a:r>
              <a:rPr sz="2400" b="1" u="heavy" spc="-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 </a:t>
            </a:r>
            <a:r>
              <a:rPr sz="2400" b="1" u="heavy" spc="-13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problem </a:t>
            </a:r>
            <a:r>
              <a:rPr sz="2400" b="1" u="heavy" spc="-1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hierarchy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6E2E9F"/>
                </a:solidFill>
                <a:latin typeface="Arial"/>
                <a:cs typeface="Arial"/>
              </a:rPr>
              <a:t>:- 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Describe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sub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isolating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problem,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context,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forces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apply.</a:t>
            </a:r>
            <a:endParaRPr sz="2400" dirty="0">
              <a:latin typeface="Arial"/>
              <a:cs typeface="Arial"/>
            </a:endParaRPr>
          </a:p>
          <a:p>
            <a:pPr marL="355600" marR="222250" indent="-343535" algn="just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6235" algn="l"/>
              </a:tabLst>
            </a:pP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Work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broad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problems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(high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level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abstraction)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smal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er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sub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problems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(at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lower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levels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469900" marR="433070" indent="-457834">
              <a:lnSpc>
                <a:spcPct val="100000"/>
              </a:lnSpc>
              <a:tabLst>
                <a:tab pos="469900" algn="l"/>
                <a:tab pos="3449320" algn="l"/>
              </a:tabLst>
            </a:pPr>
            <a:r>
              <a:rPr sz="2400" b="1" spc="-40" dirty="0">
                <a:solidFill>
                  <a:srgbClr val="6E2E9F"/>
                </a:solidFill>
                <a:latin typeface="Arial"/>
                <a:cs typeface="Arial"/>
              </a:rPr>
              <a:t>2.	</a:t>
            </a:r>
            <a:r>
              <a:rPr sz="2400" b="1" u="heavy" spc="-1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Determine</a:t>
            </a:r>
            <a:r>
              <a:rPr sz="2400" b="1" u="heavy" spc="-229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if</a:t>
            </a:r>
            <a:r>
              <a:rPr sz="2400" b="1" u="heavy" spc="-1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2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reliable</a:t>
            </a:r>
            <a:r>
              <a:rPr sz="2400" b="1" u="heavy" spc="-254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pattern</a:t>
            </a:r>
            <a:r>
              <a:rPr sz="2400" b="1" u="heavy" spc="-2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7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language</a:t>
            </a:r>
            <a:r>
              <a:rPr sz="2400" b="1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6E2E9F"/>
                </a:solidFill>
                <a:latin typeface="Arial"/>
                <a:cs typeface="Arial"/>
              </a:rPr>
              <a:t>has</a:t>
            </a:r>
            <a:r>
              <a:rPr sz="2400" b="1" spc="-4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been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developed</a:t>
            </a:r>
            <a:r>
              <a:rPr sz="2400" b="1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6E2E9F"/>
                </a:solidFill>
                <a:latin typeface="Arial"/>
                <a:cs typeface="Arial"/>
              </a:rPr>
              <a:t>for 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b="1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domain</a:t>
            </a:r>
            <a:r>
              <a:rPr sz="2400" b="1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6E2E9F"/>
                </a:solidFill>
                <a:latin typeface="Arial"/>
                <a:cs typeface="Arial"/>
              </a:rPr>
              <a:t>:-	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APattern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language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addresses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problems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associated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specific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application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domain.</a:t>
            </a:r>
            <a:endParaRPr sz="24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If that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level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language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specifically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could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not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found,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team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would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partition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85" dirty="0">
                <a:solidFill>
                  <a:srgbClr val="6E2E9F"/>
                </a:solidFill>
                <a:latin typeface="Arial"/>
                <a:cs typeface="Arial"/>
              </a:rPr>
              <a:t>SafeHome</a:t>
            </a:r>
            <a:r>
              <a:rPr sz="2400" b="1" i="1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series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generic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domains.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756650" cy="554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40" dirty="0">
                <a:solidFill>
                  <a:srgbClr val="6E2E9F"/>
                </a:solidFill>
                <a:latin typeface="Arial"/>
                <a:cs typeface="Arial"/>
              </a:rPr>
              <a:t>3.	</a:t>
            </a:r>
            <a:r>
              <a:rPr sz="2400" b="1" spc="-200" dirty="0">
                <a:solidFill>
                  <a:srgbClr val="6E2E9F"/>
                </a:solidFill>
                <a:latin typeface="Arial"/>
                <a:cs typeface="Arial"/>
              </a:rPr>
              <a:t>Beginning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b="1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b="1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u="heavy" spc="-1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broad</a:t>
            </a:r>
            <a:r>
              <a:rPr sz="2400" b="1" u="heavy" spc="-34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problem,</a:t>
            </a:r>
            <a:r>
              <a:rPr sz="2400" b="1" u="heavy" spc="-2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determine</a:t>
            </a:r>
            <a:r>
              <a:rPr sz="2400" b="1" u="heavy" spc="-27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whether</a:t>
            </a:r>
            <a:r>
              <a:rPr sz="2400" b="1" u="heavy" spc="-2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one</a:t>
            </a:r>
            <a:r>
              <a:rPr sz="2400" b="1" u="heavy" spc="-3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or</a:t>
            </a:r>
            <a:r>
              <a:rPr sz="2400" b="1" u="heavy" spc="-254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more  </a:t>
            </a:r>
            <a:r>
              <a:rPr sz="2400" b="1" u="heavy" spc="-14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architectural</a:t>
            </a:r>
            <a:r>
              <a:rPr sz="2400" b="1" u="heavy" spc="-30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patterns</a:t>
            </a:r>
            <a:r>
              <a:rPr sz="2400" b="1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b="1" spc="-4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available</a:t>
            </a:r>
            <a:r>
              <a:rPr sz="2400" b="1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b="1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b="1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6E2E9F"/>
                </a:solidFill>
                <a:latin typeface="Arial"/>
                <a:cs typeface="Arial"/>
              </a:rPr>
              <a:t>:-</a:t>
            </a:r>
            <a:endParaRPr sz="2400">
              <a:latin typeface="Arial"/>
              <a:cs typeface="Arial"/>
            </a:endParaRPr>
          </a:p>
          <a:p>
            <a:pPr marL="355600" marR="648970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If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available,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certain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examine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collaborating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patterns.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469900" marR="317500" indent="-457834" algn="just">
              <a:lnSpc>
                <a:spcPct val="100000"/>
              </a:lnSpc>
            </a:pPr>
            <a:r>
              <a:rPr sz="2400" b="1" spc="-45" dirty="0">
                <a:solidFill>
                  <a:srgbClr val="6E2E9F"/>
                </a:solidFill>
                <a:latin typeface="Arial"/>
                <a:cs typeface="Arial"/>
              </a:rPr>
              <a:t>4. 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Using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collaborations 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provided </a:t>
            </a:r>
            <a:r>
              <a:rPr sz="2400" b="1" spc="-8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architectural </a:t>
            </a:r>
            <a:r>
              <a:rPr sz="2400" b="1" spc="-100" dirty="0">
                <a:solidFill>
                  <a:srgbClr val="6E2E9F"/>
                </a:solidFill>
                <a:latin typeface="Arial"/>
                <a:cs typeface="Arial"/>
              </a:rPr>
              <a:t>pattern,  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examine </a:t>
            </a:r>
            <a:r>
              <a:rPr sz="2400" b="1" spc="-215" dirty="0">
                <a:solidFill>
                  <a:srgbClr val="6E2E9F"/>
                </a:solidFill>
                <a:latin typeface="Arial"/>
                <a:cs typeface="Arial"/>
              </a:rPr>
              <a:t>subsystem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or 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component-level </a:t>
            </a:r>
            <a:r>
              <a:rPr sz="2400" b="1" spc="-165" dirty="0">
                <a:solidFill>
                  <a:srgbClr val="6E2E9F"/>
                </a:solidFill>
                <a:latin typeface="Arial"/>
                <a:cs typeface="Arial"/>
              </a:rPr>
              <a:t>problems </a:t>
            </a:r>
            <a:r>
              <a:rPr sz="2400" b="1" spc="-5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b="1" spc="-4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search </a:t>
            </a:r>
            <a:r>
              <a:rPr sz="2400" b="1" spc="-80" dirty="0">
                <a:solidFill>
                  <a:srgbClr val="6E2E9F"/>
                </a:solidFill>
                <a:latin typeface="Arial"/>
                <a:cs typeface="Arial"/>
              </a:rPr>
              <a:t>for  </a:t>
            </a: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appropriate</a:t>
            </a:r>
            <a:r>
              <a:rPr sz="2400" b="1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patterns</a:t>
            </a:r>
            <a:r>
              <a:rPr sz="2400" b="1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address</a:t>
            </a:r>
            <a:r>
              <a:rPr sz="2400" b="1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6E2E9F"/>
                </a:solidFill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  <a:p>
            <a:pPr marL="355600" marR="128270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may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necessary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search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through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responsible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 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well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list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patterns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corresponds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  solution.</a:t>
            </a:r>
            <a:endParaRPr sz="2400">
              <a:latin typeface="Arial"/>
              <a:cs typeface="Arial"/>
            </a:endParaRPr>
          </a:p>
          <a:p>
            <a:pPr marL="355600" marR="1017905" indent="-34353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If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appropriate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found,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adapt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thedesign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solution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proposed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build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 element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adequately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represents.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846820" cy="6537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02005" indent="-457834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40" dirty="0">
                <a:solidFill>
                  <a:srgbClr val="6E2E9F"/>
                </a:solidFill>
                <a:latin typeface="Arial"/>
                <a:cs typeface="Arial"/>
              </a:rPr>
              <a:t>5.	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Repeat</a:t>
            </a:r>
            <a:r>
              <a:rPr sz="2400" b="1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steps</a:t>
            </a:r>
            <a:r>
              <a:rPr sz="2400" b="1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Arial"/>
                <a:cs typeface="Arial"/>
              </a:rPr>
              <a:t>2</a:t>
            </a:r>
            <a:r>
              <a:rPr sz="2400" b="1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through</a:t>
            </a:r>
            <a:r>
              <a:rPr sz="2400" b="1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Arial"/>
                <a:cs typeface="Arial"/>
              </a:rPr>
              <a:t>5</a:t>
            </a:r>
            <a:r>
              <a:rPr sz="2400" b="1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6E2E9F"/>
                </a:solidFill>
                <a:latin typeface="Arial"/>
                <a:cs typeface="Arial"/>
              </a:rPr>
              <a:t>until</a:t>
            </a:r>
            <a:r>
              <a:rPr sz="2400" b="1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sz="2400" b="1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broad</a:t>
            </a:r>
            <a:r>
              <a:rPr sz="2400" b="1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problems</a:t>
            </a:r>
            <a:r>
              <a:rPr sz="2400" b="1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have</a:t>
            </a:r>
            <a:r>
              <a:rPr sz="2400" b="1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been  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addressed</a:t>
            </a:r>
            <a:r>
              <a:rPr sz="2400" b="1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6E2E9F"/>
                </a:solidFill>
                <a:latin typeface="Arial"/>
                <a:cs typeface="Arial"/>
              </a:rPr>
              <a:t>:-</a:t>
            </a:r>
            <a:endParaRPr sz="2400" dirty="0">
              <a:latin typeface="Arial"/>
              <a:cs typeface="Arial"/>
            </a:endParaRPr>
          </a:p>
          <a:p>
            <a:pPr marL="355600" marR="685800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implication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begin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big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picture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elaborate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solve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problems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at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increasingly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detailedlevels.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469900" marR="177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b="1" spc="-45" dirty="0">
                <a:solidFill>
                  <a:srgbClr val="6E2E9F"/>
                </a:solidFill>
                <a:latin typeface="Arial"/>
                <a:cs typeface="Arial"/>
              </a:rPr>
              <a:t>6.	</a:t>
            </a:r>
            <a:r>
              <a:rPr sz="2400" b="1" spc="-20" dirty="0">
                <a:solidFill>
                  <a:srgbClr val="6E2E9F"/>
                </a:solidFill>
                <a:latin typeface="Arial"/>
                <a:cs typeface="Arial"/>
              </a:rPr>
              <a:t>If</a:t>
            </a:r>
            <a:r>
              <a:rPr sz="2400" b="1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user</a:t>
            </a:r>
            <a:r>
              <a:rPr sz="2400" b="1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6E2E9F"/>
                </a:solidFill>
                <a:latin typeface="Arial"/>
                <a:cs typeface="Arial"/>
              </a:rPr>
              <a:t>interface</a:t>
            </a:r>
            <a:r>
              <a:rPr sz="2400" b="1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b="1" spc="-4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problems</a:t>
            </a:r>
            <a:r>
              <a:rPr sz="2400" b="1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have</a:t>
            </a:r>
            <a:r>
              <a:rPr sz="2400" b="1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6E2E9F"/>
                </a:solidFill>
                <a:latin typeface="Arial"/>
                <a:cs typeface="Arial"/>
              </a:rPr>
              <a:t>been</a:t>
            </a:r>
            <a:r>
              <a:rPr sz="2400" b="1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isolated</a:t>
            </a:r>
            <a:r>
              <a:rPr sz="2400" b="1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(this</a:t>
            </a:r>
            <a:r>
              <a:rPr sz="2400" b="1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b="1" spc="-4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almost  </a:t>
            </a:r>
            <a:r>
              <a:rPr sz="2400" b="1" spc="-165" dirty="0">
                <a:solidFill>
                  <a:srgbClr val="6E2E9F"/>
                </a:solidFill>
                <a:latin typeface="Arial"/>
                <a:cs typeface="Arial"/>
              </a:rPr>
              <a:t>always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b="1" spc="-155" dirty="0">
                <a:solidFill>
                  <a:srgbClr val="6E2E9F"/>
                </a:solidFill>
                <a:latin typeface="Arial"/>
                <a:cs typeface="Arial"/>
              </a:rPr>
              <a:t>case), </a:t>
            </a:r>
            <a:r>
              <a:rPr sz="2400" b="1" u="heavy" spc="-114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search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many user </a:t>
            </a:r>
            <a:r>
              <a:rPr sz="2400" b="1" spc="-120" dirty="0">
                <a:solidFill>
                  <a:srgbClr val="6E2E9F"/>
                </a:solidFill>
                <a:latin typeface="Arial"/>
                <a:cs typeface="Arial"/>
              </a:rPr>
              <a:t>interface </a:t>
            </a:r>
            <a:r>
              <a:rPr sz="2400" b="1" spc="-185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b="1" spc="-100" dirty="0">
                <a:solidFill>
                  <a:srgbClr val="6E2E9F"/>
                </a:solidFill>
                <a:latin typeface="Arial"/>
                <a:cs typeface="Arial"/>
              </a:rPr>
              <a:t>pattern  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repositories</a:t>
            </a:r>
            <a:r>
              <a:rPr sz="2400" b="1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b="1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appropriate</a:t>
            </a:r>
            <a:r>
              <a:rPr sz="2400" b="1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patterns</a:t>
            </a:r>
            <a:r>
              <a:rPr sz="2400" b="1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6E2E9F"/>
                </a:solidFill>
                <a:latin typeface="Arial"/>
                <a:cs typeface="Arial"/>
              </a:rPr>
              <a:t>:-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Proceed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manner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similar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steps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3,4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5.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b="1" spc="-40" dirty="0">
                <a:solidFill>
                  <a:srgbClr val="6E2E9F"/>
                </a:solidFill>
                <a:latin typeface="Arial"/>
                <a:cs typeface="Arial"/>
              </a:rPr>
              <a:t>7.	</a:t>
            </a:r>
            <a:r>
              <a:rPr sz="2400" b="1" spc="-215" dirty="0">
                <a:solidFill>
                  <a:srgbClr val="6E2E9F"/>
                </a:solidFill>
                <a:latin typeface="Arial"/>
                <a:cs typeface="Arial"/>
              </a:rPr>
              <a:t>Regardless</a:t>
            </a:r>
            <a:r>
              <a:rPr sz="2400" b="1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b="1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6E2E9F"/>
                </a:solidFill>
                <a:latin typeface="Arial"/>
                <a:cs typeface="Arial"/>
              </a:rPr>
              <a:t>its</a:t>
            </a:r>
            <a:r>
              <a:rPr sz="2400" b="1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6E2E9F"/>
                </a:solidFill>
                <a:latin typeface="Arial"/>
                <a:cs typeface="Arial"/>
              </a:rPr>
              <a:t>level</a:t>
            </a:r>
            <a:r>
              <a:rPr sz="2400" b="1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b="1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abstraction,</a:t>
            </a:r>
            <a:r>
              <a:rPr sz="2400" b="1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6E2E9F"/>
                </a:solidFill>
                <a:latin typeface="Arial"/>
                <a:cs typeface="Arial"/>
              </a:rPr>
              <a:t>if</a:t>
            </a: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b="1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b="1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language</a:t>
            </a:r>
            <a:r>
              <a:rPr sz="2400" b="1" spc="-4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6E2E9F"/>
                </a:solidFill>
                <a:latin typeface="Arial"/>
                <a:cs typeface="Arial"/>
              </a:rPr>
              <a:t>and/or 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patterns</a:t>
            </a:r>
            <a:r>
              <a:rPr sz="2400" b="1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2400" b="1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b="1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individual</a:t>
            </a:r>
            <a:r>
              <a:rPr sz="2400" b="1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patterns</a:t>
            </a:r>
            <a:r>
              <a:rPr sz="2400" b="1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show</a:t>
            </a:r>
            <a:r>
              <a:rPr sz="2400" b="1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b="1" spc="-40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 smtClean="0">
                <a:solidFill>
                  <a:srgbClr val="6E2E9F"/>
                </a:solidFill>
                <a:latin typeface="Arial"/>
                <a:cs typeface="Arial"/>
              </a:rPr>
              <a:t>promise</a:t>
            </a:r>
            <a:r>
              <a:rPr sz="2400" b="1" spc="-33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,</a:t>
            </a:r>
            <a:r>
              <a:rPr sz="2400" b="1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u="heavy" spc="-1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compare  </a:t>
            </a:r>
            <a:r>
              <a:rPr sz="2400" b="1" u="heavy" spc="-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 </a:t>
            </a:r>
            <a:r>
              <a:rPr sz="2400" b="1" u="heavy" spc="-14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problem </a:t>
            </a:r>
            <a:r>
              <a:rPr sz="2400" b="1" u="heavy" spc="-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to </a:t>
            </a:r>
            <a:r>
              <a:rPr sz="2400" b="1" u="heavy" spc="-8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be </a:t>
            </a:r>
            <a:r>
              <a:rPr sz="2400" b="1" u="heavy" spc="-1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solved </a:t>
            </a:r>
            <a:r>
              <a:rPr sz="2400" b="1" u="heavy" spc="-1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against </a:t>
            </a:r>
            <a:r>
              <a:rPr sz="2400" b="1" u="heavy" spc="-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 </a:t>
            </a:r>
            <a:r>
              <a:rPr sz="2400" b="1" u="heavy" spc="-1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existing </a:t>
            </a:r>
            <a:r>
              <a:rPr sz="2400" b="1" u="heavy" spc="-1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patterns(s)  presented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:-</a:t>
            </a:r>
            <a:endParaRPr sz="2400" dirty="0">
              <a:latin typeface="Arial"/>
              <a:cs typeface="Arial"/>
            </a:endParaRPr>
          </a:p>
          <a:p>
            <a:pPr marL="355600" marR="438784" indent="-34353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certain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examine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context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forces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ensure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does,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fact,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provide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solution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amenable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5588"/>
            <a:ext cx="8669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40" dirty="0">
                <a:solidFill>
                  <a:srgbClr val="6E2E9F"/>
                </a:solidFill>
                <a:latin typeface="Arial"/>
                <a:cs typeface="Arial"/>
              </a:rPr>
              <a:t>8.	</a:t>
            </a:r>
            <a:r>
              <a:rPr sz="2400" b="1" u="heavy" spc="-114" dirty="0" smtClean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Be</a:t>
            </a:r>
            <a:r>
              <a:rPr lang="en-US" sz="2400" b="1" u="heavy" spc="-114" dirty="0" smtClean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14" dirty="0" smtClean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certain</a:t>
            </a:r>
            <a:r>
              <a:rPr sz="2400" b="1" u="heavy" spc="-245" dirty="0" smtClean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to</a:t>
            </a:r>
            <a:r>
              <a:rPr sz="2400" b="1" u="heavy" spc="-2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refine</a:t>
            </a:r>
            <a:r>
              <a:rPr sz="2400" b="1" u="heavy" spc="-254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</a:t>
            </a:r>
            <a:r>
              <a:rPr sz="2400" b="1" u="heavy" spc="-18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design</a:t>
            </a:r>
            <a:r>
              <a:rPr sz="2400" b="1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6E2E9F"/>
                </a:solidFill>
                <a:latin typeface="Arial"/>
                <a:cs typeface="Arial"/>
              </a:rPr>
              <a:t>asit</a:t>
            </a:r>
            <a:r>
              <a:rPr sz="2400" b="1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b="1" spc="-4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derived</a:t>
            </a:r>
            <a:r>
              <a:rPr sz="2400" b="1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6E2E9F"/>
                </a:solidFill>
                <a:latin typeface="Arial"/>
                <a:cs typeface="Arial"/>
              </a:rPr>
              <a:t>from</a:t>
            </a:r>
            <a:r>
              <a:rPr sz="2400" b="1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patterns</a:t>
            </a:r>
            <a:r>
              <a:rPr sz="2400" b="1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using  </a:t>
            </a:r>
            <a:r>
              <a:rPr sz="2400" b="1" spc="-185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b="1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6E2E9F"/>
                </a:solidFill>
                <a:latin typeface="Arial"/>
                <a:cs typeface="Arial"/>
              </a:rPr>
              <a:t>quality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6E2E9F"/>
                </a:solidFill>
                <a:latin typeface="Arial"/>
                <a:cs typeface="Arial"/>
              </a:rPr>
              <a:t>criteria</a:t>
            </a:r>
            <a:r>
              <a:rPr sz="2400" b="1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6E2E9F"/>
                </a:solidFill>
                <a:latin typeface="Arial"/>
                <a:cs typeface="Arial"/>
              </a:rPr>
              <a:t>asa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6E2E9F"/>
                </a:solidFill>
                <a:latin typeface="Arial"/>
                <a:cs typeface="Arial"/>
              </a:rPr>
              <a:t>guide:-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2572" y="2122297"/>
            <a:ext cx="5521960" cy="64135"/>
          </a:xfrm>
          <a:custGeom>
            <a:avLst/>
            <a:gdLst/>
            <a:ahLst/>
            <a:cxnLst/>
            <a:rect l="l" t="t" r="r" b="b"/>
            <a:pathLst>
              <a:path w="5521959" h="64135">
                <a:moveTo>
                  <a:pt x="5521452" y="0"/>
                </a:moveTo>
                <a:lnTo>
                  <a:pt x="0" y="0"/>
                </a:lnTo>
                <a:lnTo>
                  <a:pt x="0" y="64007"/>
                </a:lnTo>
                <a:lnTo>
                  <a:pt x="5521452" y="64007"/>
                </a:lnTo>
                <a:lnTo>
                  <a:pt x="55214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1703070"/>
            <a:ext cx="8601075" cy="379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4490" algn="ctr">
              <a:lnSpc>
                <a:spcPct val="100000"/>
              </a:lnSpc>
              <a:spcBef>
                <a:spcPts val="105"/>
              </a:spcBef>
            </a:pPr>
            <a:r>
              <a:rPr sz="3200" b="1" spc="-225" dirty="0">
                <a:solidFill>
                  <a:srgbClr val="92D050"/>
                </a:solidFill>
                <a:latin typeface="Arial"/>
                <a:cs typeface="Arial"/>
              </a:rPr>
              <a:t>Building</a:t>
            </a:r>
            <a:r>
              <a:rPr sz="3200" b="1" spc="-53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3200" b="1" spc="-160" dirty="0">
                <a:solidFill>
                  <a:srgbClr val="92D050"/>
                </a:solidFill>
                <a:latin typeface="Arial"/>
                <a:cs typeface="Arial"/>
              </a:rPr>
              <a:t>Pattern</a:t>
            </a:r>
            <a:r>
              <a:rPr sz="3200" b="1" spc="-33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3200" b="1" spc="-240" dirty="0">
                <a:solidFill>
                  <a:srgbClr val="92D050"/>
                </a:solidFill>
                <a:latin typeface="Arial"/>
                <a:cs typeface="Arial"/>
              </a:rPr>
              <a:t>Organizing</a:t>
            </a:r>
            <a:r>
              <a:rPr sz="3200" b="1" spc="-47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3200" b="1" spc="-265" dirty="0">
                <a:solidFill>
                  <a:srgbClr val="92D050"/>
                </a:solidFill>
                <a:latin typeface="Arial"/>
                <a:cs typeface="Arial"/>
              </a:rPr>
              <a:t>Table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pattern-based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proceeds,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may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encounter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trouble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organizing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&amp;categorizing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candidate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patterns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multiple</a:t>
            </a:r>
            <a:r>
              <a:rPr sz="2400" spc="-4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 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languages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repositories.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85725" indent="-343535" algn="just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help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organize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your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evaluation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candidate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patterns,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Microsoft  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suggests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creation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u="heavy" spc="-1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Pattern-Organizing</a:t>
            </a:r>
            <a:r>
              <a:rPr sz="2400" b="1" i="1" u="heavy" spc="-254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table</a:t>
            </a:r>
            <a:r>
              <a:rPr sz="2400" b="1" i="1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takes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general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form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show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Figure12.2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500" y="7620"/>
          <a:ext cx="9065258" cy="629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5789"/>
                <a:gridCol w="1797685"/>
                <a:gridCol w="1781810"/>
                <a:gridCol w="1812924"/>
                <a:gridCol w="1797050"/>
              </a:tblGrid>
              <a:tr h="389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79446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Database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eme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8EB4E1"/>
                    </a:solidFill>
                  </a:tcPr>
                </a:tc>
              </a:tr>
              <a:tr h="35178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Data/Content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</a:tr>
              <a:tr h="370204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Architecture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</a:tr>
              <a:tr h="37020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</a:tr>
              <a:tr h="370204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Component-level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8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Interface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D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D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DE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PatternName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8EB4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D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0" y="6318251"/>
            <a:ext cx="9144000" cy="539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91222"/>
            <a:ext cx="9144000" cy="467359"/>
          </a:xfrm>
          <a:custGeom>
            <a:avLst/>
            <a:gdLst/>
            <a:ahLst/>
            <a:cxnLst/>
            <a:rect l="l" t="t" r="r" b="b"/>
            <a:pathLst>
              <a:path w="9144000" h="467359">
                <a:moveTo>
                  <a:pt x="0" y="466775"/>
                </a:moveTo>
                <a:lnTo>
                  <a:pt x="9144000" y="466775"/>
                </a:lnTo>
                <a:lnTo>
                  <a:pt x="9144000" y="0"/>
                </a:lnTo>
                <a:lnTo>
                  <a:pt x="0" y="0"/>
                </a:lnTo>
                <a:lnTo>
                  <a:pt x="0" y="466775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68194" y="6404254"/>
            <a:ext cx="57042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6E2E9F"/>
                </a:solidFill>
                <a:latin typeface="Arial"/>
                <a:cs typeface="Arial"/>
              </a:rPr>
              <a:t>12.2</a:t>
            </a:r>
            <a:r>
              <a:rPr sz="2400" b="1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6E2E9F"/>
                </a:solidFill>
                <a:latin typeface="Arial"/>
                <a:cs typeface="Arial"/>
              </a:rPr>
              <a:t>:-</a:t>
            </a:r>
            <a:r>
              <a:rPr sz="2400" b="1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8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b="1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85" dirty="0" smtClean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b="1" spc="-23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5" dirty="0" smtClean="0">
                <a:solidFill>
                  <a:srgbClr val="6E2E9F"/>
                </a:solidFill>
                <a:latin typeface="Arial"/>
                <a:cs typeface="Arial"/>
              </a:rPr>
              <a:t>organizing</a:t>
            </a:r>
            <a:r>
              <a:rPr lang="en-US" sz="2400" b="1" spc="-14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5" dirty="0" smtClean="0">
                <a:solidFill>
                  <a:srgbClr val="6E2E9F"/>
                </a:solidFill>
                <a:latin typeface="Arial"/>
                <a:cs typeface="Arial"/>
              </a:rPr>
              <a:t>table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5132" y="2450845"/>
            <a:ext cx="2712720" cy="55244"/>
          </a:xfrm>
          <a:custGeom>
            <a:avLst/>
            <a:gdLst/>
            <a:ahLst/>
            <a:cxnLst/>
            <a:rect l="l" t="t" r="r" b="b"/>
            <a:pathLst>
              <a:path w="2712720" h="55244">
                <a:moveTo>
                  <a:pt x="2712720" y="0"/>
                </a:moveTo>
                <a:lnTo>
                  <a:pt x="0" y="0"/>
                </a:lnTo>
                <a:lnTo>
                  <a:pt x="0" y="54863"/>
                </a:lnTo>
                <a:lnTo>
                  <a:pt x="2712720" y="54863"/>
                </a:lnTo>
                <a:lnTo>
                  <a:pt x="2712720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30" y="5588"/>
            <a:ext cx="8747760" cy="6114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99085" indent="-457834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3.	</a:t>
            </a:r>
            <a:r>
              <a:rPr sz="2800" b="1" spc="-130" dirty="0" smtClean="0">
                <a:solidFill>
                  <a:srgbClr val="FF0000"/>
                </a:solidFill>
                <a:latin typeface="Arial"/>
                <a:cs typeface="Arial"/>
              </a:rPr>
              <a:t>Quality</a:t>
            </a:r>
            <a:r>
              <a:rPr sz="2800" b="1" spc="-3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90" dirty="0">
                <a:solidFill>
                  <a:srgbClr val="FF0000"/>
                </a:solidFill>
                <a:latin typeface="Arial"/>
                <a:cs typeface="Arial"/>
              </a:rPr>
              <a:t>Guidelines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24765" indent="-343535">
              <a:lnSpc>
                <a:spcPct val="100000"/>
              </a:lnSpc>
              <a:spcBef>
                <a:spcPts val="620"/>
              </a:spcBef>
              <a:buFont typeface="Wingdings"/>
              <a:buChar char=""/>
              <a:tabLst>
                <a:tab pos="356235" algn="l"/>
                <a:tab pos="728980" algn="l"/>
                <a:tab pos="1547495" algn="l"/>
                <a:tab pos="1604010" algn="l"/>
                <a:tab pos="1776095" algn="l"/>
                <a:tab pos="1941830" algn="l"/>
                <a:tab pos="2618740" algn="l"/>
                <a:tab pos="3474085" algn="l"/>
                <a:tab pos="3684270" algn="l"/>
                <a:tab pos="4023995" algn="l"/>
                <a:tab pos="4664710" algn="l"/>
                <a:tab pos="5054600" algn="l"/>
                <a:tab pos="5251450" algn="l"/>
                <a:tab pos="6282690" algn="l"/>
                <a:tab pos="6787515" algn="l"/>
              </a:tabLst>
            </a:pPr>
            <a:endParaRPr lang="en-US" sz="2400" spc="-35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355600" marR="24765" indent="-343535">
              <a:lnSpc>
                <a:spcPct val="100000"/>
              </a:lnSpc>
              <a:spcBef>
                <a:spcPts val="620"/>
              </a:spcBef>
              <a:buFont typeface="Wingdings"/>
              <a:buChar char=""/>
              <a:tabLst>
                <a:tab pos="356235" algn="l"/>
                <a:tab pos="728980" algn="l"/>
                <a:tab pos="1547495" algn="l"/>
                <a:tab pos="1604010" algn="l"/>
                <a:tab pos="1776095" algn="l"/>
                <a:tab pos="1941830" algn="l"/>
                <a:tab pos="2618740" algn="l"/>
                <a:tab pos="3474085" algn="l"/>
                <a:tab pos="3684270" algn="l"/>
                <a:tab pos="4023995" algn="l"/>
                <a:tab pos="4664710" algn="l"/>
                <a:tab pos="5054600" algn="l"/>
                <a:tab pos="5251450" algn="l"/>
                <a:tab pos="6282690" algn="l"/>
                <a:tab pos="6787515" algn="l"/>
              </a:tabLst>
            </a:pPr>
            <a:endParaRPr lang="en-US" sz="2400" spc="-35" dirty="0">
              <a:solidFill>
                <a:srgbClr val="6E2E9F"/>
              </a:solidFill>
              <a:latin typeface="Arial"/>
              <a:cs typeface="Arial"/>
            </a:endParaRPr>
          </a:p>
          <a:p>
            <a:pPr marL="355600" marR="24765" indent="-343535">
              <a:lnSpc>
                <a:spcPct val="100000"/>
              </a:lnSpc>
              <a:spcBef>
                <a:spcPts val="620"/>
              </a:spcBef>
              <a:buFont typeface="Wingdings"/>
              <a:buChar char=""/>
              <a:tabLst>
                <a:tab pos="356235" algn="l"/>
                <a:tab pos="728980" algn="l"/>
                <a:tab pos="1547495" algn="l"/>
                <a:tab pos="1604010" algn="l"/>
                <a:tab pos="1776095" algn="l"/>
                <a:tab pos="1941830" algn="l"/>
                <a:tab pos="2618740" algn="l"/>
                <a:tab pos="3474085" algn="l"/>
                <a:tab pos="3684270" algn="l"/>
                <a:tab pos="4023995" algn="l"/>
                <a:tab pos="4664710" algn="l"/>
                <a:tab pos="5054600" algn="l"/>
                <a:tab pos="5251450" algn="l"/>
                <a:tab pos="6282690" algn="l"/>
                <a:tab pos="6787515" algn="l"/>
              </a:tabLst>
            </a:pPr>
            <a:r>
              <a:rPr sz="2400" spc="-35" dirty="0" smtClean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order	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	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evaluate</a:t>
            </a:r>
            <a:r>
              <a:rPr sz="2400" spc="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quality	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	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	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representation,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other	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members</a:t>
            </a:r>
            <a:r>
              <a:rPr sz="2400" spc="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	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	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	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team</a:t>
            </a:r>
            <a:r>
              <a:rPr sz="2400" spc="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must	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establish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technical		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criteria	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good</a:t>
            </a:r>
            <a:r>
              <a:rPr sz="2400" spc="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design.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Consider</a:t>
            </a:r>
            <a:r>
              <a:rPr sz="2400" b="1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following</a:t>
            </a:r>
            <a:r>
              <a:rPr sz="2400" b="1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6E2E9F"/>
                </a:solidFill>
                <a:latin typeface="Arial"/>
                <a:cs typeface="Arial"/>
              </a:rPr>
              <a:t>guidelines</a:t>
            </a:r>
            <a:r>
              <a:rPr sz="2400" b="1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6E2E9F"/>
                </a:solidFill>
                <a:latin typeface="Arial"/>
                <a:cs typeface="Arial"/>
              </a:rPr>
              <a:t>:-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1.	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exhibit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endParaRPr lang="en-US" sz="2400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(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1)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has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been created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using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recognizable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styles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patterns,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endParaRPr lang="en-US" sz="2400" spc="-165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(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2)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composed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 smtClean="0">
                <a:solidFill>
                  <a:srgbClr val="6E2E9F"/>
                </a:solidFill>
                <a:latin typeface="Arial"/>
                <a:cs typeface="Arial"/>
              </a:rPr>
              <a:t>exhibit</a:t>
            </a:r>
            <a:r>
              <a:rPr lang="en-US" sz="2400" spc="-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 smtClean="0">
                <a:solidFill>
                  <a:srgbClr val="6E2E9F"/>
                </a:solidFill>
                <a:latin typeface="Arial"/>
                <a:cs typeface="Arial"/>
              </a:rPr>
              <a:t>good</a:t>
            </a:r>
            <a:r>
              <a:rPr sz="2400" spc="-21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characteristics,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endParaRPr lang="en-US" sz="2400" spc="-235" dirty="0" smtClean="0">
              <a:solidFill>
                <a:srgbClr val="6E2E9F"/>
              </a:solidFill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(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3)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implemented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evolutionary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fashion,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hereby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facilitating  implementation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testing.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868410" cy="6537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340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2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2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 smtClean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14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organizing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table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implemented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spreadsheet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using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form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shown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12.2.</a:t>
            </a:r>
            <a:endParaRPr sz="24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 abbreviated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list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statements,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organized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data/content,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architecture,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component-level,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user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interfaceissues, 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presented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left-hand</a:t>
            </a:r>
            <a:r>
              <a:rPr sz="2400" spc="-4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(shaded)column.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84455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Four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types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–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database,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application,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implementation,&amp;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infrastructure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–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listed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across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top</a:t>
            </a:r>
            <a:r>
              <a:rPr sz="2400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row.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names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candidate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patterns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noted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 smtClean="0">
                <a:solidFill>
                  <a:srgbClr val="6E2E9F"/>
                </a:solidFill>
                <a:latin typeface="Arial"/>
                <a:cs typeface="Arial"/>
              </a:rPr>
              <a:t>cel</a:t>
            </a:r>
            <a:r>
              <a:rPr lang="en-US" sz="2400" spc="-355" dirty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dirty="0" smtClean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-23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table.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</a:pPr>
            <a:endParaRPr sz="3650" dirty="0">
              <a:latin typeface="Arial"/>
              <a:cs typeface="Arial"/>
            </a:endParaRPr>
          </a:p>
          <a:p>
            <a:pPr marL="355600" marR="6527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10" dirty="0" smtClean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lang="en-US" sz="2400" spc="-11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 smtClean="0">
                <a:solidFill>
                  <a:srgbClr val="6E2E9F"/>
                </a:solidFill>
                <a:latin typeface="Arial"/>
                <a:cs typeface="Arial"/>
              </a:rPr>
              <a:t>provide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entries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organizing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table,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you‘ll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search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through 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languages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repositories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patterns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address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particular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statement.</a:t>
            </a:r>
            <a:endParaRPr sz="2400" dirty="0">
              <a:latin typeface="Arial"/>
              <a:cs typeface="Arial"/>
            </a:endParaRPr>
          </a:p>
          <a:p>
            <a:pPr marL="355600" marR="332740" indent="-343535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one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candidate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patterns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found,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entered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row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corresponding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statement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column 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corresponds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patterntype.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504" y="0"/>
            <a:ext cx="4378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4" dirty="0">
                <a:solidFill>
                  <a:srgbClr val="6E2E9F"/>
                </a:solidFill>
                <a:latin typeface="Arial"/>
                <a:cs typeface="Arial"/>
              </a:rPr>
              <a:t>Common</a:t>
            </a:r>
            <a:r>
              <a:rPr sz="3200" b="1" spc="-6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3200" b="1" spc="-66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200" b="1" spc="-254" dirty="0" smtClean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3200" b="1" spc="-42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200" b="1" spc="-195" dirty="0">
                <a:solidFill>
                  <a:srgbClr val="6E2E9F"/>
                </a:solidFill>
                <a:latin typeface="Arial"/>
                <a:cs typeface="Arial"/>
              </a:rPr>
              <a:t>Mistakes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93950" y="414527"/>
            <a:ext cx="4323715" cy="64135"/>
          </a:xfrm>
          <a:custGeom>
            <a:avLst/>
            <a:gdLst/>
            <a:ahLst/>
            <a:cxnLst/>
            <a:rect l="l" t="t" r="r" b="b"/>
            <a:pathLst>
              <a:path w="4323715" h="64134">
                <a:moveTo>
                  <a:pt x="4323588" y="0"/>
                </a:moveTo>
                <a:lnTo>
                  <a:pt x="0" y="0"/>
                </a:lnTo>
                <a:lnTo>
                  <a:pt x="0" y="64008"/>
                </a:lnTo>
                <a:lnTo>
                  <a:pt x="4323588" y="64008"/>
                </a:lnTo>
                <a:lnTo>
                  <a:pt x="4323588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1005966"/>
            <a:ext cx="8860790" cy="5021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639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some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cases,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not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enough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time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has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been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spent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understand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underlying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consequence,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select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that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looks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right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but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inappropriate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solution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342900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Once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wrong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selected,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refuse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see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your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error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 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force-fit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cases,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has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forces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not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considered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have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chosen,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resulting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poor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rgbClr val="6E2E9F"/>
                </a:solidFill>
                <a:latin typeface="Arial"/>
                <a:cs typeface="Arial"/>
              </a:rPr>
              <a:t>wrong</a:t>
            </a:r>
            <a:r>
              <a:rPr lang="en-US" sz="2400" spc="-9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20" dirty="0" smtClean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 dirty="0">
              <a:latin typeface="Arial"/>
              <a:cs typeface="Arial"/>
            </a:endParaRPr>
          </a:p>
          <a:p>
            <a:pPr marL="355600" marR="3746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Sometimes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applied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too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literally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&amp;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required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adaptions 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your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problem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space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not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implemented.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597" y="2495550"/>
            <a:ext cx="72942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Architectural </a:t>
            </a:r>
            <a:r>
              <a:rPr spc="-365" dirty="0"/>
              <a:t>Design</a:t>
            </a:r>
            <a:r>
              <a:rPr spc="-1255" dirty="0"/>
              <a:t> 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450342"/>
            <a:ext cx="8440420" cy="1185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85"/>
              </a:spcBef>
              <a:buFont typeface="Wingdings"/>
              <a:buChar char=""/>
              <a:tabLst>
                <a:tab pos="356235" algn="l"/>
              </a:tabLst>
            </a:pPr>
            <a:r>
              <a:rPr sz="2800" b="1" spc="-170" dirty="0">
                <a:solidFill>
                  <a:srgbClr val="6E2E9F"/>
                </a:solidFill>
                <a:latin typeface="Arial"/>
                <a:cs typeface="Arial"/>
              </a:rPr>
              <a:t>Architectural </a:t>
            </a:r>
            <a:r>
              <a:rPr sz="2800" b="1" spc="-215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concerned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understanding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how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organized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designing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overall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structure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2567178"/>
            <a:ext cx="8478520" cy="2790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8275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output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process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architectural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describes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how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organized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set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communicating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components.</a:t>
            </a:r>
            <a:endParaRPr sz="24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55" dirty="0" smtClean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lang="en-US" sz="2400" spc="-1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5" dirty="0" smtClean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0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architectures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at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two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levels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abstraction, 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cal</a:t>
            </a:r>
            <a:r>
              <a:rPr lang="en-US" sz="2400" spc="-70" dirty="0" smtClean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ed</a:t>
            </a:r>
            <a:r>
              <a:rPr sz="2400" spc="-16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45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b="1" i="1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70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b="1" i="1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7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i="1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40" dirty="0">
                <a:solidFill>
                  <a:srgbClr val="6E2E9F"/>
                </a:solidFill>
                <a:latin typeface="Arial"/>
                <a:cs typeface="Arial"/>
              </a:rPr>
              <a:t>small</a:t>
            </a:r>
            <a:r>
              <a:rPr sz="2400" b="1" i="1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1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b="1" i="1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145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b="1" i="1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70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b="1" i="1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i="1" spc="-75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b="1" i="1" spc="-105" dirty="0">
                <a:solidFill>
                  <a:srgbClr val="6E2E9F"/>
                </a:solidFill>
                <a:latin typeface="Arial"/>
                <a:cs typeface="Arial"/>
              </a:rPr>
              <a:t>large: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638540" cy="400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25780" indent="-457834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1.	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smal</a:t>
            </a:r>
            <a:r>
              <a:rPr sz="2400" spc="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concerned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individual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programs.</a:t>
            </a:r>
            <a:endParaRPr sz="2400">
              <a:latin typeface="Arial"/>
              <a:cs typeface="Arial"/>
            </a:endParaRPr>
          </a:p>
          <a:p>
            <a:pPr marL="355600" marR="617855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At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level,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we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concerned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way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individual 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program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decomposed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2.	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large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concerned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complex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enterprise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include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systems,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programs,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program</a:t>
            </a:r>
            <a:r>
              <a:rPr sz="2400" spc="-3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 marL="355600" marR="55244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These</a:t>
            </a:r>
            <a:r>
              <a:rPr sz="2400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enterprise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distributed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over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different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computers, 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may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owned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managed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different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companies.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0236" y="54330"/>
            <a:ext cx="6410706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76415"/>
            <a:ext cx="9144000" cy="48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696"/>
            <a:ext cx="9144000" cy="457834"/>
          </a:xfrm>
          <a:custGeom>
            <a:avLst/>
            <a:gdLst/>
            <a:ahLst/>
            <a:cxnLst/>
            <a:rect l="l" t="t" r="r" b="b"/>
            <a:pathLst>
              <a:path w="9144000" h="457834">
                <a:moveTo>
                  <a:pt x="0" y="457301"/>
                </a:moveTo>
                <a:lnTo>
                  <a:pt x="9144000" y="457301"/>
                </a:lnTo>
                <a:lnTo>
                  <a:pt x="9144000" y="0"/>
                </a:lnTo>
                <a:lnTo>
                  <a:pt x="0" y="0"/>
                </a:lnTo>
                <a:lnTo>
                  <a:pt x="0" y="457301"/>
                </a:lnTo>
                <a:close/>
              </a:path>
            </a:pathLst>
          </a:custGeom>
          <a:ln w="9523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8164" y="6408826"/>
            <a:ext cx="781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6.1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b="1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packing</a:t>
            </a:r>
            <a:r>
              <a:rPr sz="2400" b="1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6E2E9F"/>
                </a:solidFill>
                <a:latin typeface="Arial"/>
                <a:cs typeface="Arial"/>
              </a:rPr>
              <a:t>robot</a:t>
            </a:r>
            <a:r>
              <a:rPr sz="2400" b="1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control</a:t>
            </a:r>
            <a:r>
              <a:rPr sz="2400" b="1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895715" cy="4652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architectures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often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modeled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using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simple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blockdiagrams, 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5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6.1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-170" dirty="0">
                <a:solidFill>
                  <a:srgbClr val="6E2E9F"/>
                </a:solidFill>
                <a:latin typeface="Arial"/>
                <a:cs typeface="Arial"/>
              </a:rPr>
              <a:t>Eachbox</a:t>
            </a:r>
            <a:r>
              <a:rPr sz="2400" b="1" spc="-4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diagram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represents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100" dirty="0">
                <a:solidFill>
                  <a:srgbClr val="6E2E9F"/>
                </a:solidFill>
                <a:latin typeface="Arial"/>
                <a:cs typeface="Arial"/>
              </a:rPr>
              <a:t>Boxes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within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boxes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indicate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 smtClean="0">
                <a:solidFill>
                  <a:srgbClr val="6E2E9F"/>
                </a:solidFill>
                <a:latin typeface="Arial"/>
                <a:cs typeface="Arial"/>
              </a:rPr>
              <a:t>has</a:t>
            </a:r>
            <a:r>
              <a:rPr lang="en-US" sz="2400" spc="-114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 smtClean="0">
                <a:solidFill>
                  <a:srgbClr val="6E2E9F"/>
                </a:solidFill>
                <a:latin typeface="Arial"/>
                <a:cs typeface="Arial"/>
              </a:rPr>
              <a:t>been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decomposed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sub-components.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 dirty="0">
              <a:latin typeface="Arial"/>
              <a:cs typeface="Arial"/>
            </a:endParaRPr>
          </a:p>
          <a:p>
            <a:pPr marL="355600" marR="9067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Arrows</a:t>
            </a:r>
            <a:r>
              <a:rPr sz="2400" b="1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mean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control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signals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 smtClean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lang="en-US" sz="2400" spc="-114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 smtClean="0">
                <a:solidFill>
                  <a:srgbClr val="6E2E9F"/>
                </a:solidFill>
                <a:latin typeface="Arial"/>
                <a:cs typeface="Arial"/>
              </a:rPr>
              <a:t>passed</a:t>
            </a:r>
            <a:r>
              <a:rPr sz="2400" spc="-33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direction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arrows.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459470" cy="4170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Software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important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because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affects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performance,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robustness,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three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advantages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explicitly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designing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documenting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44069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architecture: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distributability,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maintainability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4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i="1" spc="-135" dirty="0">
                <a:solidFill>
                  <a:srgbClr val="6E2E9F"/>
                </a:solidFill>
                <a:latin typeface="Trebuchet MS"/>
                <a:cs typeface="Trebuchet MS"/>
              </a:rPr>
              <a:t>Stakeholder</a:t>
            </a:r>
            <a:r>
              <a:rPr sz="2400" i="1" spc="-280" dirty="0">
                <a:solidFill>
                  <a:srgbClr val="6E2E9F"/>
                </a:solidFill>
                <a:latin typeface="Trebuchet MS"/>
                <a:cs typeface="Trebuchet MS"/>
              </a:rPr>
              <a:t> </a:t>
            </a:r>
            <a:r>
              <a:rPr sz="2400" i="1" spc="-105" dirty="0">
                <a:solidFill>
                  <a:srgbClr val="6E2E9F"/>
                </a:solidFill>
                <a:latin typeface="Trebuchet MS"/>
                <a:cs typeface="Trebuchet MS"/>
              </a:rPr>
              <a:t>communication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i="1" spc="-105" dirty="0">
                <a:solidFill>
                  <a:srgbClr val="6E2E9F"/>
                </a:solidFill>
                <a:latin typeface="Trebuchet MS"/>
                <a:cs typeface="Trebuchet MS"/>
              </a:rPr>
              <a:t>System</a:t>
            </a:r>
            <a:r>
              <a:rPr sz="2400" i="1" spc="-335" dirty="0">
                <a:solidFill>
                  <a:srgbClr val="6E2E9F"/>
                </a:solidFill>
                <a:latin typeface="Trebuchet MS"/>
                <a:cs typeface="Trebuchet MS"/>
              </a:rPr>
              <a:t> </a:t>
            </a:r>
            <a:r>
              <a:rPr sz="2400" i="1" spc="-90" dirty="0">
                <a:solidFill>
                  <a:srgbClr val="6E2E9F"/>
                </a:solidFill>
                <a:latin typeface="Trebuchet MS"/>
                <a:cs typeface="Trebuchet MS"/>
              </a:rPr>
              <a:t>analysis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i="1" spc="-105" dirty="0">
                <a:solidFill>
                  <a:srgbClr val="6E2E9F"/>
                </a:solidFill>
                <a:latin typeface="Trebuchet MS"/>
                <a:cs typeface="Trebuchet MS"/>
              </a:rPr>
              <a:t>Large-scale</a:t>
            </a:r>
            <a:r>
              <a:rPr sz="2400" i="1" spc="-345" dirty="0">
                <a:solidFill>
                  <a:srgbClr val="6E2E9F"/>
                </a:solidFill>
                <a:latin typeface="Trebuchet MS"/>
                <a:cs typeface="Trebuchet MS"/>
              </a:rPr>
              <a:t> </a:t>
            </a:r>
            <a:r>
              <a:rPr sz="2400" i="1" spc="-100" dirty="0">
                <a:solidFill>
                  <a:srgbClr val="6E2E9F"/>
                </a:solidFill>
                <a:latin typeface="Trebuchet MS"/>
                <a:cs typeface="Trebuchet MS"/>
              </a:rPr>
              <a:t>reuse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626" y="2495550"/>
            <a:ext cx="57372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Design</a:t>
            </a:r>
            <a:r>
              <a:rPr spc="-844" dirty="0"/>
              <a:t> </a:t>
            </a:r>
            <a:r>
              <a:rPr spc="-345" dirty="0"/>
              <a:t>Decisions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7509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Because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close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relationship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between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non-functional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architecture, </a:t>
            </a:r>
            <a:r>
              <a:rPr sz="2400" spc="-30" dirty="0" smtClean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3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 smtClean="0">
                <a:solidFill>
                  <a:srgbClr val="6E2E9F"/>
                </a:solidFill>
                <a:latin typeface="Arial"/>
                <a:cs typeface="Arial"/>
              </a:rPr>
              <a:t>particular</a:t>
            </a:r>
            <a:r>
              <a:rPr sz="2400" spc="-434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style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structure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choose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depend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on 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non-functional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lang="en-US" sz="2400" spc="-7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requirements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3407" y="1988261"/>
            <a:ext cx="2397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1.	</a:t>
            </a:r>
            <a:r>
              <a:rPr sz="2800" b="1" spc="-190" dirty="0">
                <a:solidFill>
                  <a:srgbClr val="6E2E9F"/>
                </a:solidFill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2798" y="2357373"/>
            <a:ext cx="1888489" cy="55244"/>
          </a:xfrm>
          <a:custGeom>
            <a:avLst/>
            <a:gdLst/>
            <a:ahLst/>
            <a:cxnLst/>
            <a:rect l="l" t="t" r="r" b="b"/>
            <a:pathLst>
              <a:path w="1888489" h="55244">
                <a:moveTo>
                  <a:pt x="1888236" y="0"/>
                </a:moveTo>
                <a:lnTo>
                  <a:pt x="0" y="0"/>
                </a:lnTo>
                <a:lnTo>
                  <a:pt x="0" y="54863"/>
                </a:lnTo>
                <a:lnTo>
                  <a:pt x="1888236" y="54863"/>
                </a:lnTo>
                <a:lnTo>
                  <a:pt x="1888236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4688" y="4865242"/>
            <a:ext cx="1191895" cy="55244"/>
          </a:xfrm>
          <a:custGeom>
            <a:avLst/>
            <a:gdLst/>
            <a:ahLst/>
            <a:cxnLst/>
            <a:rect l="l" t="t" r="r" b="b"/>
            <a:pathLst>
              <a:path w="1191895" h="55245">
                <a:moveTo>
                  <a:pt x="1191767" y="0"/>
                </a:moveTo>
                <a:lnTo>
                  <a:pt x="0" y="0"/>
                </a:lnTo>
                <a:lnTo>
                  <a:pt x="0" y="54863"/>
                </a:lnTo>
                <a:lnTo>
                  <a:pt x="1191767" y="54863"/>
                </a:lnTo>
                <a:lnTo>
                  <a:pt x="1191767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130" y="2494026"/>
            <a:ext cx="8945880" cy="4037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8775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If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performance</a:t>
            </a:r>
            <a:r>
              <a:rPr sz="2400" spc="-18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critical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requirement,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designed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localize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critical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operations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within a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sma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l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number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components,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these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deployed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on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same 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computer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rather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than distributed</a:t>
            </a:r>
            <a:r>
              <a:rPr sz="2400" spc="-4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across </a:t>
            </a:r>
            <a:r>
              <a:rPr sz="2400" spc="-25" dirty="0" smtClean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 smtClean="0">
                <a:solidFill>
                  <a:srgbClr val="6E2E9F"/>
                </a:solidFill>
                <a:latin typeface="Arial"/>
                <a:cs typeface="Arial"/>
              </a:rPr>
              <a:t>network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E2E9F"/>
              </a:buClr>
              <a:buFont typeface="Wingdings"/>
              <a:buChar char=""/>
            </a:pPr>
            <a:endParaRPr sz="3650" dirty="0">
              <a:latin typeface="Arial"/>
              <a:cs typeface="Arial"/>
            </a:endParaRPr>
          </a:p>
          <a:p>
            <a:pPr marL="3641725">
              <a:lnSpc>
                <a:spcPct val="100000"/>
              </a:lnSpc>
              <a:tabLst>
                <a:tab pos="4156710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2.	</a:t>
            </a:r>
            <a:r>
              <a:rPr sz="2800" b="1" spc="-185" dirty="0">
                <a:solidFill>
                  <a:srgbClr val="6E2E9F"/>
                </a:solidFill>
                <a:latin typeface="Arial"/>
                <a:cs typeface="Arial"/>
              </a:rPr>
              <a:t>Security</a:t>
            </a:r>
            <a:endParaRPr sz="28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If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security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critical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requirement,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layered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structure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used,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most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critical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assets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protected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 smtClean="0">
                <a:solidFill>
                  <a:srgbClr val="6E2E9F"/>
                </a:solidFill>
                <a:latin typeface="Arial"/>
                <a:cs typeface="Arial"/>
              </a:rPr>
              <a:t>inner</a:t>
            </a:r>
            <a:r>
              <a:rPr lang="en-US" sz="2400" spc="-6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 smtClean="0">
                <a:solidFill>
                  <a:srgbClr val="6E2E9F"/>
                </a:solidFill>
                <a:latin typeface="Arial"/>
                <a:cs typeface="Arial"/>
              </a:rPr>
              <a:t>most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layers,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high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level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security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validation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applied 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these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layers.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860155" cy="669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modular;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is,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softwareshould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logically 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partitioned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elements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45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subsystems.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Arial"/>
              <a:buAutoNum type="arabicPeriod" startAt="2"/>
            </a:pPr>
            <a:endParaRPr sz="3650" dirty="0">
              <a:latin typeface="Arial"/>
              <a:cs typeface="Arial"/>
            </a:endParaRPr>
          </a:p>
          <a:p>
            <a:pPr marL="469900" marR="1466850" indent="-457834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9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contain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distinct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representations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data,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architecture,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interfaces,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5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Arial"/>
              <a:buAutoNum type="arabicPeriod" startAt="2"/>
            </a:pPr>
            <a:endParaRPr sz="3650" dirty="0">
              <a:latin typeface="Arial"/>
              <a:cs typeface="Arial"/>
            </a:endParaRPr>
          </a:p>
          <a:p>
            <a:pPr marL="469900" marR="142875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lead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 smtClean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lang="en-US" sz="2400" spc="-2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 smtClean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structures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appropriate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classes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implemented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are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drawn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recognizable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patterns.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Arial"/>
              <a:buAutoNum type="arabicPeriod" startAt="2"/>
            </a:pPr>
            <a:endParaRPr sz="3650" dirty="0">
              <a:latin typeface="Arial"/>
              <a:cs typeface="Arial"/>
            </a:endParaRPr>
          </a:p>
          <a:p>
            <a:pPr marL="469900" marR="803910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9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lead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50" dirty="0" smtClean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400" spc="-50" dirty="0" smtClean="0">
                <a:solidFill>
                  <a:srgbClr val="6E2E9F"/>
                </a:solidFill>
                <a:latin typeface="Arial"/>
                <a:cs typeface="Arial"/>
              </a:rPr>
              <a:t>xhibit</a:t>
            </a:r>
            <a:r>
              <a:rPr lang="en-US" sz="2400" spc="-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 smtClean="0">
                <a:solidFill>
                  <a:srgbClr val="6E2E9F"/>
                </a:solidFill>
                <a:latin typeface="Arial"/>
                <a:cs typeface="Arial"/>
              </a:rPr>
              <a:t>independent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functional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characteristics.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Arial"/>
              <a:buAutoNum type="arabicPeriod" startAt="2"/>
            </a:pPr>
            <a:endParaRPr sz="3650" dirty="0">
              <a:latin typeface="Arial"/>
              <a:cs typeface="Arial"/>
            </a:endParaRPr>
          </a:p>
          <a:p>
            <a:pPr marL="469900" marR="546100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lead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interfaces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 smtClean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lang="en-US" sz="2400" spc="-4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 smtClean="0">
                <a:solidFill>
                  <a:srgbClr val="6E2E9F"/>
                </a:solidFill>
                <a:latin typeface="Arial"/>
                <a:cs typeface="Arial"/>
              </a:rPr>
              <a:t>reduce</a:t>
            </a:r>
            <a:r>
              <a:rPr sz="2400" spc="-18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complexity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connections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between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external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environment.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654" y="380"/>
            <a:ext cx="1455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120" dirty="0">
                <a:solidFill>
                  <a:srgbClr val="6E2E9F"/>
                </a:solidFill>
                <a:latin typeface="Arial"/>
                <a:cs typeface="Arial"/>
              </a:rPr>
              <a:t>3</a:t>
            </a:r>
            <a:r>
              <a:rPr sz="2800" b="1" spc="-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6E2E9F"/>
                </a:solidFill>
                <a:latin typeface="Arial"/>
                <a:cs typeface="Arial"/>
              </a:rPr>
              <a:t>	</a:t>
            </a:r>
            <a:r>
              <a:rPr sz="2800" b="1" spc="-409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800" b="1" spc="-35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800" b="1" spc="-100" dirty="0">
                <a:solidFill>
                  <a:srgbClr val="6E2E9F"/>
                </a:solidFill>
                <a:latin typeface="Arial"/>
                <a:cs typeface="Arial"/>
              </a:rPr>
              <a:t>f</a:t>
            </a:r>
            <a:r>
              <a:rPr sz="2800" b="1" spc="-180" dirty="0">
                <a:solidFill>
                  <a:srgbClr val="6E2E9F"/>
                </a:solidFill>
                <a:latin typeface="Arial"/>
                <a:cs typeface="Arial"/>
              </a:rPr>
              <a:t>e</a:t>
            </a:r>
            <a:r>
              <a:rPr sz="2800" b="1" spc="-100" dirty="0">
                <a:solidFill>
                  <a:srgbClr val="6E2E9F"/>
                </a:solidFill>
                <a:latin typeface="Arial"/>
                <a:cs typeface="Arial"/>
              </a:rPr>
              <a:t>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70959" y="369697"/>
            <a:ext cx="909955" cy="55244"/>
          </a:xfrm>
          <a:custGeom>
            <a:avLst/>
            <a:gdLst/>
            <a:ahLst/>
            <a:cxnLst/>
            <a:rect l="l" t="t" r="r" b="b"/>
            <a:pathLst>
              <a:path w="909954" h="55245">
                <a:moveTo>
                  <a:pt x="909827" y="0"/>
                </a:moveTo>
                <a:lnTo>
                  <a:pt x="0" y="0"/>
                </a:lnTo>
                <a:lnTo>
                  <a:pt x="0" y="54863"/>
                </a:lnTo>
                <a:lnTo>
                  <a:pt x="909827" y="54863"/>
                </a:lnTo>
                <a:lnTo>
                  <a:pt x="909827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0659" y="3750564"/>
            <a:ext cx="1607820" cy="55244"/>
          </a:xfrm>
          <a:custGeom>
            <a:avLst/>
            <a:gdLst/>
            <a:ahLst/>
            <a:cxnLst/>
            <a:rect l="l" t="t" r="r" b="b"/>
            <a:pathLst>
              <a:path w="1607820" h="55245">
                <a:moveTo>
                  <a:pt x="1607819" y="0"/>
                </a:moveTo>
                <a:lnTo>
                  <a:pt x="0" y="0"/>
                </a:lnTo>
                <a:lnTo>
                  <a:pt x="0" y="54863"/>
                </a:lnTo>
                <a:lnTo>
                  <a:pt x="1607819" y="54863"/>
                </a:lnTo>
                <a:lnTo>
                  <a:pt x="1607819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130" y="505459"/>
            <a:ext cx="8912225" cy="450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If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safety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critical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requirement,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designed 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so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safety-related operations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located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either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single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smal</a:t>
            </a:r>
            <a:r>
              <a:rPr sz="2400" spc="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number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4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 marL="355600" marR="46990" indent="-34353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reduces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costs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problems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safety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validation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makesit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possible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provide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related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protection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safely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shut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down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event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failure.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"/>
            </a:pPr>
            <a:endParaRPr sz="2700">
              <a:latin typeface="Arial"/>
              <a:cs typeface="Arial"/>
            </a:endParaRPr>
          </a:p>
          <a:p>
            <a:pPr marL="3418840">
              <a:lnSpc>
                <a:spcPct val="100000"/>
              </a:lnSpc>
              <a:spcBef>
                <a:spcPts val="1660"/>
              </a:spcBef>
              <a:tabLst>
                <a:tab pos="3932554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4.	</a:t>
            </a:r>
            <a:r>
              <a:rPr sz="2800" b="1" spc="-165" dirty="0">
                <a:solidFill>
                  <a:srgbClr val="6E2E9F"/>
                </a:solidFill>
                <a:latin typeface="Arial"/>
                <a:cs typeface="Arial"/>
              </a:rPr>
              <a:t>Availability</a:t>
            </a:r>
            <a:endParaRPr sz="2800">
              <a:latin typeface="Arial"/>
              <a:cs typeface="Arial"/>
            </a:endParaRPr>
          </a:p>
          <a:p>
            <a:pPr marL="355600" marR="351155" indent="-343535">
              <a:lnSpc>
                <a:spcPct val="100000"/>
              </a:lnSpc>
              <a:spcBef>
                <a:spcPts val="61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If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availability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critical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requirement,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should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designed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include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redundant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so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possible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replace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update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without</a:t>
            </a:r>
            <a:r>
              <a:rPr sz="2400" spc="-4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stopping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thesystem.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142" y="380"/>
            <a:ext cx="2797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5.	</a:t>
            </a:r>
            <a:r>
              <a:rPr sz="2800" b="1" spc="-114" dirty="0">
                <a:solidFill>
                  <a:srgbClr val="6E2E9F"/>
                </a:solidFill>
                <a:latin typeface="Arial"/>
                <a:cs typeface="Arial"/>
              </a:rPr>
              <a:t>Maintainability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3446" y="369697"/>
            <a:ext cx="2237740" cy="55244"/>
          </a:xfrm>
          <a:custGeom>
            <a:avLst/>
            <a:gdLst/>
            <a:ahLst/>
            <a:cxnLst/>
            <a:rect l="l" t="t" r="r" b="b"/>
            <a:pathLst>
              <a:path w="2237740" h="55245">
                <a:moveTo>
                  <a:pt x="2237231" y="0"/>
                </a:moveTo>
                <a:lnTo>
                  <a:pt x="0" y="0"/>
                </a:lnTo>
                <a:lnTo>
                  <a:pt x="0" y="54863"/>
                </a:lnTo>
                <a:lnTo>
                  <a:pt x="2237231" y="54863"/>
                </a:lnTo>
                <a:lnTo>
                  <a:pt x="2237231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505459"/>
            <a:ext cx="88423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maintainability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critical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requirement,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designed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using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fine-grain,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self-contained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may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readily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changed.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Producers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separatedfrom 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consumers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shared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structures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avoided.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435" y="2495550"/>
            <a:ext cx="652843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Architectural</a:t>
            </a:r>
            <a:r>
              <a:rPr spc="-650" dirty="0"/>
              <a:t> </a:t>
            </a:r>
            <a:r>
              <a:rPr spc="-254" dirty="0"/>
              <a:t>views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1407" y="394843"/>
            <a:ext cx="6441313" cy="4040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53301"/>
            <a:ext cx="9144000" cy="61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81369"/>
            <a:ext cx="9144000" cy="14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4761" y="6091237"/>
            <a:ext cx="9153525" cy="767080"/>
            <a:chOff x="-4761" y="6091237"/>
            <a:chExt cx="9153525" cy="767080"/>
          </a:xfrm>
        </p:grpSpPr>
        <p:sp>
          <p:nvSpPr>
            <p:cNvPr id="6" name="object 6"/>
            <p:cNvSpPr/>
            <p:nvPr/>
          </p:nvSpPr>
          <p:spPr>
            <a:xfrm>
              <a:off x="458724" y="6553299"/>
              <a:ext cx="8327135" cy="3046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095999"/>
              <a:ext cx="9144000" cy="4573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095999"/>
              <a:ext cx="9144000" cy="457834"/>
            </a:xfrm>
            <a:custGeom>
              <a:avLst/>
              <a:gdLst/>
              <a:ahLst/>
              <a:cxnLst/>
              <a:rect l="l" t="t" r="r" b="b"/>
              <a:pathLst>
                <a:path w="9144000" h="457834">
                  <a:moveTo>
                    <a:pt x="0" y="457301"/>
                  </a:moveTo>
                  <a:lnTo>
                    <a:pt x="9144000" y="45730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57301"/>
                  </a:lnTo>
                  <a:close/>
                </a:path>
              </a:pathLst>
            </a:custGeom>
            <a:ln w="952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3625" y="5998870"/>
            <a:ext cx="760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4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3600" b="1" spc="-5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6E2E9F"/>
                </a:solidFill>
                <a:latin typeface="Arial"/>
                <a:cs typeface="Arial"/>
              </a:rPr>
              <a:t>2</a:t>
            </a:r>
            <a:r>
              <a:rPr sz="3600" b="1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3600" b="1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600" b="1" spc="-160" dirty="0">
                <a:solidFill>
                  <a:srgbClr val="6E2E9F"/>
                </a:solidFill>
                <a:latin typeface="Arial"/>
                <a:cs typeface="Arial"/>
              </a:rPr>
              <a:t>4+1</a:t>
            </a:r>
            <a:r>
              <a:rPr sz="3600" b="1" spc="4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600" b="1" spc="-215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3600" b="1" spc="-4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600" b="1" spc="-155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3600" b="1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600" b="1" spc="-12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421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views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60" dirty="0">
                <a:solidFill>
                  <a:srgbClr val="6E2E9F"/>
                </a:solidFill>
                <a:latin typeface="Arial"/>
                <a:cs typeface="Arial"/>
              </a:rPr>
              <a:t>s</a:t>
            </a:r>
            <a:r>
              <a:rPr sz="2400" spc="-155" dirty="0" smtClean="0">
                <a:solidFill>
                  <a:srgbClr val="6E2E9F"/>
                </a:solidFill>
                <a:latin typeface="Arial"/>
                <a:cs typeface="Arial"/>
              </a:rPr>
              <a:t>uggests</a:t>
            </a:r>
            <a:r>
              <a:rPr sz="2400" spc="-41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are: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" y="911098"/>
            <a:ext cx="890778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2800" b="1" spc="-165" dirty="0">
                <a:solidFill>
                  <a:srgbClr val="6E2E9F"/>
                </a:solidFill>
                <a:latin typeface="Arial"/>
                <a:cs typeface="Arial"/>
              </a:rPr>
              <a:t>1.	</a:t>
            </a:r>
            <a:r>
              <a:rPr sz="2800" b="1" spc="-20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800" b="1" spc="-20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200" dirty="0" smtClean="0">
                <a:solidFill>
                  <a:srgbClr val="6E2E9F"/>
                </a:solidFill>
                <a:latin typeface="Arial"/>
                <a:cs typeface="Arial"/>
              </a:rPr>
              <a:t>Logical</a:t>
            </a:r>
            <a:r>
              <a:rPr sz="2800" b="1" spc="-56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2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20" dirty="0">
                <a:solidFill>
                  <a:srgbClr val="6E2E9F"/>
                </a:solidFill>
              </a:rPr>
              <a:t>,</a:t>
            </a:r>
            <a:r>
              <a:rPr sz="2400" spc="-270" dirty="0">
                <a:solidFill>
                  <a:srgbClr val="6E2E9F"/>
                </a:solidFill>
              </a:rPr>
              <a:t> </a:t>
            </a:r>
            <a:r>
              <a:rPr sz="2400" spc="-65" dirty="0">
                <a:solidFill>
                  <a:srgbClr val="6E2E9F"/>
                </a:solidFill>
              </a:rPr>
              <a:t>which</a:t>
            </a:r>
            <a:r>
              <a:rPr sz="2400" spc="-110" dirty="0">
                <a:solidFill>
                  <a:srgbClr val="6E2E9F"/>
                </a:solidFill>
              </a:rPr>
              <a:t> </a:t>
            </a:r>
            <a:r>
              <a:rPr sz="2400" spc="-130" dirty="0">
                <a:solidFill>
                  <a:srgbClr val="6E2E9F"/>
                </a:solidFill>
              </a:rPr>
              <a:t>shows</a:t>
            </a:r>
            <a:r>
              <a:rPr sz="2400" spc="-260" dirty="0">
                <a:solidFill>
                  <a:srgbClr val="6E2E9F"/>
                </a:solidFill>
              </a:rPr>
              <a:t> </a:t>
            </a:r>
            <a:r>
              <a:rPr sz="2400" spc="-30" dirty="0">
                <a:solidFill>
                  <a:srgbClr val="6E2E9F"/>
                </a:solidFill>
              </a:rPr>
              <a:t>the</a:t>
            </a:r>
            <a:r>
              <a:rPr sz="2400" spc="-55" dirty="0">
                <a:solidFill>
                  <a:srgbClr val="6E2E9F"/>
                </a:solidFill>
              </a:rPr>
              <a:t> </a:t>
            </a:r>
            <a:r>
              <a:rPr sz="2400" spc="-100" dirty="0">
                <a:solidFill>
                  <a:srgbClr val="6E2E9F"/>
                </a:solidFill>
              </a:rPr>
              <a:t>key</a:t>
            </a:r>
            <a:r>
              <a:rPr sz="2400" spc="-285" dirty="0">
                <a:solidFill>
                  <a:srgbClr val="6E2E9F"/>
                </a:solidFill>
              </a:rPr>
              <a:t> </a:t>
            </a:r>
            <a:r>
              <a:rPr sz="2400" spc="-90" dirty="0">
                <a:solidFill>
                  <a:srgbClr val="6E2E9F"/>
                </a:solidFill>
              </a:rPr>
              <a:t>abstractions</a:t>
            </a:r>
            <a:r>
              <a:rPr sz="2400" spc="-125" dirty="0">
                <a:solidFill>
                  <a:srgbClr val="6E2E9F"/>
                </a:solidFill>
              </a:rPr>
              <a:t> </a:t>
            </a:r>
            <a:r>
              <a:rPr sz="2400" spc="-25" dirty="0">
                <a:solidFill>
                  <a:srgbClr val="6E2E9F"/>
                </a:solidFill>
              </a:rPr>
              <a:t>in</a:t>
            </a:r>
            <a:r>
              <a:rPr sz="2400" spc="-40" dirty="0">
                <a:solidFill>
                  <a:srgbClr val="6E2E9F"/>
                </a:solidFill>
              </a:rPr>
              <a:t> </a:t>
            </a:r>
            <a:r>
              <a:rPr sz="2400" spc="-30" dirty="0">
                <a:solidFill>
                  <a:srgbClr val="6E2E9F"/>
                </a:solidFill>
              </a:rPr>
              <a:t>the</a:t>
            </a:r>
            <a:r>
              <a:rPr sz="2400" spc="-55" dirty="0">
                <a:solidFill>
                  <a:srgbClr val="6E2E9F"/>
                </a:solidFill>
              </a:rPr>
              <a:t> </a:t>
            </a:r>
            <a:r>
              <a:rPr sz="2400" spc="-125" dirty="0">
                <a:solidFill>
                  <a:srgbClr val="6E2E9F"/>
                </a:solidFill>
              </a:rPr>
              <a:t>system</a:t>
            </a:r>
            <a:r>
              <a:rPr sz="2400" spc="-300" dirty="0">
                <a:solidFill>
                  <a:srgbClr val="6E2E9F"/>
                </a:solidFill>
              </a:rPr>
              <a:t> </a:t>
            </a:r>
            <a:r>
              <a:rPr sz="2400" spc="-120" dirty="0">
                <a:solidFill>
                  <a:srgbClr val="6E2E9F"/>
                </a:solidFill>
              </a:rPr>
              <a:t>as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131" y="1280160"/>
            <a:ext cx="2065020" cy="55244"/>
          </a:xfrm>
          <a:custGeom>
            <a:avLst/>
            <a:gdLst/>
            <a:ahLst/>
            <a:cxnLst/>
            <a:rect l="l" t="t" r="r" b="b"/>
            <a:pathLst>
              <a:path w="2065020" h="55244">
                <a:moveTo>
                  <a:pt x="2065020" y="0"/>
                </a:moveTo>
                <a:lnTo>
                  <a:pt x="0" y="0"/>
                </a:lnTo>
                <a:lnTo>
                  <a:pt x="0" y="54863"/>
                </a:lnTo>
                <a:lnTo>
                  <a:pt x="2065020" y="54863"/>
                </a:lnTo>
                <a:lnTo>
                  <a:pt x="2065020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131" y="2979420"/>
            <a:ext cx="2164080" cy="55244"/>
          </a:xfrm>
          <a:custGeom>
            <a:avLst/>
            <a:gdLst/>
            <a:ahLst/>
            <a:cxnLst/>
            <a:rect l="l" t="t" r="r" b="b"/>
            <a:pathLst>
              <a:path w="2164080" h="55244">
                <a:moveTo>
                  <a:pt x="2164080" y="0"/>
                </a:moveTo>
                <a:lnTo>
                  <a:pt x="0" y="0"/>
                </a:lnTo>
                <a:lnTo>
                  <a:pt x="0" y="54863"/>
                </a:lnTo>
                <a:lnTo>
                  <a:pt x="2164080" y="54863"/>
                </a:lnTo>
                <a:lnTo>
                  <a:pt x="2164080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131" y="5044440"/>
            <a:ext cx="3055620" cy="55244"/>
          </a:xfrm>
          <a:custGeom>
            <a:avLst/>
            <a:gdLst/>
            <a:ahLst/>
            <a:cxnLst/>
            <a:rect l="l" t="t" r="r" b="b"/>
            <a:pathLst>
              <a:path w="3055620" h="55245">
                <a:moveTo>
                  <a:pt x="3055620" y="0"/>
                </a:moveTo>
                <a:lnTo>
                  <a:pt x="0" y="0"/>
                </a:lnTo>
                <a:lnTo>
                  <a:pt x="0" y="54864"/>
                </a:lnTo>
                <a:lnTo>
                  <a:pt x="3055620" y="54864"/>
                </a:lnTo>
                <a:lnTo>
                  <a:pt x="3055620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130" y="1339341"/>
            <a:ext cx="8771255" cy="53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sz="2400" u="heavy" spc="-7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objects</a:t>
            </a:r>
            <a:r>
              <a:rPr sz="2400" u="heavy" spc="-17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or</a:t>
            </a:r>
            <a:r>
              <a:rPr sz="2400" u="heavy" spc="-3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object</a:t>
            </a:r>
            <a:r>
              <a:rPr sz="2400" u="heavy" spc="-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5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classes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possible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relate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entities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logical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view.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 dirty="0">
              <a:latin typeface="Arial"/>
              <a:cs typeface="Arial"/>
            </a:endParaRPr>
          </a:p>
          <a:p>
            <a:pPr marL="469900" marR="271780" indent="-457834">
              <a:lnSpc>
                <a:spcPct val="1002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800" b="1" spc="-24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800" b="1" spc="-2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240" dirty="0" smtClean="0">
                <a:solidFill>
                  <a:srgbClr val="6E2E9F"/>
                </a:solidFill>
                <a:latin typeface="Arial"/>
                <a:cs typeface="Arial"/>
              </a:rPr>
              <a:t>Process </a:t>
            </a:r>
            <a:r>
              <a:rPr sz="2800" b="1" spc="-12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,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shows how,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at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run-time, </a:t>
            </a:r>
            <a:r>
              <a:rPr sz="2400" u="heavy" spc="-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 </a:t>
            </a:r>
            <a:r>
              <a:rPr sz="2400" u="heavy" spc="-1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system </a:t>
            </a:r>
            <a:r>
              <a:rPr sz="2400" u="heavy" spc="-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is  </a:t>
            </a:r>
            <a:r>
              <a:rPr sz="2400" u="heavy" spc="-1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composed</a:t>
            </a:r>
            <a:r>
              <a:rPr sz="2400" u="heavy" spc="-2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of</a:t>
            </a:r>
            <a:r>
              <a:rPr sz="2400" u="heavy" spc="-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interacting</a:t>
            </a:r>
            <a:r>
              <a:rPr sz="2400" u="heavy" spc="-1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processes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useful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making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judgments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about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nonfunctional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characteristics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such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performance and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availability.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E2E9F"/>
              </a:buClr>
              <a:buFont typeface="Arial"/>
              <a:buAutoNum type="arabicPeriod" startAt="2"/>
            </a:pPr>
            <a:endParaRPr sz="3650" dirty="0">
              <a:latin typeface="Arial"/>
              <a:cs typeface="Arial"/>
            </a:endParaRPr>
          </a:p>
          <a:p>
            <a:pPr marL="469900" marR="260985" indent="-457834">
              <a:lnSpc>
                <a:spcPct val="100099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800" b="1" spc="-15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800" b="1" spc="-1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55" dirty="0" smtClean="0">
                <a:solidFill>
                  <a:srgbClr val="6E2E9F"/>
                </a:solidFill>
                <a:latin typeface="Arial"/>
                <a:cs typeface="Arial"/>
              </a:rPr>
              <a:t>Development </a:t>
            </a:r>
            <a:r>
              <a:rPr sz="2800" b="1" spc="-12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,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 </a:t>
            </a:r>
            <a:r>
              <a:rPr sz="2400" u="heavy" spc="-1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shows </a:t>
            </a:r>
            <a:r>
              <a:rPr sz="2400" u="heavy" spc="-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how </a:t>
            </a:r>
            <a:r>
              <a:rPr sz="2400" u="heavy" spc="-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 </a:t>
            </a:r>
            <a:r>
              <a:rPr sz="2400" u="heavy" spc="-5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software </a:t>
            </a:r>
            <a:r>
              <a:rPr sz="2400" u="heavy" spc="-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is  </a:t>
            </a:r>
            <a:r>
              <a:rPr sz="2400" u="heavy" spc="-114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decomposed</a:t>
            </a:r>
            <a:r>
              <a:rPr sz="2400" u="heavy" spc="-2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for</a:t>
            </a:r>
            <a:r>
              <a:rPr sz="2400" u="heavy" spc="-1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development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,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is,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shows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u="heavy" spc="-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breakdown</a:t>
            </a:r>
            <a:r>
              <a:rPr sz="2400" u="heavy" spc="-1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of  </a:t>
            </a:r>
            <a:r>
              <a:rPr sz="2400" u="heavy" spc="-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software</a:t>
            </a:r>
            <a:r>
              <a:rPr sz="2400" u="heavy" spc="-1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into</a:t>
            </a:r>
            <a:r>
              <a:rPr sz="2400" u="heavy" spc="-1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components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implemented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single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developer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development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team.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useful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software 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managers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programmers.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0"/>
            <a:ext cx="8325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45" dirty="0">
                <a:solidFill>
                  <a:srgbClr val="6E2E9F"/>
                </a:solidFill>
                <a:latin typeface="Arial"/>
                <a:cs typeface="Arial"/>
              </a:rPr>
              <a:t>4.	</a:t>
            </a:r>
            <a:r>
              <a:rPr sz="2800" b="1" spc="-200" dirty="0" err="1" smtClean="0">
                <a:solidFill>
                  <a:srgbClr val="6E2E9F"/>
                </a:solidFill>
                <a:latin typeface="Arial"/>
                <a:cs typeface="Arial"/>
              </a:rPr>
              <a:t>APhysical</a:t>
            </a:r>
            <a:r>
              <a:rPr sz="2800" b="1" spc="-49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10" dirty="0">
                <a:solidFill>
                  <a:srgbClr val="6E2E9F"/>
                </a:solidFill>
              </a:rPr>
              <a:t>,</a:t>
            </a:r>
            <a:r>
              <a:rPr sz="2400" spc="-254" dirty="0">
                <a:solidFill>
                  <a:srgbClr val="6E2E9F"/>
                </a:solidFill>
              </a:rPr>
              <a:t> </a:t>
            </a:r>
            <a:r>
              <a:rPr sz="2400" spc="-65" dirty="0">
                <a:solidFill>
                  <a:srgbClr val="6E2E9F"/>
                </a:solidFill>
              </a:rPr>
              <a:t>which</a:t>
            </a:r>
            <a:r>
              <a:rPr sz="2400" spc="-114" dirty="0">
                <a:solidFill>
                  <a:srgbClr val="6E2E9F"/>
                </a:solidFill>
              </a:rPr>
              <a:t> </a:t>
            </a:r>
            <a:r>
              <a:rPr sz="2400" spc="-130" dirty="0">
                <a:solidFill>
                  <a:srgbClr val="6E2E9F"/>
                </a:solidFill>
              </a:rPr>
              <a:t>shows</a:t>
            </a:r>
            <a:r>
              <a:rPr sz="2400" spc="-254" dirty="0">
                <a:solidFill>
                  <a:srgbClr val="6E2E9F"/>
                </a:solidFill>
              </a:rPr>
              <a:t> </a:t>
            </a:r>
            <a:r>
              <a:rPr sz="2400" spc="-30" dirty="0">
                <a:solidFill>
                  <a:srgbClr val="6E2E9F"/>
                </a:solidFill>
              </a:rPr>
              <a:t>the</a:t>
            </a:r>
            <a:r>
              <a:rPr sz="2400" spc="-45" dirty="0">
                <a:solidFill>
                  <a:srgbClr val="6E2E9F"/>
                </a:solidFill>
              </a:rPr>
              <a:t> </a:t>
            </a:r>
            <a:r>
              <a:rPr sz="2400" spc="-125" dirty="0">
                <a:solidFill>
                  <a:srgbClr val="6E2E9F"/>
                </a:solidFill>
              </a:rPr>
              <a:t>system</a:t>
            </a:r>
            <a:r>
              <a:rPr sz="2400" spc="-305" dirty="0">
                <a:solidFill>
                  <a:srgbClr val="6E2E9F"/>
                </a:solidFill>
              </a:rPr>
              <a:t> </a:t>
            </a:r>
            <a:r>
              <a:rPr sz="2400" spc="-90" dirty="0">
                <a:solidFill>
                  <a:srgbClr val="6E2E9F"/>
                </a:solidFill>
              </a:rPr>
              <a:t>hardware</a:t>
            </a:r>
            <a:r>
              <a:rPr sz="2400" spc="-125" dirty="0">
                <a:solidFill>
                  <a:srgbClr val="6E2E9F"/>
                </a:solidFill>
              </a:rPr>
              <a:t> </a:t>
            </a:r>
            <a:r>
              <a:rPr sz="2400" spc="-75" dirty="0">
                <a:solidFill>
                  <a:srgbClr val="6E2E9F"/>
                </a:solidFill>
              </a:rPr>
              <a:t>and</a:t>
            </a:r>
            <a:r>
              <a:rPr sz="2400" spc="-235" dirty="0">
                <a:solidFill>
                  <a:srgbClr val="6E2E9F"/>
                </a:solidFill>
              </a:rPr>
              <a:t> </a:t>
            </a:r>
            <a:r>
              <a:rPr sz="2400" spc="-45" dirty="0">
                <a:solidFill>
                  <a:srgbClr val="6E2E9F"/>
                </a:solidFill>
              </a:rPr>
              <a:t>how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6044" y="368427"/>
            <a:ext cx="2254250" cy="55244"/>
          </a:xfrm>
          <a:custGeom>
            <a:avLst/>
            <a:gdLst/>
            <a:ahLst/>
            <a:cxnLst/>
            <a:rect l="l" t="t" r="r" b="b"/>
            <a:pathLst>
              <a:path w="2254250" h="55245">
                <a:moveTo>
                  <a:pt x="2253996" y="0"/>
                </a:moveTo>
                <a:lnTo>
                  <a:pt x="0" y="0"/>
                </a:lnTo>
                <a:lnTo>
                  <a:pt x="0" y="54863"/>
                </a:lnTo>
                <a:lnTo>
                  <a:pt x="2253996" y="54863"/>
                </a:lnTo>
                <a:lnTo>
                  <a:pt x="2253996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427482"/>
            <a:ext cx="8971915" cy="6119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77165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distributed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across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processors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useful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engineers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planning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u="heavy" spc="-1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system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u="heavy" spc="-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deployment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 dirty="0">
              <a:latin typeface="Arial"/>
              <a:cs typeface="Arial"/>
            </a:endParaRPr>
          </a:p>
          <a:p>
            <a:pPr marL="355600" marR="4127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Conceptual </a:t>
            </a:r>
            <a:r>
              <a:rPr sz="2400" b="1" spc="-100" dirty="0">
                <a:solidFill>
                  <a:srgbClr val="6E2E9F"/>
                </a:solidFill>
                <a:latin typeface="Arial"/>
                <a:cs typeface="Arial"/>
              </a:rPr>
              <a:t>view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abstract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view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system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basis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decomposing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high-level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 </a:t>
            </a:r>
            <a:r>
              <a:rPr sz="2400" u="heavy" spc="-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detailed  </a:t>
            </a:r>
            <a:r>
              <a:rPr sz="2400" u="heavy" spc="-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specifications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,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help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engineers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make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decisions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about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reused.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practice,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conceptual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views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almost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always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developed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during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process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support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 smtClean="0">
                <a:solidFill>
                  <a:srgbClr val="6E2E9F"/>
                </a:solidFill>
                <a:latin typeface="Arial"/>
                <a:cs typeface="Arial"/>
              </a:rPr>
              <a:t>decision</a:t>
            </a:r>
            <a:r>
              <a:rPr lang="en-US" sz="2400" spc="-8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 smtClean="0">
                <a:solidFill>
                  <a:srgbClr val="6E2E9F"/>
                </a:solidFill>
                <a:latin typeface="Arial"/>
                <a:cs typeface="Arial"/>
              </a:rPr>
              <a:t>making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4445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They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way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communicating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essence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different 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stakeholders.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921" y="2495550"/>
            <a:ext cx="74612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Architectural</a:t>
            </a:r>
            <a:r>
              <a:rPr spc="-635" dirty="0"/>
              <a:t> </a:t>
            </a:r>
            <a:r>
              <a:rPr spc="-160" dirty="0"/>
              <a:t>patterns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937625" cy="6322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4262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idea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patterns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 smtClean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lang="en-US" sz="2400" spc="-12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way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presenting,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sharing,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reusing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knowledge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about software</a:t>
            </a:r>
            <a:r>
              <a:rPr sz="2400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patterns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were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proposed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1990s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under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 smtClean="0">
                <a:solidFill>
                  <a:srgbClr val="6E2E9F"/>
                </a:solidFill>
                <a:latin typeface="Arial"/>
                <a:cs typeface="Arial"/>
              </a:rPr>
              <a:t>name</a:t>
            </a:r>
            <a:r>
              <a:rPr lang="en-US" sz="2400" spc="-10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 smtClean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1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 smtClean="0">
                <a:solidFill>
                  <a:srgbClr val="6E2E9F"/>
                </a:solidFill>
                <a:latin typeface="Arial"/>
                <a:cs typeface="Arial"/>
              </a:rPr>
              <a:t>styles</a:t>
            </a:r>
            <a:r>
              <a:rPr lang="en-US" sz="2400" spc="-13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Next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point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describes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well-known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u="heavy" spc="-114" dirty="0" smtClean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Model-View-Controller</a:t>
            </a:r>
            <a:r>
              <a:rPr lang="en-US" sz="2400" b="1" u="heavy" spc="-114" dirty="0" smtClean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14" dirty="0" smtClean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pattern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49974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basis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interaction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management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 smtClean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lang="en-US" sz="2400" spc="-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 smtClean="0">
                <a:solidFill>
                  <a:srgbClr val="6E2E9F"/>
                </a:solidFill>
                <a:latin typeface="Arial"/>
                <a:cs typeface="Arial"/>
              </a:rPr>
              <a:t>many</a:t>
            </a:r>
            <a:r>
              <a:rPr sz="2400" spc="-2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web- 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based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19240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stylized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description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includes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name,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brief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description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(with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associated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graphical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model),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exampleof 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type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where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used.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950325" cy="616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Name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MVC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"/>
            </a:pPr>
            <a:endParaRPr sz="3650" dirty="0">
              <a:latin typeface="Arial"/>
              <a:cs typeface="Arial"/>
            </a:endParaRPr>
          </a:p>
          <a:p>
            <a:pPr marL="355600" marR="42545" indent="-3435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Description</a:t>
            </a:r>
            <a:r>
              <a:rPr sz="2400" b="1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Separates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presentation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interaction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data.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 system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structured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three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logical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interact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eachother.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u="heavy" spc="-1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manages</a:t>
            </a:r>
            <a:r>
              <a:rPr sz="2400" u="heavy" spc="-2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system</a:t>
            </a:r>
            <a:r>
              <a:rPr sz="2400" u="heavy" spc="-30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8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data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associated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operations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defines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manages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u="heavy" spc="-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how</a:t>
            </a:r>
            <a:r>
              <a:rPr sz="2400" u="heavy" spc="-1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data</a:t>
            </a:r>
            <a:r>
              <a:rPr sz="2400" u="heavy" spc="-1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ispresented  </a:t>
            </a:r>
            <a:r>
              <a:rPr sz="2400" u="heavy" spc="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to </a:t>
            </a:r>
            <a:r>
              <a:rPr sz="2400" u="heavy" spc="-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3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5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user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marR="94615" indent="-343535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Controller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 </a:t>
            </a:r>
            <a:r>
              <a:rPr sz="2400" u="heavy" spc="-1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manages </a:t>
            </a:r>
            <a:r>
              <a:rPr sz="2400" u="heavy" spc="-8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user </a:t>
            </a:r>
            <a:r>
              <a:rPr sz="2400" u="heavy" spc="-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interaction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(e.g.,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key 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presses,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mouse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clicks,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etc.)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u="heavy" spc="-7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and</a:t>
            </a:r>
            <a:r>
              <a:rPr sz="2400" u="heavy" spc="-23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7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passes</a:t>
            </a:r>
            <a:r>
              <a:rPr sz="2400" u="heavy" spc="-3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8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these</a:t>
            </a:r>
            <a:r>
              <a:rPr sz="2400" u="heavy" spc="-21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interactions</a:t>
            </a:r>
            <a:r>
              <a:rPr sz="2400" u="heavy" spc="-1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to</a:t>
            </a:r>
            <a:r>
              <a:rPr sz="2400" u="heavy" spc="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3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View  </a:t>
            </a:r>
            <a:r>
              <a:rPr sz="2400" u="heavy" spc="-7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and </a:t>
            </a:r>
            <a:r>
              <a:rPr sz="2400" u="heavy" spc="-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3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Model.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Example</a:t>
            </a:r>
            <a:r>
              <a:rPr sz="2400" b="1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6.4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shows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architecture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9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rgbClr val="6E2E9F"/>
                </a:solidFill>
                <a:latin typeface="Arial"/>
                <a:cs typeface="Arial"/>
              </a:rPr>
              <a:t>web-based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application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organized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using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MVCpattern.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89889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120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b="1" spc="-4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there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 are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multiple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ways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lang="en-US" sz="2400" spc="-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interact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data.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Also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future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requirements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interaction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presentation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unknown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"/>
            </a:pPr>
            <a:endParaRPr sz="3650" dirty="0">
              <a:latin typeface="Arial"/>
              <a:cs typeface="Arial"/>
            </a:endParaRPr>
          </a:p>
          <a:p>
            <a:pPr marL="355600" marR="460375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200" dirty="0">
                <a:solidFill>
                  <a:srgbClr val="6E2E9F"/>
                </a:solidFill>
                <a:latin typeface="Arial"/>
                <a:cs typeface="Arial"/>
              </a:rPr>
              <a:t>Advantages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Al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ows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change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independently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its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representation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vice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versa.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Supports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presentation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same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different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ways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changes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made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one representation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shown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5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535" dirty="0" smtClean="0">
                <a:solidFill>
                  <a:srgbClr val="6E2E9F"/>
                </a:solidFill>
                <a:latin typeface="Arial"/>
                <a:cs typeface="Arial"/>
              </a:rPr>
              <a:t> 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them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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Disadvantages</a:t>
            </a:r>
            <a:r>
              <a:rPr sz="2400" b="1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4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involve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additional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code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code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complexity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interactions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aresimple.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3232" y="2889757"/>
            <a:ext cx="2618740" cy="55244"/>
          </a:xfrm>
          <a:custGeom>
            <a:avLst/>
            <a:gdLst/>
            <a:ahLst/>
            <a:cxnLst/>
            <a:rect l="l" t="t" r="r" b="b"/>
            <a:pathLst>
              <a:path w="2618740" h="55244">
                <a:moveTo>
                  <a:pt x="2618231" y="0"/>
                </a:moveTo>
                <a:lnTo>
                  <a:pt x="0" y="0"/>
                </a:lnTo>
                <a:lnTo>
                  <a:pt x="0" y="54863"/>
                </a:lnTo>
                <a:lnTo>
                  <a:pt x="2618231" y="54863"/>
                </a:lnTo>
                <a:lnTo>
                  <a:pt x="2618231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00" y="1905000"/>
            <a:ext cx="8639835" cy="2972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4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 smtClean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derived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using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repeatable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method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lang="en-US" sz="2400" spc="-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driven  </a:t>
            </a:r>
            <a:r>
              <a:rPr sz="2400" spc="-60" dirty="0" smtClean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lang="en-US" sz="2400" spc="-6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3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obtained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during software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requirements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analysis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E2E9F"/>
              </a:buClr>
              <a:buFont typeface="Arial"/>
              <a:buAutoNum type="arabicPeriod" startAt="7"/>
            </a:pPr>
            <a:endParaRPr sz="3500" dirty="0">
              <a:latin typeface="Arial"/>
              <a:cs typeface="Arial"/>
            </a:endParaRPr>
          </a:p>
          <a:p>
            <a:pPr marL="469900" marR="529590" indent="-457834">
              <a:lnSpc>
                <a:spcPct val="100000"/>
              </a:lnSpc>
              <a:buAutoNum type="arabicPeriod" startAt="7"/>
              <a:tabLst>
                <a:tab pos="469900" algn="l"/>
                <a:tab pos="470534" algn="l"/>
              </a:tabLst>
            </a:pP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8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 smtClean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represented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using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notation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effectively 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communicates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its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meaning.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881745" cy="4090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606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 smtClean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lang="en-US" sz="2400" spc="-12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 smtClean="0">
                <a:solidFill>
                  <a:srgbClr val="6E2E9F"/>
                </a:solidFill>
                <a:latin typeface="Arial"/>
                <a:cs typeface="Arial"/>
              </a:rPr>
              <a:t>should </a:t>
            </a:r>
            <a:r>
              <a:rPr sz="2400" spc="-95" dirty="0" smtClean="0">
                <a:solidFill>
                  <a:srgbClr val="6E2E9F"/>
                </a:solidFill>
                <a:latin typeface="Arial"/>
                <a:cs typeface="Arial"/>
              </a:rPr>
              <a:t>also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include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about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 smtClean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lang="en-US" sz="2400" spc="-4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 smtClean="0">
                <a:solidFill>
                  <a:srgbClr val="6E2E9F"/>
                </a:solidFill>
                <a:latin typeface="Arial"/>
                <a:cs typeface="Arial"/>
              </a:rPr>
              <a:t>should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its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advantages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disadvantages.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85979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Graphical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models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associated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MVC 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shown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Figures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6.3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and6.4.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These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present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different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views—Figure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6.3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conceptual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view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6.4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shows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possible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run-time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interaction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management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4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web-based system.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898" y="152400"/>
            <a:ext cx="7851521" cy="5244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76415"/>
            <a:ext cx="9144000" cy="48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696"/>
            <a:ext cx="9144000" cy="457834"/>
          </a:xfrm>
          <a:custGeom>
            <a:avLst/>
            <a:gdLst/>
            <a:ahLst/>
            <a:cxnLst/>
            <a:rect l="l" t="t" r="r" b="b"/>
            <a:pathLst>
              <a:path w="9144000" h="457834">
                <a:moveTo>
                  <a:pt x="0" y="457301"/>
                </a:moveTo>
                <a:lnTo>
                  <a:pt x="9144000" y="457301"/>
                </a:lnTo>
                <a:lnTo>
                  <a:pt x="9144000" y="0"/>
                </a:lnTo>
                <a:lnTo>
                  <a:pt x="0" y="0"/>
                </a:lnTo>
                <a:lnTo>
                  <a:pt x="0" y="457301"/>
                </a:lnTo>
                <a:close/>
              </a:path>
            </a:pathLst>
          </a:custGeom>
          <a:ln w="9523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0095" y="6408826"/>
            <a:ext cx="508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6.3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organization</a:t>
            </a:r>
            <a:r>
              <a:rPr sz="2400" b="1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b="1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MVC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289" y="24320"/>
            <a:ext cx="6559804" cy="5928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76415"/>
            <a:ext cx="9144000" cy="48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696"/>
            <a:ext cx="9144000" cy="457834"/>
          </a:xfrm>
          <a:custGeom>
            <a:avLst/>
            <a:gdLst/>
            <a:ahLst/>
            <a:cxnLst/>
            <a:rect l="l" t="t" r="r" b="b"/>
            <a:pathLst>
              <a:path w="9144000" h="457834">
                <a:moveTo>
                  <a:pt x="0" y="457301"/>
                </a:moveTo>
                <a:lnTo>
                  <a:pt x="9144000" y="457301"/>
                </a:lnTo>
                <a:lnTo>
                  <a:pt x="9144000" y="0"/>
                </a:lnTo>
                <a:lnTo>
                  <a:pt x="0" y="0"/>
                </a:lnTo>
                <a:lnTo>
                  <a:pt x="0" y="457301"/>
                </a:lnTo>
                <a:close/>
              </a:path>
            </a:pathLst>
          </a:custGeom>
          <a:ln w="9523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4169" y="6408826"/>
            <a:ext cx="803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6.4</a:t>
            </a: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Web</a:t>
            </a:r>
            <a:r>
              <a:rPr sz="2400" b="1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application</a:t>
            </a:r>
            <a:r>
              <a:rPr sz="2400" b="1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using</a:t>
            </a:r>
            <a:r>
              <a:rPr sz="2400" b="1" spc="-4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MVC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258" y="0"/>
            <a:ext cx="3988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6E2E9F"/>
                </a:solidFill>
                <a:latin typeface="Arial"/>
                <a:cs typeface="Arial"/>
              </a:rPr>
              <a:t>1. </a:t>
            </a:r>
            <a:r>
              <a:rPr sz="3200" b="1" spc="-245" dirty="0">
                <a:solidFill>
                  <a:srgbClr val="6E2E9F"/>
                </a:solidFill>
                <a:latin typeface="Arial"/>
                <a:cs typeface="Arial"/>
              </a:rPr>
              <a:t>Layered</a:t>
            </a:r>
            <a:r>
              <a:rPr sz="3200" b="1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200" b="1" spc="-19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5454" y="414527"/>
            <a:ext cx="3522345" cy="64135"/>
          </a:xfrm>
          <a:custGeom>
            <a:avLst/>
            <a:gdLst/>
            <a:ahLst/>
            <a:cxnLst/>
            <a:rect l="l" t="t" r="r" b="b"/>
            <a:pathLst>
              <a:path w="3522345" h="64134">
                <a:moveTo>
                  <a:pt x="3521964" y="0"/>
                </a:moveTo>
                <a:lnTo>
                  <a:pt x="0" y="0"/>
                </a:lnTo>
                <a:lnTo>
                  <a:pt x="0" y="64008"/>
                </a:lnTo>
                <a:lnTo>
                  <a:pt x="3521964" y="64008"/>
                </a:lnTo>
                <a:lnTo>
                  <a:pt x="3521964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1005966"/>
            <a:ext cx="8736330" cy="5952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513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notions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separation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independence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 smtClean="0">
                <a:solidFill>
                  <a:srgbClr val="6E2E9F"/>
                </a:solidFill>
                <a:latin typeface="Arial"/>
                <a:cs typeface="Arial"/>
              </a:rPr>
              <a:t>fundamental</a:t>
            </a:r>
            <a:r>
              <a:rPr lang="en-US" sz="2400" spc="-3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 smtClean="0">
                <a:solidFill>
                  <a:srgbClr val="6E2E9F"/>
                </a:solidFill>
                <a:latin typeface="Arial"/>
                <a:cs typeface="Arial"/>
              </a:rPr>
              <a:t>to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architectural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because</a:t>
            </a:r>
            <a:r>
              <a:rPr sz="2400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they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allow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changes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lang="en-US" sz="2400" spc="-7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 smtClean="0">
                <a:solidFill>
                  <a:srgbClr val="6E2E9F"/>
                </a:solidFill>
                <a:latin typeface="Arial"/>
                <a:cs typeface="Arial"/>
              </a:rPr>
              <a:t>localized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MVC</a:t>
            </a:r>
            <a:r>
              <a:rPr sz="2400" spc="-4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separates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elements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system,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allowing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them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change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independently.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 dirty="0">
              <a:latin typeface="Arial"/>
              <a:cs typeface="Arial"/>
            </a:endParaRPr>
          </a:p>
          <a:p>
            <a:pPr marL="355600" marR="635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u="heavy" spc="-1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For</a:t>
            </a:r>
            <a:r>
              <a:rPr sz="2400" u="heavy" spc="-2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example,</a:t>
            </a:r>
            <a:r>
              <a:rPr sz="2400" u="heavy" spc="-2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8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adding</a:t>
            </a:r>
            <a:r>
              <a:rPr sz="2400" u="heavy" spc="-18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</a:t>
            </a:r>
            <a:r>
              <a:rPr sz="2400" u="heavy" spc="-3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new</a:t>
            </a:r>
            <a:r>
              <a:rPr sz="2400" u="heavy" spc="-1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view</a:t>
            </a:r>
            <a:r>
              <a:rPr sz="2400" u="heavy" spc="-1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or</a:t>
            </a:r>
            <a:r>
              <a:rPr sz="2400" u="heavy" spc="-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changing</a:t>
            </a:r>
            <a:r>
              <a:rPr sz="2400" u="heavy" spc="-2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an</a:t>
            </a:r>
            <a:r>
              <a:rPr sz="2400" u="heavy" spc="-2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existing</a:t>
            </a:r>
            <a:r>
              <a:rPr sz="2400" u="heavy" spc="-1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view</a:t>
            </a:r>
            <a:r>
              <a:rPr sz="2400" u="heavy" spc="-1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canbe  </a:t>
            </a:r>
            <a:r>
              <a:rPr sz="2400" u="heavy" spc="-7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done</a:t>
            </a:r>
            <a:r>
              <a:rPr sz="2400" u="heavy" spc="-204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without</a:t>
            </a:r>
            <a:r>
              <a:rPr sz="2400" u="heavy" spc="-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any</a:t>
            </a:r>
            <a:r>
              <a:rPr sz="2400" u="heavy" spc="-2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changes</a:t>
            </a:r>
            <a:r>
              <a:rPr sz="2400" u="heavy" spc="-254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to</a:t>
            </a:r>
            <a:r>
              <a:rPr sz="2400" u="heavy" spc="-13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1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underlying</a:t>
            </a:r>
            <a:r>
              <a:rPr sz="2400" u="heavy" spc="-18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8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data</a:t>
            </a:r>
            <a:r>
              <a:rPr sz="2400" u="heavy" spc="-229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in</a:t>
            </a:r>
            <a:r>
              <a:rPr sz="2400" u="heavy" spc="-1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15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6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model.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947419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layered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another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way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achieving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separation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independence.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shown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below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:-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763000" cy="472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Name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b="1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b="1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6E2E9F"/>
                </a:solidFill>
                <a:latin typeface="Arial"/>
                <a:cs typeface="Arial"/>
              </a:rPr>
              <a:t>Layered</a:t>
            </a:r>
            <a:r>
              <a:rPr sz="2400" b="1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b="1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"/>
            </a:pPr>
            <a:endParaRPr sz="3650" dirty="0">
              <a:latin typeface="Arial"/>
              <a:cs typeface="Arial"/>
            </a:endParaRPr>
          </a:p>
          <a:p>
            <a:pPr marL="355600" marR="1226185" indent="-3435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Description</a:t>
            </a:r>
            <a:r>
              <a:rPr sz="2400" b="1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Organizes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layers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related 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functionality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associated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 smtClean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lang="en-US" sz="2400" spc="-11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 smtClean="0">
                <a:solidFill>
                  <a:srgbClr val="6E2E9F"/>
                </a:solidFill>
                <a:latin typeface="Arial"/>
                <a:cs typeface="Arial"/>
              </a:rPr>
              <a:t>layer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marR="1778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layer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provides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services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layer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above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so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lowest-level 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layers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represent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core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services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likely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tobe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throughout 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See</a:t>
            </a:r>
            <a:r>
              <a:rPr sz="2400" spc="-5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6.6.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355600" marR="960119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Example</a:t>
            </a:r>
            <a:r>
              <a:rPr sz="2400" b="1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6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 smtClean="0">
                <a:solidFill>
                  <a:srgbClr val="6E2E9F"/>
                </a:solidFill>
                <a:latin typeface="Arial"/>
                <a:cs typeface="Arial"/>
              </a:rPr>
              <a:t>layered</a:t>
            </a:r>
            <a:r>
              <a:rPr sz="2400" spc="-20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sharing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copyright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documents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held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different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libraries,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shown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Figure6.7.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"/>
            </a:pPr>
            <a:endParaRPr sz="3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629015" cy="651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242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layered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approach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supports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incremental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developmentof 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layer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developed,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some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services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provided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layer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may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made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available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users.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also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changeable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portable.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5334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80" dirty="0" smtClean="0">
                <a:solidFill>
                  <a:srgbClr val="6E2E9F"/>
                </a:solidFill>
                <a:latin typeface="Arial"/>
                <a:cs typeface="Arial"/>
              </a:rPr>
              <a:t>So</a:t>
            </a:r>
            <a:r>
              <a:rPr lang="en-US" sz="2400" spc="-8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 smtClean="0">
                <a:solidFill>
                  <a:srgbClr val="6E2E9F"/>
                </a:solidFill>
                <a:latin typeface="Arial"/>
                <a:cs typeface="Arial"/>
              </a:rPr>
              <a:t>long</a:t>
            </a:r>
            <a:r>
              <a:rPr sz="2400" spc="-14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its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interface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unchanged,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layer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rgbClr val="6E2E9F"/>
                </a:solidFill>
                <a:latin typeface="Arial"/>
                <a:cs typeface="Arial"/>
              </a:rPr>
              <a:t>replaced</a:t>
            </a:r>
            <a:r>
              <a:rPr lang="en-US" sz="2400" spc="-9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rgbClr val="6E2E9F"/>
                </a:solidFill>
                <a:latin typeface="Arial"/>
                <a:cs typeface="Arial"/>
              </a:rPr>
              <a:t>by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another,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equivalent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layer.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304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layer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interfaces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change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new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facilities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added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6E2E9F"/>
                </a:solidFill>
                <a:latin typeface="Arial"/>
                <a:cs typeface="Arial"/>
              </a:rPr>
              <a:t>toa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layer,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only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adjacent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layer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isaffected.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6.6</a:t>
            </a: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example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layered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four</a:t>
            </a:r>
            <a:r>
              <a:rPr sz="2400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layers.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804275" cy="528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34719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lowest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layer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includes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support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software—typically 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database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operating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support.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24765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next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layer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application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layer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includes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 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concerned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application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functionality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utility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applicationcomponents.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20066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third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layer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concerned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user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interface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management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providing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user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authentication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authorization,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top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layer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providing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user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interface</a:t>
            </a:r>
            <a:r>
              <a:rPr sz="2400" spc="-5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facilities.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number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layers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arbitrary.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Any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layers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6.6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could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split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two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more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layers.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499" y="260984"/>
            <a:ext cx="7276973" cy="5177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76415"/>
            <a:ext cx="9144000" cy="48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696"/>
            <a:ext cx="9144000" cy="457834"/>
          </a:xfrm>
          <a:custGeom>
            <a:avLst/>
            <a:gdLst/>
            <a:ahLst/>
            <a:cxnLst/>
            <a:rect l="l" t="t" r="r" b="b"/>
            <a:pathLst>
              <a:path w="9144000" h="457834">
                <a:moveTo>
                  <a:pt x="0" y="457301"/>
                </a:moveTo>
                <a:lnTo>
                  <a:pt x="9144000" y="457301"/>
                </a:lnTo>
                <a:lnTo>
                  <a:pt x="9144000" y="0"/>
                </a:lnTo>
                <a:lnTo>
                  <a:pt x="0" y="0"/>
                </a:lnTo>
                <a:lnTo>
                  <a:pt x="0" y="457301"/>
                </a:lnTo>
                <a:close/>
              </a:path>
            </a:pathLst>
          </a:custGeom>
          <a:ln w="9523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0178" y="6408826"/>
            <a:ext cx="659422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6.6</a:t>
            </a:r>
            <a:r>
              <a:rPr sz="2400" b="1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b="1" spc="-14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5" dirty="0" smtClean="0">
                <a:solidFill>
                  <a:srgbClr val="6E2E9F"/>
                </a:solidFill>
                <a:latin typeface="Arial"/>
                <a:cs typeface="Arial"/>
              </a:rPr>
              <a:t>generic</a:t>
            </a:r>
            <a:r>
              <a:rPr sz="2400" b="1" spc="-37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layered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0542" y="41148"/>
            <a:ext cx="6029579" cy="540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76415"/>
            <a:ext cx="9144000" cy="48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696"/>
            <a:ext cx="9144000" cy="457834"/>
          </a:xfrm>
          <a:custGeom>
            <a:avLst/>
            <a:gdLst/>
            <a:ahLst/>
            <a:cxnLst/>
            <a:rect l="l" t="t" r="r" b="b"/>
            <a:pathLst>
              <a:path w="9144000" h="457834">
                <a:moveTo>
                  <a:pt x="0" y="457301"/>
                </a:moveTo>
                <a:lnTo>
                  <a:pt x="9144000" y="457301"/>
                </a:lnTo>
                <a:lnTo>
                  <a:pt x="9144000" y="0"/>
                </a:lnTo>
                <a:lnTo>
                  <a:pt x="0" y="0"/>
                </a:lnTo>
                <a:lnTo>
                  <a:pt x="0" y="457301"/>
                </a:lnTo>
                <a:close/>
              </a:path>
            </a:pathLst>
          </a:custGeom>
          <a:ln w="9523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6214" y="6408826"/>
            <a:ext cx="6167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6.7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b="1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b="1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265" dirty="0">
                <a:solidFill>
                  <a:srgbClr val="6E2E9F"/>
                </a:solidFill>
                <a:latin typeface="Arial"/>
                <a:cs typeface="Arial"/>
              </a:rPr>
              <a:t>LIBSYSsystem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9207" y="0"/>
            <a:ext cx="4549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200" b="1" spc="-55" dirty="0">
                <a:solidFill>
                  <a:srgbClr val="6E2E9F"/>
                </a:solidFill>
                <a:latin typeface="Arial"/>
                <a:cs typeface="Arial"/>
              </a:rPr>
              <a:t>2.	</a:t>
            </a:r>
            <a:r>
              <a:rPr sz="3200" b="1" spc="-220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3200" b="1" spc="-5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200" b="1" spc="-19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26766" y="414527"/>
            <a:ext cx="3980815" cy="64135"/>
          </a:xfrm>
          <a:custGeom>
            <a:avLst/>
            <a:gdLst/>
            <a:ahLst/>
            <a:cxnLst/>
            <a:rect l="l" t="t" r="r" b="b"/>
            <a:pathLst>
              <a:path w="3980815" h="64134">
                <a:moveTo>
                  <a:pt x="3980687" y="0"/>
                </a:moveTo>
                <a:lnTo>
                  <a:pt x="0" y="0"/>
                </a:lnTo>
                <a:lnTo>
                  <a:pt x="0" y="64008"/>
                </a:lnTo>
                <a:lnTo>
                  <a:pt x="3980687" y="64008"/>
                </a:lnTo>
                <a:lnTo>
                  <a:pt x="3980687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566420"/>
            <a:ext cx="8912225" cy="618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layered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MVC</a:t>
            </a:r>
            <a:r>
              <a:rPr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patterns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examples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patterns 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where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view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presented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conceptual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organization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6E2E9F"/>
                </a:solidFill>
                <a:latin typeface="Arial"/>
                <a:cs typeface="Arial"/>
              </a:rPr>
              <a:t>ofa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150876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describes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u="heavy" spc="-4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how</a:t>
            </a:r>
            <a:r>
              <a:rPr sz="2400" u="heavy" spc="-1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</a:t>
            </a:r>
            <a:r>
              <a:rPr sz="2400" u="heavy" spc="-38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set</a:t>
            </a:r>
            <a:r>
              <a:rPr sz="2400" u="heavy" spc="-1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of</a:t>
            </a:r>
            <a:r>
              <a:rPr sz="2400" u="heavy" spc="-2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interacting  </a:t>
            </a:r>
            <a:r>
              <a:rPr sz="2400" u="heavy" spc="-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components</a:t>
            </a:r>
            <a:r>
              <a:rPr sz="2400" u="heavy" spc="-229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can</a:t>
            </a:r>
            <a:r>
              <a:rPr sz="2400" u="heavy" spc="-3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share</a:t>
            </a:r>
            <a:r>
              <a:rPr sz="2400" b="1" u="heavy" spc="-3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data</a:t>
            </a:r>
            <a:r>
              <a:rPr sz="2400" u="heavy" spc="-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3492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majority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</a:t>
            </a:r>
            <a:r>
              <a:rPr sz="2400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use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large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amounts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ofdata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organized 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around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shared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database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repository.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871855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18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b="1" spc="-4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b="1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b="1" spc="-45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6E2E9F"/>
                </a:solidFill>
                <a:latin typeface="Arial"/>
                <a:cs typeface="Arial"/>
              </a:rPr>
              <a:t>therefore</a:t>
            </a:r>
            <a:r>
              <a:rPr sz="2400" b="1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suited</a:t>
            </a:r>
            <a:r>
              <a:rPr sz="2400" b="1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 applications</a:t>
            </a:r>
            <a:r>
              <a:rPr sz="2400" b="1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b="1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which</a:t>
            </a:r>
            <a:r>
              <a:rPr sz="2400" b="1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b="1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is  </a:t>
            </a:r>
            <a:r>
              <a:rPr sz="2400" b="1" spc="-145" dirty="0">
                <a:solidFill>
                  <a:srgbClr val="6E2E9F"/>
                </a:solidFill>
                <a:latin typeface="Arial"/>
                <a:cs typeface="Arial"/>
              </a:rPr>
              <a:t>generated</a:t>
            </a:r>
            <a:r>
              <a:rPr sz="2400" b="1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one</a:t>
            </a:r>
            <a:r>
              <a:rPr sz="2400" b="1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b="1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b="1" spc="-3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b="1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b="1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another.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marR="856615" indent="-343535" algn="just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204" dirty="0">
                <a:solidFill>
                  <a:srgbClr val="6E2E9F"/>
                </a:solidFill>
                <a:latin typeface="Arial"/>
                <a:cs typeface="Arial"/>
              </a:rPr>
              <a:t>Examples</a:t>
            </a:r>
            <a:r>
              <a:rPr sz="2400" b="1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type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include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command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control 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systems,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management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information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systems,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CAD</a:t>
            </a:r>
            <a:r>
              <a:rPr sz="2400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systems,</a:t>
            </a:r>
            <a:r>
              <a:rPr sz="2400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and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interactive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development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environments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4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software.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51235"/>
            <a:ext cx="8382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555" lvl="0" algn="ctr"/>
            <a:r>
              <a:rPr lang="en-US" sz="2800" b="1" spc="-140" dirty="0" smtClean="0">
                <a:solidFill>
                  <a:srgbClr val="FF0000"/>
                </a:solidFill>
                <a:latin typeface="Arial"/>
                <a:cs typeface="Arial"/>
              </a:rPr>
              <a:t>Quality</a:t>
            </a:r>
            <a:r>
              <a:rPr lang="en-US" sz="2800" b="1" spc="-38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b="1" spc="-145" dirty="0" smtClean="0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lang="en-US" sz="28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lvl="0">
              <a:spcBef>
                <a:spcPts val="45"/>
              </a:spcBef>
            </a:pPr>
            <a:endParaRPr lang="en-US" sz="415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379095" lvl="0" indent="-343535">
              <a:buFont typeface="Wingdings"/>
              <a:buChar char=""/>
              <a:tabLst>
                <a:tab pos="356235" algn="l"/>
              </a:tabLst>
            </a:pPr>
            <a:r>
              <a:rPr lang="en-US" sz="2400" spc="-105" dirty="0" smtClean="0">
                <a:solidFill>
                  <a:srgbClr val="6E2E9F"/>
                </a:solidFill>
                <a:latin typeface="Arial"/>
                <a:cs typeface="Arial"/>
              </a:rPr>
              <a:t>Hewlett-Packard </a:t>
            </a:r>
            <a:r>
              <a:rPr lang="en-US" sz="2400" spc="-85" dirty="0">
                <a:solidFill>
                  <a:srgbClr val="6E2E9F"/>
                </a:solidFill>
                <a:latin typeface="Arial"/>
                <a:cs typeface="Arial"/>
              </a:rPr>
              <a:t>[Gra87] </a:t>
            </a:r>
            <a:r>
              <a:rPr lang="en-US" sz="2400" spc="-90" dirty="0">
                <a:solidFill>
                  <a:srgbClr val="6E2E9F"/>
                </a:solidFill>
                <a:latin typeface="Arial"/>
                <a:cs typeface="Arial"/>
              </a:rPr>
              <a:t>developed </a:t>
            </a:r>
            <a:r>
              <a:rPr lang="en-US"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lang="en-US" sz="2400" spc="-70" dirty="0">
                <a:solidFill>
                  <a:srgbClr val="6E2E9F"/>
                </a:solidFill>
                <a:latin typeface="Arial"/>
                <a:cs typeface="Arial"/>
              </a:rPr>
              <a:t>set </a:t>
            </a:r>
            <a:r>
              <a:rPr lang="en-US"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lang="en-US" sz="2400" spc="-55" dirty="0">
                <a:solidFill>
                  <a:srgbClr val="6E2E9F"/>
                </a:solidFill>
                <a:latin typeface="Arial"/>
                <a:cs typeface="Arial"/>
              </a:rPr>
              <a:t>software </a:t>
            </a:r>
            <a:r>
              <a:rPr lang="en-US" sz="2400" spc="-50" dirty="0">
                <a:solidFill>
                  <a:srgbClr val="6E2E9F"/>
                </a:solidFill>
                <a:latin typeface="Arial"/>
                <a:cs typeface="Arial"/>
              </a:rPr>
              <a:t>quality  </a:t>
            </a:r>
            <a:r>
              <a:rPr lang="en-US" sz="2400" spc="-40" dirty="0">
                <a:solidFill>
                  <a:srgbClr val="6E2E9F"/>
                </a:solidFill>
                <a:latin typeface="Arial"/>
                <a:cs typeface="Arial"/>
              </a:rPr>
              <a:t>attributes</a:t>
            </a:r>
            <a:r>
              <a:rPr lang="en-US"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lang="en-US"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25" dirty="0">
                <a:solidFill>
                  <a:srgbClr val="6E2E9F"/>
                </a:solidFill>
                <a:latin typeface="Arial"/>
                <a:cs typeface="Arial"/>
              </a:rPr>
              <a:t>has</a:t>
            </a:r>
            <a:r>
              <a:rPr lang="en-US"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90" dirty="0">
                <a:solidFill>
                  <a:srgbClr val="6E2E9F"/>
                </a:solidFill>
                <a:latin typeface="Arial"/>
                <a:cs typeface="Arial"/>
              </a:rPr>
              <a:t>been</a:t>
            </a:r>
            <a:r>
              <a:rPr lang="en-US"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95" dirty="0">
                <a:solidFill>
                  <a:srgbClr val="6E2E9F"/>
                </a:solidFill>
                <a:latin typeface="Arial"/>
                <a:cs typeface="Arial"/>
              </a:rPr>
              <a:t>given</a:t>
            </a:r>
            <a:r>
              <a:rPr lang="en-US"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65" dirty="0" smtClean="0">
                <a:solidFill>
                  <a:srgbClr val="6E2E9F"/>
                </a:solidFill>
                <a:latin typeface="Arial"/>
                <a:cs typeface="Arial"/>
              </a:rPr>
              <a:t>acronym </a:t>
            </a:r>
            <a:r>
              <a:rPr lang="en-US" sz="2400" b="1" spc="-165" dirty="0" smtClean="0">
                <a:solidFill>
                  <a:srgbClr val="FF0000"/>
                </a:solidFill>
                <a:latin typeface="Arial"/>
                <a:cs typeface="Arial"/>
              </a:rPr>
              <a:t>FURPS—functionality</a:t>
            </a:r>
            <a:r>
              <a:rPr lang="en-US" sz="2400" b="1" spc="-165" dirty="0">
                <a:solidFill>
                  <a:srgbClr val="FF0000"/>
                </a:solidFill>
                <a:latin typeface="Arial"/>
                <a:cs typeface="Arial"/>
              </a:rPr>
              <a:t>,  usability,</a:t>
            </a:r>
            <a:r>
              <a:rPr lang="en-US" sz="2400" b="1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spc="-125" dirty="0">
                <a:solidFill>
                  <a:srgbClr val="FF0000"/>
                </a:solidFill>
                <a:latin typeface="Arial"/>
                <a:cs typeface="Arial"/>
              </a:rPr>
              <a:t>reliability,</a:t>
            </a:r>
            <a:r>
              <a:rPr lang="en-US" sz="2400" b="1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spc="-140" dirty="0">
                <a:solidFill>
                  <a:srgbClr val="FF0000"/>
                </a:solidFill>
                <a:latin typeface="Arial"/>
                <a:cs typeface="Arial"/>
              </a:rPr>
              <a:t>performance,</a:t>
            </a:r>
            <a:r>
              <a:rPr lang="en-US" sz="2400" b="1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spc="-114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lang="en-US" sz="2400" b="1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spc="-130" dirty="0">
                <a:solidFill>
                  <a:srgbClr val="FF0000"/>
                </a:solidFill>
                <a:latin typeface="Arial"/>
                <a:cs typeface="Arial"/>
              </a:rPr>
              <a:t>supportability</a:t>
            </a:r>
            <a:r>
              <a:rPr lang="en-US" sz="2400" spc="-13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lvl="0"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lang="en-US" sz="36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765175" lvl="0" indent="-343535">
              <a:buFont typeface="Wingdings"/>
              <a:buChar char=""/>
              <a:tabLst>
                <a:tab pos="356235" algn="l"/>
              </a:tabLst>
            </a:pPr>
            <a:r>
              <a:rPr lang="en-US"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lang="en-US"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65" dirty="0" smtClean="0">
                <a:solidFill>
                  <a:srgbClr val="6E2E9F"/>
                </a:solidFill>
                <a:latin typeface="Arial"/>
                <a:cs typeface="Arial"/>
              </a:rPr>
              <a:t>FURP Quality</a:t>
            </a:r>
            <a:r>
              <a:rPr lang="en-US" sz="2400" spc="-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35" dirty="0">
                <a:solidFill>
                  <a:srgbClr val="6E2E9F"/>
                </a:solidFill>
                <a:latin typeface="Arial"/>
                <a:cs typeface="Arial"/>
              </a:rPr>
              <a:t>attributes</a:t>
            </a:r>
            <a:r>
              <a:rPr lang="en-US"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80" dirty="0">
                <a:solidFill>
                  <a:srgbClr val="6E2E9F"/>
                </a:solidFill>
                <a:latin typeface="Arial"/>
                <a:cs typeface="Arial"/>
              </a:rPr>
              <a:t>represent</a:t>
            </a:r>
            <a:r>
              <a:rPr lang="en-US"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55" dirty="0">
                <a:solidFill>
                  <a:srgbClr val="6E2E9F"/>
                </a:solidFill>
                <a:latin typeface="Arial"/>
                <a:cs typeface="Arial"/>
              </a:rPr>
              <a:t>target</a:t>
            </a:r>
            <a:r>
              <a:rPr lang="en-US"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lang="en-US"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40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lang="en-US"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65" dirty="0">
                <a:solidFill>
                  <a:srgbClr val="6E2E9F"/>
                </a:solidFill>
                <a:latin typeface="Arial"/>
                <a:cs typeface="Arial"/>
              </a:rPr>
              <a:t>software  </a:t>
            </a:r>
            <a:r>
              <a:rPr lang="en-US" sz="2400" spc="-100" dirty="0">
                <a:solidFill>
                  <a:srgbClr val="6E2E9F"/>
                </a:solidFill>
                <a:latin typeface="Arial"/>
                <a:cs typeface="Arial"/>
              </a:rPr>
              <a:t>design: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754110" cy="6576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Name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b="1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b="1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2400" b="1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"/>
            </a:pPr>
            <a:endParaRPr sz="3650" dirty="0">
              <a:latin typeface="Arial"/>
              <a:cs typeface="Arial"/>
            </a:endParaRPr>
          </a:p>
          <a:p>
            <a:pPr marL="355600" marR="120014" indent="-3435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Description</a:t>
            </a:r>
            <a:r>
              <a:rPr sz="2400" b="1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managed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central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repository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 </a:t>
            </a:r>
            <a:r>
              <a:rPr sz="2400" u="heavy" spc="-13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accessible </a:t>
            </a:r>
            <a:r>
              <a:rPr sz="2400" u="heavy" spc="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to </a:t>
            </a:r>
            <a:r>
              <a:rPr sz="2400" u="heavy" spc="-4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all </a:t>
            </a:r>
            <a:r>
              <a:rPr sz="2400" u="heavy" spc="-1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system </a:t>
            </a:r>
            <a:r>
              <a:rPr sz="2400" u="heavy" spc="-9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components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.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Components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do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not 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interact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directly,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only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through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therepository.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"/>
            </a:pPr>
            <a:endParaRPr sz="36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Example</a:t>
            </a:r>
            <a:r>
              <a:rPr sz="2400" b="1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6.9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example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an </a:t>
            </a:r>
            <a:r>
              <a:rPr lang="en-US" sz="2400" spc="-180" dirty="0">
                <a:solidFill>
                  <a:srgbClr val="6E2E9F"/>
                </a:solidFill>
                <a:latin typeface="Arial"/>
                <a:cs typeface="Arial"/>
              </a:rPr>
              <a:t>integrated </a:t>
            </a:r>
            <a:r>
              <a:rPr lang="en-US" sz="2400" spc="-180" dirty="0">
                <a:solidFill>
                  <a:srgbClr val="6E2E9F"/>
                </a:solidFill>
                <a:latin typeface="Arial"/>
                <a:cs typeface="Arial"/>
              </a:rPr>
              <a:t>development environment (IDE</a:t>
            </a:r>
            <a:r>
              <a:rPr lang="en-US" sz="2400" spc="-180" dirty="0" smtClean="0">
                <a:solidFill>
                  <a:srgbClr val="6E2E9F"/>
                </a:solidFill>
                <a:latin typeface="Arial"/>
                <a:cs typeface="Arial"/>
              </a:rPr>
              <a:t>) </a:t>
            </a:r>
            <a:r>
              <a:rPr sz="2400" spc="-180" dirty="0" smtClean="0">
                <a:solidFill>
                  <a:srgbClr val="6E2E9F"/>
                </a:solidFill>
                <a:latin typeface="Arial"/>
                <a:cs typeface="Arial"/>
              </a:rPr>
              <a:t>where 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the components 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use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repository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design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information. 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Each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software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tool 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generates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information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then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available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use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othertools.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"/>
            </a:pPr>
            <a:endParaRPr sz="3650" dirty="0">
              <a:latin typeface="Arial"/>
              <a:cs typeface="Arial"/>
            </a:endParaRPr>
          </a:p>
          <a:p>
            <a:pPr marL="355600" marR="48260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400" b="1" spc="-120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b="1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5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should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use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you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have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 </a:t>
            </a:r>
            <a:r>
              <a:rPr sz="2400" u="heavy" spc="-9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large </a:t>
            </a:r>
            <a:r>
              <a:rPr sz="2400" u="heavy" spc="-10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volumes </a:t>
            </a:r>
            <a:r>
              <a:rPr sz="2400" u="heavy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of </a:t>
            </a:r>
            <a:r>
              <a:rPr sz="2400" u="heavy" spc="-4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information </a:t>
            </a:r>
            <a:r>
              <a:rPr sz="2400" u="heavy" spc="-7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are </a:t>
            </a:r>
            <a:r>
              <a:rPr sz="2400" u="heavy" spc="-10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generated </a:t>
            </a:r>
            <a:r>
              <a:rPr sz="2400" u="heavy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that </a:t>
            </a:r>
            <a:r>
              <a:rPr sz="2400" u="heavy" spc="-12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has </a:t>
            </a:r>
            <a:r>
              <a:rPr sz="2400" u="heavy" spc="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to </a:t>
            </a:r>
            <a:r>
              <a:rPr sz="2400" u="heavy" spc="-6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be  </a:t>
            </a:r>
            <a:r>
              <a:rPr sz="2400" u="heavy" spc="-7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stored</a:t>
            </a:r>
            <a:r>
              <a:rPr sz="2400" u="heavy" spc="-15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for</a:t>
            </a:r>
            <a:r>
              <a:rPr sz="2400" u="heavy" spc="-3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a</a:t>
            </a:r>
            <a:r>
              <a:rPr sz="2400" u="heavy" spc="-3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8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long</a:t>
            </a:r>
            <a:r>
              <a:rPr sz="2400" u="heavy" spc="-31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time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Youmay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also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data-driven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systems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where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inclusionof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triggers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action</a:t>
            </a:r>
            <a:r>
              <a:rPr sz="2400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tool.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920480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84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200" dirty="0">
                <a:solidFill>
                  <a:srgbClr val="6E2E9F"/>
                </a:solidFill>
                <a:latin typeface="Arial"/>
                <a:cs typeface="Arial"/>
              </a:rPr>
              <a:t>Advantages</a:t>
            </a:r>
            <a:r>
              <a:rPr sz="2400" b="1" spc="-3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independent—they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do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not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need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know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existence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other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355600" marR="1313815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Changes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made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one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can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propagated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1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managed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consistently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(e.g.,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backups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done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at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same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time)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inone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place.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3737813"/>
            <a:ext cx="8930005" cy="292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Disadvantages</a:t>
            </a:r>
            <a:r>
              <a:rPr sz="2400" b="1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single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point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failure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so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problems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affect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whole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355600" marR="464184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May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inefficiencies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organizing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communication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throughthe 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repository.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Distributing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across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several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computers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may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bedifficult.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963025" cy="616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288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6.9</a:t>
            </a:r>
            <a:r>
              <a:rPr sz="2400" b="1" spc="-1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illustration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situation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 which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repositorymight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used.</a:t>
            </a:r>
            <a:endParaRPr sz="2400" dirty="0">
              <a:latin typeface="Arial"/>
              <a:cs typeface="Arial"/>
            </a:endParaRPr>
          </a:p>
          <a:p>
            <a:pPr marL="355600" marR="50927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diagram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shows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IDE</a:t>
            </a:r>
            <a:r>
              <a:rPr sz="2400" spc="-5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includes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different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tools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support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model-driven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development.</a:t>
            </a:r>
            <a:endParaRPr sz="24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case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might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0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version-controlled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environment 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keeps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track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changes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software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al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ows</a:t>
            </a:r>
            <a:r>
              <a:rPr sz="2400" spc="-1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rollback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earlier 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versions.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marR="889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Organizing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tools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around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efficient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way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 smtClean="0">
                <a:solidFill>
                  <a:srgbClr val="6E2E9F"/>
                </a:solidFill>
                <a:latin typeface="Arial"/>
                <a:cs typeface="Arial"/>
              </a:rPr>
              <a:t>share</a:t>
            </a:r>
            <a:r>
              <a:rPr lang="en-US" sz="2400" spc="-9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 smtClean="0">
                <a:solidFill>
                  <a:srgbClr val="6E2E9F"/>
                </a:solidFill>
                <a:latin typeface="Arial"/>
                <a:cs typeface="Arial"/>
              </a:rPr>
              <a:t>large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amounts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  <a:p>
            <a:pPr marL="355600" marR="340995" indent="-343535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There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no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need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transmit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explicitly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one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component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 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another.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example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shown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6E2E9F"/>
                </a:solidFill>
                <a:latin typeface="Arial"/>
                <a:cs typeface="Arial"/>
              </a:rPr>
              <a:t>6.9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,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passive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control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responsibility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using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repository.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248" y="1103757"/>
            <a:ext cx="8797290" cy="3883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76415"/>
            <a:ext cx="9144000" cy="48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696"/>
            <a:ext cx="9144000" cy="457834"/>
          </a:xfrm>
          <a:custGeom>
            <a:avLst/>
            <a:gdLst/>
            <a:ahLst/>
            <a:cxnLst/>
            <a:rect l="l" t="t" r="r" b="b"/>
            <a:pathLst>
              <a:path w="9144000" h="457834">
                <a:moveTo>
                  <a:pt x="0" y="457301"/>
                </a:moveTo>
                <a:lnTo>
                  <a:pt x="9144000" y="457301"/>
                </a:lnTo>
                <a:lnTo>
                  <a:pt x="9144000" y="0"/>
                </a:lnTo>
                <a:lnTo>
                  <a:pt x="0" y="0"/>
                </a:lnTo>
                <a:lnTo>
                  <a:pt x="0" y="457301"/>
                </a:lnTo>
                <a:close/>
              </a:path>
            </a:pathLst>
          </a:custGeom>
          <a:ln w="9523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8802" y="6408826"/>
            <a:ext cx="587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6E2E9F"/>
                </a:solidFill>
                <a:latin typeface="Arial"/>
                <a:cs typeface="Arial"/>
              </a:rPr>
              <a:t>6.9</a:t>
            </a: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E2E9F"/>
                </a:solidFill>
                <a:latin typeface="Arial"/>
                <a:cs typeface="Arial"/>
              </a:rPr>
              <a:t>Arepository</a:t>
            </a:r>
            <a:r>
              <a:rPr sz="2400" b="1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b="1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b="1" spc="-45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b="1" spc="-459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55" dirty="0" smtClean="0">
                <a:solidFill>
                  <a:srgbClr val="6E2E9F"/>
                </a:solidFill>
                <a:latin typeface="Arial"/>
                <a:cs typeface="Arial"/>
              </a:rPr>
              <a:t>IDE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6411" y="0"/>
            <a:ext cx="50965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200" b="1" spc="-55" dirty="0">
                <a:solidFill>
                  <a:srgbClr val="6E2E9F"/>
                </a:solidFill>
                <a:latin typeface="Arial"/>
                <a:cs typeface="Arial"/>
              </a:rPr>
              <a:t>3.	</a:t>
            </a:r>
            <a:r>
              <a:rPr sz="3200" b="1" spc="-175" dirty="0">
                <a:solidFill>
                  <a:srgbClr val="6E2E9F"/>
                </a:solidFill>
                <a:latin typeface="Arial"/>
                <a:cs typeface="Arial"/>
              </a:rPr>
              <a:t>Client</a:t>
            </a:r>
            <a:r>
              <a:rPr sz="3200" b="1" spc="-43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6E2E9F"/>
                </a:solidFill>
                <a:latin typeface="Arial"/>
                <a:cs typeface="Arial"/>
              </a:rPr>
              <a:t>-</a:t>
            </a:r>
            <a:r>
              <a:rPr sz="3200" b="1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200" b="1" spc="-204" dirty="0">
                <a:solidFill>
                  <a:srgbClr val="6E2E9F"/>
                </a:solidFill>
                <a:latin typeface="Arial"/>
                <a:cs typeface="Arial"/>
              </a:rPr>
              <a:t>Server</a:t>
            </a:r>
            <a:r>
              <a:rPr sz="3200" b="1" spc="-5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3200" b="1" spc="-19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53970" y="414527"/>
            <a:ext cx="4528185" cy="64135"/>
          </a:xfrm>
          <a:custGeom>
            <a:avLst/>
            <a:gdLst/>
            <a:ahLst/>
            <a:cxnLst/>
            <a:rect l="l" t="t" r="r" b="b"/>
            <a:pathLst>
              <a:path w="4528184" h="64134">
                <a:moveTo>
                  <a:pt x="4527804" y="0"/>
                </a:moveTo>
                <a:lnTo>
                  <a:pt x="0" y="0"/>
                </a:lnTo>
                <a:lnTo>
                  <a:pt x="0" y="64008"/>
                </a:lnTo>
                <a:lnTo>
                  <a:pt x="4527804" y="64008"/>
                </a:lnTo>
                <a:lnTo>
                  <a:pt x="4527804" y="0"/>
                </a:lnTo>
                <a:close/>
              </a:path>
            </a:pathLst>
          </a:custGeom>
          <a:solidFill>
            <a:srgbClr val="6E2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1005966"/>
            <a:ext cx="8934450" cy="4652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69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repository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concerned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static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structure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does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not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show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its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run-time</a:t>
            </a:r>
            <a:r>
              <a:rPr sz="2400" spc="-3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organization.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Client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server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run-time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organizationfor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distributed</a:t>
            </a:r>
            <a:r>
              <a:rPr sz="2400" b="1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systems</a:t>
            </a:r>
            <a:r>
              <a:rPr sz="2400" spc="-19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9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9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0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follows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client–server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organized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44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6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 smtClean="0">
                <a:solidFill>
                  <a:srgbClr val="6E2E9F"/>
                </a:solidFill>
                <a:latin typeface="Arial"/>
                <a:cs typeface="Arial"/>
              </a:rPr>
              <a:t>set</a:t>
            </a:r>
            <a:r>
              <a:rPr lang="en-US" sz="2400" spc="1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 smtClean="0">
                <a:solidFill>
                  <a:srgbClr val="6E2E9F"/>
                </a:solidFill>
                <a:latin typeface="Arial"/>
                <a:cs typeface="Arial"/>
              </a:rPr>
              <a:t>of 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services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associated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servers,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clients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access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and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services.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"/>
            </a:pPr>
            <a:endParaRPr sz="3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major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components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 smtClean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lang="en-US" sz="2400" spc="-4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 smtClean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0"/>
            <a:ext cx="8910955" cy="498341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1.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1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 smtClean="0">
                <a:solidFill>
                  <a:srgbClr val="6E2E9F"/>
                </a:solidFill>
                <a:latin typeface="Arial"/>
                <a:cs typeface="Arial"/>
              </a:rPr>
              <a:t>set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u="heavy" spc="-114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servers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offer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services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other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components.</a:t>
            </a:r>
            <a:endParaRPr sz="24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Examples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servers</a:t>
            </a:r>
            <a:r>
              <a:rPr sz="2400" spc="-2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include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print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servers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 offer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printing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services, 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file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servers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offer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file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management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services,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compileserver, 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which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offers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programming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language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compilation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services.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"/>
              <a:cs typeface="Arial"/>
            </a:endParaRPr>
          </a:p>
          <a:p>
            <a:pPr marL="469900" marR="53340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1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1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 smtClean="0">
                <a:solidFill>
                  <a:srgbClr val="6E2E9F"/>
                </a:solidFill>
                <a:latin typeface="Arial"/>
                <a:cs typeface="Arial"/>
              </a:rPr>
              <a:t>set</a:t>
            </a:r>
            <a:r>
              <a:rPr sz="2400" spc="-21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u="heavy" spc="-70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clients</a:t>
            </a:r>
            <a:r>
              <a:rPr sz="2400" spc="-2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cal</a:t>
            </a:r>
            <a:r>
              <a:rPr lang="en-US" sz="2400" spc="-70" dirty="0" smtClean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spc="254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 smtClean="0">
                <a:solidFill>
                  <a:srgbClr val="6E2E9F"/>
                </a:solidFill>
                <a:latin typeface="Arial"/>
                <a:cs typeface="Arial"/>
              </a:rPr>
              <a:t>on</a:t>
            </a:r>
            <a:r>
              <a:rPr sz="2400" spc="-20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 smtClean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6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services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offered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servers.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There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will 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normally be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several instances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client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program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executing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concurrently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on different</a:t>
            </a:r>
            <a:r>
              <a:rPr sz="2400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computers.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Arial"/>
              <a:buAutoNum type="arabicPeriod" startAt="2"/>
            </a:pPr>
            <a:endParaRPr sz="3650" dirty="0">
              <a:latin typeface="Arial"/>
              <a:cs typeface="Arial"/>
            </a:endParaRPr>
          </a:p>
          <a:p>
            <a:pPr marL="469900" marR="631190" indent="-457834" algn="just">
              <a:lnSpc>
                <a:spcPct val="100000"/>
              </a:lnSpc>
              <a:buAutoNum type="arabicPeriod" startAt="2"/>
              <a:tabLst>
                <a:tab pos="470534" algn="l"/>
              </a:tabLst>
            </a:pPr>
            <a:r>
              <a:rPr sz="2400" spc="-30" dirty="0" smtClean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lang="en-US" sz="2400" spc="-3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u="heavy" spc="-30" dirty="0" smtClean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Arial"/>
                <a:cs typeface="Arial"/>
              </a:rPr>
              <a:t>network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5" dirty="0" smtClean="0">
                <a:solidFill>
                  <a:srgbClr val="6E2E9F"/>
                </a:solidFill>
                <a:latin typeface="Arial"/>
                <a:cs typeface="Arial"/>
              </a:rPr>
              <a:t>al</a:t>
            </a:r>
            <a:r>
              <a:rPr lang="en-US" sz="2400" spc="-55" dirty="0" smtClean="0">
                <a:solidFill>
                  <a:srgbClr val="6E2E9F"/>
                </a:solidFill>
                <a:latin typeface="Arial"/>
                <a:cs typeface="Arial"/>
              </a:rPr>
              <a:t>l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ows</a:t>
            </a:r>
            <a:r>
              <a:rPr sz="2400" spc="-150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clients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access</a:t>
            </a:r>
            <a:r>
              <a:rPr sz="2400" spc="-4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 smtClean="0">
                <a:solidFill>
                  <a:srgbClr val="6E2E9F"/>
                </a:solidFill>
                <a:latin typeface="Arial"/>
                <a:cs typeface="Arial"/>
              </a:rPr>
              <a:t>these</a:t>
            </a:r>
            <a:r>
              <a:rPr lang="en-US" sz="2400" spc="-9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 smtClean="0">
                <a:solidFill>
                  <a:srgbClr val="6E2E9F"/>
                </a:solidFill>
                <a:latin typeface="Arial"/>
                <a:cs typeface="Arial"/>
              </a:rPr>
              <a:t>services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Most 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client–server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</a:t>
            </a:r>
            <a:r>
              <a:rPr sz="2400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implemented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distributed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systems, 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connected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using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Internet</a:t>
            </a:r>
            <a:r>
              <a:rPr sz="2400" spc="-4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lang="en-US" sz="2400" spc="-465" dirty="0" smtClean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 smtClean="0">
                <a:solidFill>
                  <a:srgbClr val="6E2E9F"/>
                </a:solidFill>
                <a:latin typeface="Arial"/>
                <a:cs typeface="Arial"/>
              </a:rPr>
              <a:t>protocols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890635" cy="528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125" dirty="0">
                <a:solidFill>
                  <a:srgbClr val="6E2E9F"/>
                </a:solidFill>
                <a:latin typeface="Arial"/>
                <a:cs typeface="Arial"/>
              </a:rPr>
              <a:t>Name</a:t>
            </a:r>
            <a:r>
              <a:rPr sz="2400" b="1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b="1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Pattern</a:t>
            </a:r>
            <a:r>
              <a:rPr sz="2400" b="1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6E2E9F"/>
                </a:solidFill>
                <a:latin typeface="Arial"/>
                <a:cs typeface="Arial"/>
              </a:rPr>
              <a:t>Client–server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E2E9F"/>
              </a:buClr>
              <a:buFont typeface="Wingdings"/>
              <a:buChar char=""/>
            </a:pPr>
            <a:endParaRPr sz="365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160" dirty="0">
                <a:solidFill>
                  <a:srgbClr val="6E2E9F"/>
                </a:solidFill>
                <a:latin typeface="Arial"/>
                <a:cs typeface="Arial"/>
              </a:rPr>
              <a:t>Description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client–server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architecture,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functionality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organized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into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services,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with</a:t>
            </a:r>
            <a:r>
              <a:rPr sz="2400" spc="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sz="2400" spc="-2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service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delivered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separate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server.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Clients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users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these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services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6E2E9F"/>
                </a:solidFill>
                <a:latin typeface="Arial"/>
                <a:cs typeface="Arial"/>
              </a:rPr>
              <a:t>access</a:t>
            </a:r>
            <a:r>
              <a:rPr sz="2400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servers 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make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</a:t>
            </a:r>
            <a:r>
              <a:rPr sz="2400" spc="-3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"/>
            </a:pPr>
            <a:endParaRPr sz="3650">
              <a:latin typeface="Arial"/>
              <a:cs typeface="Arial"/>
            </a:endParaRPr>
          </a:p>
          <a:p>
            <a:pPr marL="355600" marR="264160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400" b="1" spc="-180" dirty="0">
                <a:solidFill>
                  <a:srgbClr val="6E2E9F"/>
                </a:solidFill>
                <a:latin typeface="Arial"/>
                <a:cs typeface="Arial"/>
              </a:rPr>
              <a:t>Example</a:t>
            </a:r>
            <a:r>
              <a:rPr sz="2400" b="1" spc="-40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spc="-2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E2E9F"/>
                </a:solidFill>
                <a:latin typeface="Arial"/>
                <a:cs typeface="Arial"/>
              </a:rPr>
              <a:t>6.11</a:t>
            </a:r>
            <a:r>
              <a:rPr sz="2400" spc="-229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an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example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film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video/DVD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library 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organized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client–server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Wingdings"/>
              <a:buChar char=""/>
            </a:pPr>
            <a:endParaRPr sz="3650">
              <a:latin typeface="Arial"/>
              <a:cs typeface="Arial"/>
            </a:endParaRPr>
          </a:p>
          <a:p>
            <a:pPr marL="355600" marR="267335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400" b="1" spc="-120" dirty="0">
                <a:solidFill>
                  <a:srgbClr val="6E2E9F"/>
                </a:solidFill>
                <a:latin typeface="Arial"/>
                <a:cs typeface="Arial"/>
              </a:rPr>
              <a:t>When </a:t>
            </a:r>
            <a:r>
              <a:rPr sz="2400" b="1" spc="-170" dirty="0">
                <a:solidFill>
                  <a:srgbClr val="6E2E9F"/>
                </a:solidFill>
                <a:latin typeface="Arial"/>
                <a:cs typeface="Arial"/>
              </a:rPr>
              <a:t>Used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 </a:t>
            </a:r>
            <a:r>
              <a:rPr sz="2400" spc="-135" dirty="0">
                <a:solidFill>
                  <a:srgbClr val="6E2E9F"/>
                </a:solidFill>
                <a:latin typeface="Arial"/>
                <a:cs typeface="Arial"/>
              </a:rPr>
              <a:t>Used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data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shared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database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has </a:t>
            </a:r>
            <a:r>
              <a:rPr sz="2400" spc="5" dirty="0">
                <a:solidFill>
                  <a:srgbClr val="6E2E9F"/>
                </a:solidFill>
                <a:latin typeface="Arial"/>
                <a:cs typeface="Arial"/>
              </a:rPr>
              <a:t>to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 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accessed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range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80" dirty="0">
                <a:solidFill>
                  <a:srgbClr val="6E2E9F"/>
                </a:solidFill>
                <a:latin typeface="Arial"/>
                <a:cs typeface="Arial"/>
              </a:rPr>
              <a:t>locations. </a:t>
            </a:r>
            <a:r>
              <a:rPr sz="2400" spc="-170" dirty="0">
                <a:solidFill>
                  <a:srgbClr val="6E2E9F"/>
                </a:solidFill>
                <a:latin typeface="Arial"/>
                <a:cs typeface="Arial"/>
              </a:rPr>
              <a:t>Because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servers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replicated,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may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also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used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when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load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E2E9F"/>
                </a:solidFill>
                <a:latin typeface="Arial"/>
                <a:cs typeface="Arial"/>
              </a:rPr>
              <a:t>on</a:t>
            </a:r>
            <a:r>
              <a:rPr sz="2400" spc="-1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system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isvariable.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5588"/>
            <a:ext cx="8884920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3225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200" dirty="0">
                <a:solidFill>
                  <a:srgbClr val="6E2E9F"/>
                </a:solidFill>
                <a:latin typeface="Arial"/>
                <a:cs typeface="Arial"/>
              </a:rPr>
              <a:t>Advantages</a:t>
            </a:r>
            <a:r>
              <a:rPr sz="2400" b="1" spc="-3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3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principal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advantage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this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model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that</a:t>
            </a:r>
            <a:r>
              <a:rPr sz="2400" spc="-3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servers 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distributed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across</a:t>
            </a:r>
            <a:r>
              <a:rPr sz="2400" spc="-3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anetwork.</a:t>
            </a:r>
            <a:endParaRPr sz="2400">
              <a:latin typeface="Arial"/>
              <a:cs typeface="Arial"/>
            </a:endParaRPr>
          </a:p>
          <a:p>
            <a:pPr marL="355600" marR="25019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General</a:t>
            </a:r>
            <a:r>
              <a:rPr sz="2400" spc="-2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functionality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(e.g.,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printing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service)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can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available</a:t>
            </a:r>
            <a:r>
              <a:rPr sz="2400" spc="-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to</a:t>
            </a:r>
            <a:r>
              <a:rPr sz="2400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 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clients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and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does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E2E9F"/>
                </a:solidFill>
                <a:latin typeface="Arial"/>
                <a:cs typeface="Arial"/>
              </a:rPr>
              <a:t>not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need</a:t>
            </a:r>
            <a:r>
              <a:rPr sz="2400" spc="-2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E2E9F"/>
                </a:solidFill>
                <a:latin typeface="Arial"/>
                <a:cs typeface="Arial"/>
              </a:rPr>
              <a:t>tobe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implemented</a:t>
            </a:r>
            <a:r>
              <a:rPr sz="2400" spc="-1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by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all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services.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400" b="1" spc="-195" dirty="0">
                <a:solidFill>
                  <a:srgbClr val="6E2E9F"/>
                </a:solidFill>
                <a:latin typeface="Arial"/>
                <a:cs typeface="Arial"/>
              </a:rPr>
              <a:t>Disadvantages</a:t>
            </a:r>
            <a:r>
              <a:rPr sz="2400" b="1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6E2E9F"/>
                </a:solidFill>
                <a:latin typeface="Arial"/>
                <a:cs typeface="Arial"/>
              </a:rPr>
              <a:t>Each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service</a:t>
            </a:r>
            <a:r>
              <a:rPr sz="2400" spc="-254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E2E9F"/>
                </a:solidFill>
                <a:latin typeface="Arial"/>
                <a:cs typeface="Arial"/>
              </a:rPr>
              <a:t>is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spc="-38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single</a:t>
            </a:r>
            <a:r>
              <a:rPr sz="2400" spc="-22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E2E9F"/>
                </a:solidFill>
                <a:latin typeface="Arial"/>
                <a:cs typeface="Arial"/>
              </a:rPr>
              <a:t>point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2E9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failure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so</a:t>
            </a:r>
            <a:r>
              <a:rPr sz="2400" spc="-29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susceptible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todenial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2E9F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service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attacks</a:t>
            </a:r>
            <a:r>
              <a:rPr sz="2400" spc="-2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E2E9F"/>
                </a:solidFill>
                <a:latin typeface="Arial"/>
                <a:cs typeface="Arial"/>
              </a:rPr>
              <a:t>or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E2E9F"/>
                </a:solidFill>
                <a:latin typeface="Arial"/>
                <a:cs typeface="Arial"/>
              </a:rPr>
              <a:t>server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failure.</a:t>
            </a:r>
            <a:endParaRPr sz="2400">
              <a:latin typeface="Arial"/>
              <a:cs typeface="Arial"/>
            </a:endParaRPr>
          </a:p>
          <a:p>
            <a:pPr marL="355600" marR="855344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Performance</a:t>
            </a:r>
            <a:r>
              <a:rPr sz="2400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6E2E9F"/>
                </a:solidFill>
                <a:latin typeface="Arial"/>
                <a:cs typeface="Arial"/>
              </a:rPr>
              <a:t>may</a:t>
            </a:r>
            <a:r>
              <a:rPr sz="2400" spc="-2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unpredictable</a:t>
            </a: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because</a:t>
            </a:r>
            <a:r>
              <a:rPr sz="2400" spc="-3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E2E9F"/>
                </a:solidFill>
                <a:latin typeface="Arial"/>
                <a:cs typeface="Arial"/>
              </a:rPr>
              <a:t>it</a:t>
            </a:r>
            <a:r>
              <a:rPr sz="2400" spc="1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6E2E9F"/>
                </a:solidFill>
                <a:latin typeface="Arial"/>
                <a:cs typeface="Arial"/>
              </a:rPr>
              <a:t>depends</a:t>
            </a:r>
            <a:r>
              <a:rPr sz="2400" spc="-2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E2E9F"/>
                </a:solidFill>
                <a:latin typeface="Arial"/>
                <a:cs typeface="Arial"/>
              </a:rPr>
              <a:t>on</a:t>
            </a:r>
            <a:r>
              <a:rPr sz="2400" spc="-4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  </a:t>
            </a:r>
            <a:r>
              <a:rPr sz="2400" spc="-45" dirty="0">
                <a:solidFill>
                  <a:srgbClr val="6E2E9F"/>
                </a:solidFill>
                <a:latin typeface="Arial"/>
                <a:cs typeface="Arial"/>
              </a:rPr>
              <a:t>network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well</a:t>
            </a: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as</a:t>
            </a:r>
            <a:r>
              <a:rPr sz="2400" spc="-45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E2E9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70" dirty="0">
                <a:solidFill>
                  <a:srgbClr val="6E2E9F"/>
                </a:solidFill>
                <a:latin typeface="Arial"/>
                <a:cs typeface="Arial"/>
              </a:rPr>
              <a:t>May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E2E9F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E2E9F"/>
                </a:solidFill>
                <a:latin typeface="Arial"/>
                <a:cs typeface="Arial"/>
              </a:rPr>
              <a:t>management</a:t>
            </a:r>
            <a:r>
              <a:rPr sz="2400" spc="-21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E2E9F"/>
                </a:solidFill>
                <a:latin typeface="Arial"/>
                <a:cs typeface="Arial"/>
              </a:rPr>
              <a:t>problems</a:t>
            </a:r>
            <a:r>
              <a:rPr sz="2400" spc="-14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E2E9F"/>
                </a:solidFill>
                <a:latin typeface="Arial"/>
                <a:cs typeface="Arial"/>
              </a:rPr>
              <a:t>if</a:t>
            </a:r>
            <a:r>
              <a:rPr sz="2400" spc="1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E2E9F"/>
                </a:solidFill>
                <a:latin typeface="Arial"/>
                <a:cs typeface="Arial"/>
              </a:rPr>
              <a:t>servers</a:t>
            </a:r>
            <a:r>
              <a:rPr sz="2400" spc="-27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are</a:t>
            </a:r>
            <a:r>
              <a:rPr sz="2400" spc="-21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E2E9F"/>
                </a:solidFill>
                <a:latin typeface="Arial"/>
                <a:cs typeface="Arial"/>
              </a:rPr>
              <a:t>owned</a:t>
            </a:r>
            <a:r>
              <a:rPr sz="2400" spc="-1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E2E9F"/>
                </a:solidFill>
                <a:latin typeface="Arial"/>
                <a:cs typeface="Arial"/>
              </a:rPr>
              <a:t>bydifferent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95" dirty="0">
                <a:solidFill>
                  <a:srgbClr val="6E2E9F"/>
                </a:solidFill>
                <a:latin typeface="Arial"/>
                <a:cs typeface="Arial"/>
              </a:rPr>
              <a:t>organizations.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877" y="292100"/>
            <a:ext cx="7886446" cy="438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76415"/>
            <a:ext cx="9144000" cy="48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696"/>
            <a:ext cx="9144000" cy="457834"/>
          </a:xfrm>
          <a:custGeom>
            <a:avLst/>
            <a:gdLst/>
            <a:ahLst/>
            <a:cxnLst/>
            <a:rect l="l" t="t" r="r" b="b"/>
            <a:pathLst>
              <a:path w="9144000" h="457834">
                <a:moveTo>
                  <a:pt x="0" y="457301"/>
                </a:moveTo>
                <a:lnTo>
                  <a:pt x="9144000" y="457301"/>
                </a:lnTo>
                <a:lnTo>
                  <a:pt x="9144000" y="0"/>
                </a:lnTo>
                <a:lnTo>
                  <a:pt x="0" y="0"/>
                </a:lnTo>
                <a:lnTo>
                  <a:pt x="0" y="457301"/>
                </a:lnTo>
                <a:close/>
              </a:path>
            </a:pathLst>
          </a:custGeom>
          <a:ln w="9523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3165" y="6408826"/>
            <a:ext cx="725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6E2E9F"/>
                </a:solidFill>
                <a:latin typeface="Arial"/>
                <a:cs typeface="Arial"/>
              </a:rPr>
              <a:t>Figure</a:t>
            </a:r>
            <a:r>
              <a:rPr sz="2400" b="1" spc="-4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6E2E9F"/>
                </a:solidFill>
                <a:latin typeface="Arial"/>
                <a:cs typeface="Arial"/>
              </a:rPr>
              <a:t>6.11</a:t>
            </a:r>
            <a:r>
              <a:rPr sz="2400" b="1" spc="-22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2E9F"/>
                </a:solidFill>
                <a:latin typeface="Arial"/>
                <a:cs typeface="Arial"/>
              </a:rPr>
              <a:t>:</a:t>
            </a:r>
            <a:r>
              <a:rPr sz="2400" b="1" spc="-3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Aclient—server</a:t>
            </a:r>
            <a:r>
              <a:rPr sz="2400" b="1" spc="-35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E2E9F"/>
                </a:solidFill>
                <a:latin typeface="Arial"/>
                <a:cs typeface="Arial"/>
              </a:rPr>
              <a:t>architecture</a:t>
            </a:r>
            <a:r>
              <a:rPr sz="2400" b="1" spc="-30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6E2E9F"/>
                </a:solidFill>
                <a:latin typeface="Arial"/>
                <a:cs typeface="Arial"/>
              </a:rPr>
              <a:t>for</a:t>
            </a:r>
            <a:r>
              <a:rPr sz="2400" b="1" spc="-26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Arial"/>
                <a:cs typeface="Arial"/>
              </a:rPr>
              <a:t>a</a:t>
            </a:r>
            <a:r>
              <a:rPr sz="2400" b="1" spc="-30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6E2E9F"/>
                </a:solidFill>
                <a:latin typeface="Arial"/>
                <a:cs typeface="Arial"/>
              </a:rPr>
              <a:t>film</a:t>
            </a:r>
            <a:r>
              <a:rPr sz="2400" b="1" spc="-39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6E2E9F"/>
                </a:solidFill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1D65E5B15E514E936E8C8FB88F7A66" ma:contentTypeVersion="12" ma:contentTypeDescription="Create a new document." ma:contentTypeScope="" ma:versionID="aeedb87be026af229cf9fe8342e7af4c">
  <xsd:schema xmlns:xsd="http://www.w3.org/2001/XMLSchema" xmlns:xs="http://www.w3.org/2001/XMLSchema" xmlns:p="http://schemas.microsoft.com/office/2006/metadata/properties" xmlns:ns2="85de9595-7355-4228-9e90-85bca62ff7db" xmlns:ns3="910aad1b-4098-4be5-ac95-6b67441042b9" targetNamespace="http://schemas.microsoft.com/office/2006/metadata/properties" ma:root="true" ma:fieldsID="ddba9af69710504cb2a344f3d2871598" ns2:_="" ns3:_="">
    <xsd:import namespace="85de9595-7355-4228-9e90-85bca62ff7db"/>
    <xsd:import namespace="910aad1b-4098-4be5-ac95-6b6744104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de9595-7355-4228-9e90-85bca62ff7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aad1b-4098-4be5-ac95-6b67441042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3EE06B-CF2D-4B7F-9286-3A65F93C5864}"/>
</file>

<file path=customXml/itemProps2.xml><?xml version="1.0" encoding="utf-8"?>
<ds:datastoreItem xmlns:ds="http://schemas.openxmlformats.org/officeDocument/2006/customXml" ds:itemID="{7A47379E-6C25-4D0D-843A-4834B0160FB4}"/>
</file>

<file path=customXml/itemProps3.xml><?xml version="1.0" encoding="utf-8"?>
<ds:datastoreItem xmlns:ds="http://schemas.openxmlformats.org/officeDocument/2006/customXml" ds:itemID="{6CAB1FF3-4D83-4928-867B-5C7C12C39F6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5264</Words>
  <Application>Microsoft Office PowerPoint</Application>
  <PresentationFormat>On-screen Show (4:3)</PresentationFormat>
  <Paragraphs>609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Design Process &amp; quality</vt:lpstr>
      <vt:lpstr>What is design ?</vt:lpstr>
      <vt:lpstr>Design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Process &amp; quality</vt:lpstr>
      <vt:lpstr>PowerPoint Presentation</vt:lpstr>
      <vt:lpstr>Design Concepts</vt:lpstr>
      <vt:lpstr>1. Abstraction</vt:lpstr>
      <vt:lpstr>PowerPoint Presentation</vt:lpstr>
      <vt:lpstr>2. Architecture</vt:lpstr>
      <vt:lpstr>PowerPoint Presentation</vt:lpstr>
      <vt:lpstr>PowerPoint Presentation</vt:lpstr>
      <vt:lpstr>PowerPoint Presentation</vt:lpstr>
      <vt:lpstr>3. Patterns</vt:lpstr>
      <vt:lpstr>4. Separation of Concerns</vt:lpstr>
      <vt:lpstr>PowerPoint Presentation</vt:lpstr>
      <vt:lpstr>5. Modularity</vt:lpstr>
      <vt:lpstr>PowerPoint Presentation</vt:lpstr>
      <vt:lpstr>PowerPoint Presentation</vt:lpstr>
      <vt:lpstr>PowerPoint Presentation</vt:lpstr>
      <vt:lpstr>6. Information Hiding</vt:lpstr>
      <vt:lpstr>7. Functional Independence</vt:lpstr>
      <vt:lpstr>PowerPoint Presentation</vt:lpstr>
      <vt:lpstr>PowerPoint Presentation</vt:lpstr>
      <vt:lpstr>8. Refinement</vt:lpstr>
      <vt:lpstr>9. Aspects</vt:lpstr>
      <vt:lpstr>10. Refactoring</vt:lpstr>
      <vt:lpstr>11. Object Oriented Design Concepts</vt:lpstr>
      <vt:lpstr>12. Design Classes</vt:lpstr>
      <vt:lpstr>PowerPoint Presentation</vt:lpstr>
      <vt:lpstr>PowerPoint Presentation</vt:lpstr>
      <vt:lpstr>PowerPoint Presentation</vt:lpstr>
      <vt:lpstr>PowerPoint Presentation</vt:lpstr>
      <vt:lpstr>The Design Model</vt:lpstr>
      <vt:lpstr>PowerPoint Presentation</vt:lpstr>
      <vt:lpstr>1. Data Design  Elements</vt:lpstr>
      <vt:lpstr>2. Architectural Design Elements</vt:lpstr>
      <vt:lpstr>3. Interface Design  Elements</vt:lpstr>
      <vt:lpstr>PowerPoint Presentation</vt:lpstr>
      <vt:lpstr>PowerPoint Presentation</vt:lpstr>
      <vt:lpstr>4. Component-Level Design Elements</vt:lpstr>
      <vt:lpstr>PowerPoint Presentation</vt:lpstr>
      <vt:lpstr>4. Deployment-Level Design Elements</vt:lpstr>
      <vt:lpstr>PowerPoint Presentation</vt:lpstr>
      <vt:lpstr>Pattern Based Software  Design</vt:lpstr>
      <vt:lpstr>PowerPoint Presentation</vt:lpstr>
      <vt:lpstr>PowerPoint Presentation</vt:lpstr>
      <vt:lpstr>Design Tasks</vt:lpstr>
      <vt:lpstr>PowerPoint Presentation</vt:lpstr>
      <vt:lpstr>PowerPoint Presentation</vt:lpstr>
      <vt:lpstr>8. Be certain to refine the design asit is derived from patterns using  design quality criteria asa guide:-</vt:lpstr>
      <vt:lpstr>PowerPoint Presentation</vt:lpstr>
      <vt:lpstr>PowerPoint Presentation</vt:lpstr>
      <vt:lpstr>Common  Design Mistakes</vt:lpstr>
      <vt:lpstr>Architectural Design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Decisions</vt:lpstr>
      <vt:lpstr>1. Performance</vt:lpstr>
      <vt:lpstr>3. Safety</vt:lpstr>
      <vt:lpstr>5. Maintainability</vt:lpstr>
      <vt:lpstr>Architectural views</vt:lpstr>
      <vt:lpstr>PowerPoint Presentation</vt:lpstr>
      <vt:lpstr>1. A Logical View, which shows the key abstractions in the system as</vt:lpstr>
      <vt:lpstr>4. APhysical View, which shows the system hardware and how</vt:lpstr>
      <vt:lpstr>Architectural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Layered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Repository Architecture</vt:lpstr>
      <vt:lpstr>PowerPoint Presentation</vt:lpstr>
      <vt:lpstr>PowerPoint Presentation</vt:lpstr>
      <vt:lpstr>PowerPoint Presentation</vt:lpstr>
      <vt:lpstr>PowerPoint Presentation</vt:lpstr>
      <vt:lpstr>3. Client - Server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 :  Software Engineering and Project Management</dc:title>
  <dc:creator>Pratiek</dc:creator>
  <cp:lastModifiedBy>pankaj</cp:lastModifiedBy>
  <cp:revision>20</cp:revision>
  <dcterms:created xsi:type="dcterms:W3CDTF">2021-05-23T08:39:17Z</dcterms:created>
  <dcterms:modified xsi:type="dcterms:W3CDTF">2021-05-26T08:42:28Z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2021-05-23T00:00:00Z</vt:filetime>
  </property>
  <property fmtid="{D5CDD505-2E9C-101B-9397-08002B2CF9AE}" pid="5" name="ContentTypeId">
    <vt:lpwstr>0x010100A61D65E5B15E514E936E8C8FB88F7A66</vt:lpwstr>
  </property>
</Properties>
</file>