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83"/>
  </p:notesMasterIdLst>
  <p:sldIdLst>
    <p:sldId id="343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401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344" r:id="rId25"/>
    <p:sldId id="277" r:id="rId26"/>
    <p:sldId id="278" r:id="rId27"/>
    <p:sldId id="279" r:id="rId28"/>
    <p:sldId id="280" r:id="rId29"/>
    <p:sldId id="281" r:id="rId30"/>
    <p:sldId id="282" r:id="rId31"/>
    <p:sldId id="347" r:id="rId32"/>
    <p:sldId id="348" r:id="rId33"/>
    <p:sldId id="350" r:id="rId34"/>
    <p:sldId id="286" r:id="rId35"/>
    <p:sldId id="351" r:id="rId36"/>
    <p:sldId id="349" r:id="rId37"/>
    <p:sldId id="352" r:id="rId38"/>
    <p:sldId id="353" r:id="rId39"/>
    <p:sldId id="355" r:id="rId40"/>
    <p:sldId id="373" r:id="rId41"/>
    <p:sldId id="287" r:id="rId42"/>
    <p:sldId id="288" r:id="rId43"/>
    <p:sldId id="289" r:id="rId44"/>
    <p:sldId id="290" r:id="rId45"/>
    <p:sldId id="346" r:id="rId46"/>
    <p:sldId id="345" r:id="rId47"/>
    <p:sldId id="292" r:id="rId48"/>
    <p:sldId id="293" r:id="rId49"/>
    <p:sldId id="294" r:id="rId50"/>
    <p:sldId id="362" r:id="rId51"/>
    <p:sldId id="365" r:id="rId52"/>
    <p:sldId id="366" r:id="rId53"/>
    <p:sldId id="367" r:id="rId54"/>
    <p:sldId id="400" r:id="rId55"/>
    <p:sldId id="368" r:id="rId56"/>
    <p:sldId id="369" r:id="rId57"/>
    <p:sldId id="296" r:id="rId58"/>
    <p:sldId id="297" r:id="rId59"/>
    <p:sldId id="374" r:id="rId60"/>
    <p:sldId id="375" r:id="rId61"/>
    <p:sldId id="376" r:id="rId62"/>
    <p:sldId id="377" r:id="rId63"/>
    <p:sldId id="378" r:id="rId64"/>
    <p:sldId id="379" r:id="rId65"/>
    <p:sldId id="380" r:id="rId66"/>
    <p:sldId id="304" r:id="rId67"/>
    <p:sldId id="395" r:id="rId68"/>
    <p:sldId id="396" r:id="rId69"/>
    <p:sldId id="397" r:id="rId70"/>
    <p:sldId id="382" r:id="rId71"/>
    <p:sldId id="398" r:id="rId72"/>
    <p:sldId id="392" r:id="rId73"/>
    <p:sldId id="383" r:id="rId74"/>
    <p:sldId id="384" r:id="rId75"/>
    <p:sldId id="385" r:id="rId76"/>
    <p:sldId id="386" r:id="rId77"/>
    <p:sldId id="387" r:id="rId78"/>
    <p:sldId id="388" r:id="rId79"/>
    <p:sldId id="389" r:id="rId80"/>
    <p:sldId id="390" r:id="rId81"/>
    <p:sldId id="393" r:id="rId82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777BD6-6941-445F-8309-91043E73E4ED}" v="1" dt="2021-06-03T12:18:44.109"/>
    <p1510:client id="{757275B8-CEC5-48AE-B5CF-8E838EC83B1D}" v="1" dt="2021-07-30T09:50:44.911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presProps" Target="presProps.xml"/><Relationship Id="rId89" Type="http://schemas.microsoft.com/office/2015/10/relationships/revisionInfo" Target="revisionInfo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5" Type="http://schemas.openxmlformats.org/officeDocument/2006/relationships/slide" Target="slides/slide1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slide" Target="slides/slide73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slide" Target="slides/slide76.xml"/><Relationship Id="rId85" Type="http://schemas.openxmlformats.org/officeDocument/2006/relationships/viewProps" Target="view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notesMaster" Target="notesMasters/notesMaster1.xml"/><Relationship Id="rId88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tableStyles" Target="tableStyles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9" Type="http://schemas.openxmlformats.org/officeDocument/2006/relationships/slide" Target="slides/slide1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kshi Patil" userId="S::72035958k@rmdssoe365.onmicrosoft.com::577a350a-0cac-4d57-a1d4-d91b7b0ac2ce" providerId="AD" clId="Web-{45777BD6-6941-445F-8309-91043E73E4ED}"/>
    <pc:docChg chg="addSld">
      <pc:chgData name="Sakshi Patil" userId="S::72035958k@rmdssoe365.onmicrosoft.com::577a350a-0cac-4d57-a1d4-d91b7b0ac2ce" providerId="AD" clId="Web-{45777BD6-6941-445F-8309-91043E73E4ED}" dt="2021-06-03T12:18:44.109" v="0"/>
      <pc:docMkLst>
        <pc:docMk/>
      </pc:docMkLst>
      <pc:sldChg chg="new">
        <pc:chgData name="Sakshi Patil" userId="S::72035958k@rmdssoe365.onmicrosoft.com::577a350a-0cac-4d57-a1d4-d91b7b0ac2ce" providerId="AD" clId="Web-{45777BD6-6941-445F-8309-91043E73E4ED}" dt="2021-06-03T12:18:44.109" v="0"/>
        <pc:sldMkLst>
          <pc:docMk/>
          <pc:sldMk cId="2339639485" sldId="401"/>
        </pc:sldMkLst>
      </pc:sldChg>
    </pc:docChg>
  </pc:docChgLst>
  <pc:docChgLst>
    <pc:chgData name="Kishan Tiwari" userId="S::72036020l@rmdssoe365.onmicrosoft.com::f45371ea-5249-44e2-8dfd-8b8c326edb7c" providerId="AD" clId="Web-{757275B8-CEC5-48AE-B5CF-8E838EC83B1D}"/>
    <pc:docChg chg="sldOrd">
      <pc:chgData name="Kishan Tiwari" userId="S::72036020l@rmdssoe365.onmicrosoft.com::f45371ea-5249-44e2-8dfd-8b8c326edb7c" providerId="AD" clId="Web-{757275B8-CEC5-48AE-B5CF-8E838EC83B1D}" dt="2021-07-30T09:50:44.911" v="0"/>
      <pc:docMkLst>
        <pc:docMk/>
      </pc:docMkLst>
      <pc:sldChg chg="ord">
        <pc:chgData name="Kishan Tiwari" userId="S::72036020l@rmdssoe365.onmicrosoft.com::f45371ea-5249-44e2-8dfd-8b8c326edb7c" providerId="AD" clId="Web-{757275B8-CEC5-48AE-B5CF-8E838EC83B1D}" dt="2021-07-30T09:50:44.911" v="0"/>
        <pc:sldMkLst>
          <pc:docMk/>
          <pc:sldMk cId="3575603653" sldId="38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D3C9A0-974B-48B2-A5C3-07E55E87FA25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8D4D6A-EF07-4EBF-8737-CFDFE2F9C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910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D4D6A-EF07-4EBF-8737-CFDFE2F9C86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2067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D4D6A-EF07-4EBF-8737-CFDFE2F9C864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2545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D4D6A-EF07-4EBF-8737-CFDFE2F9C864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4343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D4D6A-EF07-4EBF-8737-CFDFE2F9C864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3752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D4D6A-EF07-4EBF-8737-CFDFE2F9C864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032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466339" y="78740"/>
            <a:ext cx="4211320" cy="452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938273-7973-41A6-A5A4-D5F8FCC86A9D}" type="datetime1">
              <a:rPr lang="en-US" smtClean="0"/>
              <a:t>7/30/2021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14935">
              <a:lnSpc>
                <a:spcPts val="1240"/>
              </a:lnSpc>
            </a:pPr>
            <a:fld id="{81D60167-4931-47E6-BA6A-407CBD079E47}" type="slidenum">
              <a:rPr spc="-60" dirty="0"/>
              <a:t>‹#›</a:t>
            </a:fld>
            <a:endParaRPr spc="-6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7E7E7E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9C7F00-FA12-4FD7-985F-D7D0CE105C1E}" type="datetime1">
              <a:rPr lang="en-US" smtClean="0"/>
              <a:t>7/30/2021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14935">
              <a:lnSpc>
                <a:spcPts val="1240"/>
              </a:lnSpc>
            </a:pPr>
            <a:fld id="{81D60167-4931-47E6-BA6A-407CBD079E47}" type="slidenum">
              <a:rPr spc="-60" dirty="0"/>
              <a:t>‹#›</a:t>
            </a:fld>
            <a:endParaRPr spc="-6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7E7E7E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4F17C1-21BD-4B21-A17F-D68CC8AFC012}" type="datetime1">
              <a:rPr lang="en-US" smtClean="0"/>
              <a:t>7/30/2021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14935">
              <a:lnSpc>
                <a:spcPts val="1240"/>
              </a:lnSpc>
            </a:pPr>
            <a:fld id="{81D60167-4931-47E6-BA6A-407CBD079E47}" type="slidenum">
              <a:rPr spc="-60" dirty="0"/>
              <a:t>‹#›</a:t>
            </a:fld>
            <a:endParaRPr spc="-6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7E7E7E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93D518-20F2-4FDD-8FAA-CB4831ED7779}" type="datetime1">
              <a:rPr lang="en-US" smtClean="0"/>
              <a:t>7/30/2021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14935">
              <a:lnSpc>
                <a:spcPts val="1240"/>
              </a:lnSpc>
            </a:pPr>
            <a:fld id="{81D60167-4931-47E6-BA6A-407CBD079E47}" type="slidenum">
              <a:rPr spc="-60" dirty="0"/>
              <a:t>‹#›</a:t>
            </a:fld>
            <a:endParaRPr spc="-6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90B7F2-0AF8-41D6-A95B-3101A2BCD334}" type="datetime1">
              <a:rPr lang="en-US" smtClean="0"/>
              <a:t>7/30/2021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14935">
              <a:lnSpc>
                <a:spcPts val="1240"/>
              </a:lnSpc>
            </a:pPr>
            <a:fld id="{81D60167-4931-47E6-BA6A-407CBD079E47}" type="slidenum">
              <a:rPr spc="-60" dirty="0"/>
              <a:t>‹#›</a:t>
            </a:fld>
            <a:endParaRPr spc="-6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243569" y="6264909"/>
            <a:ext cx="505459" cy="548640"/>
          </a:xfrm>
          <a:custGeom>
            <a:avLst/>
            <a:gdLst/>
            <a:ahLst/>
            <a:cxnLst/>
            <a:rect l="l" t="t" r="r" b="b"/>
            <a:pathLst>
              <a:path w="505459" h="548640">
                <a:moveTo>
                  <a:pt x="252729" y="0"/>
                </a:moveTo>
                <a:lnTo>
                  <a:pt x="206600" y="4264"/>
                </a:lnTo>
                <a:lnTo>
                  <a:pt x="163471" y="16619"/>
                </a:lnTo>
                <a:lnTo>
                  <a:pt x="123989" y="36406"/>
                </a:lnTo>
                <a:lnTo>
                  <a:pt x="88804" y="62966"/>
                </a:lnTo>
                <a:lnTo>
                  <a:pt x="58562" y="95641"/>
                </a:lnTo>
                <a:lnTo>
                  <a:pt x="33913" y="133773"/>
                </a:lnTo>
                <a:lnTo>
                  <a:pt x="15504" y="176702"/>
                </a:lnTo>
                <a:lnTo>
                  <a:pt x="3984" y="223770"/>
                </a:lnTo>
                <a:lnTo>
                  <a:pt x="0" y="274319"/>
                </a:lnTo>
                <a:lnTo>
                  <a:pt x="3984" y="324534"/>
                </a:lnTo>
                <a:lnTo>
                  <a:pt x="15504" y="371425"/>
                </a:lnTo>
                <a:lnTo>
                  <a:pt x="33913" y="414302"/>
                </a:lnTo>
                <a:lnTo>
                  <a:pt x="58562" y="452475"/>
                </a:lnTo>
                <a:lnTo>
                  <a:pt x="88804" y="485254"/>
                </a:lnTo>
                <a:lnTo>
                  <a:pt x="123989" y="511951"/>
                </a:lnTo>
                <a:lnTo>
                  <a:pt x="163471" y="531873"/>
                </a:lnTo>
                <a:lnTo>
                  <a:pt x="206600" y="544333"/>
                </a:lnTo>
                <a:lnTo>
                  <a:pt x="252729" y="548639"/>
                </a:lnTo>
                <a:lnTo>
                  <a:pt x="299193" y="544333"/>
                </a:lnTo>
                <a:lnTo>
                  <a:pt x="342501" y="531873"/>
                </a:lnTo>
                <a:lnTo>
                  <a:pt x="382034" y="511951"/>
                </a:lnTo>
                <a:lnTo>
                  <a:pt x="417178" y="485254"/>
                </a:lnTo>
                <a:lnTo>
                  <a:pt x="447315" y="452475"/>
                </a:lnTo>
                <a:lnTo>
                  <a:pt x="471828" y="414302"/>
                </a:lnTo>
                <a:lnTo>
                  <a:pt x="490101" y="371425"/>
                </a:lnTo>
                <a:lnTo>
                  <a:pt x="501517" y="324534"/>
                </a:lnTo>
                <a:lnTo>
                  <a:pt x="505459" y="274319"/>
                </a:lnTo>
                <a:lnTo>
                  <a:pt x="501517" y="223770"/>
                </a:lnTo>
                <a:lnTo>
                  <a:pt x="490101" y="176702"/>
                </a:lnTo>
                <a:lnTo>
                  <a:pt x="471828" y="133773"/>
                </a:lnTo>
                <a:lnTo>
                  <a:pt x="447315" y="95641"/>
                </a:lnTo>
                <a:lnTo>
                  <a:pt x="417178" y="62966"/>
                </a:lnTo>
                <a:lnTo>
                  <a:pt x="382034" y="36406"/>
                </a:lnTo>
                <a:lnTo>
                  <a:pt x="342501" y="16619"/>
                </a:lnTo>
                <a:lnTo>
                  <a:pt x="299193" y="4264"/>
                </a:lnTo>
                <a:lnTo>
                  <a:pt x="252729" y="0"/>
                </a:lnTo>
                <a:close/>
              </a:path>
            </a:pathLst>
          </a:custGeom>
          <a:solidFill>
            <a:srgbClr val="FF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243569" y="6264909"/>
            <a:ext cx="505459" cy="548640"/>
          </a:xfrm>
          <a:custGeom>
            <a:avLst/>
            <a:gdLst/>
            <a:ahLst/>
            <a:cxnLst/>
            <a:rect l="l" t="t" r="r" b="b"/>
            <a:pathLst>
              <a:path w="505459" h="548640">
                <a:moveTo>
                  <a:pt x="252729" y="0"/>
                </a:moveTo>
                <a:lnTo>
                  <a:pt x="299193" y="4264"/>
                </a:lnTo>
                <a:lnTo>
                  <a:pt x="342501" y="16619"/>
                </a:lnTo>
                <a:lnTo>
                  <a:pt x="382034" y="36406"/>
                </a:lnTo>
                <a:lnTo>
                  <a:pt x="417178" y="62966"/>
                </a:lnTo>
                <a:lnTo>
                  <a:pt x="447315" y="95641"/>
                </a:lnTo>
                <a:lnTo>
                  <a:pt x="471828" y="133773"/>
                </a:lnTo>
                <a:lnTo>
                  <a:pt x="490101" y="176702"/>
                </a:lnTo>
                <a:lnTo>
                  <a:pt x="501517" y="223770"/>
                </a:lnTo>
                <a:lnTo>
                  <a:pt x="505459" y="274319"/>
                </a:lnTo>
                <a:lnTo>
                  <a:pt x="501517" y="324534"/>
                </a:lnTo>
                <a:lnTo>
                  <a:pt x="490101" y="371425"/>
                </a:lnTo>
                <a:lnTo>
                  <a:pt x="471828" y="414302"/>
                </a:lnTo>
                <a:lnTo>
                  <a:pt x="447315" y="452475"/>
                </a:lnTo>
                <a:lnTo>
                  <a:pt x="417178" y="485254"/>
                </a:lnTo>
                <a:lnTo>
                  <a:pt x="382034" y="511951"/>
                </a:lnTo>
                <a:lnTo>
                  <a:pt x="342501" y="531873"/>
                </a:lnTo>
                <a:lnTo>
                  <a:pt x="299193" y="544333"/>
                </a:lnTo>
                <a:lnTo>
                  <a:pt x="252729" y="548639"/>
                </a:lnTo>
                <a:lnTo>
                  <a:pt x="206600" y="544333"/>
                </a:lnTo>
                <a:lnTo>
                  <a:pt x="163471" y="531873"/>
                </a:lnTo>
                <a:lnTo>
                  <a:pt x="123989" y="511951"/>
                </a:lnTo>
                <a:lnTo>
                  <a:pt x="88804" y="485254"/>
                </a:lnTo>
                <a:lnTo>
                  <a:pt x="58562" y="452475"/>
                </a:lnTo>
                <a:lnTo>
                  <a:pt x="33913" y="414302"/>
                </a:lnTo>
                <a:lnTo>
                  <a:pt x="15504" y="371425"/>
                </a:lnTo>
                <a:lnTo>
                  <a:pt x="3984" y="324534"/>
                </a:lnTo>
                <a:lnTo>
                  <a:pt x="0" y="274319"/>
                </a:lnTo>
                <a:lnTo>
                  <a:pt x="3984" y="223770"/>
                </a:lnTo>
                <a:lnTo>
                  <a:pt x="15504" y="176702"/>
                </a:lnTo>
                <a:lnTo>
                  <a:pt x="33913" y="133773"/>
                </a:lnTo>
                <a:lnTo>
                  <a:pt x="58562" y="95641"/>
                </a:lnTo>
                <a:lnTo>
                  <a:pt x="88804" y="62966"/>
                </a:lnTo>
                <a:lnTo>
                  <a:pt x="123989" y="36406"/>
                </a:lnTo>
                <a:lnTo>
                  <a:pt x="163471" y="16619"/>
                </a:lnTo>
                <a:lnTo>
                  <a:pt x="206600" y="4264"/>
                </a:lnTo>
                <a:lnTo>
                  <a:pt x="252729" y="0"/>
                </a:lnTo>
                <a:close/>
              </a:path>
              <a:path w="505459" h="548640">
                <a:moveTo>
                  <a:pt x="0" y="0"/>
                </a:moveTo>
                <a:lnTo>
                  <a:pt x="0" y="0"/>
                </a:lnTo>
              </a:path>
              <a:path w="505459" h="548640">
                <a:moveTo>
                  <a:pt x="505459" y="548639"/>
                </a:moveTo>
                <a:lnTo>
                  <a:pt x="505459" y="548639"/>
                </a:lnTo>
              </a:path>
            </a:pathLst>
          </a:custGeom>
          <a:ln w="12579">
            <a:solidFill>
              <a:srgbClr val="375C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0"/>
            <a:ext cx="59689" cy="685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200660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9344">
            <a:solidFill>
              <a:srgbClr val="C2267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40910" y="0"/>
            <a:ext cx="26034" cy="6831330"/>
          </a:xfrm>
          <a:custGeom>
            <a:avLst/>
            <a:gdLst/>
            <a:ahLst/>
            <a:cxnLst/>
            <a:rect l="l" t="t" r="r" b="b"/>
            <a:pathLst>
              <a:path w="26035" h="6831330">
                <a:moveTo>
                  <a:pt x="0" y="6831330"/>
                </a:moveTo>
                <a:lnTo>
                  <a:pt x="25518" y="6831330"/>
                </a:lnTo>
                <a:lnTo>
                  <a:pt x="25518" y="0"/>
                </a:lnTo>
                <a:lnTo>
                  <a:pt x="0" y="0"/>
                </a:lnTo>
                <a:lnTo>
                  <a:pt x="0" y="6831330"/>
                </a:lnTo>
                <a:close/>
              </a:path>
            </a:pathLst>
          </a:custGeom>
          <a:solidFill>
            <a:srgbClr val="C226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69874" y="193040"/>
            <a:ext cx="8604250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7E7E7E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35279" y="1535429"/>
            <a:ext cx="8473440" cy="4382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605812-FFE0-4DF1-8934-D7C5F486A7F2}" type="datetime1">
              <a:rPr lang="en-US" smtClean="0"/>
              <a:t>7/30/2021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403590" y="6471920"/>
            <a:ext cx="231140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14935">
              <a:lnSpc>
                <a:spcPts val="1240"/>
              </a:lnSpc>
            </a:pPr>
            <a:fld id="{81D60167-4931-47E6-BA6A-407CBD079E47}" type="slidenum">
              <a:rPr spc="-60" dirty="0"/>
              <a:t>‹#›</a:t>
            </a:fld>
            <a:endParaRPr spc="-6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sldNum="0"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1219200"/>
            <a:ext cx="8985250" cy="3447098"/>
          </a:xfrm>
        </p:spPr>
        <p:txBody>
          <a:bodyPr/>
          <a:lstStyle/>
          <a:p>
            <a:pPr algn="ctr"/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 sz="4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UNIT-II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981200"/>
            <a:ext cx="7848601" cy="2743200"/>
          </a:xfrm>
        </p:spPr>
        <p:txBody>
          <a:bodyPr/>
          <a:lstStyle/>
          <a:p>
            <a:endParaRPr lang="en-US" sz="4000"/>
          </a:p>
          <a:p>
            <a:endParaRPr lang="en-US" sz="4000"/>
          </a:p>
          <a:p>
            <a:r>
              <a:rPr lang="en-US" sz="4800"/>
              <a:t>Software Engineering and         </a:t>
            </a:r>
          </a:p>
          <a:p>
            <a:r>
              <a:rPr lang="en-US" sz="4800"/>
              <a:t>        Analysis Modeling</a:t>
            </a:r>
          </a:p>
        </p:txBody>
      </p:sp>
    </p:spTree>
    <p:extLst>
      <p:ext uri="{BB962C8B-B14F-4D97-AF65-F5344CB8AC3E}">
        <p14:creationId xmlns:p14="http://schemas.microsoft.com/office/powerpoint/2010/main" val="1283464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3370" y="398779"/>
            <a:ext cx="803148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1428115" algn="l"/>
              </a:tabLst>
            </a:pPr>
            <a:r>
              <a:rPr spc="-130">
                <a:solidFill>
                  <a:srgbClr val="000000"/>
                </a:solidFill>
              </a:rPr>
              <a:t>Inception</a:t>
            </a:r>
            <a:r>
              <a:rPr b="0" spc="-130">
                <a:solidFill>
                  <a:srgbClr val="000000"/>
                </a:solidFill>
                <a:latin typeface="Arial"/>
                <a:cs typeface="Arial"/>
              </a:rPr>
              <a:t>:	</a:t>
            </a:r>
            <a:r>
              <a:rPr b="0" spc="-180">
                <a:solidFill>
                  <a:srgbClr val="000000"/>
                </a:solidFill>
                <a:latin typeface="Arial"/>
                <a:cs typeface="Arial"/>
              </a:rPr>
              <a:t>The </a:t>
            </a:r>
            <a:r>
              <a:rPr b="0" spc="-125">
                <a:solidFill>
                  <a:srgbClr val="000000"/>
                </a:solidFill>
                <a:latin typeface="Arial"/>
                <a:cs typeface="Arial"/>
              </a:rPr>
              <a:t>steps </a:t>
            </a:r>
            <a:r>
              <a:rPr b="0" spc="-55">
                <a:solidFill>
                  <a:srgbClr val="000000"/>
                </a:solidFill>
                <a:latin typeface="Arial"/>
                <a:cs typeface="Arial"/>
              </a:rPr>
              <a:t>required </a:t>
            </a:r>
            <a:r>
              <a:rPr b="0" spc="30">
                <a:solidFill>
                  <a:srgbClr val="000000"/>
                </a:solidFill>
                <a:latin typeface="Arial"/>
                <a:cs typeface="Arial"/>
              </a:rPr>
              <a:t>to </a:t>
            </a:r>
            <a:r>
              <a:rPr b="0" spc="-95">
                <a:solidFill>
                  <a:srgbClr val="000000"/>
                </a:solidFill>
                <a:latin typeface="Arial"/>
                <a:cs typeface="Arial"/>
              </a:rPr>
              <a:t>establish </a:t>
            </a:r>
            <a:r>
              <a:rPr b="0" spc="-30">
                <a:solidFill>
                  <a:srgbClr val="000000"/>
                </a:solidFill>
                <a:latin typeface="Arial"/>
                <a:cs typeface="Arial"/>
              </a:rPr>
              <a:t>the</a:t>
            </a:r>
            <a:r>
              <a:rPr b="0" spc="-325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b="0" spc="-95">
                <a:solidFill>
                  <a:srgbClr val="000000"/>
                </a:solidFill>
                <a:latin typeface="Arial"/>
                <a:cs typeface="Arial"/>
              </a:rPr>
              <a:t>groundwork(basic  </a:t>
            </a:r>
            <a:r>
              <a:rPr b="0" spc="-55">
                <a:solidFill>
                  <a:srgbClr val="000000"/>
                </a:solidFill>
                <a:latin typeface="Arial"/>
                <a:cs typeface="Arial"/>
              </a:rPr>
              <a:t>work) </a:t>
            </a:r>
            <a:r>
              <a:rPr b="0" spc="5">
                <a:solidFill>
                  <a:srgbClr val="000000"/>
                </a:solidFill>
                <a:latin typeface="Arial"/>
                <a:cs typeface="Arial"/>
              </a:rPr>
              <a:t>for </a:t>
            </a:r>
            <a:r>
              <a:rPr b="0" spc="-150">
                <a:solidFill>
                  <a:srgbClr val="000000"/>
                </a:solidFill>
                <a:latin typeface="Arial"/>
                <a:cs typeface="Arial"/>
              </a:rPr>
              <a:t>An </a:t>
            </a:r>
            <a:r>
              <a:rPr b="0" spc="-85">
                <a:solidFill>
                  <a:srgbClr val="000000"/>
                </a:solidFill>
                <a:latin typeface="Arial"/>
                <a:cs typeface="Arial"/>
              </a:rPr>
              <a:t>understanding </a:t>
            </a:r>
            <a:r>
              <a:rPr b="0" spc="-10">
                <a:solidFill>
                  <a:srgbClr val="000000"/>
                </a:solidFill>
                <a:latin typeface="Arial"/>
                <a:cs typeface="Arial"/>
              </a:rPr>
              <a:t>of </a:t>
            </a:r>
            <a:r>
              <a:rPr b="0" spc="-60">
                <a:solidFill>
                  <a:srgbClr val="000000"/>
                </a:solidFill>
                <a:latin typeface="Arial"/>
                <a:cs typeface="Arial"/>
              </a:rPr>
              <a:t>software</a:t>
            </a:r>
            <a:r>
              <a:rPr b="0" spc="-47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b="0" spc="-120">
                <a:solidFill>
                  <a:srgbClr val="000000"/>
                </a:solidFill>
                <a:latin typeface="Arial"/>
                <a:cs typeface="Arial"/>
              </a:rPr>
              <a:t>requirements…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9559" y="1926590"/>
            <a:ext cx="8629015" cy="37426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 algn="just">
              <a:lnSpc>
                <a:spcPct val="100000"/>
              </a:lnSpc>
              <a:spcBef>
                <a:spcPts val="100"/>
              </a:spcBef>
            </a:pPr>
            <a:r>
              <a:rPr sz="2400" b="1" spc="-170">
                <a:latin typeface="Arial"/>
                <a:cs typeface="Arial"/>
              </a:rPr>
              <a:t>Groundwork </a:t>
            </a:r>
            <a:r>
              <a:rPr sz="2400" b="1" spc="-210">
                <a:latin typeface="Arial"/>
                <a:cs typeface="Arial"/>
              </a:rPr>
              <a:t>For </a:t>
            </a:r>
            <a:r>
              <a:rPr sz="2400" b="1" spc="-175">
                <a:latin typeface="Arial"/>
                <a:cs typeface="Arial"/>
              </a:rPr>
              <a:t>Understanding </a:t>
            </a:r>
            <a:r>
              <a:rPr sz="2400" b="1" spc="-114">
                <a:latin typeface="Arial"/>
                <a:cs typeface="Arial"/>
              </a:rPr>
              <a:t>of </a:t>
            </a:r>
            <a:r>
              <a:rPr sz="2400" b="1" spc="-140">
                <a:latin typeface="Arial"/>
                <a:cs typeface="Arial"/>
              </a:rPr>
              <a:t>Software</a:t>
            </a:r>
            <a:r>
              <a:rPr sz="2400" b="1" spc="15">
                <a:latin typeface="Arial"/>
                <a:cs typeface="Arial"/>
              </a:rPr>
              <a:t> </a:t>
            </a:r>
            <a:r>
              <a:rPr sz="2400" b="1" spc="-170">
                <a:latin typeface="Arial"/>
                <a:cs typeface="Arial"/>
              </a:rPr>
              <a:t>Requirements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250">
              <a:latin typeface="Arial"/>
              <a:cs typeface="Arial"/>
            </a:endParaRPr>
          </a:p>
          <a:p>
            <a:pPr marL="50800" marR="43180" algn="just">
              <a:lnSpc>
                <a:spcPct val="100000"/>
              </a:lnSpc>
              <a:buFont typeface="UnDotum"/>
              <a:buChar char=""/>
              <a:tabLst>
                <a:tab pos="278130" algn="l"/>
              </a:tabLst>
            </a:pPr>
            <a:r>
              <a:rPr sz="2200" spc="-100">
                <a:latin typeface="Arial"/>
                <a:cs typeface="Arial"/>
              </a:rPr>
              <a:t>Requirements </a:t>
            </a:r>
            <a:r>
              <a:rPr sz="2200" spc="-90">
                <a:latin typeface="Arial"/>
                <a:cs typeface="Arial"/>
              </a:rPr>
              <a:t>engineering </a:t>
            </a:r>
            <a:r>
              <a:rPr sz="2200" spc="-120">
                <a:latin typeface="Arial"/>
                <a:cs typeface="Arial"/>
              </a:rPr>
              <a:t>is </a:t>
            </a:r>
            <a:r>
              <a:rPr sz="2200" spc="-80">
                <a:latin typeface="Arial"/>
                <a:cs typeface="Arial"/>
              </a:rPr>
              <a:t>simply </a:t>
            </a:r>
            <a:r>
              <a:rPr sz="2200" spc="-170">
                <a:latin typeface="Arial"/>
                <a:cs typeface="Arial"/>
              </a:rPr>
              <a:t>a </a:t>
            </a:r>
            <a:r>
              <a:rPr sz="2200" spc="-25">
                <a:latin typeface="Arial"/>
                <a:cs typeface="Arial"/>
              </a:rPr>
              <a:t>matter </a:t>
            </a:r>
            <a:r>
              <a:rPr sz="2200" spc="-5">
                <a:latin typeface="Arial"/>
                <a:cs typeface="Arial"/>
              </a:rPr>
              <a:t>of </a:t>
            </a:r>
            <a:r>
              <a:rPr sz="2200" spc="-80">
                <a:latin typeface="Arial"/>
                <a:cs typeface="Arial"/>
              </a:rPr>
              <a:t>conducting </a:t>
            </a:r>
            <a:r>
              <a:rPr sz="2200" spc="-75">
                <a:latin typeface="Arial"/>
                <a:cs typeface="Arial"/>
              </a:rPr>
              <a:t>meaningful  </a:t>
            </a:r>
            <a:r>
              <a:rPr sz="2200" spc="-95">
                <a:latin typeface="Arial"/>
                <a:cs typeface="Arial"/>
              </a:rPr>
              <a:t>conversations </a:t>
            </a:r>
            <a:r>
              <a:rPr sz="2200" spc="5">
                <a:latin typeface="Arial"/>
                <a:cs typeface="Arial"/>
              </a:rPr>
              <a:t>with </a:t>
            </a:r>
            <a:r>
              <a:rPr sz="2200" spc="-120">
                <a:latin typeface="Arial"/>
                <a:cs typeface="Arial"/>
              </a:rPr>
              <a:t>colleagues </a:t>
            </a:r>
            <a:r>
              <a:rPr sz="2200" spc="-55">
                <a:latin typeface="Arial"/>
                <a:cs typeface="Arial"/>
              </a:rPr>
              <a:t>who </a:t>
            </a:r>
            <a:r>
              <a:rPr sz="2200" spc="-90">
                <a:latin typeface="Arial"/>
                <a:cs typeface="Arial"/>
              </a:rPr>
              <a:t>are </a:t>
            </a:r>
            <a:r>
              <a:rPr sz="2200" spc="-55">
                <a:latin typeface="Arial"/>
                <a:cs typeface="Arial"/>
              </a:rPr>
              <a:t>well-known </a:t>
            </a:r>
            <a:r>
              <a:rPr sz="2200" spc="-105">
                <a:latin typeface="Arial"/>
                <a:cs typeface="Arial"/>
              </a:rPr>
              <a:t>members </a:t>
            </a:r>
            <a:r>
              <a:rPr sz="2200">
                <a:latin typeface="Arial"/>
                <a:cs typeface="Arial"/>
              </a:rPr>
              <a:t>of </a:t>
            </a:r>
            <a:r>
              <a:rPr sz="2200" spc="-35">
                <a:latin typeface="Arial"/>
                <a:cs typeface="Arial"/>
              </a:rPr>
              <a:t>the </a:t>
            </a:r>
            <a:r>
              <a:rPr sz="2200" spc="-70">
                <a:latin typeface="Arial"/>
                <a:cs typeface="Arial"/>
              </a:rPr>
              <a:t>team.  </a:t>
            </a:r>
            <a:r>
              <a:rPr sz="2200" spc="-75">
                <a:latin typeface="Arial"/>
                <a:cs typeface="Arial"/>
              </a:rPr>
              <a:t>But </a:t>
            </a:r>
            <a:r>
              <a:rPr sz="2200" spc="-40">
                <a:latin typeface="Arial"/>
                <a:cs typeface="Arial"/>
              </a:rPr>
              <a:t>reality </a:t>
            </a:r>
            <a:r>
              <a:rPr sz="2200" spc="-114">
                <a:latin typeface="Arial"/>
                <a:cs typeface="Arial"/>
              </a:rPr>
              <a:t>is </a:t>
            </a:r>
            <a:r>
              <a:rPr sz="2200" spc="-20">
                <a:latin typeface="Arial"/>
                <a:cs typeface="Arial"/>
              </a:rPr>
              <a:t>often </a:t>
            </a:r>
            <a:r>
              <a:rPr sz="2200" spc="-30">
                <a:latin typeface="Arial"/>
                <a:cs typeface="Arial"/>
              </a:rPr>
              <a:t>quite</a:t>
            </a:r>
            <a:r>
              <a:rPr sz="2200" spc="-380">
                <a:latin typeface="Arial"/>
                <a:cs typeface="Arial"/>
              </a:rPr>
              <a:t> </a:t>
            </a:r>
            <a:r>
              <a:rPr sz="2200" spc="-25">
                <a:latin typeface="Arial"/>
                <a:cs typeface="Arial"/>
              </a:rPr>
              <a:t>different.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UnDotum"/>
              <a:buChar char=""/>
            </a:pPr>
            <a:endParaRPr sz="2250">
              <a:latin typeface="Arial"/>
              <a:cs typeface="Arial"/>
            </a:endParaRPr>
          </a:p>
          <a:p>
            <a:pPr marL="50800" marR="43180" algn="just">
              <a:lnSpc>
                <a:spcPct val="100000"/>
              </a:lnSpc>
              <a:buFont typeface="UnDotum"/>
              <a:buChar char=""/>
              <a:tabLst>
                <a:tab pos="273050" algn="l"/>
              </a:tabLst>
            </a:pPr>
            <a:r>
              <a:rPr sz="2200" spc="-114">
                <a:latin typeface="Arial"/>
                <a:cs typeface="Arial"/>
              </a:rPr>
              <a:t>Customer(s) </a:t>
            </a:r>
            <a:r>
              <a:rPr sz="2200" spc="-15">
                <a:latin typeface="Arial"/>
                <a:cs typeface="Arial"/>
              </a:rPr>
              <a:t>or </a:t>
            </a:r>
            <a:r>
              <a:rPr sz="2200" spc="-95">
                <a:latin typeface="Arial"/>
                <a:cs typeface="Arial"/>
              </a:rPr>
              <a:t>end </a:t>
            </a:r>
            <a:r>
              <a:rPr sz="2200" spc="-135">
                <a:latin typeface="Arial"/>
                <a:cs typeface="Arial"/>
              </a:rPr>
              <a:t>users </a:t>
            </a:r>
            <a:r>
              <a:rPr sz="2200" spc="-120">
                <a:latin typeface="Arial"/>
                <a:cs typeface="Arial"/>
              </a:rPr>
              <a:t>may </a:t>
            </a:r>
            <a:r>
              <a:rPr sz="2200" spc="-105">
                <a:latin typeface="Arial"/>
                <a:cs typeface="Arial"/>
              </a:rPr>
              <a:t>be </a:t>
            </a:r>
            <a:r>
              <a:rPr sz="2200" spc="-75">
                <a:latin typeface="Arial"/>
                <a:cs typeface="Arial"/>
              </a:rPr>
              <a:t>located </a:t>
            </a:r>
            <a:r>
              <a:rPr sz="2200" spc="-35">
                <a:latin typeface="Arial"/>
                <a:cs typeface="Arial"/>
              </a:rPr>
              <a:t>in </a:t>
            </a:r>
            <a:r>
              <a:rPr sz="2200" spc="-170">
                <a:latin typeface="Arial"/>
                <a:cs typeface="Arial"/>
              </a:rPr>
              <a:t>a </a:t>
            </a:r>
            <a:r>
              <a:rPr sz="2200" spc="-20">
                <a:latin typeface="Arial"/>
                <a:cs typeface="Arial"/>
              </a:rPr>
              <a:t>different </a:t>
            </a:r>
            <a:r>
              <a:rPr sz="2200" spc="-40">
                <a:latin typeface="Arial"/>
                <a:cs typeface="Arial"/>
              </a:rPr>
              <a:t>city </a:t>
            </a:r>
            <a:r>
              <a:rPr sz="2200" spc="-20">
                <a:latin typeface="Arial"/>
                <a:cs typeface="Arial"/>
              </a:rPr>
              <a:t>or </a:t>
            </a:r>
            <a:r>
              <a:rPr sz="2200" spc="-55">
                <a:latin typeface="Arial"/>
                <a:cs typeface="Arial"/>
              </a:rPr>
              <a:t>country,  </a:t>
            </a:r>
            <a:r>
              <a:rPr sz="2200" spc="-120">
                <a:latin typeface="Arial"/>
                <a:cs typeface="Arial"/>
              </a:rPr>
              <a:t>may </a:t>
            </a:r>
            <a:r>
              <a:rPr sz="2200" spc="-125">
                <a:latin typeface="Arial"/>
                <a:cs typeface="Arial"/>
              </a:rPr>
              <a:t>have </a:t>
            </a:r>
            <a:r>
              <a:rPr sz="2200" spc="-60">
                <a:latin typeface="Arial"/>
                <a:cs typeface="Arial"/>
              </a:rPr>
              <a:t>only </a:t>
            </a:r>
            <a:r>
              <a:rPr sz="2200" spc="-170">
                <a:latin typeface="Arial"/>
                <a:cs typeface="Arial"/>
              </a:rPr>
              <a:t>a </a:t>
            </a:r>
            <a:r>
              <a:rPr sz="2200" spc="-105">
                <a:latin typeface="Arial"/>
                <a:cs typeface="Arial"/>
              </a:rPr>
              <a:t>vague(unclear) </a:t>
            </a:r>
            <a:r>
              <a:rPr sz="2200" spc="-95">
                <a:latin typeface="Arial"/>
                <a:cs typeface="Arial"/>
              </a:rPr>
              <a:t>idea </a:t>
            </a:r>
            <a:r>
              <a:rPr sz="2200" spc="-5">
                <a:latin typeface="Arial"/>
                <a:cs typeface="Arial"/>
              </a:rPr>
              <a:t>of </a:t>
            </a:r>
            <a:r>
              <a:rPr sz="2200" spc="-35">
                <a:latin typeface="Arial"/>
                <a:cs typeface="Arial"/>
              </a:rPr>
              <a:t>what </a:t>
            </a:r>
            <a:r>
              <a:rPr sz="2200" spc="-120">
                <a:latin typeface="Arial"/>
                <a:cs typeface="Arial"/>
              </a:rPr>
              <a:t>is </a:t>
            </a:r>
            <a:r>
              <a:rPr sz="2200" spc="-55">
                <a:latin typeface="Arial"/>
                <a:cs typeface="Arial"/>
              </a:rPr>
              <a:t>required, </a:t>
            </a:r>
            <a:r>
              <a:rPr sz="2200" spc="-120">
                <a:latin typeface="Arial"/>
                <a:cs typeface="Arial"/>
              </a:rPr>
              <a:t>may have  </a:t>
            </a:r>
            <a:r>
              <a:rPr sz="2200" spc="-55">
                <a:latin typeface="Arial"/>
                <a:cs typeface="Arial"/>
              </a:rPr>
              <a:t>conflicting </a:t>
            </a:r>
            <a:r>
              <a:rPr sz="2200" spc="-75">
                <a:latin typeface="Arial"/>
                <a:cs typeface="Arial"/>
              </a:rPr>
              <a:t>opinions </a:t>
            </a:r>
            <a:r>
              <a:rPr sz="2200" spc="-55">
                <a:latin typeface="Arial"/>
                <a:cs typeface="Arial"/>
              </a:rPr>
              <a:t>about </a:t>
            </a:r>
            <a:r>
              <a:rPr sz="2200" spc="-30">
                <a:latin typeface="Arial"/>
                <a:cs typeface="Arial"/>
              </a:rPr>
              <a:t>the </a:t>
            </a:r>
            <a:r>
              <a:rPr sz="2200" spc="-114">
                <a:latin typeface="Arial"/>
                <a:cs typeface="Arial"/>
              </a:rPr>
              <a:t>system </a:t>
            </a:r>
            <a:r>
              <a:rPr sz="2200" spc="30">
                <a:latin typeface="Arial"/>
                <a:cs typeface="Arial"/>
              </a:rPr>
              <a:t>to </a:t>
            </a:r>
            <a:r>
              <a:rPr sz="2200" spc="-105">
                <a:latin typeface="Arial"/>
                <a:cs typeface="Arial"/>
              </a:rPr>
              <a:t>be </a:t>
            </a:r>
            <a:r>
              <a:rPr sz="2200" spc="-15">
                <a:latin typeface="Arial"/>
                <a:cs typeface="Arial"/>
              </a:rPr>
              <a:t>built, </a:t>
            </a:r>
            <a:r>
              <a:rPr sz="2200" spc="-120">
                <a:latin typeface="Arial"/>
                <a:cs typeface="Arial"/>
              </a:rPr>
              <a:t>may </a:t>
            </a:r>
            <a:r>
              <a:rPr sz="2200" spc="-125">
                <a:latin typeface="Arial"/>
                <a:cs typeface="Arial"/>
              </a:rPr>
              <a:t>have </a:t>
            </a:r>
            <a:r>
              <a:rPr sz="2200" spc="-20">
                <a:latin typeface="Arial"/>
                <a:cs typeface="Arial"/>
              </a:rPr>
              <a:t>limited  </a:t>
            </a:r>
            <a:r>
              <a:rPr sz="2200" spc="-80">
                <a:latin typeface="Arial"/>
                <a:cs typeface="Arial"/>
              </a:rPr>
              <a:t>technical </a:t>
            </a:r>
            <a:r>
              <a:rPr sz="2200" spc="-90">
                <a:latin typeface="Arial"/>
                <a:cs typeface="Arial"/>
              </a:rPr>
              <a:t>knowledge, </a:t>
            </a:r>
            <a:r>
              <a:rPr sz="2200" spc="-105">
                <a:latin typeface="Arial"/>
                <a:cs typeface="Arial"/>
              </a:rPr>
              <a:t>and </a:t>
            </a:r>
            <a:r>
              <a:rPr sz="2200" spc="-120">
                <a:latin typeface="Arial"/>
                <a:cs typeface="Arial"/>
              </a:rPr>
              <a:t>may </a:t>
            </a:r>
            <a:r>
              <a:rPr sz="2200" spc="-125">
                <a:latin typeface="Arial"/>
                <a:cs typeface="Arial"/>
              </a:rPr>
              <a:t>have </a:t>
            </a:r>
            <a:r>
              <a:rPr sz="2200" spc="-20">
                <a:latin typeface="Arial"/>
                <a:cs typeface="Arial"/>
              </a:rPr>
              <a:t>limited </a:t>
            </a:r>
            <a:r>
              <a:rPr sz="2200" spc="-25">
                <a:latin typeface="Arial"/>
                <a:cs typeface="Arial"/>
              </a:rPr>
              <a:t>time </a:t>
            </a:r>
            <a:r>
              <a:rPr sz="2200" spc="25">
                <a:latin typeface="Arial"/>
                <a:cs typeface="Arial"/>
              </a:rPr>
              <a:t>to </a:t>
            </a:r>
            <a:r>
              <a:rPr sz="2200" spc="-35">
                <a:latin typeface="Arial"/>
                <a:cs typeface="Arial"/>
              </a:rPr>
              <a:t>interact </a:t>
            </a:r>
            <a:r>
              <a:rPr sz="2200" spc="5">
                <a:latin typeface="Arial"/>
                <a:cs typeface="Arial"/>
              </a:rPr>
              <a:t>with </a:t>
            </a:r>
            <a:r>
              <a:rPr sz="2200" spc="-30">
                <a:latin typeface="Arial"/>
                <a:cs typeface="Arial"/>
              </a:rPr>
              <a:t>the  </a:t>
            </a:r>
            <a:r>
              <a:rPr sz="2200" spc="-65">
                <a:latin typeface="Arial"/>
                <a:cs typeface="Arial"/>
              </a:rPr>
              <a:t>requirements</a:t>
            </a:r>
            <a:r>
              <a:rPr sz="2200" spc="-130">
                <a:latin typeface="Arial"/>
                <a:cs typeface="Arial"/>
              </a:rPr>
              <a:t> </a:t>
            </a:r>
            <a:r>
              <a:rPr sz="2200" spc="-90">
                <a:latin typeface="Arial"/>
                <a:cs typeface="Arial"/>
              </a:rPr>
              <a:t>engineer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4490" y="444500"/>
            <a:ext cx="85096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/>
              <a:t>Groundwork For Understanding </a:t>
            </a:r>
            <a:r>
              <a:t>of Software</a:t>
            </a:r>
            <a:r>
              <a:rPr spc="-30"/>
              <a:t> </a:t>
            </a:r>
            <a:r>
              <a:rPr spc="-5"/>
              <a:t>Requirements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6540" y="1967229"/>
            <a:ext cx="8799830" cy="2465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200"/>
              </a:lnSpc>
              <a:spcBef>
                <a:spcPts val="95"/>
              </a:spcBef>
            </a:pPr>
            <a:r>
              <a:rPr sz="2000">
                <a:latin typeface="Arial"/>
                <a:cs typeface="Arial"/>
              </a:rPr>
              <a:t>Here are </a:t>
            </a:r>
            <a:r>
              <a:rPr sz="2000" spc="-5">
                <a:latin typeface="Arial"/>
                <a:cs typeface="Arial"/>
              </a:rPr>
              <a:t>the </a:t>
            </a:r>
            <a:r>
              <a:rPr sz="2000">
                <a:latin typeface="Arial"/>
                <a:cs typeface="Arial"/>
              </a:rPr>
              <a:t>steps required </a:t>
            </a:r>
            <a:r>
              <a:rPr sz="2000" spc="-5">
                <a:latin typeface="Arial"/>
                <a:cs typeface="Arial"/>
              </a:rPr>
              <a:t>to </a:t>
            </a:r>
            <a:r>
              <a:rPr sz="2000">
                <a:latin typeface="Arial"/>
                <a:cs typeface="Arial"/>
              </a:rPr>
              <a:t>establish </a:t>
            </a:r>
            <a:r>
              <a:rPr sz="2000" spc="-5">
                <a:latin typeface="Arial"/>
                <a:cs typeface="Arial"/>
              </a:rPr>
              <a:t>the groundwork for </a:t>
            </a:r>
            <a:r>
              <a:rPr sz="2000">
                <a:latin typeface="Arial"/>
                <a:cs typeface="Arial"/>
              </a:rPr>
              <a:t>an understanding  of </a:t>
            </a:r>
            <a:r>
              <a:rPr sz="2000" spc="-5">
                <a:latin typeface="Arial"/>
                <a:cs typeface="Arial"/>
              </a:rPr>
              <a:t>software requirements—to </a:t>
            </a:r>
            <a:r>
              <a:rPr sz="2000">
                <a:latin typeface="Arial"/>
                <a:cs typeface="Arial"/>
              </a:rPr>
              <a:t>get </a:t>
            </a:r>
            <a:r>
              <a:rPr sz="2000" spc="-5">
                <a:latin typeface="Arial"/>
                <a:cs typeface="Arial"/>
              </a:rPr>
              <a:t>the </a:t>
            </a:r>
            <a:r>
              <a:rPr sz="2000">
                <a:latin typeface="Arial"/>
                <a:cs typeface="Arial"/>
              </a:rPr>
              <a:t>project </a:t>
            </a:r>
            <a:r>
              <a:rPr sz="2000" spc="-5">
                <a:latin typeface="Arial"/>
                <a:cs typeface="Arial"/>
              </a:rPr>
              <a:t>started in away </a:t>
            </a:r>
            <a:r>
              <a:rPr sz="2000">
                <a:latin typeface="Arial"/>
                <a:cs typeface="Arial"/>
              </a:rPr>
              <a:t>that </a:t>
            </a:r>
            <a:r>
              <a:rPr sz="2000" spc="-5">
                <a:latin typeface="Arial"/>
                <a:cs typeface="Arial"/>
              </a:rPr>
              <a:t>will </a:t>
            </a:r>
            <a:r>
              <a:rPr sz="2000">
                <a:latin typeface="Arial"/>
                <a:cs typeface="Arial"/>
              </a:rPr>
              <a:t>keep </a:t>
            </a:r>
            <a:r>
              <a:rPr sz="2000" spc="-5">
                <a:latin typeface="Arial"/>
                <a:cs typeface="Arial"/>
              </a:rPr>
              <a:t>it  moving forward toward </a:t>
            </a:r>
            <a:r>
              <a:rPr sz="2000">
                <a:latin typeface="Arial"/>
                <a:cs typeface="Arial"/>
              </a:rPr>
              <a:t>a successful </a:t>
            </a:r>
            <a:r>
              <a:rPr sz="2000" spc="-5">
                <a:latin typeface="Arial"/>
                <a:cs typeface="Arial"/>
              </a:rPr>
              <a:t>solution.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Arial"/>
              <a:cs typeface="Arial"/>
            </a:endParaRPr>
          </a:p>
          <a:p>
            <a:pPr marL="1208405" indent="-281940">
              <a:lnSpc>
                <a:spcPct val="100000"/>
              </a:lnSpc>
              <a:buAutoNum type="arabicPeriod"/>
              <a:tabLst>
                <a:tab pos="1209040" algn="l"/>
              </a:tabLst>
            </a:pPr>
            <a:r>
              <a:rPr sz="2000" b="1" spc="-5">
                <a:latin typeface="Arial"/>
                <a:cs typeface="Arial"/>
              </a:rPr>
              <a:t>Identifying</a:t>
            </a:r>
            <a:r>
              <a:rPr sz="2000" b="1" spc="-15">
                <a:latin typeface="Arial"/>
                <a:cs typeface="Arial"/>
              </a:rPr>
              <a:t> </a:t>
            </a:r>
            <a:r>
              <a:rPr sz="2000" b="1" spc="-5">
                <a:latin typeface="Arial"/>
                <a:cs typeface="Arial"/>
              </a:rPr>
              <a:t>Stakeholders</a:t>
            </a:r>
            <a:endParaRPr sz="2000">
              <a:latin typeface="Arial"/>
              <a:cs typeface="Arial"/>
            </a:endParaRPr>
          </a:p>
          <a:p>
            <a:pPr marL="1208405" indent="-281940">
              <a:lnSpc>
                <a:spcPct val="100000"/>
              </a:lnSpc>
              <a:buAutoNum type="arabicPeriod"/>
              <a:tabLst>
                <a:tab pos="1209040" algn="l"/>
              </a:tabLst>
            </a:pPr>
            <a:r>
              <a:rPr sz="2000" b="1" spc="-5">
                <a:latin typeface="Arial"/>
                <a:cs typeface="Arial"/>
              </a:rPr>
              <a:t>Recognizing </a:t>
            </a:r>
            <a:r>
              <a:rPr sz="2000" b="1">
                <a:latin typeface="Arial"/>
                <a:cs typeface="Arial"/>
              </a:rPr>
              <a:t>Multiple</a:t>
            </a:r>
            <a:r>
              <a:rPr sz="2000" b="1" spc="-10">
                <a:latin typeface="Arial"/>
                <a:cs typeface="Arial"/>
              </a:rPr>
              <a:t> </a:t>
            </a:r>
            <a:r>
              <a:rPr sz="2000" b="1">
                <a:latin typeface="Arial"/>
                <a:cs typeface="Arial"/>
              </a:rPr>
              <a:t>Viewpoints</a:t>
            </a:r>
            <a:endParaRPr sz="2000">
              <a:latin typeface="Arial"/>
              <a:cs typeface="Arial"/>
            </a:endParaRPr>
          </a:p>
          <a:p>
            <a:pPr marL="1208405" indent="-281940">
              <a:lnSpc>
                <a:spcPct val="100000"/>
              </a:lnSpc>
              <a:buAutoNum type="arabicPeriod"/>
              <a:tabLst>
                <a:tab pos="1209040" algn="l"/>
              </a:tabLst>
            </a:pPr>
            <a:r>
              <a:rPr sz="2000" b="1" spc="-5">
                <a:latin typeface="Arial"/>
                <a:cs typeface="Arial"/>
              </a:rPr>
              <a:t>Working </a:t>
            </a:r>
            <a:r>
              <a:rPr sz="2000" b="1" spc="5">
                <a:latin typeface="Arial"/>
                <a:cs typeface="Arial"/>
              </a:rPr>
              <a:t>toward</a:t>
            </a:r>
            <a:r>
              <a:rPr sz="2000" b="1">
                <a:latin typeface="Arial"/>
                <a:cs typeface="Arial"/>
              </a:rPr>
              <a:t> </a:t>
            </a:r>
            <a:r>
              <a:rPr sz="2000" b="1" spc="-5">
                <a:latin typeface="Arial"/>
                <a:cs typeface="Arial"/>
              </a:rPr>
              <a:t>Collaboration</a:t>
            </a:r>
            <a:endParaRPr sz="2000">
              <a:latin typeface="Arial"/>
              <a:cs typeface="Arial"/>
            </a:endParaRPr>
          </a:p>
          <a:p>
            <a:pPr marL="1208405" indent="-281940">
              <a:lnSpc>
                <a:spcPct val="100000"/>
              </a:lnSpc>
              <a:buAutoNum type="arabicPeriod"/>
              <a:tabLst>
                <a:tab pos="1209040" algn="l"/>
              </a:tabLst>
            </a:pPr>
            <a:r>
              <a:rPr sz="2000" b="1" spc="-5">
                <a:latin typeface="Arial"/>
                <a:cs typeface="Arial"/>
              </a:rPr>
              <a:t>Asking the First</a:t>
            </a:r>
            <a:r>
              <a:rPr sz="2000" b="1">
                <a:latin typeface="Arial"/>
                <a:cs typeface="Arial"/>
              </a:rPr>
              <a:t> </a:t>
            </a:r>
            <a:r>
              <a:rPr sz="2000" b="1" spc="-5">
                <a:latin typeface="Arial"/>
                <a:cs typeface="Arial"/>
              </a:rPr>
              <a:t>Questions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1320" y="1535429"/>
            <a:ext cx="8666480" cy="47180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2200" b="1" spc="-114">
                <a:latin typeface="Arial"/>
                <a:cs typeface="Arial"/>
              </a:rPr>
              <a:t>1.Identifying</a:t>
            </a:r>
            <a:r>
              <a:rPr sz="2200" b="1" spc="-130">
                <a:latin typeface="Arial"/>
                <a:cs typeface="Arial"/>
              </a:rPr>
              <a:t> </a:t>
            </a:r>
            <a:r>
              <a:rPr sz="2200" b="1" spc="-165">
                <a:latin typeface="Arial"/>
                <a:cs typeface="Arial"/>
              </a:rPr>
              <a:t>Stakeholders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250">
              <a:latin typeface="Arial"/>
              <a:cs typeface="Arial"/>
            </a:endParaRPr>
          </a:p>
          <a:p>
            <a:pPr marL="12700" marR="5080" algn="just">
              <a:lnSpc>
                <a:spcPct val="100000"/>
              </a:lnSpc>
            </a:pPr>
            <a:r>
              <a:rPr sz="2200" spc="-135">
                <a:latin typeface="Arial"/>
                <a:cs typeface="Arial"/>
              </a:rPr>
              <a:t>Sommer </a:t>
            </a:r>
            <a:r>
              <a:rPr sz="2200" spc="-45">
                <a:latin typeface="Arial"/>
                <a:cs typeface="Arial"/>
              </a:rPr>
              <a:t>ville </a:t>
            </a:r>
            <a:r>
              <a:rPr sz="2200" spc="-105">
                <a:latin typeface="Arial"/>
                <a:cs typeface="Arial"/>
              </a:rPr>
              <a:t>and </a:t>
            </a:r>
            <a:r>
              <a:rPr sz="2200" spc="-145">
                <a:latin typeface="Arial"/>
                <a:cs typeface="Arial"/>
              </a:rPr>
              <a:t>Sawyer </a:t>
            </a:r>
            <a:r>
              <a:rPr sz="2200" spc="-105">
                <a:latin typeface="Arial"/>
                <a:cs typeface="Arial"/>
              </a:rPr>
              <a:t>[Som97] </a:t>
            </a:r>
            <a:r>
              <a:rPr sz="2200" spc="-60">
                <a:latin typeface="Arial"/>
                <a:cs typeface="Arial"/>
              </a:rPr>
              <a:t>define </a:t>
            </a:r>
            <a:r>
              <a:rPr sz="2200" spc="-170">
                <a:latin typeface="Arial"/>
                <a:cs typeface="Arial"/>
              </a:rPr>
              <a:t>a </a:t>
            </a:r>
            <a:r>
              <a:rPr sz="2200" spc="-80">
                <a:latin typeface="Arial"/>
                <a:cs typeface="Arial"/>
              </a:rPr>
              <a:t>stakeholder </a:t>
            </a:r>
            <a:r>
              <a:rPr sz="2200" spc="-210">
                <a:latin typeface="Arial"/>
                <a:cs typeface="Arial"/>
              </a:rPr>
              <a:t>as </a:t>
            </a:r>
            <a:r>
              <a:rPr sz="2200" spc="-105">
                <a:latin typeface="Arial"/>
                <a:cs typeface="Arial"/>
              </a:rPr>
              <a:t>“</a:t>
            </a:r>
            <a:r>
              <a:rPr sz="2200" b="1" spc="-105">
                <a:latin typeface="Arial"/>
                <a:cs typeface="Arial"/>
              </a:rPr>
              <a:t>anyone </a:t>
            </a:r>
            <a:r>
              <a:rPr sz="2200" b="1" spc="-140">
                <a:latin typeface="Arial"/>
                <a:cs typeface="Arial"/>
              </a:rPr>
              <a:t>who  </a:t>
            </a:r>
            <a:r>
              <a:rPr sz="2200" b="1" spc="-130">
                <a:latin typeface="Arial"/>
                <a:cs typeface="Arial"/>
              </a:rPr>
              <a:t>benefits </a:t>
            </a:r>
            <a:r>
              <a:rPr sz="2200" b="1" spc="-114">
                <a:latin typeface="Arial"/>
                <a:cs typeface="Arial"/>
              </a:rPr>
              <a:t>in </a:t>
            </a:r>
            <a:r>
              <a:rPr sz="2200" b="1" spc="-140">
                <a:latin typeface="Arial"/>
                <a:cs typeface="Arial"/>
              </a:rPr>
              <a:t>a </a:t>
            </a:r>
            <a:r>
              <a:rPr sz="2200" b="1" spc="-125">
                <a:latin typeface="Arial"/>
                <a:cs typeface="Arial"/>
              </a:rPr>
              <a:t>direct or indirect </a:t>
            </a:r>
            <a:r>
              <a:rPr sz="2200" b="1" spc="-140">
                <a:latin typeface="Arial"/>
                <a:cs typeface="Arial"/>
              </a:rPr>
              <a:t>way </a:t>
            </a:r>
            <a:r>
              <a:rPr sz="2200" b="1" spc="-114">
                <a:latin typeface="Arial"/>
                <a:cs typeface="Arial"/>
              </a:rPr>
              <a:t>from </a:t>
            </a:r>
            <a:r>
              <a:rPr sz="2200" b="1" spc="-90">
                <a:latin typeface="Arial"/>
                <a:cs typeface="Arial"/>
              </a:rPr>
              <a:t>the </a:t>
            </a:r>
            <a:r>
              <a:rPr sz="2200" b="1" spc="-195">
                <a:latin typeface="Arial"/>
                <a:cs typeface="Arial"/>
              </a:rPr>
              <a:t>system </a:t>
            </a:r>
            <a:r>
              <a:rPr sz="2200" b="1" spc="-160">
                <a:latin typeface="Arial"/>
                <a:cs typeface="Arial"/>
              </a:rPr>
              <a:t>which </a:t>
            </a:r>
            <a:r>
              <a:rPr sz="2200" b="1" spc="-215">
                <a:latin typeface="Arial"/>
                <a:cs typeface="Arial"/>
              </a:rPr>
              <a:t>is </a:t>
            </a:r>
            <a:r>
              <a:rPr sz="2200" b="1" spc="-170">
                <a:latin typeface="Arial"/>
                <a:cs typeface="Arial"/>
              </a:rPr>
              <a:t>being  </a:t>
            </a:r>
            <a:r>
              <a:rPr sz="2200" b="1" spc="-140">
                <a:latin typeface="Arial"/>
                <a:cs typeface="Arial"/>
              </a:rPr>
              <a:t>developed.”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250">
              <a:latin typeface="Arial"/>
              <a:cs typeface="Arial"/>
            </a:endParaRPr>
          </a:p>
          <a:p>
            <a:pPr marL="12700" marR="8890" algn="just">
              <a:lnSpc>
                <a:spcPct val="100000"/>
              </a:lnSpc>
            </a:pPr>
            <a:r>
              <a:rPr sz="2200" b="1" spc="-310">
                <a:latin typeface="Arial"/>
                <a:cs typeface="Arial"/>
              </a:rPr>
              <a:t>Ex </a:t>
            </a:r>
            <a:r>
              <a:rPr sz="2200" b="1" spc="-130">
                <a:latin typeface="Arial"/>
                <a:cs typeface="Arial"/>
              </a:rPr>
              <a:t>: </a:t>
            </a:r>
            <a:r>
              <a:rPr sz="2200" b="1" spc="-225">
                <a:latin typeface="Arial"/>
                <a:cs typeface="Arial"/>
              </a:rPr>
              <a:t>business </a:t>
            </a:r>
            <a:r>
              <a:rPr sz="2200" b="1" spc="-145">
                <a:latin typeface="Arial"/>
                <a:cs typeface="Arial"/>
              </a:rPr>
              <a:t>operations </a:t>
            </a:r>
            <a:r>
              <a:rPr sz="2200" b="1" spc="-175">
                <a:latin typeface="Arial"/>
                <a:cs typeface="Arial"/>
              </a:rPr>
              <a:t>managers, </a:t>
            </a:r>
            <a:r>
              <a:rPr sz="2200" b="1" spc="-150">
                <a:latin typeface="Arial"/>
                <a:cs typeface="Arial"/>
              </a:rPr>
              <a:t>product </a:t>
            </a:r>
            <a:r>
              <a:rPr sz="2200" b="1" spc="-175">
                <a:latin typeface="Arial"/>
                <a:cs typeface="Arial"/>
              </a:rPr>
              <a:t>managers, </a:t>
            </a:r>
            <a:r>
              <a:rPr sz="2200" b="1" spc="-140">
                <a:latin typeface="Arial"/>
                <a:cs typeface="Arial"/>
              </a:rPr>
              <a:t>marketing </a:t>
            </a:r>
            <a:r>
              <a:rPr sz="2200" b="1" spc="-125">
                <a:latin typeface="Arial"/>
                <a:cs typeface="Arial"/>
              </a:rPr>
              <a:t>people,  </a:t>
            </a:r>
            <a:r>
              <a:rPr sz="2200" b="1" spc="-105">
                <a:latin typeface="Arial"/>
                <a:cs typeface="Arial"/>
              </a:rPr>
              <a:t>internal </a:t>
            </a:r>
            <a:r>
              <a:rPr sz="2200" b="1" spc="-160">
                <a:latin typeface="Arial"/>
                <a:cs typeface="Arial"/>
              </a:rPr>
              <a:t>and </a:t>
            </a:r>
            <a:r>
              <a:rPr sz="2200" b="1" spc="-114">
                <a:latin typeface="Arial"/>
                <a:cs typeface="Arial"/>
              </a:rPr>
              <a:t>external </a:t>
            </a:r>
            <a:r>
              <a:rPr sz="2200" b="1" spc="-175">
                <a:latin typeface="Arial"/>
                <a:cs typeface="Arial"/>
              </a:rPr>
              <a:t>customers, </a:t>
            </a:r>
            <a:r>
              <a:rPr sz="2200" b="1" spc="-155">
                <a:latin typeface="Arial"/>
                <a:cs typeface="Arial"/>
              </a:rPr>
              <a:t>end </a:t>
            </a:r>
            <a:r>
              <a:rPr sz="2200" b="1" spc="-190">
                <a:latin typeface="Arial"/>
                <a:cs typeface="Arial"/>
              </a:rPr>
              <a:t>users, </a:t>
            </a:r>
            <a:r>
              <a:rPr sz="2200" b="1" spc="-160">
                <a:latin typeface="Arial"/>
                <a:cs typeface="Arial"/>
              </a:rPr>
              <a:t>consultants, </a:t>
            </a:r>
            <a:r>
              <a:rPr sz="2200" b="1" spc="-150">
                <a:latin typeface="Arial"/>
                <a:cs typeface="Arial"/>
              </a:rPr>
              <a:t>product  </a:t>
            </a:r>
            <a:r>
              <a:rPr sz="2200" b="1" spc="-160">
                <a:latin typeface="Arial"/>
                <a:cs typeface="Arial"/>
              </a:rPr>
              <a:t>engineers, </a:t>
            </a:r>
            <a:r>
              <a:rPr sz="2200" b="1" spc="-125">
                <a:latin typeface="Arial"/>
                <a:cs typeface="Arial"/>
              </a:rPr>
              <a:t>software </a:t>
            </a:r>
            <a:r>
              <a:rPr sz="2200" b="1" spc="-160">
                <a:latin typeface="Arial"/>
                <a:cs typeface="Arial"/>
              </a:rPr>
              <a:t>engineers, </a:t>
            </a:r>
            <a:r>
              <a:rPr sz="2200" b="1" spc="-155">
                <a:latin typeface="Arial"/>
                <a:cs typeface="Arial"/>
              </a:rPr>
              <a:t>support </a:t>
            </a:r>
            <a:r>
              <a:rPr sz="2200" b="1" spc="-165">
                <a:latin typeface="Arial"/>
                <a:cs typeface="Arial"/>
              </a:rPr>
              <a:t>and </a:t>
            </a:r>
            <a:r>
              <a:rPr sz="2200" b="1" spc="-145">
                <a:latin typeface="Arial"/>
                <a:cs typeface="Arial"/>
              </a:rPr>
              <a:t>maintenance </a:t>
            </a:r>
            <a:r>
              <a:rPr sz="2200" b="1" spc="-160">
                <a:latin typeface="Arial"/>
                <a:cs typeface="Arial"/>
              </a:rPr>
              <a:t>engineers, </a:t>
            </a:r>
            <a:r>
              <a:rPr sz="2200" b="1" spc="-165">
                <a:latin typeface="Arial"/>
                <a:cs typeface="Arial"/>
              </a:rPr>
              <a:t>and  </a:t>
            </a:r>
            <a:r>
              <a:rPr sz="2200" b="1" spc="-130">
                <a:latin typeface="Arial"/>
                <a:cs typeface="Arial"/>
              </a:rPr>
              <a:t>others.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250">
              <a:latin typeface="Arial"/>
              <a:cs typeface="Arial"/>
            </a:endParaRPr>
          </a:p>
          <a:p>
            <a:pPr marL="12700" marR="11430" algn="just">
              <a:lnSpc>
                <a:spcPct val="100000"/>
              </a:lnSpc>
            </a:pPr>
            <a:r>
              <a:rPr sz="2200" b="1" spc="-254">
                <a:latin typeface="Arial"/>
                <a:cs typeface="Arial"/>
              </a:rPr>
              <a:t>Each </a:t>
            </a:r>
            <a:r>
              <a:rPr sz="2200" b="1" spc="-145">
                <a:latin typeface="Arial"/>
                <a:cs typeface="Arial"/>
              </a:rPr>
              <a:t>stakeholder </a:t>
            </a:r>
            <a:r>
              <a:rPr sz="2200" b="1" spc="-225">
                <a:latin typeface="Arial"/>
                <a:cs typeface="Arial"/>
              </a:rPr>
              <a:t>has </a:t>
            </a:r>
            <a:r>
              <a:rPr sz="2200" b="1" spc="-140">
                <a:latin typeface="Arial"/>
                <a:cs typeface="Arial"/>
              </a:rPr>
              <a:t>a </a:t>
            </a:r>
            <a:r>
              <a:rPr sz="2200" b="1" spc="-90">
                <a:latin typeface="Arial"/>
                <a:cs typeface="Arial"/>
              </a:rPr>
              <a:t>different </a:t>
            </a:r>
            <a:r>
              <a:rPr sz="2200" b="1" spc="-114">
                <a:latin typeface="Arial"/>
                <a:cs typeface="Arial"/>
              </a:rPr>
              <a:t>view </a:t>
            </a:r>
            <a:r>
              <a:rPr sz="2200" b="1" spc="-105">
                <a:latin typeface="Arial"/>
                <a:cs typeface="Arial"/>
              </a:rPr>
              <a:t>of </a:t>
            </a:r>
            <a:r>
              <a:rPr sz="2200" b="1" spc="-90">
                <a:latin typeface="Arial"/>
                <a:cs typeface="Arial"/>
              </a:rPr>
              <a:t>the </a:t>
            </a:r>
            <a:r>
              <a:rPr sz="2200" b="1" spc="-175">
                <a:latin typeface="Arial"/>
                <a:cs typeface="Arial"/>
              </a:rPr>
              <a:t>system, </a:t>
            </a:r>
            <a:r>
              <a:rPr sz="2200" b="1" spc="-185">
                <a:latin typeface="Arial"/>
                <a:cs typeface="Arial"/>
              </a:rPr>
              <a:t>achieves </a:t>
            </a:r>
            <a:r>
              <a:rPr sz="2200" b="1" spc="-90">
                <a:latin typeface="Arial"/>
                <a:cs typeface="Arial"/>
              </a:rPr>
              <a:t>different  </a:t>
            </a:r>
            <a:r>
              <a:rPr sz="2200" b="1" spc="-120">
                <a:latin typeface="Arial"/>
                <a:cs typeface="Arial"/>
              </a:rPr>
              <a:t>benefits, </a:t>
            </a:r>
            <a:r>
              <a:rPr sz="2200" b="1" spc="-165">
                <a:latin typeface="Arial"/>
                <a:cs typeface="Arial"/>
              </a:rPr>
              <a:t>and </a:t>
            </a:r>
            <a:r>
              <a:rPr sz="2200" b="1" spc="-210">
                <a:latin typeface="Arial"/>
                <a:cs typeface="Arial"/>
              </a:rPr>
              <a:t>is </a:t>
            </a:r>
            <a:r>
              <a:rPr sz="2200" b="1" spc="-160">
                <a:latin typeface="Arial"/>
                <a:cs typeface="Arial"/>
              </a:rPr>
              <a:t>open </a:t>
            </a:r>
            <a:r>
              <a:rPr sz="2200" b="1" spc="-70">
                <a:latin typeface="Arial"/>
                <a:cs typeface="Arial"/>
              </a:rPr>
              <a:t>to </a:t>
            </a:r>
            <a:r>
              <a:rPr sz="2200" b="1" spc="-90">
                <a:latin typeface="Arial"/>
                <a:cs typeface="Arial"/>
              </a:rPr>
              <a:t>different </a:t>
            </a:r>
            <a:r>
              <a:rPr sz="2200" b="1" spc="-204">
                <a:latin typeface="Arial"/>
                <a:cs typeface="Arial"/>
              </a:rPr>
              <a:t>risks </a:t>
            </a:r>
            <a:r>
              <a:rPr sz="2200" b="1" spc="-60">
                <a:latin typeface="Arial"/>
                <a:cs typeface="Arial"/>
              </a:rPr>
              <a:t>if </a:t>
            </a:r>
            <a:r>
              <a:rPr sz="2200" b="1" spc="-90">
                <a:latin typeface="Arial"/>
                <a:cs typeface="Arial"/>
              </a:rPr>
              <a:t>the </a:t>
            </a:r>
            <a:r>
              <a:rPr sz="2200" b="1" spc="-135">
                <a:latin typeface="Arial"/>
                <a:cs typeface="Arial"/>
              </a:rPr>
              <a:t>development </a:t>
            </a:r>
            <a:r>
              <a:rPr sz="2200" b="1" spc="-75">
                <a:latin typeface="Arial"/>
                <a:cs typeface="Arial"/>
              </a:rPr>
              <a:t>effort </a:t>
            </a:r>
            <a:r>
              <a:rPr sz="2200" b="1" spc="-185">
                <a:latin typeface="Arial"/>
                <a:cs typeface="Arial"/>
              </a:rPr>
              <a:t>should  </a:t>
            </a:r>
            <a:r>
              <a:rPr sz="2200" b="1" spc="-75">
                <a:latin typeface="Arial"/>
                <a:cs typeface="Arial"/>
              </a:rPr>
              <a:t>fail.</a:t>
            </a:r>
            <a:endParaRPr sz="2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7314">
              <a:lnSpc>
                <a:spcPct val="100000"/>
              </a:lnSpc>
              <a:spcBef>
                <a:spcPts val="100"/>
              </a:spcBef>
            </a:pPr>
            <a:r>
              <a:rPr spc="-5"/>
              <a:t>Groundwork For Understanding </a:t>
            </a:r>
            <a:r>
              <a:t>of Software</a:t>
            </a:r>
            <a:r>
              <a:rPr spc="-30"/>
              <a:t> </a:t>
            </a:r>
            <a:r>
              <a:rPr spc="-5"/>
              <a:t>Requirements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6525C-8773-40FE-A336-CB4EE6F79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5311CA-BF01-42D5-A72A-78F7E4AFAA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6394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7659" y="1120140"/>
            <a:ext cx="8737600" cy="44132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80">
                <a:latin typeface="Arial"/>
                <a:cs typeface="Arial"/>
              </a:rPr>
              <a:t>2. </a:t>
            </a:r>
            <a:r>
              <a:rPr sz="2400" b="1" spc="-225">
                <a:latin typeface="Arial"/>
                <a:cs typeface="Arial"/>
              </a:rPr>
              <a:t>Recognizing </a:t>
            </a:r>
            <a:r>
              <a:rPr sz="2400" b="1" spc="-80">
                <a:latin typeface="Arial"/>
                <a:cs typeface="Arial"/>
              </a:rPr>
              <a:t>Multiple</a:t>
            </a:r>
            <a:r>
              <a:rPr sz="2400" b="1" spc="-100">
                <a:latin typeface="Arial"/>
                <a:cs typeface="Arial"/>
              </a:rPr>
              <a:t> </a:t>
            </a:r>
            <a:r>
              <a:rPr sz="2400" b="1" spc="-150">
                <a:latin typeface="Arial"/>
                <a:cs typeface="Arial"/>
              </a:rPr>
              <a:t>Viewpoints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250">
              <a:latin typeface="Arial"/>
              <a:cs typeface="Arial"/>
            </a:endParaRPr>
          </a:p>
          <a:p>
            <a:pPr marL="12700" marR="10160" algn="just">
              <a:lnSpc>
                <a:spcPct val="100000"/>
              </a:lnSpc>
            </a:pPr>
            <a:r>
              <a:rPr sz="2200" spc="-175">
                <a:latin typeface="Arial"/>
                <a:cs typeface="Arial"/>
              </a:rPr>
              <a:t>Because </a:t>
            </a:r>
            <a:r>
              <a:rPr sz="2200" spc="-110">
                <a:latin typeface="Arial"/>
                <a:cs typeface="Arial"/>
              </a:rPr>
              <a:t>many </a:t>
            </a:r>
            <a:r>
              <a:rPr sz="2200" spc="-20">
                <a:latin typeface="Arial"/>
                <a:cs typeface="Arial"/>
              </a:rPr>
              <a:t>different </a:t>
            </a:r>
            <a:r>
              <a:rPr sz="2200" spc="-95">
                <a:latin typeface="Arial"/>
                <a:cs typeface="Arial"/>
              </a:rPr>
              <a:t>stakeholders </a:t>
            </a:r>
            <a:r>
              <a:rPr sz="2200" spc="-80">
                <a:latin typeface="Arial"/>
                <a:cs typeface="Arial"/>
              </a:rPr>
              <a:t>exist, </a:t>
            </a:r>
            <a:r>
              <a:rPr sz="2200" spc="-35">
                <a:latin typeface="Arial"/>
                <a:cs typeface="Arial"/>
              </a:rPr>
              <a:t>the </a:t>
            </a:r>
            <a:r>
              <a:rPr sz="2200" spc="-65">
                <a:latin typeface="Arial"/>
                <a:cs typeface="Arial"/>
              </a:rPr>
              <a:t>requirements </a:t>
            </a:r>
            <a:r>
              <a:rPr sz="2200">
                <a:latin typeface="Arial"/>
                <a:cs typeface="Arial"/>
              </a:rPr>
              <a:t>of </a:t>
            </a:r>
            <a:r>
              <a:rPr sz="2200" spc="-35">
                <a:latin typeface="Arial"/>
                <a:cs typeface="Arial"/>
              </a:rPr>
              <a:t>the </a:t>
            </a:r>
            <a:r>
              <a:rPr sz="2200" spc="-114">
                <a:latin typeface="Arial"/>
                <a:cs typeface="Arial"/>
              </a:rPr>
              <a:t>system  </a:t>
            </a:r>
            <a:r>
              <a:rPr sz="2200">
                <a:latin typeface="Arial"/>
                <a:cs typeface="Arial"/>
              </a:rPr>
              <a:t>will</a:t>
            </a:r>
            <a:r>
              <a:rPr sz="2200" spc="-120">
                <a:latin typeface="Arial"/>
                <a:cs typeface="Arial"/>
              </a:rPr>
              <a:t> </a:t>
            </a:r>
            <a:r>
              <a:rPr sz="2200" spc="-105">
                <a:latin typeface="Arial"/>
                <a:cs typeface="Arial"/>
              </a:rPr>
              <a:t>be</a:t>
            </a:r>
            <a:r>
              <a:rPr sz="2200" spc="-130">
                <a:latin typeface="Arial"/>
                <a:cs typeface="Arial"/>
              </a:rPr>
              <a:t> </a:t>
            </a:r>
            <a:r>
              <a:rPr sz="2200" spc="-75">
                <a:latin typeface="Arial"/>
                <a:cs typeface="Arial"/>
              </a:rPr>
              <a:t>explored</a:t>
            </a:r>
            <a:r>
              <a:rPr sz="2200" spc="-120">
                <a:latin typeface="Arial"/>
                <a:cs typeface="Arial"/>
              </a:rPr>
              <a:t> </a:t>
            </a:r>
            <a:r>
              <a:rPr sz="2200" spc="-15">
                <a:latin typeface="Arial"/>
                <a:cs typeface="Arial"/>
              </a:rPr>
              <a:t>from</a:t>
            </a:r>
            <a:r>
              <a:rPr sz="2200" spc="-125">
                <a:latin typeface="Arial"/>
                <a:cs typeface="Arial"/>
              </a:rPr>
              <a:t> </a:t>
            </a:r>
            <a:r>
              <a:rPr sz="2200" spc="-110">
                <a:latin typeface="Arial"/>
                <a:cs typeface="Arial"/>
              </a:rPr>
              <a:t>many</a:t>
            </a:r>
            <a:r>
              <a:rPr sz="2200" spc="-130">
                <a:latin typeface="Arial"/>
                <a:cs typeface="Arial"/>
              </a:rPr>
              <a:t> </a:t>
            </a:r>
            <a:r>
              <a:rPr sz="2200" spc="-20">
                <a:latin typeface="Arial"/>
                <a:cs typeface="Arial"/>
              </a:rPr>
              <a:t>different</a:t>
            </a:r>
            <a:r>
              <a:rPr sz="2200" spc="-130">
                <a:latin typeface="Arial"/>
                <a:cs typeface="Arial"/>
              </a:rPr>
              <a:t> </a:t>
            </a:r>
            <a:r>
              <a:rPr sz="2200" spc="-55">
                <a:latin typeface="Arial"/>
                <a:cs typeface="Arial"/>
              </a:rPr>
              <a:t>points</a:t>
            </a:r>
            <a:r>
              <a:rPr sz="2200" spc="-125">
                <a:latin typeface="Arial"/>
                <a:cs typeface="Arial"/>
              </a:rPr>
              <a:t> </a:t>
            </a:r>
            <a:r>
              <a:rPr sz="2200">
                <a:latin typeface="Arial"/>
                <a:cs typeface="Arial"/>
              </a:rPr>
              <a:t>of</a:t>
            </a:r>
            <a:r>
              <a:rPr sz="2200" spc="-125">
                <a:latin typeface="Arial"/>
                <a:cs typeface="Arial"/>
              </a:rPr>
              <a:t> </a:t>
            </a:r>
            <a:r>
              <a:rPr sz="2200" spc="-65">
                <a:latin typeface="Arial"/>
                <a:cs typeface="Arial"/>
              </a:rPr>
              <a:t>view.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250">
              <a:latin typeface="Arial"/>
              <a:cs typeface="Arial"/>
            </a:endParaRPr>
          </a:p>
          <a:p>
            <a:pPr marL="12700" marR="5080" algn="just">
              <a:lnSpc>
                <a:spcPct val="100000"/>
              </a:lnSpc>
            </a:pPr>
            <a:r>
              <a:rPr sz="2200" spc="-204">
                <a:latin typeface="Arial"/>
                <a:cs typeface="Arial"/>
              </a:rPr>
              <a:t>Each </a:t>
            </a:r>
            <a:r>
              <a:rPr sz="2200">
                <a:latin typeface="Arial"/>
                <a:cs typeface="Arial"/>
              </a:rPr>
              <a:t>of </a:t>
            </a:r>
            <a:r>
              <a:rPr sz="2200" spc="-95">
                <a:latin typeface="Arial"/>
                <a:cs typeface="Arial"/>
              </a:rPr>
              <a:t>these </a:t>
            </a:r>
            <a:r>
              <a:rPr sz="2200" spc="-85">
                <a:latin typeface="Arial"/>
                <a:cs typeface="Arial"/>
              </a:rPr>
              <a:t>constituencies </a:t>
            </a:r>
            <a:r>
              <a:rPr sz="2200" spc="-70">
                <a:latin typeface="Arial"/>
                <a:cs typeface="Arial"/>
              </a:rPr>
              <a:t>(voters) </a:t>
            </a:r>
            <a:r>
              <a:rPr sz="2200">
                <a:latin typeface="Arial"/>
                <a:cs typeface="Arial"/>
              </a:rPr>
              <a:t>will </a:t>
            </a:r>
            <a:r>
              <a:rPr sz="2200" spc="-35">
                <a:latin typeface="Arial"/>
                <a:cs typeface="Arial"/>
              </a:rPr>
              <a:t>contribute </a:t>
            </a:r>
            <a:r>
              <a:rPr sz="2200" spc="-30">
                <a:latin typeface="Arial"/>
                <a:cs typeface="Arial"/>
              </a:rPr>
              <a:t>information </a:t>
            </a:r>
            <a:r>
              <a:rPr sz="2200" spc="25">
                <a:latin typeface="Arial"/>
                <a:cs typeface="Arial"/>
              </a:rPr>
              <a:t>to </a:t>
            </a:r>
            <a:r>
              <a:rPr sz="2200" spc="-30">
                <a:latin typeface="Arial"/>
                <a:cs typeface="Arial"/>
              </a:rPr>
              <a:t>the  </a:t>
            </a:r>
            <a:r>
              <a:rPr sz="2200" spc="-65">
                <a:latin typeface="Arial"/>
                <a:cs typeface="Arial"/>
              </a:rPr>
              <a:t>requirements </a:t>
            </a:r>
            <a:r>
              <a:rPr sz="2200" spc="-90">
                <a:latin typeface="Arial"/>
                <a:cs typeface="Arial"/>
              </a:rPr>
              <a:t>engineering </a:t>
            </a:r>
            <a:r>
              <a:rPr sz="2200" spc="-120">
                <a:latin typeface="Arial"/>
                <a:cs typeface="Arial"/>
              </a:rPr>
              <a:t>process. </a:t>
            </a:r>
            <a:r>
              <a:rPr sz="2200" b="1" spc="-305">
                <a:latin typeface="Arial"/>
                <a:cs typeface="Arial"/>
              </a:rPr>
              <a:t>As </a:t>
            </a:r>
            <a:r>
              <a:rPr sz="2200" b="1" spc="-114">
                <a:latin typeface="Arial"/>
                <a:cs typeface="Arial"/>
              </a:rPr>
              <a:t>information from </a:t>
            </a:r>
            <a:r>
              <a:rPr sz="2200" b="1" spc="-105">
                <a:latin typeface="Arial"/>
                <a:cs typeface="Arial"/>
              </a:rPr>
              <a:t>multiple  </a:t>
            </a:r>
            <a:r>
              <a:rPr sz="2200" b="1" spc="-140">
                <a:latin typeface="Arial"/>
                <a:cs typeface="Arial"/>
              </a:rPr>
              <a:t>viewpoints </a:t>
            </a:r>
            <a:r>
              <a:rPr sz="2200" b="1" spc="-215">
                <a:latin typeface="Arial"/>
                <a:cs typeface="Arial"/>
              </a:rPr>
              <a:t>is </a:t>
            </a:r>
            <a:r>
              <a:rPr sz="2200" b="1" spc="-140">
                <a:latin typeface="Arial"/>
                <a:cs typeface="Arial"/>
              </a:rPr>
              <a:t>collected, </a:t>
            </a:r>
            <a:r>
              <a:rPr sz="2200" b="1" spc="-170">
                <a:latin typeface="Arial"/>
                <a:cs typeface="Arial"/>
              </a:rPr>
              <a:t>emerging </a:t>
            </a:r>
            <a:r>
              <a:rPr sz="2200" b="1" spc="-135">
                <a:latin typeface="Arial"/>
                <a:cs typeface="Arial"/>
              </a:rPr>
              <a:t>requirements </a:t>
            </a:r>
            <a:r>
              <a:rPr sz="2200" b="1" spc="-170">
                <a:latin typeface="Arial"/>
                <a:cs typeface="Arial"/>
              </a:rPr>
              <a:t>may </a:t>
            </a:r>
            <a:r>
              <a:rPr sz="2200" b="1" spc="-145">
                <a:latin typeface="Arial"/>
                <a:cs typeface="Arial"/>
              </a:rPr>
              <a:t>be </a:t>
            </a:r>
            <a:r>
              <a:rPr sz="2200" b="1" spc="-160">
                <a:latin typeface="Arial"/>
                <a:cs typeface="Arial"/>
              </a:rPr>
              <a:t>inconsistent </a:t>
            </a:r>
            <a:r>
              <a:rPr sz="2200" b="1" spc="-130">
                <a:latin typeface="Arial"/>
                <a:cs typeface="Arial"/>
              </a:rPr>
              <a:t>or  </a:t>
            </a:r>
            <a:r>
              <a:rPr sz="2200" b="1" spc="-170">
                <a:latin typeface="Arial"/>
                <a:cs typeface="Arial"/>
              </a:rPr>
              <a:t>may </a:t>
            </a:r>
            <a:r>
              <a:rPr sz="2200" b="1" spc="-140">
                <a:latin typeface="Arial"/>
                <a:cs typeface="Arial"/>
              </a:rPr>
              <a:t>conflict </a:t>
            </a:r>
            <a:r>
              <a:rPr sz="2200" b="1" spc="-75">
                <a:latin typeface="Arial"/>
                <a:cs typeface="Arial"/>
              </a:rPr>
              <a:t>with </a:t>
            </a:r>
            <a:r>
              <a:rPr sz="2200" b="1" spc="-155">
                <a:latin typeface="Arial"/>
                <a:cs typeface="Arial"/>
              </a:rPr>
              <a:t>one</a:t>
            </a:r>
            <a:r>
              <a:rPr sz="2200" b="1" spc="-130">
                <a:latin typeface="Arial"/>
                <a:cs typeface="Arial"/>
              </a:rPr>
              <a:t> </a:t>
            </a:r>
            <a:r>
              <a:rPr sz="2200" b="1" spc="-110">
                <a:latin typeface="Arial"/>
                <a:cs typeface="Arial"/>
              </a:rPr>
              <a:t>another.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250">
              <a:latin typeface="Arial"/>
              <a:cs typeface="Arial"/>
            </a:endParaRPr>
          </a:p>
          <a:p>
            <a:pPr marL="12700" marR="10795" algn="just">
              <a:lnSpc>
                <a:spcPct val="100000"/>
              </a:lnSpc>
            </a:pPr>
            <a:r>
              <a:rPr sz="2200" spc="-180">
                <a:latin typeface="Arial"/>
                <a:cs typeface="Arial"/>
              </a:rPr>
              <a:t>You </a:t>
            </a:r>
            <a:r>
              <a:rPr sz="2200" spc="-85">
                <a:latin typeface="Arial"/>
                <a:cs typeface="Arial"/>
              </a:rPr>
              <a:t>should </a:t>
            </a:r>
            <a:r>
              <a:rPr sz="2200" spc="-100">
                <a:latin typeface="Arial"/>
                <a:cs typeface="Arial"/>
              </a:rPr>
              <a:t>categorize </a:t>
            </a:r>
            <a:r>
              <a:rPr sz="2200" spc="-50">
                <a:latin typeface="Arial"/>
                <a:cs typeface="Arial"/>
              </a:rPr>
              <a:t>all </a:t>
            </a:r>
            <a:r>
              <a:rPr sz="2200" spc="-80">
                <a:latin typeface="Arial"/>
                <a:cs typeface="Arial"/>
              </a:rPr>
              <a:t>stakeholder </a:t>
            </a:r>
            <a:r>
              <a:rPr sz="2200" spc="-30">
                <a:latin typeface="Arial"/>
                <a:cs typeface="Arial"/>
              </a:rPr>
              <a:t>information </a:t>
            </a:r>
            <a:r>
              <a:rPr sz="2200" spc="-75">
                <a:latin typeface="Arial"/>
                <a:cs typeface="Arial"/>
              </a:rPr>
              <a:t>(including </a:t>
            </a:r>
            <a:r>
              <a:rPr sz="2200" spc="-70">
                <a:latin typeface="Arial"/>
                <a:cs typeface="Arial"/>
              </a:rPr>
              <a:t>inconsistent  </a:t>
            </a:r>
            <a:r>
              <a:rPr sz="2200" spc="-105">
                <a:latin typeface="Arial"/>
                <a:cs typeface="Arial"/>
              </a:rPr>
              <a:t>and </a:t>
            </a:r>
            <a:r>
              <a:rPr sz="2200" spc="-55">
                <a:latin typeface="Arial"/>
                <a:cs typeface="Arial"/>
              </a:rPr>
              <a:t>conflicting </a:t>
            </a:r>
            <a:r>
              <a:rPr sz="2200" spc="-65">
                <a:latin typeface="Arial"/>
                <a:cs typeface="Arial"/>
              </a:rPr>
              <a:t>requirements) </a:t>
            </a:r>
            <a:r>
              <a:rPr sz="2200" spc="-35">
                <a:latin typeface="Arial"/>
                <a:cs typeface="Arial"/>
              </a:rPr>
              <a:t>in </a:t>
            </a:r>
            <a:r>
              <a:rPr sz="2200" spc="-170">
                <a:latin typeface="Arial"/>
                <a:cs typeface="Arial"/>
              </a:rPr>
              <a:t>a </a:t>
            </a:r>
            <a:r>
              <a:rPr sz="2200" spc="-105">
                <a:latin typeface="Arial"/>
                <a:cs typeface="Arial"/>
              </a:rPr>
              <a:t>way </a:t>
            </a:r>
            <a:r>
              <a:rPr sz="2200" spc="-5">
                <a:latin typeface="Arial"/>
                <a:cs typeface="Arial"/>
              </a:rPr>
              <a:t>that </a:t>
            </a:r>
            <a:r>
              <a:rPr sz="2200">
                <a:latin typeface="Arial"/>
                <a:cs typeface="Arial"/>
              </a:rPr>
              <a:t>will </a:t>
            </a:r>
            <a:r>
              <a:rPr sz="2200" spc="-50">
                <a:latin typeface="Arial"/>
                <a:cs typeface="Arial"/>
              </a:rPr>
              <a:t>allow </a:t>
            </a:r>
            <a:r>
              <a:rPr sz="2200" spc="-95">
                <a:latin typeface="Arial"/>
                <a:cs typeface="Arial"/>
              </a:rPr>
              <a:t>decision </a:t>
            </a:r>
            <a:r>
              <a:rPr sz="2200" spc="-120">
                <a:latin typeface="Arial"/>
                <a:cs typeface="Arial"/>
              </a:rPr>
              <a:t>makers </a:t>
            </a:r>
            <a:r>
              <a:rPr sz="2200" spc="30">
                <a:latin typeface="Arial"/>
                <a:cs typeface="Arial"/>
              </a:rPr>
              <a:t>to  </a:t>
            </a:r>
            <a:r>
              <a:rPr sz="2200" spc="-130">
                <a:latin typeface="Arial"/>
                <a:cs typeface="Arial"/>
              </a:rPr>
              <a:t>choose </a:t>
            </a:r>
            <a:r>
              <a:rPr sz="2200" spc="-120">
                <a:latin typeface="Arial"/>
                <a:cs typeface="Arial"/>
              </a:rPr>
              <a:t>an</a:t>
            </a:r>
            <a:r>
              <a:rPr sz="2200" spc="-130">
                <a:latin typeface="Arial"/>
                <a:cs typeface="Arial"/>
              </a:rPr>
              <a:t> </a:t>
            </a:r>
            <a:r>
              <a:rPr sz="2200" spc="-40">
                <a:latin typeface="Arial"/>
                <a:cs typeface="Arial"/>
              </a:rPr>
              <a:t>internally</a:t>
            </a:r>
            <a:r>
              <a:rPr sz="2200" spc="-114">
                <a:latin typeface="Arial"/>
                <a:cs typeface="Arial"/>
              </a:rPr>
              <a:t> </a:t>
            </a:r>
            <a:r>
              <a:rPr sz="2200" spc="-80">
                <a:latin typeface="Arial"/>
                <a:cs typeface="Arial"/>
              </a:rPr>
              <a:t>consistent</a:t>
            </a:r>
            <a:r>
              <a:rPr sz="2200" spc="-125">
                <a:latin typeface="Arial"/>
                <a:cs typeface="Arial"/>
              </a:rPr>
              <a:t> </a:t>
            </a:r>
            <a:r>
              <a:rPr sz="2200" spc="-85">
                <a:latin typeface="Arial"/>
                <a:cs typeface="Arial"/>
              </a:rPr>
              <a:t>set</a:t>
            </a:r>
            <a:r>
              <a:rPr sz="2200" spc="-125">
                <a:latin typeface="Arial"/>
                <a:cs typeface="Arial"/>
              </a:rPr>
              <a:t> </a:t>
            </a:r>
            <a:r>
              <a:rPr sz="2200" spc="-5">
                <a:latin typeface="Arial"/>
                <a:cs typeface="Arial"/>
              </a:rPr>
              <a:t>of</a:t>
            </a:r>
            <a:r>
              <a:rPr sz="2200" spc="-114">
                <a:latin typeface="Arial"/>
                <a:cs typeface="Arial"/>
              </a:rPr>
              <a:t> </a:t>
            </a:r>
            <a:r>
              <a:rPr sz="2200" spc="-65">
                <a:latin typeface="Arial"/>
                <a:cs typeface="Arial"/>
              </a:rPr>
              <a:t>requirements</a:t>
            </a:r>
            <a:r>
              <a:rPr sz="2200" spc="-114">
                <a:latin typeface="Arial"/>
                <a:cs typeface="Arial"/>
              </a:rPr>
              <a:t> </a:t>
            </a:r>
            <a:r>
              <a:rPr sz="2200" spc="5">
                <a:latin typeface="Arial"/>
                <a:cs typeface="Arial"/>
              </a:rPr>
              <a:t>for</a:t>
            </a:r>
            <a:r>
              <a:rPr sz="2200" spc="-120">
                <a:latin typeface="Arial"/>
                <a:cs typeface="Arial"/>
              </a:rPr>
              <a:t> </a:t>
            </a:r>
            <a:r>
              <a:rPr sz="2200" spc="-30">
                <a:latin typeface="Arial"/>
                <a:cs typeface="Arial"/>
              </a:rPr>
              <a:t>the</a:t>
            </a:r>
            <a:r>
              <a:rPr sz="2200" spc="-125">
                <a:latin typeface="Arial"/>
                <a:cs typeface="Arial"/>
              </a:rPr>
              <a:t> </a:t>
            </a:r>
            <a:r>
              <a:rPr sz="2200" spc="-110">
                <a:latin typeface="Arial"/>
                <a:cs typeface="Arial"/>
              </a:rPr>
              <a:t>system.</a:t>
            </a:r>
            <a:r>
              <a:rPr sz="2200" spc="-120">
                <a:latin typeface="Arial"/>
                <a:cs typeface="Arial"/>
              </a:rPr>
              <a:t> </a:t>
            </a:r>
            <a:r>
              <a:rPr sz="2200" spc="-114">
                <a:latin typeface="Arial"/>
                <a:cs typeface="Arial"/>
              </a:rPr>
              <a:t>14</a:t>
            </a:r>
            <a:endParaRPr sz="2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7314">
              <a:lnSpc>
                <a:spcPct val="100000"/>
              </a:lnSpc>
              <a:spcBef>
                <a:spcPts val="100"/>
              </a:spcBef>
            </a:pPr>
            <a:r>
              <a:rPr spc="-5"/>
              <a:t>Groundwork For Understanding </a:t>
            </a:r>
            <a:r>
              <a:t>of Software</a:t>
            </a:r>
            <a:r>
              <a:rPr spc="-30"/>
              <a:t> </a:t>
            </a:r>
            <a:r>
              <a:rPr spc="-5"/>
              <a:t>Requirements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7659" y="1433829"/>
            <a:ext cx="8482965" cy="40170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>
                <a:latin typeface="Arial"/>
                <a:cs typeface="Arial"/>
              </a:rPr>
              <a:t>3. </a:t>
            </a:r>
            <a:r>
              <a:rPr sz="2400" b="1" spc="-5">
                <a:latin typeface="Arial"/>
                <a:cs typeface="Arial"/>
              </a:rPr>
              <a:t>Working </a:t>
            </a:r>
            <a:r>
              <a:rPr sz="2400" b="1">
                <a:latin typeface="Arial"/>
                <a:cs typeface="Arial"/>
              </a:rPr>
              <a:t>toward </a:t>
            </a:r>
            <a:r>
              <a:rPr sz="2400" b="1" spc="-5">
                <a:latin typeface="Arial"/>
                <a:cs typeface="Arial"/>
              </a:rPr>
              <a:t>Collaboration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160"/>
              </a:spcBef>
            </a:pPr>
            <a:r>
              <a:rPr sz="2200">
                <a:latin typeface="Arial"/>
                <a:cs typeface="Arial"/>
              </a:rPr>
              <a:t>If </a:t>
            </a:r>
            <a:r>
              <a:rPr sz="2200" spc="-10">
                <a:latin typeface="Arial"/>
                <a:cs typeface="Arial"/>
              </a:rPr>
              <a:t>five </a:t>
            </a:r>
            <a:r>
              <a:rPr sz="2200" spc="-5">
                <a:latin typeface="Arial"/>
                <a:cs typeface="Arial"/>
              </a:rPr>
              <a:t>stakeholders are involved in </a:t>
            </a:r>
            <a:r>
              <a:rPr sz="2200">
                <a:latin typeface="Arial"/>
                <a:cs typeface="Arial"/>
              </a:rPr>
              <a:t>a </a:t>
            </a:r>
            <a:r>
              <a:rPr sz="2200" spc="-5">
                <a:latin typeface="Arial"/>
                <a:cs typeface="Arial"/>
              </a:rPr>
              <a:t>software project, you may</a:t>
            </a:r>
            <a:r>
              <a:rPr sz="2200" spc="15">
                <a:latin typeface="Arial"/>
                <a:cs typeface="Arial"/>
              </a:rPr>
              <a:t> </a:t>
            </a:r>
            <a:r>
              <a:rPr sz="2200" spc="-5">
                <a:latin typeface="Arial"/>
                <a:cs typeface="Arial"/>
              </a:rPr>
              <a:t>have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200" spc="-5">
                <a:latin typeface="Arial"/>
                <a:cs typeface="Arial"/>
              </a:rPr>
              <a:t>----</a:t>
            </a:r>
            <a:r>
              <a:rPr sz="2200" b="1" spc="-5">
                <a:latin typeface="Arial"/>
                <a:cs typeface="Arial"/>
              </a:rPr>
              <a:t>five (or more) different opinions</a:t>
            </a:r>
            <a:r>
              <a:rPr sz="2200" b="1" spc="-15">
                <a:latin typeface="Arial"/>
                <a:cs typeface="Arial"/>
              </a:rPr>
              <a:t> </a:t>
            </a:r>
            <a:r>
              <a:rPr sz="2200" b="1" spc="-5">
                <a:latin typeface="Arial"/>
                <a:cs typeface="Arial"/>
              </a:rPr>
              <a:t>about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250">
              <a:latin typeface="Arial"/>
              <a:cs typeface="Arial"/>
            </a:endParaRPr>
          </a:p>
          <a:p>
            <a:pPr marL="927100" algn="just">
              <a:lnSpc>
                <a:spcPct val="100000"/>
              </a:lnSpc>
            </a:pPr>
            <a:r>
              <a:rPr sz="2200" b="1">
                <a:latin typeface="Arial"/>
                <a:cs typeface="Arial"/>
              </a:rPr>
              <a:t>- The </a:t>
            </a:r>
            <a:r>
              <a:rPr sz="2200" b="1" spc="-5">
                <a:latin typeface="Arial"/>
                <a:cs typeface="Arial"/>
              </a:rPr>
              <a:t>proper set of requirements, after that</a:t>
            </a:r>
            <a:endParaRPr sz="2200">
              <a:latin typeface="Arial"/>
              <a:cs typeface="Arial"/>
            </a:endParaRPr>
          </a:p>
          <a:p>
            <a:pPr marL="927100" marR="5080" algn="just">
              <a:lnSpc>
                <a:spcPct val="100000"/>
              </a:lnSpc>
            </a:pPr>
            <a:r>
              <a:rPr sz="3300" baseline="2525">
                <a:latin typeface="Arial"/>
                <a:cs typeface="Arial"/>
              </a:rPr>
              <a:t>- </a:t>
            </a:r>
            <a:r>
              <a:rPr sz="2200" b="1" spc="-5">
                <a:latin typeface="Arial"/>
                <a:cs typeface="Arial"/>
              </a:rPr>
              <a:t>Customers (and other stakeholders) must collaborate  among themselves and </a:t>
            </a:r>
            <a:r>
              <a:rPr sz="2200" b="1">
                <a:latin typeface="Arial"/>
                <a:cs typeface="Arial"/>
              </a:rPr>
              <a:t>with </a:t>
            </a:r>
            <a:r>
              <a:rPr sz="2200" b="1" spc="-5">
                <a:latin typeface="Arial"/>
                <a:cs typeface="Arial"/>
              </a:rPr>
              <a:t>software engineering  practitioners if </a:t>
            </a:r>
            <a:r>
              <a:rPr sz="2200" b="1">
                <a:latin typeface="Arial"/>
                <a:cs typeface="Arial"/>
              </a:rPr>
              <a:t>a </a:t>
            </a:r>
            <a:r>
              <a:rPr sz="2200" b="1" spc="-5">
                <a:latin typeface="Arial"/>
                <a:cs typeface="Arial"/>
              </a:rPr>
              <a:t>successful </a:t>
            </a:r>
            <a:r>
              <a:rPr sz="2200" b="1" spc="-10">
                <a:latin typeface="Arial"/>
                <a:cs typeface="Arial"/>
              </a:rPr>
              <a:t>system </a:t>
            </a:r>
            <a:r>
              <a:rPr sz="2200" b="1" spc="-5">
                <a:latin typeface="Arial"/>
                <a:cs typeface="Arial"/>
              </a:rPr>
              <a:t>is to</a:t>
            </a:r>
            <a:r>
              <a:rPr sz="2200" b="1" spc="10">
                <a:latin typeface="Arial"/>
                <a:cs typeface="Arial"/>
              </a:rPr>
              <a:t> </a:t>
            </a:r>
            <a:r>
              <a:rPr sz="2200" b="1" spc="-5">
                <a:latin typeface="Arial"/>
                <a:cs typeface="Arial"/>
              </a:rPr>
              <a:t>result.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25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tabLst>
                <a:tab pos="716915" algn="l"/>
                <a:tab pos="1314450" algn="l"/>
                <a:tab pos="1772920" algn="l"/>
                <a:tab pos="2152650" algn="l"/>
                <a:tab pos="4008120" algn="l"/>
                <a:tab pos="5320665" algn="l"/>
                <a:tab pos="5746750" algn="l"/>
                <a:tab pos="6204585" algn="l"/>
                <a:tab pos="7312659" algn="l"/>
                <a:tab pos="8235315" algn="l"/>
              </a:tabLst>
            </a:pPr>
            <a:r>
              <a:rPr sz="2200" spc="-5">
                <a:latin typeface="Arial"/>
                <a:cs typeface="Arial"/>
              </a:rPr>
              <a:t>Th</a:t>
            </a:r>
            <a:r>
              <a:rPr sz="2200">
                <a:latin typeface="Arial"/>
                <a:cs typeface="Arial"/>
              </a:rPr>
              <a:t>e	</a:t>
            </a:r>
            <a:r>
              <a:rPr sz="2200" spc="5">
                <a:latin typeface="Arial"/>
                <a:cs typeface="Arial"/>
              </a:rPr>
              <a:t>j</a:t>
            </a:r>
            <a:r>
              <a:rPr sz="2200" spc="-5">
                <a:latin typeface="Arial"/>
                <a:cs typeface="Arial"/>
              </a:rPr>
              <a:t>o</a:t>
            </a:r>
            <a:r>
              <a:rPr sz="2200">
                <a:latin typeface="Arial"/>
                <a:cs typeface="Arial"/>
              </a:rPr>
              <a:t>b	</a:t>
            </a:r>
            <a:r>
              <a:rPr sz="2200" spc="-5">
                <a:latin typeface="Arial"/>
                <a:cs typeface="Arial"/>
              </a:rPr>
              <a:t>o</a:t>
            </a:r>
            <a:r>
              <a:rPr sz="2200">
                <a:latin typeface="Arial"/>
                <a:cs typeface="Arial"/>
              </a:rPr>
              <a:t>f	a	</a:t>
            </a:r>
            <a:r>
              <a:rPr sz="2200" spc="-5">
                <a:latin typeface="Arial"/>
                <a:cs typeface="Arial"/>
              </a:rPr>
              <a:t>r</a:t>
            </a:r>
            <a:r>
              <a:rPr sz="2200">
                <a:latin typeface="Arial"/>
                <a:cs typeface="Arial"/>
              </a:rPr>
              <a:t>e</a:t>
            </a:r>
            <a:r>
              <a:rPr sz="2200" spc="-5">
                <a:latin typeface="Arial"/>
                <a:cs typeface="Arial"/>
              </a:rPr>
              <a:t>qui</a:t>
            </a:r>
            <a:r>
              <a:rPr sz="2200">
                <a:latin typeface="Arial"/>
                <a:cs typeface="Arial"/>
              </a:rPr>
              <a:t>r</a:t>
            </a:r>
            <a:r>
              <a:rPr sz="2200" spc="-5">
                <a:latin typeface="Arial"/>
                <a:cs typeface="Arial"/>
              </a:rPr>
              <a:t>e</a:t>
            </a:r>
            <a:r>
              <a:rPr sz="2200">
                <a:latin typeface="Arial"/>
                <a:cs typeface="Arial"/>
              </a:rPr>
              <a:t>m</a:t>
            </a:r>
            <a:r>
              <a:rPr sz="2200" spc="-5">
                <a:latin typeface="Arial"/>
                <a:cs typeface="Arial"/>
              </a:rPr>
              <a:t>en</a:t>
            </a:r>
            <a:r>
              <a:rPr sz="2200" spc="5">
                <a:latin typeface="Arial"/>
                <a:cs typeface="Arial"/>
              </a:rPr>
              <a:t>t</a:t>
            </a:r>
            <a:r>
              <a:rPr sz="2200">
                <a:latin typeface="Arial"/>
                <a:cs typeface="Arial"/>
              </a:rPr>
              <a:t>s	</a:t>
            </a:r>
            <a:r>
              <a:rPr sz="2200" spc="-5">
                <a:latin typeface="Arial"/>
                <a:cs typeface="Arial"/>
              </a:rPr>
              <a:t>e</a:t>
            </a:r>
            <a:r>
              <a:rPr sz="2200">
                <a:latin typeface="Arial"/>
                <a:cs typeface="Arial"/>
              </a:rPr>
              <a:t>n</a:t>
            </a:r>
            <a:r>
              <a:rPr sz="2200" spc="-5">
                <a:latin typeface="Arial"/>
                <a:cs typeface="Arial"/>
              </a:rPr>
              <a:t>gi</a:t>
            </a:r>
            <a:r>
              <a:rPr sz="2200">
                <a:latin typeface="Arial"/>
                <a:cs typeface="Arial"/>
              </a:rPr>
              <a:t>n</a:t>
            </a:r>
            <a:r>
              <a:rPr sz="2200" spc="-5">
                <a:latin typeface="Arial"/>
                <a:cs typeface="Arial"/>
              </a:rPr>
              <a:t>e</a:t>
            </a:r>
            <a:r>
              <a:rPr sz="2200">
                <a:latin typeface="Arial"/>
                <a:cs typeface="Arial"/>
              </a:rPr>
              <a:t>er	</a:t>
            </a:r>
            <a:r>
              <a:rPr sz="2200" spc="-5">
                <a:latin typeface="Arial"/>
                <a:cs typeface="Arial"/>
              </a:rPr>
              <a:t>i</a:t>
            </a:r>
            <a:r>
              <a:rPr sz="2200">
                <a:latin typeface="Arial"/>
                <a:cs typeface="Arial"/>
              </a:rPr>
              <a:t>s	</a:t>
            </a:r>
            <a:r>
              <a:rPr sz="2200" spc="-5">
                <a:latin typeface="Arial"/>
                <a:cs typeface="Arial"/>
              </a:rPr>
              <a:t>t</a:t>
            </a:r>
            <a:r>
              <a:rPr sz="2200">
                <a:latin typeface="Arial"/>
                <a:cs typeface="Arial"/>
              </a:rPr>
              <a:t>o	</a:t>
            </a:r>
            <a:r>
              <a:rPr sz="2200" spc="-5">
                <a:latin typeface="Arial"/>
                <a:cs typeface="Arial"/>
              </a:rPr>
              <a:t>id</a:t>
            </a:r>
            <a:r>
              <a:rPr sz="2200">
                <a:latin typeface="Arial"/>
                <a:cs typeface="Arial"/>
              </a:rPr>
              <a:t>e</a:t>
            </a:r>
            <a:r>
              <a:rPr sz="2200" spc="-5">
                <a:latin typeface="Arial"/>
                <a:cs typeface="Arial"/>
              </a:rPr>
              <a:t>ntif</a:t>
            </a:r>
            <a:r>
              <a:rPr sz="2200">
                <a:latin typeface="Arial"/>
                <a:cs typeface="Arial"/>
              </a:rPr>
              <a:t>y	</a:t>
            </a:r>
            <a:r>
              <a:rPr sz="2200" spc="-5">
                <a:latin typeface="Arial"/>
                <a:cs typeface="Arial"/>
              </a:rPr>
              <a:t>ar</a:t>
            </a:r>
            <a:r>
              <a:rPr sz="2200">
                <a:latin typeface="Arial"/>
                <a:cs typeface="Arial"/>
              </a:rPr>
              <a:t>e</a:t>
            </a:r>
            <a:r>
              <a:rPr sz="2200" spc="-5">
                <a:latin typeface="Arial"/>
                <a:cs typeface="Arial"/>
              </a:rPr>
              <a:t>a</a:t>
            </a:r>
            <a:r>
              <a:rPr sz="2200">
                <a:latin typeface="Arial"/>
                <a:cs typeface="Arial"/>
              </a:rPr>
              <a:t>s	of  </a:t>
            </a:r>
            <a:r>
              <a:rPr sz="2200" spc="-5">
                <a:latin typeface="Arial"/>
                <a:cs typeface="Arial"/>
              </a:rPr>
              <a:t>commonality and areas of conflict or</a:t>
            </a:r>
            <a:r>
              <a:rPr sz="2200" spc="35">
                <a:latin typeface="Arial"/>
                <a:cs typeface="Arial"/>
              </a:rPr>
              <a:t> </a:t>
            </a:r>
            <a:r>
              <a:rPr sz="2200" spc="-5">
                <a:latin typeface="Arial"/>
                <a:cs typeface="Arial"/>
              </a:rPr>
              <a:t>inconsistency.</a:t>
            </a:r>
            <a:endParaRPr sz="2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7314">
              <a:lnSpc>
                <a:spcPct val="100000"/>
              </a:lnSpc>
              <a:spcBef>
                <a:spcPts val="100"/>
              </a:spcBef>
            </a:pPr>
            <a:r>
              <a:rPr spc="-5"/>
              <a:t>Groundwork For Understanding </a:t>
            </a:r>
            <a:r>
              <a:t>of Software</a:t>
            </a:r>
            <a:r>
              <a:rPr spc="-30"/>
              <a:t> </a:t>
            </a:r>
            <a:r>
              <a:rPr spc="-5"/>
              <a:t>Requirements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1015" indent="-278130">
              <a:lnSpc>
                <a:spcPct val="100000"/>
              </a:lnSpc>
              <a:spcBef>
                <a:spcPts val="100"/>
              </a:spcBef>
              <a:buAutoNum type="arabicPeriod" startAt="4"/>
              <a:tabLst>
                <a:tab pos="501650" algn="l"/>
              </a:tabLst>
            </a:pPr>
            <a:r>
              <a:rPr sz="2200" spc="-225"/>
              <a:t>Asking </a:t>
            </a:r>
            <a:r>
              <a:rPr sz="2200" spc="-90"/>
              <a:t>the </a:t>
            </a:r>
            <a:r>
              <a:rPr sz="2200" spc="-165"/>
              <a:t>First</a:t>
            </a:r>
            <a:r>
              <a:rPr sz="2200" spc="-60"/>
              <a:t> </a:t>
            </a:r>
            <a:r>
              <a:rPr sz="2200" spc="-180"/>
              <a:t>Questions</a:t>
            </a:r>
            <a:endParaRPr sz="2200"/>
          </a:p>
          <a:p>
            <a:pPr marL="210820">
              <a:lnSpc>
                <a:spcPct val="100000"/>
              </a:lnSpc>
              <a:spcBef>
                <a:spcPts val="50"/>
              </a:spcBef>
              <a:buFont typeface="Arial"/>
              <a:buAutoNum type="arabicPeriod" startAt="4"/>
            </a:pPr>
            <a:endParaRPr sz="2250"/>
          </a:p>
          <a:p>
            <a:pPr marL="223520" marR="5715">
              <a:lnSpc>
                <a:spcPct val="100000"/>
              </a:lnSpc>
            </a:pPr>
            <a:r>
              <a:rPr sz="2200" b="0" spc="-5">
                <a:latin typeface="Arial"/>
                <a:cs typeface="Arial"/>
              </a:rPr>
              <a:t>first </a:t>
            </a:r>
            <a:r>
              <a:rPr sz="2200" b="0" spc="-85">
                <a:latin typeface="Arial"/>
                <a:cs typeface="Arial"/>
              </a:rPr>
              <a:t>set </a:t>
            </a:r>
            <a:r>
              <a:rPr sz="2200" b="0" spc="-5">
                <a:latin typeface="Arial"/>
                <a:cs typeface="Arial"/>
              </a:rPr>
              <a:t>of </a:t>
            </a:r>
            <a:r>
              <a:rPr sz="2200" b="0" spc="-55">
                <a:latin typeface="Arial"/>
                <a:cs typeface="Arial"/>
              </a:rPr>
              <a:t>context-free </a:t>
            </a:r>
            <a:r>
              <a:rPr sz="2200" b="0" spc="-90">
                <a:latin typeface="Arial"/>
                <a:cs typeface="Arial"/>
              </a:rPr>
              <a:t>questions </a:t>
            </a:r>
            <a:r>
              <a:rPr sz="2200" b="0" spc="-130">
                <a:latin typeface="Arial"/>
                <a:cs typeface="Arial"/>
              </a:rPr>
              <a:t>focuses </a:t>
            </a:r>
            <a:r>
              <a:rPr sz="2200" b="0" spc="-65">
                <a:latin typeface="Arial"/>
                <a:cs typeface="Arial"/>
              </a:rPr>
              <a:t>on </a:t>
            </a:r>
            <a:r>
              <a:rPr sz="2200" b="0" spc="-35">
                <a:latin typeface="Arial"/>
                <a:cs typeface="Arial"/>
              </a:rPr>
              <a:t>the </a:t>
            </a:r>
            <a:r>
              <a:rPr sz="2200" b="0" spc="-80">
                <a:latin typeface="Arial"/>
                <a:cs typeface="Arial"/>
              </a:rPr>
              <a:t>customer </a:t>
            </a:r>
            <a:r>
              <a:rPr sz="2200" b="0" spc="-105">
                <a:latin typeface="Arial"/>
                <a:cs typeface="Arial"/>
              </a:rPr>
              <a:t>and </a:t>
            </a:r>
            <a:r>
              <a:rPr sz="2200" b="0" spc="-25">
                <a:latin typeface="Arial"/>
                <a:cs typeface="Arial"/>
              </a:rPr>
              <a:t>other  </a:t>
            </a:r>
            <a:r>
              <a:rPr sz="2200" b="0" spc="-90">
                <a:latin typeface="Arial"/>
                <a:cs typeface="Arial"/>
              </a:rPr>
              <a:t>stakeholders, </a:t>
            </a:r>
            <a:r>
              <a:rPr sz="2200" b="0" spc="-35">
                <a:latin typeface="Arial"/>
                <a:cs typeface="Arial"/>
              </a:rPr>
              <a:t>the </a:t>
            </a:r>
            <a:r>
              <a:rPr sz="2200" b="0" spc="-60">
                <a:latin typeface="Arial"/>
                <a:cs typeface="Arial"/>
              </a:rPr>
              <a:t>overall </a:t>
            </a:r>
            <a:r>
              <a:rPr sz="2200" b="0" spc="-40">
                <a:latin typeface="Arial"/>
                <a:cs typeface="Arial"/>
              </a:rPr>
              <a:t>project </a:t>
            </a:r>
            <a:r>
              <a:rPr sz="2200" b="0" spc="-135">
                <a:latin typeface="Arial"/>
                <a:cs typeface="Arial"/>
              </a:rPr>
              <a:t>goals </a:t>
            </a:r>
            <a:r>
              <a:rPr sz="2200" b="0" spc="-110">
                <a:latin typeface="Arial"/>
                <a:cs typeface="Arial"/>
              </a:rPr>
              <a:t>and </a:t>
            </a:r>
            <a:r>
              <a:rPr sz="2200" b="0" spc="-60">
                <a:latin typeface="Arial"/>
                <a:cs typeface="Arial"/>
              </a:rPr>
              <a:t>benefits. </a:t>
            </a:r>
            <a:r>
              <a:rPr sz="2200" b="0" spc="-125">
                <a:latin typeface="Arial"/>
                <a:cs typeface="Arial"/>
              </a:rPr>
              <a:t>For</a:t>
            </a:r>
            <a:r>
              <a:rPr sz="2200" b="0" spc="-455">
                <a:latin typeface="Arial"/>
                <a:cs typeface="Arial"/>
              </a:rPr>
              <a:t> </a:t>
            </a:r>
            <a:r>
              <a:rPr sz="2200" b="0" spc="-105">
                <a:latin typeface="Arial"/>
                <a:cs typeface="Arial"/>
              </a:rPr>
              <a:t>example,</a:t>
            </a:r>
            <a:endParaRPr sz="2200">
              <a:latin typeface="Arial"/>
              <a:cs typeface="Arial"/>
            </a:endParaRPr>
          </a:p>
          <a:p>
            <a:pPr marL="223520">
              <a:lnSpc>
                <a:spcPct val="100000"/>
              </a:lnSpc>
            </a:pPr>
            <a:r>
              <a:rPr sz="2200" b="0" spc="-85">
                <a:latin typeface="Arial"/>
                <a:cs typeface="Arial"/>
              </a:rPr>
              <a:t>you </a:t>
            </a:r>
            <a:r>
              <a:rPr sz="2200" b="0" spc="-45">
                <a:latin typeface="Arial"/>
                <a:cs typeface="Arial"/>
              </a:rPr>
              <a:t>might</a:t>
            </a:r>
            <a:r>
              <a:rPr sz="2200" b="0" spc="-180">
                <a:latin typeface="Arial"/>
                <a:cs typeface="Arial"/>
              </a:rPr>
              <a:t> </a:t>
            </a:r>
            <a:r>
              <a:rPr sz="2200" b="0" spc="-140">
                <a:latin typeface="Arial"/>
                <a:cs typeface="Arial"/>
              </a:rPr>
              <a:t>ask:</a:t>
            </a:r>
            <a:endParaRPr sz="2200">
              <a:latin typeface="Arial"/>
              <a:cs typeface="Arial"/>
            </a:endParaRPr>
          </a:p>
          <a:p>
            <a:pPr marL="210820">
              <a:lnSpc>
                <a:spcPct val="100000"/>
              </a:lnSpc>
              <a:spcBef>
                <a:spcPts val="55"/>
              </a:spcBef>
            </a:pPr>
            <a:endParaRPr sz="2250">
              <a:latin typeface="Arial"/>
              <a:cs typeface="Arial"/>
            </a:endParaRPr>
          </a:p>
          <a:p>
            <a:pPr marL="1338580" lvl="1" indent="-200660">
              <a:lnSpc>
                <a:spcPts val="2635"/>
              </a:lnSpc>
              <a:buChar char="•"/>
              <a:tabLst>
                <a:tab pos="1338580" algn="l"/>
              </a:tabLst>
            </a:pPr>
            <a:r>
              <a:rPr sz="2200" spc="-90">
                <a:latin typeface="Arial"/>
                <a:cs typeface="Arial"/>
              </a:rPr>
              <a:t>Who </a:t>
            </a:r>
            <a:r>
              <a:rPr sz="2200" spc="-120">
                <a:latin typeface="Arial"/>
                <a:cs typeface="Arial"/>
              </a:rPr>
              <a:t>is </a:t>
            </a:r>
            <a:r>
              <a:rPr sz="2200" spc="-75">
                <a:latin typeface="Arial"/>
                <a:cs typeface="Arial"/>
              </a:rPr>
              <a:t>behind </a:t>
            </a:r>
            <a:r>
              <a:rPr sz="2200" spc="-30">
                <a:latin typeface="Arial"/>
                <a:cs typeface="Arial"/>
              </a:rPr>
              <a:t>the </a:t>
            </a:r>
            <a:r>
              <a:rPr sz="2200" spc="-75">
                <a:latin typeface="Arial"/>
                <a:cs typeface="Arial"/>
              </a:rPr>
              <a:t>request </a:t>
            </a:r>
            <a:r>
              <a:rPr sz="2200" spc="10">
                <a:latin typeface="Arial"/>
                <a:cs typeface="Arial"/>
              </a:rPr>
              <a:t>for</a:t>
            </a:r>
            <a:r>
              <a:rPr sz="2200" spc="-434">
                <a:latin typeface="Arial"/>
                <a:cs typeface="Arial"/>
              </a:rPr>
              <a:t> </a:t>
            </a:r>
            <a:r>
              <a:rPr sz="2200" spc="-50">
                <a:latin typeface="Arial"/>
                <a:cs typeface="Arial"/>
              </a:rPr>
              <a:t>this </a:t>
            </a:r>
            <a:r>
              <a:rPr sz="2200" spc="-75">
                <a:latin typeface="Arial"/>
                <a:cs typeface="Arial"/>
              </a:rPr>
              <a:t>work?</a:t>
            </a:r>
            <a:endParaRPr sz="2200">
              <a:latin typeface="Arial"/>
              <a:cs typeface="Arial"/>
            </a:endParaRPr>
          </a:p>
          <a:p>
            <a:pPr marL="1338580" lvl="1" indent="-200660">
              <a:lnSpc>
                <a:spcPts val="2635"/>
              </a:lnSpc>
              <a:buChar char="•"/>
              <a:tabLst>
                <a:tab pos="1338580" algn="l"/>
              </a:tabLst>
            </a:pPr>
            <a:r>
              <a:rPr sz="2200" spc="-90">
                <a:latin typeface="Arial"/>
                <a:cs typeface="Arial"/>
              </a:rPr>
              <a:t>Who </a:t>
            </a:r>
            <a:r>
              <a:rPr sz="2200">
                <a:latin typeface="Arial"/>
                <a:cs typeface="Arial"/>
              </a:rPr>
              <a:t>will </a:t>
            </a:r>
            <a:r>
              <a:rPr sz="2200" spc="-150">
                <a:latin typeface="Arial"/>
                <a:cs typeface="Arial"/>
              </a:rPr>
              <a:t>use </a:t>
            </a:r>
            <a:r>
              <a:rPr sz="2200" spc="-30">
                <a:latin typeface="Arial"/>
                <a:cs typeface="Arial"/>
              </a:rPr>
              <a:t>the</a:t>
            </a:r>
            <a:r>
              <a:rPr sz="2200" spc="-275">
                <a:latin typeface="Arial"/>
                <a:cs typeface="Arial"/>
              </a:rPr>
              <a:t> </a:t>
            </a:r>
            <a:r>
              <a:rPr sz="2200" spc="-70">
                <a:latin typeface="Arial"/>
                <a:cs typeface="Arial"/>
              </a:rPr>
              <a:t>solution?</a:t>
            </a:r>
            <a:endParaRPr sz="2200">
              <a:latin typeface="Arial"/>
              <a:cs typeface="Arial"/>
            </a:endParaRPr>
          </a:p>
          <a:p>
            <a:pPr marL="1338580" lvl="1" indent="-200660">
              <a:lnSpc>
                <a:spcPct val="100000"/>
              </a:lnSpc>
              <a:buChar char="•"/>
              <a:tabLst>
                <a:tab pos="1338580" algn="l"/>
              </a:tabLst>
            </a:pPr>
            <a:r>
              <a:rPr sz="2200" spc="-65">
                <a:latin typeface="Arial"/>
                <a:cs typeface="Arial"/>
              </a:rPr>
              <a:t>What</a:t>
            </a:r>
            <a:r>
              <a:rPr sz="2200" spc="-130">
                <a:latin typeface="Arial"/>
                <a:cs typeface="Arial"/>
              </a:rPr>
              <a:t> </a:t>
            </a:r>
            <a:r>
              <a:rPr sz="2200">
                <a:latin typeface="Arial"/>
                <a:cs typeface="Arial"/>
              </a:rPr>
              <a:t>will</a:t>
            </a:r>
            <a:r>
              <a:rPr sz="2200" spc="-130">
                <a:latin typeface="Arial"/>
                <a:cs typeface="Arial"/>
              </a:rPr>
              <a:t> </a:t>
            </a:r>
            <a:r>
              <a:rPr sz="2200" spc="-100">
                <a:latin typeface="Arial"/>
                <a:cs typeface="Arial"/>
              </a:rPr>
              <a:t>be</a:t>
            </a:r>
            <a:r>
              <a:rPr sz="2200" spc="-130">
                <a:latin typeface="Arial"/>
                <a:cs typeface="Arial"/>
              </a:rPr>
              <a:t> </a:t>
            </a:r>
            <a:r>
              <a:rPr sz="2200" spc="-35">
                <a:latin typeface="Arial"/>
                <a:cs typeface="Arial"/>
              </a:rPr>
              <a:t>the</a:t>
            </a:r>
            <a:r>
              <a:rPr sz="2200" spc="-120">
                <a:latin typeface="Arial"/>
                <a:cs typeface="Arial"/>
              </a:rPr>
              <a:t> </a:t>
            </a:r>
            <a:r>
              <a:rPr sz="2200" spc="-100">
                <a:latin typeface="Arial"/>
                <a:cs typeface="Arial"/>
              </a:rPr>
              <a:t>economic</a:t>
            </a:r>
            <a:r>
              <a:rPr sz="2200" spc="-125">
                <a:latin typeface="Arial"/>
                <a:cs typeface="Arial"/>
              </a:rPr>
              <a:t> </a:t>
            </a:r>
            <a:r>
              <a:rPr sz="2200" spc="-35">
                <a:latin typeface="Arial"/>
                <a:cs typeface="Arial"/>
              </a:rPr>
              <a:t>benefit</a:t>
            </a:r>
            <a:r>
              <a:rPr sz="2200" spc="-130">
                <a:latin typeface="Arial"/>
                <a:cs typeface="Arial"/>
              </a:rPr>
              <a:t> </a:t>
            </a:r>
            <a:r>
              <a:rPr sz="2200">
                <a:latin typeface="Arial"/>
                <a:cs typeface="Arial"/>
              </a:rPr>
              <a:t>of</a:t>
            </a:r>
            <a:r>
              <a:rPr sz="2200" spc="-125">
                <a:latin typeface="Arial"/>
                <a:cs typeface="Arial"/>
              </a:rPr>
              <a:t> </a:t>
            </a:r>
            <a:r>
              <a:rPr sz="2200" spc="-170">
                <a:latin typeface="Arial"/>
                <a:cs typeface="Arial"/>
              </a:rPr>
              <a:t>a</a:t>
            </a:r>
            <a:r>
              <a:rPr sz="2200" spc="-120">
                <a:latin typeface="Arial"/>
                <a:cs typeface="Arial"/>
              </a:rPr>
              <a:t> </a:t>
            </a:r>
            <a:r>
              <a:rPr sz="2200" spc="-130">
                <a:latin typeface="Arial"/>
                <a:cs typeface="Arial"/>
              </a:rPr>
              <a:t>successful </a:t>
            </a:r>
            <a:r>
              <a:rPr sz="2200" spc="-65">
                <a:latin typeface="Arial"/>
                <a:cs typeface="Arial"/>
              </a:rPr>
              <a:t>solution?</a:t>
            </a:r>
            <a:endParaRPr sz="2200">
              <a:latin typeface="Arial"/>
              <a:cs typeface="Arial"/>
            </a:endParaRPr>
          </a:p>
          <a:p>
            <a:pPr marL="1338580" lvl="1" indent="-200660">
              <a:lnSpc>
                <a:spcPct val="100000"/>
              </a:lnSpc>
              <a:buChar char="•"/>
              <a:tabLst>
                <a:tab pos="1338580" algn="l"/>
              </a:tabLst>
            </a:pPr>
            <a:r>
              <a:rPr sz="2200" spc="-155">
                <a:latin typeface="Arial"/>
                <a:cs typeface="Arial"/>
              </a:rPr>
              <a:t>Is</a:t>
            </a:r>
            <a:r>
              <a:rPr sz="2200" spc="-114">
                <a:latin typeface="Arial"/>
                <a:cs typeface="Arial"/>
              </a:rPr>
              <a:t> </a:t>
            </a:r>
            <a:r>
              <a:rPr sz="2200" spc="-40">
                <a:latin typeface="Arial"/>
                <a:cs typeface="Arial"/>
              </a:rPr>
              <a:t>there</a:t>
            </a:r>
            <a:r>
              <a:rPr sz="2200" spc="-120">
                <a:latin typeface="Arial"/>
                <a:cs typeface="Arial"/>
              </a:rPr>
              <a:t> </a:t>
            </a:r>
            <a:r>
              <a:rPr sz="2200" spc="-55">
                <a:latin typeface="Arial"/>
                <a:cs typeface="Arial"/>
              </a:rPr>
              <a:t>another</a:t>
            </a:r>
            <a:r>
              <a:rPr sz="2200" spc="-114">
                <a:latin typeface="Arial"/>
                <a:cs typeface="Arial"/>
              </a:rPr>
              <a:t> </a:t>
            </a:r>
            <a:r>
              <a:rPr sz="2200" spc="-110">
                <a:latin typeface="Arial"/>
                <a:cs typeface="Arial"/>
              </a:rPr>
              <a:t>source</a:t>
            </a:r>
            <a:r>
              <a:rPr sz="2200" spc="-130">
                <a:latin typeface="Arial"/>
                <a:cs typeface="Arial"/>
              </a:rPr>
              <a:t> </a:t>
            </a:r>
            <a:r>
              <a:rPr sz="2200" spc="10">
                <a:latin typeface="Arial"/>
                <a:cs typeface="Arial"/>
              </a:rPr>
              <a:t>for</a:t>
            </a:r>
            <a:r>
              <a:rPr sz="2200" spc="-120">
                <a:latin typeface="Arial"/>
                <a:cs typeface="Arial"/>
              </a:rPr>
              <a:t> </a:t>
            </a:r>
            <a:r>
              <a:rPr sz="2200" spc="-35">
                <a:latin typeface="Arial"/>
                <a:cs typeface="Arial"/>
              </a:rPr>
              <a:t>the</a:t>
            </a:r>
            <a:r>
              <a:rPr sz="2200" spc="-120">
                <a:latin typeface="Arial"/>
                <a:cs typeface="Arial"/>
              </a:rPr>
              <a:t> </a:t>
            </a:r>
            <a:r>
              <a:rPr sz="2200" spc="-50">
                <a:latin typeface="Arial"/>
                <a:cs typeface="Arial"/>
              </a:rPr>
              <a:t>solution</a:t>
            </a:r>
            <a:r>
              <a:rPr sz="2200" spc="-125">
                <a:latin typeface="Arial"/>
                <a:cs typeface="Arial"/>
              </a:rPr>
              <a:t> </a:t>
            </a:r>
            <a:r>
              <a:rPr sz="2200" spc="-5">
                <a:latin typeface="Arial"/>
                <a:cs typeface="Arial"/>
              </a:rPr>
              <a:t>that</a:t>
            </a:r>
            <a:r>
              <a:rPr sz="2200" spc="-125">
                <a:latin typeface="Arial"/>
                <a:cs typeface="Arial"/>
              </a:rPr>
              <a:t> </a:t>
            </a:r>
            <a:r>
              <a:rPr sz="2200" spc="-85">
                <a:latin typeface="Arial"/>
                <a:cs typeface="Arial"/>
              </a:rPr>
              <a:t>you</a:t>
            </a:r>
            <a:r>
              <a:rPr sz="2200" spc="-130">
                <a:latin typeface="Arial"/>
                <a:cs typeface="Arial"/>
              </a:rPr>
              <a:t> need?</a:t>
            </a:r>
            <a:endParaRPr sz="2200">
              <a:latin typeface="Arial"/>
              <a:cs typeface="Arial"/>
            </a:endParaRPr>
          </a:p>
          <a:p>
            <a:pPr marL="210820">
              <a:lnSpc>
                <a:spcPct val="100000"/>
              </a:lnSpc>
              <a:spcBef>
                <a:spcPts val="50"/>
              </a:spcBef>
            </a:pPr>
            <a:endParaRPr sz="2250">
              <a:latin typeface="Arial"/>
              <a:cs typeface="Arial"/>
            </a:endParaRPr>
          </a:p>
          <a:p>
            <a:pPr marL="223520" marR="5080">
              <a:lnSpc>
                <a:spcPct val="100000"/>
              </a:lnSpc>
            </a:pPr>
            <a:r>
              <a:rPr sz="2200" b="0" spc="-175">
                <a:latin typeface="Arial"/>
                <a:cs typeface="Arial"/>
              </a:rPr>
              <a:t>These </a:t>
            </a:r>
            <a:r>
              <a:rPr sz="2200" b="0" spc="-90">
                <a:latin typeface="Arial"/>
                <a:cs typeface="Arial"/>
              </a:rPr>
              <a:t>questions </a:t>
            </a:r>
            <a:r>
              <a:rPr sz="2200" b="0" spc="-70">
                <a:latin typeface="Arial"/>
                <a:cs typeface="Arial"/>
              </a:rPr>
              <a:t>help </a:t>
            </a:r>
            <a:r>
              <a:rPr sz="2200" b="0" spc="30">
                <a:latin typeface="Arial"/>
                <a:cs typeface="Arial"/>
              </a:rPr>
              <a:t>to </a:t>
            </a:r>
            <a:r>
              <a:rPr sz="2200" b="0" spc="-25">
                <a:latin typeface="Arial"/>
                <a:cs typeface="Arial"/>
              </a:rPr>
              <a:t>identify </a:t>
            </a:r>
            <a:r>
              <a:rPr sz="2200" b="0" spc="-50">
                <a:latin typeface="Arial"/>
                <a:cs typeface="Arial"/>
              </a:rPr>
              <a:t>all </a:t>
            </a:r>
            <a:r>
              <a:rPr sz="2200" b="0" spc="-95">
                <a:latin typeface="Arial"/>
                <a:cs typeface="Arial"/>
              </a:rPr>
              <a:t>stakeholders </a:t>
            </a:r>
            <a:r>
              <a:rPr sz="2200" b="0" spc="-55">
                <a:latin typeface="Arial"/>
                <a:cs typeface="Arial"/>
              </a:rPr>
              <a:t>who </a:t>
            </a:r>
            <a:r>
              <a:rPr sz="2200" b="0">
                <a:latin typeface="Arial"/>
                <a:cs typeface="Arial"/>
              </a:rPr>
              <a:t>will </a:t>
            </a:r>
            <a:r>
              <a:rPr sz="2200" b="0" spc="-120">
                <a:latin typeface="Arial"/>
                <a:cs typeface="Arial"/>
              </a:rPr>
              <a:t>have </a:t>
            </a:r>
            <a:r>
              <a:rPr sz="2200" b="0" spc="-40">
                <a:latin typeface="Arial"/>
                <a:cs typeface="Arial"/>
              </a:rPr>
              <a:t>interest  </a:t>
            </a:r>
            <a:r>
              <a:rPr sz="2200" b="0" spc="-35">
                <a:latin typeface="Arial"/>
                <a:cs typeface="Arial"/>
              </a:rPr>
              <a:t>in the </a:t>
            </a:r>
            <a:r>
              <a:rPr sz="2200" b="0" spc="-55">
                <a:latin typeface="Arial"/>
                <a:cs typeface="Arial"/>
              </a:rPr>
              <a:t>software </a:t>
            </a:r>
            <a:r>
              <a:rPr sz="2200" b="0" spc="25">
                <a:latin typeface="Arial"/>
                <a:cs typeface="Arial"/>
              </a:rPr>
              <a:t>to</a:t>
            </a:r>
            <a:r>
              <a:rPr sz="2200" b="0" spc="-405">
                <a:latin typeface="Arial"/>
                <a:cs typeface="Arial"/>
              </a:rPr>
              <a:t> </a:t>
            </a:r>
            <a:r>
              <a:rPr sz="2200" b="0" spc="-100">
                <a:latin typeface="Arial"/>
                <a:cs typeface="Arial"/>
              </a:rPr>
              <a:t>be </a:t>
            </a:r>
            <a:r>
              <a:rPr sz="2200" b="0" spc="-15">
                <a:latin typeface="Arial"/>
                <a:cs typeface="Arial"/>
              </a:rPr>
              <a:t>built.</a:t>
            </a:r>
            <a:endParaRPr sz="2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7314">
              <a:lnSpc>
                <a:spcPct val="100000"/>
              </a:lnSpc>
              <a:spcBef>
                <a:spcPts val="100"/>
              </a:spcBef>
            </a:pPr>
            <a:r>
              <a:rPr spc="-5"/>
              <a:t>Groundwork For Understanding </a:t>
            </a:r>
            <a:r>
              <a:t>of Software</a:t>
            </a:r>
            <a:r>
              <a:rPr spc="-30"/>
              <a:t> </a:t>
            </a:r>
            <a:r>
              <a:rPr spc="-5"/>
              <a:t>Requirements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7659" y="1073150"/>
            <a:ext cx="8557895" cy="3896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>
                <a:latin typeface="Arial"/>
                <a:cs typeface="Arial"/>
              </a:rPr>
              <a:t>Asking the First Questions</a:t>
            </a:r>
            <a:r>
              <a:rPr sz="2000" b="1">
                <a:latin typeface="Arial"/>
                <a:cs typeface="Arial"/>
              </a:rPr>
              <a:t> </a:t>
            </a:r>
            <a:r>
              <a:rPr sz="2000" b="1" spc="-5">
                <a:latin typeface="Arial"/>
                <a:cs typeface="Arial"/>
              </a:rPr>
              <a:t>cont..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Arial"/>
              <a:cs typeface="Arial"/>
            </a:endParaRPr>
          </a:p>
          <a:p>
            <a:pPr marL="12700" marR="5715">
              <a:lnSpc>
                <a:spcPct val="100000"/>
              </a:lnSpc>
              <a:tabLst>
                <a:tab pos="392430" algn="l"/>
                <a:tab pos="1442720" algn="l"/>
                <a:tab pos="1948814" algn="l"/>
                <a:tab pos="3114675" algn="l"/>
                <a:tab pos="4022725" algn="l"/>
                <a:tab pos="4528820" algn="l"/>
                <a:tab pos="5909310" algn="l"/>
                <a:tab pos="6782434" algn="l"/>
                <a:tab pos="7161530" algn="l"/>
                <a:tab pos="7477759" algn="l"/>
              </a:tabLst>
            </a:pPr>
            <a:r>
              <a:rPr sz="1800" spc="5">
                <a:latin typeface="Arial"/>
                <a:cs typeface="Arial"/>
              </a:rPr>
              <a:t>I</a:t>
            </a:r>
            <a:r>
              <a:rPr sz="1800">
                <a:latin typeface="Arial"/>
                <a:cs typeface="Arial"/>
              </a:rPr>
              <a:t>n	</a:t>
            </a:r>
            <a:r>
              <a:rPr sz="1800" spc="-15">
                <a:latin typeface="Arial"/>
                <a:cs typeface="Arial"/>
              </a:rPr>
              <a:t>a</a:t>
            </a:r>
            <a:r>
              <a:rPr sz="1800" spc="-5">
                <a:latin typeface="Arial"/>
                <a:cs typeface="Arial"/>
              </a:rPr>
              <a:t>dd</a:t>
            </a:r>
            <a:r>
              <a:rPr sz="1800" spc="-10">
                <a:latin typeface="Arial"/>
                <a:cs typeface="Arial"/>
              </a:rPr>
              <a:t>i</a:t>
            </a:r>
            <a:r>
              <a:rPr sz="1800" spc="5">
                <a:latin typeface="Arial"/>
                <a:cs typeface="Arial"/>
              </a:rPr>
              <a:t>t</a:t>
            </a:r>
            <a:r>
              <a:rPr sz="1800" spc="-10">
                <a:latin typeface="Arial"/>
                <a:cs typeface="Arial"/>
              </a:rPr>
              <a:t>i</a:t>
            </a:r>
            <a:r>
              <a:rPr sz="1800" spc="-5">
                <a:latin typeface="Arial"/>
                <a:cs typeface="Arial"/>
              </a:rPr>
              <a:t>o</a:t>
            </a:r>
            <a:r>
              <a:rPr sz="1800" spc="-15">
                <a:latin typeface="Arial"/>
                <a:cs typeface="Arial"/>
              </a:rPr>
              <a:t>n</a:t>
            </a:r>
            <a:r>
              <a:rPr sz="1800">
                <a:latin typeface="Arial"/>
                <a:cs typeface="Arial"/>
              </a:rPr>
              <a:t>,	</a:t>
            </a:r>
            <a:r>
              <a:rPr sz="1800" spc="5">
                <a:latin typeface="Arial"/>
                <a:cs typeface="Arial"/>
              </a:rPr>
              <a:t>t</a:t>
            </a:r>
            <a:r>
              <a:rPr sz="1800" spc="-15">
                <a:latin typeface="Arial"/>
                <a:cs typeface="Arial"/>
              </a:rPr>
              <a:t>h</a:t>
            </a:r>
            <a:r>
              <a:rPr sz="1800">
                <a:latin typeface="Arial"/>
                <a:cs typeface="Arial"/>
              </a:rPr>
              <a:t>e	</a:t>
            </a:r>
            <a:r>
              <a:rPr sz="1800" spc="-5">
                <a:latin typeface="Arial"/>
                <a:cs typeface="Arial"/>
              </a:rPr>
              <a:t>qu</a:t>
            </a:r>
            <a:r>
              <a:rPr sz="1800" spc="-15">
                <a:latin typeface="Arial"/>
                <a:cs typeface="Arial"/>
              </a:rPr>
              <a:t>e</a:t>
            </a:r>
            <a:r>
              <a:rPr sz="1800">
                <a:latin typeface="Arial"/>
                <a:cs typeface="Arial"/>
              </a:rPr>
              <a:t>stio</a:t>
            </a:r>
            <a:r>
              <a:rPr sz="1800" spc="-15">
                <a:latin typeface="Arial"/>
                <a:cs typeface="Arial"/>
              </a:rPr>
              <a:t>n</a:t>
            </a:r>
            <a:r>
              <a:rPr sz="1800">
                <a:latin typeface="Arial"/>
                <a:cs typeface="Arial"/>
              </a:rPr>
              <a:t>s	</a:t>
            </a:r>
            <a:r>
              <a:rPr sz="1800" spc="-10">
                <a:latin typeface="Arial"/>
                <a:cs typeface="Arial"/>
              </a:rPr>
              <a:t>i</a:t>
            </a:r>
            <a:r>
              <a:rPr sz="1800" spc="-5">
                <a:latin typeface="Arial"/>
                <a:cs typeface="Arial"/>
              </a:rPr>
              <a:t>de</a:t>
            </a:r>
            <a:r>
              <a:rPr sz="1800" spc="-15">
                <a:latin typeface="Arial"/>
                <a:cs typeface="Arial"/>
              </a:rPr>
              <a:t>n</a:t>
            </a:r>
            <a:r>
              <a:rPr sz="1800" spc="5">
                <a:latin typeface="Arial"/>
                <a:cs typeface="Arial"/>
              </a:rPr>
              <a:t>t</a:t>
            </a:r>
            <a:r>
              <a:rPr sz="1800" spc="-10">
                <a:latin typeface="Arial"/>
                <a:cs typeface="Arial"/>
              </a:rPr>
              <a:t>i</a:t>
            </a:r>
            <a:r>
              <a:rPr sz="1800" spc="-5">
                <a:latin typeface="Arial"/>
                <a:cs typeface="Arial"/>
              </a:rPr>
              <a:t>f</a:t>
            </a:r>
            <a:r>
              <a:rPr sz="1800">
                <a:latin typeface="Arial"/>
                <a:cs typeface="Arial"/>
              </a:rPr>
              <a:t>y	</a:t>
            </a:r>
            <a:r>
              <a:rPr sz="1800" spc="5">
                <a:latin typeface="Arial"/>
                <a:cs typeface="Arial"/>
              </a:rPr>
              <a:t>t</a:t>
            </a:r>
            <a:r>
              <a:rPr sz="1800" spc="-15">
                <a:latin typeface="Arial"/>
                <a:cs typeface="Arial"/>
              </a:rPr>
              <a:t>h</a:t>
            </a:r>
            <a:r>
              <a:rPr sz="1800">
                <a:latin typeface="Arial"/>
                <a:cs typeface="Arial"/>
              </a:rPr>
              <a:t>e	me</a:t>
            </a:r>
            <a:r>
              <a:rPr sz="1800" spc="-15">
                <a:latin typeface="Arial"/>
                <a:cs typeface="Arial"/>
              </a:rPr>
              <a:t>a</a:t>
            </a:r>
            <a:r>
              <a:rPr sz="1800" spc="5">
                <a:latin typeface="Arial"/>
                <a:cs typeface="Arial"/>
              </a:rPr>
              <a:t>s</a:t>
            </a:r>
            <a:r>
              <a:rPr sz="1800" spc="-15">
                <a:latin typeface="Arial"/>
                <a:cs typeface="Arial"/>
              </a:rPr>
              <a:t>u</a:t>
            </a:r>
            <a:r>
              <a:rPr sz="1800">
                <a:latin typeface="Arial"/>
                <a:cs typeface="Arial"/>
              </a:rPr>
              <a:t>ra</a:t>
            </a:r>
            <a:r>
              <a:rPr sz="1800" spc="-15">
                <a:latin typeface="Arial"/>
                <a:cs typeface="Arial"/>
              </a:rPr>
              <a:t>b</a:t>
            </a:r>
            <a:r>
              <a:rPr sz="1800" spc="-5">
                <a:latin typeface="Arial"/>
                <a:cs typeface="Arial"/>
              </a:rPr>
              <a:t>l</a:t>
            </a:r>
            <a:r>
              <a:rPr sz="1800">
                <a:latin typeface="Arial"/>
                <a:cs typeface="Arial"/>
              </a:rPr>
              <a:t>e	</a:t>
            </a:r>
            <a:r>
              <a:rPr sz="1800" spc="-5">
                <a:latin typeface="Arial"/>
                <a:cs typeface="Arial"/>
              </a:rPr>
              <a:t>b</a:t>
            </a:r>
            <a:r>
              <a:rPr sz="1800" spc="-15">
                <a:latin typeface="Arial"/>
                <a:cs typeface="Arial"/>
              </a:rPr>
              <a:t>en</a:t>
            </a:r>
            <a:r>
              <a:rPr sz="1800" spc="-5">
                <a:latin typeface="Arial"/>
                <a:cs typeface="Arial"/>
              </a:rPr>
              <a:t>e</a:t>
            </a:r>
            <a:r>
              <a:rPr sz="1800" spc="5">
                <a:latin typeface="Arial"/>
                <a:cs typeface="Arial"/>
              </a:rPr>
              <a:t>f</a:t>
            </a:r>
            <a:r>
              <a:rPr sz="1800" spc="-10">
                <a:latin typeface="Arial"/>
                <a:cs typeface="Arial"/>
              </a:rPr>
              <a:t>i</a:t>
            </a:r>
            <a:r>
              <a:rPr sz="1800">
                <a:latin typeface="Arial"/>
                <a:cs typeface="Arial"/>
              </a:rPr>
              <a:t>t	</a:t>
            </a:r>
            <a:r>
              <a:rPr sz="1800" spc="-15">
                <a:latin typeface="Arial"/>
                <a:cs typeface="Arial"/>
              </a:rPr>
              <a:t>o</a:t>
            </a:r>
            <a:r>
              <a:rPr sz="1800">
                <a:latin typeface="Arial"/>
                <a:cs typeface="Arial"/>
              </a:rPr>
              <a:t>f	a	succ</a:t>
            </a:r>
            <a:r>
              <a:rPr sz="1800" spc="-15">
                <a:latin typeface="Arial"/>
                <a:cs typeface="Arial"/>
              </a:rPr>
              <a:t>e</a:t>
            </a:r>
            <a:r>
              <a:rPr sz="1800">
                <a:latin typeface="Arial"/>
                <a:cs typeface="Arial"/>
              </a:rPr>
              <a:t>ss</a:t>
            </a:r>
            <a:r>
              <a:rPr sz="1800" spc="5">
                <a:latin typeface="Arial"/>
                <a:cs typeface="Arial"/>
              </a:rPr>
              <a:t>f</a:t>
            </a:r>
            <a:r>
              <a:rPr sz="1800" spc="-15">
                <a:latin typeface="Arial"/>
                <a:cs typeface="Arial"/>
              </a:rPr>
              <a:t>u</a:t>
            </a:r>
            <a:r>
              <a:rPr sz="1800">
                <a:latin typeface="Arial"/>
                <a:cs typeface="Arial"/>
              </a:rPr>
              <a:t>l  </a:t>
            </a:r>
            <a:r>
              <a:rPr sz="1800" spc="-5">
                <a:latin typeface="Arial"/>
                <a:cs typeface="Arial"/>
              </a:rPr>
              <a:t>implementation and possible </a:t>
            </a:r>
            <a:r>
              <a:rPr sz="1800" spc="-10">
                <a:latin typeface="Arial"/>
                <a:cs typeface="Arial"/>
              </a:rPr>
              <a:t>alternatives </a:t>
            </a:r>
            <a:r>
              <a:rPr sz="1800" spc="-5">
                <a:latin typeface="Arial"/>
                <a:cs typeface="Arial"/>
              </a:rPr>
              <a:t>to </a:t>
            </a:r>
            <a:r>
              <a:rPr sz="1800">
                <a:latin typeface="Arial"/>
                <a:cs typeface="Arial"/>
              </a:rPr>
              <a:t>custom </a:t>
            </a:r>
            <a:r>
              <a:rPr sz="1800" spc="-10">
                <a:latin typeface="Arial"/>
                <a:cs typeface="Arial"/>
              </a:rPr>
              <a:t>software</a:t>
            </a:r>
            <a:r>
              <a:rPr sz="1800" spc="-5">
                <a:latin typeface="Arial"/>
                <a:cs typeface="Arial"/>
              </a:rPr>
              <a:t> </a:t>
            </a:r>
            <a:r>
              <a:rPr sz="1800" spc="-10">
                <a:latin typeface="Arial"/>
                <a:cs typeface="Arial"/>
              </a:rPr>
              <a:t>development.</a:t>
            </a:r>
            <a:endParaRPr sz="1800">
              <a:latin typeface="Arial"/>
              <a:cs typeface="Arial"/>
            </a:endParaRPr>
          </a:p>
          <a:p>
            <a:pPr marL="12700" marR="5715">
              <a:lnSpc>
                <a:spcPct val="100000"/>
              </a:lnSpc>
            </a:pPr>
            <a:r>
              <a:rPr sz="1800">
                <a:latin typeface="Arial"/>
                <a:cs typeface="Arial"/>
              </a:rPr>
              <a:t>The </a:t>
            </a:r>
            <a:r>
              <a:rPr sz="1800" spc="-10">
                <a:latin typeface="Arial"/>
                <a:cs typeface="Arial"/>
              </a:rPr>
              <a:t>next </a:t>
            </a:r>
            <a:r>
              <a:rPr sz="1800">
                <a:latin typeface="Arial"/>
                <a:cs typeface="Arial"/>
              </a:rPr>
              <a:t>set </a:t>
            </a:r>
            <a:r>
              <a:rPr sz="1800" spc="-5">
                <a:latin typeface="Arial"/>
                <a:cs typeface="Arial"/>
              </a:rPr>
              <a:t>of </a:t>
            </a:r>
            <a:r>
              <a:rPr sz="1800" spc="-10">
                <a:latin typeface="Arial"/>
                <a:cs typeface="Arial"/>
              </a:rPr>
              <a:t>questions enables you </a:t>
            </a:r>
            <a:r>
              <a:rPr sz="1800" spc="-5">
                <a:latin typeface="Arial"/>
                <a:cs typeface="Arial"/>
              </a:rPr>
              <a:t>to gain </a:t>
            </a:r>
            <a:r>
              <a:rPr sz="1800">
                <a:latin typeface="Arial"/>
                <a:cs typeface="Arial"/>
              </a:rPr>
              <a:t>a </a:t>
            </a:r>
            <a:r>
              <a:rPr sz="1800" spc="-10">
                <a:latin typeface="Arial"/>
                <a:cs typeface="Arial"/>
              </a:rPr>
              <a:t>better understanding </a:t>
            </a:r>
            <a:r>
              <a:rPr sz="1800" spc="-5">
                <a:latin typeface="Arial"/>
                <a:cs typeface="Arial"/>
              </a:rPr>
              <a:t>of the </a:t>
            </a:r>
            <a:r>
              <a:rPr sz="1800" spc="-10">
                <a:latin typeface="Arial"/>
                <a:cs typeface="Arial"/>
              </a:rPr>
              <a:t>problem  and </a:t>
            </a:r>
            <a:r>
              <a:rPr sz="1800" spc="-15">
                <a:latin typeface="Arial"/>
                <a:cs typeface="Arial"/>
              </a:rPr>
              <a:t>allows </a:t>
            </a:r>
            <a:r>
              <a:rPr sz="1800" spc="-5">
                <a:latin typeface="Arial"/>
                <a:cs typeface="Arial"/>
              </a:rPr>
              <a:t>the customer to voice his or </a:t>
            </a:r>
            <a:r>
              <a:rPr sz="1800" spc="-10">
                <a:latin typeface="Arial"/>
                <a:cs typeface="Arial"/>
              </a:rPr>
              <a:t>her perceptions about </a:t>
            </a:r>
            <a:r>
              <a:rPr sz="1800">
                <a:latin typeface="Arial"/>
                <a:cs typeface="Arial"/>
              </a:rPr>
              <a:t>a</a:t>
            </a:r>
            <a:r>
              <a:rPr sz="1800" spc="80">
                <a:latin typeface="Arial"/>
                <a:cs typeface="Arial"/>
              </a:rPr>
              <a:t> </a:t>
            </a:r>
            <a:r>
              <a:rPr sz="1800" spc="-10">
                <a:latin typeface="Arial"/>
                <a:cs typeface="Arial"/>
              </a:rPr>
              <a:t>solution: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buChar char="•"/>
              <a:tabLst>
                <a:tab pos="157480" algn="l"/>
              </a:tabLst>
            </a:pPr>
            <a:r>
              <a:rPr sz="1800" spc="-5">
                <a:latin typeface="Arial"/>
                <a:cs typeface="Arial"/>
              </a:rPr>
              <a:t>How </a:t>
            </a:r>
            <a:r>
              <a:rPr sz="1800" spc="-15">
                <a:latin typeface="Arial"/>
                <a:cs typeface="Arial"/>
              </a:rPr>
              <a:t>would you </a:t>
            </a:r>
            <a:r>
              <a:rPr sz="1800" spc="-5">
                <a:latin typeface="Arial"/>
                <a:cs typeface="Arial"/>
              </a:rPr>
              <a:t>characterize </a:t>
            </a:r>
            <a:r>
              <a:rPr sz="1800" spc="-10">
                <a:latin typeface="Arial"/>
                <a:cs typeface="Arial"/>
              </a:rPr>
              <a:t>“good” output that </a:t>
            </a:r>
            <a:r>
              <a:rPr sz="1800" spc="-15">
                <a:latin typeface="Arial"/>
                <a:cs typeface="Arial"/>
              </a:rPr>
              <a:t>would </a:t>
            </a:r>
            <a:r>
              <a:rPr sz="1800" spc="-5">
                <a:latin typeface="Arial"/>
                <a:cs typeface="Arial"/>
              </a:rPr>
              <a:t>be </a:t>
            </a:r>
            <a:r>
              <a:rPr sz="1800" spc="-10">
                <a:latin typeface="Arial"/>
                <a:cs typeface="Arial"/>
              </a:rPr>
              <a:t>generated by </a:t>
            </a:r>
            <a:r>
              <a:rPr sz="1800">
                <a:latin typeface="Arial"/>
                <a:cs typeface="Arial"/>
              </a:rPr>
              <a:t>a </a:t>
            </a:r>
            <a:r>
              <a:rPr sz="1800" spc="-5">
                <a:latin typeface="Arial"/>
                <a:cs typeface="Arial"/>
              </a:rPr>
              <a:t>successful  solution?</a:t>
            </a:r>
            <a:endParaRPr sz="1800">
              <a:latin typeface="Arial"/>
              <a:cs typeface="Arial"/>
            </a:endParaRPr>
          </a:p>
          <a:p>
            <a:pPr marL="157480" indent="-144780">
              <a:lnSpc>
                <a:spcPct val="100000"/>
              </a:lnSpc>
              <a:buChar char="•"/>
              <a:tabLst>
                <a:tab pos="157480" algn="l"/>
              </a:tabLst>
            </a:pPr>
            <a:r>
              <a:rPr sz="1800" spc="-5">
                <a:latin typeface="Arial"/>
                <a:cs typeface="Arial"/>
              </a:rPr>
              <a:t>What problem(s) </a:t>
            </a:r>
            <a:r>
              <a:rPr sz="1800" spc="-15">
                <a:latin typeface="Arial"/>
                <a:cs typeface="Arial"/>
              </a:rPr>
              <a:t>will </a:t>
            </a:r>
            <a:r>
              <a:rPr sz="1800" spc="-5">
                <a:latin typeface="Arial"/>
                <a:cs typeface="Arial"/>
              </a:rPr>
              <a:t>this solution</a:t>
            </a:r>
            <a:r>
              <a:rPr sz="1800" spc="5">
                <a:latin typeface="Arial"/>
                <a:cs typeface="Arial"/>
              </a:rPr>
              <a:t> </a:t>
            </a:r>
            <a:r>
              <a:rPr sz="1800" spc="-5">
                <a:latin typeface="Arial"/>
                <a:cs typeface="Arial"/>
              </a:rPr>
              <a:t>address?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buChar char="•"/>
              <a:tabLst>
                <a:tab pos="163830" algn="l"/>
              </a:tabLst>
            </a:pPr>
            <a:r>
              <a:rPr sz="1800" spc="-5">
                <a:latin typeface="Arial"/>
                <a:cs typeface="Arial"/>
              </a:rPr>
              <a:t>Can </a:t>
            </a:r>
            <a:r>
              <a:rPr sz="1800" spc="-10">
                <a:latin typeface="Arial"/>
                <a:cs typeface="Arial"/>
              </a:rPr>
              <a:t>you </a:t>
            </a:r>
            <a:r>
              <a:rPr sz="1800" spc="-5">
                <a:latin typeface="Arial"/>
                <a:cs typeface="Arial"/>
              </a:rPr>
              <a:t>show </a:t>
            </a:r>
            <a:r>
              <a:rPr sz="1800">
                <a:latin typeface="Arial"/>
                <a:cs typeface="Arial"/>
              </a:rPr>
              <a:t>me </a:t>
            </a:r>
            <a:r>
              <a:rPr sz="1800" spc="-5">
                <a:latin typeface="Arial"/>
                <a:cs typeface="Arial"/>
              </a:rPr>
              <a:t>(or describe) the </a:t>
            </a:r>
            <a:r>
              <a:rPr sz="1800" spc="-10">
                <a:latin typeface="Arial"/>
                <a:cs typeface="Arial"/>
              </a:rPr>
              <a:t>business </a:t>
            </a:r>
            <a:r>
              <a:rPr sz="1800" spc="-5">
                <a:latin typeface="Arial"/>
                <a:cs typeface="Arial"/>
              </a:rPr>
              <a:t>environment in </a:t>
            </a:r>
            <a:r>
              <a:rPr sz="1800" spc="-15">
                <a:latin typeface="Arial"/>
                <a:cs typeface="Arial"/>
              </a:rPr>
              <a:t>which </a:t>
            </a:r>
            <a:r>
              <a:rPr sz="1800" spc="-5">
                <a:latin typeface="Arial"/>
                <a:cs typeface="Arial"/>
              </a:rPr>
              <a:t>the solution </a:t>
            </a:r>
            <a:r>
              <a:rPr sz="1800" spc="-15">
                <a:latin typeface="Arial"/>
                <a:cs typeface="Arial"/>
              </a:rPr>
              <a:t>will  </a:t>
            </a:r>
            <a:r>
              <a:rPr sz="1800" spc="-5">
                <a:latin typeface="Arial"/>
                <a:cs typeface="Arial"/>
              </a:rPr>
              <a:t>be</a:t>
            </a:r>
            <a:r>
              <a:rPr sz="1800" spc="-10">
                <a:latin typeface="Arial"/>
                <a:cs typeface="Arial"/>
              </a:rPr>
              <a:t> </a:t>
            </a:r>
            <a:r>
              <a:rPr sz="1800" spc="-5">
                <a:latin typeface="Arial"/>
                <a:cs typeface="Arial"/>
              </a:rPr>
              <a:t>used?</a:t>
            </a:r>
            <a:endParaRPr sz="1800">
              <a:latin typeface="Arial"/>
              <a:cs typeface="Arial"/>
            </a:endParaRPr>
          </a:p>
          <a:p>
            <a:pPr marL="12700" marR="6985">
              <a:lnSpc>
                <a:spcPct val="100000"/>
              </a:lnSpc>
              <a:buChar char="•"/>
              <a:tabLst>
                <a:tab pos="226695" algn="l"/>
                <a:tab pos="227329" algn="l"/>
                <a:tab pos="727710" algn="l"/>
                <a:tab pos="1569720" algn="l"/>
                <a:tab pos="2982595" algn="l"/>
                <a:tab pos="3763645" algn="l"/>
                <a:tab pos="4099560" algn="l"/>
                <a:tab pos="5336540" algn="l"/>
                <a:tab pos="6029960" algn="l"/>
                <a:tab pos="6478270" algn="l"/>
                <a:tab pos="7010400" algn="l"/>
                <a:tab pos="7459345" algn="l"/>
                <a:tab pos="8377555" algn="l"/>
              </a:tabLst>
            </a:pPr>
            <a:r>
              <a:rPr sz="1800" spc="-5">
                <a:latin typeface="Arial"/>
                <a:cs typeface="Arial"/>
              </a:rPr>
              <a:t>Wil</a:t>
            </a:r>
            <a:r>
              <a:rPr sz="1800">
                <a:latin typeface="Arial"/>
                <a:cs typeface="Arial"/>
              </a:rPr>
              <a:t>l	s</a:t>
            </a:r>
            <a:r>
              <a:rPr sz="1800" spc="-15">
                <a:latin typeface="Arial"/>
                <a:cs typeface="Arial"/>
              </a:rPr>
              <a:t>p</a:t>
            </a:r>
            <a:r>
              <a:rPr sz="1800" spc="-5">
                <a:latin typeface="Arial"/>
                <a:cs typeface="Arial"/>
              </a:rPr>
              <a:t>ec</a:t>
            </a:r>
            <a:r>
              <a:rPr sz="1800" spc="-10">
                <a:latin typeface="Arial"/>
                <a:cs typeface="Arial"/>
              </a:rPr>
              <a:t>i</a:t>
            </a:r>
            <a:r>
              <a:rPr sz="1800" spc="-5">
                <a:latin typeface="Arial"/>
                <a:cs typeface="Arial"/>
              </a:rPr>
              <a:t>a</a:t>
            </a:r>
            <a:r>
              <a:rPr sz="1800">
                <a:latin typeface="Arial"/>
                <a:cs typeface="Arial"/>
              </a:rPr>
              <a:t>l	</a:t>
            </a:r>
            <a:r>
              <a:rPr sz="1800" spc="-5">
                <a:latin typeface="Arial"/>
                <a:cs typeface="Arial"/>
              </a:rPr>
              <a:t>p</a:t>
            </a:r>
            <a:r>
              <a:rPr sz="1800" spc="-15">
                <a:latin typeface="Arial"/>
                <a:cs typeface="Arial"/>
              </a:rPr>
              <a:t>e</a:t>
            </a:r>
            <a:r>
              <a:rPr sz="1800">
                <a:latin typeface="Arial"/>
                <a:cs typeface="Arial"/>
              </a:rPr>
              <a:t>r</a:t>
            </a:r>
            <a:r>
              <a:rPr sz="1800" spc="5">
                <a:latin typeface="Arial"/>
                <a:cs typeface="Arial"/>
              </a:rPr>
              <a:t>f</a:t>
            </a:r>
            <a:r>
              <a:rPr sz="1800" spc="-15">
                <a:latin typeface="Arial"/>
                <a:cs typeface="Arial"/>
              </a:rPr>
              <a:t>o</a:t>
            </a:r>
            <a:r>
              <a:rPr sz="1800">
                <a:latin typeface="Arial"/>
                <a:cs typeface="Arial"/>
              </a:rPr>
              <a:t>rma</a:t>
            </a:r>
            <a:r>
              <a:rPr sz="1800" spc="-15">
                <a:latin typeface="Arial"/>
                <a:cs typeface="Arial"/>
              </a:rPr>
              <a:t>n</a:t>
            </a:r>
            <a:r>
              <a:rPr sz="1800">
                <a:latin typeface="Arial"/>
                <a:cs typeface="Arial"/>
              </a:rPr>
              <a:t>ce	</a:t>
            </a:r>
            <a:r>
              <a:rPr sz="1800" spc="-5">
                <a:latin typeface="Arial"/>
                <a:cs typeface="Arial"/>
              </a:rPr>
              <a:t>issu</a:t>
            </a:r>
            <a:r>
              <a:rPr sz="1800" spc="-15">
                <a:latin typeface="Arial"/>
                <a:cs typeface="Arial"/>
              </a:rPr>
              <a:t>e</a:t>
            </a:r>
            <a:r>
              <a:rPr sz="1800">
                <a:latin typeface="Arial"/>
                <a:cs typeface="Arial"/>
              </a:rPr>
              <a:t>s	</a:t>
            </a:r>
            <a:r>
              <a:rPr sz="1800" spc="-15">
                <a:latin typeface="Arial"/>
                <a:cs typeface="Arial"/>
              </a:rPr>
              <a:t>o</a:t>
            </a:r>
            <a:r>
              <a:rPr sz="1800">
                <a:latin typeface="Arial"/>
                <a:cs typeface="Arial"/>
              </a:rPr>
              <a:t>r	c</a:t>
            </a:r>
            <a:r>
              <a:rPr sz="1800" spc="-15">
                <a:latin typeface="Arial"/>
                <a:cs typeface="Arial"/>
              </a:rPr>
              <a:t>o</a:t>
            </a:r>
            <a:r>
              <a:rPr sz="1800" spc="-5">
                <a:latin typeface="Arial"/>
                <a:cs typeface="Arial"/>
              </a:rPr>
              <a:t>nstra</a:t>
            </a:r>
            <a:r>
              <a:rPr sz="1800" spc="-10">
                <a:latin typeface="Arial"/>
                <a:cs typeface="Arial"/>
              </a:rPr>
              <a:t>i</a:t>
            </a:r>
            <a:r>
              <a:rPr sz="1800" spc="-5">
                <a:latin typeface="Arial"/>
                <a:cs typeface="Arial"/>
              </a:rPr>
              <a:t>nt</a:t>
            </a:r>
            <a:r>
              <a:rPr sz="1800">
                <a:latin typeface="Arial"/>
                <a:cs typeface="Arial"/>
              </a:rPr>
              <a:t>s	</a:t>
            </a:r>
            <a:r>
              <a:rPr sz="1800" spc="-5">
                <a:latin typeface="Arial"/>
                <a:cs typeface="Arial"/>
              </a:rPr>
              <a:t>affec</a:t>
            </a:r>
            <a:r>
              <a:rPr sz="1800">
                <a:latin typeface="Arial"/>
                <a:cs typeface="Arial"/>
              </a:rPr>
              <a:t>t	</a:t>
            </a:r>
            <a:r>
              <a:rPr sz="1800" spc="-5">
                <a:latin typeface="Arial"/>
                <a:cs typeface="Arial"/>
              </a:rPr>
              <a:t>th</a:t>
            </a:r>
            <a:r>
              <a:rPr sz="1800">
                <a:latin typeface="Arial"/>
                <a:cs typeface="Arial"/>
              </a:rPr>
              <a:t>e	</a:t>
            </a:r>
            <a:r>
              <a:rPr sz="1800" spc="-40">
                <a:latin typeface="Arial"/>
                <a:cs typeface="Arial"/>
              </a:rPr>
              <a:t>w</a:t>
            </a:r>
            <a:r>
              <a:rPr sz="1800" spc="-5">
                <a:latin typeface="Arial"/>
                <a:cs typeface="Arial"/>
              </a:rPr>
              <a:t>a</a:t>
            </a:r>
            <a:r>
              <a:rPr sz="1800">
                <a:latin typeface="Arial"/>
                <a:cs typeface="Arial"/>
              </a:rPr>
              <a:t>y	</a:t>
            </a:r>
            <a:r>
              <a:rPr sz="1800" spc="-5">
                <a:latin typeface="Arial"/>
                <a:cs typeface="Arial"/>
              </a:rPr>
              <a:t>th</a:t>
            </a:r>
            <a:r>
              <a:rPr sz="1800">
                <a:latin typeface="Arial"/>
                <a:cs typeface="Arial"/>
              </a:rPr>
              <a:t>e	sol</a:t>
            </a:r>
            <a:r>
              <a:rPr sz="1800" spc="-15">
                <a:latin typeface="Arial"/>
                <a:cs typeface="Arial"/>
              </a:rPr>
              <a:t>u</a:t>
            </a:r>
            <a:r>
              <a:rPr sz="1800" spc="5">
                <a:latin typeface="Arial"/>
                <a:cs typeface="Arial"/>
              </a:rPr>
              <a:t>t</a:t>
            </a:r>
            <a:r>
              <a:rPr sz="1800" spc="-10">
                <a:latin typeface="Arial"/>
                <a:cs typeface="Arial"/>
              </a:rPr>
              <a:t>i</a:t>
            </a:r>
            <a:r>
              <a:rPr sz="1800" spc="-5">
                <a:latin typeface="Arial"/>
                <a:cs typeface="Arial"/>
              </a:rPr>
              <a:t>o</a:t>
            </a:r>
            <a:r>
              <a:rPr sz="1800">
                <a:latin typeface="Arial"/>
                <a:cs typeface="Arial"/>
              </a:rPr>
              <a:t>n	</a:t>
            </a:r>
            <a:r>
              <a:rPr sz="1800" spc="-5">
                <a:latin typeface="Arial"/>
                <a:cs typeface="Arial"/>
              </a:rPr>
              <a:t>is  </a:t>
            </a:r>
            <a:r>
              <a:rPr sz="1800" spc="-10">
                <a:latin typeface="Arial"/>
                <a:cs typeface="Arial"/>
              </a:rPr>
              <a:t>approached?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7314">
              <a:lnSpc>
                <a:spcPct val="100000"/>
              </a:lnSpc>
              <a:spcBef>
                <a:spcPts val="100"/>
              </a:spcBef>
            </a:pPr>
            <a:r>
              <a:rPr spc="-5"/>
              <a:t>Groundwork For Understanding </a:t>
            </a:r>
            <a:r>
              <a:t>of Software</a:t>
            </a:r>
            <a:r>
              <a:rPr spc="-30"/>
              <a:t> </a:t>
            </a:r>
            <a:r>
              <a:rPr spc="-5"/>
              <a:t>Requirements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1320" y="1120140"/>
            <a:ext cx="8481060" cy="50838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2400" b="1" spc="-240">
                <a:latin typeface="Arial"/>
                <a:cs typeface="Arial"/>
              </a:rPr>
              <a:t>Asking </a:t>
            </a:r>
            <a:r>
              <a:rPr sz="2400" b="1" spc="-95">
                <a:latin typeface="Arial"/>
                <a:cs typeface="Arial"/>
              </a:rPr>
              <a:t>the </a:t>
            </a:r>
            <a:r>
              <a:rPr sz="2400" b="1" spc="-180">
                <a:latin typeface="Arial"/>
                <a:cs typeface="Arial"/>
              </a:rPr>
              <a:t>First </a:t>
            </a:r>
            <a:r>
              <a:rPr sz="2400" b="1" spc="-190">
                <a:latin typeface="Arial"/>
                <a:cs typeface="Arial"/>
              </a:rPr>
              <a:t>Questions</a:t>
            </a:r>
            <a:r>
              <a:rPr sz="2400" b="1" spc="-25">
                <a:latin typeface="Arial"/>
                <a:cs typeface="Arial"/>
              </a:rPr>
              <a:t> </a:t>
            </a:r>
            <a:r>
              <a:rPr sz="2400" b="1" spc="-125">
                <a:latin typeface="Arial"/>
                <a:cs typeface="Arial"/>
              </a:rPr>
              <a:t>cont..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250">
              <a:latin typeface="Arial"/>
              <a:cs typeface="Arial"/>
            </a:endParaRPr>
          </a:p>
          <a:p>
            <a:pPr marL="12700" marR="5080" algn="just">
              <a:lnSpc>
                <a:spcPct val="100000"/>
              </a:lnSpc>
            </a:pPr>
            <a:r>
              <a:rPr sz="2200" spc="-165">
                <a:latin typeface="Arial"/>
                <a:cs typeface="Arial"/>
              </a:rPr>
              <a:t>The </a:t>
            </a:r>
            <a:r>
              <a:rPr sz="2200" spc="-35">
                <a:latin typeface="Arial"/>
                <a:cs typeface="Arial"/>
              </a:rPr>
              <a:t>final </a:t>
            </a:r>
            <a:r>
              <a:rPr sz="2200" spc="-85">
                <a:latin typeface="Arial"/>
                <a:cs typeface="Arial"/>
              </a:rPr>
              <a:t>set </a:t>
            </a:r>
            <a:r>
              <a:rPr sz="2200">
                <a:latin typeface="Arial"/>
                <a:cs typeface="Arial"/>
              </a:rPr>
              <a:t>of </a:t>
            </a:r>
            <a:r>
              <a:rPr sz="2200" spc="-90">
                <a:latin typeface="Arial"/>
                <a:cs typeface="Arial"/>
              </a:rPr>
              <a:t>questions </a:t>
            </a:r>
            <a:r>
              <a:rPr sz="2200" spc="-130">
                <a:latin typeface="Arial"/>
                <a:cs typeface="Arial"/>
              </a:rPr>
              <a:t>focuses </a:t>
            </a:r>
            <a:r>
              <a:rPr sz="2200" spc="-65">
                <a:latin typeface="Arial"/>
                <a:cs typeface="Arial"/>
              </a:rPr>
              <a:t>on  </a:t>
            </a:r>
            <a:r>
              <a:rPr sz="2200" spc="-35">
                <a:latin typeface="Arial"/>
                <a:cs typeface="Arial"/>
              </a:rPr>
              <a:t>the </a:t>
            </a:r>
            <a:r>
              <a:rPr sz="2200" spc="-90">
                <a:latin typeface="Arial"/>
                <a:cs typeface="Arial"/>
              </a:rPr>
              <a:t>effectiveness </a:t>
            </a:r>
            <a:r>
              <a:rPr sz="2200" spc="-5">
                <a:latin typeface="Arial"/>
                <a:cs typeface="Arial"/>
              </a:rPr>
              <a:t>of </a:t>
            </a:r>
            <a:r>
              <a:rPr sz="2200" spc="-35">
                <a:latin typeface="Arial"/>
                <a:cs typeface="Arial"/>
              </a:rPr>
              <a:t>the  </a:t>
            </a:r>
            <a:r>
              <a:rPr sz="2200" spc="-75">
                <a:latin typeface="Arial"/>
                <a:cs typeface="Arial"/>
              </a:rPr>
              <a:t>communication </a:t>
            </a:r>
            <a:r>
              <a:rPr sz="2200" spc="-40">
                <a:latin typeface="Arial"/>
                <a:cs typeface="Arial"/>
              </a:rPr>
              <a:t>activity itself. </a:t>
            </a:r>
            <a:r>
              <a:rPr sz="2200" spc="-195">
                <a:latin typeface="Arial"/>
                <a:cs typeface="Arial"/>
              </a:rPr>
              <a:t>Gause </a:t>
            </a:r>
            <a:r>
              <a:rPr sz="2200" spc="-105">
                <a:latin typeface="Arial"/>
                <a:cs typeface="Arial"/>
              </a:rPr>
              <a:t>and </a:t>
            </a:r>
            <a:r>
              <a:rPr sz="2200" spc="-90">
                <a:latin typeface="Arial"/>
                <a:cs typeface="Arial"/>
              </a:rPr>
              <a:t>Weinberg </a:t>
            </a:r>
            <a:r>
              <a:rPr sz="2200" spc="-100">
                <a:latin typeface="Arial"/>
                <a:cs typeface="Arial"/>
              </a:rPr>
              <a:t>[Gau89] </a:t>
            </a:r>
            <a:r>
              <a:rPr sz="2200" spc="-85">
                <a:latin typeface="Arial"/>
                <a:cs typeface="Arial"/>
              </a:rPr>
              <a:t>call </a:t>
            </a:r>
            <a:r>
              <a:rPr sz="2200" spc="-95">
                <a:latin typeface="Arial"/>
                <a:cs typeface="Arial"/>
              </a:rPr>
              <a:t>these  </a:t>
            </a:r>
            <a:r>
              <a:rPr sz="2200" spc="-50">
                <a:latin typeface="Arial"/>
                <a:cs typeface="Arial"/>
              </a:rPr>
              <a:t>“meta-questions” </a:t>
            </a:r>
            <a:r>
              <a:rPr sz="2200" spc="-105">
                <a:latin typeface="Arial"/>
                <a:cs typeface="Arial"/>
              </a:rPr>
              <a:t>and </a:t>
            </a:r>
            <a:r>
              <a:rPr sz="2200" spc="-90">
                <a:latin typeface="Arial"/>
                <a:cs typeface="Arial"/>
              </a:rPr>
              <a:t>propose </a:t>
            </a:r>
            <a:r>
              <a:rPr sz="2200" spc="-35">
                <a:latin typeface="Arial"/>
                <a:cs typeface="Arial"/>
              </a:rPr>
              <a:t>the </a:t>
            </a:r>
            <a:r>
              <a:rPr sz="2200" spc="-40">
                <a:latin typeface="Arial"/>
                <a:cs typeface="Arial"/>
              </a:rPr>
              <a:t>following </a:t>
            </a:r>
            <a:r>
              <a:rPr sz="2200" spc="-75">
                <a:latin typeface="Arial"/>
                <a:cs typeface="Arial"/>
              </a:rPr>
              <a:t>(abbreviated)</a:t>
            </a:r>
            <a:r>
              <a:rPr sz="2200" spc="-415">
                <a:latin typeface="Arial"/>
                <a:cs typeface="Arial"/>
              </a:rPr>
              <a:t> </a:t>
            </a:r>
            <a:r>
              <a:rPr sz="2200" spc="-25">
                <a:latin typeface="Arial"/>
                <a:cs typeface="Arial"/>
              </a:rPr>
              <a:t>list: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250">
              <a:latin typeface="Arial"/>
              <a:cs typeface="Arial"/>
            </a:endParaRPr>
          </a:p>
          <a:p>
            <a:pPr marL="12700" marR="7620">
              <a:lnSpc>
                <a:spcPct val="100000"/>
              </a:lnSpc>
              <a:buChar char="•"/>
              <a:tabLst>
                <a:tab pos="237490" algn="l"/>
              </a:tabLst>
            </a:pPr>
            <a:r>
              <a:rPr sz="2200" spc="-100">
                <a:latin typeface="Arial"/>
                <a:cs typeface="Arial"/>
              </a:rPr>
              <a:t>Are </a:t>
            </a:r>
            <a:r>
              <a:rPr sz="2200" spc="-85">
                <a:latin typeface="Arial"/>
                <a:cs typeface="Arial"/>
              </a:rPr>
              <a:t>you </a:t>
            </a:r>
            <a:r>
              <a:rPr sz="2200" spc="-35">
                <a:latin typeface="Arial"/>
                <a:cs typeface="Arial"/>
              </a:rPr>
              <a:t>the </a:t>
            </a:r>
            <a:r>
              <a:rPr sz="2200" spc="-20">
                <a:latin typeface="Arial"/>
                <a:cs typeface="Arial"/>
              </a:rPr>
              <a:t>right </a:t>
            </a:r>
            <a:r>
              <a:rPr sz="2200" spc="-95">
                <a:latin typeface="Arial"/>
                <a:cs typeface="Arial"/>
              </a:rPr>
              <a:t>person </a:t>
            </a:r>
            <a:r>
              <a:rPr sz="2200" spc="25">
                <a:latin typeface="Arial"/>
                <a:cs typeface="Arial"/>
              </a:rPr>
              <a:t>to </a:t>
            </a:r>
            <a:r>
              <a:rPr sz="2200" spc="-105">
                <a:latin typeface="Arial"/>
                <a:cs typeface="Arial"/>
              </a:rPr>
              <a:t>answer </a:t>
            </a:r>
            <a:r>
              <a:rPr sz="2200" spc="-95">
                <a:latin typeface="Arial"/>
                <a:cs typeface="Arial"/>
              </a:rPr>
              <a:t>these </a:t>
            </a:r>
            <a:r>
              <a:rPr sz="2200" spc="-100">
                <a:latin typeface="Arial"/>
                <a:cs typeface="Arial"/>
              </a:rPr>
              <a:t>questions? Are </a:t>
            </a:r>
            <a:r>
              <a:rPr sz="2200" spc="-55">
                <a:latin typeface="Arial"/>
                <a:cs typeface="Arial"/>
              </a:rPr>
              <a:t>your </a:t>
            </a:r>
            <a:r>
              <a:rPr sz="2200" spc="-125">
                <a:latin typeface="Arial"/>
                <a:cs typeface="Arial"/>
              </a:rPr>
              <a:t>answers  </a:t>
            </a:r>
            <a:r>
              <a:rPr sz="2200" spc="-10">
                <a:latin typeface="Arial"/>
                <a:cs typeface="Arial"/>
              </a:rPr>
              <a:t>“official”?</a:t>
            </a:r>
            <a:endParaRPr sz="2200">
              <a:latin typeface="Arial"/>
              <a:cs typeface="Arial"/>
            </a:endParaRPr>
          </a:p>
          <a:p>
            <a:pPr marL="213360" indent="-200660">
              <a:lnSpc>
                <a:spcPts val="2630"/>
              </a:lnSpc>
              <a:buChar char="•"/>
              <a:tabLst>
                <a:tab pos="213360" algn="l"/>
              </a:tabLst>
            </a:pPr>
            <a:r>
              <a:rPr sz="2200" spc="-95">
                <a:latin typeface="Arial"/>
                <a:cs typeface="Arial"/>
              </a:rPr>
              <a:t>Are</a:t>
            </a:r>
            <a:r>
              <a:rPr sz="2200" spc="-130">
                <a:latin typeface="Arial"/>
                <a:cs typeface="Arial"/>
              </a:rPr>
              <a:t> </a:t>
            </a:r>
            <a:r>
              <a:rPr sz="2200" spc="-95">
                <a:latin typeface="Arial"/>
                <a:cs typeface="Arial"/>
              </a:rPr>
              <a:t>my</a:t>
            </a:r>
            <a:r>
              <a:rPr sz="2200" spc="-120">
                <a:latin typeface="Arial"/>
                <a:cs typeface="Arial"/>
              </a:rPr>
              <a:t> </a:t>
            </a:r>
            <a:r>
              <a:rPr sz="2200" spc="-90">
                <a:latin typeface="Arial"/>
                <a:cs typeface="Arial"/>
              </a:rPr>
              <a:t>questions</a:t>
            </a:r>
            <a:r>
              <a:rPr sz="2200" spc="-114">
                <a:latin typeface="Arial"/>
                <a:cs typeface="Arial"/>
              </a:rPr>
              <a:t> </a:t>
            </a:r>
            <a:r>
              <a:rPr sz="2200" spc="-60">
                <a:latin typeface="Arial"/>
                <a:cs typeface="Arial"/>
              </a:rPr>
              <a:t>relevant</a:t>
            </a:r>
            <a:r>
              <a:rPr sz="2200" spc="-125">
                <a:latin typeface="Arial"/>
                <a:cs typeface="Arial"/>
              </a:rPr>
              <a:t> </a:t>
            </a:r>
            <a:r>
              <a:rPr sz="2200" spc="25">
                <a:latin typeface="Arial"/>
                <a:cs typeface="Arial"/>
              </a:rPr>
              <a:t>to</a:t>
            </a:r>
            <a:r>
              <a:rPr sz="2200" spc="-114">
                <a:latin typeface="Arial"/>
                <a:cs typeface="Arial"/>
              </a:rPr>
              <a:t> </a:t>
            </a:r>
            <a:r>
              <a:rPr sz="2200" spc="-35">
                <a:latin typeface="Arial"/>
                <a:cs typeface="Arial"/>
              </a:rPr>
              <a:t>the</a:t>
            </a:r>
            <a:r>
              <a:rPr sz="2200" spc="-120">
                <a:latin typeface="Arial"/>
                <a:cs typeface="Arial"/>
              </a:rPr>
              <a:t> </a:t>
            </a:r>
            <a:r>
              <a:rPr sz="2200" spc="-60">
                <a:latin typeface="Arial"/>
                <a:cs typeface="Arial"/>
              </a:rPr>
              <a:t>problem</a:t>
            </a:r>
            <a:r>
              <a:rPr sz="2200" spc="-130">
                <a:latin typeface="Arial"/>
                <a:cs typeface="Arial"/>
              </a:rPr>
              <a:t> </a:t>
            </a:r>
            <a:r>
              <a:rPr sz="2200" spc="-5">
                <a:latin typeface="Arial"/>
                <a:cs typeface="Arial"/>
              </a:rPr>
              <a:t>that</a:t>
            </a:r>
            <a:r>
              <a:rPr sz="2200" spc="-120">
                <a:latin typeface="Arial"/>
                <a:cs typeface="Arial"/>
              </a:rPr>
              <a:t> </a:t>
            </a:r>
            <a:r>
              <a:rPr sz="2200" spc="-85">
                <a:latin typeface="Arial"/>
                <a:cs typeface="Arial"/>
              </a:rPr>
              <a:t>you</a:t>
            </a:r>
            <a:r>
              <a:rPr sz="2200" spc="-130">
                <a:latin typeface="Arial"/>
                <a:cs typeface="Arial"/>
              </a:rPr>
              <a:t> </a:t>
            </a:r>
            <a:r>
              <a:rPr sz="2200" spc="-140">
                <a:latin typeface="Arial"/>
                <a:cs typeface="Arial"/>
              </a:rPr>
              <a:t>have?</a:t>
            </a:r>
            <a:endParaRPr sz="2200">
              <a:latin typeface="Arial"/>
              <a:cs typeface="Arial"/>
            </a:endParaRPr>
          </a:p>
          <a:p>
            <a:pPr marL="213360" indent="-200660">
              <a:lnSpc>
                <a:spcPct val="100000"/>
              </a:lnSpc>
              <a:buChar char="•"/>
              <a:tabLst>
                <a:tab pos="213360" algn="l"/>
              </a:tabLst>
            </a:pPr>
            <a:r>
              <a:rPr sz="2200" spc="-135">
                <a:latin typeface="Arial"/>
                <a:cs typeface="Arial"/>
              </a:rPr>
              <a:t>Am </a:t>
            </a:r>
            <a:r>
              <a:rPr sz="2200" spc="-60">
                <a:latin typeface="Arial"/>
                <a:cs typeface="Arial"/>
              </a:rPr>
              <a:t>I </a:t>
            </a:r>
            <a:r>
              <a:rPr sz="2200" spc="-130">
                <a:latin typeface="Arial"/>
                <a:cs typeface="Arial"/>
              </a:rPr>
              <a:t>asking </a:t>
            </a:r>
            <a:r>
              <a:rPr sz="2200" spc="-5">
                <a:latin typeface="Arial"/>
                <a:cs typeface="Arial"/>
              </a:rPr>
              <a:t>too </a:t>
            </a:r>
            <a:r>
              <a:rPr sz="2200" spc="-110">
                <a:latin typeface="Arial"/>
                <a:cs typeface="Arial"/>
              </a:rPr>
              <a:t>many</a:t>
            </a:r>
            <a:r>
              <a:rPr sz="2200" spc="-300">
                <a:latin typeface="Arial"/>
                <a:cs typeface="Arial"/>
              </a:rPr>
              <a:t> </a:t>
            </a:r>
            <a:r>
              <a:rPr sz="2200" spc="-100">
                <a:latin typeface="Arial"/>
                <a:cs typeface="Arial"/>
              </a:rPr>
              <a:t>questions?</a:t>
            </a:r>
            <a:endParaRPr sz="2200">
              <a:latin typeface="Arial"/>
              <a:cs typeface="Arial"/>
            </a:endParaRPr>
          </a:p>
          <a:p>
            <a:pPr marL="213360" indent="-200660">
              <a:lnSpc>
                <a:spcPct val="100000"/>
              </a:lnSpc>
              <a:buChar char="•"/>
              <a:tabLst>
                <a:tab pos="213360" algn="l"/>
              </a:tabLst>
            </a:pPr>
            <a:r>
              <a:rPr sz="2200" spc="-220">
                <a:latin typeface="Arial"/>
                <a:cs typeface="Arial"/>
              </a:rPr>
              <a:t>Can </a:t>
            </a:r>
            <a:r>
              <a:rPr sz="2200" spc="-105">
                <a:latin typeface="Arial"/>
                <a:cs typeface="Arial"/>
              </a:rPr>
              <a:t>anyone </a:t>
            </a:r>
            <a:r>
              <a:rPr sz="2200" spc="-130">
                <a:latin typeface="Arial"/>
                <a:cs typeface="Arial"/>
              </a:rPr>
              <a:t>else </a:t>
            </a:r>
            <a:r>
              <a:rPr sz="2200" spc="-60">
                <a:latin typeface="Arial"/>
                <a:cs typeface="Arial"/>
              </a:rPr>
              <a:t>provide </a:t>
            </a:r>
            <a:r>
              <a:rPr sz="2200" spc="-50">
                <a:latin typeface="Arial"/>
                <a:cs typeface="Arial"/>
              </a:rPr>
              <a:t>additional</a:t>
            </a:r>
            <a:r>
              <a:rPr sz="2200" spc="-110">
                <a:latin typeface="Arial"/>
                <a:cs typeface="Arial"/>
              </a:rPr>
              <a:t> </a:t>
            </a:r>
            <a:r>
              <a:rPr sz="2200" spc="-45">
                <a:latin typeface="Arial"/>
                <a:cs typeface="Arial"/>
              </a:rPr>
              <a:t>information?</a:t>
            </a:r>
            <a:endParaRPr sz="2200">
              <a:latin typeface="Arial"/>
              <a:cs typeface="Arial"/>
            </a:endParaRPr>
          </a:p>
          <a:p>
            <a:pPr marL="213360" indent="-200660">
              <a:lnSpc>
                <a:spcPct val="100000"/>
              </a:lnSpc>
              <a:buChar char="•"/>
              <a:tabLst>
                <a:tab pos="213360" algn="l"/>
              </a:tabLst>
            </a:pPr>
            <a:r>
              <a:rPr sz="2200" spc="-125">
                <a:latin typeface="Arial"/>
                <a:cs typeface="Arial"/>
              </a:rPr>
              <a:t>Should </a:t>
            </a:r>
            <a:r>
              <a:rPr sz="2200" spc="-60">
                <a:latin typeface="Arial"/>
                <a:cs typeface="Arial"/>
              </a:rPr>
              <a:t>I </a:t>
            </a:r>
            <a:r>
              <a:rPr sz="2200" spc="-100">
                <a:latin typeface="Arial"/>
                <a:cs typeface="Arial"/>
              </a:rPr>
              <a:t>be </a:t>
            </a:r>
            <a:r>
              <a:rPr sz="2200" spc="-130">
                <a:latin typeface="Arial"/>
                <a:cs typeface="Arial"/>
              </a:rPr>
              <a:t>asking </a:t>
            </a:r>
            <a:r>
              <a:rPr sz="2200" spc="-85">
                <a:latin typeface="Arial"/>
                <a:cs typeface="Arial"/>
              </a:rPr>
              <a:t>you </a:t>
            </a:r>
            <a:r>
              <a:rPr sz="2200" spc="-75">
                <a:latin typeface="Arial"/>
                <a:cs typeface="Arial"/>
              </a:rPr>
              <a:t>anything</a:t>
            </a:r>
            <a:r>
              <a:rPr sz="2200" spc="-250">
                <a:latin typeface="Arial"/>
                <a:cs typeface="Arial"/>
              </a:rPr>
              <a:t> </a:t>
            </a:r>
            <a:r>
              <a:rPr sz="2200" spc="-145">
                <a:latin typeface="Arial"/>
                <a:cs typeface="Arial"/>
              </a:rPr>
              <a:t>else?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250">
              <a:latin typeface="Arial"/>
              <a:cs typeface="Arial"/>
            </a:endParaRPr>
          </a:p>
          <a:p>
            <a:pPr marL="12700" marR="6985" algn="just">
              <a:lnSpc>
                <a:spcPct val="100000"/>
              </a:lnSpc>
            </a:pPr>
            <a:r>
              <a:rPr sz="2200" spc="-175">
                <a:latin typeface="Arial"/>
                <a:cs typeface="Arial"/>
              </a:rPr>
              <a:t>These </a:t>
            </a:r>
            <a:r>
              <a:rPr sz="2200" spc="-90">
                <a:latin typeface="Arial"/>
                <a:cs typeface="Arial"/>
              </a:rPr>
              <a:t>questions </a:t>
            </a:r>
            <a:r>
              <a:rPr sz="2200" spc="-100">
                <a:latin typeface="Arial"/>
                <a:cs typeface="Arial"/>
              </a:rPr>
              <a:t>(and </a:t>
            </a:r>
            <a:r>
              <a:rPr sz="2200" spc="-65">
                <a:latin typeface="Arial"/>
                <a:cs typeface="Arial"/>
              </a:rPr>
              <a:t>others) </a:t>
            </a:r>
            <a:r>
              <a:rPr sz="2200">
                <a:latin typeface="Arial"/>
                <a:cs typeface="Arial"/>
              </a:rPr>
              <a:t>will </a:t>
            </a:r>
            <a:r>
              <a:rPr sz="2200" spc="-70">
                <a:latin typeface="Arial"/>
                <a:cs typeface="Arial"/>
              </a:rPr>
              <a:t>help </a:t>
            </a:r>
            <a:r>
              <a:rPr sz="2200" spc="25">
                <a:latin typeface="Arial"/>
                <a:cs typeface="Arial"/>
              </a:rPr>
              <a:t>to </a:t>
            </a:r>
            <a:r>
              <a:rPr sz="2200" spc="-45">
                <a:latin typeface="Arial"/>
                <a:cs typeface="Arial"/>
              </a:rPr>
              <a:t>“break </a:t>
            </a:r>
            <a:r>
              <a:rPr sz="2200" spc="-35">
                <a:latin typeface="Arial"/>
                <a:cs typeface="Arial"/>
              </a:rPr>
              <a:t>the </a:t>
            </a:r>
            <a:r>
              <a:rPr sz="2200" spc="-30">
                <a:latin typeface="Arial"/>
                <a:cs typeface="Arial"/>
              </a:rPr>
              <a:t>ice” </a:t>
            </a:r>
            <a:r>
              <a:rPr sz="2200" spc="-110">
                <a:latin typeface="Arial"/>
                <a:cs typeface="Arial"/>
              </a:rPr>
              <a:t>and </a:t>
            </a:r>
            <a:r>
              <a:rPr sz="2200" spc="-15">
                <a:latin typeface="Arial"/>
                <a:cs typeface="Arial"/>
              </a:rPr>
              <a:t>initiate </a:t>
            </a:r>
            <a:r>
              <a:rPr sz="2200" spc="-35">
                <a:latin typeface="Arial"/>
                <a:cs typeface="Arial"/>
              </a:rPr>
              <a:t>the  </a:t>
            </a:r>
            <a:r>
              <a:rPr sz="2200" spc="-75">
                <a:latin typeface="Arial"/>
                <a:cs typeface="Arial"/>
              </a:rPr>
              <a:t>communication </a:t>
            </a:r>
            <a:r>
              <a:rPr sz="2200" spc="-5">
                <a:latin typeface="Arial"/>
                <a:cs typeface="Arial"/>
              </a:rPr>
              <a:t>that </a:t>
            </a:r>
            <a:r>
              <a:rPr sz="2200" spc="-120">
                <a:latin typeface="Arial"/>
                <a:cs typeface="Arial"/>
              </a:rPr>
              <a:t>is </a:t>
            </a:r>
            <a:r>
              <a:rPr sz="2200" spc="-100">
                <a:latin typeface="Arial"/>
                <a:cs typeface="Arial"/>
              </a:rPr>
              <a:t>essential </a:t>
            </a:r>
            <a:r>
              <a:rPr sz="2200" spc="25">
                <a:latin typeface="Arial"/>
                <a:cs typeface="Arial"/>
              </a:rPr>
              <a:t>to </a:t>
            </a:r>
            <a:r>
              <a:rPr sz="2200" spc="-130">
                <a:latin typeface="Arial"/>
                <a:cs typeface="Arial"/>
              </a:rPr>
              <a:t>successful</a:t>
            </a:r>
            <a:r>
              <a:rPr sz="2200" spc="-450">
                <a:latin typeface="Arial"/>
                <a:cs typeface="Arial"/>
              </a:rPr>
              <a:t> </a:t>
            </a:r>
            <a:r>
              <a:rPr sz="2200" spc="-35">
                <a:latin typeface="Arial"/>
                <a:cs typeface="Arial"/>
              </a:rPr>
              <a:t>elicitation</a:t>
            </a:r>
            <a:endParaRPr sz="2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7314">
              <a:lnSpc>
                <a:spcPct val="100000"/>
              </a:lnSpc>
              <a:spcBef>
                <a:spcPts val="100"/>
              </a:spcBef>
            </a:pPr>
            <a:r>
              <a:rPr spc="-5"/>
              <a:t>Groundwork For Understanding </a:t>
            </a:r>
            <a:r>
              <a:t>of Software</a:t>
            </a:r>
            <a:r>
              <a:rPr spc="-30"/>
              <a:t> </a:t>
            </a:r>
            <a:r>
              <a:rPr spc="-5"/>
              <a:t>Requirements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40939" y="294640"/>
            <a:ext cx="387286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>
                <a:solidFill>
                  <a:srgbClr val="000000"/>
                </a:solidFill>
              </a:rPr>
              <a:t>Eliciting</a:t>
            </a:r>
            <a:r>
              <a:rPr sz="2800" spc="-85">
                <a:solidFill>
                  <a:srgbClr val="000000"/>
                </a:solidFill>
              </a:rPr>
              <a:t> </a:t>
            </a:r>
            <a:r>
              <a:rPr sz="2800" spc="-5">
                <a:solidFill>
                  <a:srgbClr val="000000"/>
                </a:solidFill>
              </a:rPr>
              <a:t>Requirements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472440" y="1951990"/>
            <a:ext cx="144018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94335" algn="l"/>
                <a:tab pos="1186815" algn="l"/>
              </a:tabLst>
            </a:pPr>
            <a:r>
              <a:rPr sz="2200" spc="-65">
                <a:latin typeface="Arial"/>
                <a:cs typeface="Arial"/>
              </a:rPr>
              <a:t>I</a:t>
            </a:r>
            <a:r>
              <a:rPr sz="2200" spc="-70">
                <a:latin typeface="Arial"/>
                <a:cs typeface="Arial"/>
              </a:rPr>
              <a:t>n</a:t>
            </a:r>
            <a:r>
              <a:rPr sz="2200">
                <a:latin typeface="Arial"/>
                <a:cs typeface="Arial"/>
              </a:rPr>
              <a:t>	</a:t>
            </a:r>
            <a:r>
              <a:rPr sz="2200" spc="-25">
                <a:latin typeface="Arial"/>
                <a:cs typeface="Arial"/>
              </a:rPr>
              <a:t>o</a:t>
            </a:r>
            <a:r>
              <a:rPr sz="2200" spc="-15">
                <a:latin typeface="Arial"/>
                <a:cs typeface="Arial"/>
              </a:rPr>
              <a:t>r</a:t>
            </a:r>
            <a:r>
              <a:rPr sz="2200" spc="-70">
                <a:latin typeface="Arial"/>
                <a:cs typeface="Arial"/>
              </a:rPr>
              <a:t>d</a:t>
            </a:r>
            <a:r>
              <a:rPr sz="2200" spc="-140">
                <a:latin typeface="Arial"/>
                <a:cs typeface="Arial"/>
              </a:rPr>
              <a:t>e</a:t>
            </a:r>
            <a:r>
              <a:rPr sz="2200" spc="30">
                <a:latin typeface="Arial"/>
                <a:cs typeface="Arial"/>
              </a:rPr>
              <a:t>r</a:t>
            </a:r>
            <a:r>
              <a:rPr sz="2200">
                <a:latin typeface="Arial"/>
                <a:cs typeface="Arial"/>
              </a:rPr>
              <a:t>	</a:t>
            </a:r>
            <a:r>
              <a:rPr sz="2200" spc="114">
                <a:latin typeface="Arial"/>
                <a:cs typeface="Arial"/>
              </a:rPr>
              <a:t>t</a:t>
            </a:r>
            <a:r>
              <a:rPr sz="2200" spc="-65">
                <a:latin typeface="Arial"/>
                <a:cs typeface="Arial"/>
              </a:rPr>
              <a:t>o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52807" y="1951990"/>
            <a:ext cx="6680834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74775" algn="l"/>
                <a:tab pos="1673860" algn="l"/>
                <a:tab pos="3382010" algn="l"/>
                <a:tab pos="5192395" algn="l"/>
                <a:tab pos="6427470" algn="l"/>
              </a:tabLst>
            </a:pPr>
            <a:r>
              <a:rPr sz="2200" spc="-140">
                <a:latin typeface="Arial"/>
                <a:cs typeface="Arial"/>
              </a:rPr>
              <a:t>e</a:t>
            </a:r>
            <a:r>
              <a:rPr sz="2200" spc="-80">
                <a:latin typeface="Arial"/>
                <a:cs typeface="Arial"/>
              </a:rPr>
              <a:t>n</a:t>
            </a:r>
            <a:r>
              <a:rPr sz="2200" spc="-105">
                <a:latin typeface="Arial"/>
                <a:cs typeface="Arial"/>
              </a:rPr>
              <a:t>co</a:t>
            </a:r>
            <a:r>
              <a:rPr sz="2200" spc="-114">
                <a:latin typeface="Arial"/>
                <a:cs typeface="Arial"/>
              </a:rPr>
              <a:t>u</a:t>
            </a:r>
            <a:r>
              <a:rPr sz="2200" spc="30">
                <a:latin typeface="Arial"/>
                <a:cs typeface="Arial"/>
              </a:rPr>
              <a:t>r</a:t>
            </a:r>
            <a:r>
              <a:rPr sz="2200" spc="-170">
                <a:latin typeface="Arial"/>
                <a:cs typeface="Arial"/>
              </a:rPr>
              <a:t>a</a:t>
            </a:r>
            <a:r>
              <a:rPr sz="2200" spc="-200">
                <a:latin typeface="Arial"/>
                <a:cs typeface="Arial"/>
              </a:rPr>
              <a:t>g</a:t>
            </a:r>
            <a:r>
              <a:rPr sz="2200" spc="-130">
                <a:latin typeface="Arial"/>
                <a:cs typeface="Arial"/>
              </a:rPr>
              <a:t>e</a:t>
            </a:r>
            <a:r>
              <a:rPr sz="2200">
                <a:latin typeface="Arial"/>
                <a:cs typeface="Arial"/>
              </a:rPr>
              <a:t>	</a:t>
            </a:r>
            <a:r>
              <a:rPr sz="2200" spc="-170">
                <a:latin typeface="Arial"/>
                <a:cs typeface="Arial"/>
              </a:rPr>
              <a:t>a</a:t>
            </a:r>
            <a:r>
              <a:rPr sz="2200">
                <a:latin typeface="Arial"/>
                <a:cs typeface="Arial"/>
              </a:rPr>
              <a:t>	</a:t>
            </a:r>
            <a:r>
              <a:rPr sz="2200" spc="-95">
                <a:latin typeface="Arial"/>
                <a:cs typeface="Arial"/>
              </a:rPr>
              <a:t>co</a:t>
            </a:r>
            <a:r>
              <a:rPr sz="2200" spc="-50">
                <a:latin typeface="Arial"/>
                <a:cs typeface="Arial"/>
              </a:rPr>
              <a:t>l</a:t>
            </a:r>
            <a:r>
              <a:rPr sz="2200" spc="15">
                <a:latin typeface="Arial"/>
                <a:cs typeface="Arial"/>
              </a:rPr>
              <a:t>l</a:t>
            </a:r>
            <a:r>
              <a:rPr sz="2200" spc="-175">
                <a:latin typeface="Arial"/>
                <a:cs typeface="Arial"/>
              </a:rPr>
              <a:t>a</a:t>
            </a:r>
            <a:r>
              <a:rPr sz="2200" spc="-80">
                <a:latin typeface="Arial"/>
                <a:cs typeface="Arial"/>
              </a:rPr>
              <a:t>b</a:t>
            </a:r>
            <a:r>
              <a:rPr sz="2200" spc="-60">
                <a:latin typeface="Arial"/>
                <a:cs typeface="Arial"/>
              </a:rPr>
              <a:t>o</a:t>
            </a:r>
            <a:r>
              <a:rPr sz="2200" spc="30">
                <a:latin typeface="Arial"/>
                <a:cs typeface="Arial"/>
              </a:rPr>
              <a:t>r</a:t>
            </a:r>
            <a:r>
              <a:rPr sz="2200" spc="-175">
                <a:latin typeface="Arial"/>
                <a:cs typeface="Arial"/>
              </a:rPr>
              <a:t>a</a:t>
            </a:r>
            <a:r>
              <a:rPr sz="2200" spc="114">
                <a:latin typeface="Arial"/>
                <a:cs typeface="Arial"/>
              </a:rPr>
              <a:t>t</a:t>
            </a:r>
            <a:r>
              <a:rPr sz="2200" spc="15">
                <a:latin typeface="Arial"/>
                <a:cs typeface="Arial"/>
              </a:rPr>
              <a:t>i</a:t>
            </a:r>
            <a:r>
              <a:rPr sz="2200" spc="-105">
                <a:latin typeface="Arial"/>
                <a:cs typeface="Arial"/>
              </a:rPr>
              <a:t>v</a:t>
            </a:r>
            <a:r>
              <a:rPr sz="2200" spc="-140">
                <a:latin typeface="Arial"/>
                <a:cs typeface="Arial"/>
              </a:rPr>
              <a:t>e</a:t>
            </a:r>
            <a:r>
              <a:rPr sz="2200" spc="-65">
                <a:latin typeface="Arial"/>
                <a:cs typeface="Arial"/>
              </a:rPr>
              <a:t>,</a:t>
            </a:r>
            <a:r>
              <a:rPr sz="2200">
                <a:latin typeface="Arial"/>
                <a:cs typeface="Arial"/>
              </a:rPr>
              <a:t>	</a:t>
            </a:r>
            <a:r>
              <a:rPr sz="2200" spc="125">
                <a:latin typeface="Arial"/>
                <a:cs typeface="Arial"/>
              </a:rPr>
              <a:t>t</a:t>
            </a:r>
            <a:r>
              <a:rPr sz="2200" spc="-140">
                <a:latin typeface="Arial"/>
                <a:cs typeface="Arial"/>
              </a:rPr>
              <a:t>e</a:t>
            </a:r>
            <a:r>
              <a:rPr sz="2200" spc="-175">
                <a:latin typeface="Arial"/>
                <a:cs typeface="Arial"/>
              </a:rPr>
              <a:t>a</a:t>
            </a:r>
            <a:r>
              <a:rPr sz="2200" spc="-80">
                <a:latin typeface="Arial"/>
                <a:cs typeface="Arial"/>
              </a:rPr>
              <a:t>m</a:t>
            </a:r>
            <a:r>
              <a:rPr sz="2200" spc="-65">
                <a:latin typeface="Arial"/>
                <a:cs typeface="Arial"/>
              </a:rPr>
              <a:t>-</a:t>
            </a:r>
            <a:r>
              <a:rPr sz="2200" spc="-25">
                <a:latin typeface="Arial"/>
                <a:cs typeface="Arial"/>
              </a:rPr>
              <a:t>o</a:t>
            </a:r>
            <a:r>
              <a:rPr sz="2200" spc="-15">
                <a:latin typeface="Arial"/>
                <a:cs typeface="Arial"/>
              </a:rPr>
              <a:t>r</a:t>
            </a:r>
            <a:r>
              <a:rPr sz="2200" spc="15">
                <a:latin typeface="Arial"/>
                <a:cs typeface="Arial"/>
              </a:rPr>
              <a:t>i</a:t>
            </a:r>
            <a:r>
              <a:rPr sz="2200" spc="-140">
                <a:latin typeface="Arial"/>
                <a:cs typeface="Arial"/>
              </a:rPr>
              <a:t>e</a:t>
            </a:r>
            <a:r>
              <a:rPr sz="2200" spc="-80">
                <a:latin typeface="Arial"/>
                <a:cs typeface="Arial"/>
              </a:rPr>
              <a:t>n</a:t>
            </a:r>
            <a:r>
              <a:rPr sz="2200" spc="114">
                <a:latin typeface="Arial"/>
                <a:cs typeface="Arial"/>
              </a:rPr>
              <a:t>t</a:t>
            </a:r>
            <a:r>
              <a:rPr sz="2200" spc="-140">
                <a:latin typeface="Arial"/>
                <a:cs typeface="Arial"/>
              </a:rPr>
              <a:t>e</a:t>
            </a:r>
            <a:r>
              <a:rPr sz="2200" spc="-70">
                <a:latin typeface="Arial"/>
                <a:cs typeface="Arial"/>
              </a:rPr>
              <a:t>d</a:t>
            </a:r>
            <a:r>
              <a:rPr sz="2200">
                <a:latin typeface="Arial"/>
                <a:cs typeface="Arial"/>
              </a:rPr>
              <a:t>	</a:t>
            </a:r>
            <a:r>
              <a:rPr sz="2200" spc="-170">
                <a:latin typeface="Arial"/>
                <a:cs typeface="Arial"/>
              </a:rPr>
              <a:t>a</a:t>
            </a:r>
            <a:r>
              <a:rPr sz="2200" spc="-80">
                <a:latin typeface="Arial"/>
                <a:cs typeface="Arial"/>
              </a:rPr>
              <a:t>pp</a:t>
            </a:r>
            <a:r>
              <a:rPr sz="2200" spc="30">
                <a:latin typeface="Arial"/>
                <a:cs typeface="Arial"/>
              </a:rPr>
              <a:t>r</a:t>
            </a:r>
            <a:r>
              <a:rPr sz="2200" spc="-125">
                <a:latin typeface="Arial"/>
                <a:cs typeface="Arial"/>
              </a:rPr>
              <a:t>o</a:t>
            </a:r>
            <a:r>
              <a:rPr sz="2200" spc="-120">
                <a:latin typeface="Arial"/>
                <a:cs typeface="Arial"/>
              </a:rPr>
              <a:t>a</a:t>
            </a:r>
            <a:r>
              <a:rPr sz="2200" spc="-185">
                <a:latin typeface="Arial"/>
                <a:cs typeface="Arial"/>
              </a:rPr>
              <a:t>c</a:t>
            </a:r>
            <a:r>
              <a:rPr sz="2200" spc="-70">
                <a:latin typeface="Arial"/>
                <a:cs typeface="Arial"/>
              </a:rPr>
              <a:t>h</a:t>
            </a:r>
            <a:r>
              <a:rPr sz="2200">
                <a:latin typeface="Arial"/>
                <a:cs typeface="Arial"/>
              </a:rPr>
              <a:t>	</a:t>
            </a:r>
            <a:r>
              <a:rPr sz="2200" spc="114">
                <a:latin typeface="Arial"/>
                <a:cs typeface="Arial"/>
              </a:rPr>
              <a:t>t</a:t>
            </a:r>
            <a:r>
              <a:rPr sz="2200" spc="-65">
                <a:latin typeface="Arial"/>
                <a:cs typeface="Arial"/>
              </a:rPr>
              <a:t>o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4340" y="2286000"/>
            <a:ext cx="8315325" cy="2707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 marR="17780" algn="just">
              <a:lnSpc>
                <a:spcPct val="100000"/>
              </a:lnSpc>
              <a:spcBef>
                <a:spcPts val="100"/>
              </a:spcBef>
            </a:pPr>
            <a:r>
              <a:rPr sz="2200" spc="-65">
                <a:latin typeface="Arial"/>
                <a:cs typeface="Arial"/>
              </a:rPr>
              <a:t>requirements </a:t>
            </a:r>
            <a:r>
              <a:rPr sz="2200" spc="-80">
                <a:latin typeface="Arial"/>
                <a:cs typeface="Arial"/>
              </a:rPr>
              <a:t>gathering, </a:t>
            </a:r>
            <a:r>
              <a:rPr sz="2200" spc="-95">
                <a:latin typeface="Arial"/>
                <a:cs typeface="Arial"/>
              </a:rPr>
              <a:t>stakeholders </a:t>
            </a:r>
            <a:r>
              <a:rPr sz="2200" spc="-40">
                <a:latin typeface="Arial"/>
                <a:cs typeface="Arial"/>
              </a:rPr>
              <a:t>work </a:t>
            </a:r>
            <a:r>
              <a:rPr sz="2200" spc="-45">
                <a:latin typeface="Arial"/>
                <a:cs typeface="Arial"/>
              </a:rPr>
              <a:t>together </a:t>
            </a:r>
            <a:r>
              <a:rPr sz="2200" spc="25">
                <a:latin typeface="Arial"/>
                <a:cs typeface="Arial"/>
              </a:rPr>
              <a:t>to </a:t>
            </a:r>
            <a:r>
              <a:rPr sz="2200" spc="-25">
                <a:latin typeface="Arial"/>
                <a:cs typeface="Arial"/>
              </a:rPr>
              <a:t>identify </a:t>
            </a:r>
            <a:r>
              <a:rPr sz="2200" spc="-35">
                <a:latin typeface="Arial"/>
                <a:cs typeface="Arial"/>
              </a:rPr>
              <a:t>the  </a:t>
            </a:r>
            <a:r>
              <a:rPr sz="2200" spc="-60">
                <a:latin typeface="Arial"/>
                <a:cs typeface="Arial"/>
              </a:rPr>
              <a:t>problem, </a:t>
            </a:r>
            <a:r>
              <a:rPr sz="2200" spc="-90">
                <a:latin typeface="Arial"/>
                <a:cs typeface="Arial"/>
              </a:rPr>
              <a:t>propose </a:t>
            </a:r>
            <a:r>
              <a:rPr sz="2200" spc="-85">
                <a:latin typeface="Arial"/>
                <a:cs typeface="Arial"/>
              </a:rPr>
              <a:t>elements </a:t>
            </a:r>
            <a:r>
              <a:rPr sz="2200" spc="-5">
                <a:latin typeface="Arial"/>
                <a:cs typeface="Arial"/>
              </a:rPr>
              <a:t>of </a:t>
            </a:r>
            <a:r>
              <a:rPr sz="2200" spc="-35">
                <a:latin typeface="Arial"/>
                <a:cs typeface="Arial"/>
              </a:rPr>
              <a:t>the </a:t>
            </a:r>
            <a:r>
              <a:rPr sz="2200" spc="-50">
                <a:latin typeface="Arial"/>
                <a:cs typeface="Arial"/>
              </a:rPr>
              <a:t>solution, </a:t>
            </a:r>
            <a:r>
              <a:rPr sz="2200" spc="-60">
                <a:latin typeface="Arial"/>
                <a:cs typeface="Arial"/>
              </a:rPr>
              <a:t>negotiate </a:t>
            </a:r>
            <a:r>
              <a:rPr sz="2200" spc="-20">
                <a:latin typeface="Arial"/>
                <a:cs typeface="Arial"/>
              </a:rPr>
              <a:t>different  </a:t>
            </a:r>
            <a:r>
              <a:rPr sz="2200" spc="-120">
                <a:latin typeface="Arial"/>
                <a:cs typeface="Arial"/>
              </a:rPr>
              <a:t>approaches </a:t>
            </a:r>
            <a:r>
              <a:rPr sz="2200" spc="-105">
                <a:latin typeface="Arial"/>
                <a:cs typeface="Arial"/>
              </a:rPr>
              <a:t>and </a:t>
            </a:r>
            <a:r>
              <a:rPr sz="2200" spc="-100">
                <a:latin typeface="Arial"/>
                <a:cs typeface="Arial"/>
              </a:rPr>
              <a:t>specify </a:t>
            </a:r>
            <a:r>
              <a:rPr sz="2200" spc="-170">
                <a:latin typeface="Arial"/>
                <a:cs typeface="Arial"/>
              </a:rPr>
              <a:t>a </a:t>
            </a:r>
            <a:r>
              <a:rPr sz="2200" spc="-55">
                <a:latin typeface="Arial"/>
                <a:cs typeface="Arial"/>
              </a:rPr>
              <a:t>preliminary </a:t>
            </a:r>
            <a:r>
              <a:rPr sz="2200" spc="-85">
                <a:latin typeface="Arial"/>
                <a:cs typeface="Arial"/>
              </a:rPr>
              <a:t>set </a:t>
            </a:r>
            <a:r>
              <a:rPr sz="2200" spc="-5">
                <a:latin typeface="Arial"/>
                <a:cs typeface="Arial"/>
              </a:rPr>
              <a:t>of </a:t>
            </a:r>
            <a:r>
              <a:rPr sz="2200" spc="-50">
                <a:latin typeface="Arial"/>
                <a:cs typeface="Arial"/>
              </a:rPr>
              <a:t>solution</a:t>
            </a:r>
            <a:r>
              <a:rPr sz="2200" spc="-315">
                <a:latin typeface="Arial"/>
                <a:cs typeface="Arial"/>
              </a:rPr>
              <a:t> </a:t>
            </a:r>
            <a:r>
              <a:rPr sz="2200" spc="-65">
                <a:latin typeface="Arial"/>
                <a:cs typeface="Arial"/>
              </a:rPr>
              <a:t>requirements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250">
              <a:latin typeface="Arial"/>
              <a:cs typeface="Arial"/>
            </a:endParaRPr>
          </a:p>
          <a:p>
            <a:pPr marL="242570" indent="-191770">
              <a:lnSpc>
                <a:spcPct val="100000"/>
              </a:lnSpc>
              <a:buFont typeface="UnDotum"/>
              <a:buChar char=""/>
              <a:tabLst>
                <a:tab pos="242570" algn="l"/>
              </a:tabLst>
            </a:pPr>
            <a:r>
              <a:rPr sz="2200" b="1" spc="-145">
                <a:latin typeface="Arial"/>
                <a:cs typeface="Arial"/>
              </a:rPr>
              <a:t>Collaborative </a:t>
            </a:r>
            <a:r>
              <a:rPr sz="2200" b="1" spc="-160">
                <a:latin typeface="Arial"/>
                <a:cs typeface="Arial"/>
              </a:rPr>
              <a:t>Requirements</a:t>
            </a:r>
            <a:r>
              <a:rPr sz="2200" b="1" spc="-100">
                <a:latin typeface="Arial"/>
                <a:cs typeface="Arial"/>
              </a:rPr>
              <a:t> </a:t>
            </a:r>
            <a:r>
              <a:rPr sz="2200" b="1" spc="-155">
                <a:latin typeface="Arial"/>
                <a:cs typeface="Arial"/>
              </a:rPr>
              <a:t>Gathering</a:t>
            </a:r>
            <a:endParaRPr sz="2200">
              <a:latin typeface="Arial"/>
              <a:cs typeface="Arial"/>
            </a:endParaRPr>
          </a:p>
          <a:p>
            <a:pPr marL="242570" indent="-191770">
              <a:lnSpc>
                <a:spcPct val="100000"/>
              </a:lnSpc>
              <a:buFont typeface="UnDotum"/>
              <a:buChar char=""/>
              <a:tabLst>
                <a:tab pos="242570" algn="l"/>
              </a:tabLst>
            </a:pPr>
            <a:r>
              <a:rPr sz="2200" b="1" spc="-120">
                <a:latin typeface="Arial"/>
                <a:cs typeface="Arial"/>
              </a:rPr>
              <a:t>Quality </a:t>
            </a:r>
            <a:r>
              <a:rPr sz="2200" b="1" spc="-175">
                <a:latin typeface="Arial"/>
                <a:cs typeface="Arial"/>
              </a:rPr>
              <a:t>Function</a:t>
            </a:r>
            <a:r>
              <a:rPr sz="2200" b="1" spc="-135">
                <a:latin typeface="Arial"/>
                <a:cs typeface="Arial"/>
              </a:rPr>
              <a:t> </a:t>
            </a:r>
            <a:r>
              <a:rPr sz="2200" b="1" spc="-140">
                <a:latin typeface="Arial"/>
                <a:cs typeface="Arial"/>
              </a:rPr>
              <a:t>Deployment</a:t>
            </a:r>
            <a:endParaRPr sz="2200">
              <a:latin typeface="Arial"/>
              <a:cs typeface="Arial"/>
            </a:endParaRPr>
          </a:p>
          <a:p>
            <a:pPr marL="242570" indent="-191770">
              <a:lnSpc>
                <a:spcPct val="100000"/>
              </a:lnSpc>
              <a:buFont typeface="UnDotum"/>
              <a:buChar char=""/>
              <a:tabLst>
                <a:tab pos="242570" algn="l"/>
              </a:tabLst>
            </a:pPr>
            <a:r>
              <a:rPr sz="2200" b="1" spc="-220">
                <a:latin typeface="Arial"/>
                <a:cs typeface="Arial"/>
              </a:rPr>
              <a:t>Usage</a:t>
            </a:r>
            <a:r>
              <a:rPr sz="2200" b="1" spc="-125">
                <a:latin typeface="Arial"/>
                <a:cs typeface="Arial"/>
              </a:rPr>
              <a:t> </a:t>
            </a:r>
            <a:r>
              <a:rPr sz="2200" b="1" spc="-210">
                <a:latin typeface="Arial"/>
                <a:cs typeface="Arial"/>
              </a:rPr>
              <a:t>Scenarios</a:t>
            </a:r>
            <a:endParaRPr sz="2200">
              <a:latin typeface="Arial"/>
              <a:cs typeface="Arial"/>
            </a:endParaRPr>
          </a:p>
          <a:p>
            <a:pPr marL="242570" indent="-191770">
              <a:lnSpc>
                <a:spcPct val="100000"/>
              </a:lnSpc>
              <a:buFont typeface="UnDotum"/>
              <a:buChar char=""/>
              <a:tabLst>
                <a:tab pos="242570" algn="l"/>
              </a:tabLst>
            </a:pPr>
            <a:r>
              <a:rPr sz="2200" b="1" spc="-135">
                <a:latin typeface="Arial"/>
                <a:cs typeface="Arial"/>
              </a:rPr>
              <a:t>Elicitation </a:t>
            </a:r>
            <a:r>
              <a:rPr sz="2200" b="1" spc="-130">
                <a:latin typeface="Arial"/>
                <a:cs typeface="Arial"/>
              </a:rPr>
              <a:t>Work</a:t>
            </a:r>
            <a:r>
              <a:rPr sz="2200" b="1" spc="-114">
                <a:latin typeface="Arial"/>
                <a:cs typeface="Arial"/>
              </a:rPr>
              <a:t> </a:t>
            </a:r>
            <a:r>
              <a:rPr sz="2200" b="1" spc="-195">
                <a:latin typeface="Arial"/>
                <a:cs typeface="Arial"/>
              </a:rPr>
              <a:t>Products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68929" y="34290"/>
            <a:ext cx="222059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10">
                <a:solidFill>
                  <a:srgbClr val="FF33CC"/>
                </a:solidFill>
              </a:rPr>
              <a:t>C</a:t>
            </a:r>
            <a:r>
              <a:rPr sz="4000" spc="-20">
                <a:solidFill>
                  <a:srgbClr val="FF33CC"/>
                </a:solidFill>
              </a:rPr>
              <a:t>o</a:t>
            </a:r>
            <a:r>
              <a:rPr sz="4000" spc="-5">
                <a:solidFill>
                  <a:srgbClr val="FF33CC"/>
                </a:solidFill>
              </a:rPr>
              <a:t>n</a:t>
            </a:r>
            <a:r>
              <a:rPr sz="4000" spc="-10">
                <a:solidFill>
                  <a:srgbClr val="FF33CC"/>
                </a:solidFill>
              </a:rPr>
              <a:t>t</a:t>
            </a:r>
            <a:r>
              <a:rPr sz="4000" spc="-5">
                <a:solidFill>
                  <a:srgbClr val="FF33CC"/>
                </a:solidFill>
              </a:rPr>
              <a:t>en</a:t>
            </a:r>
            <a:r>
              <a:rPr sz="4000" spc="-10">
                <a:solidFill>
                  <a:srgbClr val="FF33CC"/>
                </a:solidFill>
              </a:rPr>
              <a:t>t</a:t>
            </a:r>
            <a:r>
              <a:rPr sz="4000">
                <a:solidFill>
                  <a:srgbClr val="FF33CC"/>
                </a:solidFill>
              </a:rPr>
              <a:t>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46100" y="1000759"/>
            <a:ext cx="69405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>
                <a:latin typeface="Arial"/>
                <a:cs typeface="Arial"/>
              </a:rPr>
              <a:t>Principles </a:t>
            </a:r>
            <a:r>
              <a:rPr sz="1800" b="1">
                <a:latin typeface="Arial"/>
                <a:cs typeface="Arial"/>
              </a:rPr>
              <a:t>of Software </a:t>
            </a:r>
            <a:r>
              <a:rPr sz="1800" b="1" spc="-5">
                <a:latin typeface="Arial"/>
                <a:cs typeface="Arial"/>
              </a:rPr>
              <a:t>Engineering and Requirements</a:t>
            </a:r>
            <a:r>
              <a:rPr sz="1800" b="1" spc="-30">
                <a:latin typeface="Arial"/>
                <a:cs typeface="Arial"/>
              </a:rPr>
              <a:t> </a:t>
            </a:r>
            <a:r>
              <a:rPr sz="1800" b="1">
                <a:latin typeface="Arial"/>
                <a:cs typeface="Arial"/>
              </a:rPr>
              <a:t>Modeling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0730" y="2272029"/>
            <a:ext cx="6228080" cy="1855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0020" indent="-147320">
              <a:lnSpc>
                <a:spcPct val="100000"/>
              </a:lnSpc>
              <a:spcBef>
                <a:spcPts val="100"/>
              </a:spcBef>
              <a:buChar char="•"/>
              <a:tabLst>
                <a:tab pos="160020" algn="l"/>
              </a:tabLst>
            </a:pPr>
            <a:r>
              <a:rPr sz="2000" spc="-90">
                <a:latin typeface="Arial"/>
                <a:cs typeface="Arial"/>
              </a:rPr>
              <a:t>Requirements</a:t>
            </a:r>
            <a:r>
              <a:rPr sz="2000" spc="-110">
                <a:latin typeface="Arial"/>
                <a:cs typeface="Arial"/>
              </a:rPr>
              <a:t> </a:t>
            </a:r>
            <a:r>
              <a:rPr sz="2000" spc="-100">
                <a:latin typeface="Arial"/>
                <a:cs typeface="Arial"/>
              </a:rPr>
              <a:t>Engineering</a:t>
            </a:r>
            <a:endParaRPr sz="2000">
              <a:latin typeface="Arial"/>
              <a:cs typeface="Arial"/>
            </a:endParaRPr>
          </a:p>
          <a:p>
            <a:pPr marL="198120" indent="-185420">
              <a:lnSpc>
                <a:spcPct val="100000"/>
              </a:lnSpc>
              <a:buChar char="•"/>
              <a:tabLst>
                <a:tab pos="198120" algn="l"/>
              </a:tabLst>
            </a:pPr>
            <a:r>
              <a:rPr sz="2000" spc="-70">
                <a:latin typeface="Arial"/>
                <a:cs typeface="Arial"/>
              </a:rPr>
              <a:t>Groundwork </a:t>
            </a:r>
            <a:r>
              <a:rPr sz="2000" spc="5">
                <a:latin typeface="Arial"/>
                <a:cs typeface="Arial"/>
              </a:rPr>
              <a:t>for </a:t>
            </a:r>
            <a:r>
              <a:rPr sz="2000" spc="-80">
                <a:latin typeface="Arial"/>
                <a:cs typeface="Arial"/>
              </a:rPr>
              <a:t>Understanding </a:t>
            </a:r>
            <a:r>
              <a:rPr sz="2000" spc="-5">
                <a:latin typeface="Arial"/>
                <a:cs typeface="Arial"/>
              </a:rPr>
              <a:t>of </a:t>
            </a:r>
            <a:r>
              <a:rPr sz="2000" spc="-75">
                <a:latin typeface="Arial"/>
                <a:cs typeface="Arial"/>
              </a:rPr>
              <a:t>Software</a:t>
            </a:r>
            <a:r>
              <a:rPr sz="2000" spc="-325">
                <a:latin typeface="Arial"/>
                <a:cs typeface="Arial"/>
              </a:rPr>
              <a:t> </a:t>
            </a:r>
            <a:r>
              <a:rPr sz="2000" spc="-90">
                <a:latin typeface="Arial"/>
                <a:cs typeface="Arial"/>
              </a:rPr>
              <a:t>Requirements</a:t>
            </a:r>
            <a:endParaRPr sz="2000">
              <a:latin typeface="Arial"/>
              <a:cs typeface="Arial"/>
            </a:endParaRPr>
          </a:p>
          <a:p>
            <a:pPr marL="198120" indent="-185420">
              <a:lnSpc>
                <a:spcPct val="100000"/>
              </a:lnSpc>
              <a:buChar char="•"/>
              <a:tabLst>
                <a:tab pos="198120" algn="l"/>
              </a:tabLst>
            </a:pPr>
            <a:r>
              <a:rPr sz="2000" spc="-85">
                <a:latin typeface="Arial"/>
                <a:cs typeface="Arial"/>
              </a:rPr>
              <a:t>Overview </a:t>
            </a:r>
            <a:r>
              <a:rPr sz="2000" spc="-5">
                <a:latin typeface="Arial"/>
                <a:cs typeface="Arial"/>
              </a:rPr>
              <a:t>of </a:t>
            </a:r>
            <a:r>
              <a:rPr sz="2000" spc="-70">
                <a:latin typeface="Arial"/>
                <a:cs typeface="Arial"/>
              </a:rPr>
              <a:t>Eliciting</a:t>
            </a:r>
            <a:r>
              <a:rPr sz="2000" spc="-220">
                <a:latin typeface="Arial"/>
                <a:cs typeface="Arial"/>
              </a:rPr>
              <a:t> </a:t>
            </a:r>
            <a:r>
              <a:rPr sz="2000" spc="-90">
                <a:latin typeface="Arial"/>
                <a:cs typeface="Arial"/>
              </a:rPr>
              <a:t>Requirements</a:t>
            </a:r>
            <a:endParaRPr sz="2000">
              <a:latin typeface="Arial"/>
              <a:cs typeface="Arial"/>
            </a:endParaRPr>
          </a:p>
          <a:p>
            <a:pPr marL="198120" indent="-185420">
              <a:lnSpc>
                <a:spcPct val="100000"/>
              </a:lnSpc>
              <a:spcBef>
                <a:spcPts val="10"/>
              </a:spcBef>
              <a:buChar char="•"/>
              <a:tabLst>
                <a:tab pos="198120" algn="l"/>
              </a:tabLst>
            </a:pPr>
            <a:r>
              <a:rPr sz="2000" spc="-95">
                <a:latin typeface="Arial"/>
                <a:cs typeface="Arial"/>
              </a:rPr>
              <a:t>Developing </a:t>
            </a:r>
            <a:r>
              <a:rPr sz="2000" spc="-170">
                <a:latin typeface="Arial"/>
                <a:cs typeface="Arial"/>
              </a:rPr>
              <a:t>Use </a:t>
            </a:r>
            <a:r>
              <a:rPr sz="2000" spc="-195">
                <a:latin typeface="Arial"/>
                <a:cs typeface="Arial"/>
              </a:rPr>
              <a:t>Cases, </a:t>
            </a:r>
            <a:r>
              <a:rPr sz="2000" spc="-75">
                <a:latin typeface="Arial"/>
                <a:cs typeface="Arial"/>
              </a:rPr>
              <a:t>Building </a:t>
            </a:r>
            <a:r>
              <a:rPr sz="2000" spc="-25">
                <a:latin typeface="Arial"/>
                <a:cs typeface="Arial"/>
              </a:rPr>
              <a:t>the </a:t>
            </a:r>
            <a:r>
              <a:rPr sz="2000" spc="-90">
                <a:latin typeface="Arial"/>
                <a:cs typeface="Arial"/>
              </a:rPr>
              <a:t>Requirements</a:t>
            </a:r>
            <a:r>
              <a:rPr sz="2000" spc="-35">
                <a:latin typeface="Arial"/>
                <a:cs typeface="Arial"/>
              </a:rPr>
              <a:t> Model;</a:t>
            </a:r>
            <a:endParaRPr sz="2000">
              <a:latin typeface="Arial"/>
              <a:cs typeface="Arial"/>
            </a:endParaRPr>
          </a:p>
          <a:p>
            <a:pPr marL="198120" indent="-185420">
              <a:lnSpc>
                <a:spcPct val="100000"/>
              </a:lnSpc>
              <a:buChar char="•"/>
              <a:tabLst>
                <a:tab pos="198120" algn="l"/>
              </a:tabLst>
            </a:pPr>
            <a:r>
              <a:rPr sz="2000" spc="-65">
                <a:latin typeface="Arial"/>
                <a:cs typeface="Arial"/>
              </a:rPr>
              <a:t>Negotiating</a:t>
            </a:r>
            <a:r>
              <a:rPr sz="2000" spc="-100">
                <a:latin typeface="Arial"/>
                <a:cs typeface="Arial"/>
              </a:rPr>
              <a:t> </a:t>
            </a:r>
            <a:r>
              <a:rPr sz="2000" spc="-85">
                <a:latin typeface="Arial"/>
                <a:cs typeface="Arial"/>
              </a:rPr>
              <a:t>Requirements;</a:t>
            </a:r>
            <a:endParaRPr sz="2000">
              <a:latin typeface="Arial"/>
              <a:cs typeface="Arial"/>
            </a:endParaRPr>
          </a:p>
          <a:p>
            <a:pPr marL="198120" indent="-185420">
              <a:lnSpc>
                <a:spcPct val="100000"/>
              </a:lnSpc>
              <a:buChar char="•"/>
              <a:tabLst>
                <a:tab pos="198120" algn="l"/>
              </a:tabLst>
            </a:pPr>
            <a:r>
              <a:rPr sz="2000" spc="-70">
                <a:latin typeface="Arial"/>
                <a:cs typeface="Arial"/>
              </a:rPr>
              <a:t>Validating</a:t>
            </a:r>
            <a:r>
              <a:rPr sz="2000" spc="-105">
                <a:latin typeface="Arial"/>
                <a:cs typeface="Arial"/>
              </a:rPr>
              <a:t> </a:t>
            </a:r>
            <a:r>
              <a:rPr sz="2000" spc="-85">
                <a:latin typeface="Arial"/>
                <a:cs typeface="Arial"/>
              </a:rPr>
              <a:t>Requirements;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6540" y="1000759"/>
            <a:ext cx="58470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>
                <a:solidFill>
                  <a:srgbClr val="000000"/>
                </a:solidFill>
              </a:rPr>
              <a:t>1.Collaborative Requirements</a:t>
            </a:r>
            <a:r>
              <a:rPr spc="-45">
                <a:solidFill>
                  <a:srgbClr val="000000"/>
                </a:solidFill>
              </a:rPr>
              <a:t> </a:t>
            </a:r>
            <a:r>
              <a:rPr spc="-5">
                <a:solidFill>
                  <a:srgbClr val="000000"/>
                </a:solidFill>
              </a:rPr>
              <a:t>Gathering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6540" y="1640840"/>
            <a:ext cx="8589645" cy="444737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7620" algn="just">
              <a:lnSpc>
                <a:spcPct val="100000"/>
              </a:lnSpc>
              <a:spcBef>
                <a:spcPts val="100"/>
              </a:spcBef>
            </a:pPr>
            <a:r>
              <a:rPr sz="2200" spc="-80">
                <a:latin typeface="Arial"/>
                <a:cs typeface="Arial"/>
              </a:rPr>
              <a:t>Many </a:t>
            </a:r>
            <a:r>
              <a:rPr sz="2200" spc="-20">
                <a:latin typeface="Arial"/>
                <a:cs typeface="Arial"/>
              </a:rPr>
              <a:t>different </a:t>
            </a:r>
            <a:r>
              <a:rPr sz="2200" spc="-120">
                <a:latin typeface="Arial"/>
                <a:cs typeface="Arial"/>
              </a:rPr>
              <a:t>approaches </a:t>
            </a:r>
            <a:r>
              <a:rPr sz="2200" spc="25">
                <a:latin typeface="Arial"/>
                <a:cs typeface="Arial"/>
              </a:rPr>
              <a:t>to </a:t>
            </a:r>
            <a:r>
              <a:rPr sz="2200" spc="-65">
                <a:latin typeface="Arial"/>
                <a:cs typeface="Arial"/>
              </a:rPr>
              <a:t>collaborative requirements </a:t>
            </a:r>
            <a:r>
              <a:rPr sz="2200" spc="-80">
                <a:latin typeface="Arial"/>
                <a:cs typeface="Arial"/>
              </a:rPr>
              <a:t>gathering </a:t>
            </a:r>
            <a:r>
              <a:rPr sz="2200" spc="-125">
                <a:latin typeface="Arial"/>
                <a:cs typeface="Arial"/>
              </a:rPr>
              <a:t>have  </a:t>
            </a:r>
            <a:r>
              <a:rPr sz="2200" spc="-105">
                <a:latin typeface="Arial"/>
                <a:cs typeface="Arial"/>
              </a:rPr>
              <a:t>been </a:t>
            </a:r>
            <a:r>
              <a:rPr sz="2200" spc="-85">
                <a:latin typeface="Arial"/>
                <a:cs typeface="Arial"/>
              </a:rPr>
              <a:t>proposed. </a:t>
            </a:r>
            <a:r>
              <a:rPr sz="2200" spc="-204">
                <a:latin typeface="Arial"/>
                <a:cs typeface="Arial"/>
              </a:rPr>
              <a:t>Each </a:t>
            </a:r>
            <a:r>
              <a:rPr sz="2200" spc="-150">
                <a:latin typeface="Arial"/>
                <a:cs typeface="Arial"/>
              </a:rPr>
              <a:t>makes use </a:t>
            </a:r>
            <a:r>
              <a:rPr sz="2200">
                <a:latin typeface="Arial"/>
                <a:cs typeface="Arial"/>
              </a:rPr>
              <a:t>of </a:t>
            </a:r>
            <a:r>
              <a:rPr sz="2200" spc="-170">
                <a:latin typeface="Arial"/>
                <a:cs typeface="Arial"/>
              </a:rPr>
              <a:t>a </a:t>
            </a:r>
            <a:r>
              <a:rPr sz="2200" spc="-60">
                <a:latin typeface="Arial"/>
                <a:cs typeface="Arial"/>
              </a:rPr>
              <a:t>slightly </a:t>
            </a:r>
            <a:r>
              <a:rPr sz="2200" spc="-20">
                <a:latin typeface="Arial"/>
                <a:cs typeface="Arial"/>
              </a:rPr>
              <a:t>different </a:t>
            </a:r>
            <a:r>
              <a:rPr sz="2200" spc="-100">
                <a:latin typeface="Arial"/>
                <a:cs typeface="Arial"/>
              </a:rPr>
              <a:t>scenario, </a:t>
            </a:r>
            <a:r>
              <a:rPr sz="2200" spc="-10">
                <a:latin typeface="Arial"/>
                <a:cs typeface="Arial"/>
              </a:rPr>
              <a:t>but </a:t>
            </a:r>
            <a:r>
              <a:rPr sz="2200" spc="-50">
                <a:latin typeface="Arial"/>
                <a:cs typeface="Arial"/>
              </a:rPr>
              <a:t>all  </a:t>
            </a:r>
            <a:r>
              <a:rPr sz="2200" spc="-85">
                <a:latin typeface="Arial"/>
                <a:cs typeface="Arial"/>
              </a:rPr>
              <a:t>apply </a:t>
            </a:r>
            <a:r>
              <a:rPr sz="2200" spc="-130">
                <a:latin typeface="Arial"/>
                <a:cs typeface="Arial"/>
              </a:rPr>
              <a:t>some </a:t>
            </a:r>
            <a:r>
              <a:rPr sz="2200" spc="-50">
                <a:latin typeface="Arial"/>
                <a:cs typeface="Arial"/>
              </a:rPr>
              <a:t>variation </a:t>
            </a:r>
            <a:r>
              <a:rPr sz="2200" spc="-70">
                <a:latin typeface="Arial"/>
                <a:cs typeface="Arial"/>
              </a:rPr>
              <a:t>on </a:t>
            </a:r>
            <a:r>
              <a:rPr sz="2200" spc="-35">
                <a:latin typeface="Arial"/>
                <a:cs typeface="Arial"/>
              </a:rPr>
              <a:t>the </a:t>
            </a:r>
            <a:r>
              <a:rPr sz="2200" spc="-40">
                <a:latin typeface="Arial"/>
                <a:cs typeface="Arial"/>
              </a:rPr>
              <a:t>following </a:t>
            </a:r>
            <a:r>
              <a:rPr sz="2200" spc="-135">
                <a:latin typeface="Arial"/>
                <a:cs typeface="Arial"/>
              </a:rPr>
              <a:t>basic</a:t>
            </a:r>
            <a:r>
              <a:rPr sz="2200" spc="-445">
                <a:latin typeface="Arial"/>
                <a:cs typeface="Arial"/>
              </a:rPr>
              <a:t> </a:t>
            </a:r>
            <a:r>
              <a:rPr sz="2200" spc="-85">
                <a:latin typeface="Arial"/>
                <a:cs typeface="Arial"/>
              </a:rPr>
              <a:t>guidelines:</a:t>
            </a:r>
            <a:endParaRPr lang="en-US" sz="2200" spc="-85">
              <a:latin typeface="Arial"/>
              <a:cs typeface="Arial"/>
            </a:endParaRPr>
          </a:p>
          <a:p>
            <a:pPr marL="12700" marR="7620" algn="just">
              <a:lnSpc>
                <a:spcPct val="100000"/>
              </a:lnSpc>
              <a:spcBef>
                <a:spcPts val="100"/>
              </a:spcBef>
            </a:pPr>
            <a:endParaRPr lang="en-US" sz="2200" spc="-85">
              <a:latin typeface="Arial"/>
              <a:cs typeface="Arial"/>
            </a:endParaRPr>
          </a:p>
          <a:p>
            <a:pPr marL="12700" marR="7620" algn="just">
              <a:lnSpc>
                <a:spcPct val="100000"/>
              </a:lnSpc>
              <a:spcBef>
                <a:spcPts val="100"/>
              </a:spcBef>
            </a:pPr>
            <a:r>
              <a:rPr lang="en-US" sz="2200" b="1" spc="-85">
                <a:latin typeface="Arial"/>
                <a:cs typeface="Arial"/>
              </a:rPr>
              <a:t>Facility Application Specification Technique(FAST):</a:t>
            </a:r>
            <a:r>
              <a:rPr lang="en-US" sz="2200" spc="-85">
                <a:latin typeface="Arial"/>
                <a:cs typeface="Arial"/>
              </a:rPr>
              <a:t>Joint team of customer and developers work together to find out the set of requirements.</a:t>
            </a:r>
          </a:p>
          <a:p>
            <a:pPr marL="12700" marR="7620" algn="just">
              <a:lnSpc>
                <a:spcPct val="100000"/>
              </a:lnSpc>
              <a:spcBef>
                <a:spcPts val="100"/>
              </a:spcBef>
            </a:pPr>
            <a:endParaRPr sz="2200">
              <a:latin typeface="Arial"/>
              <a:cs typeface="Arial"/>
            </a:endParaRPr>
          </a:p>
          <a:p>
            <a:pPr marL="12700" marR="5080" algn="just">
              <a:lnSpc>
                <a:spcPct val="100000"/>
              </a:lnSpc>
              <a:buFont typeface="Arial"/>
              <a:buChar char="•"/>
              <a:tabLst>
                <a:tab pos="234950" algn="l"/>
              </a:tabLst>
            </a:pPr>
            <a:r>
              <a:rPr lang="en-US" sz="2200" b="1" spc="-130">
                <a:latin typeface="Arial"/>
                <a:cs typeface="Arial"/>
              </a:rPr>
              <a:t>Guidelines of FAST approach:</a:t>
            </a:r>
          </a:p>
          <a:p>
            <a:pPr marL="12700" marR="5080" algn="just">
              <a:lnSpc>
                <a:spcPct val="100000"/>
              </a:lnSpc>
              <a:buFont typeface="Arial"/>
              <a:buChar char="•"/>
              <a:tabLst>
                <a:tab pos="234950" algn="l"/>
              </a:tabLst>
            </a:pPr>
            <a:endParaRPr lang="en-US" sz="2200" b="1" spc="-130">
              <a:latin typeface="Arial"/>
              <a:cs typeface="Arial"/>
            </a:endParaRPr>
          </a:p>
          <a:p>
            <a:pPr marL="12700" marR="5080" algn="just">
              <a:lnSpc>
                <a:spcPct val="100000"/>
              </a:lnSpc>
              <a:buFont typeface="Arial"/>
              <a:buChar char="•"/>
              <a:tabLst>
                <a:tab pos="234950" algn="l"/>
              </a:tabLst>
            </a:pPr>
            <a:r>
              <a:rPr sz="2200" spc="-130">
                <a:latin typeface="Arial"/>
                <a:cs typeface="Arial"/>
              </a:rPr>
              <a:t>Meetings </a:t>
            </a:r>
            <a:r>
              <a:rPr sz="2200" spc="-114">
                <a:latin typeface="Arial"/>
                <a:cs typeface="Arial"/>
              </a:rPr>
              <a:t>are </a:t>
            </a:r>
            <a:r>
              <a:rPr sz="2200" spc="-175">
                <a:latin typeface="Arial"/>
                <a:cs typeface="Arial"/>
              </a:rPr>
              <a:t>conducted </a:t>
            </a:r>
            <a:r>
              <a:rPr sz="2200" spc="-160">
                <a:latin typeface="Arial"/>
                <a:cs typeface="Arial"/>
              </a:rPr>
              <a:t>and </a:t>
            </a:r>
            <a:r>
              <a:rPr sz="2200" spc="-110">
                <a:latin typeface="Arial"/>
                <a:cs typeface="Arial"/>
              </a:rPr>
              <a:t>attended </a:t>
            </a:r>
            <a:r>
              <a:rPr sz="2200" spc="-180">
                <a:latin typeface="Arial"/>
                <a:cs typeface="Arial"/>
              </a:rPr>
              <a:t>by </a:t>
            </a:r>
            <a:r>
              <a:rPr sz="2200" spc="-125">
                <a:latin typeface="Arial"/>
                <a:cs typeface="Arial"/>
              </a:rPr>
              <a:t>both </a:t>
            </a:r>
            <a:r>
              <a:rPr sz="2200" spc="-120">
                <a:latin typeface="Arial"/>
                <a:cs typeface="Arial"/>
              </a:rPr>
              <a:t>software </a:t>
            </a:r>
            <a:r>
              <a:rPr sz="2200" spc="-170">
                <a:latin typeface="Arial"/>
                <a:cs typeface="Arial"/>
              </a:rPr>
              <a:t>engineers </a:t>
            </a:r>
            <a:r>
              <a:rPr sz="2200" spc="-165">
                <a:latin typeface="Arial"/>
                <a:cs typeface="Arial"/>
              </a:rPr>
              <a:t>and  </a:t>
            </a:r>
            <a:r>
              <a:rPr sz="2200" spc="-105">
                <a:latin typeface="Arial"/>
                <a:cs typeface="Arial"/>
              </a:rPr>
              <a:t>other</a:t>
            </a:r>
            <a:r>
              <a:rPr sz="2200" spc="-125">
                <a:latin typeface="Arial"/>
                <a:cs typeface="Arial"/>
              </a:rPr>
              <a:t> </a:t>
            </a:r>
            <a:r>
              <a:rPr sz="2200" spc="-150">
                <a:latin typeface="Arial"/>
                <a:cs typeface="Arial"/>
              </a:rPr>
              <a:t>stakeholders.</a:t>
            </a:r>
            <a:endParaRPr lang="en-US" sz="2200" spc="-150">
              <a:latin typeface="Arial"/>
              <a:cs typeface="Arial"/>
            </a:endParaRPr>
          </a:p>
          <a:p>
            <a:pPr marL="12700" marR="5080" algn="just">
              <a:lnSpc>
                <a:spcPct val="100000"/>
              </a:lnSpc>
              <a:tabLst>
                <a:tab pos="234950" algn="l"/>
              </a:tabLst>
            </a:pPr>
            <a:endParaRPr sz="2200">
              <a:latin typeface="Arial"/>
              <a:cs typeface="Arial"/>
            </a:endParaRPr>
          </a:p>
          <a:p>
            <a:pPr marL="213360" indent="-200660" algn="just">
              <a:lnSpc>
                <a:spcPts val="2630"/>
              </a:lnSpc>
              <a:buFont typeface="Arial"/>
              <a:buChar char="•"/>
              <a:tabLst>
                <a:tab pos="213360" algn="l"/>
              </a:tabLst>
            </a:pPr>
            <a:r>
              <a:rPr sz="2200" spc="-215">
                <a:latin typeface="Arial"/>
                <a:cs typeface="Arial"/>
              </a:rPr>
              <a:t>Rules </a:t>
            </a:r>
            <a:r>
              <a:rPr sz="2200" spc="-100">
                <a:latin typeface="Arial"/>
                <a:cs typeface="Arial"/>
              </a:rPr>
              <a:t>for </a:t>
            </a:r>
            <a:r>
              <a:rPr sz="2200" spc="-120">
                <a:latin typeface="Arial"/>
                <a:cs typeface="Arial"/>
              </a:rPr>
              <a:t>preparation </a:t>
            </a:r>
            <a:r>
              <a:rPr sz="2200" spc="-160">
                <a:latin typeface="Arial"/>
                <a:cs typeface="Arial"/>
              </a:rPr>
              <a:t>and </a:t>
            </a:r>
            <a:r>
              <a:rPr sz="2200" spc="-120">
                <a:latin typeface="Arial"/>
                <a:cs typeface="Arial"/>
              </a:rPr>
              <a:t>participation </a:t>
            </a:r>
            <a:r>
              <a:rPr sz="2200" spc="-114">
                <a:latin typeface="Arial"/>
                <a:cs typeface="Arial"/>
              </a:rPr>
              <a:t>are</a:t>
            </a:r>
            <a:r>
              <a:rPr sz="2200" spc="-50">
                <a:latin typeface="Arial"/>
                <a:cs typeface="Arial"/>
              </a:rPr>
              <a:t> </a:t>
            </a:r>
            <a:r>
              <a:rPr sz="2200" spc="-150">
                <a:latin typeface="Arial"/>
                <a:cs typeface="Arial"/>
              </a:rPr>
              <a:t>established.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5279" y="1535429"/>
            <a:ext cx="8473440" cy="3385542"/>
          </a:xfrm>
        </p:spPr>
        <p:txBody>
          <a:bodyPr/>
          <a:lstStyle/>
          <a:p>
            <a:pPr marL="12700" marR="635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>
                <a:tab pos="260350" algn="l"/>
              </a:tabLst>
              <a:defRPr/>
            </a:pPr>
            <a:r>
              <a:rPr lang="en-US" sz="2200" b="0" kern="1200" spc="-135">
                <a:solidFill>
                  <a:prstClr val="black"/>
                </a:solidFill>
              </a:rPr>
              <a:t>An </a:t>
            </a:r>
            <a:r>
              <a:rPr lang="en-US" sz="2200" b="0" kern="1200" spc="-180">
                <a:solidFill>
                  <a:prstClr val="black"/>
                </a:solidFill>
              </a:rPr>
              <a:t>agenda </a:t>
            </a:r>
            <a:r>
              <a:rPr lang="en-US" sz="2200" b="0" kern="1200" spc="-215">
                <a:solidFill>
                  <a:prstClr val="black"/>
                </a:solidFill>
              </a:rPr>
              <a:t>is </a:t>
            </a:r>
            <a:r>
              <a:rPr lang="en-US" sz="2200" b="0" kern="1200" spc="-210">
                <a:solidFill>
                  <a:prstClr val="black"/>
                </a:solidFill>
              </a:rPr>
              <a:t>suggested </a:t>
            </a:r>
            <a:r>
              <a:rPr lang="en-US" sz="2200" b="0" kern="1200" spc="-70">
                <a:solidFill>
                  <a:prstClr val="black"/>
                </a:solidFill>
              </a:rPr>
              <a:t>that </a:t>
            </a:r>
            <a:r>
              <a:rPr lang="en-US" sz="2200" b="0" kern="1200" spc="-215">
                <a:solidFill>
                  <a:prstClr val="black"/>
                </a:solidFill>
              </a:rPr>
              <a:t>is </a:t>
            </a:r>
            <a:r>
              <a:rPr lang="en-US" sz="2200" b="0" kern="1200" spc="-114">
                <a:solidFill>
                  <a:prstClr val="black"/>
                </a:solidFill>
              </a:rPr>
              <a:t>formal </a:t>
            </a:r>
            <a:r>
              <a:rPr lang="en-US" sz="2200" b="0" kern="1200" spc="-185">
                <a:solidFill>
                  <a:prstClr val="black"/>
                </a:solidFill>
              </a:rPr>
              <a:t>enough </a:t>
            </a:r>
            <a:r>
              <a:rPr lang="en-US" sz="2200" b="0" kern="1200" spc="-70">
                <a:solidFill>
                  <a:prstClr val="black"/>
                </a:solidFill>
              </a:rPr>
              <a:t>to </a:t>
            </a:r>
            <a:r>
              <a:rPr lang="en-US" sz="2200" b="0" kern="1200" spc="-175">
                <a:solidFill>
                  <a:prstClr val="black"/>
                </a:solidFill>
              </a:rPr>
              <a:t>cover </a:t>
            </a:r>
            <a:r>
              <a:rPr lang="en-US" sz="2200" b="0" kern="1200" spc="-100">
                <a:solidFill>
                  <a:prstClr val="black"/>
                </a:solidFill>
              </a:rPr>
              <a:t>all </a:t>
            </a:r>
            <a:r>
              <a:rPr lang="en-US" sz="2200" b="0" kern="1200" spc="-110">
                <a:solidFill>
                  <a:prstClr val="black"/>
                </a:solidFill>
              </a:rPr>
              <a:t>important  </a:t>
            </a:r>
            <a:r>
              <a:rPr lang="en-US" sz="2200" b="0" kern="1200" spc="-155">
                <a:solidFill>
                  <a:prstClr val="black"/>
                </a:solidFill>
              </a:rPr>
              <a:t>points </a:t>
            </a:r>
            <a:r>
              <a:rPr lang="en-US" sz="2200" b="0" kern="1200" spc="-110">
                <a:solidFill>
                  <a:prstClr val="black"/>
                </a:solidFill>
              </a:rPr>
              <a:t>but </a:t>
            </a:r>
            <a:r>
              <a:rPr lang="en-US" sz="2200" b="0" kern="1200" spc="-120">
                <a:solidFill>
                  <a:prstClr val="black"/>
                </a:solidFill>
              </a:rPr>
              <a:t>informal </a:t>
            </a:r>
            <a:r>
              <a:rPr lang="en-US" sz="2200" b="0" kern="1200" spc="-185">
                <a:solidFill>
                  <a:prstClr val="black"/>
                </a:solidFill>
              </a:rPr>
              <a:t>enough </a:t>
            </a:r>
            <a:r>
              <a:rPr lang="en-US" sz="2200" b="0" kern="1200" spc="-70">
                <a:solidFill>
                  <a:prstClr val="black"/>
                </a:solidFill>
              </a:rPr>
              <a:t>to </a:t>
            </a:r>
            <a:r>
              <a:rPr lang="en-US" sz="2200" b="0" kern="1200" spc="-180">
                <a:solidFill>
                  <a:prstClr val="black"/>
                </a:solidFill>
              </a:rPr>
              <a:t>encourage </a:t>
            </a:r>
            <a:r>
              <a:rPr lang="en-US" sz="2200" b="0" kern="1200" spc="-90">
                <a:solidFill>
                  <a:prstClr val="black"/>
                </a:solidFill>
              </a:rPr>
              <a:t>the free </a:t>
            </a:r>
            <a:r>
              <a:rPr lang="en-US" sz="2200" b="0" kern="1200" spc="-95">
                <a:solidFill>
                  <a:prstClr val="black"/>
                </a:solidFill>
              </a:rPr>
              <a:t>flow </a:t>
            </a:r>
            <a:r>
              <a:rPr lang="en-US" sz="2200" b="0" kern="1200" spc="-110">
                <a:solidFill>
                  <a:prstClr val="black"/>
                </a:solidFill>
              </a:rPr>
              <a:t>of</a:t>
            </a:r>
            <a:r>
              <a:rPr lang="en-US" sz="2200" b="0" kern="1200" spc="-150">
                <a:solidFill>
                  <a:prstClr val="black"/>
                </a:solidFill>
              </a:rPr>
              <a:t> ideas.</a:t>
            </a:r>
          </a:p>
          <a:p>
            <a:pPr marL="12700" marR="635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>
                <a:tab pos="260350" algn="l"/>
              </a:tabLst>
              <a:defRPr/>
            </a:pPr>
            <a:endParaRPr lang="en-US" sz="2200" b="0" kern="1200">
              <a:solidFill>
                <a:prstClr val="black"/>
              </a:solidFill>
            </a:endParaRPr>
          </a:p>
          <a:p>
            <a:pPr marL="12700" marR="508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27329" algn="l"/>
              </a:tabLst>
              <a:defRPr/>
            </a:pPr>
            <a:r>
              <a:rPr lang="en-US" sz="2200" b="0" kern="1200" spc="-260">
                <a:solidFill>
                  <a:prstClr val="black"/>
                </a:solidFill>
              </a:rPr>
              <a:t>A </a:t>
            </a:r>
            <a:r>
              <a:rPr lang="en-US" sz="2200" b="0" kern="1200" spc="-105">
                <a:solidFill>
                  <a:prstClr val="black"/>
                </a:solidFill>
              </a:rPr>
              <a:t>“facilitator” </a:t>
            </a:r>
            <a:r>
              <a:rPr lang="en-US" sz="2200" b="0" kern="1200" spc="-170">
                <a:solidFill>
                  <a:prstClr val="black"/>
                </a:solidFill>
              </a:rPr>
              <a:t>(can </a:t>
            </a:r>
            <a:r>
              <a:rPr lang="en-US" sz="2200" b="0" kern="1200" spc="-150">
                <a:solidFill>
                  <a:prstClr val="black"/>
                </a:solidFill>
              </a:rPr>
              <a:t>be </a:t>
            </a:r>
            <a:r>
              <a:rPr lang="en-US" sz="2200" b="0" kern="1200" spc="-140">
                <a:solidFill>
                  <a:prstClr val="black"/>
                </a:solidFill>
              </a:rPr>
              <a:t>a </a:t>
            </a:r>
            <a:r>
              <a:rPr lang="en-US" sz="2200" b="0" kern="1200" spc="-155">
                <a:solidFill>
                  <a:prstClr val="black"/>
                </a:solidFill>
              </a:rPr>
              <a:t>customer, </a:t>
            </a:r>
            <a:r>
              <a:rPr lang="en-US" sz="2200" b="0" kern="1200" spc="-140">
                <a:solidFill>
                  <a:prstClr val="black"/>
                </a:solidFill>
              </a:rPr>
              <a:t>a </a:t>
            </a:r>
            <a:r>
              <a:rPr lang="en-US" sz="2200" b="0" kern="1200" spc="-130">
                <a:solidFill>
                  <a:prstClr val="black"/>
                </a:solidFill>
              </a:rPr>
              <a:t>developer, </a:t>
            </a:r>
            <a:r>
              <a:rPr lang="en-US" sz="2200" b="0" kern="1200" spc="-125">
                <a:solidFill>
                  <a:prstClr val="black"/>
                </a:solidFill>
              </a:rPr>
              <a:t>or </a:t>
            </a:r>
            <a:r>
              <a:rPr lang="en-US" sz="2200" b="0" kern="1200" spc="-160">
                <a:solidFill>
                  <a:prstClr val="black"/>
                </a:solidFill>
              </a:rPr>
              <a:t>an </a:t>
            </a:r>
            <a:r>
              <a:rPr lang="en-US" sz="2200" b="0" kern="1200" spc="-135">
                <a:solidFill>
                  <a:prstClr val="black"/>
                </a:solidFill>
              </a:rPr>
              <a:t>outsider) </a:t>
            </a:r>
            <a:r>
              <a:rPr lang="en-US" sz="2200" b="0" kern="1200" spc="-165">
                <a:solidFill>
                  <a:prstClr val="black"/>
                </a:solidFill>
              </a:rPr>
              <a:t>controls  </a:t>
            </a:r>
            <a:r>
              <a:rPr lang="en-US" sz="2200" b="0" kern="1200" spc="-90">
                <a:solidFill>
                  <a:prstClr val="black"/>
                </a:solidFill>
              </a:rPr>
              <a:t>the</a:t>
            </a:r>
            <a:r>
              <a:rPr lang="en-US" sz="2200" b="0" kern="1200" spc="-125">
                <a:solidFill>
                  <a:prstClr val="black"/>
                </a:solidFill>
              </a:rPr>
              <a:t> meeting.</a:t>
            </a:r>
          </a:p>
          <a:p>
            <a:pPr marL="12700" marR="508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27329" algn="l"/>
              </a:tabLst>
              <a:defRPr/>
            </a:pPr>
            <a:endParaRPr lang="en-US" sz="2200" b="0" kern="1200">
              <a:solidFill>
                <a:prstClr val="black"/>
              </a:solidFill>
            </a:endParaRPr>
          </a:p>
          <a:p>
            <a:pPr marL="12700" marR="6985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>
                <a:tab pos="288290" algn="l"/>
              </a:tabLst>
              <a:defRPr/>
            </a:pPr>
            <a:r>
              <a:rPr lang="en-US" sz="2200" b="0" kern="1200" spc="-195">
                <a:solidFill>
                  <a:prstClr val="black"/>
                </a:solidFill>
              </a:rPr>
              <a:t>A </a:t>
            </a:r>
            <a:r>
              <a:rPr lang="en-US" sz="2200" b="0" kern="1200" spc="-80">
                <a:solidFill>
                  <a:prstClr val="black"/>
                </a:solidFill>
              </a:rPr>
              <a:t>“definition </a:t>
            </a:r>
            <a:r>
              <a:rPr lang="en-US" sz="2200" b="0" kern="1200" spc="-185">
                <a:solidFill>
                  <a:prstClr val="black"/>
                </a:solidFill>
              </a:rPr>
              <a:t>mechanism” </a:t>
            </a:r>
            <a:r>
              <a:rPr lang="en-US" sz="2200" b="0" kern="1200" spc="-170">
                <a:solidFill>
                  <a:prstClr val="black"/>
                </a:solidFill>
              </a:rPr>
              <a:t>(can </a:t>
            </a:r>
            <a:r>
              <a:rPr lang="en-US" sz="2200" b="0" kern="1200" spc="-150">
                <a:solidFill>
                  <a:prstClr val="black"/>
                </a:solidFill>
              </a:rPr>
              <a:t>be </a:t>
            </a:r>
            <a:r>
              <a:rPr lang="en-US" sz="2200" b="0" kern="1200" spc="-125">
                <a:solidFill>
                  <a:prstClr val="black"/>
                </a:solidFill>
              </a:rPr>
              <a:t>work </a:t>
            </a:r>
            <a:r>
              <a:rPr lang="en-US" sz="2200" b="0" kern="1200" spc="-165">
                <a:solidFill>
                  <a:prstClr val="black"/>
                </a:solidFill>
              </a:rPr>
              <a:t>sheets, </a:t>
            </a:r>
            <a:r>
              <a:rPr lang="en-US" sz="2200" b="0" kern="1200" spc="-95">
                <a:solidFill>
                  <a:prstClr val="black"/>
                </a:solidFill>
              </a:rPr>
              <a:t>flip </a:t>
            </a:r>
            <a:r>
              <a:rPr lang="en-US" sz="2200" b="0" kern="1200" spc="-155">
                <a:solidFill>
                  <a:prstClr val="black"/>
                </a:solidFill>
              </a:rPr>
              <a:t>charts, </a:t>
            </a:r>
            <a:r>
              <a:rPr lang="en-US" sz="2200" b="0" kern="1200" spc="-130">
                <a:solidFill>
                  <a:prstClr val="black"/>
                </a:solidFill>
              </a:rPr>
              <a:t>or </a:t>
            </a:r>
            <a:r>
              <a:rPr lang="en-US" sz="2200" b="0" kern="1200" spc="-100">
                <a:solidFill>
                  <a:prstClr val="black"/>
                </a:solidFill>
              </a:rPr>
              <a:t>wall  </a:t>
            </a:r>
            <a:r>
              <a:rPr lang="en-US" sz="2200" b="0" kern="1200" spc="-180">
                <a:solidFill>
                  <a:prstClr val="black"/>
                </a:solidFill>
              </a:rPr>
              <a:t>stickers </a:t>
            </a:r>
            <a:r>
              <a:rPr lang="en-US" sz="2200" b="0" kern="1200" spc="-125">
                <a:solidFill>
                  <a:prstClr val="black"/>
                </a:solidFill>
              </a:rPr>
              <a:t>or </a:t>
            </a:r>
            <a:r>
              <a:rPr lang="en-US" sz="2200" b="0" kern="1200" spc="-160">
                <a:solidFill>
                  <a:prstClr val="black"/>
                </a:solidFill>
              </a:rPr>
              <a:t>an </a:t>
            </a:r>
            <a:r>
              <a:rPr lang="en-US" sz="2200" b="0" kern="1200" spc="-145">
                <a:solidFill>
                  <a:prstClr val="black"/>
                </a:solidFill>
              </a:rPr>
              <a:t>electronic </a:t>
            </a:r>
            <a:r>
              <a:rPr lang="en-US" sz="2200" b="0" kern="1200" spc="-105">
                <a:solidFill>
                  <a:prstClr val="black"/>
                </a:solidFill>
              </a:rPr>
              <a:t>bulletin </a:t>
            </a:r>
            <a:r>
              <a:rPr lang="en-US" sz="2200" b="0" kern="1200" spc="-135">
                <a:solidFill>
                  <a:prstClr val="black"/>
                </a:solidFill>
              </a:rPr>
              <a:t>board, </a:t>
            </a:r>
            <a:r>
              <a:rPr lang="en-US" sz="2200" b="0" kern="1200" spc="-150">
                <a:solidFill>
                  <a:prstClr val="black"/>
                </a:solidFill>
              </a:rPr>
              <a:t>chat </a:t>
            </a:r>
            <a:r>
              <a:rPr lang="en-US" sz="2200" b="0" kern="1200" spc="-130">
                <a:solidFill>
                  <a:prstClr val="black"/>
                </a:solidFill>
              </a:rPr>
              <a:t>room, or </a:t>
            </a:r>
            <a:r>
              <a:rPr lang="en-US" sz="2200" b="0" kern="1200" spc="-105">
                <a:solidFill>
                  <a:prstClr val="black"/>
                </a:solidFill>
              </a:rPr>
              <a:t>virtual </a:t>
            </a:r>
            <a:r>
              <a:rPr lang="en-US" sz="2200" b="0" kern="1200" spc="-114">
                <a:solidFill>
                  <a:prstClr val="black"/>
                </a:solidFill>
              </a:rPr>
              <a:t>forum) </a:t>
            </a:r>
            <a:r>
              <a:rPr lang="en-US" sz="2200" b="0" kern="1200" spc="-215">
                <a:solidFill>
                  <a:prstClr val="black"/>
                </a:solidFill>
              </a:rPr>
              <a:t>is  </a:t>
            </a:r>
            <a:r>
              <a:rPr lang="en-US" sz="2200" b="0" kern="1200" spc="-170">
                <a:solidFill>
                  <a:prstClr val="black"/>
                </a:solidFill>
              </a:rPr>
              <a:t>used.</a:t>
            </a:r>
            <a:endParaRPr lang="en-US" sz="2200" b="0" kern="1200">
              <a:solidFill>
                <a:prstClr val="black"/>
              </a:solidFill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290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6540" y="1385570"/>
            <a:ext cx="56781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0">
                <a:solidFill>
                  <a:srgbClr val="000000"/>
                </a:solidFill>
              </a:rPr>
              <a:t>Collaborative </a:t>
            </a:r>
            <a:r>
              <a:rPr spc="-170">
                <a:solidFill>
                  <a:srgbClr val="000000"/>
                </a:solidFill>
              </a:rPr>
              <a:t>Requirements </a:t>
            </a:r>
            <a:r>
              <a:rPr spc="-165">
                <a:solidFill>
                  <a:srgbClr val="000000"/>
                </a:solidFill>
              </a:rPr>
              <a:t>Gathering</a:t>
            </a:r>
            <a:r>
              <a:rPr spc="-95">
                <a:solidFill>
                  <a:srgbClr val="000000"/>
                </a:solidFill>
              </a:rPr>
              <a:t> </a:t>
            </a:r>
            <a:r>
              <a:rPr spc="-125">
                <a:solidFill>
                  <a:srgbClr val="000000"/>
                </a:solidFill>
              </a:rPr>
              <a:t>cont..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6540" y="2086609"/>
            <a:ext cx="8731885" cy="444224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985" algn="just">
              <a:lnSpc>
                <a:spcPct val="100000"/>
              </a:lnSpc>
              <a:spcBef>
                <a:spcPts val="100"/>
              </a:spcBef>
            </a:pPr>
            <a:r>
              <a:rPr sz="2200" spc="-165">
                <a:latin typeface="Arial"/>
                <a:cs typeface="Arial"/>
              </a:rPr>
              <a:t>The </a:t>
            </a:r>
            <a:r>
              <a:rPr sz="2200" spc="-70">
                <a:latin typeface="Arial"/>
                <a:cs typeface="Arial"/>
              </a:rPr>
              <a:t>lists </a:t>
            </a:r>
            <a:r>
              <a:rPr sz="2200">
                <a:latin typeface="Arial"/>
                <a:cs typeface="Arial"/>
              </a:rPr>
              <a:t>of </a:t>
            </a:r>
            <a:r>
              <a:rPr sz="2200" spc="-80">
                <a:latin typeface="Arial"/>
                <a:cs typeface="Arial"/>
              </a:rPr>
              <a:t>objects </a:t>
            </a:r>
            <a:r>
              <a:rPr sz="2200" spc="-145">
                <a:latin typeface="Arial"/>
                <a:cs typeface="Arial"/>
              </a:rPr>
              <a:t>can </a:t>
            </a:r>
            <a:r>
              <a:rPr sz="2200" spc="-105">
                <a:latin typeface="Arial"/>
                <a:cs typeface="Arial"/>
              </a:rPr>
              <a:t>be </a:t>
            </a:r>
            <a:r>
              <a:rPr sz="2200" spc="-75">
                <a:latin typeface="Arial"/>
                <a:cs typeface="Arial"/>
              </a:rPr>
              <a:t>pinned </a:t>
            </a:r>
            <a:r>
              <a:rPr sz="2200" spc="25">
                <a:latin typeface="Arial"/>
                <a:cs typeface="Arial"/>
              </a:rPr>
              <a:t>to </a:t>
            </a:r>
            <a:r>
              <a:rPr sz="2200" spc="-30">
                <a:latin typeface="Arial"/>
                <a:cs typeface="Arial"/>
              </a:rPr>
              <a:t>the </a:t>
            </a:r>
            <a:r>
              <a:rPr sz="2200" spc="-85">
                <a:latin typeface="Arial"/>
                <a:cs typeface="Arial"/>
              </a:rPr>
              <a:t>walls </a:t>
            </a:r>
            <a:r>
              <a:rPr sz="2200">
                <a:latin typeface="Arial"/>
                <a:cs typeface="Arial"/>
              </a:rPr>
              <a:t>of </a:t>
            </a:r>
            <a:r>
              <a:rPr sz="2200" spc="-35">
                <a:latin typeface="Arial"/>
                <a:cs typeface="Arial"/>
              </a:rPr>
              <a:t>the </a:t>
            </a:r>
            <a:r>
              <a:rPr sz="2200" spc="-45">
                <a:latin typeface="Arial"/>
                <a:cs typeface="Arial"/>
              </a:rPr>
              <a:t>room </a:t>
            </a:r>
            <a:r>
              <a:rPr sz="2200" spc="-114">
                <a:latin typeface="Arial"/>
                <a:cs typeface="Arial"/>
              </a:rPr>
              <a:t>using </a:t>
            </a:r>
            <a:r>
              <a:rPr sz="2200" spc="-95">
                <a:latin typeface="Arial"/>
                <a:cs typeface="Arial"/>
              </a:rPr>
              <a:t>large </a:t>
            </a:r>
            <a:r>
              <a:rPr sz="2200" spc="-120">
                <a:latin typeface="Arial"/>
                <a:cs typeface="Arial"/>
              </a:rPr>
              <a:t>sheets  </a:t>
            </a:r>
            <a:r>
              <a:rPr sz="2200">
                <a:latin typeface="Arial"/>
                <a:cs typeface="Arial"/>
              </a:rPr>
              <a:t>of </a:t>
            </a:r>
            <a:r>
              <a:rPr sz="2200" spc="-85">
                <a:latin typeface="Arial"/>
                <a:cs typeface="Arial"/>
              </a:rPr>
              <a:t>paper, </a:t>
            </a:r>
            <a:r>
              <a:rPr sz="2200" spc="-100">
                <a:latin typeface="Arial"/>
                <a:cs typeface="Arial"/>
              </a:rPr>
              <a:t>stuck </a:t>
            </a:r>
            <a:r>
              <a:rPr sz="2200" spc="30">
                <a:latin typeface="Arial"/>
                <a:cs typeface="Arial"/>
              </a:rPr>
              <a:t>to </a:t>
            </a:r>
            <a:r>
              <a:rPr sz="2200" spc="-35">
                <a:latin typeface="Arial"/>
                <a:cs typeface="Arial"/>
              </a:rPr>
              <a:t>the </a:t>
            </a:r>
            <a:r>
              <a:rPr sz="2200" spc="-85">
                <a:latin typeface="Arial"/>
                <a:cs typeface="Arial"/>
              </a:rPr>
              <a:t>walls </a:t>
            </a:r>
            <a:r>
              <a:rPr sz="2200" spc="-114">
                <a:latin typeface="Arial"/>
                <a:cs typeface="Arial"/>
              </a:rPr>
              <a:t>using adhesive-backed sheets, </a:t>
            </a:r>
            <a:r>
              <a:rPr sz="2200" spc="-20">
                <a:latin typeface="Arial"/>
                <a:cs typeface="Arial"/>
              </a:rPr>
              <a:t>or </a:t>
            </a:r>
            <a:r>
              <a:rPr sz="2200" spc="5">
                <a:latin typeface="Arial"/>
                <a:cs typeface="Arial"/>
              </a:rPr>
              <a:t>written </a:t>
            </a:r>
            <a:r>
              <a:rPr sz="2200" spc="-65">
                <a:latin typeface="Arial"/>
                <a:cs typeface="Arial"/>
              </a:rPr>
              <a:t>on </a:t>
            </a:r>
            <a:r>
              <a:rPr sz="2200" spc="-170">
                <a:latin typeface="Arial"/>
                <a:cs typeface="Arial"/>
              </a:rPr>
              <a:t>a  </a:t>
            </a:r>
            <a:r>
              <a:rPr sz="2200" spc="-45">
                <a:latin typeface="Arial"/>
                <a:cs typeface="Arial"/>
              </a:rPr>
              <a:t>wall</a:t>
            </a:r>
            <a:r>
              <a:rPr sz="2200" spc="-125">
                <a:latin typeface="Arial"/>
                <a:cs typeface="Arial"/>
              </a:rPr>
              <a:t> </a:t>
            </a:r>
            <a:r>
              <a:rPr sz="2200" spc="-70">
                <a:latin typeface="Arial"/>
                <a:cs typeface="Arial"/>
              </a:rPr>
              <a:t>board.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250">
              <a:latin typeface="Arial"/>
              <a:cs typeface="Arial"/>
            </a:endParaRPr>
          </a:p>
          <a:p>
            <a:pPr marL="12700" marR="5080" algn="just">
              <a:lnSpc>
                <a:spcPct val="100000"/>
              </a:lnSpc>
            </a:pPr>
            <a:r>
              <a:rPr sz="2200" spc="-25">
                <a:latin typeface="Arial"/>
                <a:cs typeface="Arial"/>
              </a:rPr>
              <a:t>After </a:t>
            </a:r>
            <a:r>
              <a:rPr sz="2200" spc="-55">
                <a:latin typeface="Arial"/>
                <a:cs typeface="Arial"/>
              </a:rPr>
              <a:t>individual </a:t>
            </a:r>
            <a:r>
              <a:rPr sz="2200" spc="-70">
                <a:latin typeface="Arial"/>
                <a:cs typeface="Arial"/>
              </a:rPr>
              <a:t>lists </a:t>
            </a:r>
            <a:r>
              <a:rPr sz="2200" spc="-90">
                <a:latin typeface="Arial"/>
                <a:cs typeface="Arial"/>
              </a:rPr>
              <a:t>are </a:t>
            </a:r>
            <a:r>
              <a:rPr sz="2200" spc="-80">
                <a:latin typeface="Arial"/>
                <a:cs typeface="Arial"/>
              </a:rPr>
              <a:t>presented </a:t>
            </a:r>
            <a:r>
              <a:rPr sz="2200" spc="-35">
                <a:latin typeface="Arial"/>
                <a:cs typeface="Arial"/>
              </a:rPr>
              <a:t>in </a:t>
            </a:r>
            <a:r>
              <a:rPr sz="2200" spc="-95">
                <a:latin typeface="Arial"/>
                <a:cs typeface="Arial"/>
              </a:rPr>
              <a:t>one </a:t>
            </a:r>
            <a:r>
              <a:rPr sz="2200" spc="-40">
                <a:latin typeface="Arial"/>
                <a:cs typeface="Arial"/>
              </a:rPr>
              <a:t>topic </a:t>
            </a:r>
            <a:r>
              <a:rPr sz="2200" spc="-105">
                <a:latin typeface="Arial"/>
                <a:cs typeface="Arial"/>
              </a:rPr>
              <a:t>area, </a:t>
            </a:r>
            <a:r>
              <a:rPr sz="2200" spc="-35">
                <a:latin typeface="Arial"/>
                <a:cs typeface="Arial"/>
              </a:rPr>
              <a:t>the </a:t>
            </a:r>
            <a:r>
              <a:rPr sz="2200" spc="-75">
                <a:latin typeface="Arial"/>
                <a:cs typeface="Arial"/>
              </a:rPr>
              <a:t>group </a:t>
            </a:r>
            <a:r>
              <a:rPr sz="2200" spc="-105">
                <a:latin typeface="Arial"/>
                <a:cs typeface="Arial"/>
              </a:rPr>
              <a:t>creates </a:t>
            </a:r>
            <a:r>
              <a:rPr sz="2200" spc="-170">
                <a:latin typeface="Arial"/>
                <a:cs typeface="Arial"/>
              </a:rPr>
              <a:t>a  </a:t>
            </a:r>
            <a:r>
              <a:rPr sz="2200" spc="-85">
                <a:latin typeface="Arial"/>
                <a:cs typeface="Arial"/>
              </a:rPr>
              <a:t>combined </a:t>
            </a:r>
            <a:r>
              <a:rPr sz="2200" spc="-25">
                <a:latin typeface="Arial"/>
                <a:cs typeface="Arial"/>
              </a:rPr>
              <a:t>list </a:t>
            </a:r>
            <a:r>
              <a:rPr sz="2200" spc="-95">
                <a:latin typeface="Arial"/>
                <a:cs typeface="Arial"/>
              </a:rPr>
              <a:t>by </a:t>
            </a:r>
            <a:r>
              <a:rPr sz="2200" spc="-55">
                <a:latin typeface="Arial"/>
                <a:cs typeface="Arial"/>
              </a:rPr>
              <a:t>eliminating </a:t>
            </a:r>
            <a:r>
              <a:rPr sz="2200" spc="-60">
                <a:latin typeface="Arial"/>
                <a:cs typeface="Arial"/>
              </a:rPr>
              <a:t>redundant </a:t>
            </a:r>
            <a:r>
              <a:rPr sz="2200" spc="-65">
                <a:latin typeface="Arial"/>
                <a:cs typeface="Arial"/>
              </a:rPr>
              <a:t>entries, </a:t>
            </a:r>
            <a:r>
              <a:rPr sz="2200" spc="-100">
                <a:latin typeface="Arial"/>
                <a:cs typeface="Arial"/>
              </a:rPr>
              <a:t>adding </a:t>
            </a:r>
            <a:r>
              <a:rPr sz="2200" spc="-120">
                <a:latin typeface="Arial"/>
                <a:cs typeface="Arial"/>
              </a:rPr>
              <a:t>any </a:t>
            </a:r>
            <a:r>
              <a:rPr sz="2200" spc="-80">
                <a:latin typeface="Arial"/>
                <a:cs typeface="Arial"/>
              </a:rPr>
              <a:t>new </a:t>
            </a:r>
            <a:r>
              <a:rPr sz="2200" spc="-125">
                <a:latin typeface="Arial"/>
                <a:cs typeface="Arial"/>
              </a:rPr>
              <a:t>ideas </a:t>
            </a:r>
            <a:r>
              <a:rPr sz="2200" spc="-5">
                <a:latin typeface="Arial"/>
                <a:cs typeface="Arial"/>
              </a:rPr>
              <a:t>that  </a:t>
            </a:r>
            <a:r>
              <a:rPr sz="2200" spc="-114">
                <a:latin typeface="Arial"/>
                <a:cs typeface="Arial"/>
              </a:rPr>
              <a:t>come </a:t>
            </a:r>
            <a:r>
              <a:rPr sz="2200" spc="-75">
                <a:latin typeface="Arial"/>
                <a:cs typeface="Arial"/>
              </a:rPr>
              <a:t>up </a:t>
            </a:r>
            <a:r>
              <a:rPr sz="2200" spc="-65">
                <a:latin typeface="Arial"/>
                <a:cs typeface="Arial"/>
              </a:rPr>
              <a:t>during </a:t>
            </a:r>
            <a:r>
              <a:rPr sz="2200" spc="-35">
                <a:latin typeface="Arial"/>
                <a:cs typeface="Arial"/>
              </a:rPr>
              <a:t>the </a:t>
            </a:r>
            <a:r>
              <a:rPr sz="2200" spc="-114">
                <a:latin typeface="Arial"/>
                <a:cs typeface="Arial"/>
              </a:rPr>
              <a:t>discussion, </a:t>
            </a:r>
            <a:r>
              <a:rPr sz="2200" spc="-10">
                <a:latin typeface="Arial"/>
                <a:cs typeface="Arial"/>
              </a:rPr>
              <a:t>but </a:t>
            </a:r>
            <a:r>
              <a:rPr sz="2200" spc="-5">
                <a:latin typeface="Arial"/>
                <a:cs typeface="Arial"/>
              </a:rPr>
              <a:t>not </a:t>
            </a:r>
            <a:r>
              <a:rPr sz="2200" spc="-60">
                <a:latin typeface="Arial"/>
                <a:cs typeface="Arial"/>
              </a:rPr>
              <a:t>deleting </a:t>
            </a:r>
            <a:r>
              <a:rPr sz="2200" spc="-70">
                <a:latin typeface="Arial"/>
                <a:cs typeface="Arial"/>
              </a:rPr>
              <a:t>anything. </a:t>
            </a:r>
            <a:r>
              <a:rPr sz="2200" spc="-25">
                <a:latin typeface="Arial"/>
                <a:cs typeface="Arial"/>
              </a:rPr>
              <a:t>After </a:t>
            </a:r>
            <a:r>
              <a:rPr sz="2200" spc="-85">
                <a:latin typeface="Arial"/>
                <a:cs typeface="Arial"/>
              </a:rPr>
              <a:t>you </a:t>
            </a:r>
            <a:r>
              <a:rPr sz="2200" spc="-80">
                <a:latin typeface="Arial"/>
                <a:cs typeface="Arial"/>
              </a:rPr>
              <a:t>create  </a:t>
            </a:r>
            <a:r>
              <a:rPr sz="2200" spc="-85">
                <a:latin typeface="Arial"/>
                <a:cs typeface="Arial"/>
              </a:rPr>
              <a:t>combined </a:t>
            </a:r>
            <a:r>
              <a:rPr sz="2200" spc="-70">
                <a:latin typeface="Arial"/>
                <a:cs typeface="Arial"/>
              </a:rPr>
              <a:t>lists </a:t>
            </a:r>
            <a:r>
              <a:rPr sz="2200" spc="10">
                <a:latin typeface="Arial"/>
                <a:cs typeface="Arial"/>
              </a:rPr>
              <a:t>for </a:t>
            </a:r>
            <a:r>
              <a:rPr sz="2200" spc="-50">
                <a:latin typeface="Arial"/>
                <a:cs typeface="Arial"/>
              </a:rPr>
              <a:t>all </a:t>
            </a:r>
            <a:r>
              <a:rPr sz="2200" spc="-40">
                <a:latin typeface="Arial"/>
                <a:cs typeface="Arial"/>
              </a:rPr>
              <a:t>topic </a:t>
            </a:r>
            <a:r>
              <a:rPr sz="2200" spc="-130">
                <a:latin typeface="Arial"/>
                <a:cs typeface="Arial"/>
              </a:rPr>
              <a:t>areas, </a:t>
            </a:r>
            <a:r>
              <a:rPr sz="2200" spc="-95">
                <a:latin typeface="Arial"/>
                <a:cs typeface="Arial"/>
              </a:rPr>
              <a:t>discussion—coordinated by </a:t>
            </a:r>
            <a:r>
              <a:rPr sz="2200" spc="-35">
                <a:latin typeface="Arial"/>
                <a:cs typeface="Arial"/>
              </a:rPr>
              <a:t>the</a:t>
            </a:r>
            <a:r>
              <a:rPr sz="2200">
                <a:latin typeface="Arial"/>
                <a:cs typeface="Arial"/>
              </a:rPr>
              <a:t> </a:t>
            </a:r>
            <a:r>
              <a:rPr sz="2200" spc="-25">
                <a:latin typeface="Arial"/>
                <a:cs typeface="Arial"/>
              </a:rPr>
              <a:t>facilitator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200" spc="-150">
                <a:latin typeface="Arial"/>
                <a:cs typeface="Arial"/>
              </a:rPr>
              <a:t>ensues.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250">
              <a:latin typeface="Arial"/>
              <a:cs typeface="Arial"/>
            </a:endParaRPr>
          </a:p>
          <a:p>
            <a:pPr marL="12700" marR="5080" algn="just">
              <a:lnSpc>
                <a:spcPct val="100000"/>
              </a:lnSpc>
            </a:pPr>
            <a:r>
              <a:rPr sz="2200" spc="-65">
                <a:latin typeface="Arial"/>
                <a:cs typeface="Arial"/>
              </a:rPr>
              <a:t>In </a:t>
            </a:r>
            <a:r>
              <a:rPr sz="2200" spc="-110">
                <a:latin typeface="Arial"/>
                <a:cs typeface="Arial"/>
              </a:rPr>
              <a:t>many </a:t>
            </a:r>
            <a:r>
              <a:rPr sz="2200" spc="-175">
                <a:latin typeface="Arial"/>
                <a:cs typeface="Arial"/>
              </a:rPr>
              <a:t>cases, </a:t>
            </a:r>
            <a:r>
              <a:rPr sz="2200" spc="-120">
                <a:latin typeface="Arial"/>
                <a:cs typeface="Arial"/>
              </a:rPr>
              <a:t>an </a:t>
            </a:r>
            <a:r>
              <a:rPr sz="2200" spc="-50">
                <a:latin typeface="Arial"/>
                <a:cs typeface="Arial"/>
              </a:rPr>
              <a:t>object </a:t>
            </a:r>
            <a:r>
              <a:rPr sz="2200" spc="-15">
                <a:latin typeface="Arial"/>
                <a:cs typeface="Arial"/>
              </a:rPr>
              <a:t>or </a:t>
            </a:r>
            <a:r>
              <a:rPr sz="2200" spc="-110">
                <a:latin typeface="Arial"/>
                <a:cs typeface="Arial"/>
              </a:rPr>
              <a:t>service </a:t>
            </a:r>
            <a:r>
              <a:rPr sz="2200" spc="-100">
                <a:latin typeface="Arial"/>
                <a:cs typeface="Arial"/>
              </a:rPr>
              <a:t>described </a:t>
            </a:r>
            <a:r>
              <a:rPr sz="2200" spc="-65">
                <a:latin typeface="Arial"/>
                <a:cs typeface="Arial"/>
              </a:rPr>
              <a:t>on </a:t>
            </a:r>
            <a:r>
              <a:rPr sz="2200" spc="-170">
                <a:latin typeface="Arial"/>
                <a:cs typeface="Arial"/>
              </a:rPr>
              <a:t>a </a:t>
            </a:r>
            <a:r>
              <a:rPr sz="2200" spc="-25">
                <a:latin typeface="Arial"/>
                <a:cs typeface="Arial"/>
              </a:rPr>
              <a:t>list </a:t>
            </a:r>
            <a:r>
              <a:rPr sz="2200">
                <a:latin typeface="Arial"/>
                <a:cs typeface="Arial"/>
              </a:rPr>
              <a:t>will </a:t>
            </a:r>
            <a:r>
              <a:rPr sz="2200" spc="-50">
                <a:latin typeface="Arial"/>
                <a:cs typeface="Arial"/>
              </a:rPr>
              <a:t>require </a:t>
            </a:r>
            <a:r>
              <a:rPr sz="2200" spc="-10">
                <a:latin typeface="Arial"/>
                <a:cs typeface="Arial"/>
              </a:rPr>
              <a:t>further  </a:t>
            </a:r>
            <a:r>
              <a:rPr sz="2200" spc="-75">
                <a:latin typeface="Arial"/>
                <a:cs typeface="Arial"/>
              </a:rPr>
              <a:t>explanation. </a:t>
            </a:r>
            <a:r>
              <a:rPr sz="2200" spc="-180">
                <a:latin typeface="Arial"/>
                <a:cs typeface="Arial"/>
              </a:rPr>
              <a:t>To </a:t>
            </a:r>
            <a:r>
              <a:rPr sz="2200" spc="-105">
                <a:latin typeface="Arial"/>
                <a:cs typeface="Arial"/>
              </a:rPr>
              <a:t>accomplish </a:t>
            </a:r>
            <a:r>
              <a:rPr sz="2200" spc="-50">
                <a:latin typeface="Arial"/>
                <a:cs typeface="Arial"/>
              </a:rPr>
              <a:t>this, </a:t>
            </a:r>
            <a:r>
              <a:rPr sz="2200" spc="-95">
                <a:latin typeface="Arial"/>
                <a:cs typeface="Arial"/>
              </a:rPr>
              <a:t>stakeholders </a:t>
            </a:r>
            <a:r>
              <a:rPr sz="2200" spc="-85">
                <a:latin typeface="Arial"/>
                <a:cs typeface="Arial"/>
              </a:rPr>
              <a:t>develop </a:t>
            </a:r>
            <a:r>
              <a:rPr sz="2200" spc="-75">
                <a:latin typeface="Arial"/>
                <a:cs typeface="Arial"/>
              </a:rPr>
              <a:t>mini-specifications </a:t>
            </a:r>
            <a:r>
              <a:rPr sz="2200" spc="10">
                <a:latin typeface="Arial"/>
                <a:cs typeface="Arial"/>
              </a:rPr>
              <a:t>for  </a:t>
            </a:r>
            <a:r>
              <a:rPr sz="2200" spc="-65">
                <a:latin typeface="Arial"/>
                <a:cs typeface="Arial"/>
              </a:rPr>
              <a:t>entries </a:t>
            </a:r>
            <a:r>
              <a:rPr sz="2200" spc="-70">
                <a:latin typeface="Arial"/>
                <a:cs typeface="Arial"/>
              </a:rPr>
              <a:t>on </a:t>
            </a:r>
            <a:r>
              <a:rPr sz="2200" spc="-30">
                <a:latin typeface="Arial"/>
                <a:cs typeface="Arial"/>
              </a:rPr>
              <a:t>the</a:t>
            </a:r>
            <a:r>
              <a:rPr sz="2200" spc="-245">
                <a:latin typeface="Arial"/>
                <a:cs typeface="Arial"/>
              </a:rPr>
              <a:t> </a:t>
            </a:r>
            <a:r>
              <a:rPr sz="2200" spc="-70">
                <a:latin typeface="Arial"/>
                <a:cs typeface="Arial"/>
              </a:rPr>
              <a:t>lists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762750" y="0"/>
            <a:ext cx="2381250" cy="19138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4800" y="609600"/>
            <a:ext cx="8683625" cy="481157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1465" indent="-279400">
              <a:lnSpc>
                <a:spcPct val="100000"/>
              </a:lnSpc>
              <a:spcBef>
                <a:spcPts val="100"/>
              </a:spcBef>
              <a:buAutoNum type="arabicPeriod" startAt="2"/>
              <a:tabLst>
                <a:tab pos="292100" algn="l"/>
              </a:tabLst>
            </a:pPr>
            <a:r>
              <a:rPr sz="2200" b="1" spc="-120">
                <a:latin typeface="Arial"/>
                <a:cs typeface="Arial"/>
              </a:rPr>
              <a:t>Quality </a:t>
            </a:r>
            <a:r>
              <a:rPr sz="2200" b="1" spc="-175">
                <a:latin typeface="Arial"/>
                <a:cs typeface="Arial"/>
              </a:rPr>
              <a:t>Function</a:t>
            </a:r>
            <a:r>
              <a:rPr sz="2200" b="1" spc="-130">
                <a:latin typeface="Arial"/>
                <a:cs typeface="Arial"/>
              </a:rPr>
              <a:t> </a:t>
            </a:r>
            <a:r>
              <a:rPr sz="2200" b="1" spc="-140">
                <a:latin typeface="Arial"/>
                <a:cs typeface="Arial"/>
              </a:rPr>
              <a:t>Deployment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"/>
              <a:buAutoNum type="arabicPeriod" startAt="2"/>
            </a:pPr>
            <a:endParaRPr sz="2250">
              <a:latin typeface="Arial"/>
              <a:cs typeface="Arial"/>
            </a:endParaRPr>
          </a:p>
          <a:p>
            <a:pPr marL="12700" marR="5080" algn="just">
              <a:lnSpc>
                <a:spcPct val="100000"/>
              </a:lnSpc>
            </a:pPr>
            <a:r>
              <a:rPr sz="2200" spc="-70">
                <a:latin typeface="Arial"/>
                <a:cs typeface="Arial"/>
              </a:rPr>
              <a:t>Quality </a:t>
            </a:r>
            <a:r>
              <a:rPr sz="2200" spc="-35">
                <a:latin typeface="Arial"/>
                <a:cs typeface="Arial"/>
              </a:rPr>
              <a:t>function </a:t>
            </a:r>
            <a:r>
              <a:rPr sz="2200" spc="-65">
                <a:latin typeface="Arial"/>
                <a:cs typeface="Arial"/>
              </a:rPr>
              <a:t>deployment </a:t>
            </a:r>
            <a:r>
              <a:rPr sz="2200" spc="-195">
                <a:latin typeface="Arial"/>
                <a:cs typeface="Arial"/>
              </a:rPr>
              <a:t>(QFD) </a:t>
            </a:r>
            <a:r>
              <a:rPr sz="2200" spc="-120">
                <a:latin typeface="Arial"/>
                <a:cs typeface="Arial"/>
              </a:rPr>
              <a:t>is </a:t>
            </a:r>
            <a:r>
              <a:rPr sz="2200" spc="-170">
                <a:latin typeface="Arial"/>
                <a:cs typeface="Arial"/>
              </a:rPr>
              <a:t>a </a:t>
            </a:r>
            <a:r>
              <a:rPr sz="2200" spc="-45">
                <a:latin typeface="Arial"/>
                <a:cs typeface="Arial"/>
              </a:rPr>
              <a:t>quality </a:t>
            </a:r>
            <a:r>
              <a:rPr sz="2200" spc="-100">
                <a:latin typeface="Arial"/>
                <a:cs typeface="Arial"/>
              </a:rPr>
              <a:t>management </a:t>
            </a:r>
            <a:r>
              <a:rPr sz="2200" spc="-70">
                <a:latin typeface="Arial"/>
                <a:cs typeface="Arial"/>
              </a:rPr>
              <a:t>technique </a:t>
            </a:r>
            <a:r>
              <a:rPr sz="2200" spc="-5">
                <a:latin typeface="Arial"/>
                <a:cs typeface="Arial"/>
              </a:rPr>
              <a:t>that  </a:t>
            </a:r>
            <a:r>
              <a:rPr sz="2200" spc="-80">
                <a:latin typeface="Arial"/>
                <a:cs typeface="Arial"/>
              </a:rPr>
              <a:t>translates </a:t>
            </a:r>
            <a:r>
              <a:rPr sz="2200" spc="-30">
                <a:latin typeface="Arial"/>
                <a:cs typeface="Arial"/>
              </a:rPr>
              <a:t>the </a:t>
            </a:r>
            <a:r>
              <a:rPr sz="2200" spc="-135">
                <a:latin typeface="Arial"/>
                <a:cs typeface="Arial"/>
              </a:rPr>
              <a:t>needs </a:t>
            </a:r>
            <a:r>
              <a:rPr sz="2200" spc="-5">
                <a:latin typeface="Arial"/>
                <a:cs typeface="Arial"/>
              </a:rPr>
              <a:t>of </a:t>
            </a:r>
            <a:r>
              <a:rPr sz="2200" spc="-30">
                <a:latin typeface="Arial"/>
                <a:cs typeface="Arial"/>
              </a:rPr>
              <a:t>the </a:t>
            </a:r>
            <a:r>
              <a:rPr sz="2200" spc="-80">
                <a:latin typeface="Arial"/>
                <a:cs typeface="Arial"/>
              </a:rPr>
              <a:t>customer </a:t>
            </a:r>
            <a:r>
              <a:rPr sz="2200" spc="-5">
                <a:latin typeface="Arial"/>
                <a:cs typeface="Arial"/>
              </a:rPr>
              <a:t>into </a:t>
            </a:r>
            <a:r>
              <a:rPr sz="2200" spc="-80">
                <a:latin typeface="Arial"/>
                <a:cs typeface="Arial"/>
              </a:rPr>
              <a:t>technical </a:t>
            </a:r>
            <a:r>
              <a:rPr sz="2200" spc="-65">
                <a:latin typeface="Arial"/>
                <a:cs typeface="Arial"/>
              </a:rPr>
              <a:t>requirements </a:t>
            </a:r>
            <a:r>
              <a:rPr sz="2200" spc="5">
                <a:latin typeface="Arial"/>
                <a:cs typeface="Arial"/>
              </a:rPr>
              <a:t>for  </a:t>
            </a:r>
            <a:r>
              <a:rPr sz="2200" spc="-55">
                <a:latin typeface="Arial"/>
                <a:cs typeface="Arial"/>
              </a:rPr>
              <a:t>software.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250">
              <a:latin typeface="Arial"/>
              <a:cs typeface="Arial"/>
            </a:endParaRPr>
          </a:p>
          <a:p>
            <a:pPr marL="12700" marR="5715" algn="just">
              <a:lnSpc>
                <a:spcPct val="100000"/>
              </a:lnSpc>
            </a:pPr>
            <a:r>
              <a:rPr sz="2200" spc="-275">
                <a:latin typeface="Arial"/>
                <a:cs typeface="Arial"/>
              </a:rPr>
              <a:t>QFD </a:t>
            </a:r>
            <a:r>
              <a:rPr sz="2200" spc="-65">
                <a:latin typeface="Arial"/>
                <a:cs typeface="Arial"/>
              </a:rPr>
              <a:t>“concentrates </a:t>
            </a:r>
            <a:r>
              <a:rPr sz="2200" spc="-70">
                <a:latin typeface="Arial"/>
                <a:cs typeface="Arial"/>
              </a:rPr>
              <a:t>on </a:t>
            </a:r>
            <a:r>
              <a:rPr sz="2200" spc="-100">
                <a:latin typeface="Arial"/>
                <a:cs typeface="Arial"/>
              </a:rPr>
              <a:t>maximizing </a:t>
            </a:r>
            <a:r>
              <a:rPr sz="2200" spc="-80">
                <a:latin typeface="Arial"/>
                <a:cs typeface="Arial"/>
              </a:rPr>
              <a:t>customer </a:t>
            </a:r>
            <a:r>
              <a:rPr sz="2200" spc="-70">
                <a:latin typeface="Arial"/>
                <a:cs typeface="Arial"/>
              </a:rPr>
              <a:t>satisfaction </a:t>
            </a:r>
            <a:r>
              <a:rPr sz="2200" spc="-15">
                <a:latin typeface="Arial"/>
                <a:cs typeface="Arial"/>
              </a:rPr>
              <a:t>from </a:t>
            </a:r>
            <a:r>
              <a:rPr sz="2200" spc="-35">
                <a:latin typeface="Arial"/>
                <a:cs typeface="Arial"/>
              </a:rPr>
              <a:t>the </a:t>
            </a:r>
            <a:r>
              <a:rPr sz="2200" spc="-55">
                <a:latin typeface="Arial"/>
                <a:cs typeface="Arial"/>
              </a:rPr>
              <a:t>software  </a:t>
            </a:r>
            <a:r>
              <a:rPr sz="2200" spc="-90">
                <a:latin typeface="Arial"/>
                <a:cs typeface="Arial"/>
              </a:rPr>
              <a:t>engineering</a:t>
            </a:r>
            <a:r>
              <a:rPr sz="2200" spc="-135">
                <a:latin typeface="Arial"/>
                <a:cs typeface="Arial"/>
              </a:rPr>
              <a:t> </a:t>
            </a:r>
            <a:r>
              <a:rPr sz="2200" spc="-90">
                <a:latin typeface="Arial"/>
                <a:cs typeface="Arial"/>
              </a:rPr>
              <a:t>process”.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25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</a:pPr>
            <a:r>
              <a:rPr sz="2200" spc="-275">
                <a:latin typeface="Arial"/>
                <a:cs typeface="Arial"/>
              </a:rPr>
              <a:t>QFD </a:t>
            </a:r>
            <a:r>
              <a:rPr sz="2200" spc="-45">
                <a:latin typeface="Arial"/>
                <a:cs typeface="Arial"/>
              </a:rPr>
              <a:t>identifies </a:t>
            </a:r>
            <a:r>
              <a:rPr sz="2200" spc="-40">
                <a:latin typeface="Arial"/>
                <a:cs typeface="Arial"/>
              </a:rPr>
              <a:t>three </a:t>
            </a:r>
            <a:r>
              <a:rPr sz="2200" spc="-90">
                <a:latin typeface="Arial"/>
                <a:cs typeface="Arial"/>
              </a:rPr>
              <a:t>types </a:t>
            </a:r>
            <a:r>
              <a:rPr sz="2200" spc="-5">
                <a:latin typeface="Arial"/>
                <a:cs typeface="Arial"/>
              </a:rPr>
              <a:t>of</a:t>
            </a:r>
            <a:r>
              <a:rPr sz="2200" spc="-165">
                <a:latin typeface="Arial"/>
                <a:cs typeface="Arial"/>
              </a:rPr>
              <a:t> </a:t>
            </a:r>
            <a:r>
              <a:rPr sz="2200" spc="-65">
                <a:latin typeface="Arial"/>
                <a:cs typeface="Arial"/>
              </a:rPr>
              <a:t>requirements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250">
              <a:latin typeface="Arial"/>
              <a:cs typeface="Arial"/>
            </a:endParaRPr>
          </a:p>
          <a:p>
            <a:pPr marL="1205865" lvl="1" indent="-279400">
              <a:lnSpc>
                <a:spcPts val="2635"/>
              </a:lnSpc>
              <a:buAutoNum type="arabicPeriod"/>
              <a:tabLst>
                <a:tab pos="1206500" algn="l"/>
              </a:tabLst>
            </a:pPr>
            <a:r>
              <a:rPr sz="2200" b="1" spc="-135">
                <a:latin typeface="Arial"/>
                <a:cs typeface="Arial"/>
              </a:rPr>
              <a:t>Normal</a:t>
            </a:r>
            <a:r>
              <a:rPr sz="2200" b="1" spc="-130">
                <a:latin typeface="Arial"/>
                <a:cs typeface="Arial"/>
              </a:rPr>
              <a:t> </a:t>
            </a:r>
            <a:r>
              <a:rPr sz="2200" b="1" spc="-135">
                <a:latin typeface="Arial"/>
                <a:cs typeface="Arial"/>
              </a:rPr>
              <a:t>requirements</a:t>
            </a:r>
            <a:endParaRPr sz="2200">
              <a:latin typeface="Arial"/>
              <a:cs typeface="Arial"/>
            </a:endParaRPr>
          </a:p>
          <a:p>
            <a:pPr marL="1205865" lvl="1" indent="-279400">
              <a:lnSpc>
                <a:spcPts val="2635"/>
              </a:lnSpc>
              <a:buAutoNum type="arabicPeriod"/>
              <a:tabLst>
                <a:tab pos="1206500" algn="l"/>
              </a:tabLst>
            </a:pPr>
            <a:r>
              <a:rPr sz="2200" b="1" spc="-190">
                <a:latin typeface="Arial"/>
                <a:cs typeface="Arial"/>
              </a:rPr>
              <a:t>Expected</a:t>
            </a:r>
            <a:r>
              <a:rPr sz="2200" b="1" spc="-140">
                <a:latin typeface="Arial"/>
                <a:cs typeface="Arial"/>
              </a:rPr>
              <a:t> </a:t>
            </a:r>
            <a:r>
              <a:rPr sz="2200" b="1" spc="-135">
                <a:latin typeface="Arial"/>
                <a:cs typeface="Arial"/>
              </a:rPr>
              <a:t>requirements</a:t>
            </a:r>
            <a:endParaRPr sz="2200">
              <a:latin typeface="Arial"/>
              <a:cs typeface="Arial"/>
            </a:endParaRPr>
          </a:p>
          <a:p>
            <a:pPr marL="1205865" lvl="1" indent="-279400">
              <a:lnSpc>
                <a:spcPct val="100000"/>
              </a:lnSpc>
              <a:buAutoNum type="arabicPeriod"/>
              <a:tabLst>
                <a:tab pos="1206500" algn="l"/>
              </a:tabLst>
            </a:pPr>
            <a:r>
              <a:rPr sz="2200" b="1" spc="-195">
                <a:latin typeface="Arial"/>
                <a:cs typeface="Arial"/>
              </a:rPr>
              <a:t>Exciting</a:t>
            </a:r>
            <a:r>
              <a:rPr sz="2200" b="1" spc="-130">
                <a:latin typeface="Arial"/>
                <a:cs typeface="Arial"/>
              </a:rPr>
              <a:t> </a:t>
            </a:r>
            <a:r>
              <a:rPr sz="2200" b="1" spc="-135">
                <a:latin typeface="Arial"/>
                <a:cs typeface="Arial"/>
              </a:rPr>
              <a:t>requirements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1320" y="231140"/>
            <a:ext cx="4151629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120">
                <a:solidFill>
                  <a:srgbClr val="000000"/>
                </a:solidFill>
              </a:rPr>
              <a:t>Quality </a:t>
            </a:r>
            <a:r>
              <a:rPr sz="2200" spc="-175">
                <a:solidFill>
                  <a:srgbClr val="000000"/>
                </a:solidFill>
              </a:rPr>
              <a:t>Function </a:t>
            </a:r>
            <a:r>
              <a:rPr sz="2200" spc="-140">
                <a:solidFill>
                  <a:srgbClr val="000000"/>
                </a:solidFill>
              </a:rPr>
              <a:t>Deployment</a:t>
            </a:r>
            <a:r>
              <a:rPr sz="2200" spc="-120">
                <a:solidFill>
                  <a:srgbClr val="000000"/>
                </a:solidFill>
              </a:rPr>
              <a:t> </a:t>
            </a:r>
            <a:r>
              <a:rPr sz="2200" spc="-114">
                <a:solidFill>
                  <a:srgbClr val="000000"/>
                </a:solidFill>
              </a:rPr>
              <a:t>cont..</a:t>
            </a:r>
            <a:endParaRPr sz="2200"/>
          </a:p>
        </p:txBody>
      </p:sp>
      <p:sp>
        <p:nvSpPr>
          <p:cNvPr id="3" name="object 3"/>
          <p:cNvSpPr txBox="1"/>
          <p:nvPr/>
        </p:nvSpPr>
        <p:spPr>
          <a:xfrm>
            <a:off x="401320" y="900429"/>
            <a:ext cx="287782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spc="-114">
                <a:latin typeface="Arial"/>
                <a:cs typeface="Arial"/>
              </a:rPr>
              <a:t>1.Normal </a:t>
            </a:r>
            <a:r>
              <a:rPr sz="2200" b="1" spc="-135">
                <a:latin typeface="Arial"/>
                <a:cs typeface="Arial"/>
              </a:rPr>
              <a:t>requirements</a:t>
            </a:r>
            <a:r>
              <a:rPr sz="2200" b="1" spc="-215">
                <a:latin typeface="Arial"/>
                <a:cs typeface="Arial"/>
              </a:rPr>
              <a:t> </a:t>
            </a:r>
            <a:r>
              <a:rPr sz="2200" b="1" spc="-130">
                <a:latin typeface="Arial"/>
                <a:cs typeface="Arial"/>
              </a:rPr>
              <a:t>: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8519" y="1210309"/>
            <a:ext cx="1428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80">
                <a:latin typeface="UnDotum"/>
                <a:cs typeface="UnDotum"/>
              </a:rPr>
              <a:t></a:t>
            </a:r>
            <a:endParaRPr sz="2000">
              <a:latin typeface="UnDotum"/>
              <a:cs typeface="UnDotum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01419" y="1235709"/>
            <a:ext cx="7852409" cy="6362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0400"/>
              </a:lnSpc>
              <a:spcBef>
                <a:spcPts val="90"/>
              </a:spcBef>
            </a:pPr>
            <a:r>
              <a:rPr sz="2000" spc="-145">
                <a:latin typeface="Arial"/>
                <a:cs typeface="Arial"/>
              </a:rPr>
              <a:t>The </a:t>
            </a:r>
            <a:r>
              <a:rPr sz="2000" spc="-70">
                <a:latin typeface="Arial"/>
                <a:cs typeface="Arial"/>
              </a:rPr>
              <a:t>objectives </a:t>
            </a:r>
            <a:r>
              <a:rPr sz="2000" spc="-95">
                <a:latin typeface="Arial"/>
                <a:cs typeface="Arial"/>
              </a:rPr>
              <a:t>and </a:t>
            </a:r>
            <a:r>
              <a:rPr sz="2000" spc="-120">
                <a:latin typeface="Arial"/>
                <a:cs typeface="Arial"/>
              </a:rPr>
              <a:t>goals </a:t>
            </a:r>
            <a:r>
              <a:rPr sz="2000">
                <a:latin typeface="Arial"/>
                <a:cs typeface="Arial"/>
              </a:rPr>
              <a:t>that </a:t>
            </a:r>
            <a:r>
              <a:rPr sz="2000" spc="-85">
                <a:latin typeface="Arial"/>
                <a:cs typeface="Arial"/>
              </a:rPr>
              <a:t>are </a:t>
            </a:r>
            <a:r>
              <a:rPr sz="2000" spc="-55">
                <a:latin typeface="Arial"/>
                <a:cs typeface="Arial"/>
              </a:rPr>
              <a:t>stated </a:t>
            </a:r>
            <a:r>
              <a:rPr sz="2000" spc="5">
                <a:latin typeface="Arial"/>
                <a:cs typeface="Arial"/>
              </a:rPr>
              <a:t>for </a:t>
            </a:r>
            <a:r>
              <a:rPr sz="2000" spc="-155">
                <a:latin typeface="Arial"/>
                <a:cs typeface="Arial"/>
              </a:rPr>
              <a:t>a </a:t>
            </a:r>
            <a:r>
              <a:rPr sz="2000" spc="-35">
                <a:latin typeface="Arial"/>
                <a:cs typeface="Arial"/>
              </a:rPr>
              <a:t>product </a:t>
            </a:r>
            <a:r>
              <a:rPr sz="2000" spc="-15">
                <a:latin typeface="Arial"/>
                <a:cs typeface="Arial"/>
              </a:rPr>
              <a:t>or </a:t>
            </a:r>
            <a:r>
              <a:rPr sz="2000" spc="-105">
                <a:latin typeface="Arial"/>
                <a:cs typeface="Arial"/>
              </a:rPr>
              <a:t>system </a:t>
            </a:r>
            <a:r>
              <a:rPr sz="2000" spc="-55">
                <a:latin typeface="Arial"/>
                <a:cs typeface="Arial"/>
              </a:rPr>
              <a:t>during  </a:t>
            </a:r>
            <a:r>
              <a:rPr sz="2000" spc="-85">
                <a:latin typeface="Arial"/>
                <a:cs typeface="Arial"/>
              </a:rPr>
              <a:t>meetings </a:t>
            </a:r>
            <a:r>
              <a:rPr sz="2000" spc="5">
                <a:latin typeface="Arial"/>
                <a:cs typeface="Arial"/>
              </a:rPr>
              <a:t>with </a:t>
            </a:r>
            <a:r>
              <a:rPr sz="2000" spc="-25">
                <a:latin typeface="Arial"/>
                <a:cs typeface="Arial"/>
              </a:rPr>
              <a:t>the</a:t>
            </a:r>
            <a:r>
              <a:rPr sz="2000" spc="-229">
                <a:latin typeface="Arial"/>
                <a:cs typeface="Arial"/>
              </a:rPr>
              <a:t> </a:t>
            </a:r>
            <a:r>
              <a:rPr sz="2000" spc="-70">
                <a:latin typeface="Arial"/>
                <a:cs typeface="Arial"/>
              </a:rPr>
              <a:t>customer.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58519" y="2131059"/>
            <a:ext cx="1428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80">
                <a:latin typeface="UnDotum"/>
                <a:cs typeface="UnDotum"/>
              </a:rPr>
              <a:t></a:t>
            </a:r>
            <a:endParaRPr sz="2000">
              <a:latin typeface="UnDotum"/>
              <a:cs typeface="UnDotum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58569" y="2157729"/>
            <a:ext cx="61976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>
                <a:latin typeface="Arial"/>
                <a:cs typeface="Arial"/>
              </a:rPr>
              <a:t>If </a:t>
            </a:r>
            <a:r>
              <a:rPr sz="2000" spc="-85">
                <a:latin typeface="Arial"/>
                <a:cs typeface="Arial"/>
              </a:rPr>
              <a:t>these </a:t>
            </a:r>
            <a:r>
              <a:rPr sz="2000" spc="-55">
                <a:latin typeface="Arial"/>
                <a:cs typeface="Arial"/>
              </a:rPr>
              <a:t>requirements </a:t>
            </a:r>
            <a:r>
              <a:rPr sz="2000" spc="-85">
                <a:latin typeface="Arial"/>
                <a:cs typeface="Arial"/>
              </a:rPr>
              <a:t>are </a:t>
            </a:r>
            <a:r>
              <a:rPr sz="2000" spc="-65">
                <a:latin typeface="Arial"/>
                <a:cs typeface="Arial"/>
              </a:rPr>
              <a:t>present, </a:t>
            </a:r>
            <a:r>
              <a:rPr sz="2000" spc="-25">
                <a:latin typeface="Arial"/>
                <a:cs typeface="Arial"/>
              </a:rPr>
              <a:t>the </a:t>
            </a:r>
            <a:r>
              <a:rPr sz="2000" spc="-70">
                <a:latin typeface="Arial"/>
                <a:cs typeface="Arial"/>
              </a:rPr>
              <a:t>customer</a:t>
            </a:r>
            <a:r>
              <a:rPr sz="2000" spc="-400">
                <a:latin typeface="Arial"/>
                <a:cs typeface="Arial"/>
              </a:rPr>
              <a:t> </a:t>
            </a:r>
            <a:r>
              <a:rPr lang="en-US" sz="2000" spc="-400">
                <a:latin typeface="Arial"/>
                <a:cs typeface="Arial"/>
              </a:rPr>
              <a:t> </a:t>
            </a:r>
            <a:r>
              <a:rPr sz="2000" spc="-105">
                <a:latin typeface="Arial"/>
                <a:cs typeface="Arial"/>
              </a:rPr>
              <a:t>is </a:t>
            </a:r>
            <a:r>
              <a:rPr sz="2000" spc="-70">
                <a:latin typeface="Arial"/>
                <a:cs typeface="Arial"/>
              </a:rPr>
              <a:t>satisfied.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58519" y="2741929"/>
            <a:ext cx="1428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80">
                <a:latin typeface="UnDotum"/>
                <a:cs typeface="UnDotum"/>
              </a:rPr>
              <a:t></a:t>
            </a:r>
            <a:endParaRPr sz="2000">
              <a:latin typeface="UnDotum"/>
              <a:cs typeface="UnDotum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42753" y="2782570"/>
            <a:ext cx="786447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85090">
              <a:lnSpc>
                <a:spcPct val="100400"/>
              </a:lnSpc>
              <a:spcBef>
                <a:spcPts val="90"/>
              </a:spcBef>
            </a:pPr>
            <a:r>
              <a:rPr sz="2000" spc="-145">
                <a:latin typeface="Arial"/>
                <a:cs typeface="Arial"/>
              </a:rPr>
              <a:t>Examples of normal requirements might be requested types of graphical  displays, specific system functions, and defined levels of performance.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401320" y="3716020"/>
            <a:ext cx="313118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spc="-70">
                <a:latin typeface="Arial"/>
                <a:cs typeface="Arial"/>
              </a:rPr>
              <a:t>2. </a:t>
            </a:r>
            <a:r>
              <a:rPr sz="2200" b="1" spc="-190">
                <a:latin typeface="Arial"/>
                <a:cs typeface="Arial"/>
              </a:rPr>
              <a:t>Expected </a:t>
            </a:r>
            <a:r>
              <a:rPr sz="2200" b="1" spc="-135">
                <a:latin typeface="Arial"/>
                <a:cs typeface="Arial"/>
              </a:rPr>
              <a:t>requirements</a:t>
            </a:r>
            <a:r>
              <a:rPr sz="2200" b="1" spc="-165">
                <a:latin typeface="Arial"/>
                <a:cs typeface="Arial"/>
              </a:rPr>
              <a:t> </a:t>
            </a:r>
            <a:r>
              <a:rPr sz="2200" b="1" spc="-130">
                <a:latin typeface="Arial"/>
                <a:cs typeface="Arial"/>
              </a:rPr>
              <a:t>:</a:t>
            </a:r>
            <a:endParaRPr sz="2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58519" y="4025900"/>
            <a:ext cx="1428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80">
                <a:latin typeface="UnDotum"/>
                <a:cs typeface="UnDotum"/>
              </a:rPr>
              <a:t></a:t>
            </a:r>
            <a:endParaRPr sz="2000">
              <a:latin typeface="UnDotum"/>
              <a:cs typeface="UnDotum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73810" y="4051300"/>
            <a:ext cx="7782559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60">
                <a:latin typeface="Arial"/>
                <a:cs typeface="Arial"/>
              </a:rPr>
              <a:t>These </a:t>
            </a:r>
            <a:r>
              <a:rPr sz="2000" spc="-60">
                <a:latin typeface="Arial"/>
                <a:cs typeface="Arial"/>
              </a:rPr>
              <a:t>requirements </a:t>
            </a:r>
            <a:r>
              <a:rPr sz="2000" spc="-85">
                <a:latin typeface="Arial"/>
                <a:cs typeface="Arial"/>
              </a:rPr>
              <a:t>are </a:t>
            </a:r>
            <a:r>
              <a:rPr sz="2000" spc="-60">
                <a:latin typeface="Arial"/>
                <a:cs typeface="Arial"/>
              </a:rPr>
              <a:t>understood </a:t>
            </a:r>
            <a:r>
              <a:rPr sz="2000" spc="30">
                <a:latin typeface="Arial"/>
                <a:cs typeface="Arial"/>
              </a:rPr>
              <a:t>to </a:t>
            </a:r>
            <a:r>
              <a:rPr sz="2000" spc="-25">
                <a:latin typeface="Arial"/>
                <a:cs typeface="Arial"/>
              </a:rPr>
              <a:t>the </a:t>
            </a:r>
            <a:r>
              <a:rPr sz="2000" spc="-40">
                <a:latin typeface="Arial"/>
                <a:cs typeface="Arial"/>
              </a:rPr>
              <a:t>product </a:t>
            </a:r>
            <a:r>
              <a:rPr sz="2000" spc="-15">
                <a:latin typeface="Arial"/>
                <a:cs typeface="Arial"/>
              </a:rPr>
              <a:t>or </a:t>
            </a:r>
            <a:r>
              <a:rPr sz="2000" spc="-105">
                <a:latin typeface="Arial"/>
                <a:cs typeface="Arial"/>
              </a:rPr>
              <a:t>system </a:t>
            </a:r>
            <a:r>
              <a:rPr sz="2000" spc="-95">
                <a:latin typeface="Arial"/>
                <a:cs typeface="Arial"/>
              </a:rPr>
              <a:t>and </a:t>
            </a:r>
            <a:r>
              <a:rPr sz="2000" spc="-110">
                <a:latin typeface="Arial"/>
                <a:cs typeface="Arial"/>
              </a:rPr>
              <a:t>may</a:t>
            </a:r>
            <a:r>
              <a:rPr sz="2000" spc="-85">
                <a:latin typeface="Arial"/>
                <a:cs typeface="Arial"/>
              </a:rPr>
              <a:t> </a:t>
            </a:r>
            <a:r>
              <a:rPr sz="2000" spc="-90">
                <a:latin typeface="Arial"/>
                <a:cs typeface="Arial"/>
              </a:rPr>
              <a:t>be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01419" y="4357370"/>
            <a:ext cx="7152640" cy="946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527165" algn="l"/>
              </a:tabLst>
            </a:pPr>
            <a:r>
              <a:rPr sz="2000" spc="-225">
                <a:latin typeface="Arial"/>
                <a:cs typeface="Arial"/>
              </a:rPr>
              <a:t>s</a:t>
            </a:r>
            <a:r>
              <a:rPr sz="2000" spc="-60">
                <a:latin typeface="Arial"/>
                <a:cs typeface="Arial"/>
              </a:rPr>
              <a:t>o</a:t>
            </a:r>
            <a:r>
              <a:rPr sz="2000" spc="-105">
                <a:latin typeface="Arial"/>
                <a:cs typeface="Arial"/>
              </a:rPr>
              <a:t> </a:t>
            </a:r>
            <a:r>
              <a:rPr sz="2000" spc="-10">
                <a:latin typeface="Arial"/>
                <a:cs typeface="Arial"/>
              </a:rPr>
              <a:t>f</a:t>
            </a:r>
            <a:r>
              <a:rPr sz="2000">
                <a:latin typeface="Arial"/>
                <a:cs typeface="Arial"/>
              </a:rPr>
              <a:t>u</a:t>
            </a:r>
            <a:r>
              <a:rPr sz="2000" spc="-60">
                <a:latin typeface="Arial"/>
                <a:cs typeface="Arial"/>
              </a:rPr>
              <a:t>n</a:t>
            </a:r>
            <a:r>
              <a:rPr sz="2000" spc="-90">
                <a:latin typeface="Arial"/>
                <a:cs typeface="Arial"/>
              </a:rPr>
              <a:t>da</a:t>
            </a:r>
            <a:r>
              <a:rPr sz="2000" spc="-125">
                <a:latin typeface="Arial"/>
                <a:cs typeface="Arial"/>
              </a:rPr>
              <a:t>m</a:t>
            </a:r>
            <a:r>
              <a:rPr sz="2000" spc="-130">
                <a:latin typeface="Arial"/>
                <a:cs typeface="Arial"/>
              </a:rPr>
              <a:t>e</a:t>
            </a:r>
            <a:r>
              <a:rPr sz="2000" spc="-60">
                <a:latin typeface="Arial"/>
                <a:cs typeface="Arial"/>
              </a:rPr>
              <a:t>n</a:t>
            </a:r>
            <a:r>
              <a:rPr sz="2000" spc="-15">
                <a:latin typeface="Arial"/>
                <a:cs typeface="Arial"/>
              </a:rPr>
              <a:t>ta</a:t>
            </a:r>
            <a:r>
              <a:rPr sz="2000" spc="-10">
                <a:latin typeface="Arial"/>
                <a:cs typeface="Arial"/>
              </a:rPr>
              <a:t>l</a:t>
            </a:r>
            <a:r>
              <a:rPr sz="2000" spc="-110">
                <a:latin typeface="Arial"/>
                <a:cs typeface="Arial"/>
              </a:rPr>
              <a:t> </a:t>
            </a:r>
            <a:r>
              <a:rPr sz="2000" spc="10">
                <a:latin typeface="Arial"/>
                <a:cs typeface="Arial"/>
              </a:rPr>
              <a:t>t</a:t>
            </a:r>
            <a:r>
              <a:rPr sz="2000" spc="40">
                <a:latin typeface="Arial"/>
                <a:cs typeface="Arial"/>
              </a:rPr>
              <a:t>h</a:t>
            </a:r>
            <a:r>
              <a:rPr sz="2000" spc="-20">
                <a:latin typeface="Arial"/>
                <a:cs typeface="Arial"/>
              </a:rPr>
              <a:t>at</a:t>
            </a:r>
            <a:r>
              <a:rPr sz="2000" spc="-100">
                <a:latin typeface="Arial"/>
                <a:cs typeface="Arial"/>
              </a:rPr>
              <a:t> </a:t>
            </a:r>
            <a:r>
              <a:rPr sz="2000" spc="10">
                <a:latin typeface="Arial"/>
                <a:cs typeface="Arial"/>
              </a:rPr>
              <a:t>t</a:t>
            </a:r>
            <a:r>
              <a:rPr sz="2000" spc="40">
                <a:latin typeface="Arial"/>
                <a:cs typeface="Arial"/>
              </a:rPr>
              <a:t>h</a:t>
            </a:r>
            <a:r>
              <a:rPr sz="2000" spc="-120">
                <a:latin typeface="Arial"/>
                <a:cs typeface="Arial"/>
              </a:rPr>
              <a:t>e</a:t>
            </a:r>
            <a:r>
              <a:rPr sz="2000" spc="-105">
                <a:latin typeface="Arial"/>
                <a:cs typeface="Arial"/>
              </a:rPr>
              <a:t> </a:t>
            </a:r>
            <a:r>
              <a:rPr sz="2000" spc="-155">
                <a:latin typeface="Arial"/>
                <a:cs typeface="Arial"/>
              </a:rPr>
              <a:t>c</a:t>
            </a:r>
            <a:r>
              <a:rPr sz="2000" spc="-60">
                <a:latin typeface="Arial"/>
                <a:cs typeface="Arial"/>
              </a:rPr>
              <a:t>u</a:t>
            </a:r>
            <a:r>
              <a:rPr sz="2000" spc="-225">
                <a:latin typeface="Arial"/>
                <a:cs typeface="Arial"/>
              </a:rPr>
              <a:t>s</a:t>
            </a:r>
            <a:r>
              <a:rPr sz="2000" spc="10">
                <a:latin typeface="Arial"/>
                <a:cs typeface="Arial"/>
              </a:rPr>
              <a:t>t</a:t>
            </a:r>
            <a:r>
              <a:rPr sz="2000" spc="25">
                <a:latin typeface="Arial"/>
                <a:cs typeface="Arial"/>
              </a:rPr>
              <a:t>o</a:t>
            </a:r>
            <a:r>
              <a:rPr sz="2000" spc="-70">
                <a:latin typeface="Arial"/>
                <a:cs typeface="Arial"/>
              </a:rPr>
              <a:t>m</a:t>
            </a:r>
            <a:r>
              <a:rPr sz="2000" spc="-120">
                <a:latin typeface="Arial"/>
                <a:cs typeface="Arial"/>
              </a:rPr>
              <a:t>e</a:t>
            </a:r>
            <a:r>
              <a:rPr sz="2000" spc="30">
                <a:latin typeface="Arial"/>
                <a:cs typeface="Arial"/>
              </a:rPr>
              <a:t>r</a:t>
            </a:r>
            <a:r>
              <a:rPr sz="2000" spc="-105">
                <a:latin typeface="Arial"/>
                <a:cs typeface="Arial"/>
              </a:rPr>
              <a:t> </a:t>
            </a:r>
            <a:r>
              <a:rPr sz="2000" spc="-65">
                <a:latin typeface="Arial"/>
                <a:cs typeface="Arial"/>
              </a:rPr>
              <a:t>d</a:t>
            </a:r>
            <a:r>
              <a:rPr sz="2000" spc="-60">
                <a:latin typeface="Arial"/>
                <a:cs typeface="Arial"/>
              </a:rPr>
              <a:t>o</a:t>
            </a:r>
            <a:r>
              <a:rPr sz="2000" spc="-120">
                <a:latin typeface="Arial"/>
                <a:cs typeface="Arial"/>
              </a:rPr>
              <a:t>e</a:t>
            </a:r>
            <a:r>
              <a:rPr sz="2000" spc="-220">
                <a:latin typeface="Arial"/>
                <a:cs typeface="Arial"/>
              </a:rPr>
              <a:t>s</a:t>
            </a:r>
            <a:r>
              <a:rPr sz="2000" spc="-110">
                <a:latin typeface="Arial"/>
                <a:cs typeface="Arial"/>
              </a:rPr>
              <a:t> </a:t>
            </a:r>
            <a:r>
              <a:rPr sz="2000" spc="-60">
                <a:latin typeface="Arial"/>
                <a:cs typeface="Arial"/>
              </a:rPr>
              <a:t>n</a:t>
            </a:r>
            <a:r>
              <a:rPr sz="2000" spc="-65">
                <a:latin typeface="Arial"/>
                <a:cs typeface="Arial"/>
              </a:rPr>
              <a:t>o</a:t>
            </a:r>
            <a:r>
              <a:rPr sz="2000" spc="110">
                <a:latin typeface="Arial"/>
                <a:cs typeface="Arial"/>
              </a:rPr>
              <a:t>t</a:t>
            </a:r>
            <a:r>
              <a:rPr sz="2000" spc="-100">
                <a:latin typeface="Arial"/>
                <a:cs typeface="Arial"/>
              </a:rPr>
              <a:t> </a:t>
            </a:r>
            <a:r>
              <a:rPr sz="2000" spc="-60">
                <a:latin typeface="Arial"/>
                <a:cs typeface="Arial"/>
              </a:rPr>
              <a:t>o</a:t>
            </a:r>
            <a:r>
              <a:rPr sz="2000" spc="-95">
                <a:latin typeface="Arial"/>
                <a:cs typeface="Arial"/>
              </a:rPr>
              <a:t>p</a:t>
            </a:r>
            <a:r>
              <a:rPr sz="2000" spc="-90">
                <a:latin typeface="Arial"/>
                <a:cs typeface="Arial"/>
              </a:rPr>
              <a:t>e</a:t>
            </a:r>
            <a:r>
              <a:rPr sz="2000" spc="-60">
                <a:latin typeface="Arial"/>
                <a:cs typeface="Arial"/>
              </a:rPr>
              <a:t>n</a:t>
            </a:r>
            <a:r>
              <a:rPr sz="2000">
                <a:latin typeface="Arial"/>
                <a:cs typeface="Arial"/>
              </a:rPr>
              <a:t>l</a:t>
            </a:r>
            <a:r>
              <a:rPr sz="2000" spc="-95">
                <a:latin typeface="Arial"/>
                <a:cs typeface="Arial"/>
              </a:rPr>
              <a:t>y </a:t>
            </a:r>
            <a:r>
              <a:rPr sz="2000" spc="-225">
                <a:latin typeface="Arial"/>
                <a:cs typeface="Arial"/>
              </a:rPr>
              <a:t>s</a:t>
            </a:r>
            <a:r>
              <a:rPr sz="2000" spc="20">
                <a:latin typeface="Arial"/>
                <a:cs typeface="Arial"/>
              </a:rPr>
              <a:t>tat</a:t>
            </a:r>
            <a:r>
              <a:rPr sz="2000" spc="-120">
                <a:latin typeface="Arial"/>
                <a:cs typeface="Arial"/>
              </a:rPr>
              <a:t>e</a:t>
            </a:r>
            <a:r>
              <a:rPr lang="en-US" sz="2000">
                <a:latin typeface="Arial"/>
                <a:cs typeface="Arial"/>
              </a:rPr>
              <a:t>  </a:t>
            </a:r>
            <a:r>
              <a:rPr sz="2000" spc="10">
                <a:latin typeface="Arial"/>
                <a:cs typeface="Arial"/>
              </a:rPr>
              <a:t>t</a:t>
            </a:r>
            <a:r>
              <a:rPr sz="2000" spc="40">
                <a:latin typeface="Arial"/>
                <a:cs typeface="Arial"/>
              </a:rPr>
              <a:t>h</a:t>
            </a:r>
            <a:r>
              <a:rPr sz="2000" spc="-130">
                <a:latin typeface="Arial"/>
                <a:cs typeface="Arial"/>
              </a:rPr>
              <a:t>e</a:t>
            </a:r>
            <a:r>
              <a:rPr sz="2000" spc="-70">
                <a:latin typeface="Arial"/>
                <a:cs typeface="Arial"/>
              </a:rPr>
              <a:t>m</a:t>
            </a:r>
            <a:r>
              <a:rPr sz="2000" spc="-55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100">
              <a:latin typeface="Arial"/>
              <a:cs typeface="Arial"/>
            </a:endParaRPr>
          </a:p>
          <a:p>
            <a:pPr marL="69850">
              <a:lnSpc>
                <a:spcPct val="100000"/>
              </a:lnSpc>
            </a:pPr>
            <a:r>
              <a:rPr sz="2000" spc="-80">
                <a:latin typeface="Arial"/>
                <a:cs typeface="Arial"/>
              </a:rPr>
              <a:t>Their </a:t>
            </a:r>
            <a:r>
              <a:rPr sz="2000" spc="-130">
                <a:latin typeface="Arial"/>
                <a:cs typeface="Arial"/>
              </a:rPr>
              <a:t>absence </a:t>
            </a:r>
            <a:r>
              <a:rPr sz="2000">
                <a:latin typeface="Arial"/>
                <a:cs typeface="Arial"/>
              </a:rPr>
              <a:t>will </a:t>
            </a:r>
            <a:r>
              <a:rPr sz="2000" spc="-90">
                <a:latin typeface="Arial"/>
                <a:cs typeface="Arial"/>
              </a:rPr>
              <a:t>be </a:t>
            </a:r>
            <a:r>
              <a:rPr sz="2000" spc="-155">
                <a:latin typeface="Arial"/>
                <a:cs typeface="Arial"/>
              </a:rPr>
              <a:t>a </a:t>
            </a:r>
            <a:r>
              <a:rPr sz="2000" spc="-145">
                <a:latin typeface="Arial"/>
                <a:cs typeface="Arial"/>
              </a:rPr>
              <a:t>cause </a:t>
            </a:r>
            <a:r>
              <a:rPr sz="2000" spc="5">
                <a:latin typeface="Arial"/>
                <a:cs typeface="Arial"/>
              </a:rPr>
              <a:t>for </a:t>
            </a:r>
            <a:r>
              <a:rPr sz="2000" spc="-60">
                <a:latin typeface="Arial"/>
                <a:cs typeface="Arial"/>
              </a:rPr>
              <a:t>significant</a:t>
            </a:r>
            <a:r>
              <a:rPr sz="2000" spc="-220">
                <a:latin typeface="Arial"/>
                <a:cs typeface="Arial"/>
              </a:rPr>
              <a:t> </a:t>
            </a:r>
            <a:r>
              <a:rPr sz="2000" spc="-70">
                <a:latin typeface="Arial"/>
                <a:cs typeface="Arial"/>
              </a:rPr>
              <a:t>dissatisfaction.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58519" y="4946650"/>
            <a:ext cx="1428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80">
                <a:latin typeface="UnDotum"/>
                <a:cs typeface="UnDotum"/>
              </a:rPr>
              <a:t></a:t>
            </a:r>
            <a:endParaRPr sz="2000">
              <a:latin typeface="UnDotum"/>
              <a:cs typeface="UnDotum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58519" y="5562600"/>
            <a:ext cx="1428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80">
                <a:latin typeface="UnDotum"/>
                <a:cs typeface="UnDotum"/>
              </a:rPr>
              <a:t></a:t>
            </a:r>
            <a:endParaRPr sz="2000">
              <a:latin typeface="UnDotum"/>
              <a:cs typeface="UnDotum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201419" y="5589270"/>
            <a:ext cx="786574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86690" algn="just">
              <a:lnSpc>
                <a:spcPct val="100000"/>
              </a:lnSpc>
              <a:spcBef>
                <a:spcPts val="100"/>
              </a:spcBef>
            </a:pPr>
            <a:r>
              <a:rPr sz="2000" spc="-140">
                <a:latin typeface="Arial"/>
                <a:cs typeface="Arial"/>
              </a:rPr>
              <a:t>Examples </a:t>
            </a:r>
            <a:r>
              <a:rPr sz="2000" spc="-5">
                <a:latin typeface="Arial"/>
                <a:cs typeface="Arial"/>
              </a:rPr>
              <a:t>of </a:t>
            </a:r>
            <a:r>
              <a:rPr sz="2000" spc="-85">
                <a:latin typeface="Arial"/>
                <a:cs typeface="Arial"/>
              </a:rPr>
              <a:t>expected </a:t>
            </a:r>
            <a:r>
              <a:rPr sz="2000" spc="-60">
                <a:latin typeface="Arial"/>
                <a:cs typeface="Arial"/>
              </a:rPr>
              <a:t>requirements </a:t>
            </a:r>
            <a:r>
              <a:rPr sz="2000" spc="-70">
                <a:latin typeface="Arial"/>
                <a:cs typeface="Arial"/>
              </a:rPr>
              <a:t>are: </a:t>
            </a:r>
            <a:r>
              <a:rPr sz="2000" spc="-160">
                <a:latin typeface="Arial"/>
                <a:cs typeface="Arial"/>
              </a:rPr>
              <a:t>ease </a:t>
            </a:r>
            <a:r>
              <a:rPr sz="2000" spc="-5">
                <a:latin typeface="Arial"/>
                <a:cs typeface="Arial"/>
              </a:rPr>
              <a:t>of </a:t>
            </a:r>
            <a:r>
              <a:rPr sz="2000" spc="-65">
                <a:latin typeface="Arial"/>
                <a:cs typeface="Arial"/>
              </a:rPr>
              <a:t>human/machine  </a:t>
            </a:r>
            <a:r>
              <a:rPr sz="2000" spc="-35">
                <a:latin typeface="Arial"/>
                <a:cs typeface="Arial"/>
              </a:rPr>
              <a:t>interaction, </a:t>
            </a:r>
            <a:r>
              <a:rPr sz="2000" spc="-55">
                <a:latin typeface="Arial"/>
                <a:cs typeface="Arial"/>
              </a:rPr>
              <a:t>overall </a:t>
            </a:r>
            <a:r>
              <a:rPr sz="2000" spc="-50">
                <a:latin typeface="Arial"/>
                <a:cs typeface="Arial"/>
              </a:rPr>
              <a:t>operational </a:t>
            </a:r>
            <a:r>
              <a:rPr sz="2000" spc="-90">
                <a:latin typeface="Arial"/>
                <a:cs typeface="Arial"/>
              </a:rPr>
              <a:t>correctness </a:t>
            </a:r>
            <a:r>
              <a:rPr sz="2000" spc="-95">
                <a:latin typeface="Arial"/>
                <a:cs typeface="Arial"/>
              </a:rPr>
              <a:t>and </a:t>
            </a:r>
            <a:r>
              <a:rPr sz="2000" spc="-30">
                <a:latin typeface="Arial"/>
                <a:cs typeface="Arial"/>
              </a:rPr>
              <a:t>reliability, </a:t>
            </a:r>
            <a:r>
              <a:rPr sz="2000" spc="-95">
                <a:latin typeface="Arial"/>
                <a:cs typeface="Arial"/>
              </a:rPr>
              <a:t>and </a:t>
            </a:r>
            <a:r>
              <a:rPr sz="2000" spc="-155">
                <a:latin typeface="Arial"/>
                <a:cs typeface="Arial"/>
              </a:rPr>
              <a:t>ease </a:t>
            </a:r>
            <a:r>
              <a:rPr sz="2000" spc="-5">
                <a:latin typeface="Arial"/>
                <a:cs typeface="Arial"/>
              </a:rPr>
              <a:t>of  </a:t>
            </a:r>
            <a:r>
              <a:rPr sz="2000" spc="-50">
                <a:latin typeface="Arial"/>
                <a:cs typeface="Arial"/>
              </a:rPr>
              <a:t>software</a:t>
            </a:r>
            <a:r>
              <a:rPr sz="2000" spc="-110">
                <a:latin typeface="Arial"/>
                <a:cs typeface="Arial"/>
              </a:rPr>
              <a:t> </a:t>
            </a:r>
            <a:r>
              <a:rPr sz="2000" spc="-40">
                <a:latin typeface="Arial"/>
                <a:cs typeface="Arial"/>
              </a:rPr>
              <a:t>installation.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1320" y="1216659"/>
            <a:ext cx="45377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30">
                <a:solidFill>
                  <a:srgbClr val="000000"/>
                </a:solidFill>
              </a:rPr>
              <a:t>Quality </a:t>
            </a:r>
            <a:r>
              <a:rPr spc="-185">
                <a:solidFill>
                  <a:srgbClr val="000000"/>
                </a:solidFill>
              </a:rPr>
              <a:t>Function </a:t>
            </a:r>
            <a:r>
              <a:rPr spc="-150">
                <a:solidFill>
                  <a:srgbClr val="000000"/>
                </a:solidFill>
              </a:rPr>
              <a:t>Deployment</a:t>
            </a:r>
            <a:r>
              <a:rPr spc="-105">
                <a:solidFill>
                  <a:srgbClr val="000000"/>
                </a:solidFill>
              </a:rPr>
              <a:t> </a:t>
            </a:r>
            <a:r>
              <a:rPr spc="-125">
                <a:solidFill>
                  <a:srgbClr val="000000"/>
                </a:solidFill>
              </a:rPr>
              <a:t>cont..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1320" y="2131059"/>
            <a:ext cx="8652510" cy="2498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65">
                <a:latin typeface="Arial"/>
                <a:cs typeface="Arial"/>
              </a:rPr>
              <a:t>3. </a:t>
            </a:r>
            <a:r>
              <a:rPr sz="2000" b="1" spc="-175">
                <a:latin typeface="Arial"/>
                <a:cs typeface="Arial"/>
              </a:rPr>
              <a:t>Exciting </a:t>
            </a:r>
            <a:r>
              <a:rPr sz="2000" b="1" spc="-120">
                <a:latin typeface="Arial"/>
                <a:cs typeface="Arial"/>
              </a:rPr>
              <a:t>requirements</a:t>
            </a:r>
            <a:r>
              <a:rPr sz="2000" b="1" spc="-70">
                <a:latin typeface="Arial"/>
                <a:cs typeface="Arial"/>
              </a:rPr>
              <a:t> </a:t>
            </a:r>
            <a:r>
              <a:rPr sz="2000" b="1" spc="-114">
                <a:latin typeface="Arial"/>
                <a:cs typeface="Arial"/>
              </a:rPr>
              <a:t>: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Arial"/>
              <a:cs typeface="Arial"/>
            </a:endParaRPr>
          </a:p>
          <a:p>
            <a:pPr marL="12700" marR="5080" algn="just">
              <a:lnSpc>
                <a:spcPct val="100000"/>
              </a:lnSpc>
              <a:buChar char="-"/>
              <a:tabLst>
                <a:tab pos="295910" algn="l"/>
              </a:tabLst>
            </a:pPr>
            <a:r>
              <a:rPr sz="2000" spc="-160">
                <a:latin typeface="Arial"/>
                <a:cs typeface="Arial"/>
              </a:rPr>
              <a:t>These </a:t>
            </a:r>
            <a:r>
              <a:rPr sz="2000" spc="-60">
                <a:latin typeface="Arial"/>
                <a:cs typeface="Arial"/>
              </a:rPr>
              <a:t>features </a:t>
            </a:r>
            <a:r>
              <a:rPr sz="2000" spc="-114">
                <a:latin typeface="Arial"/>
                <a:cs typeface="Arial"/>
              </a:rPr>
              <a:t>go </a:t>
            </a:r>
            <a:r>
              <a:rPr sz="2000" spc="-80">
                <a:latin typeface="Arial"/>
                <a:cs typeface="Arial"/>
              </a:rPr>
              <a:t>beyond </a:t>
            </a:r>
            <a:r>
              <a:rPr sz="2000" spc="-25">
                <a:latin typeface="Arial"/>
                <a:cs typeface="Arial"/>
              </a:rPr>
              <a:t>the </a:t>
            </a:r>
            <a:r>
              <a:rPr sz="2000" spc="-75">
                <a:latin typeface="Arial"/>
                <a:cs typeface="Arial"/>
              </a:rPr>
              <a:t>customer’s expectations </a:t>
            </a:r>
            <a:r>
              <a:rPr sz="2000" spc="-95">
                <a:latin typeface="Arial"/>
                <a:cs typeface="Arial"/>
              </a:rPr>
              <a:t>and </a:t>
            </a:r>
            <a:r>
              <a:rPr sz="2000" spc="-65">
                <a:latin typeface="Arial"/>
                <a:cs typeface="Arial"/>
              </a:rPr>
              <a:t>prove </a:t>
            </a:r>
            <a:r>
              <a:rPr sz="2000" spc="25">
                <a:latin typeface="Arial"/>
                <a:cs typeface="Arial"/>
              </a:rPr>
              <a:t>to </a:t>
            </a:r>
            <a:r>
              <a:rPr sz="2000" spc="-95">
                <a:latin typeface="Arial"/>
                <a:cs typeface="Arial"/>
              </a:rPr>
              <a:t>be </a:t>
            </a:r>
            <a:r>
              <a:rPr sz="2000" spc="-75">
                <a:latin typeface="Arial"/>
                <a:cs typeface="Arial"/>
              </a:rPr>
              <a:t>very  satisfying </a:t>
            </a:r>
            <a:r>
              <a:rPr sz="2000" spc="-70">
                <a:latin typeface="Arial"/>
                <a:cs typeface="Arial"/>
              </a:rPr>
              <a:t>when</a:t>
            </a:r>
            <a:r>
              <a:rPr sz="2000" spc="-125">
                <a:latin typeface="Arial"/>
                <a:cs typeface="Arial"/>
              </a:rPr>
              <a:t> </a:t>
            </a:r>
            <a:r>
              <a:rPr sz="2000" spc="-65">
                <a:latin typeface="Arial"/>
                <a:cs typeface="Arial"/>
              </a:rPr>
              <a:t>present.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"/>
              <a:buChar char="-"/>
            </a:pPr>
            <a:endParaRPr sz="2100">
              <a:latin typeface="Arial"/>
              <a:cs typeface="Arial"/>
            </a:endParaRPr>
          </a:p>
          <a:p>
            <a:pPr marL="12700" marR="5715" algn="just">
              <a:lnSpc>
                <a:spcPct val="100000"/>
              </a:lnSpc>
              <a:buChar char="-"/>
              <a:tabLst>
                <a:tab pos="152400" algn="l"/>
              </a:tabLst>
            </a:pPr>
            <a:r>
              <a:rPr sz="2000" spc="-114">
                <a:latin typeface="Arial"/>
                <a:cs typeface="Arial"/>
              </a:rPr>
              <a:t>For </a:t>
            </a:r>
            <a:r>
              <a:rPr sz="2000" spc="-90">
                <a:latin typeface="Arial"/>
                <a:cs typeface="Arial"/>
              </a:rPr>
              <a:t>example, </a:t>
            </a:r>
            <a:r>
              <a:rPr sz="2000" spc="-50">
                <a:latin typeface="Arial"/>
                <a:cs typeface="Arial"/>
              </a:rPr>
              <a:t>software </a:t>
            </a:r>
            <a:r>
              <a:rPr sz="2000" spc="5">
                <a:latin typeface="Arial"/>
                <a:cs typeface="Arial"/>
              </a:rPr>
              <a:t>for </a:t>
            </a:r>
            <a:r>
              <a:rPr sz="2000" spc="-155">
                <a:latin typeface="Arial"/>
                <a:cs typeface="Arial"/>
              </a:rPr>
              <a:t>a </a:t>
            </a:r>
            <a:r>
              <a:rPr sz="2000" spc="-70">
                <a:latin typeface="Arial"/>
                <a:cs typeface="Arial"/>
              </a:rPr>
              <a:t>new </a:t>
            </a:r>
            <a:r>
              <a:rPr sz="2000" spc="-50">
                <a:latin typeface="Arial"/>
                <a:cs typeface="Arial"/>
              </a:rPr>
              <a:t>mobile </a:t>
            </a:r>
            <a:r>
              <a:rPr sz="2000" spc="-75">
                <a:latin typeface="Arial"/>
                <a:cs typeface="Arial"/>
              </a:rPr>
              <a:t>phone </a:t>
            </a:r>
            <a:r>
              <a:rPr sz="2000" spc="-125">
                <a:latin typeface="Arial"/>
                <a:cs typeface="Arial"/>
              </a:rPr>
              <a:t>comes </a:t>
            </a:r>
            <a:r>
              <a:rPr sz="2000" spc="5">
                <a:latin typeface="Arial"/>
                <a:cs typeface="Arial"/>
              </a:rPr>
              <a:t>with </a:t>
            </a:r>
            <a:r>
              <a:rPr sz="2000" spc="-75">
                <a:latin typeface="Arial"/>
                <a:cs typeface="Arial"/>
              </a:rPr>
              <a:t>standard </a:t>
            </a:r>
            <a:r>
              <a:rPr sz="2000" spc="-65">
                <a:latin typeface="Arial"/>
                <a:cs typeface="Arial"/>
              </a:rPr>
              <a:t>features, </a:t>
            </a:r>
            <a:r>
              <a:rPr sz="2000" spc="-5">
                <a:latin typeface="Arial"/>
                <a:cs typeface="Arial"/>
              </a:rPr>
              <a:t>but  </a:t>
            </a:r>
            <a:r>
              <a:rPr sz="2000" spc="-105">
                <a:latin typeface="Arial"/>
                <a:cs typeface="Arial"/>
              </a:rPr>
              <a:t>is </a:t>
            </a:r>
            <a:r>
              <a:rPr sz="2000" spc="-75">
                <a:latin typeface="Arial"/>
                <a:cs typeface="Arial"/>
              </a:rPr>
              <a:t>coupled </a:t>
            </a:r>
            <a:r>
              <a:rPr sz="2000" spc="5">
                <a:latin typeface="Arial"/>
                <a:cs typeface="Arial"/>
              </a:rPr>
              <a:t>with </a:t>
            </a:r>
            <a:r>
              <a:rPr sz="2000" spc="-155">
                <a:latin typeface="Arial"/>
                <a:cs typeface="Arial"/>
              </a:rPr>
              <a:t>a </a:t>
            </a:r>
            <a:r>
              <a:rPr sz="2000" spc="-80">
                <a:latin typeface="Arial"/>
                <a:cs typeface="Arial"/>
              </a:rPr>
              <a:t>set </a:t>
            </a:r>
            <a:r>
              <a:rPr sz="2000" spc="-5">
                <a:latin typeface="Arial"/>
                <a:cs typeface="Arial"/>
              </a:rPr>
              <a:t>of </a:t>
            </a:r>
            <a:r>
              <a:rPr sz="2000" spc="-80">
                <a:latin typeface="Arial"/>
                <a:cs typeface="Arial"/>
              </a:rPr>
              <a:t>unexpected </a:t>
            </a:r>
            <a:r>
              <a:rPr sz="2000" spc="-65">
                <a:latin typeface="Arial"/>
                <a:cs typeface="Arial"/>
              </a:rPr>
              <a:t>capabilities </a:t>
            </a:r>
            <a:r>
              <a:rPr sz="2000" spc="-85">
                <a:latin typeface="Arial"/>
                <a:cs typeface="Arial"/>
              </a:rPr>
              <a:t>(e.g., </a:t>
            </a:r>
            <a:r>
              <a:rPr sz="2000" spc="-5">
                <a:latin typeface="Arial"/>
                <a:cs typeface="Arial"/>
              </a:rPr>
              <a:t>multi </a:t>
            </a:r>
            <a:r>
              <a:rPr sz="2000" spc="-45">
                <a:latin typeface="Arial"/>
                <a:cs typeface="Arial"/>
              </a:rPr>
              <a:t>touch </a:t>
            </a:r>
            <a:r>
              <a:rPr sz="2000" spc="-105">
                <a:latin typeface="Arial"/>
                <a:cs typeface="Arial"/>
              </a:rPr>
              <a:t>screen, </a:t>
            </a:r>
            <a:r>
              <a:rPr sz="2000" spc="-90">
                <a:latin typeface="Arial"/>
                <a:cs typeface="Arial"/>
              </a:rPr>
              <a:t>visual  voice </a:t>
            </a:r>
            <a:r>
              <a:rPr sz="2000" spc="-55">
                <a:latin typeface="Arial"/>
                <a:cs typeface="Arial"/>
              </a:rPr>
              <a:t>mail) </a:t>
            </a:r>
            <a:r>
              <a:rPr sz="2000">
                <a:latin typeface="Arial"/>
                <a:cs typeface="Arial"/>
              </a:rPr>
              <a:t>that </a:t>
            </a:r>
            <a:r>
              <a:rPr sz="2000" spc="-40">
                <a:latin typeface="Arial"/>
                <a:cs typeface="Arial"/>
              </a:rPr>
              <a:t>delight </a:t>
            </a:r>
            <a:r>
              <a:rPr sz="2000" spc="-85">
                <a:latin typeface="Arial"/>
                <a:cs typeface="Arial"/>
              </a:rPr>
              <a:t>every </a:t>
            </a:r>
            <a:r>
              <a:rPr sz="2000" spc="-95">
                <a:latin typeface="Arial"/>
                <a:cs typeface="Arial"/>
              </a:rPr>
              <a:t>user </a:t>
            </a:r>
            <a:r>
              <a:rPr sz="2000" spc="-5">
                <a:latin typeface="Arial"/>
                <a:cs typeface="Arial"/>
              </a:rPr>
              <a:t>of</a:t>
            </a:r>
            <a:r>
              <a:rPr sz="2000" spc="-415">
                <a:latin typeface="Arial"/>
                <a:cs typeface="Arial"/>
              </a:rPr>
              <a:t> </a:t>
            </a:r>
            <a:r>
              <a:rPr lang="en-US" sz="2000" spc="-415">
                <a:latin typeface="Arial"/>
                <a:cs typeface="Arial"/>
              </a:rPr>
              <a:t> </a:t>
            </a:r>
            <a:r>
              <a:rPr sz="2000" spc="-25">
                <a:latin typeface="Arial"/>
                <a:cs typeface="Arial"/>
              </a:rPr>
              <a:t>the </a:t>
            </a:r>
            <a:r>
              <a:rPr sz="2000" spc="-40">
                <a:latin typeface="Arial"/>
                <a:cs typeface="Arial"/>
              </a:rPr>
              <a:t>product.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609600"/>
            <a:ext cx="276161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90">
                <a:solidFill>
                  <a:srgbClr val="000000"/>
                </a:solidFill>
              </a:rPr>
              <a:t>3. </a:t>
            </a:r>
            <a:r>
              <a:rPr sz="2800" spc="-275">
                <a:solidFill>
                  <a:srgbClr val="000000"/>
                </a:solidFill>
              </a:rPr>
              <a:t>Usage</a:t>
            </a:r>
            <a:r>
              <a:rPr sz="2800" spc="-285">
                <a:solidFill>
                  <a:srgbClr val="000000"/>
                </a:solidFill>
              </a:rPr>
              <a:t> </a:t>
            </a:r>
            <a:r>
              <a:rPr sz="2800" spc="-260">
                <a:solidFill>
                  <a:srgbClr val="000000"/>
                </a:solidFill>
              </a:rPr>
              <a:t>Scenarios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304800" y="1676400"/>
            <a:ext cx="8804274" cy="34265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00" marR="55880" algn="just">
              <a:lnSpc>
                <a:spcPct val="100000"/>
              </a:lnSpc>
              <a:spcBef>
                <a:spcPts val="100"/>
              </a:spcBef>
              <a:buFont typeface="UnDotum"/>
              <a:buChar char=""/>
              <a:tabLst>
                <a:tab pos="292100" algn="l"/>
              </a:tabLst>
            </a:pPr>
            <a:r>
              <a:rPr sz="2200" spc="-220">
                <a:latin typeface="Arial"/>
                <a:cs typeface="Arial"/>
              </a:rPr>
              <a:t>As </a:t>
            </a:r>
            <a:r>
              <a:rPr sz="2200" spc="-65">
                <a:latin typeface="Arial"/>
                <a:cs typeface="Arial"/>
              </a:rPr>
              <a:t>requirements </a:t>
            </a:r>
            <a:r>
              <a:rPr sz="2200" spc="-90">
                <a:latin typeface="Arial"/>
                <a:cs typeface="Arial"/>
              </a:rPr>
              <a:t>are </a:t>
            </a:r>
            <a:r>
              <a:rPr sz="2200" spc="-80">
                <a:latin typeface="Arial"/>
                <a:cs typeface="Arial"/>
              </a:rPr>
              <a:t>gathered, </a:t>
            </a:r>
            <a:r>
              <a:rPr sz="2200" spc="-125">
                <a:latin typeface="Arial"/>
                <a:cs typeface="Arial"/>
              </a:rPr>
              <a:t>an </a:t>
            </a:r>
            <a:r>
              <a:rPr sz="2200" spc="-60">
                <a:latin typeface="Arial"/>
                <a:cs typeface="Arial"/>
              </a:rPr>
              <a:t>overall </a:t>
            </a:r>
            <a:r>
              <a:rPr sz="2200" spc="-75">
                <a:latin typeface="Arial"/>
                <a:cs typeface="Arial"/>
              </a:rPr>
              <a:t>vision </a:t>
            </a:r>
            <a:r>
              <a:rPr sz="2200" spc="-5">
                <a:latin typeface="Arial"/>
                <a:cs typeface="Arial"/>
              </a:rPr>
              <a:t>of </a:t>
            </a:r>
            <a:r>
              <a:rPr sz="2200" spc="-114">
                <a:latin typeface="Arial"/>
                <a:cs typeface="Arial"/>
              </a:rPr>
              <a:t>system </a:t>
            </a:r>
            <a:r>
              <a:rPr sz="2200" spc="-60">
                <a:latin typeface="Arial"/>
                <a:cs typeface="Arial"/>
              </a:rPr>
              <a:t>functions </a:t>
            </a:r>
            <a:r>
              <a:rPr sz="2200" spc="-105">
                <a:latin typeface="Arial"/>
                <a:cs typeface="Arial"/>
              </a:rPr>
              <a:t>and  </a:t>
            </a:r>
            <a:r>
              <a:rPr sz="2200" spc="-70">
                <a:latin typeface="Arial"/>
                <a:cs typeface="Arial"/>
              </a:rPr>
              <a:t>features </a:t>
            </a:r>
            <a:r>
              <a:rPr sz="2200" spc="-120">
                <a:latin typeface="Arial"/>
                <a:cs typeface="Arial"/>
              </a:rPr>
              <a:t>begins </a:t>
            </a:r>
            <a:r>
              <a:rPr sz="2200" spc="25">
                <a:latin typeface="Arial"/>
                <a:cs typeface="Arial"/>
              </a:rPr>
              <a:t>to</a:t>
            </a:r>
            <a:r>
              <a:rPr sz="2200" spc="-170">
                <a:latin typeface="Arial"/>
                <a:cs typeface="Arial"/>
              </a:rPr>
              <a:t> </a:t>
            </a:r>
            <a:r>
              <a:rPr sz="2200" spc="-70">
                <a:latin typeface="Arial"/>
                <a:cs typeface="Arial"/>
              </a:rPr>
              <a:t>materialize.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UnDotum"/>
              <a:buChar char=""/>
            </a:pPr>
            <a:endParaRPr sz="2250">
              <a:latin typeface="Arial"/>
              <a:cs typeface="Arial"/>
            </a:endParaRPr>
          </a:p>
          <a:p>
            <a:pPr marL="63500" marR="55880" algn="just">
              <a:lnSpc>
                <a:spcPct val="100000"/>
              </a:lnSpc>
              <a:buFont typeface="UnDotum"/>
              <a:buChar char=""/>
              <a:tabLst>
                <a:tab pos="283210" algn="l"/>
              </a:tabLst>
            </a:pPr>
            <a:r>
              <a:rPr sz="2200" spc="-90">
                <a:latin typeface="Arial"/>
                <a:cs typeface="Arial"/>
              </a:rPr>
              <a:t>However, </a:t>
            </a:r>
            <a:r>
              <a:rPr sz="2200" spc="65">
                <a:latin typeface="Arial"/>
                <a:cs typeface="Arial"/>
              </a:rPr>
              <a:t>it </a:t>
            </a:r>
            <a:r>
              <a:rPr sz="2200" spc="-120">
                <a:latin typeface="Arial"/>
                <a:cs typeface="Arial"/>
              </a:rPr>
              <a:t>is </a:t>
            </a:r>
            <a:r>
              <a:rPr sz="2200" spc="-10">
                <a:latin typeface="Arial"/>
                <a:cs typeface="Arial"/>
              </a:rPr>
              <a:t>difficult </a:t>
            </a:r>
            <a:r>
              <a:rPr sz="2200" spc="25">
                <a:latin typeface="Arial"/>
                <a:cs typeface="Arial"/>
              </a:rPr>
              <a:t>to </a:t>
            </a:r>
            <a:r>
              <a:rPr sz="2200" spc="-100">
                <a:latin typeface="Arial"/>
                <a:cs typeface="Arial"/>
              </a:rPr>
              <a:t>move </a:t>
            </a:r>
            <a:r>
              <a:rPr sz="2200" spc="-5">
                <a:latin typeface="Arial"/>
                <a:cs typeface="Arial"/>
              </a:rPr>
              <a:t>into </a:t>
            </a:r>
            <a:r>
              <a:rPr sz="2200" spc="-65">
                <a:latin typeface="Arial"/>
                <a:cs typeface="Arial"/>
              </a:rPr>
              <a:t>more </a:t>
            </a:r>
            <a:r>
              <a:rPr sz="2200" spc="-80">
                <a:latin typeface="Arial"/>
                <a:cs typeface="Arial"/>
              </a:rPr>
              <a:t>technical </a:t>
            </a:r>
            <a:r>
              <a:rPr sz="2200" spc="-55">
                <a:latin typeface="Arial"/>
                <a:cs typeface="Arial"/>
              </a:rPr>
              <a:t>software </a:t>
            </a:r>
            <a:r>
              <a:rPr sz="2200" spc="-90">
                <a:latin typeface="Arial"/>
                <a:cs typeface="Arial"/>
              </a:rPr>
              <a:t>engineering  </a:t>
            </a:r>
            <a:r>
              <a:rPr sz="2200" spc="-60">
                <a:latin typeface="Arial"/>
                <a:cs typeface="Arial"/>
              </a:rPr>
              <a:t>activities</a:t>
            </a:r>
            <a:r>
              <a:rPr sz="2200" spc="-110">
                <a:latin typeface="Arial"/>
                <a:cs typeface="Arial"/>
              </a:rPr>
              <a:t> </a:t>
            </a:r>
            <a:r>
              <a:rPr sz="2200">
                <a:latin typeface="Arial"/>
                <a:cs typeface="Arial"/>
              </a:rPr>
              <a:t>until</a:t>
            </a:r>
            <a:r>
              <a:rPr sz="2200" spc="-105">
                <a:latin typeface="Arial"/>
                <a:cs typeface="Arial"/>
              </a:rPr>
              <a:t> </a:t>
            </a:r>
            <a:r>
              <a:rPr sz="2200" spc="-85">
                <a:latin typeface="Arial"/>
                <a:cs typeface="Arial"/>
              </a:rPr>
              <a:t>you</a:t>
            </a:r>
            <a:r>
              <a:rPr sz="2200" spc="-105">
                <a:latin typeface="Arial"/>
                <a:cs typeface="Arial"/>
              </a:rPr>
              <a:t> </a:t>
            </a:r>
            <a:r>
              <a:rPr sz="2200" spc="-80">
                <a:latin typeface="Arial"/>
                <a:cs typeface="Arial"/>
              </a:rPr>
              <a:t>understand</a:t>
            </a:r>
            <a:r>
              <a:rPr sz="2200" spc="-110">
                <a:latin typeface="Arial"/>
                <a:cs typeface="Arial"/>
              </a:rPr>
              <a:t> </a:t>
            </a:r>
            <a:r>
              <a:rPr sz="2200" spc="-55">
                <a:latin typeface="Arial"/>
                <a:cs typeface="Arial"/>
              </a:rPr>
              <a:t>how</a:t>
            </a:r>
            <a:r>
              <a:rPr sz="2200" spc="-105">
                <a:latin typeface="Arial"/>
                <a:cs typeface="Arial"/>
              </a:rPr>
              <a:t> </a:t>
            </a:r>
            <a:r>
              <a:rPr sz="2200" spc="-95">
                <a:latin typeface="Arial"/>
                <a:cs typeface="Arial"/>
              </a:rPr>
              <a:t>these</a:t>
            </a:r>
            <a:r>
              <a:rPr sz="2200" spc="-114">
                <a:latin typeface="Arial"/>
                <a:cs typeface="Arial"/>
              </a:rPr>
              <a:t> </a:t>
            </a:r>
            <a:r>
              <a:rPr sz="2200" spc="-60">
                <a:latin typeface="Arial"/>
                <a:cs typeface="Arial"/>
              </a:rPr>
              <a:t>functions</a:t>
            </a:r>
            <a:r>
              <a:rPr sz="2200" spc="-100">
                <a:latin typeface="Arial"/>
                <a:cs typeface="Arial"/>
              </a:rPr>
              <a:t> </a:t>
            </a:r>
            <a:r>
              <a:rPr sz="2200" spc="-105">
                <a:latin typeface="Arial"/>
                <a:cs typeface="Arial"/>
              </a:rPr>
              <a:t>and</a:t>
            </a:r>
            <a:r>
              <a:rPr sz="2200" spc="-114">
                <a:latin typeface="Arial"/>
                <a:cs typeface="Arial"/>
              </a:rPr>
              <a:t> </a:t>
            </a:r>
            <a:r>
              <a:rPr sz="2200" spc="-70">
                <a:latin typeface="Arial"/>
                <a:cs typeface="Arial"/>
              </a:rPr>
              <a:t>features</a:t>
            </a:r>
            <a:r>
              <a:rPr sz="2200" spc="-95">
                <a:latin typeface="Arial"/>
                <a:cs typeface="Arial"/>
              </a:rPr>
              <a:t> </a:t>
            </a:r>
            <a:r>
              <a:rPr sz="2200">
                <a:latin typeface="Arial"/>
                <a:cs typeface="Arial"/>
              </a:rPr>
              <a:t>will</a:t>
            </a:r>
            <a:r>
              <a:rPr sz="2200" spc="-114">
                <a:latin typeface="Arial"/>
                <a:cs typeface="Arial"/>
              </a:rPr>
              <a:t> </a:t>
            </a:r>
            <a:r>
              <a:rPr sz="2200" spc="-100">
                <a:latin typeface="Arial"/>
                <a:cs typeface="Arial"/>
              </a:rPr>
              <a:t>be</a:t>
            </a:r>
            <a:r>
              <a:rPr sz="2200" spc="-114">
                <a:latin typeface="Arial"/>
                <a:cs typeface="Arial"/>
              </a:rPr>
              <a:t> </a:t>
            </a:r>
            <a:r>
              <a:rPr sz="2200" spc="-130">
                <a:latin typeface="Arial"/>
                <a:cs typeface="Arial"/>
              </a:rPr>
              <a:t>used  </a:t>
            </a:r>
            <a:r>
              <a:rPr sz="2200" spc="-95">
                <a:latin typeface="Arial"/>
                <a:cs typeface="Arial"/>
              </a:rPr>
              <a:t>by </a:t>
            </a:r>
            <a:r>
              <a:rPr sz="2200" spc="-20">
                <a:latin typeface="Arial"/>
                <a:cs typeface="Arial"/>
              </a:rPr>
              <a:t>different </a:t>
            </a:r>
            <a:r>
              <a:rPr sz="2200" spc="-175">
                <a:latin typeface="Arial"/>
                <a:cs typeface="Arial"/>
              </a:rPr>
              <a:t>classes </a:t>
            </a:r>
            <a:r>
              <a:rPr sz="2200" spc="-5">
                <a:latin typeface="Arial"/>
                <a:cs typeface="Arial"/>
              </a:rPr>
              <a:t>of </a:t>
            </a:r>
            <a:r>
              <a:rPr sz="2200" spc="-95">
                <a:latin typeface="Arial"/>
                <a:cs typeface="Arial"/>
              </a:rPr>
              <a:t>end</a:t>
            </a:r>
            <a:r>
              <a:rPr sz="2200" spc="-310">
                <a:latin typeface="Arial"/>
                <a:cs typeface="Arial"/>
              </a:rPr>
              <a:t> </a:t>
            </a:r>
            <a:r>
              <a:rPr sz="2200" spc="-120">
                <a:latin typeface="Arial"/>
                <a:cs typeface="Arial"/>
              </a:rPr>
              <a:t>users.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UnDotum"/>
              <a:buChar char=""/>
            </a:pPr>
            <a:endParaRPr sz="2250">
              <a:latin typeface="Arial"/>
              <a:cs typeface="Arial"/>
            </a:endParaRPr>
          </a:p>
          <a:p>
            <a:pPr marL="63500" marR="56515" algn="just">
              <a:lnSpc>
                <a:spcPct val="100000"/>
              </a:lnSpc>
              <a:buFont typeface="UnDotum"/>
              <a:buChar char=""/>
              <a:tabLst>
                <a:tab pos="262890" algn="l"/>
              </a:tabLst>
            </a:pPr>
            <a:r>
              <a:rPr sz="2200" spc="-175">
                <a:latin typeface="Arial"/>
                <a:cs typeface="Arial"/>
              </a:rPr>
              <a:t>To </a:t>
            </a:r>
            <a:r>
              <a:rPr sz="2200" spc="-105">
                <a:latin typeface="Arial"/>
                <a:cs typeface="Arial"/>
              </a:rPr>
              <a:t>accomplish </a:t>
            </a:r>
            <a:r>
              <a:rPr sz="2200" spc="-55">
                <a:latin typeface="Arial"/>
                <a:cs typeface="Arial"/>
              </a:rPr>
              <a:t>this, </a:t>
            </a:r>
            <a:r>
              <a:rPr sz="2200" spc="-95">
                <a:latin typeface="Arial"/>
                <a:cs typeface="Arial"/>
              </a:rPr>
              <a:t>developers </a:t>
            </a:r>
            <a:r>
              <a:rPr sz="2200" spc="-110">
                <a:latin typeface="Arial"/>
                <a:cs typeface="Arial"/>
              </a:rPr>
              <a:t>and </a:t>
            </a:r>
            <a:r>
              <a:rPr sz="2200" spc="-135">
                <a:latin typeface="Arial"/>
                <a:cs typeface="Arial"/>
              </a:rPr>
              <a:t>users </a:t>
            </a:r>
            <a:r>
              <a:rPr sz="2200" spc="-145">
                <a:latin typeface="Arial"/>
                <a:cs typeface="Arial"/>
              </a:rPr>
              <a:t>can </a:t>
            </a:r>
            <a:r>
              <a:rPr sz="2200" spc="-80">
                <a:latin typeface="Arial"/>
                <a:cs typeface="Arial"/>
              </a:rPr>
              <a:t>create </a:t>
            </a:r>
            <a:r>
              <a:rPr sz="2200" spc="-170">
                <a:latin typeface="Arial"/>
                <a:cs typeface="Arial"/>
              </a:rPr>
              <a:t>a </a:t>
            </a:r>
            <a:r>
              <a:rPr sz="2200" spc="-85">
                <a:latin typeface="Arial"/>
                <a:cs typeface="Arial"/>
              </a:rPr>
              <a:t>set </a:t>
            </a:r>
            <a:r>
              <a:rPr sz="2200" spc="-5">
                <a:latin typeface="Arial"/>
                <a:cs typeface="Arial"/>
              </a:rPr>
              <a:t>of </a:t>
            </a:r>
            <a:r>
              <a:rPr sz="2200" spc="-120">
                <a:latin typeface="Arial"/>
                <a:cs typeface="Arial"/>
              </a:rPr>
              <a:t>scenarios </a:t>
            </a:r>
            <a:r>
              <a:rPr sz="2200" spc="-5">
                <a:latin typeface="Arial"/>
                <a:cs typeface="Arial"/>
              </a:rPr>
              <a:t>that  </a:t>
            </a:r>
            <a:r>
              <a:rPr sz="2200" spc="-25">
                <a:latin typeface="Arial"/>
                <a:cs typeface="Arial"/>
              </a:rPr>
              <a:t>identify </a:t>
            </a:r>
            <a:r>
              <a:rPr sz="2200" spc="-170">
                <a:latin typeface="Arial"/>
                <a:cs typeface="Arial"/>
              </a:rPr>
              <a:t>a </a:t>
            </a:r>
            <a:r>
              <a:rPr sz="2200" spc="-50">
                <a:latin typeface="Arial"/>
                <a:cs typeface="Arial"/>
              </a:rPr>
              <a:t>thread </a:t>
            </a:r>
            <a:r>
              <a:rPr sz="2200">
                <a:latin typeface="Arial"/>
                <a:cs typeface="Arial"/>
              </a:rPr>
              <a:t>of </a:t>
            </a:r>
            <a:r>
              <a:rPr sz="2200" spc="-165">
                <a:latin typeface="Arial"/>
                <a:cs typeface="Arial"/>
              </a:rPr>
              <a:t>usage </a:t>
            </a:r>
            <a:r>
              <a:rPr sz="2200" spc="5">
                <a:latin typeface="Arial"/>
                <a:cs typeface="Arial"/>
              </a:rPr>
              <a:t>for </a:t>
            </a:r>
            <a:r>
              <a:rPr sz="2200" spc="-30">
                <a:latin typeface="Arial"/>
                <a:cs typeface="Arial"/>
              </a:rPr>
              <a:t>the </a:t>
            </a:r>
            <a:r>
              <a:rPr sz="2200" spc="-114">
                <a:latin typeface="Arial"/>
                <a:cs typeface="Arial"/>
              </a:rPr>
              <a:t>system </a:t>
            </a:r>
            <a:r>
              <a:rPr sz="2200" spc="25">
                <a:latin typeface="Arial"/>
                <a:cs typeface="Arial"/>
              </a:rPr>
              <a:t>to </a:t>
            </a:r>
            <a:r>
              <a:rPr sz="2200" spc="-100">
                <a:latin typeface="Arial"/>
                <a:cs typeface="Arial"/>
              </a:rPr>
              <a:t>be </a:t>
            </a:r>
            <a:r>
              <a:rPr sz="2200" spc="-70">
                <a:latin typeface="Arial"/>
                <a:cs typeface="Arial"/>
              </a:rPr>
              <a:t>constructed. </a:t>
            </a:r>
            <a:r>
              <a:rPr sz="2200" spc="-165">
                <a:latin typeface="Arial"/>
                <a:cs typeface="Arial"/>
              </a:rPr>
              <a:t>The </a:t>
            </a:r>
            <a:r>
              <a:rPr sz="2200" spc="-114">
                <a:latin typeface="Arial"/>
                <a:cs typeface="Arial"/>
              </a:rPr>
              <a:t>scenarios,  </a:t>
            </a:r>
            <a:r>
              <a:rPr sz="2200" spc="-20">
                <a:latin typeface="Arial"/>
                <a:cs typeface="Arial"/>
              </a:rPr>
              <a:t>often</a:t>
            </a:r>
            <a:r>
              <a:rPr sz="2200" spc="-114">
                <a:latin typeface="Arial"/>
                <a:cs typeface="Arial"/>
              </a:rPr>
              <a:t> </a:t>
            </a:r>
            <a:r>
              <a:rPr sz="2200" spc="-95">
                <a:latin typeface="Arial"/>
                <a:cs typeface="Arial"/>
              </a:rPr>
              <a:t>called</a:t>
            </a:r>
            <a:r>
              <a:rPr sz="2200" spc="-114">
                <a:latin typeface="Arial"/>
                <a:cs typeface="Arial"/>
              </a:rPr>
              <a:t> </a:t>
            </a:r>
            <a:r>
              <a:rPr sz="2200" spc="-150">
                <a:latin typeface="Arial"/>
                <a:cs typeface="Arial"/>
              </a:rPr>
              <a:t>use</a:t>
            </a:r>
            <a:r>
              <a:rPr sz="2200" spc="-120">
                <a:latin typeface="Arial"/>
                <a:cs typeface="Arial"/>
              </a:rPr>
              <a:t> </a:t>
            </a:r>
            <a:r>
              <a:rPr sz="2200" spc="-175">
                <a:latin typeface="Arial"/>
                <a:cs typeface="Arial"/>
              </a:rPr>
              <a:t>cases,</a:t>
            </a:r>
            <a:r>
              <a:rPr sz="2200" spc="-120">
                <a:latin typeface="Arial"/>
                <a:cs typeface="Arial"/>
              </a:rPr>
              <a:t> </a:t>
            </a:r>
            <a:r>
              <a:rPr sz="2200" spc="-60">
                <a:latin typeface="Arial"/>
                <a:cs typeface="Arial"/>
              </a:rPr>
              <a:t>provide</a:t>
            </a:r>
            <a:r>
              <a:rPr sz="2200" spc="-120">
                <a:latin typeface="Arial"/>
                <a:cs typeface="Arial"/>
              </a:rPr>
              <a:t> </a:t>
            </a:r>
            <a:r>
              <a:rPr sz="2200" spc="-170">
                <a:latin typeface="Arial"/>
                <a:cs typeface="Arial"/>
              </a:rPr>
              <a:t>a</a:t>
            </a:r>
            <a:r>
              <a:rPr sz="2200" spc="-114">
                <a:latin typeface="Arial"/>
                <a:cs typeface="Arial"/>
              </a:rPr>
              <a:t> </a:t>
            </a:r>
            <a:r>
              <a:rPr sz="2200" spc="-65">
                <a:latin typeface="Arial"/>
                <a:cs typeface="Arial"/>
              </a:rPr>
              <a:t>description</a:t>
            </a:r>
            <a:r>
              <a:rPr sz="2200" spc="-125">
                <a:latin typeface="Arial"/>
                <a:cs typeface="Arial"/>
              </a:rPr>
              <a:t> </a:t>
            </a:r>
            <a:r>
              <a:rPr sz="2200" spc="-5">
                <a:latin typeface="Arial"/>
                <a:cs typeface="Arial"/>
              </a:rPr>
              <a:t>of</a:t>
            </a:r>
            <a:r>
              <a:rPr sz="2200" spc="-105">
                <a:latin typeface="Arial"/>
                <a:cs typeface="Arial"/>
              </a:rPr>
              <a:t> </a:t>
            </a:r>
            <a:r>
              <a:rPr sz="2200" spc="-55">
                <a:latin typeface="Arial"/>
                <a:cs typeface="Arial"/>
              </a:rPr>
              <a:t>how</a:t>
            </a:r>
            <a:r>
              <a:rPr sz="2200" spc="-120">
                <a:latin typeface="Arial"/>
                <a:cs typeface="Arial"/>
              </a:rPr>
              <a:t> </a:t>
            </a:r>
            <a:r>
              <a:rPr sz="2200" spc="-35">
                <a:latin typeface="Arial"/>
                <a:cs typeface="Arial"/>
              </a:rPr>
              <a:t>the</a:t>
            </a:r>
            <a:r>
              <a:rPr sz="2200" spc="-110">
                <a:latin typeface="Arial"/>
                <a:cs typeface="Arial"/>
              </a:rPr>
              <a:t> </a:t>
            </a:r>
            <a:r>
              <a:rPr sz="2200" spc="-114">
                <a:latin typeface="Arial"/>
                <a:cs typeface="Arial"/>
              </a:rPr>
              <a:t>system</a:t>
            </a:r>
            <a:r>
              <a:rPr sz="2200" spc="-125">
                <a:latin typeface="Arial"/>
                <a:cs typeface="Arial"/>
              </a:rPr>
              <a:t> </a:t>
            </a:r>
            <a:r>
              <a:rPr sz="2200">
                <a:latin typeface="Arial"/>
                <a:cs typeface="Arial"/>
              </a:rPr>
              <a:t>will</a:t>
            </a:r>
            <a:r>
              <a:rPr sz="2200" spc="-114">
                <a:latin typeface="Arial"/>
                <a:cs typeface="Arial"/>
              </a:rPr>
              <a:t> </a:t>
            </a:r>
            <a:r>
              <a:rPr sz="2200" spc="-105">
                <a:latin typeface="Arial"/>
                <a:cs typeface="Arial"/>
              </a:rPr>
              <a:t>be</a:t>
            </a:r>
            <a:r>
              <a:rPr sz="2200" spc="-120">
                <a:latin typeface="Arial"/>
                <a:cs typeface="Arial"/>
              </a:rPr>
              <a:t> used.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7200" y="762000"/>
            <a:ext cx="8377555" cy="5450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1465" indent="-279400">
              <a:lnSpc>
                <a:spcPct val="100000"/>
              </a:lnSpc>
              <a:spcBef>
                <a:spcPts val="100"/>
              </a:spcBef>
              <a:buAutoNum type="arabicPeriod" startAt="4"/>
              <a:tabLst>
                <a:tab pos="292100" algn="l"/>
              </a:tabLst>
            </a:pPr>
            <a:r>
              <a:rPr sz="2200" b="1" spc="-135">
                <a:latin typeface="Arial"/>
                <a:cs typeface="Arial"/>
              </a:rPr>
              <a:t>Elicitation </a:t>
            </a:r>
            <a:r>
              <a:rPr sz="2200" b="1" spc="-130">
                <a:latin typeface="Arial"/>
                <a:cs typeface="Arial"/>
              </a:rPr>
              <a:t>Work</a:t>
            </a:r>
            <a:r>
              <a:rPr sz="2200" b="1" spc="-125">
                <a:latin typeface="Arial"/>
                <a:cs typeface="Arial"/>
              </a:rPr>
              <a:t> </a:t>
            </a:r>
            <a:r>
              <a:rPr sz="2200" b="1" spc="-195">
                <a:latin typeface="Arial"/>
                <a:cs typeface="Arial"/>
              </a:rPr>
              <a:t>Products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"/>
              <a:buAutoNum type="arabicPeriod" startAt="4"/>
            </a:pPr>
            <a:endParaRPr sz="225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2200" spc="-165">
                <a:latin typeface="Arial"/>
                <a:cs typeface="Arial"/>
              </a:rPr>
              <a:t>The </a:t>
            </a:r>
            <a:r>
              <a:rPr sz="2200" spc="-40">
                <a:latin typeface="Arial"/>
                <a:cs typeface="Arial"/>
              </a:rPr>
              <a:t>work </a:t>
            </a:r>
            <a:r>
              <a:rPr sz="2200" spc="-75">
                <a:latin typeface="Arial"/>
                <a:cs typeface="Arial"/>
              </a:rPr>
              <a:t>products </a:t>
            </a:r>
            <a:r>
              <a:rPr sz="2200" spc="-80">
                <a:latin typeface="Arial"/>
                <a:cs typeface="Arial"/>
              </a:rPr>
              <a:t>produced </a:t>
            </a:r>
            <a:r>
              <a:rPr sz="2200" spc="-204">
                <a:latin typeface="Arial"/>
                <a:cs typeface="Arial"/>
              </a:rPr>
              <a:t>as </a:t>
            </a:r>
            <a:r>
              <a:rPr sz="2200" spc="-170">
                <a:latin typeface="Arial"/>
                <a:cs typeface="Arial"/>
              </a:rPr>
              <a:t>a </a:t>
            </a:r>
            <a:r>
              <a:rPr sz="2200" spc="-125">
                <a:latin typeface="Arial"/>
                <a:cs typeface="Arial"/>
              </a:rPr>
              <a:t>consequence </a:t>
            </a:r>
            <a:r>
              <a:rPr sz="2200" spc="-5">
                <a:latin typeface="Arial"/>
                <a:cs typeface="Arial"/>
              </a:rPr>
              <a:t>of </a:t>
            </a:r>
            <a:r>
              <a:rPr sz="2200" spc="-65">
                <a:latin typeface="Arial"/>
                <a:cs typeface="Arial"/>
              </a:rPr>
              <a:t>requirements </a:t>
            </a:r>
            <a:r>
              <a:rPr sz="2200" spc="-35">
                <a:latin typeface="Arial"/>
                <a:cs typeface="Arial"/>
              </a:rPr>
              <a:t>elicitation  </a:t>
            </a:r>
            <a:r>
              <a:rPr sz="2200">
                <a:latin typeface="Arial"/>
                <a:cs typeface="Arial"/>
              </a:rPr>
              <a:t>will </a:t>
            </a:r>
            <a:r>
              <a:rPr sz="2200" spc="-95">
                <a:latin typeface="Arial"/>
                <a:cs typeface="Arial"/>
              </a:rPr>
              <a:t>vary depending </a:t>
            </a:r>
            <a:r>
              <a:rPr sz="2200" spc="-70">
                <a:latin typeface="Arial"/>
                <a:cs typeface="Arial"/>
              </a:rPr>
              <a:t>on </a:t>
            </a:r>
            <a:r>
              <a:rPr sz="2200" spc="-30">
                <a:latin typeface="Arial"/>
                <a:cs typeface="Arial"/>
              </a:rPr>
              <a:t>the </a:t>
            </a:r>
            <a:r>
              <a:rPr sz="2200" spc="-150">
                <a:latin typeface="Arial"/>
                <a:cs typeface="Arial"/>
              </a:rPr>
              <a:t>size </a:t>
            </a:r>
            <a:r>
              <a:rPr sz="2200" spc="-5">
                <a:latin typeface="Arial"/>
                <a:cs typeface="Arial"/>
              </a:rPr>
              <a:t>of </a:t>
            </a:r>
            <a:r>
              <a:rPr sz="2200" spc="-35">
                <a:latin typeface="Arial"/>
                <a:cs typeface="Arial"/>
              </a:rPr>
              <a:t>the </a:t>
            </a:r>
            <a:r>
              <a:rPr sz="2200" spc="-114">
                <a:latin typeface="Arial"/>
                <a:cs typeface="Arial"/>
              </a:rPr>
              <a:t>system </a:t>
            </a:r>
            <a:r>
              <a:rPr sz="2200" spc="-20">
                <a:latin typeface="Arial"/>
                <a:cs typeface="Arial"/>
              </a:rPr>
              <a:t>or </a:t>
            </a:r>
            <a:r>
              <a:rPr sz="2200" spc="-50">
                <a:latin typeface="Arial"/>
                <a:cs typeface="Arial"/>
              </a:rPr>
              <a:t>product </a:t>
            </a:r>
            <a:r>
              <a:rPr sz="2200" spc="25">
                <a:latin typeface="Arial"/>
                <a:cs typeface="Arial"/>
              </a:rPr>
              <a:t>to </a:t>
            </a:r>
            <a:r>
              <a:rPr sz="2200" spc="-100">
                <a:latin typeface="Arial"/>
                <a:cs typeface="Arial"/>
              </a:rPr>
              <a:t>be </a:t>
            </a:r>
            <a:r>
              <a:rPr sz="2200" spc="-15">
                <a:latin typeface="Arial"/>
                <a:cs typeface="Arial"/>
              </a:rPr>
              <a:t>built. </a:t>
            </a:r>
            <a:r>
              <a:rPr sz="2200" spc="-130">
                <a:latin typeface="Arial"/>
                <a:cs typeface="Arial"/>
              </a:rPr>
              <a:t>For  </a:t>
            </a:r>
            <a:r>
              <a:rPr sz="2200" spc="-70">
                <a:latin typeface="Arial"/>
                <a:cs typeface="Arial"/>
              </a:rPr>
              <a:t>most </a:t>
            </a:r>
            <a:r>
              <a:rPr sz="2200" spc="-125">
                <a:latin typeface="Arial"/>
                <a:cs typeface="Arial"/>
              </a:rPr>
              <a:t>systems, </a:t>
            </a:r>
            <a:r>
              <a:rPr sz="2200" spc="-30">
                <a:latin typeface="Arial"/>
                <a:cs typeface="Arial"/>
              </a:rPr>
              <a:t>the </a:t>
            </a:r>
            <a:r>
              <a:rPr sz="2200" spc="-40">
                <a:latin typeface="Arial"/>
                <a:cs typeface="Arial"/>
              </a:rPr>
              <a:t>work </a:t>
            </a:r>
            <a:r>
              <a:rPr sz="2200" spc="-75">
                <a:latin typeface="Arial"/>
                <a:cs typeface="Arial"/>
              </a:rPr>
              <a:t>products include</a:t>
            </a:r>
            <a:r>
              <a:rPr sz="2200" spc="-420">
                <a:latin typeface="Arial"/>
                <a:cs typeface="Arial"/>
              </a:rPr>
              <a:t> </a:t>
            </a:r>
            <a:r>
              <a:rPr sz="2200" spc="-25">
                <a:latin typeface="Arial"/>
                <a:cs typeface="Arial"/>
              </a:rPr>
              <a:t>:</a:t>
            </a:r>
            <a:endParaRPr lang="en-US" sz="2200" spc="-25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endParaRPr lang="en-US" sz="22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sz="2200" spc="-195">
                <a:latin typeface="Arial"/>
                <a:cs typeface="Arial"/>
              </a:rPr>
              <a:t>A </a:t>
            </a:r>
            <a:r>
              <a:rPr lang="en-US" sz="2200" spc="-195">
                <a:latin typeface="Arial"/>
                <a:cs typeface="Arial"/>
              </a:rPr>
              <a:t> </a:t>
            </a:r>
            <a:r>
              <a:rPr sz="2200" spc="-114">
                <a:latin typeface="Arial"/>
                <a:cs typeface="Arial"/>
              </a:rPr>
              <a:t>statement </a:t>
            </a:r>
            <a:r>
              <a:rPr sz="2200" spc="-105">
                <a:latin typeface="Arial"/>
                <a:cs typeface="Arial"/>
              </a:rPr>
              <a:t>of </a:t>
            </a:r>
            <a:r>
              <a:rPr sz="2200" spc="-150">
                <a:latin typeface="Arial"/>
                <a:cs typeface="Arial"/>
              </a:rPr>
              <a:t>need </a:t>
            </a:r>
            <a:r>
              <a:rPr sz="2200" spc="-160">
                <a:latin typeface="Arial"/>
                <a:cs typeface="Arial"/>
              </a:rPr>
              <a:t>and</a:t>
            </a:r>
            <a:r>
              <a:rPr sz="2200" spc="-55">
                <a:latin typeface="Arial"/>
                <a:cs typeface="Arial"/>
              </a:rPr>
              <a:t> </a:t>
            </a:r>
            <a:r>
              <a:rPr sz="2200" spc="-114">
                <a:latin typeface="Arial"/>
                <a:cs typeface="Arial"/>
              </a:rPr>
              <a:t>feasibility</a:t>
            </a:r>
            <a:endParaRPr lang="en-US" sz="2200" spc="-114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sz="2200" spc="-195">
                <a:latin typeface="Arial"/>
                <a:cs typeface="Arial"/>
              </a:rPr>
              <a:t>A </a:t>
            </a:r>
            <a:r>
              <a:rPr sz="2200" spc="-165">
                <a:latin typeface="Arial"/>
                <a:cs typeface="Arial"/>
              </a:rPr>
              <a:t>bounded </a:t>
            </a:r>
            <a:r>
              <a:rPr sz="2200" spc="-114">
                <a:latin typeface="Arial"/>
                <a:cs typeface="Arial"/>
              </a:rPr>
              <a:t>statement </a:t>
            </a:r>
            <a:r>
              <a:rPr sz="2200" spc="-110">
                <a:latin typeface="Arial"/>
                <a:cs typeface="Arial"/>
              </a:rPr>
              <a:t>of </a:t>
            </a:r>
            <a:r>
              <a:rPr sz="2200" spc="-225">
                <a:latin typeface="Arial"/>
                <a:cs typeface="Arial"/>
              </a:rPr>
              <a:t>scope </a:t>
            </a:r>
            <a:r>
              <a:rPr sz="2200" spc="-100">
                <a:latin typeface="Arial"/>
                <a:cs typeface="Arial"/>
              </a:rPr>
              <a:t>for </a:t>
            </a:r>
            <a:r>
              <a:rPr sz="2200" spc="-90">
                <a:latin typeface="Arial"/>
                <a:cs typeface="Arial"/>
              </a:rPr>
              <a:t>the </a:t>
            </a:r>
            <a:r>
              <a:rPr sz="2200" spc="-195">
                <a:latin typeface="Arial"/>
                <a:cs typeface="Arial"/>
              </a:rPr>
              <a:t>system </a:t>
            </a:r>
            <a:r>
              <a:rPr sz="2200" spc="-130">
                <a:latin typeface="Arial"/>
                <a:cs typeface="Arial"/>
              </a:rPr>
              <a:t>or</a:t>
            </a:r>
            <a:r>
              <a:rPr sz="2200" spc="90">
                <a:latin typeface="Arial"/>
                <a:cs typeface="Arial"/>
              </a:rPr>
              <a:t> </a:t>
            </a:r>
            <a:r>
              <a:rPr sz="2200" spc="-135">
                <a:latin typeface="Arial"/>
                <a:cs typeface="Arial"/>
              </a:rPr>
              <a:t>product.</a:t>
            </a:r>
            <a:endParaRPr sz="2200">
              <a:latin typeface="Arial"/>
              <a:cs typeface="Arial"/>
            </a:endParaRPr>
          </a:p>
          <a:p>
            <a:pPr marL="355600" marR="1031875" lvl="1" indent="-34290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1127760" algn="l"/>
                <a:tab pos="1840864" algn="l"/>
              </a:tabLst>
            </a:pPr>
            <a:r>
              <a:rPr sz="2200" spc="-260">
                <a:latin typeface="Arial"/>
                <a:cs typeface="Arial"/>
              </a:rPr>
              <a:t>A </a:t>
            </a:r>
            <a:r>
              <a:rPr lang="en-US" sz="2200" spc="-120">
                <a:latin typeface="Arial"/>
                <a:cs typeface="Arial"/>
              </a:rPr>
              <a:t> l</a:t>
            </a:r>
            <a:r>
              <a:rPr sz="2200" spc="-120">
                <a:latin typeface="Arial"/>
                <a:cs typeface="Arial"/>
              </a:rPr>
              <a:t>ist </a:t>
            </a:r>
            <a:r>
              <a:rPr sz="2200" spc="-105">
                <a:latin typeface="Arial"/>
                <a:cs typeface="Arial"/>
              </a:rPr>
              <a:t>of </a:t>
            </a:r>
            <a:r>
              <a:rPr sz="2200" spc="-175">
                <a:latin typeface="Arial"/>
                <a:cs typeface="Arial"/>
              </a:rPr>
              <a:t>customers, </a:t>
            </a:r>
            <a:r>
              <a:rPr sz="2200" spc="-190">
                <a:latin typeface="Arial"/>
                <a:cs typeface="Arial"/>
              </a:rPr>
              <a:t>users, </a:t>
            </a:r>
            <a:r>
              <a:rPr sz="2200" spc="-165">
                <a:latin typeface="Arial"/>
                <a:cs typeface="Arial"/>
              </a:rPr>
              <a:t>and </a:t>
            </a:r>
            <a:r>
              <a:rPr sz="2200" spc="-105">
                <a:latin typeface="Arial"/>
                <a:cs typeface="Arial"/>
              </a:rPr>
              <a:t>other </a:t>
            </a:r>
            <a:r>
              <a:rPr sz="2200" spc="-160">
                <a:latin typeface="Arial"/>
                <a:cs typeface="Arial"/>
              </a:rPr>
              <a:t>stakeholders </a:t>
            </a:r>
            <a:r>
              <a:rPr sz="2200" spc="-145">
                <a:latin typeface="Arial"/>
                <a:cs typeface="Arial"/>
              </a:rPr>
              <a:t>who  </a:t>
            </a:r>
            <a:r>
              <a:rPr sz="2200" spc="-120">
                <a:latin typeface="Arial"/>
                <a:cs typeface="Arial"/>
              </a:rPr>
              <a:t>participated</a:t>
            </a:r>
            <a:r>
              <a:rPr sz="2200" spc="-90">
                <a:latin typeface="Arial"/>
                <a:cs typeface="Arial"/>
              </a:rPr>
              <a:t> </a:t>
            </a:r>
            <a:r>
              <a:rPr sz="2200" spc="-120">
                <a:latin typeface="Arial"/>
                <a:cs typeface="Arial"/>
              </a:rPr>
              <a:t>in</a:t>
            </a:r>
            <a:r>
              <a:rPr lang="en-US" sz="2200" spc="-120">
                <a:latin typeface="Arial"/>
                <a:cs typeface="Arial"/>
              </a:rPr>
              <a:t> </a:t>
            </a:r>
            <a:r>
              <a:rPr sz="2200" spc="-135">
                <a:latin typeface="Arial"/>
                <a:cs typeface="Arial"/>
              </a:rPr>
              <a:t>requirements</a:t>
            </a:r>
            <a:r>
              <a:rPr sz="2200" spc="-125">
                <a:latin typeface="Arial"/>
                <a:cs typeface="Arial"/>
              </a:rPr>
              <a:t> </a:t>
            </a:r>
            <a:r>
              <a:rPr sz="2200" spc="-105">
                <a:latin typeface="Arial"/>
                <a:cs typeface="Arial"/>
              </a:rPr>
              <a:t>elicitation.</a:t>
            </a:r>
            <a:endParaRPr lang="en-US" sz="2200" spc="-105">
              <a:latin typeface="Arial"/>
              <a:cs typeface="Arial"/>
            </a:endParaRPr>
          </a:p>
          <a:p>
            <a:pPr marL="355600" marR="1031875" lvl="1" indent="-34290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1127760" algn="l"/>
                <a:tab pos="1840864" algn="l"/>
              </a:tabLst>
            </a:pPr>
            <a:r>
              <a:rPr sz="2200" spc="-195">
                <a:latin typeface="Arial"/>
                <a:cs typeface="Arial"/>
              </a:rPr>
              <a:t>A </a:t>
            </a:r>
            <a:r>
              <a:rPr lang="en-US" sz="2200" spc="-195">
                <a:latin typeface="Arial"/>
                <a:cs typeface="Arial"/>
              </a:rPr>
              <a:t> </a:t>
            </a:r>
            <a:r>
              <a:rPr sz="2200" spc="-65">
                <a:latin typeface="Arial"/>
                <a:cs typeface="Arial"/>
              </a:rPr>
              <a:t>description </a:t>
            </a:r>
            <a:r>
              <a:rPr sz="2200" spc="-5">
                <a:latin typeface="Arial"/>
                <a:cs typeface="Arial"/>
              </a:rPr>
              <a:t>of </a:t>
            </a:r>
            <a:r>
              <a:rPr sz="2200" spc="-35">
                <a:latin typeface="Arial"/>
                <a:cs typeface="Arial"/>
              </a:rPr>
              <a:t>the </a:t>
            </a:r>
            <a:r>
              <a:rPr sz="2200" spc="-195">
                <a:latin typeface="Arial"/>
                <a:cs typeface="Arial"/>
              </a:rPr>
              <a:t>system’s </a:t>
            </a:r>
            <a:r>
              <a:rPr sz="2200" spc="-150">
                <a:latin typeface="Arial"/>
                <a:cs typeface="Arial"/>
              </a:rPr>
              <a:t>technical</a:t>
            </a:r>
            <a:r>
              <a:rPr sz="2200" spc="-235">
                <a:latin typeface="Arial"/>
                <a:cs typeface="Arial"/>
              </a:rPr>
              <a:t> </a:t>
            </a:r>
            <a:r>
              <a:rPr sz="2200" spc="-125">
                <a:latin typeface="Arial"/>
                <a:cs typeface="Arial"/>
              </a:rPr>
              <a:t>environment.</a:t>
            </a:r>
            <a:endParaRPr lang="en-US" sz="2200">
              <a:latin typeface="Arial"/>
              <a:cs typeface="Arial"/>
            </a:endParaRPr>
          </a:p>
          <a:p>
            <a:pPr marL="355600" marR="1031875" lvl="1" indent="-34290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1127760" algn="l"/>
                <a:tab pos="1840864" algn="l"/>
              </a:tabLst>
            </a:pPr>
            <a:r>
              <a:rPr sz="2200" spc="-195">
                <a:latin typeface="Arial"/>
                <a:cs typeface="Arial"/>
              </a:rPr>
              <a:t>A </a:t>
            </a:r>
            <a:r>
              <a:rPr lang="en-US" sz="2200" spc="-195">
                <a:latin typeface="Arial"/>
                <a:cs typeface="Arial"/>
              </a:rPr>
              <a:t> </a:t>
            </a:r>
            <a:r>
              <a:rPr sz="2200" spc="-120">
                <a:latin typeface="Arial"/>
                <a:cs typeface="Arial"/>
              </a:rPr>
              <a:t>list </a:t>
            </a:r>
            <a:r>
              <a:rPr sz="2200" spc="-105">
                <a:latin typeface="Arial"/>
                <a:cs typeface="Arial"/>
              </a:rPr>
              <a:t>of </a:t>
            </a:r>
            <a:r>
              <a:rPr sz="2200" spc="-135">
                <a:latin typeface="Arial"/>
                <a:cs typeface="Arial"/>
              </a:rPr>
              <a:t>requirements </a:t>
            </a:r>
            <a:r>
              <a:rPr sz="2200" spc="-114">
                <a:latin typeface="Arial"/>
                <a:cs typeface="Arial"/>
              </a:rPr>
              <a:t>(preferably </a:t>
            </a:r>
            <a:r>
              <a:rPr sz="2200" spc="-165">
                <a:latin typeface="Arial"/>
                <a:cs typeface="Arial"/>
              </a:rPr>
              <a:t>organized </a:t>
            </a:r>
            <a:r>
              <a:rPr sz="2200" spc="-180">
                <a:latin typeface="Arial"/>
                <a:cs typeface="Arial"/>
              </a:rPr>
              <a:t>by</a:t>
            </a:r>
            <a:r>
              <a:rPr sz="2200" spc="-30">
                <a:latin typeface="Arial"/>
                <a:cs typeface="Arial"/>
              </a:rPr>
              <a:t> </a:t>
            </a:r>
            <a:r>
              <a:rPr sz="2200" spc="-130">
                <a:latin typeface="Arial"/>
                <a:cs typeface="Arial"/>
              </a:rPr>
              <a:t>function)</a:t>
            </a:r>
            <a:endParaRPr lang="en-US" sz="2200">
              <a:latin typeface="Arial"/>
              <a:cs typeface="Arial"/>
            </a:endParaRPr>
          </a:p>
          <a:p>
            <a:pPr marL="355600" marR="1031875" lvl="1" indent="-34290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1127760" algn="l"/>
                <a:tab pos="1840864" algn="l"/>
              </a:tabLst>
            </a:pPr>
            <a:r>
              <a:rPr sz="2200" spc="-195">
                <a:latin typeface="Arial"/>
                <a:cs typeface="Arial"/>
              </a:rPr>
              <a:t>A </a:t>
            </a:r>
            <a:r>
              <a:rPr sz="2200" spc="-85">
                <a:latin typeface="Arial"/>
                <a:cs typeface="Arial"/>
              </a:rPr>
              <a:t>set </a:t>
            </a:r>
            <a:r>
              <a:rPr sz="2200" spc="-5">
                <a:latin typeface="Arial"/>
                <a:cs typeface="Arial"/>
              </a:rPr>
              <a:t>of </a:t>
            </a:r>
            <a:r>
              <a:rPr sz="2200" spc="-220">
                <a:latin typeface="Arial"/>
                <a:cs typeface="Arial"/>
              </a:rPr>
              <a:t>usage</a:t>
            </a:r>
            <a:r>
              <a:rPr sz="2200" spc="-195">
                <a:latin typeface="Arial"/>
                <a:cs typeface="Arial"/>
              </a:rPr>
              <a:t> </a:t>
            </a:r>
            <a:r>
              <a:rPr sz="2200" spc="-200">
                <a:latin typeface="Arial"/>
                <a:cs typeface="Arial"/>
              </a:rPr>
              <a:t>scenarios</a:t>
            </a:r>
            <a:endParaRPr lang="en-US" sz="2200" spc="-200">
              <a:latin typeface="Arial"/>
              <a:cs typeface="Arial"/>
            </a:endParaRPr>
          </a:p>
          <a:p>
            <a:pPr marL="1127760" lvl="1" indent="-200660">
              <a:lnSpc>
                <a:spcPct val="100000"/>
              </a:lnSpc>
              <a:buChar char="•"/>
              <a:tabLst>
                <a:tab pos="1127760" algn="l"/>
              </a:tabLst>
            </a:pPr>
            <a:endParaRPr sz="2200">
              <a:latin typeface="Arial"/>
              <a:cs typeface="Arial"/>
            </a:endParaRPr>
          </a:p>
          <a:p>
            <a:pPr marL="12700" marR="1183005">
              <a:lnSpc>
                <a:spcPct val="100000"/>
              </a:lnSpc>
            </a:pPr>
            <a:r>
              <a:rPr sz="2200" spc="-204">
                <a:latin typeface="Arial"/>
                <a:cs typeface="Arial"/>
              </a:rPr>
              <a:t>Each </a:t>
            </a:r>
            <a:r>
              <a:rPr sz="2200">
                <a:latin typeface="Arial"/>
                <a:cs typeface="Arial"/>
              </a:rPr>
              <a:t>of</a:t>
            </a:r>
            <a:r>
              <a:rPr sz="2200" spc="-434">
                <a:latin typeface="Arial"/>
                <a:cs typeface="Arial"/>
              </a:rPr>
              <a:t> </a:t>
            </a:r>
            <a:r>
              <a:rPr sz="2200" spc="-95">
                <a:latin typeface="Arial"/>
                <a:cs typeface="Arial"/>
              </a:rPr>
              <a:t>these </a:t>
            </a:r>
            <a:r>
              <a:rPr sz="2200" spc="-40">
                <a:latin typeface="Arial"/>
                <a:cs typeface="Arial"/>
              </a:rPr>
              <a:t>work </a:t>
            </a:r>
            <a:r>
              <a:rPr sz="2200" spc="-75">
                <a:latin typeface="Arial"/>
                <a:cs typeface="Arial"/>
              </a:rPr>
              <a:t>products </a:t>
            </a:r>
            <a:r>
              <a:rPr sz="2200" spc="-114">
                <a:latin typeface="Arial"/>
                <a:cs typeface="Arial"/>
              </a:rPr>
              <a:t>is </a:t>
            </a:r>
            <a:r>
              <a:rPr sz="2200" spc="-75">
                <a:latin typeface="Arial"/>
                <a:cs typeface="Arial"/>
              </a:rPr>
              <a:t>reviewed </a:t>
            </a:r>
            <a:r>
              <a:rPr sz="2200" spc="-95">
                <a:latin typeface="Arial"/>
                <a:cs typeface="Arial"/>
              </a:rPr>
              <a:t>by </a:t>
            </a:r>
            <a:r>
              <a:rPr sz="2200" spc="-50">
                <a:latin typeface="Arial"/>
                <a:cs typeface="Arial"/>
              </a:rPr>
              <a:t>all </a:t>
            </a:r>
            <a:r>
              <a:rPr sz="2200" spc="-80">
                <a:latin typeface="Arial"/>
                <a:cs typeface="Arial"/>
              </a:rPr>
              <a:t>people </a:t>
            </a:r>
            <a:r>
              <a:rPr sz="2200" spc="-55">
                <a:latin typeface="Arial"/>
                <a:cs typeface="Arial"/>
              </a:rPr>
              <a:t>who </a:t>
            </a:r>
            <a:r>
              <a:rPr sz="2200" spc="-125">
                <a:latin typeface="Arial"/>
                <a:cs typeface="Arial"/>
              </a:rPr>
              <a:t>have  </a:t>
            </a:r>
            <a:r>
              <a:rPr sz="2200" spc="-50">
                <a:latin typeface="Arial"/>
                <a:cs typeface="Arial"/>
              </a:rPr>
              <a:t>participated </a:t>
            </a:r>
            <a:r>
              <a:rPr sz="2200" spc="-35">
                <a:latin typeface="Arial"/>
                <a:cs typeface="Arial"/>
              </a:rPr>
              <a:t>in </a:t>
            </a:r>
            <a:r>
              <a:rPr sz="2200" spc="-65">
                <a:latin typeface="Arial"/>
                <a:cs typeface="Arial"/>
              </a:rPr>
              <a:t>requirements</a:t>
            </a:r>
            <a:r>
              <a:rPr sz="2200" spc="-285">
                <a:latin typeface="Arial"/>
                <a:cs typeface="Arial"/>
              </a:rPr>
              <a:t> </a:t>
            </a:r>
            <a:r>
              <a:rPr sz="2200" spc="-35">
                <a:latin typeface="Arial"/>
                <a:cs typeface="Arial"/>
              </a:rPr>
              <a:t>elicitation.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874" y="193040"/>
            <a:ext cx="8604250" cy="553998"/>
          </a:xfrm>
        </p:spPr>
        <p:txBody>
          <a:bodyPr/>
          <a:lstStyle/>
          <a:p>
            <a:pPr algn="ctr"/>
            <a:r>
              <a:rPr lang="en-US" sz="3600">
                <a:latin typeface="Times New Roman"/>
                <a:cs typeface="Times New Roman"/>
              </a:rPr>
              <a:t>Developing Use</a:t>
            </a:r>
            <a:r>
              <a:rPr lang="en-US" sz="3600" spc="-60">
                <a:latin typeface="Times New Roman"/>
                <a:cs typeface="Times New Roman"/>
              </a:rPr>
              <a:t> </a:t>
            </a:r>
            <a:r>
              <a:rPr lang="en-US" sz="3600">
                <a:latin typeface="Times New Roman"/>
                <a:cs typeface="Times New Roman"/>
              </a:rPr>
              <a:t>Cases</a:t>
            </a:r>
            <a:endParaRPr lang="en-US" sz="360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5279" y="1535429"/>
            <a:ext cx="8473440" cy="5355312"/>
          </a:xfrm>
        </p:spPr>
        <p:txBody>
          <a:bodyPr/>
          <a:lstStyle/>
          <a:p>
            <a:pPr marL="354965" marR="6985" lvl="0" indent="-342900" algn="just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Pct val="79166"/>
              <a:buFont typeface="Wingdings"/>
              <a:buChar char=""/>
              <a:tabLst>
                <a:tab pos="355600" algn="l"/>
              </a:tabLst>
              <a:defRPr/>
            </a:pPr>
            <a:r>
              <a:rPr lang="en-US" sz="2400" b="0" kern="1200">
                <a:solidFill>
                  <a:srgbClr val="001F5F"/>
                </a:solidFill>
                <a:latin typeface="Trebuchet MS"/>
                <a:cs typeface="Trebuchet MS"/>
              </a:rPr>
              <a:t>A </a:t>
            </a:r>
            <a:r>
              <a:rPr lang="en-US" sz="2400" b="0" kern="1200" spc="-5">
                <a:solidFill>
                  <a:srgbClr val="001F5F"/>
                </a:solidFill>
                <a:latin typeface="Trebuchet MS"/>
                <a:cs typeface="Trebuchet MS"/>
              </a:rPr>
              <a:t>use case consists </a:t>
            </a:r>
            <a:r>
              <a:rPr lang="en-US" sz="2400" b="0" kern="1200">
                <a:solidFill>
                  <a:srgbClr val="001F5F"/>
                </a:solidFill>
                <a:latin typeface="Trebuchet MS"/>
                <a:cs typeface="Trebuchet MS"/>
              </a:rPr>
              <a:t>of a series </a:t>
            </a:r>
            <a:r>
              <a:rPr lang="en-US" sz="2400" b="0" kern="1200" spc="-5">
                <a:solidFill>
                  <a:srgbClr val="001F5F"/>
                </a:solidFill>
                <a:latin typeface="Trebuchet MS"/>
                <a:cs typeface="Trebuchet MS"/>
              </a:rPr>
              <a:t>of actions that </a:t>
            </a:r>
            <a:r>
              <a:rPr lang="en-US" sz="2400" b="0" kern="1200">
                <a:solidFill>
                  <a:srgbClr val="001F5F"/>
                </a:solidFill>
                <a:latin typeface="Trebuchet MS"/>
                <a:cs typeface="Trebuchet MS"/>
              </a:rPr>
              <a:t>a user  </a:t>
            </a:r>
            <a:r>
              <a:rPr lang="en-US" sz="2400" b="0" kern="1200" spc="-5">
                <a:solidFill>
                  <a:srgbClr val="001F5F"/>
                </a:solidFill>
                <a:latin typeface="Trebuchet MS"/>
                <a:cs typeface="Trebuchet MS"/>
              </a:rPr>
              <a:t>must initiate with the </a:t>
            </a:r>
            <a:r>
              <a:rPr lang="en-US" sz="2400" b="0" kern="1200">
                <a:solidFill>
                  <a:srgbClr val="001F5F"/>
                </a:solidFill>
                <a:latin typeface="Trebuchet MS"/>
                <a:cs typeface="Trebuchet MS"/>
              </a:rPr>
              <a:t>system to </a:t>
            </a:r>
            <a:r>
              <a:rPr lang="en-US" sz="2400" b="0" kern="1200" spc="-5">
                <a:solidFill>
                  <a:srgbClr val="001F5F"/>
                </a:solidFill>
                <a:latin typeface="Trebuchet MS"/>
                <a:cs typeface="Trebuchet MS"/>
              </a:rPr>
              <a:t>carry </a:t>
            </a:r>
            <a:r>
              <a:rPr lang="en-US" sz="2400" b="0" kern="1200">
                <a:solidFill>
                  <a:srgbClr val="001F5F"/>
                </a:solidFill>
                <a:latin typeface="Trebuchet MS"/>
                <a:cs typeface="Trebuchet MS"/>
              </a:rPr>
              <a:t>out some useful  </a:t>
            </a:r>
            <a:r>
              <a:rPr lang="en-US" sz="2400" b="0" kern="1200" spc="-5">
                <a:solidFill>
                  <a:srgbClr val="001F5F"/>
                </a:solidFill>
                <a:latin typeface="Trebuchet MS"/>
                <a:cs typeface="Trebuchet MS"/>
              </a:rPr>
              <a:t>work and to achieve his/her</a:t>
            </a:r>
            <a:r>
              <a:rPr lang="en-US" sz="2400" b="0" kern="1200" spc="85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lang="en-US" sz="2400" kern="1200" spc="-5">
                <a:solidFill>
                  <a:srgbClr val="006FC0"/>
                </a:solidFill>
                <a:latin typeface="Trebuchet MS"/>
                <a:cs typeface="Trebuchet MS"/>
              </a:rPr>
              <a:t>goal</a:t>
            </a:r>
            <a:r>
              <a:rPr lang="en-US" sz="2400" b="0" kern="1200" spc="-5">
                <a:solidFill>
                  <a:srgbClr val="001F5F"/>
                </a:solidFill>
                <a:latin typeface="Trebuchet MS"/>
                <a:cs typeface="Trebuchet MS"/>
              </a:rPr>
              <a:t>.</a:t>
            </a:r>
            <a:endParaRPr lang="en-US" sz="2400" b="0" kern="1200">
              <a:solidFill>
                <a:prstClr val="black"/>
              </a:solidFill>
              <a:latin typeface="Trebuchet MS"/>
              <a:cs typeface="Trebuchet MS"/>
            </a:endParaRPr>
          </a:p>
          <a:p>
            <a:pPr marL="354965" marR="5080" lvl="0" indent="-342900" algn="just" defTabSz="914400" rtl="0" eaLnBrk="1" fontAlgn="auto" latinLnBrk="0" hangingPunct="1">
              <a:lnSpc>
                <a:spcPct val="100000"/>
              </a:lnSpc>
              <a:spcBef>
                <a:spcPts val="1175"/>
              </a:spcBef>
              <a:spcAft>
                <a:spcPts val="0"/>
              </a:spcAft>
              <a:buClrTx/>
              <a:buSzPct val="79166"/>
              <a:buFont typeface="Wingdings"/>
              <a:buChar char=""/>
              <a:tabLst>
                <a:tab pos="355600" algn="l"/>
              </a:tabLst>
              <a:defRPr/>
            </a:pPr>
            <a:r>
              <a:rPr lang="en-US" sz="2400" b="0" kern="1200">
                <a:solidFill>
                  <a:srgbClr val="001F5F"/>
                </a:solidFill>
                <a:latin typeface="Trebuchet MS"/>
                <a:cs typeface="Trebuchet MS"/>
              </a:rPr>
              <a:t>A </a:t>
            </a:r>
            <a:r>
              <a:rPr lang="en-US" sz="2400" b="0" kern="1200" spc="-5">
                <a:solidFill>
                  <a:srgbClr val="001F5F"/>
                </a:solidFill>
                <a:latin typeface="Trebuchet MS"/>
                <a:cs typeface="Trebuchet MS"/>
              </a:rPr>
              <a:t>use case is </a:t>
            </a:r>
            <a:r>
              <a:rPr lang="en-US" sz="2400" b="0" kern="1200">
                <a:solidFill>
                  <a:srgbClr val="001F5F"/>
                </a:solidFill>
                <a:latin typeface="Trebuchet MS"/>
                <a:cs typeface="Trebuchet MS"/>
              </a:rPr>
              <a:t>a sequence </a:t>
            </a:r>
            <a:r>
              <a:rPr lang="en-US" sz="2400" b="0" kern="1200" spc="-5">
                <a:solidFill>
                  <a:srgbClr val="001F5F"/>
                </a:solidFill>
                <a:latin typeface="Trebuchet MS"/>
                <a:cs typeface="Trebuchet MS"/>
              </a:rPr>
              <a:t>of </a:t>
            </a:r>
            <a:r>
              <a:rPr lang="en-US" sz="2400" b="0" kern="1200">
                <a:solidFill>
                  <a:srgbClr val="001F5F"/>
                </a:solidFill>
                <a:latin typeface="Trebuchet MS"/>
                <a:cs typeface="Trebuchet MS"/>
              </a:rPr>
              <a:t>transactions performed </a:t>
            </a:r>
            <a:r>
              <a:rPr lang="en-US" sz="2400" b="0" kern="1200" spc="-5">
                <a:solidFill>
                  <a:srgbClr val="001F5F"/>
                </a:solidFill>
                <a:latin typeface="Trebuchet MS"/>
                <a:cs typeface="Trebuchet MS"/>
              </a:rPr>
              <a:t>by </a:t>
            </a:r>
            <a:r>
              <a:rPr lang="en-US" sz="2400" b="0" kern="1200">
                <a:solidFill>
                  <a:srgbClr val="001F5F"/>
                </a:solidFill>
                <a:latin typeface="Trebuchet MS"/>
                <a:cs typeface="Trebuchet MS"/>
              </a:rPr>
              <a:t>a  system </a:t>
            </a:r>
            <a:r>
              <a:rPr lang="en-US" sz="2400" b="0" kern="1200" spc="-5">
                <a:solidFill>
                  <a:srgbClr val="001F5F"/>
                </a:solidFill>
                <a:latin typeface="Trebuchet MS"/>
                <a:cs typeface="Trebuchet MS"/>
              </a:rPr>
              <a:t>that produces </a:t>
            </a:r>
            <a:r>
              <a:rPr lang="en-US" sz="2400" b="0" kern="1200">
                <a:solidFill>
                  <a:srgbClr val="001F5F"/>
                </a:solidFill>
                <a:latin typeface="Trebuchet MS"/>
                <a:cs typeface="Trebuchet MS"/>
              </a:rPr>
              <a:t>a </a:t>
            </a:r>
            <a:r>
              <a:rPr lang="en-US" sz="2400" kern="1200">
                <a:solidFill>
                  <a:srgbClr val="006FC0"/>
                </a:solidFill>
                <a:latin typeface="Trebuchet MS"/>
                <a:cs typeface="Trebuchet MS"/>
              </a:rPr>
              <a:t>measurable </a:t>
            </a:r>
            <a:r>
              <a:rPr lang="en-US" sz="2400" kern="1200" spc="-5">
                <a:solidFill>
                  <a:srgbClr val="006FC0"/>
                </a:solidFill>
                <a:latin typeface="Trebuchet MS"/>
                <a:cs typeface="Trebuchet MS"/>
              </a:rPr>
              <a:t>result </a:t>
            </a:r>
            <a:r>
              <a:rPr lang="en-US" sz="2400" b="0" kern="1200">
                <a:solidFill>
                  <a:srgbClr val="001F5F"/>
                </a:solidFill>
                <a:latin typeface="Trebuchet MS"/>
                <a:cs typeface="Trebuchet MS"/>
              </a:rPr>
              <a:t>for a </a:t>
            </a:r>
            <a:r>
              <a:rPr lang="en-US" sz="2400" b="0" kern="120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lang="en-US" sz="2400" kern="1200" spc="-5">
                <a:solidFill>
                  <a:srgbClr val="006FC0"/>
                </a:solidFill>
                <a:latin typeface="Trebuchet MS"/>
                <a:cs typeface="Trebuchet MS"/>
              </a:rPr>
              <a:t>particular</a:t>
            </a:r>
            <a:r>
              <a:rPr lang="en-US" sz="2400" kern="1200" spc="-15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lang="en-US" sz="2400" kern="1200" spc="-5">
                <a:solidFill>
                  <a:srgbClr val="006FC0"/>
                </a:solidFill>
                <a:latin typeface="Trebuchet MS"/>
                <a:cs typeface="Trebuchet MS"/>
              </a:rPr>
              <a:t>actor</a:t>
            </a:r>
            <a:r>
              <a:rPr lang="en-US" sz="2400" i="1" kern="1200" spc="-5">
                <a:solidFill>
                  <a:srgbClr val="001F5F"/>
                </a:solidFill>
                <a:latin typeface="Trebuchet MS"/>
                <a:cs typeface="Trebuchet MS"/>
              </a:rPr>
              <a:t>.</a:t>
            </a:r>
            <a:endParaRPr lang="en-US" sz="2400" b="0" kern="1200">
              <a:solidFill>
                <a:prstClr val="black"/>
              </a:solidFill>
              <a:latin typeface="Trebuchet MS"/>
              <a:cs typeface="Trebuchet MS"/>
            </a:endParaRPr>
          </a:p>
          <a:p>
            <a:pPr marL="3556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1175"/>
              </a:spcBef>
              <a:spcAft>
                <a:spcPts val="0"/>
              </a:spcAft>
              <a:buClrTx/>
              <a:buSzPct val="79166"/>
              <a:buFont typeface="Wingdings"/>
              <a:buChar char=""/>
              <a:tabLst>
                <a:tab pos="355600" algn="l"/>
              </a:tabLst>
              <a:defRPr/>
            </a:pPr>
            <a:r>
              <a:rPr lang="en-US" sz="2400" b="0" kern="1200" spc="-5">
                <a:solidFill>
                  <a:srgbClr val="001F5F"/>
                </a:solidFill>
                <a:latin typeface="Trebuchet MS"/>
                <a:cs typeface="Trebuchet MS"/>
              </a:rPr>
              <a:t>Use cases specify the expected behavior [</a:t>
            </a:r>
            <a:r>
              <a:rPr lang="en-US" sz="2400" kern="1200" spc="-5">
                <a:solidFill>
                  <a:srgbClr val="006FC0"/>
                </a:solidFill>
                <a:latin typeface="Trebuchet MS"/>
                <a:cs typeface="Trebuchet MS"/>
              </a:rPr>
              <a:t>what</a:t>
            </a:r>
            <a:r>
              <a:rPr lang="en-US" sz="2400" kern="1200" spc="-5">
                <a:solidFill>
                  <a:srgbClr val="001F5F"/>
                </a:solidFill>
                <a:latin typeface="Trebuchet MS"/>
                <a:cs typeface="Trebuchet MS"/>
              </a:rPr>
              <a:t>],</a:t>
            </a:r>
            <a:r>
              <a:rPr lang="en-US" sz="2400" kern="1200" spc="204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lang="en-US" sz="2400" b="0" kern="1200">
                <a:solidFill>
                  <a:srgbClr val="001F5F"/>
                </a:solidFill>
                <a:latin typeface="Trebuchet MS"/>
                <a:cs typeface="Trebuchet MS"/>
              </a:rPr>
              <a:t>and</a:t>
            </a:r>
            <a:endParaRPr lang="en-US" sz="2400" b="0" kern="1200">
              <a:solidFill>
                <a:prstClr val="black"/>
              </a:solidFill>
              <a:latin typeface="Trebuchet MS"/>
              <a:cs typeface="Trebuchet MS"/>
            </a:endParaRPr>
          </a:p>
          <a:p>
            <a:pPr marL="354965" marR="0" lvl="0" indent="0" algn="just" defTabSz="914400" rtl="0" eaLnBrk="1" fontAlgn="auto" latinLnBrk="0" hangingPunct="1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kern="1200" spc="-5">
                <a:solidFill>
                  <a:srgbClr val="006FC0"/>
                </a:solidFill>
                <a:latin typeface="Trebuchet MS"/>
                <a:cs typeface="Trebuchet MS"/>
              </a:rPr>
              <a:t>not </a:t>
            </a:r>
            <a:r>
              <a:rPr lang="en-US" sz="2400" b="0" kern="1200" spc="-5">
                <a:solidFill>
                  <a:srgbClr val="001F5F"/>
                </a:solidFill>
                <a:latin typeface="Trebuchet MS"/>
                <a:cs typeface="Trebuchet MS"/>
              </a:rPr>
              <a:t>the exact method of making it happen</a:t>
            </a:r>
            <a:r>
              <a:rPr lang="en-US" sz="2400" b="0" kern="1200" spc="55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lang="en-US" sz="2400" b="0" kern="1200" spc="-5">
                <a:solidFill>
                  <a:srgbClr val="001F5F"/>
                </a:solidFill>
                <a:latin typeface="Trebuchet MS"/>
                <a:cs typeface="Trebuchet MS"/>
              </a:rPr>
              <a:t>[</a:t>
            </a:r>
            <a:r>
              <a:rPr lang="en-US" sz="2400" kern="1200" spc="-5">
                <a:solidFill>
                  <a:srgbClr val="006FC0"/>
                </a:solidFill>
                <a:latin typeface="Trebuchet MS"/>
                <a:cs typeface="Trebuchet MS"/>
              </a:rPr>
              <a:t>how</a:t>
            </a:r>
            <a:r>
              <a:rPr lang="en-US" sz="2400" kern="1200" spc="-5">
                <a:solidFill>
                  <a:srgbClr val="001F5F"/>
                </a:solidFill>
                <a:latin typeface="Trebuchet MS"/>
                <a:cs typeface="Trebuchet MS"/>
              </a:rPr>
              <a:t>]</a:t>
            </a:r>
            <a:endParaRPr lang="en-US" sz="2400" b="0" kern="1200">
              <a:solidFill>
                <a:prstClr val="black"/>
              </a:solidFill>
              <a:latin typeface="Trebuchet MS"/>
              <a:cs typeface="Trebuchet MS"/>
            </a:endParaRPr>
          </a:p>
          <a:p>
            <a:pPr marL="354965" marR="5080" lvl="0" indent="-342900" algn="just" defTabSz="914400" rtl="0" eaLnBrk="1" fontAlgn="auto" latinLnBrk="0" hangingPunct="1">
              <a:lnSpc>
                <a:spcPct val="100000"/>
              </a:lnSpc>
              <a:spcBef>
                <a:spcPts val="1175"/>
              </a:spcBef>
              <a:spcAft>
                <a:spcPts val="0"/>
              </a:spcAft>
              <a:buClrTx/>
              <a:buSzPct val="79166"/>
              <a:buFont typeface="Wingdings"/>
              <a:buChar char=""/>
              <a:tabLst>
                <a:tab pos="355600" algn="l"/>
              </a:tabLst>
              <a:defRPr/>
            </a:pPr>
            <a:r>
              <a:rPr lang="en-US" sz="2400" b="0" kern="1200">
                <a:solidFill>
                  <a:srgbClr val="001F5F"/>
                </a:solidFill>
                <a:latin typeface="Trebuchet MS"/>
                <a:cs typeface="Trebuchet MS"/>
              </a:rPr>
              <a:t>A </a:t>
            </a:r>
            <a:r>
              <a:rPr lang="en-US" sz="2400" b="0" kern="1200" spc="-5">
                <a:solidFill>
                  <a:srgbClr val="001F5F"/>
                </a:solidFill>
                <a:latin typeface="Trebuchet MS"/>
                <a:cs typeface="Trebuchet MS"/>
              </a:rPr>
              <a:t>good use case </a:t>
            </a:r>
            <a:r>
              <a:rPr lang="en-US" sz="2400" b="0" kern="1200">
                <a:solidFill>
                  <a:srgbClr val="001F5F"/>
                </a:solidFill>
                <a:latin typeface="Trebuchet MS"/>
                <a:cs typeface="Trebuchet MS"/>
              </a:rPr>
              <a:t>must represent </a:t>
            </a:r>
            <a:r>
              <a:rPr lang="en-US" sz="2400" b="0" kern="1200" spc="-5">
                <a:solidFill>
                  <a:srgbClr val="001F5F"/>
                </a:solidFill>
                <a:latin typeface="Trebuchet MS"/>
                <a:cs typeface="Trebuchet MS"/>
              </a:rPr>
              <a:t>the point </a:t>
            </a:r>
            <a:r>
              <a:rPr lang="en-US" sz="2400" b="0" kern="1200">
                <a:solidFill>
                  <a:srgbClr val="001F5F"/>
                </a:solidFill>
                <a:latin typeface="Trebuchet MS"/>
                <a:cs typeface="Trebuchet MS"/>
              </a:rPr>
              <a:t>of view </a:t>
            </a:r>
            <a:r>
              <a:rPr lang="en-US" sz="2400" b="0" kern="1200" spc="-5">
                <a:solidFill>
                  <a:srgbClr val="001F5F"/>
                </a:solidFill>
                <a:latin typeface="Trebuchet MS"/>
                <a:cs typeface="Trebuchet MS"/>
              </a:rPr>
              <a:t>of </a:t>
            </a:r>
            <a:r>
              <a:rPr lang="en-US" sz="2400" b="0" kern="1200" spc="5">
                <a:solidFill>
                  <a:srgbClr val="001F5F"/>
                </a:solidFill>
                <a:latin typeface="Trebuchet MS"/>
                <a:cs typeface="Trebuchet MS"/>
              </a:rPr>
              <a:t>the  </a:t>
            </a:r>
            <a:r>
              <a:rPr lang="en-US" sz="2400" b="0" kern="1200" spc="-5">
                <a:solidFill>
                  <a:srgbClr val="001F5F"/>
                </a:solidFill>
                <a:latin typeface="Trebuchet MS"/>
                <a:cs typeface="Trebuchet MS"/>
              </a:rPr>
              <a:t>people who will use or interact with the</a:t>
            </a:r>
            <a:r>
              <a:rPr lang="en-US" sz="2400" b="0" kern="1200" spc="11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lang="en-US" sz="2400" b="0" kern="1200" spc="-5">
                <a:solidFill>
                  <a:srgbClr val="001F5F"/>
                </a:solidFill>
                <a:latin typeface="Trebuchet MS"/>
                <a:cs typeface="Trebuchet MS"/>
              </a:rPr>
              <a:t>system.</a:t>
            </a:r>
            <a:endParaRPr lang="en-US" sz="2400" b="0" kern="1200">
              <a:solidFill>
                <a:prstClr val="black"/>
              </a:solidFill>
              <a:latin typeface="Trebuchet MS"/>
              <a:cs typeface="Trebuchet MS"/>
            </a:endParaRPr>
          </a:p>
          <a:p>
            <a:pPr marL="3556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1180"/>
              </a:spcBef>
              <a:spcAft>
                <a:spcPts val="0"/>
              </a:spcAft>
              <a:buClrTx/>
              <a:buSzPct val="79166"/>
              <a:buFont typeface="Wingdings"/>
              <a:buChar char=""/>
              <a:tabLst>
                <a:tab pos="355600" algn="l"/>
              </a:tabLst>
              <a:defRPr/>
            </a:pPr>
            <a:r>
              <a:rPr lang="en-US" sz="2400" b="0" kern="1200">
                <a:solidFill>
                  <a:srgbClr val="C00000"/>
                </a:solidFill>
                <a:latin typeface="Trebuchet MS"/>
                <a:cs typeface="Trebuchet MS"/>
              </a:rPr>
              <a:t>A </a:t>
            </a:r>
            <a:r>
              <a:rPr lang="en-US" sz="2400" b="0" kern="1200" spc="-5">
                <a:solidFill>
                  <a:srgbClr val="C00000"/>
                </a:solidFill>
                <a:latin typeface="Trebuchet MS"/>
                <a:cs typeface="Trebuchet MS"/>
              </a:rPr>
              <a:t>complete </a:t>
            </a:r>
            <a:r>
              <a:rPr lang="en-US" sz="2400" b="0" kern="1200">
                <a:solidFill>
                  <a:srgbClr val="C00000"/>
                </a:solidFill>
                <a:latin typeface="Trebuchet MS"/>
                <a:cs typeface="Trebuchet MS"/>
              </a:rPr>
              <a:t>set </a:t>
            </a:r>
            <a:r>
              <a:rPr lang="en-US" sz="2400" b="0" kern="1200" spc="-5">
                <a:solidFill>
                  <a:srgbClr val="C00000"/>
                </a:solidFill>
                <a:latin typeface="Trebuchet MS"/>
                <a:cs typeface="Trebuchet MS"/>
              </a:rPr>
              <a:t>of use cases </a:t>
            </a:r>
            <a:r>
              <a:rPr lang="en-US" sz="2400" b="0" kern="1200">
                <a:solidFill>
                  <a:srgbClr val="001F5F"/>
                </a:solidFill>
                <a:latin typeface="Trebuchet MS"/>
                <a:cs typeface="Trebuchet MS"/>
              </a:rPr>
              <a:t>= </a:t>
            </a:r>
            <a:r>
              <a:rPr lang="en-US" sz="2400" b="0" kern="1200">
                <a:solidFill>
                  <a:srgbClr val="C00000"/>
                </a:solidFill>
                <a:latin typeface="Trebuchet MS"/>
                <a:cs typeface="Trebuchet MS"/>
              </a:rPr>
              <a:t>system</a:t>
            </a:r>
            <a:r>
              <a:rPr lang="en-US" sz="2400" b="0" kern="1200" spc="5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lang="en-US" sz="2400" b="0" kern="1200" spc="-5">
                <a:solidFill>
                  <a:srgbClr val="C00000"/>
                </a:solidFill>
                <a:latin typeface="Trebuchet MS"/>
                <a:cs typeface="Trebuchet MS"/>
              </a:rPr>
              <a:t>requirements</a:t>
            </a:r>
            <a:r>
              <a:rPr lang="en-US" sz="2400" b="0" kern="1200" spc="-5">
                <a:solidFill>
                  <a:srgbClr val="001F5F"/>
                </a:solidFill>
                <a:latin typeface="Trebuchet MS"/>
                <a:cs typeface="Trebuchet MS"/>
              </a:rPr>
              <a:t>.</a:t>
            </a:r>
            <a:endParaRPr lang="en-US" sz="2400" b="0" kern="1200">
              <a:solidFill>
                <a:prstClr val="black"/>
              </a:solidFill>
              <a:latin typeface="Trebuchet MS"/>
              <a:cs typeface="Trebuchet MS"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5649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5279" y="685800"/>
            <a:ext cx="8473440" cy="5232399"/>
          </a:xfrm>
        </p:spPr>
        <p:txBody>
          <a:bodyPr/>
          <a:lstStyle/>
          <a:p>
            <a:pPr marL="354965" marR="5715" lvl="0" indent="-342900" algn="just" defTabSz="914400" rtl="0" eaLnBrk="1" fontAlgn="auto" latinLnBrk="0" hangingPunct="1">
              <a:lnSpc>
                <a:spcPts val="2300"/>
              </a:lnSpc>
              <a:spcBef>
                <a:spcPts val="660"/>
              </a:spcBef>
              <a:spcAft>
                <a:spcPts val="0"/>
              </a:spcAft>
              <a:buClrTx/>
              <a:buSzPct val="79166"/>
              <a:buFont typeface="Wingdings"/>
              <a:buChar char=""/>
              <a:tabLst>
                <a:tab pos="355600" algn="l"/>
              </a:tabLst>
              <a:defRPr/>
            </a:pPr>
            <a:r>
              <a:rPr lang="en-US" sz="2400" b="0" kern="1200">
                <a:solidFill>
                  <a:srgbClr val="001F5F"/>
                </a:solidFill>
                <a:latin typeface="Trebuchet MS"/>
                <a:cs typeface="Trebuchet MS"/>
              </a:rPr>
              <a:t>A </a:t>
            </a:r>
            <a:r>
              <a:rPr lang="en-US" sz="2400" b="0" kern="1200" spc="-5">
                <a:solidFill>
                  <a:srgbClr val="001F5F"/>
                </a:solidFill>
                <a:latin typeface="Trebuchet MS"/>
                <a:cs typeface="Trebuchet MS"/>
              </a:rPr>
              <a:t>use </a:t>
            </a:r>
            <a:r>
              <a:rPr lang="en-US" sz="2400" b="0" kern="1200">
                <a:solidFill>
                  <a:srgbClr val="001F5F"/>
                </a:solidFill>
                <a:latin typeface="Trebuchet MS"/>
                <a:cs typeface="Trebuchet MS"/>
              </a:rPr>
              <a:t>case </a:t>
            </a:r>
            <a:r>
              <a:rPr lang="en-US" sz="2400" b="0" kern="1200" spc="-5">
                <a:solidFill>
                  <a:srgbClr val="001F5F"/>
                </a:solidFill>
                <a:latin typeface="Trebuchet MS"/>
                <a:cs typeface="Trebuchet MS"/>
              </a:rPr>
              <a:t>diagram enables the </a:t>
            </a:r>
            <a:r>
              <a:rPr lang="en-US" sz="2400" b="0" kern="1200">
                <a:solidFill>
                  <a:srgbClr val="001F5F"/>
                </a:solidFill>
                <a:latin typeface="Trebuchet MS"/>
                <a:cs typeface="Trebuchet MS"/>
              </a:rPr>
              <a:t>system </a:t>
            </a:r>
            <a:r>
              <a:rPr lang="en-US" sz="2400" b="0" kern="1200" spc="-5">
                <a:solidFill>
                  <a:srgbClr val="001F5F"/>
                </a:solidFill>
                <a:latin typeface="Trebuchet MS"/>
                <a:cs typeface="Trebuchet MS"/>
              </a:rPr>
              <a:t>designer to  discover </a:t>
            </a:r>
            <a:r>
              <a:rPr lang="en-US" sz="2400" b="0" kern="1200">
                <a:solidFill>
                  <a:srgbClr val="001F5F"/>
                </a:solidFill>
                <a:latin typeface="Trebuchet MS"/>
                <a:cs typeface="Trebuchet MS"/>
              </a:rPr>
              <a:t>the requirements </a:t>
            </a:r>
            <a:r>
              <a:rPr lang="en-US" sz="2400" b="0" kern="1200" spc="-5">
                <a:solidFill>
                  <a:srgbClr val="001F5F"/>
                </a:solidFill>
                <a:latin typeface="Trebuchet MS"/>
                <a:cs typeface="Trebuchet MS"/>
              </a:rPr>
              <a:t>of the target </a:t>
            </a:r>
            <a:r>
              <a:rPr lang="en-US" sz="2400" b="0" kern="1200">
                <a:solidFill>
                  <a:srgbClr val="001F5F"/>
                </a:solidFill>
                <a:latin typeface="Trebuchet MS"/>
                <a:cs typeface="Trebuchet MS"/>
              </a:rPr>
              <a:t>system from </a:t>
            </a:r>
            <a:r>
              <a:rPr lang="en-US" sz="2400" b="0" kern="1200" spc="-5">
                <a:solidFill>
                  <a:srgbClr val="001F5F"/>
                </a:solidFill>
                <a:latin typeface="Trebuchet MS"/>
                <a:cs typeface="Trebuchet MS"/>
              </a:rPr>
              <a:t>the  user's</a:t>
            </a:r>
            <a:r>
              <a:rPr lang="en-US" sz="2400" b="0" kern="1200" spc="2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lang="en-US" sz="2400" b="0" kern="1200" spc="-5">
                <a:solidFill>
                  <a:srgbClr val="001F5F"/>
                </a:solidFill>
                <a:latin typeface="Trebuchet MS"/>
                <a:cs typeface="Trebuchet MS"/>
              </a:rPr>
              <a:t>perspective.</a:t>
            </a:r>
            <a:endParaRPr lang="en-US" sz="2400" b="0" kern="1200">
              <a:solidFill>
                <a:prstClr val="black"/>
              </a:solidFill>
              <a:latin typeface="Trebuchet MS"/>
              <a:cs typeface="Trebuchet MS"/>
            </a:endParaRPr>
          </a:p>
          <a:p>
            <a:pPr marL="354965" marR="5080" lvl="0" indent="-342900" algn="just" defTabSz="914400" rtl="0" eaLnBrk="1" fontAlgn="auto" latinLnBrk="0" hangingPunct="1">
              <a:lnSpc>
                <a:spcPts val="2310"/>
              </a:lnSpc>
              <a:spcBef>
                <a:spcPts val="2380"/>
              </a:spcBef>
              <a:spcAft>
                <a:spcPts val="0"/>
              </a:spcAft>
              <a:buClrTx/>
              <a:buSzPct val="79166"/>
              <a:buFont typeface="Wingdings"/>
              <a:buChar char=""/>
              <a:tabLst>
                <a:tab pos="355600" algn="l"/>
              </a:tabLst>
              <a:defRPr/>
            </a:pPr>
            <a:r>
              <a:rPr lang="en-US" sz="2400" b="0" kern="1200">
                <a:solidFill>
                  <a:srgbClr val="001F5F"/>
                </a:solidFill>
                <a:latin typeface="Trebuchet MS"/>
                <a:cs typeface="Trebuchet MS"/>
              </a:rPr>
              <a:t>If </a:t>
            </a:r>
            <a:r>
              <a:rPr lang="en-US" sz="2400" b="0" kern="1200" spc="-5">
                <a:solidFill>
                  <a:srgbClr val="001F5F"/>
                </a:solidFill>
                <a:latin typeface="Trebuchet MS"/>
                <a:cs typeface="Trebuchet MS"/>
              </a:rPr>
              <a:t>the designer uses </a:t>
            </a:r>
            <a:r>
              <a:rPr lang="en-US" sz="2400" b="0" kern="1200">
                <a:solidFill>
                  <a:srgbClr val="001F5F"/>
                </a:solidFill>
                <a:latin typeface="Trebuchet MS"/>
                <a:cs typeface="Trebuchet MS"/>
              </a:rPr>
              <a:t>use </a:t>
            </a:r>
            <a:r>
              <a:rPr lang="en-US" sz="2400" b="0" kern="1200" spc="-5">
                <a:solidFill>
                  <a:srgbClr val="001F5F"/>
                </a:solidFill>
                <a:latin typeface="Trebuchet MS"/>
                <a:cs typeface="Trebuchet MS"/>
              </a:rPr>
              <a:t>case </a:t>
            </a:r>
            <a:r>
              <a:rPr lang="en-US" sz="2400" b="0" kern="1200">
                <a:solidFill>
                  <a:srgbClr val="001F5F"/>
                </a:solidFill>
                <a:latin typeface="Trebuchet MS"/>
                <a:cs typeface="Trebuchet MS"/>
              </a:rPr>
              <a:t>diagrams </a:t>
            </a:r>
            <a:r>
              <a:rPr lang="en-US" sz="2400" b="0" kern="1200" spc="-5">
                <a:solidFill>
                  <a:srgbClr val="001F5F"/>
                </a:solidFill>
                <a:latin typeface="Trebuchet MS"/>
                <a:cs typeface="Trebuchet MS"/>
              </a:rPr>
              <a:t>in the </a:t>
            </a:r>
            <a:r>
              <a:rPr lang="en-US" sz="2400" b="0" kern="1200">
                <a:solidFill>
                  <a:srgbClr val="001F5F"/>
                </a:solidFill>
                <a:latin typeface="Trebuchet MS"/>
                <a:cs typeface="Trebuchet MS"/>
              </a:rPr>
              <a:t>early stage  </a:t>
            </a:r>
            <a:r>
              <a:rPr lang="en-US" sz="2400" b="0" kern="1200" spc="-5">
                <a:solidFill>
                  <a:srgbClr val="001F5F"/>
                </a:solidFill>
                <a:latin typeface="Trebuchet MS"/>
                <a:cs typeface="Trebuchet MS"/>
              </a:rPr>
              <a:t>of </a:t>
            </a:r>
            <a:r>
              <a:rPr lang="en-US" sz="2400" b="0" kern="1200">
                <a:solidFill>
                  <a:srgbClr val="001F5F"/>
                </a:solidFill>
                <a:latin typeface="Trebuchet MS"/>
                <a:cs typeface="Trebuchet MS"/>
              </a:rPr>
              <a:t>system </a:t>
            </a:r>
            <a:r>
              <a:rPr lang="en-US" sz="2400" b="0" kern="1200" spc="-5">
                <a:solidFill>
                  <a:srgbClr val="001F5F"/>
                </a:solidFill>
                <a:latin typeface="Trebuchet MS"/>
                <a:cs typeface="Trebuchet MS"/>
              </a:rPr>
              <a:t>development, </a:t>
            </a:r>
            <a:r>
              <a:rPr lang="en-US" sz="2400" b="0" kern="1200">
                <a:solidFill>
                  <a:srgbClr val="001F5F"/>
                </a:solidFill>
                <a:latin typeface="Trebuchet MS"/>
                <a:cs typeface="Trebuchet MS"/>
              </a:rPr>
              <a:t>the </a:t>
            </a:r>
            <a:r>
              <a:rPr lang="en-US" sz="2400" b="0" kern="1200" spc="-5">
                <a:solidFill>
                  <a:srgbClr val="001F5F"/>
                </a:solidFill>
                <a:latin typeface="Trebuchet MS"/>
                <a:cs typeface="Trebuchet MS"/>
              </a:rPr>
              <a:t>target </a:t>
            </a:r>
            <a:r>
              <a:rPr lang="en-US" sz="2400" b="0" kern="1200">
                <a:solidFill>
                  <a:srgbClr val="001F5F"/>
                </a:solidFill>
                <a:latin typeface="Trebuchet MS"/>
                <a:cs typeface="Trebuchet MS"/>
              </a:rPr>
              <a:t>system </a:t>
            </a:r>
            <a:r>
              <a:rPr lang="en-US" sz="2400" b="0" kern="1200" spc="-5">
                <a:solidFill>
                  <a:srgbClr val="001F5F"/>
                </a:solidFill>
                <a:latin typeface="Trebuchet MS"/>
                <a:cs typeface="Trebuchet MS"/>
              </a:rPr>
              <a:t>is more </a:t>
            </a:r>
            <a:r>
              <a:rPr lang="en-US" sz="2400" b="0" kern="1200">
                <a:solidFill>
                  <a:srgbClr val="001F5F"/>
                </a:solidFill>
                <a:latin typeface="Trebuchet MS"/>
                <a:cs typeface="Trebuchet MS"/>
              </a:rPr>
              <a:t>likely  </a:t>
            </a:r>
            <a:r>
              <a:rPr lang="en-US" sz="2400" b="0" kern="1200" spc="-5">
                <a:solidFill>
                  <a:srgbClr val="001F5F"/>
                </a:solidFill>
                <a:latin typeface="Trebuchet MS"/>
                <a:cs typeface="Trebuchet MS"/>
              </a:rPr>
              <a:t>to meet the needs of the</a:t>
            </a:r>
            <a:r>
              <a:rPr lang="en-US" sz="2400" b="0" kern="1200" spc="55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lang="en-US" sz="2400" b="0" kern="1200" spc="-5">
                <a:solidFill>
                  <a:srgbClr val="001F5F"/>
                </a:solidFill>
                <a:latin typeface="Trebuchet MS"/>
                <a:cs typeface="Trebuchet MS"/>
              </a:rPr>
              <a:t>user.</a:t>
            </a:r>
            <a:endParaRPr lang="en-US" sz="2400" b="0" kern="1200">
              <a:solidFill>
                <a:prstClr val="black"/>
              </a:solidFill>
              <a:latin typeface="Trebuchet MS"/>
              <a:cs typeface="Trebuchet MS"/>
            </a:endParaRPr>
          </a:p>
          <a:p>
            <a:pPr marL="354965" marR="5080" lvl="0" indent="-342900" algn="just" defTabSz="914400" rtl="0" eaLnBrk="1" fontAlgn="auto" latinLnBrk="0" hangingPunct="1">
              <a:lnSpc>
                <a:spcPts val="2300"/>
              </a:lnSpc>
              <a:spcBef>
                <a:spcPts val="2365"/>
              </a:spcBef>
              <a:spcAft>
                <a:spcPts val="0"/>
              </a:spcAft>
              <a:buClrTx/>
              <a:buSzPct val="79166"/>
              <a:buFont typeface="Wingdings"/>
              <a:buChar char=""/>
              <a:tabLst>
                <a:tab pos="355600" algn="l"/>
              </a:tabLst>
              <a:defRPr/>
            </a:pPr>
            <a:r>
              <a:rPr lang="en-US" sz="2400" b="0" kern="1200">
                <a:solidFill>
                  <a:srgbClr val="001F5F"/>
                </a:solidFill>
                <a:latin typeface="Trebuchet MS"/>
                <a:cs typeface="Trebuchet MS"/>
              </a:rPr>
              <a:t>From </a:t>
            </a:r>
            <a:r>
              <a:rPr lang="en-US" sz="2400" b="0" kern="1200" spc="-5">
                <a:solidFill>
                  <a:srgbClr val="001F5F"/>
                </a:solidFill>
                <a:latin typeface="Trebuchet MS"/>
                <a:cs typeface="Trebuchet MS"/>
              </a:rPr>
              <a:t>both the designer and </a:t>
            </a:r>
            <a:r>
              <a:rPr lang="en-US" sz="2400" b="0" kern="1200">
                <a:solidFill>
                  <a:srgbClr val="001F5F"/>
                </a:solidFill>
                <a:latin typeface="Trebuchet MS"/>
                <a:cs typeface="Trebuchet MS"/>
              </a:rPr>
              <a:t>user’s </a:t>
            </a:r>
            <a:r>
              <a:rPr lang="en-US" sz="2400" b="0" kern="1200" spc="-5">
                <a:solidFill>
                  <a:srgbClr val="001F5F"/>
                </a:solidFill>
                <a:latin typeface="Trebuchet MS"/>
                <a:cs typeface="Trebuchet MS"/>
              </a:rPr>
              <a:t>perspectives, </a:t>
            </a:r>
            <a:r>
              <a:rPr lang="en-US" sz="2400" b="0" kern="1200" spc="5">
                <a:solidFill>
                  <a:srgbClr val="001F5F"/>
                </a:solidFill>
                <a:latin typeface="Trebuchet MS"/>
                <a:cs typeface="Trebuchet MS"/>
              </a:rPr>
              <a:t>the  </a:t>
            </a:r>
            <a:r>
              <a:rPr lang="en-US" sz="2400" b="0" kern="1200">
                <a:solidFill>
                  <a:srgbClr val="001F5F"/>
                </a:solidFill>
                <a:latin typeface="Trebuchet MS"/>
                <a:cs typeface="Trebuchet MS"/>
              </a:rPr>
              <a:t>system </a:t>
            </a:r>
            <a:r>
              <a:rPr lang="en-US" sz="2400" b="0" kern="1200" spc="-5">
                <a:solidFill>
                  <a:srgbClr val="001F5F"/>
                </a:solidFill>
                <a:latin typeface="Trebuchet MS"/>
                <a:cs typeface="Trebuchet MS"/>
              </a:rPr>
              <a:t>will also be easier to</a:t>
            </a:r>
            <a:r>
              <a:rPr lang="en-US" sz="2400" b="0" kern="1200" spc="65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lang="en-US" sz="2400" b="0" kern="1200" spc="-5">
                <a:solidFill>
                  <a:srgbClr val="001F5F"/>
                </a:solidFill>
                <a:latin typeface="Trebuchet MS"/>
                <a:cs typeface="Trebuchet MS"/>
              </a:rPr>
              <a:t>understand.</a:t>
            </a:r>
            <a:endParaRPr lang="en-US" sz="2400" b="0" kern="1200">
              <a:solidFill>
                <a:prstClr val="black"/>
              </a:solidFill>
              <a:latin typeface="Trebuchet MS"/>
              <a:cs typeface="Trebuchet MS"/>
            </a:endParaRPr>
          </a:p>
          <a:p>
            <a:pPr marL="354965" marR="5715" lvl="0" indent="-342900" algn="just" defTabSz="914400" rtl="0" eaLnBrk="1" fontAlgn="auto" latinLnBrk="0" hangingPunct="1">
              <a:lnSpc>
                <a:spcPct val="100000"/>
              </a:lnSpc>
              <a:spcBef>
                <a:spcPts val="2405"/>
              </a:spcBef>
              <a:spcAft>
                <a:spcPts val="0"/>
              </a:spcAft>
              <a:buClrTx/>
              <a:buSzPct val="79166"/>
              <a:buFont typeface="Wingdings"/>
              <a:buChar char=""/>
              <a:tabLst>
                <a:tab pos="355600" algn="l"/>
              </a:tabLst>
              <a:defRPr/>
            </a:pPr>
            <a:r>
              <a:rPr lang="en-US" sz="2400" b="0" kern="1200" spc="-5">
                <a:solidFill>
                  <a:srgbClr val="001F5F"/>
                </a:solidFill>
                <a:latin typeface="Trebuchet MS"/>
                <a:cs typeface="Trebuchet MS"/>
              </a:rPr>
              <a:t>Use </a:t>
            </a:r>
            <a:r>
              <a:rPr lang="en-US" sz="2400" b="0" kern="1200">
                <a:solidFill>
                  <a:srgbClr val="001F5F"/>
                </a:solidFill>
                <a:latin typeface="Trebuchet MS"/>
                <a:cs typeface="Trebuchet MS"/>
              </a:rPr>
              <a:t>cases </a:t>
            </a:r>
            <a:r>
              <a:rPr lang="en-US" sz="2400" b="0" kern="1200" spc="-5">
                <a:solidFill>
                  <a:srgbClr val="001F5F"/>
                </a:solidFill>
                <a:latin typeface="Trebuchet MS"/>
                <a:cs typeface="Trebuchet MS"/>
              </a:rPr>
              <a:t>are created based on identified functional  requirements but are </a:t>
            </a:r>
            <a:r>
              <a:rPr lang="en-US" sz="2400" kern="1200">
                <a:solidFill>
                  <a:srgbClr val="006FC0"/>
                </a:solidFill>
                <a:latin typeface="Trebuchet MS"/>
                <a:cs typeface="Trebuchet MS"/>
              </a:rPr>
              <a:t>not </a:t>
            </a:r>
            <a:r>
              <a:rPr lang="en-US" sz="2400" kern="1200" spc="-5">
                <a:solidFill>
                  <a:srgbClr val="006FC0"/>
                </a:solidFill>
                <a:latin typeface="Trebuchet MS"/>
                <a:cs typeface="Trebuchet MS"/>
              </a:rPr>
              <a:t>mapped </a:t>
            </a:r>
            <a:r>
              <a:rPr lang="en-US" sz="2400" kern="1200">
                <a:solidFill>
                  <a:srgbClr val="006FC0"/>
                </a:solidFill>
                <a:latin typeface="Trebuchet MS"/>
                <a:cs typeface="Trebuchet MS"/>
              </a:rPr>
              <a:t>one-to-one </a:t>
            </a:r>
            <a:r>
              <a:rPr lang="en-US" sz="2400" b="0" kern="1200" spc="-5">
                <a:solidFill>
                  <a:srgbClr val="001F5F"/>
                </a:solidFill>
                <a:latin typeface="Trebuchet MS"/>
                <a:cs typeface="Trebuchet MS"/>
              </a:rPr>
              <a:t>to  requirements.</a:t>
            </a:r>
            <a:endParaRPr lang="en-US" sz="2400" b="0" kern="1200">
              <a:solidFill>
                <a:prstClr val="black"/>
              </a:solidFill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816056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4729" y="34290"/>
            <a:ext cx="454215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>
                <a:solidFill>
                  <a:srgbClr val="FF33CC"/>
                </a:solidFill>
              </a:rPr>
              <a:t>Requirements</a:t>
            </a:r>
            <a:r>
              <a:rPr sz="2800" spc="-50">
                <a:solidFill>
                  <a:srgbClr val="FF33CC"/>
                </a:solidFill>
              </a:rPr>
              <a:t> </a:t>
            </a:r>
            <a:r>
              <a:rPr sz="2800" spc="-10">
                <a:solidFill>
                  <a:srgbClr val="FF33CC"/>
                </a:solidFill>
              </a:rPr>
              <a:t>Engineering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256540" y="1261109"/>
            <a:ext cx="8810625" cy="47485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30">
                <a:latin typeface="Arial"/>
                <a:cs typeface="Arial"/>
              </a:rPr>
              <a:t>Introduction</a:t>
            </a:r>
            <a:r>
              <a:rPr sz="2200" b="1" spc="-130">
                <a:latin typeface="Arial"/>
                <a:cs typeface="Arial"/>
              </a:rPr>
              <a:t>: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250">
              <a:latin typeface="Arial"/>
              <a:cs typeface="Arial"/>
            </a:endParaRPr>
          </a:p>
          <a:p>
            <a:pPr marL="12700" marR="5080" indent="914400">
              <a:lnSpc>
                <a:spcPct val="100000"/>
              </a:lnSpc>
            </a:pPr>
            <a:r>
              <a:rPr sz="2200" spc="-165">
                <a:latin typeface="Arial"/>
                <a:cs typeface="Arial"/>
              </a:rPr>
              <a:t>The </a:t>
            </a:r>
            <a:r>
              <a:rPr sz="2200" spc="-70">
                <a:latin typeface="Arial"/>
                <a:cs typeface="Arial"/>
              </a:rPr>
              <a:t>broad </a:t>
            </a:r>
            <a:r>
              <a:rPr sz="2200" spc="-80">
                <a:latin typeface="Arial"/>
                <a:cs typeface="Arial"/>
              </a:rPr>
              <a:t>spectrum </a:t>
            </a:r>
            <a:r>
              <a:rPr sz="2200" spc="-100">
                <a:latin typeface="Arial"/>
                <a:cs typeface="Arial"/>
              </a:rPr>
              <a:t>(range, </a:t>
            </a:r>
            <a:r>
              <a:rPr sz="2200" spc="-55">
                <a:latin typeface="Arial"/>
                <a:cs typeface="Arial"/>
              </a:rPr>
              <a:t>variety) </a:t>
            </a:r>
            <a:r>
              <a:rPr sz="2200" spc="-5">
                <a:latin typeface="Arial"/>
                <a:cs typeface="Arial"/>
              </a:rPr>
              <a:t>of </a:t>
            </a:r>
            <a:r>
              <a:rPr sz="2200" spc="-130">
                <a:latin typeface="Arial"/>
                <a:cs typeface="Arial"/>
              </a:rPr>
              <a:t>tasks </a:t>
            </a:r>
            <a:r>
              <a:rPr sz="2200" spc="-105">
                <a:latin typeface="Arial"/>
                <a:cs typeface="Arial"/>
              </a:rPr>
              <a:t>and </a:t>
            </a:r>
            <a:r>
              <a:rPr sz="2200" spc="-90">
                <a:latin typeface="Arial"/>
                <a:cs typeface="Arial"/>
              </a:rPr>
              <a:t>techniques </a:t>
            </a:r>
            <a:r>
              <a:rPr sz="2200" spc="-5">
                <a:latin typeface="Arial"/>
                <a:cs typeface="Arial"/>
              </a:rPr>
              <a:t>that  </a:t>
            </a:r>
            <a:r>
              <a:rPr sz="2200" spc="-95">
                <a:latin typeface="Arial"/>
                <a:cs typeface="Arial"/>
              </a:rPr>
              <a:t>lead </a:t>
            </a:r>
            <a:r>
              <a:rPr sz="2200" spc="25">
                <a:latin typeface="Arial"/>
                <a:cs typeface="Arial"/>
              </a:rPr>
              <a:t>to </a:t>
            </a:r>
            <a:r>
              <a:rPr sz="2200" spc="-120">
                <a:latin typeface="Arial"/>
                <a:cs typeface="Arial"/>
              </a:rPr>
              <a:t>an </a:t>
            </a:r>
            <a:r>
              <a:rPr sz="2200" spc="-80">
                <a:latin typeface="Arial"/>
                <a:cs typeface="Arial"/>
              </a:rPr>
              <a:t>understanding </a:t>
            </a:r>
            <a:r>
              <a:rPr sz="2200" spc="-5">
                <a:latin typeface="Arial"/>
                <a:cs typeface="Arial"/>
              </a:rPr>
              <a:t>of </a:t>
            </a:r>
            <a:r>
              <a:rPr sz="2200" spc="-65">
                <a:latin typeface="Arial"/>
                <a:cs typeface="Arial"/>
              </a:rPr>
              <a:t>requirements </a:t>
            </a:r>
            <a:r>
              <a:rPr sz="2200" spc="-120">
                <a:latin typeface="Arial"/>
                <a:cs typeface="Arial"/>
              </a:rPr>
              <a:t>is </a:t>
            </a:r>
            <a:r>
              <a:rPr sz="2200" spc="-90">
                <a:latin typeface="Arial"/>
                <a:cs typeface="Arial"/>
              </a:rPr>
              <a:t>called </a:t>
            </a:r>
            <a:r>
              <a:rPr sz="2200" i="1" spc="-10">
                <a:latin typeface="Carlito"/>
                <a:cs typeface="Carlito"/>
              </a:rPr>
              <a:t>requirements</a:t>
            </a:r>
            <a:r>
              <a:rPr sz="2200" i="1" spc="20">
                <a:latin typeface="Carlito"/>
                <a:cs typeface="Carlito"/>
              </a:rPr>
              <a:t> </a:t>
            </a:r>
            <a:r>
              <a:rPr sz="2200" i="1" spc="-10">
                <a:latin typeface="Carlito"/>
                <a:cs typeface="Carlito"/>
              </a:rPr>
              <a:t>engineering.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150">
              <a:latin typeface="Carlito"/>
              <a:cs typeface="Carlito"/>
            </a:endParaRPr>
          </a:p>
          <a:p>
            <a:pPr marL="12700" marR="8890">
              <a:lnSpc>
                <a:spcPct val="100000"/>
              </a:lnSpc>
              <a:buSzPct val="95454"/>
              <a:buChar char="•"/>
              <a:tabLst>
                <a:tab pos="153035" algn="l"/>
              </a:tabLst>
            </a:pPr>
            <a:r>
              <a:rPr sz="2200" spc="-65">
                <a:latin typeface="Arial"/>
                <a:cs typeface="Arial"/>
              </a:rPr>
              <a:t>In </a:t>
            </a:r>
            <a:r>
              <a:rPr sz="2200" spc="-25">
                <a:latin typeface="Arial"/>
                <a:cs typeface="Arial"/>
              </a:rPr>
              <a:t>other </a:t>
            </a:r>
            <a:r>
              <a:rPr sz="2200" spc="-75">
                <a:latin typeface="Arial"/>
                <a:cs typeface="Arial"/>
              </a:rPr>
              <a:t>words </a:t>
            </a:r>
            <a:r>
              <a:rPr sz="2200" b="1" spc="-45">
                <a:latin typeface="Arial"/>
                <a:cs typeface="Arial"/>
              </a:rPr>
              <a:t>, </a:t>
            </a:r>
            <a:r>
              <a:rPr sz="2200" b="1" spc="-160">
                <a:latin typeface="Arial"/>
                <a:cs typeface="Arial"/>
              </a:rPr>
              <a:t>Requirements engineering </a:t>
            </a:r>
            <a:r>
              <a:rPr sz="2200" b="1" spc="-215">
                <a:latin typeface="Arial"/>
                <a:cs typeface="Arial"/>
              </a:rPr>
              <a:t>(RE) </a:t>
            </a:r>
            <a:r>
              <a:rPr sz="2200" b="1" spc="-135">
                <a:latin typeface="Arial"/>
                <a:cs typeface="Arial"/>
              </a:rPr>
              <a:t>refers </a:t>
            </a:r>
            <a:r>
              <a:rPr sz="2200" b="1" spc="-70">
                <a:latin typeface="Arial"/>
                <a:cs typeface="Arial"/>
              </a:rPr>
              <a:t>to </a:t>
            </a:r>
            <a:r>
              <a:rPr sz="2200" b="1" spc="-90">
                <a:latin typeface="Arial"/>
                <a:cs typeface="Arial"/>
              </a:rPr>
              <a:t>the </a:t>
            </a:r>
            <a:r>
              <a:rPr sz="2200" b="1" spc="-220">
                <a:latin typeface="Arial"/>
                <a:cs typeface="Arial"/>
              </a:rPr>
              <a:t>process </a:t>
            </a:r>
            <a:r>
              <a:rPr sz="2200" b="1" spc="-105">
                <a:latin typeface="Arial"/>
                <a:cs typeface="Arial"/>
              </a:rPr>
              <a:t>of  </a:t>
            </a:r>
            <a:r>
              <a:rPr sz="2200" b="1" spc="-135">
                <a:latin typeface="Arial"/>
                <a:cs typeface="Arial"/>
              </a:rPr>
              <a:t>defining, </a:t>
            </a:r>
            <a:r>
              <a:rPr sz="2200" b="1" spc="-170">
                <a:latin typeface="Arial"/>
                <a:cs typeface="Arial"/>
              </a:rPr>
              <a:t>documenting </a:t>
            </a:r>
            <a:r>
              <a:rPr sz="2200" b="1" spc="-165">
                <a:latin typeface="Arial"/>
                <a:cs typeface="Arial"/>
              </a:rPr>
              <a:t>and </a:t>
            </a:r>
            <a:r>
              <a:rPr sz="2200" b="1" spc="-140">
                <a:latin typeface="Arial"/>
                <a:cs typeface="Arial"/>
              </a:rPr>
              <a:t>maintaining</a:t>
            </a:r>
            <a:r>
              <a:rPr sz="2200" b="1" spc="-20">
                <a:latin typeface="Arial"/>
                <a:cs typeface="Arial"/>
              </a:rPr>
              <a:t> </a:t>
            </a:r>
            <a:r>
              <a:rPr sz="2200" b="1" spc="-135">
                <a:latin typeface="Arial"/>
                <a:cs typeface="Arial"/>
              </a:rPr>
              <a:t>requirements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250">
              <a:latin typeface="Arial"/>
              <a:cs typeface="Arial"/>
            </a:endParaRPr>
          </a:p>
          <a:p>
            <a:pPr marL="12700" marR="11430" algn="just">
              <a:lnSpc>
                <a:spcPct val="100000"/>
              </a:lnSpc>
            </a:pPr>
            <a:r>
              <a:rPr sz="2200" spc="-114">
                <a:latin typeface="Arial"/>
                <a:cs typeface="Arial"/>
              </a:rPr>
              <a:t>From </a:t>
            </a:r>
            <a:r>
              <a:rPr sz="2200" spc="-170">
                <a:latin typeface="Arial"/>
                <a:cs typeface="Arial"/>
              </a:rPr>
              <a:t>a </a:t>
            </a:r>
            <a:r>
              <a:rPr sz="2200" spc="-65">
                <a:latin typeface="Arial"/>
                <a:cs typeface="Arial"/>
              </a:rPr>
              <a:t>requirements </a:t>
            </a:r>
            <a:r>
              <a:rPr sz="2200" spc="-90">
                <a:latin typeface="Arial"/>
                <a:cs typeface="Arial"/>
              </a:rPr>
              <a:t>engineering </a:t>
            </a:r>
            <a:r>
              <a:rPr sz="2200" spc="-120">
                <a:latin typeface="Arial"/>
                <a:cs typeface="Arial"/>
              </a:rPr>
              <a:t>is </a:t>
            </a:r>
            <a:r>
              <a:rPr sz="2200" spc="-170">
                <a:latin typeface="Arial"/>
                <a:cs typeface="Arial"/>
              </a:rPr>
              <a:t>a </a:t>
            </a:r>
            <a:r>
              <a:rPr sz="2200" spc="-55">
                <a:latin typeface="Arial"/>
                <a:cs typeface="Arial"/>
              </a:rPr>
              <a:t>major software </a:t>
            </a:r>
            <a:r>
              <a:rPr sz="2200" spc="-90">
                <a:latin typeface="Arial"/>
                <a:cs typeface="Arial"/>
              </a:rPr>
              <a:t>engineering </a:t>
            </a:r>
            <a:r>
              <a:rPr sz="2200" spc="-60">
                <a:latin typeface="Arial"/>
                <a:cs typeface="Arial"/>
              </a:rPr>
              <a:t>action </a:t>
            </a:r>
            <a:r>
              <a:rPr sz="2200" spc="-5">
                <a:latin typeface="Arial"/>
                <a:cs typeface="Arial"/>
              </a:rPr>
              <a:t>that  </a:t>
            </a:r>
            <a:r>
              <a:rPr sz="2200" spc="-120">
                <a:latin typeface="Arial"/>
                <a:cs typeface="Arial"/>
              </a:rPr>
              <a:t>begins </a:t>
            </a:r>
            <a:r>
              <a:rPr sz="2200" spc="-65">
                <a:latin typeface="Arial"/>
                <a:cs typeface="Arial"/>
              </a:rPr>
              <a:t>during </a:t>
            </a:r>
            <a:r>
              <a:rPr sz="2200" spc="-35">
                <a:latin typeface="Arial"/>
                <a:cs typeface="Arial"/>
              </a:rPr>
              <a:t>the </a:t>
            </a:r>
            <a:r>
              <a:rPr sz="2200" spc="-75">
                <a:latin typeface="Arial"/>
                <a:cs typeface="Arial"/>
              </a:rPr>
              <a:t>communication </a:t>
            </a:r>
            <a:r>
              <a:rPr sz="2200" spc="-40">
                <a:latin typeface="Arial"/>
                <a:cs typeface="Arial"/>
              </a:rPr>
              <a:t>activity </a:t>
            </a:r>
            <a:r>
              <a:rPr sz="2200" spc="-105">
                <a:latin typeface="Arial"/>
                <a:cs typeface="Arial"/>
              </a:rPr>
              <a:t>and </a:t>
            </a:r>
            <a:r>
              <a:rPr sz="2200" spc="-85">
                <a:latin typeface="Arial"/>
                <a:cs typeface="Arial"/>
              </a:rPr>
              <a:t>continues </a:t>
            </a:r>
            <a:r>
              <a:rPr sz="2200" spc="-5">
                <a:latin typeface="Arial"/>
                <a:cs typeface="Arial"/>
              </a:rPr>
              <a:t>into </a:t>
            </a:r>
            <a:r>
              <a:rPr sz="2200" spc="-35">
                <a:latin typeface="Arial"/>
                <a:cs typeface="Arial"/>
              </a:rPr>
              <a:t>the </a:t>
            </a:r>
            <a:r>
              <a:rPr sz="2200" spc="-80">
                <a:latin typeface="Arial"/>
                <a:cs typeface="Arial"/>
              </a:rPr>
              <a:t>modeling  </a:t>
            </a:r>
            <a:r>
              <a:rPr sz="2200" spc="-45">
                <a:latin typeface="Arial"/>
                <a:cs typeface="Arial"/>
              </a:rPr>
              <a:t>activity. </a:t>
            </a:r>
            <a:r>
              <a:rPr sz="2200" spc="30">
                <a:latin typeface="Arial"/>
                <a:cs typeface="Arial"/>
              </a:rPr>
              <a:t>It </a:t>
            </a:r>
            <a:r>
              <a:rPr sz="2200" spc="-75">
                <a:latin typeface="Arial"/>
                <a:cs typeface="Arial"/>
              </a:rPr>
              <a:t>must </a:t>
            </a:r>
            <a:r>
              <a:rPr sz="2200" spc="-105">
                <a:latin typeface="Arial"/>
                <a:cs typeface="Arial"/>
              </a:rPr>
              <a:t>be </a:t>
            </a:r>
            <a:r>
              <a:rPr sz="2200" spc="-85">
                <a:latin typeface="Arial"/>
                <a:cs typeface="Arial"/>
              </a:rPr>
              <a:t>adapted </a:t>
            </a:r>
            <a:r>
              <a:rPr sz="2200" spc="25">
                <a:latin typeface="Arial"/>
                <a:cs typeface="Arial"/>
              </a:rPr>
              <a:t>to </a:t>
            </a:r>
            <a:r>
              <a:rPr sz="2200" spc="-30">
                <a:latin typeface="Arial"/>
                <a:cs typeface="Arial"/>
              </a:rPr>
              <a:t>the </a:t>
            </a:r>
            <a:r>
              <a:rPr sz="2200" spc="-135">
                <a:latin typeface="Arial"/>
                <a:cs typeface="Arial"/>
              </a:rPr>
              <a:t>needs </a:t>
            </a:r>
            <a:r>
              <a:rPr sz="2200" spc="-5">
                <a:latin typeface="Arial"/>
                <a:cs typeface="Arial"/>
              </a:rPr>
              <a:t>of </a:t>
            </a:r>
            <a:r>
              <a:rPr sz="2200" spc="-30">
                <a:latin typeface="Arial"/>
                <a:cs typeface="Arial"/>
              </a:rPr>
              <a:t>the </a:t>
            </a:r>
            <a:r>
              <a:rPr sz="2200" spc="-125">
                <a:latin typeface="Arial"/>
                <a:cs typeface="Arial"/>
              </a:rPr>
              <a:t>process, </a:t>
            </a:r>
            <a:r>
              <a:rPr sz="2200" spc="-35">
                <a:latin typeface="Arial"/>
                <a:cs typeface="Arial"/>
              </a:rPr>
              <a:t>the </a:t>
            </a:r>
            <a:r>
              <a:rPr sz="2200" spc="-45">
                <a:latin typeface="Arial"/>
                <a:cs typeface="Arial"/>
              </a:rPr>
              <a:t>project, </a:t>
            </a:r>
            <a:r>
              <a:rPr sz="2200" spc="-35">
                <a:latin typeface="Arial"/>
                <a:cs typeface="Arial"/>
              </a:rPr>
              <a:t>the  </a:t>
            </a:r>
            <a:r>
              <a:rPr sz="2200" spc="-50">
                <a:latin typeface="Arial"/>
                <a:cs typeface="Arial"/>
              </a:rPr>
              <a:t>product, </a:t>
            </a:r>
            <a:r>
              <a:rPr sz="2200" spc="-105">
                <a:latin typeface="Arial"/>
                <a:cs typeface="Arial"/>
              </a:rPr>
              <a:t>and </a:t>
            </a:r>
            <a:r>
              <a:rPr sz="2200" spc="-35">
                <a:latin typeface="Arial"/>
                <a:cs typeface="Arial"/>
              </a:rPr>
              <a:t>the </a:t>
            </a:r>
            <a:r>
              <a:rPr sz="2200" spc="-80">
                <a:latin typeface="Arial"/>
                <a:cs typeface="Arial"/>
              </a:rPr>
              <a:t>people doing </a:t>
            </a:r>
            <a:r>
              <a:rPr sz="2200" spc="-30">
                <a:latin typeface="Arial"/>
                <a:cs typeface="Arial"/>
              </a:rPr>
              <a:t>the</a:t>
            </a:r>
            <a:r>
              <a:rPr sz="2200" spc="-400">
                <a:latin typeface="Arial"/>
                <a:cs typeface="Arial"/>
              </a:rPr>
              <a:t> </a:t>
            </a:r>
            <a:r>
              <a:rPr sz="2200" spc="-45">
                <a:latin typeface="Arial"/>
                <a:cs typeface="Arial"/>
              </a:rPr>
              <a:t>work.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25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</a:pPr>
            <a:r>
              <a:rPr sz="2200" spc="-100">
                <a:latin typeface="Arial"/>
                <a:cs typeface="Arial"/>
              </a:rPr>
              <a:t>Requirements </a:t>
            </a:r>
            <a:r>
              <a:rPr sz="2200" spc="-90">
                <a:latin typeface="Arial"/>
                <a:cs typeface="Arial"/>
              </a:rPr>
              <a:t>engineering </a:t>
            </a:r>
            <a:r>
              <a:rPr sz="2200" spc="-80">
                <a:latin typeface="Arial"/>
                <a:cs typeface="Arial"/>
              </a:rPr>
              <a:t>builds </a:t>
            </a:r>
            <a:r>
              <a:rPr sz="2200" spc="-170">
                <a:latin typeface="Arial"/>
                <a:cs typeface="Arial"/>
              </a:rPr>
              <a:t>a </a:t>
            </a:r>
            <a:r>
              <a:rPr sz="2200" spc="-75">
                <a:latin typeface="Arial"/>
                <a:cs typeface="Arial"/>
              </a:rPr>
              <a:t>bridge </a:t>
            </a:r>
            <a:r>
              <a:rPr sz="2200" spc="25">
                <a:latin typeface="Arial"/>
                <a:cs typeface="Arial"/>
              </a:rPr>
              <a:t>to </a:t>
            </a:r>
            <a:r>
              <a:rPr sz="2200" spc="-120">
                <a:latin typeface="Arial"/>
                <a:cs typeface="Arial"/>
              </a:rPr>
              <a:t>design </a:t>
            </a:r>
            <a:r>
              <a:rPr sz="2200" spc="-105">
                <a:latin typeface="Arial"/>
                <a:cs typeface="Arial"/>
              </a:rPr>
              <a:t>and</a:t>
            </a:r>
            <a:r>
              <a:rPr sz="2200" spc="-365">
                <a:latin typeface="Arial"/>
                <a:cs typeface="Arial"/>
              </a:rPr>
              <a:t> </a:t>
            </a:r>
            <a:r>
              <a:rPr sz="2200" spc="-60">
                <a:latin typeface="Arial"/>
                <a:cs typeface="Arial"/>
              </a:rPr>
              <a:t>construction.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874" y="193040"/>
            <a:ext cx="8604250" cy="861774"/>
          </a:xfrm>
        </p:spPr>
        <p:txBody>
          <a:bodyPr/>
          <a:lstStyle/>
          <a:p>
            <a:pPr rtl="0"/>
            <a:r>
              <a:rPr lang="en-US" sz="3200" u="sng" kern="1200" spc="-5">
                <a:solidFill>
                  <a:schemeClr val="tx1"/>
                </a:solidFill>
                <a:uFill>
                  <a:solidFill>
                    <a:srgbClr val="C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Actors</a:t>
            </a:r>
            <a:br>
              <a:rPr lang="en-US" kern="1200">
                <a:solidFill>
                  <a:prstClr val="black"/>
                </a:solidFill>
                <a:latin typeface="Trebuchet MS"/>
                <a:cs typeface="Trebuchet MS"/>
              </a:rPr>
            </a:b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5279" y="1535429"/>
            <a:ext cx="8473440" cy="4616648"/>
          </a:xfrm>
        </p:spPr>
        <p:txBody>
          <a:bodyPr/>
          <a:lstStyle/>
          <a:p>
            <a:pPr marL="3556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Pct val="79166"/>
              <a:buFont typeface="Wingdings"/>
              <a:buChar char=""/>
              <a:tabLst>
                <a:tab pos="355600" algn="l"/>
              </a:tabLst>
              <a:defRPr/>
            </a:pPr>
            <a:r>
              <a:rPr lang="en-US" sz="2400" b="0" kern="1200">
                <a:solidFill>
                  <a:srgbClr val="001F5F"/>
                </a:solidFill>
                <a:latin typeface="Trebuchet MS"/>
                <a:cs typeface="Trebuchet MS"/>
              </a:rPr>
              <a:t>A </a:t>
            </a:r>
            <a:r>
              <a:rPr lang="en-US" sz="2400" b="0" kern="1200" spc="-5">
                <a:solidFill>
                  <a:srgbClr val="001F5F"/>
                </a:solidFill>
                <a:latin typeface="Trebuchet MS"/>
                <a:cs typeface="Trebuchet MS"/>
              </a:rPr>
              <a:t>use case diagram consists of three main</a:t>
            </a:r>
            <a:r>
              <a:rPr lang="en-US" sz="2400" b="0" kern="1200" spc="65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lang="en-US" sz="2400" b="0" kern="1200" spc="-5">
                <a:solidFill>
                  <a:srgbClr val="001F5F"/>
                </a:solidFill>
                <a:latin typeface="Trebuchet MS"/>
                <a:cs typeface="Trebuchet MS"/>
              </a:rPr>
              <a:t>components:</a:t>
            </a:r>
            <a:endParaRPr lang="en-US" sz="2400" b="0" kern="1200">
              <a:solidFill>
                <a:prstClr val="black"/>
              </a:solidFill>
              <a:latin typeface="Trebuchet MS"/>
              <a:cs typeface="Trebuchet MS"/>
            </a:endParaRPr>
          </a:p>
          <a:p>
            <a:pPr marL="756285" marR="0" lvl="1" indent="-287655" algn="just" defTabSz="914400" rtl="0" eaLnBrk="1" fontAlgn="auto" latinLnBrk="0" hangingPunct="1">
              <a:lnSpc>
                <a:spcPct val="100000"/>
              </a:lnSpc>
              <a:spcBef>
                <a:spcPts val="1775"/>
              </a:spcBef>
              <a:spcAft>
                <a:spcPts val="0"/>
              </a:spcAft>
              <a:buClrTx/>
              <a:buSzTx/>
              <a:buFont typeface="Wingdings"/>
              <a:buChar char=""/>
              <a:tabLst>
                <a:tab pos="756920" algn="l"/>
              </a:tabLst>
              <a:defRPr/>
            </a:pPr>
            <a:r>
              <a:rPr lang="en-US" sz="2400" b="1" u="heavy" kern="1200" spc="-5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Trebuchet MS"/>
                <a:cs typeface="Trebuchet MS"/>
              </a:rPr>
              <a:t>Actors</a:t>
            </a:r>
            <a:r>
              <a:rPr lang="en-US" sz="2400" kern="1200" spc="-5">
                <a:solidFill>
                  <a:srgbClr val="C00000"/>
                </a:solidFill>
                <a:latin typeface="Trebuchet MS"/>
                <a:cs typeface="Trebuchet MS"/>
              </a:rPr>
              <a:t>,</a:t>
            </a:r>
            <a:endParaRPr lang="en-US" sz="2400" kern="1200">
              <a:solidFill>
                <a:prstClr val="black"/>
              </a:solidFill>
              <a:latin typeface="Trebuchet MS"/>
              <a:cs typeface="Trebuchet MS"/>
            </a:endParaRPr>
          </a:p>
          <a:p>
            <a:pPr marL="756285" marR="0" lvl="1" indent="-287655" algn="just" defTabSz="914400" rtl="0" eaLnBrk="1" fontAlgn="auto" latinLnBrk="0" hangingPunct="1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ClrTx/>
              <a:buSzTx/>
              <a:buFont typeface="Wingdings"/>
              <a:buChar char=""/>
              <a:tabLst>
                <a:tab pos="756920" algn="l"/>
              </a:tabLst>
              <a:defRPr/>
            </a:pPr>
            <a:r>
              <a:rPr lang="en-US" sz="2400" b="1" u="heavy" kern="120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Trebuchet MS"/>
                <a:cs typeface="Trebuchet MS"/>
              </a:rPr>
              <a:t>Use </a:t>
            </a:r>
            <a:r>
              <a:rPr lang="en-US" sz="2400" b="1" u="heavy" kern="1200" spc="-5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Trebuchet MS"/>
                <a:cs typeface="Trebuchet MS"/>
              </a:rPr>
              <a:t>Cases</a:t>
            </a:r>
            <a:r>
              <a:rPr lang="en-US" sz="2400" kern="1200" spc="-5">
                <a:solidFill>
                  <a:srgbClr val="C00000"/>
                </a:solidFill>
                <a:latin typeface="Trebuchet MS"/>
                <a:cs typeface="Trebuchet MS"/>
              </a:rPr>
              <a:t>, and </a:t>
            </a:r>
            <a:r>
              <a:rPr lang="en-US" sz="2400" b="1" u="heavy" kern="1200" spc="-5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Trebuchet MS"/>
                <a:cs typeface="Trebuchet MS"/>
              </a:rPr>
              <a:t>their communications</a:t>
            </a:r>
            <a:r>
              <a:rPr lang="en-US" sz="2400" kern="1200" spc="-5">
                <a:solidFill>
                  <a:srgbClr val="C00000"/>
                </a:solidFill>
                <a:latin typeface="Trebuchet MS"/>
                <a:cs typeface="Trebuchet MS"/>
              </a:rPr>
              <a:t>,</a:t>
            </a:r>
            <a:r>
              <a:rPr lang="en-US" sz="2400" kern="1200" spc="-2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lang="en-US" sz="2400" kern="1200" spc="-5">
                <a:solidFill>
                  <a:srgbClr val="C00000"/>
                </a:solidFill>
                <a:latin typeface="Trebuchet MS"/>
                <a:cs typeface="Trebuchet MS"/>
              </a:rPr>
              <a:t>and</a:t>
            </a:r>
            <a:endParaRPr lang="en-US" sz="2400" kern="1200">
              <a:solidFill>
                <a:prstClr val="black"/>
              </a:solidFill>
              <a:latin typeface="Trebuchet MS"/>
              <a:cs typeface="Trebuchet MS"/>
            </a:endParaRPr>
          </a:p>
          <a:p>
            <a:pPr marL="756285" marR="5080" lvl="1" indent="-287020" algn="just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Tx/>
              <a:buSzTx/>
              <a:buFont typeface="Wingdings"/>
              <a:buChar char=""/>
              <a:tabLst>
                <a:tab pos="756920" algn="l"/>
              </a:tabLst>
              <a:defRPr/>
            </a:pPr>
            <a:r>
              <a:rPr lang="en-US" sz="2400" kern="1200">
                <a:solidFill>
                  <a:srgbClr val="C00000"/>
                </a:solidFill>
                <a:latin typeface="Trebuchet MS"/>
                <a:cs typeface="Trebuchet MS"/>
              </a:rPr>
              <a:t>some </a:t>
            </a:r>
            <a:r>
              <a:rPr lang="en-US" sz="2400" b="1" u="heavy" kern="1200" spc="-5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Trebuchet MS"/>
                <a:cs typeface="Trebuchet MS"/>
              </a:rPr>
              <a:t>additional documentation</a:t>
            </a:r>
            <a:r>
              <a:rPr lang="en-US" sz="2400" b="1" kern="1200" spc="-5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lang="en-US" sz="2400" kern="1200">
                <a:solidFill>
                  <a:srgbClr val="C00000"/>
                </a:solidFill>
                <a:latin typeface="Trebuchet MS"/>
                <a:cs typeface="Trebuchet MS"/>
              </a:rPr>
              <a:t>such </a:t>
            </a:r>
            <a:r>
              <a:rPr lang="en-US" sz="2400" kern="1200" spc="-5">
                <a:solidFill>
                  <a:srgbClr val="C00000"/>
                </a:solidFill>
                <a:latin typeface="Trebuchet MS"/>
                <a:cs typeface="Trebuchet MS"/>
              </a:rPr>
              <a:t>as </a:t>
            </a:r>
            <a:r>
              <a:rPr lang="en-US" sz="2400" kern="1200">
                <a:solidFill>
                  <a:srgbClr val="C00000"/>
                </a:solidFill>
                <a:latin typeface="Trebuchet MS"/>
                <a:cs typeface="Trebuchet MS"/>
              </a:rPr>
              <a:t>use </a:t>
            </a:r>
            <a:r>
              <a:rPr lang="en-US" sz="2400" kern="1200" spc="-5">
                <a:solidFill>
                  <a:srgbClr val="C00000"/>
                </a:solidFill>
                <a:latin typeface="Trebuchet MS"/>
                <a:cs typeface="Trebuchet MS"/>
              </a:rPr>
              <a:t>case  descriptions </a:t>
            </a:r>
            <a:r>
              <a:rPr lang="en-US" sz="2400" kern="1200">
                <a:solidFill>
                  <a:srgbClr val="C00000"/>
                </a:solidFill>
                <a:latin typeface="Trebuchet MS"/>
                <a:cs typeface="Trebuchet MS"/>
              </a:rPr>
              <a:t>for </a:t>
            </a:r>
            <a:r>
              <a:rPr lang="en-US" sz="2400" kern="1200" spc="-5">
                <a:solidFill>
                  <a:srgbClr val="C00000"/>
                </a:solidFill>
                <a:latin typeface="Trebuchet MS"/>
                <a:cs typeface="Trebuchet MS"/>
              </a:rPr>
              <a:t>elaborating </a:t>
            </a:r>
            <a:r>
              <a:rPr lang="en-US" sz="2400" kern="1200">
                <a:solidFill>
                  <a:srgbClr val="C00000"/>
                </a:solidFill>
                <a:latin typeface="Trebuchet MS"/>
                <a:cs typeface="Trebuchet MS"/>
              </a:rPr>
              <a:t>use cases and </a:t>
            </a:r>
            <a:r>
              <a:rPr lang="en-US" sz="2400" kern="1200" spc="-5">
                <a:solidFill>
                  <a:srgbClr val="C00000"/>
                </a:solidFill>
                <a:latin typeface="Trebuchet MS"/>
                <a:cs typeface="Trebuchet MS"/>
              </a:rPr>
              <a:t>problem  </a:t>
            </a:r>
            <a:r>
              <a:rPr lang="en-US" sz="2400" kern="1200">
                <a:solidFill>
                  <a:srgbClr val="C00000"/>
                </a:solidFill>
                <a:latin typeface="Trebuchet MS"/>
                <a:cs typeface="Trebuchet MS"/>
              </a:rPr>
              <a:t>statements </a:t>
            </a:r>
            <a:r>
              <a:rPr lang="en-US" sz="2400" kern="1200" spc="-5">
                <a:solidFill>
                  <a:srgbClr val="C00000"/>
                </a:solidFill>
                <a:latin typeface="Trebuchet MS"/>
                <a:cs typeface="Trebuchet MS"/>
              </a:rPr>
              <a:t>that are initially </a:t>
            </a:r>
            <a:r>
              <a:rPr lang="en-US" sz="2400" kern="1200">
                <a:solidFill>
                  <a:srgbClr val="C00000"/>
                </a:solidFill>
                <a:latin typeface="Trebuchet MS"/>
                <a:cs typeface="Trebuchet MS"/>
              </a:rPr>
              <a:t>used for </a:t>
            </a:r>
            <a:r>
              <a:rPr lang="en-US" sz="2400" kern="1200" spc="-5">
                <a:solidFill>
                  <a:srgbClr val="C00000"/>
                </a:solidFill>
                <a:latin typeface="Trebuchet MS"/>
                <a:cs typeface="Trebuchet MS"/>
              </a:rPr>
              <a:t>identifying </a:t>
            </a:r>
            <a:r>
              <a:rPr lang="en-US" sz="2400" kern="1200">
                <a:solidFill>
                  <a:srgbClr val="C00000"/>
                </a:solidFill>
                <a:latin typeface="Trebuchet MS"/>
                <a:cs typeface="Trebuchet MS"/>
              </a:rPr>
              <a:t>use  </a:t>
            </a:r>
            <a:r>
              <a:rPr lang="en-US" sz="2400" kern="1200" spc="-5">
                <a:solidFill>
                  <a:srgbClr val="C00000"/>
                </a:solidFill>
                <a:latin typeface="Trebuchet MS"/>
                <a:cs typeface="Trebuchet MS"/>
              </a:rPr>
              <a:t>cases.</a:t>
            </a:r>
            <a:endParaRPr lang="en-US" sz="2400" kern="1200">
              <a:solidFill>
                <a:prstClr val="black"/>
              </a:solidFill>
              <a:latin typeface="Trebuchet MS"/>
              <a:cs typeface="Trebuchet MS"/>
            </a:endParaRPr>
          </a:p>
          <a:p>
            <a:pPr marL="354965" marR="5715" lvl="0" indent="-342900" algn="l" defTabSz="914400" rtl="0" eaLnBrk="1" fontAlgn="auto" latinLnBrk="0" hangingPunct="1">
              <a:lnSpc>
                <a:spcPct val="100000"/>
              </a:lnSpc>
              <a:spcBef>
                <a:spcPts val="1775"/>
              </a:spcBef>
              <a:spcAft>
                <a:spcPts val="0"/>
              </a:spcAft>
              <a:buClrTx/>
              <a:buSzPct val="79166"/>
              <a:buFont typeface="Wingdings"/>
              <a:buChar char=""/>
              <a:tabLst>
                <a:tab pos="355600" algn="l"/>
              </a:tabLst>
              <a:defRPr/>
            </a:pPr>
            <a:r>
              <a:rPr lang="en-US" sz="2400" b="0" kern="1200">
                <a:solidFill>
                  <a:srgbClr val="001F5F"/>
                </a:solidFill>
                <a:latin typeface="Trebuchet MS"/>
                <a:cs typeface="Trebuchet MS"/>
              </a:rPr>
              <a:t>In </a:t>
            </a:r>
            <a:r>
              <a:rPr lang="en-US" sz="2400" b="0" kern="1200" spc="-5">
                <a:solidFill>
                  <a:srgbClr val="001F5F"/>
                </a:solidFill>
                <a:latin typeface="Trebuchet MS"/>
                <a:cs typeface="Trebuchet MS"/>
              </a:rPr>
              <a:t>addition, </a:t>
            </a:r>
            <a:r>
              <a:rPr lang="en-US" sz="2400" b="0" kern="1200">
                <a:solidFill>
                  <a:srgbClr val="001F5F"/>
                </a:solidFill>
                <a:latin typeface="Trebuchet MS"/>
                <a:cs typeface="Trebuchet MS"/>
              </a:rPr>
              <a:t>a use </a:t>
            </a:r>
            <a:r>
              <a:rPr lang="en-US" sz="2400" b="0" kern="1200" spc="-5">
                <a:solidFill>
                  <a:srgbClr val="001F5F"/>
                </a:solidFill>
                <a:latin typeface="Trebuchet MS"/>
                <a:cs typeface="Trebuchet MS"/>
              </a:rPr>
              <a:t>case diagram may consist of </a:t>
            </a:r>
            <a:r>
              <a:rPr lang="en-US" sz="2400" b="0" kern="1200">
                <a:solidFill>
                  <a:srgbClr val="001F5F"/>
                </a:solidFill>
                <a:latin typeface="Trebuchet MS"/>
                <a:cs typeface="Trebuchet MS"/>
              </a:rPr>
              <a:t>a system  </a:t>
            </a:r>
            <a:r>
              <a:rPr lang="en-US" sz="2400" b="0" kern="1200" spc="-5">
                <a:solidFill>
                  <a:srgbClr val="001F5F"/>
                </a:solidFill>
                <a:latin typeface="Trebuchet MS"/>
                <a:cs typeface="Trebuchet MS"/>
              </a:rPr>
              <a:t>boundary.</a:t>
            </a:r>
            <a:endParaRPr lang="en-US" sz="2400" b="0" kern="1200">
              <a:solidFill>
                <a:prstClr val="black"/>
              </a:solidFill>
              <a:latin typeface="Trebuchet MS"/>
              <a:cs typeface="Trebuchet MS"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7170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3400" y="990600"/>
            <a:ext cx="8482965" cy="4759636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213360" marR="5080" indent="-200660">
              <a:spcBef>
                <a:spcPts val="195"/>
              </a:spcBef>
              <a:buChar char="•"/>
              <a:tabLst>
                <a:tab pos="213360" algn="l"/>
              </a:tabLst>
            </a:pPr>
            <a:r>
              <a:rPr lang="en-US" sz="2200" spc="-90">
                <a:latin typeface="Arial"/>
                <a:cs typeface="Arial"/>
              </a:rPr>
              <a:t>Each Scenario (Use case) Should  Be Answered	</a:t>
            </a: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lang="en-US"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200">
              <a:latin typeface="Arial"/>
              <a:cs typeface="Arial"/>
            </a:endParaRPr>
          </a:p>
          <a:p>
            <a:pPr marL="213360" indent="-200660">
              <a:lnSpc>
                <a:spcPct val="100000"/>
              </a:lnSpc>
              <a:buChar char="•"/>
              <a:tabLst>
                <a:tab pos="213360" algn="l"/>
              </a:tabLst>
            </a:pPr>
            <a:r>
              <a:rPr sz="2200" spc="-90">
                <a:latin typeface="Arial"/>
                <a:cs typeface="Arial"/>
              </a:rPr>
              <a:t>Who </a:t>
            </a:r>
            <a:r>
              <a:rPr sz="2200" spc="-120">
                <a:latin typeface="Arial"/>
                <a:cs typeface="Arial"/>
              </a:rPr>
              <a:t>is </a:t>
            </a:r>
            <a:r>
              <a:rPr sz="2200" spc="-35">
                <a:latin typeface="Arial"/>
                <a:cs typeface="Arial"/>
              </a:rPr>
              <a:t>the </a:t>
            </a:r>
            <a:r>
              <a:rPr sz="2200" b="1" spc="-135">
                <a:latin typeface="Arial"/>
                <a:cs typeface="Arial"/>
              </a:rPr>
              <a:t>primary </a:t>
            </a:r>
            <a:r>
              <a:rPr sz="2200" b="1" spc="-120">
                <a:latin typeface="Arial"/>
                <a:cs typeface="Arial"/>
              </a:rPr>
              <a:t>actor, </a:t>
            </a:r>
            <a:r>
              <a:rPr sz="2200" b="1" spc="-90">
                <a:latin typeface="Arial"/>
                <a:cs typeface="Arial"/>
              </a:rPr>
              <a:t>the </a:t>
            </a:r>
            <a:r>
              <a:rPr sz="2200" b="1" spc="-190">
                <a:latin typeface="Arial"/>
                <a:cs typeface="Arial"/>
              </a:rPr>
              <a:t>secondary</a:t>
            </a:r>
            <a:r>
              <a:rPr sz="2200" b="1" spc="-254">
                <a:latin typeface="Arial"/>
                <a:cs typeface="Arial"/>
              </a:rPr>
              <a:t> </a:t>
            </a:r>
            <a:r>
              <a:rPr sz="2200" b="1" spc="-165">
                <a:latin typeface="Arial"/>
                <a:cs typeface="Arial"/>
              </a:rPr>
              <a:t>actor(s)?</a:t>
            </a:r>
            <a:endParaRPr sz="2200">
              <a:latin typeface="Arial"/>
              <a:cs typeface="Arial"/>
            </a:endParaRPr>
          </a:p>
          <a:p>
            <a:pPr marL="213360" indent="-200660">
              <a:lnSpc>
                <a:spcPct val="100000"/>
              </a:lnSpc>
              <a:buChar char="•"/>
              <a:tabLst>
                <a:tab pos="213360" algn="l"/>
              </a:tabLst>
            </a:pPr>
            <a:r>
              <a:rPr sz="2200" spc="-65">
                <a:latin typeface="Arial"/>
                <a:cs typeface="Arial"/>
              </a:rPr>
              <a:t>What </a:t>
            </a:r>
            <a:r>
              <a:rPr sz="2200" spc="-90">
                <a:latin typeface="Arial"/>
                <a:cs typeface="Arial"/>
              </a:rPr>
              <a:t>are </a:t>
            </a:r>
            <a:r>
              <a:rPr sz="2200" spc="-30">
                <a:latin typeface="Arial"/>
                <a:cs typeface="Arial"/>
              </a:rPr>
              <a:t>the </a:t>
            </a:r>
            <a:r>
              <a:rPr sz="2200" b="1" spc="-155">
                <a:latin typeface="Arial"/>
                <a:cs typeface="Arial"/>
              </a:rPr>
              <a:t>actor’s</a:t>
            </a:r>
            <a:r>
              <a:rPr sz="2200" b="1" spc="-330">
                <a:latin typeface="Arial"/>
                <a:cs typeface="Arial"/>
              </a:rPr>
              <a:t> </a:t>
            </a:r>
            <a:r>
              <a:rPr sz="2200" b="1" spc="-229">
                <a:latin typeface="Arial"/>
                <a:cs typeface="Arial"/>
              </a:rPr>
              <a:t>goals?</a:t>
            </a:r>
            <a:endParaRPr sz="2200">
              <a:latin typeface="Arial"/>
              <a:cs typeface="Arial"/>
            </a:endParaRPr>
          </a:p>
          <a:p>
            <a:pPr marL="213360" indent="-200660">
              <a:lnSpc>
                <a:spcPct val="100000"/>
              </a:lnSpc>
              <a:buChar char="•"/>
              <a:tabLst>
                <a:tab pos="213360" algn="l"/>
              </a:tabLst>
            </a:pPr>
            <a:r>
              <a:rPr sz="2200" spc="-65">
                <a:latin typeface="Arial"/>
                <a:cs typeface="Arial"/>
              </a:rPr>
              <a:t>What </a:t>
            </a:r>
            <a:r>
              <a:rPr sz="2200" b="1" spc="-155">
                <a:latin typeface="Arial"/>
                <a:cs typeface="Arial"/>
              </a:rPr>
              <a:t>preconditions </a:t>
            </a:r>
            <a:r>
              <a:rPr sz="2200" b="1" spc="-185">
                <a:latin typeface="Arial"/>
                <a:cs typeface="Arial"/>
              </a:rPr>
              <a:t>should </a:t>
            </a:r>
            <a:r>
              <a:rPr sz="2200" b="1" spc="-150">
                <a:latin typeface="Arial"/>
                <a:cs typeface="Arial"/>
              </a:rPr>
              <a:t>exist </a:t>
            </a:r>
            <a:r>
              <a:rPr sz="2200" b="1" spc="-120">
                <a:latin typeface="Arial"/>
                <a:cs typeface="Arial"/>
              </a:rPr>
              <a:t>before </a:t>
            </a:r>
            <a:r>
              <a:rPr sz="2200" b="1" spc="-90">
                <a:latin typeface="Arial"/>
                <a:cs typeface="Arial"/>
              </a:rPr>
              <a:t>the </a:t>
            </a:r>
            <a:r>
              <a:rPr sz="2200" b="1" spc="-155">
                <a:latin typeface="Arial"/>
                <a:cs typeface="Arial"/>
              </a:rPr>
              <a:t>story</a:t>
            </a:r>
            <a:r>
              <a:rPr sz="2200" b="1" spc="-105">
                <a:latin typeface="Arial"/>
                <a:cs typeface="Arial"/>
              </a:rPr>
              <a:t> </a:t>
            </a:r>
            <a:r>
              <a:rPr sz="2200" b="1" spc="-220">
                <a:latin typeface="Arial"/>
                <a:cs typeface="Arial"/>
              </a:rPr>
              <a:t>begins?</a:t>
            </a:r>
            <a:endParaRPr sz="2200">
              <a:latin typeface="Arial"/>
              <a:cs typeface="Arial"/>
            </a:endParaRPr>
          </a:p>
          <a:p>
            <a:pPr marL="213360" indent="-200660">
              <a:lnSpc>
                <a:spcPct val="100000"/>
              </a:lnSpc>
              <a:buChar char="•"/>
              <a:tabLst>
                <a:tab pos="213360" algn="l"/>
              </a:tabLst>
            </a:pPr>
            <a:r>
              <a:rPr sz="2200" spc="-65">
                <a:latin typeface="Arial"/>
                <a:cs typeface="Arial"/>
              </a:rPr>
              <a:t>What </a:t>
            </a:r>
            <a:r>
              <a:rPr sz="2200" b="1" spc="-140">
                <a:latin typeface="Arial"/>
                <a:cs typeface="Arial"/>
              </a:rPr>
              <a:t>main </a:t>
            </a:r>
            <a:r>
              <a:rPr sz="2200" b="1" spc="-200">
                <a:latin typeface="Arial"/>
                <a:cs typeface="Arial"/>
              </a:rPr>
              <a:t>tasks </a:t>
            </a:r>
            <a:r>
              <a:rPr sz="2200" b="1" spc="-130">
                <a:latin typeface="Arial"/>
                <a:cs typeface="Arial"/>
              </a:rPr>
              <a:t>or </a:t>
            </a:r>
            <a:r>
              <a:rPr sz="2200" b="1" spc="-160">
                <a:latin typeface="Arial"/>
                <a:cs typeface="Arial"/>
              </a:rPr>
              <a:t>functions </a:t>
            </a:r>
            <a:r>
              <a:rPr sz="2200" b="1" spc="-114">
                <a:latin typeface="Arial"/>
                <a:cs typeface="Arial"/>
              </a:rPr>
              <a:t>are </a:t>
            </a:r>
            <a:r>
              <a:rPr sz="2200" b="1" spc="-130">
                <a:latin typeface="Arial"/>
                <a:cs typeface="Arial"/>
              </a:rPr>
              <a:t>performed </a:t>
            </a:r>
            <a:r>
              <a:rPr sz="2200" b="1" spc="-175">
                <a:latin typeface="Arial"/>
                <a:cs typeface="Arial"/>
              </a:rPr>
              <a:t>by </a:t>
            </a:r>
            <a:r>
              <a:rPr sz="2200" b="1" spc="-90">
                <a:latin typeface="Arial"/>
                <a:cs typeface="Arial"/>
              </a:rPr>
              <a:t>the</a:t>
            </a:r>
            <a:r>
              <a:rPr sz="2200" b="1">
                <a:latin typeface="Arial"/>
                <a:cs typeface="Arial"/>
              </a:rPr>
              <a:t> </a:t>
            </a:r>
            <a:r>
              <a:rPr sz="2200" b="1" spc="-170">
                <a:latin typeface="Arial"/>
                <a:cs typeface="Arial"/>
              </a:rPr>
              <a:t>actor?</a:t>
            </a:r>
            <a:endParaRPr sz="2200">
              <a:latin typeface="Arial"/>
              <a:cs typeface="Arial"/>
            </a:endParaRPr>
          </a:p>
          <a:p>
            <a:pPr marL="213360" indent="-200660">
              <a:lnSpc>
                <a:spcPct val="100000"/>
              </a:lnSpc>
              <a:buChar char="•"/>
              <a:tabLst>
                <a:tab pos="213360" algn="l"/>
              </a:tabLst>
            </a:pPr>
            <a:r>
              <a:rPr sz="2200" spc="-65">
                <a:latin typeface="Arial"/>
                <a:cs typeface="Arial"/>
              </a:rPr>
              <a:t>What </a:t>
            </a:r>
            <a:r>
              <a:rPr sz="2200" b="1" spc="-170">
                <a:latin typeface="Arial"/>
                <a:cs typeface="Arial"/>
              </a:rPr>
              <a:t>exceptions </a:t>
            </a:r>
            <a:r>
              <a:rPr sz="2200" b="1" spc="-145">
                <a:latin typeface="Arial"/>
                <a:cs typeface="Arial"/>
              </a:rPr>
              <a:t>might be </a:t>
            </a:r>
            <a:r>
              <a:rPr sz="2200" b="1" spc="-175">
                <a:latin typeface="Arial"/>
                <a:cs typeface="Arial"/>
              </a:rPr>
              <a:t>considered </a:t>
            </a:r>
            <a:r>
              <a:rPr sz="2200" b="1" spc="-250">
                <a:latin typeface="Arial"/>
                <a:cs typeface="Arial"/>
              </a:rPr>
              <a:t>as </a:t>
            </a:r>
            <a:r>
              <a:rPr sz="2200" b="1" spc="-90">
                <a:latin typeface="Arial"/>
                <a:cs typeface="Arial"/>
              </a:rPr>
              <a:t>the </a:t>
            </a:r>
            <a:r>
              <a:rPr sz="2200" b="1" spc="-155">
                <a:latin typeface="Arial"/>
                <a:cs typeface="Arial"/>
              </a:rPr>
              <a:t>story </a:t>
            </a:r>
            <a:r>
              <a:rPr sz="2200" b="1" spc="-215">
                <a:latin typeface="Arial"/>
                <a:cs typeface="Arial"/>
              </a:rPr>
              <a:t>is</a:t>
            </a:r>
            <a:r>
              <a:rPr sz="2200" b="1" spc="-290">
                <a:latin typeface="Arial"/>
                <a:cs typeface="Arial"/>
              </a:rPr>
              <a:t> </a:t>
            </a:r>
            <a:r>
              <a:rPr sz="2200" b="1" spc="-190">
                <a:latin typeface="Arial"/>
                <a:cs typeface="Arial"/>
              </a:rPr>
              <a:t>described?</a:t>
            </a:r>
            <a:endParaRPr sz="2200">
              <a:latin typeface="Arial"/>
              <a:cs typeface="Arial"/>
            </a:endParaRPr>
          </a:p>
          <a:p>
            <a:pPr marL="213360" indent="-200660">
              <a:lnSpc>
                <a:spcPct val="100000"/>
              </a:lnSpc>
              <a:buChar char="•"/>
              <a:tabLst>
                <a:tab pos="213360" algn="l"/>
              </a:tabLst>
            </a:pPr>
            <a:r>
              <a:rPr sz="2200" spc="-65">
                <a:latin typeface="Arial"/>
                <a:cs typeface="Arial"/>
              </a:rPr>
              <a:t>What </a:t>
            </a:r>
            <a:r>
              <a:rPr sz="2200" b="1" spc="-140">
                <a:latin typeface="Arial"/>
                <a:cs typeface="Arial"/>
              </a:rPr>
              <a:t>variations </a:t>
            </a:r>
            <a:r>
              <a:rPr sz="2200" b="1" spc="-120">
                <a:latin typeface="Arial"/>
                <a:cs typeface="Arial"/>
              </a:rPr>
              <a:t>in </a:t>
            </a:r>
            <a:r>
              <a:rPr sz="2200" b="1" spc="-90">
                <a:latin typeface="Arial"/>
                <a:cs typeface="Arial"/>
              </a:rPr>
              <a:t>the </a:t>
            </a:r>
            <a:r>
              <a:rPr sz="2200" b="1" spc="-155">
                <a:latin typeface="Arial"/>
                <a:cs typeface="Arial"/>
              </a:rPr>
              <a:t>actor’s </a:t>
            </a:r>
            <a:r>
              <a:rPr sz="2200" b="1" spc="-120">
                <a:latin typeface="Arial"/>
                <a:cs typeface="Arial"/>
              </a:rPr>
              <a:t>interaction </a:t>
            </a:r>
            <a:r>
              <a:rPr sz="2200" b="1" spc="-114">
                <a:latin typeface="Arial"/>
                <a:cs typeface="Arial"/>
              </a:rPr>
              <a:t>are</a:t>
            </a:r>
            <a:r>
              <a:rPr sz="2200" b="1" spc="-185">
                <a:latin typeface="Arial"/>
                <a:cs typeface="Arial"/>
              </a:rPr>
              <a:t> </a:t>
            </a:r>
            <a:r>
              <a:rPr sz="2200" b="1" spc="-204">
                <a:latin typeface="Arial"/>
                <a:cs typeface="Arial"/>
              </a:rPr>
              <a:t>possible?</a:t>
            </a:r>
            <a:endParaRPr sz="2200">
              <a:latin typeface="Arial"/>
              <a:cs typeface="Arial"/>
            </a:endParaRPr>
          </a:p>
          <a:p>
            <a:pPr marL="213360" indent="-200660">
              <a:lnSpc>
                <a:spcPct val="100000"/>
              </a:lnSpc>
              <a:buChar char="•"/>
              <a:tabLst>
                <a:tab pos="213360" algn="l"/>
              </a:tabLst>
            </a:pPr>
            <a:r>
              <a:rPr sz="2200" spc="-65">
                <a:latin typeface="Arial"/>
                <a:cs typeface="Arial"/>
              </a:rPr>
              <a:t>What </a:t>
            </a:r>
            <a:r>
              <a:rPr sz="2200" spc="-114">
                <a:latin typeface="Arial"/>
                <a:cs typeface="Arial"/>
              </a:rPr>
              <a:t>system </a:t>
            </a:r>
            <a:r>
              <a:rPr sz="2200" spc="-30">
                <a:latin typeface="Arial"/>
                <a:cs typeface="Arial"/>
              </a:rPr>
              <a:t>information </a:t>
            </a:r>
            <a:r>
              <a:rPr sz="2200">
                <a:latin typeface="Arial"/>
                <a:cs typeface="Arial"/>
              </a:rPr>
              <a:t>will </a:t>
            </a:r>
            <a:r>
              <a:rPr sz="2200" spc="-30">
                <a:latin typeface="Arial"/>
                <a:cs typeface="Arial"/>
              </a:rPr>
              <a:t>the </a:t>
            </a:r>
            <a:r>
              <a:rPr sz="2200" b="1" spc="-135">
                <a:latin typeface="Arial"/>
                <a:cs typeface="Arial"/>
              </a:rPr>
              <a:t>actor </a:t>
            </a:r>
            <a:r>
              <a:rPr sz="2200" b="1" spc="-110">
                <a:latin typeface="Arial"/>
                <a:cs typeface="Arial"/>
              </a:rPr>
              <a:t>obtain, </a:t>
            </a:r>
            <a:r>
              <a:rPr sz="2200" b="1" spc="-155">
                <a:latin typeface="Arial"/>
                <a:cs typeface="Arial"/>
              </a:rPr>
              <a:t>produce, </a:t>
            </a:r>
            <a:r>
              <a:rPr sz="2200" b="1" spc="-130">
                <a:latin typeface="Arial"/>
                <a:cs typeface="Arial"/>
              </a:rPr>
              <a:t>or</a:t>
            </a:r>
            <a:r>
              <a:rPr sz="2200" b="1" spc="-450">
                <a:latin typeface="Arial"/>
                <a:cs typeface="Arial"/>
              </a:rPr>
              <a:t> </a:t>
            </a:r>
            <a:r>
              <a:rPr sz="2200" b="1" spc="-225">
                <a:latin typeface="Arial"/>
                <a:cs typeface="Arial"/>
              </a:rPr>
              <a:t>change?</a:t>
            </a:r>
            <a:endParaRPr sz="2200">
              <a:latin typeface="Arial"/>
              <a:cs typeface="Arial"/>
            </a:endParaRPr>
          </a:p>
          <a:p>
            <a:pPr marL="12700" marR="5715">
              <a:lnSpc>
                <a:spcPct val="100000"/>
              </a:lnSpc>
              <a:buChar char="•"/>
              <a:tabLst>
                <a:tab pos="224790" algn="l"/>
              </a:tabLst>
            </a:pPr>
            <a:r>
              <a:rPr sz="2200" spc="-25">
                <a:latin typeface="Arial"/>
                <a:cs typeface="Arial"/>
              </a:rPr>
              <a:t>Will </a:t>
            </a:r>
            <a:r>
              <a:rPr sz="2200" spc="-30">
                <a:latin typeface="Arial"/>
                <a:cs typeface="Arial"/>
              </a:rPr>
              <a:t>the </a:t>
            </a:r>
            <a:r>
              <a:rPr sz="2200" spc="-55">
                <a:latin typeface="Arial"/>
                <a:cs typeface="Arial"/>
              </a:rPr>
              <a:t>actor </a:t>
            </a:r>
            <a:r>
              <a:rPr sz="2200" spc="-120">
                <a:latin typeface="Arial"/>
                <a:cs typeface="Arial"/>
              </a:rPr>
              <a:t>have </a:t>
            </a:r>
            <a:r>
              <a:rPr sz="2200" b="1" spc="-70">
                <a:latin typeface="Arial"/>
                <a:cs typeface="Arial"/>
              </a:rPr>
              <a:t>to </a:t>
            </a:r>
            <a:r>
              <a:rPr sz="2200" b="1" spc="-120">
                <a:latin typeface="Arial"/>
                <a:cs typeface="Arial"/>
              </a:rPr>
              <a:t>inform </a:t>
            </a:r>
            <a:r>
              <a:rPr sz="2200" b="1" spc="-90">
                <a:latin typeface="Arial"/>
                <a:cs typeface="Arial"/>
              </a:rPr>
              <a:t>the </a:t>
            </a:r>
            <a:r>
              <a:rPr sz="2200" b="1" spc="-195">
                <a:latin typeface="Arial"/>
                <a:cs typeface="Arial"/>
              </a:rPr>
              <a:t>system </a:t>
            </a:r>
            <a:r>
              <a:rPr sz="2200" b="1" spc="-130">
                <a:latin typeface="Arial"/>
                <a:cs typeface="Arial"/>
              </a:rPr>
              <a:t>about </a:t>
            </a:r>
            <a:r>
              <a:rPr sz="2200" b="1" spc="-225">
                <a:latin typeface="Arial"/>
                <a:cs typeface="Arial"/>
              </a:rPr>
              <a:t>changes </a:t>
            </a:r>
            <a:r>
              <a:rPr sz="2200" b="1" spc="-120">
                <a:latin typeface="Arial"/>
                <a:cs typeface="Arial"/>
              </a:rPr>
              <a:t>in </a:t>
            </a:r>
            <a:r>
              <a:rPr sz="2200" b="1" spc="-90">
                <a:latin typeface="Arial"/>
                <a:cs typeface="Arial"/>
              </a:rPr>
              <a:t>the </a:t>
            </a:r>
            <a:r>
              <a:rPr sz="2200" b="1" spc="-114">
                <a:latin typeface="Arial"/>
                <a:cs typeface="Arial"/>
              </a:rPr>
              <a:t>external  </a:t>
            </a:r>
            <a:r>
              <a:rPr sz="2200" b="1" spc="-150">
                <a:latin typeface="Arial"/>
                <a:cs typeface="Arial"/>
              </a:rPr>
              <a:t>environment?</a:t>
            </a:r>
            <a:endParaRPr sz="2200">
              <a:latin typeface="Arial"/>
              <a:cs typeface="Arial"/>
            </a:endParaRPr>
          </a:p>
          <a:p>
            <a:pPr marL="213360" indent="-200660">
              <a:lnSpc>
                <a:spcPts val="2630"/>
              </a:lnSpc>
              <a:buChar char="•"/>
              <a:tabLst>
                <a:tab pos="213360" algn="l"/>
              </a:tabLst>
            </a:pPr>
            <a:r>
              <a:rPr sz="2200" spc="-65">
                <a:latin typeface="Arial"/>
                <a:cs typeface="Arial"/>
              </a:rPr>
              <a:t>What </a:t>
            </a:r>
            <a:r>
              <a:rPr sz="2200" b="1" spc="-114">
                <a:latin typeface="Arial"/>
                <a:cs typeface="Arial"/>
              </a:rPr>
              <a:t>information </a:t>
            </a:r>
            <a:r>
              <a:rPr sz="2200" b="1" spc="-204">
                <a:latin typeface="Arial"/>
                <a:cs typeface="Arial"/>
              </a:rPr>
              <a:t>does </a:t>
            </a:r>
            <a:r>
              <a:rPr sz="2200" b="1" spc="-90">
                <a:latin typeface="Arial"/>
                <a:cs typeface="Arial"/>
              </a:rPr>
              <a:t>the </a:t>
            </a:r>
            <a:r>
              <a:rPr sz="2200" b="1" spc="-135">
                <a:latin typeface="Arial"/>
                <a:cs typeface="Arial"/>
              </a:rPr>
              <a:t>actor </a:t>
            </a:r>
            <a:r>
              <a:rPr sz="2200" b="1" spc="-155">
                <a:latin typeface="Arial"/>
                <a:cs typeface="Arial"/>
              </a:rPr>
              <a:t>desire </a:t>
            </a:r>
            <a:r>
              <a:rPr sz="2200" b="1" spc="-114">
                <a:latin typeface="Arial"/>
                <a:cs typeface="Arial"/>
              </a:rPr>
              <a:t>from </a:t>
            </a:r>
            <a:r>
              <a:rPr sz="2200" b="1" spc="-90">
                <a:latin typeface="Arial"/>
                <a:cs typeface="Arial"/>
              </a:rPr>
              <a:t>the</a:t>
            </a:r>
            <a:r>
              <a:rPr sz="2200" b="1" spc="-125">
                <a:latin typeface="Arial"/>
                <a:cs typeface="Arial"/>
              </a:rPr>
              <a:t> </a:t>
            </a:r>
            <a:r>
              <a:rPr sz="2200" b="1" spc="-215">
                <a:latin typeface="Arial"/>
                <a:cs typeface="Arial"/>
              </a:rPr>
              <a:t>system?</a:t>
            </a:r>
            <a:endParaRPr sz="2200">
              <a:latin typeface="Arial"/>
              <a:cs typeface="Arial"/>
            </a:endParaRPr>
          </a:p>
          <a:p>
            <a:pPr marL="213360" indent="-200660">
              <a:lnSpc>
                <a:spcPct val="100000"/>
              </a:lnSpc>
              <a:buChar char="•"/>
              <a:tabLst>
                <a:tab pos="213360" algn="l"/>
              </a:tabLst>
            </a:pPr>
            <a:r>
              <a:rPr sz="2200" spc="-170">
                <a:latin typeface="Arial"/>
                <a:cs typeface="Arial"/>
              </a:rPr>
              <a:t>Does </a:t>
            </a:r>
            <a:r>
              <a:rPr sz="2200" spc="-30">
                <a:latin typeface="Arial"/>
                <a:cs typeface="Arial"/>
              </a:rPr>
              <a:t>the </a:t>
            </a:r>
            <a:r>
              <a:rPr sz="2200" b="1" spc="-135">
                <a:latin typeface="Arial"/>
                <a:cs typeface="Arial"/>
              </a:rPr>
              <a:t>actor </a:t>
            </a:r>
            <a:r>
              <a:rPr sz="2200" b="1" spc="-170">
                <a:latin typeface="Arial"/>
                <a:cs typeface="Arial"/>
              </a:rPr>
              <a:t>wish </a:t>
            </a:r>
            <a:r>
              <a:rPr sz="2200" b="1" spc="-70">
                <a:latin typeface="Arial"/>
                <a:cs typeface="Arial"/>
              </a:rPr>
              <a:t>to </a:t>
            </a:r>
            <a:r>
              <a:rPr sz="2200" b="1" spc="-150">
                <a:latin typeface="Arial"/>
                <a:cs typeface="Arial"/>
              </a:rPr>
              <a:t>be </a:t>
            </a:r>
            <a:r>
              <a:rPr sz="2200" b="1" spc="-125">
                <a:latin typeface="Arial"/>
                <a:cs typeface="Arial"/>
              </a:rPr>
              <a:t>informed </a:t>
            </a:r>
            <a:r>
              <a:rPr sz="2200" b="1" spc="-130">
                <a:latin typeface="Arial"/>
                <a:cs typeface="Arial"/>
              </a:rPr>
              <a:t>about </a:t>
            </a:r>
            <a:r>
              <a:rPr sz="2200" b="1" spc="-155">
                <a:latin typeface="Arial"/>
                <a:cs typeface="Arial"/>
              </a:rPr>
              <a:t>unexpected </a:t>
            </a:r>
            <a:r>
              <a:rPr sz="2200" b="1" spc="-240">
                <a:latin typeface="Arial"/>
                <a:cs typeface="Arial"/>
              </a:rPr>
              <a:t>changes?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874" y="193040"/>
            <a:ext cx="8604250" cy="861774"/>
          </a:xfrm>
        </p:spPr>
        <p:txBody>
          <a:bodyPr/>
          <a:lstStyle/>
          <a:p>
            <a:r>
              <a:rPr lang="en-US" sz="3200" spc="-1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Actors</a:t>
            </a:r>
            <a:br>
              <a:rPr lang="en-US">
                <a:latin typeface="Trebuchet MS"/>
                <a:cs typeface="Trebuchet MS"/>
              </a:rPr>
            </a:b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5279" y="1535429"/>
            <a:ext cx="8473440" cy="3226524"/>
          </a:xfrm>
        </p:spPr>
        <p:txBody>
          <a:bodyPr/>
          <a:lstStyle/>
          <a:p>
            <a:pPr marL="355600" indent="-342900" algn="just">
              <a:lnSpc>
                <a:spcPct val="100000"/>
              </a:lnSpc>
              <a:spcBef>
                <a:spcPts val="690"/>
              </a:spcBef>
              <a:buSzPct val="79166"/>
              <a:buFont typeface="Wingdings"/>
              <a:buChar char=""/>
              <a:tabLst>
                <a:tab pos="355600" algn="l"/>
              </a:tabLst>
            </a:pPr>
            <a:r>
              <a:rPr lang="en-US" sz="2400" spc="-10">
                <a:solidFill>
                  <a:srgbClr val="006FC0"/>
                </a:solidFill>
                <a:latin typeface="Trebuchet MS"/>
                <a:cs typeface="Trebuchet MS"/>
              </a:rPr>
              <a:t>Actors</a:t>
            </a:r>
            <a:endParaRPr lang="en-US" sz="2400">
              <a:latin typeface="Trebuchet MS"/>
              <a:cs typeface="Trebuchet MS"/>
            </a:endParaRPr>
          </a:p>
          <a:p>
            <a:pPr marL="756285" marR="6985" lvl="1" indent="-287020" algn="just">
              <a:lnSpc>
                <a:spcPct val="100000"/>
              </a:lnSpc>
              <a:spcBef>
                <a:spcPts val="535"/>
              </a:spcBef>
              <a:buFont typeface="Wingdings"/>
              <a:buChar char=""/>
              <a:tabLst>
                <a:tab pos="756920" algn="l"/>
              </a:tabLst>
            </a:pPr>
            <a:r>
              <a:rPr lang="en-US" sz="2200" spc="-5">
                <a:solidFill>
                  <a:schemeClr val="tx1"/>
                </a:solidFill>
                <a:latin typeface="Trebuchet MS"/>
                <a:cs typeface="Trebuchet MS"/>
              </a:rPr>
              <a:t>Actors </a:t>
            </a:r>
            <a:r>
              <a:rPr lang="en-US" sz="2200" spc="-10">
                <a:solidFill>
                  <a:schemeClr val="tx1"/>
                </a:solidFill>
                <a:latin typeface="Trebuchet MS"/>
                <a:cs typeface="Trebuchet MS"/>
              </a:rPr>
              <a:t>are </a:t>
            </a:r>
            <a:r>
              <a:rPr lang="en-US" sz="2200" spc="-5">
                <a:solidFill>
                  <a:schemeClr val="tx1"/>
                </a:solidFill>
                <a:latin typeface="Trebuchet MS"/>
                <a:cs typeface="Trebuchet MS"/>
              </a:rPr>
              <a:t>the external entities that interact </a:t>
            </a:r>
            <a:r>
              <a:rPr lang="en-US" sz="2200" spc="-10">
                <a:solidFill>
                  <a:schemeClr val="tx1"/>
                </a:solidFill>
                <a:latin typeface="Trebuchet MS"/>
                <a:cs typeface="Trebuchet MS"/>
              </a:rPr>
              <a:t>with </a:t>
            </a:r>
            <a:r>
              <a:rPr lang="en-US" sz="2200" spc="-5">
                <a:solidFill>
                  <a:schemeClr val="tx1"/>
                </a:solidFill>
                <a:latin typeface="Trebuchet MS"/>
                <a:cs typeface="Trebuchet MS"/>
              </a:rPr>
              <a:t>the  system.</a:t>
            </a:r>
            <a:endParaRPr lang="en-US" sz="2200">
              <a:solidFill>
                <a:schemeClr val="tx1"/>
              </a:solidFill>
              <a:latin typeface="Trebuchet MS"/>
              <a:cs typeface="Trebuchet MS"/>
            </a:endParaRPr>
          </a:p>
          <a:p>
            <a:pPr marL="756285" marR="5080" lvl="1" indent="-287020" algn="just">
              <a:lnSpc>
                <a:spcPct val="100000"/>
              </a:lnSpc>
              <a:spcBef>
                <a:spcPts val="1130"/>
              </a:spcBef>
              <a:buFont typeface="Wingdings"/>
              <a:buChar char=""/>
              <a:tabLst>
                <a:tab pos="756920" algn="l"/>
              </a:tabLst>
            </a:pPr>
            <a:r>
              <a:rPr lang="en-US" sz="2200" spc="-10">
                <a:solidFill>
                  <a:schemeClr val="tx1"/>
                </a:solidFill>
                <a:latin typeface="Trebuchet MS"/>
                <a:cs typeface="Trebuchet MS"/>
              </a:rPr>
              <a:t>Represent </a:t>
            </a:r>
            <a:r>
              <a:rPr lang="en-US" sz="2200" spc="-5">
                <a:solidFill>
                  <a:schemeClr val="tx1"/>
                </a:solidFill>
                <a:latin typeface="Trebuchet MS"/>
                <a:cs typeface="Trebuchet MS"/>
              </a:rPr>
              <a:t>roles that </a:t>
            </a:r>
            <a:r>
              <a:rPr lang="en-US" sz="2200" spc="-10">
                <a:solidFill>
                  <a:schemeClr val="tx1"/>
                </a:solidFill>
                <a:latin typeface="Trebuchet MS"/>
                <a:cs typeface="Trebuchet MS"/>
              </a:rPr>
              <a:t>humans, hardware </a:t>
            </a:r>
            <a:r>
              <a:rPr lang="en-US" sz="2200" spc="-5">
                <a:solidFill>
                  <a:schemeClr val="tx1"/>
                </a:solidFill>
                <a:latin typeface="Trebuchet MS"/>
                <a:cs typeface="Trebuchet MS"/>
              </a:rPr>
              <a:t>devices, </a:t>
            </a:r>
            <a:r>
              <a:rPr lang="en-US" sz="2200" spc="-10">
                <a:solidFill>
                  <a:schemeClr val="tx1"/>
                </a:solidFill>
                <a:latin typeface="Trebuchet MS"/>
                <a:cs typeface="Trebuchet MS"/>
              </a:rPr>
              <a:t>or  </a:t>
            </a:r>
            <a:r>
              <a:rPr lang="en-US" sz="2200" spc="-5">
                <a:solidFill>
                  <a:schemeClr val="tx1"/>
                </a:solidFill>
                <a:latin typeface="Trebuchet MS"/>
                <a:cs typeface="Trebuchet MS"/>
              </a:rPr>
              <a:t>external systems </a:t>
            </a:r>
            <a:r>
              <a:rPr lang="en-US" sz="2200" spc="-10">
                <a:solidFill>
                  <a:schemeClr val="tx1"/>
                </a:solidFill>
                <a:latin typeface="Trebuchet MS"/>
                <a:cs typeface="Trebuchet MS"/>
              </a:rPr>
              <a:t>play while </a:t>
            </a:r>
            <a:r>
              <a:rPr lang="en-US" sz="2200" spc="-5">
                <a:solidFill>
                  <a:schemeClr val="tx1"/>
                </a:solidFill>
                <a:latin typeface="Trebuchet MS"/>
                <a:cs typeface="Trebuchet MS"/>
              </a:rPr>
              <a:t>interacting </a:t>
            </a:r>
            <a:r>
              <a:rPr lang="en-US" sz="2200" spc="-10">
                <a:solidFill>
                  <a:schemeClr val="tx1"/>
                </a:solidFill>
                <a:latin typeface="Trebuchet MS"/>
                <a:cs typeface="Trebuchet MS"/>
              </a:rPr>
              <a:t>with </a:t>
            </a:r>
            <a:r>
              <a:rPr lang="en-US" sz="2200" spc="-5">
                <a:solidFill>
                  <a:schemeClr val="tx1"/>
                </a:solidFill>
                <a:latin typeface="Trebuchet MS"/>
                <a:cs typeface="Trebuchet MS"/>
              </a:rPr>
              <a:t>a given  system</a:t>
            </a:r>
            <a:endParaRPr lang="en-US" sz="2200">
              <a:solidFill>
                <a:schemeClr val="tx1"/>
              </a:solidFill>
              <a:latin typeface="Trebuchet MS"/>
              <a:cs typeface="Trebuchet MS"/>
            </a:endParaRPr>
          </a:p>
          <a:p>
            <a:pPr marL="756285" marR="5715" lvl="1" indent="-287020" algn="just">
              <a:lnSpc>
                <a:spcPct val="100000"/>
              </a:lnSpc>
              <a:spcBef>
                <a:spcPts val="1130"/>
              </a:spcBef>
              <a:buFont typeface="Wingdings"/>
              <a:buChar char=""/>
              <a:tabLst>
                <a:tab pos="756920" algn="l"/>
              </a:tabLst>
            </a:pPr>
            <a:r>
              <a:rPr lang="en-US" sz="2200" spc="-5">
                <a:solidFill>
                  <a:schemeClr val="tx1"/>
                </a:solidFill>
                <a:latin typeface="Trebuchet MS"/>
                <a:cs typeface="Trebuchet MS"/>
              </a:rPr>
              <a:t>They </a:t>
            </a:r>
            <a:r>
              <a:rPr lang="en-US" sz="2200" spc="-10">
                <a:solidFill>
                  <a:schemeClr val="tx1"/>
                </a:solidFill>
                <a:latin typeface="Trebuchet MS"/>
                <a:cs typeface="Trebuchet MS"/>
              </a:rPr>
              <a:t>are </a:t>
            </a:r>
            <a:r>
              <a:rPr lang="en-US" sz="2200" spc="-5">
                <a:solidFill>
                  <a:schemeClr val="tx1"/>
                </a:solidFill>
                <a:latin typeface="Trebuchet MS"/>
                <a:cs typeface="Trebuchet MS"/>
              </a:rPr>
              <a:t>not </a:t>
            </a:r>
            <a:r>
              <a:rPr lang="en-US" sz="2200" spc="-10">
                <a:solidFill>
                  <a:schemeClr val="tx1"/>
                </a:solidFill>
                <a:latin typeface="Trebuchet MS"/>
                <a:cs typeface="Trebuchet MS"/>
              </a:rPr>
              <a:t>part </a:t>
            </a:r>
            <a:r>
              <a:rPr lang="en-US" sz="2200" spc="-5">
                <a:solidFill>
                  <a:schemeClr val="tx1"/>
                </a:solidFill>
                <a:latin typeface="Trebuchet MS"/>
                <a:cs typeface="Trebuchet MS"/>
              </a:rPr>
              <a:t>of the system and </a:t>
            </a:r>
            <a:r>
              <a:rPr lang="en-US" sz="2200" spc="-10">
                <a:solidFill>
                  <a:schemeClr val="tx1"/>
                </a:solidFill>
                <a:latin typeface="Trebuchet MS"/>
                <a:cs typeface="Trebuchet MS"/>
              </a:rPr>
              <a:t>are </a:t>
            </a:r>
            <a:r>
              <a:rPr lang="en-US" sz="2200" spc="-5">
                <a:solidFill>
                  <a:schemeClr val="tx1"/>
                </a:solidFill>
                <a:latin typeface="Trebuchet MS"/>
                <a:cs typeface="Trebuchet MS"/>
              </a:rPr>
              <a:t>situated outside  of the system</a:t>
            </a:r>
            <a:r>
              <a:rPr lang="en-US" sz="2200" spc="15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lang="en-US" sz="2200" spc="-10">
                <a:solidFill>
                  <a:schemeClr val="tx1"/>
                </a:solidFill>
                <a:latin typeface="Trebuchet MS"/>
                <a:cs typeface="Trebuchet MS"/>
              </a:rPr>
              <a:t>boundary</a:t>
            </a:r>
            <a:endParaRPr lang="en-US" sz="2200">
              <a:solidFill>
                <a:schemeClr val="tx1"/>
              </a:solidFill>
              <a:latin typeface="Trebuchet MS"/>
              <a:cs typeface="Trebuchet MS"/>
            </a:endParaRPr>
          </a:p>
          <a:p>
            <a:pPr marL="756285" lvl="1" indent="-287655" algn="just">
              <a:lnSpc>
                <a:spcPct val="100000"/>
              </a:lnSpc>
              <a:spcBef>
                <a:spcPts val="1130"/>
              </a:spcBef>
              <a:buFont typeface="Wingdings"/>
              <a:buChar char=""/>
              <a:tabLst>
                <a:tab pos="756920" algn="l"/>
              </a:tabLst>
            </a:pPr>
            <a:r>
              <a:rPr lang="en-US" sz="2200" spc="-5">
                <a:solidFill>
                  <a:schemeClr val="tx1"/>
                </a:solidFill>
                <a:latin typeface="Trebuchet MS"/>
                <a:cs typeface="Trebuchet MS"/>
              </a:rPr>
              <a:t>Actors </a:t>
            </a:r>
            <a:r>
              <a:rPr lang="en-US" sz="2200" spc="-10">
                <a:solidFill>
                  <a:schemeClr val="tx1"/>
                </a:solidFill>
                <a:latin typeface="Trebuchet MS"/>
                <a:cs typeface="Trebuchet MS"/>
              </a:rPr>
              <a:t>may </a:t>
            </a:r>
            <a:r>
              <a:rPr lang="en-US" sz="2200" spc="-5">
                <a:solidFill>
                  <a:schemeClr val="tx1"/>
                </a:solidFill>
                <a:latin typeface="Trebuchet MS"/>
                <a:cs typeface="Trebuchet MS"/>
              </a:rPr>
              <a:t>be </a:t>
            </a:r>
            <a:r>
              <a:rPr lang="en-US" sz="2200" spc="-10">
                <a:solidFill>
                  <a:schemeClr val="tx1"/>
                </a:solidFill>
                <a:latin typeface="Trebuchet MS"/>
                <a:cs typeface="Trebuchet MS"/>
              </a:rPr>
              <a:t>both </a:t>
            </a:r>
            <a:r>
              <a:rPr lang="en-US" sz="2200" spc="-5">
                <a:solidFill>
                  <a:schemeClr val="tx1"/>
                </a:solidFill>
                <a:latin typeface="Trebuchet MS"/>
                <a:cs typeface="Trebuchet MS"/>
              </a:rPr>
              <a:t>at </a:t>
            </a:r>
            <a:r>
              <a:rPr lang="en-US" sz="2200" spc="-10">
                <a:solidFill>
                  <a:schemeClr val="tx1"/>
                </a:solidFill>
                <a:latin typeface="Trebuchet MS"/>
                <a:cs typeface="Trebuchet MS"/>
              </a:rPr>
              <a:t>input and </a:t>
            </a:r>
            <a:r>
              <a:rPr lang="en-US" sz="2200" spc="-5">
                <a:solidFill>
                  <a:schemeClr val="tx1"/>
                </a:solidFill>
                <a:latin typeface="Trebuchet MS"/>
                <a:cs typeface="Trebuchet MS"/>
              </a:rPr>
              <a:t>output </a:t>
            </a:r>
            <a:r>
              <a:rPr lang="en-US" sz="2200" spc="-10">
                <a:solidFill>
                  <a:schemeClr val="tx1"/>
                </a:solidFill>
                <a:latin typeface="Trebuchet MS"/>
                <a:cs typeface="Trebuchet MS"/>
              </a:rPr>
              <a:t>ends </a:t>
            </a:r>
            <a:r>
              <a:rPr lang="en-US" sz="2200" spc="-5">
                <a:solidFill>
                  <a:schemeClr val="tx1"/>
                </a:solidFill>
                <a:latin typeface="Trebuchet MS"/>
                <a:cs typeface="Trebuchet MS"/>
              </a:rPr>
              <a:t>of a </a:t>
            </a:r>
            <a:r>
              <a:rPr lang="en-US" sz="2200" spc="-10">
                <a:solidFill>
                  <a:schemeClr val="tx1"/>
                </a:solidFill>
                <a:latin typeface="Trebuchet MS"/>
                <a:cs typeface="Trebuchet MS"/>
              </a:rPr>
              <a:t>use</a:t>
            </a:r>
            <a:r>
              <a:rPr lang="en-US" sz="2200" spc="12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lang="en-US" sz="2200" spc="-10">
                <a:solidFill>
                  <a:schemeClr val="tx1"/>
                </a:solidFill>
                <a:latin typeface="Trebuchet MS"/>
                <a:cs typeface="Trebuchet MS"/>
              </a:rPr>
              <a:t>case</a:t>
            </a:r>
            <a:endParaRPr lang="en-US" sz="2200">
              <a:solidFill>
                <a:schemeClr val="tx1"/>
              </a:solidFill>
              <a:latin typeface="Trebuchet MS"/>
              <a:cs typeface="Trebuchet MS"/>
            </a:endParaRPr>
          </a:p>
        </p:txBody>
      </p:sp>
      <p:grpSp>
        <p:nvGrpSpPr>
          <p:cNvPr id="4" name="object 34"/>
          <p:cNvGrpSpPr/>
          <p:nvPr/>
        </p:nvGrpSpPr>
        <p:grpSpPr>
          <a:xfrm>
            <a:off x="4191000" y="5291328"/>
            <a:ext cx="1460500" cy="1567180"/>
            <a:chOff x="4191000" y="5291328"/>
            <a:chExt cx="1460500" cy="1567180"/>
          </a:xfrm>
        </p:grpSpPr>
        <p:sp>
          <p:nvSpPr>
            <p:cNvPr id="5" name="object 35"/>
            <p:cNvSpPr/>
            <p:nvPr/>
          </p:nvSpPr>
          <p:spPr>
            <a:xfrm>
              <a:off x="4191000" y="5291328"/>
              <a:ext cx="1459991" cy="156667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36"/>
            <p:cNvSpPr/>
            <p:nvPr/>
          </p:nvSpPr>
          <p:spPr>
            <a:xfrm>
              <a:off x="4386071" y="5486400"/>
              <a:ext cx="871727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3107157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914400"/>
            <a:ext cx="8473440" cy="5210401"/>
          </a:xfrm>
        </p:spPr>
        <p:txBody>
          <a:bodyPr/>
          <a:lstStyle/>
          <a:p>
            <a:pPr marL="3556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775"/>
              </a:spcBef>
              <a:spcAft>
                <a:spcPts val="0"/>
              </a:spcAft>
              <a:buClrTx/>
              <a:buSzPct val="79166"/>
              <a:buFont typeface="Wingdings"/>
              <a:buChar char=""/>
              <a:tabLst>
                <a:tab pos="355600" algn="l"/>
              </a:tabLst>
              <a:defRPr/>
            </a:pPr>
            <a:r>
              <a:rPr lang="en-US" sz="2400" u="heavy" kern="1200">
                <a:uFill>
                  <a:solidFill>
                    <a:srgbClr val="006FC0"/>
                  </a:solidFill>
                </a:uFill>
                <a:latin typeface="Trebuchet MS"/>
                <a:cs typeface="Trebuchet MS"/>
              </a:rPr>
              <a:t>Primary</a:t>
            </a:r>
            <a:r>
              <a:rPr lang="en-US" sz="2400" u="heavy" kern="1200" spc="-20">
                <a:uFill>
                  <a:solidFill>
                    <a:srgbClr val="006FC0"/>
                  </a:solidFill>
                </a:uFill>
                <a:latin typeface="Trebuchet MS"/>
                <a:cs typeface="Trebuchet MS"/>
              </a:rPr>
              <a:t> </a:t>
            </a:r>
            <a:r>
              <a:rPr lang="en-US" sz="2400" u="heavy" kern="1200" spc="-5">
                <a:uFill>
                  <a:solidFill>
                    <a:srgbClr val="006FC0"/>
                  </a:solidFill>
                </a:uFill>
                <a:latin typeface="Trebuchet MS"/>
                <a:cs typeface="Trebuchet MS"/>
              </a:rPr>
              <a:t>actors</a:t>
            </a:r>
            <a:r>
              <a:rPr lang="en-US" sz="2400" b="0" kern="1200" spc="-5">
                <a:latin typeface="Trebuchet MS"/>
                <a:cs typeface="Trebuchet MS"/>
              </a:rPr>
              <a:t>:</a:t>
            </a:r>
            <a:endParaRPr lang="en-US" sz="2400" b="0" kern="1200">
              <a:latin typeface="Trebuchet MS"/>
              <a:cs typeface="Trebuchet MS"/>
            </a:endParaRPr>
          </a:p>
          <a:p>
            <a:pPr marL="756285" marR="0" lvl="1" indent="-287020" algn="l" defTabSz="914400" rtl="0" eaLnBrk="1" fontAlgn="auto" latinLnBrk="0" hangingPunct="1">
              <a:lnSpc>
                <a:spcPct val="100000"/>
              </a:lnSpc>
              <a:spcBef>
                <a:spcPts val="1535"/>
              </a:spcBef>
              <a:spcAft>
                <a:spcPts val="0"/>
              </a:spcAft>
              <a:buClrTx/>
              <a:buSzTx/>
              <a:buFont typeface="Wingdings"/>
              <a:buChar char=""/>
              <a:tabLst>
                <a:tab pos="756285" algn="l"/>
                <a:tab pos="756920" algn="l"/>
              </a:tabLst>
              <a:defRPr/>
            </a:pPr>
            <a:r>
              <a:rPr lang="en-US" sz="2000" kern="1200">
                <a:solidFill>
                  <a:schemeClr val="tx1"/>
                </a:solidFill>
                <a:latin typeface="Trebuchet MS"/>
                <a:cs typeface="Trebuchet MS"/>
              </a:rPr>
              <a:t>Primary </a:t>
            </a:r>
            <a:r>
              <a:rPr lang="en-US" sz="2000" kern="1200" spc="-5">
                <a:solidFill>
                  <a:schemeClr val="tx1"/>
                </a:solidFill>
                <a:latin typeface="Trebuchet MS"/>
                <a:cs typeface="Trebuchet MS"/>
              </a:rPr>
              <a:t>actors </a:t>
            </a:r>
            <a:r>
              <a:rPr lang="en-US" sz="2200" kern="1200" spc="-10">
                <a:solidFill>
                  <a:schemeClr val="tx1"/>
                </a:solidFill>
                <a:latin typeface="Trebuchet MS"/>
                <a:cs typeface="Trebuchet MS"/>
              </a:rPr>
              <a:t>use </a:t>
            </a:r>
            <a:r>
              <a:rPr lang="en-US" sz="2200" kern="1200" spc="-5">
                <a:solidFill>
                  <a:schemeClr val="tx1"/>
                </a:solidFill>
                <a:latin typeface="Trebuchet MS"/>
                <a:cs typeface="Trebuchet MS"/>
              </a:rPr>
              <a:t>the system </a:t>
            </a:r>
            <a:r>
              <a:rPr lang="en-US" sz="2200" kern="1200">
                <a:solidFill>
                  <a:schemeClr val="tx1"/>
                </a:solidFill>
                <a:latin typeface="Trebuchet MS"/>
                <a:cs typeface="Trebuchet MS"/>
              </a:rPr>
              <a:t>to </a:t>
            </a:r>
            <a:r>
              <a:rPr lang="en-US" sz="2200" kern="1200" spc="-5">
                <a:solidFill>
                  <a:schemeClr val="tx1"/>
                </a:solidFill>
                <a:latin typeface="Trebuchet MS"/>
                <a:cs typeface="Trebuchet MS"/>
              </a:rPr>
              <a:t>achieve an observable</a:t>
            </a:r>
            <a:r>
              <a:rPr lang="en-US" sz="2200" kern="1200" spc="165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lang="en-US" sz="2200" kern="1200" spc="-10">
                <a:solidFill>
                  <a:schemeClr val="tx1"/>
                </a:solidFill>
                <a:latin typeface="Trebuchet MS"/>
                <a:cs typeface="Trebuchet MS"/>
              </a:rPr>
              <a:t>user</a:t>
            </a:r>
            <a:endParaRPr lang="en-US" sz="2200" kern="1200">
              <a:solidFill>
                <a:schemeClr val="tx1"/>
              </a:solidFill>
              <a:latin typeface="Trebuchet MS"/>
              <a:cs typeface="Trebuchet MS"/>
            </a:endParaRPr>
          </a:p>
          <a:p>
            <a:pPr marL="756285" marR="0" lvl="0" indent="0" algn="l" defTabSz="914400" rtl="0" eaLnBrk="1" fontAlgn="auto" latinLnBrk="0" hangingPunct="1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b="0" kern="1200" spc="-5">
                <a:latin typeface="Trebuchet MS"/>
                <a:cs typeface="Trebuchet MS"/>
              </a:rPr>
              <a:t>goal</a:t>
            </a:r>
            <a:r>
              <a:rPr lang="en-US" sz="2000" b="0" kern="1200" spc="-5">
                <a:latin typeface="Trebuchet MS"/>
                <a:cs typeface="Trebuchet MS"/>
              </a:rPr>
              <a:t>.</a:t>
            </a:r>
            <a:endParaRPr lang="en-US" sz="2000" b="0" kern="1200">
              <a:latin typeface="Trebuchet MS"/>
              <a:cs typeface="Trebuchet MS"/>
            </a:endParaRPr>
          </a:p>
          <a:p>
            <a:pPr marL="756285" marR="5080" lvl="1" indent="-287020" algn="l" defTabSz="914400" rtl="0" eaLnBrk="1" fontAlgn="auto" latinLnBrk="0" hangingPunct="1">
              <a:lnSpc>
                <a:spcPct val="113900"/>
              </a:lnSpc>
              <a:spcBef>
                <a:spcPts val="1125"/>
              </a:spcBef>
              <a:spcAft>
                <a:spcPts val="0"/>
              </a:spcAft>
              <a:buClrTx/>
              <a:buSzTx/>
              <a:buFont typeface="Wingdings"/>
              <a:buChar char=""/>
              <a:tabLst>
                <a:tab pos="756285" algn="l"/>
                <a:tab pos="756920" algn="l"/>
              </a:tabLst>
              <a:defRPr/>
            </a:pPr>
            <a:r>
              <a:rPr lang="en-US" sz="2000" kern="1200">
                <a:solidFill>
                  <a:schemeClr val="tx1"/>
                </a:solidFill>
                <a:latin typeface="Trebuchet MS"/>
                <a:cs typeface="Trebuchet MS"/>
              </a:rPr>
              <a:t>Primary </a:t>
            </a:r>
            <a:r>
              <a:rPr lang="en-US" sz="2000" kern="1200" spc="-5">
                <a:solidFill>
                  <a:schemeClr val="tx1"/>
                </a:solidFill>
                <a:latin typeface="Trebuchet MS"/>
                <a:cs typeface="Trebuchet MS"/>
              </a:rPr>
              <a:t>actors are </a:t>
            </a:r>
            <a:r>
              <a:rPr lang="en-US" sz="2200" kern="1200" spc="-5">
                <a:solidFill>
                  <a:schemeClr val="tx1"/>
                </a:solidFill>
                <a:latin typeface="Trebuchet MS"/>
                <a:cs typeface="Trebuchet MS"/>
              </a:rPr>
              <a:t>completely outside the system </a:t>
            </a:r>
            <a:r>
              <a:rPr lang="en-US" sz="2000" kern="1200" spc="-5">
                <a:solidFill>
                  <a:schemeClr val="tx1"/>
                </a:solidFill>
                <a:latin typeface="Trebuchet MS"/>
                <a:cs typeface="Trebuchet MS"/>
              </a:rPr>
              <a:t>and drive  the </a:t>
            </a:r>
            <a:r>
              <a:rPr lang="en-US" sz="2000" kern="1200">
                <a:solidFill>
                  <a:schemeClr val="tx1"/>
                </a:solidFill>
                <a:latin typeface="Trebuchet MS"/>
                <a:cs typeface="Trebuchet MS"/>
              </a:rPr>
              <a:t>system</a:t>
            </a:r>
            <a:r>
              <a:rPr lang="en-US" sz="2000" kern="1200" spc="-45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lang="en-US" sz="2000" kern="1200" spc="-5">
                <a:solidFill>
                  <a:schemeClr val="tx1"/>
                </a:solidFill>
                <a:latin typeface="Trebuchet MS"/>
                <a:cs typeface="Trebuchet MS"/>
              </a:rPr>
              <a:t>requirements.</a:t>
            </a:r>
            <a:endParaRPr lang="en-US" sz="2000" kern="1200">
              <a:solidFill>
                <a:schemeClr val="tx1"/>
              </a:solidFill>
              <a:latin typeface="Trebuchet MS"/>
              <a:cs typeface="Trebuchet MS"/>
            </a:endParaRPr>
          </a:p>
          <a:p>
            <a:pPr marL="3556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520"/>
              </a:spcBef>
              <a:spcAft>
                <a:spcPts val="0"/>
              </a:spcAft>
              <a:buClrTx/>
              <a:buSzPct val="79166"/>
              <a:buFont typeface="Wingdings"/>
              <a:buChar char=""/>
              <a:tabLst>
                <a:tab pos="355600" algn="l"/>
              </a:tabLst>
              <a:defRPr/>
            </a:pPr>
            <a:r>
              <a:rPr lang="en-US" sz="2400" u="heavy" kern="1200" spc="-5">
                <a:uFill>
                  <a:solidFill>
                    <a:srgbClr val="006FC0"/>
                  </a:solidFill>
                </a:uFill>
                <a:latin typeface="Trebuchet MS"/>
                <a:cs typeface="Trebuchet MS"/>
              </a:rPr>
              <a:t>Secondary</a:t>
            </a:r>
            <a:r>
              <a:rPr lang="en-US" sz="2400" u="heavy" kern="1200" spc="-35">
                <a:uFill>
                  <a:solidFill>
                    <a:srgbClr val="006FC0"/>
                  </a:solidFill>
                </a:uFill>
                <a:latin typeface="Trebuchet MS"/>
                <a:cs typeface="Trebuchet MS"/>
              </a:rPr>
              <a:t> </a:t>
            </a:r>
            <a:r>
              <a:rPr lang="en-US" sz="2400" u="heavy" kern="1200" spc="-5">
                <a:uFill>
                  <a:solidFill>
                    <a:srgbClr val="006FC0"/>
                  </a:solidFill>
                </a:uFill>
                <a:latin typeface="Trebuchet MS"/>
                <a:cs typeface="Trebuchet MS"/>
              </a:rPr>
              <a:t>actors</a:t>
            </a:r>
            <a:r>
              <a:rPr lang="en-US" sz="2400" b="0" kern="1200" spc="-5">
                <a:latin typeface="Trebuchet MS"/>
                <a:cs typeface="Trebuchet MS"/>
              </a:rPr>
              <a:t>:</a:t>
            </a:r>
            <a:endParaRPr lang="en-US" sz="2400" b="0" kern="1200">
              <a:latin typeface="Trebuchet MS"/>
              <a:cs typeface="Trebuchet MS"/>
            </a:endParaRPr>
          </a:p>
          <a:p>
            <a:pPr marL="756285" marR="7620" lvl="1" indent="-287020" algn="l" defTabSz="914400" rtl="0" eaLnBrk="1" fontAlgn="auto" latinLnBrk="0" hangingPunct="1">
              <a:lnSpc>
                <a:spcPct val="113500"/>
              </a:lnSpc>
              <a:spcBef>
                <a:spcPts val="1180"/>
              </a:spcBef>
              <a:spcAft>
                <a:spcPts val="0"/>
              </a:spcAft>
              <a:buClrTx/>
              <a:buSzTx/>
              <a:buFont typeface="Wingdings"/>
              <a:buChar char=""/>
              <a:tabLst>
                <a:tab pos="756285" algn="l"/>
                <a:tab pos="756920" algn="l"/>
                <a:tab pos="1449705" algn="l"/>
                <a:tab pos="1768475" algn="l"/>
                <a:tab pos="3258820" algn="l"/>
                <a:tab pos="3911600" algn="l"/>
                <a:tab pos="4309110" algn="l"/>
                <a:tab pos="5513705" algn="l"/>
                <a:tab pos="6050280" algn="l"/>
                <a:tab pos="7091045" algn="l"/>
                <a:tab pos="7947659" algn="l"/>
              </a:tabLst>
              <a:defRPr/>
            </a:pPr>
            <a:r>
              <a:rPr lang="en-US" sz="2200" kern="1200" spc="-10">
                <a:solidFill>
                  <a:schemeClr val="tx1"/>
                </a:solidFill>
                <a:latin typeface="Trebuchet MS"/>
                <a:cs typeface="Trebuchet MS"/>
              </a:rPr>
              <a:t>pla</a:t>
            </a:r>
            <a:r>
              <a:rPr lang="en-US" sz="2200" kern="1200" spc="-5">
                <a:solidFill>
                  <a:schemeClr val="tx1"/>
                </a:solidFill>
                <a:latin typeface="Trebuchet MS"/>
                <a:cs typeface="Trebuchet MS"/>
              </a:rPr>
              <a:t>y</a:t>
            </a:r>
            <a:r>
              <a:rPr lang="en-US" sz="2200" kern="1200">
                <a:solidFill>
                  <a:schemeClr val="tx1"/>
                </a:solidFill>
                <a:latin typeface="Trebuchet MS"/>
                <a:cs typeface="Trebuchet MS"/>
              </a:rPr>
              <a:t>	</a:t>
            </a:r>
            <a:r>
              <a:rPr lang="en-US" sz="2200" kern="1200" spc="-5">
                <a:solidFill>
                  <a:schemeClr val="tx1"/>
                </a:solidFill>
                <a:latin typeface="Trebuchet MS"/>
                <a:cs typeface="Trebuchet MS"/>
              </a:rPr>
              <a:t>a</a:t>
            </a:r>
            <a:r>
              <a:rPr lang="en-US" sz="2200" kern="1200">
                <a:solidFill>
                  <a:schemeClr val="tx1"/>
                </a:solidFill>
                <a:latin typeface="Trebuchet MS"/>
                <a:cs typeface="Trebuchet MS"/>
              </a:rPr>
              <a:t>	</a:t>
            </a:r>
            <a:r>
              <a:rPr lang="en-US" sz="2200" kern="1200" spc="-5">
                <a:solidFill>
                  <a:schemeClr val="tx1"/>
                </a:solidFill>
                <a:latin typeface="Trebuchet MS"/>
                <a:cs typeface="Trebuchet MS"/>
              </a:rPr>
              <a:t>su</a:t>
            </a:r>
            <a:r>
              <a:rPr lang="en-US" sz="2200" kern="1200" spc="5">
                <a:solidFill>
                  <a:schemeClr val="tx1"/>
                </a:solidFill>
                <a:latin typeface="Trebuchet MS"/>
                <a:cs typeface="Trebuchet MS"/>
              </a:rPr>
              <a:t>p</a:t>
            </a:r>
            <a:r>
              <a:rPr lang="en-US" sz="2200" kern="1200" spc="-10">
                <a:solidFill>
                  <a:schemeClr val="tx1"/>
                </a:solidFill>
                <a:latin typeface="Trebuchet MS"/>
                <a:cs typeface="Trebuchet MS"/>
              </a:rPr>
              <a:t>portin</a:t>
            </a:r>
            <a:r>
              <a:rPr lang="en-US" sz="2200" kern="1200" spc="-5">
                <a:solidFill>
                  <a:schemeClr val="tx1"/>
                </a:solidFill>
                <a:latin typeface="Trebuchet MS"/>
                <a:cs typeface="Trebuchet MS"/>
              </a:rPr>
              <a:t>g</a:t>
            </a:r>
            <a:r>
              <a:rPr lang="en-US" sz="2200" kern="1200">
                <a:solidFill>
                  <a:schemeClr val="tx1"/>
                </a:solidFill>
                <a:latin typeface="Trebuchet MS"/>
                <a:cs typeface="Trebuchet MS"/>
              </a:rPr>
              <a:t>	</a:t>
            </a:r>
            <a:r>
              <a:rPr lang="en-US" sz="2200" kern="1200" spc="-5">
                <a:solidFill>
                  <a:schemeClr val="tx1"/>
                </a:solidFill>
                <a:latin typeface="Trebuchet MS"/>
                <a:cs typeface="Trebuchet MS"/>
              </a:rPr>
              <a:t>role</a:t>
            </a:r>
            <a:r>
              <a:rPr lang="en-US" sz="2200" kern="1200">
                <a:solidFill>
                  <a:schemeClr val="tx1"/>
                </a:solidFill>
                <a:latin typeface="Trebuchet MS"/>
                <a:cs typeface="Trebuchet MS"/>
              </a:rPr>
              <a:t>	</a:t>
            </a:r>
            <a:r>
              <a:rPr lang="en-US" sz="2000" kern="1200" spc="-5">
                <a:solidFill>
                  <a:schemeClr val="tx1"/>
                </a:solidFill>
                <a:latin typeface="Trebuchet MS"/>
                <a:cs typeface="Trebuchet MS"/>
              </a:rPr>
              <a:t>t</a:t>
            </a:r>
            <a:r>
              <a:rPr lang="en-US" sz="2000" kern="1200">
                <a:solidFill>
                  <a:schemeClr val="tx1"/>
                </a:solidFill>
                <a:latin typeface="Trebuchet MS"/>
                <a:cs typeface="Trebuchet MS"/>
              </a:rPr>
              <a:t>o	</a:t>
            </a:r>
            <a:r>
              <a:rPr lang="en-US" sz="2000" kern="1200" spc="-10">
                <a:solidFill>
                  <a:schemeClr val="tx1"/>
                </a:solidFill>
                <a:latin typeface="Trebuchet MS"/>
                <a:cs typeface="Trebuchet MS"/>
              </a:rPr>
              <a:t>fa</a:t>
            </a:r>
            <a:r>
              <a:rPr lang="en-US" sz="2000" kern="1200" spc="-5">
                <a:solidFill>
                  <a:schemeClr val="tx1"/>
                </a:solidFill>
                <a:latin typeface="Trebuchet MS"/>
                <a:cs typeface="Trebuchet MS"/>
              </a:rPr>
              <a:t>c</a:t>
            </a:r>
            <a:r>
              <a:rPr lang="en-US" sz="2000" kern="1200" spc="5">
                <a:solidFill>
                  <a:schemeClr val="tx1"/>
                </a:solidFill>
                <a:latin typeface="Trebuchet MS"/>
                <a:cs typeface="Trebuchet MS"/>
              </a:rPr>
              <a:t>i</a:t>
            </a:r>
            <a:r>
              <a:rPr lang="en-US" sz="2000" kern="1200">
                <a:solidFill>
                  <a:schemeClr val="tx1"/>
                </a:solidFill>
                <a:latin typeface="Trebuchet MS"/>
                <a:cs typeface="Trebuchet MS"/>
              </a:rPr>
              <a:t>li</a:t>
            </a:r>
            <a:r>
              <a:rPr lang="en-US" sz="2000" kern="1200" spc="-15">
                <a:solidFill>
                  <a:schemeClr val="tx1"/>
                </a:solidFill>
                <a:latin typeface="Trebuchet MS"/>
                <a:cs typeface="Trebuchet MS"/>
              </a:rPr>
              <a:t>t</a:t>
            </a:r>
            <a:r>
              <a:rPr lang="en-US" sz="2000" kern="1200" spc="-10">
                <a:solidFill>
                  <a:schemeClr val="tx1"/>
                </a:solidFill>
                <a:latin typeface="Trebuchet MS"/>
                <a:cs typeface="Trebuchet MS"/>
              </a:rPr>
              <a:t>a</a:t>
            </a:r>
            <a:r>
              <a:rPr lang="en-US" sz="2000" kern="1200" spc="-5">
                <a:solidFill>
                  <a:schemeClr val="tx1"/>
                </a:solidFill>
                <a:latin typeface="Trebuchet MS"/>
                <a:cs typeface="Trebuchet MS"/>
              </a:rPr>
              <a:t>t</a:t>
            </a:r>
            <a:r>
              <a:rPr lang="en-US" sz="2000" kern="1200">
                <a:solidFill>
                  <a:schemeClr val="tx1"/>
                </a:solidFill>
                <a:latin typeface="Trebuchet MS"/>
                <a:cs typeface="Trebuchet MS"/>
              </a:rPr>
              <a:t>e	</a:t>
            </a:r>
            <a:r>
              <a:rPr lang="en-US" sz="2000" kern="1200" spc="-15">
                <a:solidFill>
                  <a:schemeClr val="tx1"/>
                </a:solidFill>
                <a:latin typeface="Trebuchet MS"/>
                <a:cs typeface="Trebuchet MS"/>
              </a:rPr>
              <a:t>t</a:t>
            </a:r>
            <a:r>
              <a:rPr lang="en-US" sz="2000" kern="1200" spc="-5">
                <a:solidFill>
                  <a:schemeClr val="tx1"/>
                </a:solidFill>
                <a:latin typeface="Trebuchet MS"/>
                <a:cs typeface="Trebuchet MS"/>
              </a:rPr>
              <a:t>h</a:t>
            </a:r>
            <a:r>
              <a:rPr lang="en-US" sz="2000" kern="1200">
                <a:solidFill>
                  <a:schemeClr val="tx1"/>
                </a:solidFill>
                <a:latin typeface="Trebuchet MS"/>
                <a:cs typeface="Trebuchet MS"/>
              </a:rPr>
              <a:t>e	</a:t>
            </a:r>
            <a:r>
              <a:rPr lang="en-US" sz="2000" kern="1200" spc="-15">
                <a:solidFill>
                  <a:schemeClr val="tx1"/>
                </a:solidFill>
                <a:latin typeface="Trebuchet MS"/>
                <a:cs typeface="Trebuchet MS"/>
              </a:rPr>
              <a:t>p</a:t>
            </a:r>
            <a:r>
              <a:rPr lang="en-US" sz="2000" kern="1200">
                <a:solidFill>
                  <a:schemeClr val="tx1"/>
                </a:solidFill>
                <a:latin typeface="Trebuchet MS"/>
                <a:cs typeface="Trebuchet MS"/>
              </a:rPr>
              <a:t>rimary	</a:t>
            </a:r>
            <a:r>
              <a:rPr lang="en-US" sz="2000" kern="1200" spc="-10">
                <a:solidFill>
                  <a:schemeClr val="tx1"/>
                </a:solidFill>
                <a:latin typeface="Trebuchet MS"/>
                <a:cs typeface="Trebuchet MS"/>
              </a:rPr>
              <a:t>a</a:t>
            </a:r>
            <a:r>
              <a:rPr lang="en-US" sz="2000" kern="1200" spc="-5">
                <a:solidFill>
                  <a:schemeClr val="tx1"/>
                </a:solidFill>
                <a:latin typeface="Trebuchet MS"/>
                <a:cs typeface="Trebuchet MS"/>
              </a:rPr>
              <a:t>c</a:t>
            </a:r>
            <a:r>
              <a:rPr lang="en-US" sz="2000" kern="1200" spc="-15">
                <a:solidFill>
                  <a:schemeClr val="tx1"/>
                </a:solidFill>
                <a:latin typeface="Trebuchet MS"/>
                <a:cs typeface="Trebuchet MS"/>
              </a:rPr>
              <a:t>t</a:t>
            </a:r>
            <a:r>
              <a:rPr lang="en-US" sz="2000" kern="1200">
                <a:solidFill>
                  <a:schemeClr val="tx1"/>
                </a:solidFill>
                <a:latin typeface="Trebuchet MS"/>
                <a:cs typeface="Trebuchet MS"/>
              </a:rPr>
              <a:t>ors	</a:t>
            </a:r>
            <a:r>
              <a:rPr lang="en-US" sz="2000" kern="1200" spc="-15">
                <a:solidFill>
                  <a:schemeClr val="tx1"/>
                </a:solidFill>
                <a:latin typeface="Trebuchet MS"/>
                <a:cs typeface="Trebuchet MS"/>
              </a:rPr>
              <a:t>to  </a:t>
            </a:r>
            <a:r>
              <a:rPr lang="en-US" sz="2000" kern="1200" spc="-5">
                <a:solidFill>
                  <a:schemeClr val="tx1"/>
                </a:solidFill>
                <a:latin typeface="Trebuchet MS"/>
                <a:cs typeface="Trebuchet MS"/>
              </a:rPr>
              <a:t>achieve their</a:t>
            </a:r>
            <a:r>
              <a:rPr lang="en-US" sz="2000" kern="1200" spc="-6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lang="en-US" sz="2000" kern="1200">
                <a:solidFill>
                  <a:schemeClr val="tx1"/>
                </a:solidFill>
                <a:latin typeface="Trebuchet MS"/>
                <a:cs typeface="Trebuchet MS"/>
              </a:rPr>
              <a:t>goals.</a:t>
            </a:r>
          </a:p>
          <a:p>
            <a:pPr marL="756285" marR="8255" lvl="1" indent="-287020" algn="l" defTabSz="914400" rtl="0" eaLnBrk="1" fontAlgn="auto" latinLnBrk="0" hangingPunct="1">
              <a:lnSpc>
                <a:spcPct val="114199"/>
              </a:lnSpc>
              <a:spcBef>
                <a:spcPts val="1090"/>
              </a:spcBef>
              <a:spcAft>
                <a:spcPts val="0"/>
              </a:spcAft>
              <a:buClrTx/>
              <a:buSzTx/>
              <a:buFont typeface="Wingdings"/>
              <a:buChar char=""/>
              <a:tabLst>
                <a:tab pos="756285" algn="l"/>
                <a:tab pos="756920" algn="l"/>
              </a:tabLst>
              <a:defRPr/>
            </a:pPr>
            <a:r>
              <a:rPr lang="en-US" sz="2000" kern="1200" spc="-5">
                <a:solidFill>
                  <a:schemeClr val="tx1"/>
                </a:solidFill>
                <a:latin typeface="Trebuchet MS"/>
                <a:cs typeface="Trebuchet MS"/>
              </a:rPr>
              <a:t>Secondary actors often </a:t>
            </a:r>
            <a:r>
              <a:rPr lang="en-US" sz="2200" kern="1200" spc="-10">
                <a:solidFill>
                  <a:schemeClr val="tx1"/>
                </a:solidFill>
                <a:latin typeface="Trebuchet MS"/>
                <a:cs typeface="Trebuchet MS"/>
              </a:rPr>
              <a:t>appear </a:t>
            </a:r>
            <a:r>
              <a:rPr lang="en-US" sz="2200" kern="1200">
                <a:solidFill>
                  <a:schemeClr val="tx1"/>
                </a:solidFill>
                <a:latin typeface="Trebuchet MS"/>
                <a:cs typeface="Trebuchet MS"/>
              </a:rPr>
              <a:t>to </a:t>
            </a:r>
            <a:r>
              <a:rPr lang="en-US" sz="2200" kern="1200" spc="-5">
                <a:solidFill>
                  <a:schemeClr val="tx1"/>
                </a:solidFill>
                <a:latin typeface="Trebuchet MS"/>
                <a:cs typeface="Trebuchet MS"/>
              </a:rPr>
              <a:t>be </a:t>
            </a:r>
            <a:r>
              <a:rPr lang="en-US" sz="2200" kern="1200" spc="-10">
                <a:solidFill>
                  <a:schemeClr val="tx1"/>
                </a:solidFill>
                <a:latin typeface="Trebuchet MS"/>
                <a:cs typeface="Trebuchet MS"/>
              </a:rPr>
              <a:t>more inside </a:t>
            </a:r>
            <a:r>
              <a:rPr lang="en-US" sz="2200" kern="1200" spc="-5">
                <a:solidFill>
                  <a:schemeClr val="tx1"/>
                </a:solidFill>
                <a:latin typeface="Trebuchet MS"/>
                <a:cs typeface="Trebuchet MS"/>
              </a:rPr>
              <a:t>the system  than outside</a:t>
            </a:r>
            <a:r>
              <a:rPr lang="en-US" sz="2000" kern="1200" spc="-5">
                <a:solidFill>
                  <a:schemeClr val="tx1"/>
                </a:solidFill>
                <a:latin typeface="Trebuchet MS"/>
                <a:cs typeface="Trebuchet MS"/>
              </a:rPr>
              <a:t>.</a:t>
            </a:r>
            <a:endParaRPr lang="en-US" sz="2000" kern="1200">
              <a:solidFill>
                <a:schemeClr val="tx1"/>
              </a:solidFill>
              <a:latin typeface="Trebuchet MS"/>
              <a:cs typeface="Trebuchet MS"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170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874" y="193040"/>
            <a:ext cx="8604250" cy="369332"/>
          </a:xfrm>
        </p:spPr>
        <p:txBody>
          <a:bodyPr/>
          <a:lstStyle/>
          <a:p>
            <a:r>
              <a:rPr lang="en-US"/>
              <a:t>EXAMPLE : ATM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5279" y="1535429"/>
            <a:ext cx="8473440" cy="4462760"/>
          </a:xfrm>
        </p:spPr>
        <p:txBody>
          <a:bodyPr/>
          <a:lstStyle/>
          <a:p>
            <a:pPr marL="354965" marR="8890" lvl="0" indent="-342900" algn="just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Pct val="79166"/>
              <a:buFont typeface="Wingdings"/>
              <a:buChar char=""/>
              <a:tabLst>
                <a:tab pos="355600" algn="l"/>
              </a:tabLst>
              <a:defRPr/>
            </a:pPr>
            <a:r>
              <a:rPr lang="en-US" sz="2400" b="0" kern="1200">
                <a:solidFill>
                  <a:srgbClr val="001F5F"/>
                </a:solidFill>
                <a:latin typeface="Trebuchet MS"/>
                <a:cs typeface="Trebuchet MS"/>
              </a:rPr>
              <a:t>An </a:t>
            </a:r>
            <a:r>
              <a:rPr lang="en-US" sz="2400" b="0" kern="1200" spc="-5">
                <a:solidFill>
                  <a:srgbClr val="001F5F"/>
                </a:solidFill>
                <a:latin typeface="Trebuchet MS"/>
                <a:cs typeface="Trebuchet MS"/>
              </a:rPr>
              <a:t>automatic </a:t>
            </a:r>
            <a:r>
              <a:rPr lang="en-US" sz="2400" b="0" kern="1200">
                <a:solidFill>
                  <a:srgbClr val="001F5F"/>
                </a:solidFill>
                <a:latin typeface="Trebuchet MS"/>
                <a:cs typeface="Trebuchet MS"/>
              </a:rPr>
              <a:t>teller </a:t>
            </a:r>
            <a:r>
              <a:rPr lang="en-US" sz="2400" b="0" kern="1200" spc="-5">
                <a:solidFill>
                  <a:srgbClr val="001F5F"/>
                </a:solidFill>
                <a:latin typeface="Trebuchet MS"/>
                <a:cs typeface="Trebuchet MS"/>
              </a:rPr>
              <a:t>machine (ATM) </a:t>
            </a:r>
            <a:r>
              <a:rPr lang="en-US" sz="2400" b="0" kern="1200">
                <a:solidFill>
                  <a:srgbClr val="001F5F"/>
                </a:solidFill>
                <a:latin typeface="Trebuchet MS"/>
                <a:cs typeface="Trebuchet MS"/>
              </a:rPr>
              <a:t>system </a:t>
            </a:r>
            <a:r>
              <a:rPr lang="en-US" sz="2400" b="0" kern="1200" spc="-5">
                <a:solidFill>
                  <a:srgbClr val="001F5F"/>
                </a:solidFill>
                <a:latin typeface="Trebuchet MS"/>
                <a:cs typeface="Trebuchet MS"/>
              </a:rPr>
              <a:t>is typically  used by different types of users</a:t>
            </a:r>
            <a:r>
              <a:rPr lang="en-US" sz="2400" b="0" kern="1200" spc="9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lang="en-US" sz="2400" b="0" kern="1200" spc="-5">
                <a:solidFill>
                  <a:srgbClr val="001F5F"/>
                </a:solidFill>
                <a:latin typeface="Trebuchet MS"/>
                <a:cs typeface="Trebuchet MS"/>
              </a:rPr>
              <a:t>(actors).</a:t>
            </a:r>
            <a:endParaRPr lang="en-US" sz="2400" b="0" kern="1200">
              <a:solidFill>
                <a:prstClr val="black"/>
              </a:solidFill>
              <a:latin typeface="Trebuchet MS"/>
              <a:cs typeface="Trebuchet MS"/>
            </a:endParaRPr>
          </a:p>
          <a:p>
            <a:pPr marL="3556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775"/>
              </a:spcBef>
              <a:spcAft>
                <a:spcPts val="0"/>
              </a:spcAft>
              <a:buClrTx/>
              <a:buSzPct val="79166"/>
              <a:buFont typeface="Wingdings"/>
              <a:buChar char=""/>
              <a:tabLst>
                <a:tab pos="355600" algn="l"/>
                <a:tab pos="1014094" algn="l"/>
                <a:tab pos="1616075" algn="l"/>
                <a:tab pos="2493645" algn="l"/>
                <a:tab pos="2809240" algn="l"/>
                <a:tab pos="3525520" algn="l"/>
                <a:tab pos="3964940" algn="l"/>
                <a:tab pos="5196205" algn="l"/>
                <a:tab pos="6546850" algn="l"/>
                <a:tab pos="7096759" algn="l"/>
                <a:tab pos="7860665" algn="l"/>
              </a:tabLst>
              <a:defRPr/>
            </a:pPr>
            <a:r>
              <a:rPr lang="en-US" sz="2400" b="0" kern="1200" spc="-5">
                <a:solidFill>
                  <a:srgbClr val="001F5F"/>
                </a:solidFill>
                <a:latin typeface="Trebuchet MS"/>
                <a:cs typeface="Trebuchet MS"/>
              </a:rPr>
              <a:t>Y</a:t>
            </a:r>
            <a:r>
              <a:rPr lang="en-US" sz="2400" b="0" kern="1200" spc="-10">
                <a:solidFill>
                  <a:srgbClr val="001F5F"/>
                </a:solidFill>
                <a:latin typeface="Trebuchet MS"/>
                <a:cs typeface="Trebuchet MS"/>
              </a:rPr>
              <a:t>o</a:t>
            </a:r>
            <a:r>
              <a:rPr lang="en-US" sz="2400" b="0" kern="1200">
                <a:solidFill>
                  <a:srgbClr val="001F5F"/>
                </a:solidFill>
                <a:latin typeface="Trebuchet MS"/>
                <a:cs typeface="Trebuchet MS"/>
              </a:rPr>
              <a:t>u	</a:t>
            </a:r>
            <a:r>
              <a:rPr lang="en-US" sz="2400" b="0" kern="1200" spc="5">
                <a:solidFill>
                  <a:srgbClr val="001F5F"/>
                </a:solidFill>
                <a:latin typeface="Trebuchet MS"/>
                <a:cs typeface="Trebuchet MS"/>
              </a:rPr>
              <a:t>a</a:t>
            </a:r>
            <a:r>
              <a:rPr lang="en-US" sz="2400" b="0" kern="1200">
                <a:solidFill>
                  <a:srgbClr val="001F5F"/>
                </a:solidFill>
                <a:latin typeface="Trebuchet MS"/>
                <a:cs typeface="Trebuchet MS"/>
              </a:rPr>
              <a:t>re	given	a	</a:t>
            </a:r>
            <a:r>
              <a:rPr lang="en-US" sz="2400" b="0" kern="1200" spc="-5">
                <a:solidFill>
                  <a:srgbClr val="001F5F"/>
                </a:solidFill>
                <a:latin typeface="Trebuchet MS"/>
                <a:cs typeface="Trebuchet MS"/>
              </a:rPr>
              <a:t>tas</a:t>
            </a:r>
            <a:r>
              <a:rPr lang="en-US" sz="2400" b="0" kern="1200">
                <a:solidFill>
                  <a:srgbClr val="001F5F"/>
                </a:solidFill>
                <a:latin typeface="Trebuchet MS"/>
                <a:cs typeface="Trebuchet MS"/>
              </a:rPr>
              <a:t>k	</a:t>
            </a:r>
            <a:r>
              <a:rPr lang="en-US" sz="2400" b="0" kern="1200" spc="-5">
                <a:solidFill>
                  <a:srgbClr val="001F5F"/>
                </a:solidFill>
                <a:latin typeface="Trebuchet MS"/>
                <a:cs typeface="Trebuchet MS"/>
              </a:rPr>
              <a:t>t</a:t>
            </a:r>
            <a:r>
              <a:rPr lang="en-US" sz="2400" b="0" kern="1200">
                <a:solidFill>
                  <a:srgbClr val="001F5F"/>
                </a:solidFill>
                <a:latin typeface="Trebuchet MS"/>
                <a:cs typeface="Trebuchet MS"/>
              </a:rPr>
              <a:t>o	</a:t>
            </a:r>
            <a:r>
              <a:rPr lang="en-US" sz="2400" b="0" kern="1200" spc="-5">
                <a:solidFill>
                  <a:srgbClr val="001F5F"/>
                </a:solidFill>
                <a:latin typeface="Trebuchet MS"/>
                <a:cs typeface="Trebuchet MS"/>
              </a:rPr>
              <a:t>d</a:t>
            </a:r>
            <a:r>
              <a:rPr lang="en-US" sz="2400" b="0" kern="1200" spc="-10">
                <a:solidFill>
                  <a:srgbClr val="001F5F"/>
                </a:solidFill>
                <a:latin typeface="Trebuchet MS"/>
                <a:cs typeface="Trebuchet MS"/>
              </a:rPr>
              <a:t>e</a:t>
            </a:r>
            <a:r>
              <a:rPr lang="en-US" sz="2400" b="0" kern="1200" spc="10">
                <a:solidFill>
                  <a:srgbClr val="001F5F"/>
                </a:solidFill>
                <a:latin typeface="Trebuchet MS"/>
                <a:cs typeface="Trebuchet MS"/>
              </a:rPr>
              <a:t>v</a:t>
            </a:r>
            <a:r>
              <a:rPr lang="en-US" sz="2400" b="0" kern="1200" spc="-5">
                <a:solidFill>
                  <a:srgbClr val="001F5F"/>
                </a:solidFill>
                <a:latin typeface="Trebuchet MS"/>
                <a:cs typeface="Trebuchet MS"/>
              </a:rPr>
              <a:t>elo</a:t>
            </a:r>
            <a:r>
              <a:rPr lang="en-US" sz="2400" b="0" kern="1200">
                <a:solidFill>
                  <a:srgbClr val="001F5F"/>
                </a:solidFill>
                <a:latin typeface="Trebuchet MS"/>
                <a:cs typeface="Trebuchet MS"/>
              </a:rPr>
              <a:t>p	so</a:t>
            </a:r>
            <a:r>
              <a:rPr lang="en-US" sz="2400" b="0" kern="1200" spc="-10">
                <a:solidFill>
                  <a:srgbClr val="001F5F"/>
                </a:solidFill>
                <a:latin typeface="Trebuchet MS"/>
                <a:cs typeface="Trebuchet MS"/>
              </a:rPr>
              <a:t>f</a:t>
            </a:r>
            <a:r>
              <a:rPr lang="en-US" sz="2400" b="0" kern="1200" spc="-5">
                <a:solidFill>
                  <a:srgbClr val="001F5F"/>
                </a:solidFill>
                <a:latin typeface="Trebuchet MS"/>
                <a:cs typeface="Trebuchet MS"/>
              </a:rPr>
              <a:t>twa</a:t>
            </a:r>
            <a:r>
              <a:rPr lang="en-US" sz="2400" b="0" kern="1200" spc="5">
                <a:solidFill>
                  <a:srgbClr val="001F5F"/>
                </a:solidFill>
                <a:latin typeface="Trebuchet MS"/>
                <a:cs typeface="Trebuchet MS"/>
              </a:rPr>
              <a:t>r</a:t>
            </a:r>
            <a:r>
              <a:rPr lang="en-US" sz="2400" b="0" kern="1200">
                <a:solidFill>
                  <a:srgbClr val="001F5F"/>
                </a:solidFill>
                <a:latin typeface="Trebuchet MS"/>
                <a:cs typeface="Trebuchet MS"/>
              </a:rPr>
              <a:t>e	for	such	</a:t>
            </a:r>
            <a:r>
              <a:rPr lang="en-US" sz="2400" b="0" kern="1200" spc="-5">
                <a:solidFill>
                  <a:srgbClr val="001F5F"/>
                </a:solidFill>
                <a:latin typeface="Trebuchet MS"/>
                <a:cs typeface="Trebuchet MS"/>
              </a:rPr>
              <a:t>an</a:t>
            </a:r>
            <a:endParaRPr lang="en-US" sz="2400" b="0" kern="1200">
              <a:solidFill>
                <a:prstClr val="black"/>
              </a:solidFill>
              <a:latin typeface="Trebuchet MS"/>
              <a:cs typeface="Trebuchet MS"/>
            </a:endParaRPr>
          </a:p>
          <a:p>
            <a:pPr marL="354965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0" kern="1200">
                <a:solidFill>
                  <a:srgbClr val="001F5F"/>
                </a:solidFill>
                <a:latin typeface="Trebuchet MS"/>
                <a:cs typeface="Trebuchet MS"/>
              </a:rPr>
              <a:t>ATM</a:t>
            </a:r>
            <a:r>
              <a:rPr lang="en-US" sz="2400" b="0" kern="1200" spc="-2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lang="en-US" sz="2400" b="0" kern="1200" spc="-5">
                <a:solidFill>
                  <a:srgbClr val="001F5F"/>
                </a:solidFill>
                <a:latin typeface="Trebuchet MS"/>
                <a:cs typeface="Trebuchet MS"/>
              </a:rPr>
              <a:t>system.</a:t>
            </a:r>
            <a:endParaRPr lang="en-US" sz="2400" b="0" kern="1200">
              <a:solidFill>
                <a:prstClr val="black"/>
              </a:solidFill>
              <a:latin typeface="Trebuchet MS"/>
              <a:cs typeface="Trebuchet MS"/>
            </a:endParaRPr>
          </a:p>
          <a:p>
            <a:pPr marL="354965" marR="5080" lvl="0" indent="-342900" algn="just" defTabSz="914400" rtl="0" eaLnBrk="1" fontAlgn="auto" latinLnBrk="0" hangingPunct="1">
              <a:lnSpc>
                <a:spcPct val="100000"/>
              </a:lnSpc>
              <a:spcBef>
                <a:spcPts val="1775"/>
              </a:spcBef>
              <a:spcAft>
                <a:spcPts val="0"/>
              </a:spcAft>
              <a:buClrTx/>
              <a:buSzPct val="79166"/>
              <a:buFont typeface="Wingdings"/>
              <a:buChar char=""/>
              <a:tabLst>
                <a:tab pos="355600" algn="l"/>
              </a:tabLst>
              <a:defRPr/>
            </a:pPr>
            <a:r>
              <a:rPr lang="en-US" sz="2400" b="0" kern="1200" spc="-5">
                <a:solidFill>
                  <a:srgbClr val="001F5F"/>
                </a:solidFill>
                <a:latin typeface="Trebuchet MS"/>
                <a:cs typeface="Trebuchet MS"/>
              </a:rPr>
              <a:t>The manager of </a:t>
            </a:r>
            <a:r>
              <a:rPr lang="en-US" sz="2400" b="0" kern="1200">
                <a:solidFill>
                  <a:srgbClr val="001F5F"/>
                </a:solidFill>
                <a:latin typeface="Trebuchet MS"/>
                <a:cs typeface="Trebuchet MS"/>
              </a:rPr>
              <a:t>the </a:t>
            </a:r>
            <a:r>
              <a:rPr lang="en-US" sz="2400" b="0" kern="1200" spc="-5">
                <a:solidFill>
                  <a:srgbClr val="001F5F"/>
                </a:solidFill>
                <a:latin typeface="Trebuchet MS"/>
                <a:cs typeface="Trebuchet MS"/>
              </a:rPr>
              <a:t>bank explains the </a:t>
            </a:r>
            <a:r>
              <a:rPr lang="en-US" sz="2400" b="0" kern="1200">
                <a:solidFill>
                  <a:srgbClr val="001F5F"/>
                </a:solidFill>
                <a:latin typeface="Trebuchet MS"/>
                <a:cs typeface="Trebuchet MS"/>
              </a:rPr>
              <a:t>first </a:t>
            </a:r>
            <a:r>
              <a:rPr lang="en-US" sz="2400" b="0" kern="1200" spc="-5">
                <a:solidFill>
                  <a:srgbClr val="001F5F"/>
                </a:solidFill>
                <a:latin typeface="Trebuchet MS"/>
                <a:cs typeface="Trebuchet MS"/>
              </a:rPr>
              <a:t>requirements  of the </a:t>
            </a:r>
            <a:r>
              <a:rPr lang="en-US" sz="2400" b="0" kern="1200">
                <a:solidFill>
                  <a:srgbClr val="001F5F"/>
                </a:solidFill>
                <a:latin typeface="Trebuchet MS"/>
                <a:cs typeface="Trebuchet MS"/>
              </a:rPr>
              <a:t>system: </a:t>
            </a:r>
            <a:r>
              <a:rPr lang="en-US" sz="2400" b="0" kern="1200" spc="-5">
                <a:solidFill>
                  <a:srgbClr val="001F5F"/>
                </a:solidFill>
                <a:latin typeface="Trebuchet MS"/>
                <a:cs typeface="Trebuchet MS"/>
              </a:rPr>
              <a:t>The user can </a:t>
            </a:r>
            <a:r>
              <a:rPr lang="en-US" sz="2400" b="0" kern="1200">
                <a:solidFill>
                  <a:srgbClr val="001F5F"/>
                </a:solidFill>
                <a:latin typeface="Trebuchet MS"/>
                <a:cs typeface="Trebuchet MS"/>
              </a:rPr>
              <a:t>open </a:t>
            </a:r>
            <a:r>
              <a:rPr lang="en-US" sz="2400" b="0" kern="1200" spc="-5">
                <a:solidFill>
                  <a:srgbClr val="001F5F"/>
                </a:solidFill>
                <a:latin typeface="Trebuchet MS"/>
                <a:cs typeface="Trebuchet MS"/>
              </a:rPr>
              <a:t>and </a:t>
            </a:r>
            <a:r>
              <a:rPr lang="en-US" sz="2400" b="0" kern="1200">
                <a:solidFill>
                  <a:srgbClr val="001F5F"/>
                </a:solidFill>
                <a:latin typeface="Trebuchet MS"/>
                <a:cs typeface="Trebuchet MS"/>
              </a:rPr>
              <a:t>close </a:t>
            </a:r>
            <a:r>
              <a:rPr lang="en-US" sz="2400" b="0" kern="1200" spc="-5">
                <a:solidFill>
                  <a:srgbClr val="001F5F"/>
                </a:solidFill>
                <a:latin typeface="Trebuchet MS"/>
                <a:cs typeface="Trebuchet MS"/>
              </a:rPr>
              <a:t>accounts. </a:t>
            </a:r>
            <a:r>
              <a:rPr lang="en-US" sz="2400" b="0" kern="1200">
                <a:solidFill>
                  <a:srgbClr val="001F5F"/>
                </a:solidFill>
                <a:latin typeface="Trebuchet MS"/>
                <a:cs typeface="Trebuchet MS"/>
              </a:rPr>
              <a:t>He  </a:t>
            </a:r>
            <a:r>
              <a:rPr lang="en-US" sz="2400" b="0" kern="1200" spc="-5">
                <a:solidFill>
                  <a:srgbClr val="001F5F"/>
                </a:solidFill>
                <a:latin typeface="Trebuchet MS"/>
                <a:cs typeface="Trebuchet MS"/>
              </a:rPr>
              <a:t>or </a:t>
            </a:r>
            <a:r>
              <a:rPr lang="en-US" sz="2400" b="0" kern="1200">
                <a:solidFill>
                  <a:srgbClr val="001F5F"/>
                </a:solidFill>
                <a:latin typeface="Trebuchet MS"/>
                <a:cs typeface="Trebuchet MS"/>
              </a:rPr>
              <a:t>she </a:t>
            </a:r>
            <a:r>
              <a:rPr lang="en-US" sz="2400" b="0" kern="1200" spc="-5">
                <a:solidFill>
                  <a:srgbClr val="001F5F"/>
                </a:solidFill>
                <a:latin typeface="Trebuchet MS"/>
                <a:cs typeface="Trebuchet MS"/>
              </a:rPr>
              <a:t>withdraws and deposits cash. </a:t>
            </a:r>
            <a:r>
              <a:rPr lang="en-US" sz="2400" b="0" kern="1200">
                <a:solidFill>
                  <a:srgbClr val="001F5F"/>
                </a:solidFill>
                <a:latin typeface="Trebuchet MS"/>
                <a:cs typeface="Trebuchet MS"/>
              </a:rPr>
              <a:t>The </a:t>
            </a:r>
            <a:r>
              <a:rPr lang="en-US" sz="2400" b="0" kern="1200" spc="-5">
                <a:solidFill>
                  <a:srgbClr val="001F5F"/>
                </a:solidFill>
                <a:latin typeface="Trebuchet MS"/>
                <a:cs typeface="Trebuchet MS"/>
              </a:rPr>
              <a:t>user can </a:t>
            </a:r>
            <a:r>
              <a:rPr lang="en-US" sz="2400" b="0" kern="1200">
                <a:solidFill>
                  <a:srgbClr val="001F5F"/>
                </a:solidFill>
                <a:latin typeface="Trebuchet MS"/>
                <a:cs typeface="Trebuchet MS"/>
              </a:rPr>
              <a:t>view  </a:t>
            </a:r>
            <a:r>
              <a:rPr lang="en-US" sz="2400" b="0" kern="1200" spc="-5">
                <a:solidFill>
                  <a:srgbClr val="001F5F"/>
                </a:solidFill>
                <a:latin typeface="Trebuchet MS"/>
                <a:cs typeface="Trebuchet MS"/>
              </a:rPr>
              <a:t>his </a:t>
            </a:r>
            <a:r>
              <a:rPr lang="en-US" sz="2400" b="0" kern="1200">
                <a:solidFill>
                  <a:srgbClr val="001F5F"/>
                </a:solidFill>
                <a:latin typeface="Trebuchet MS"/>
                <a:cs typeface="Trebuchet MS"/>
              </a:rPr>
              <a:t>/ </a:t>
            </a:r>
            <a:r>
              <a:rPr lang="en-US" sz="2400" b="0" kern="1200" spc="-5">
                <a:solidFill>
                  <a:srgbClr val="001F5F"/>
                </a:solidFill>
                <a:latin typeface="Trebuchet MS"/>
                <a:cs typeface="Trebuchet MS"/>
              </a:rPr>
              <a:t>her accounts, </a:t>
            </a:r>
            <a:r>
              <a:rPr lang="en-US" sz="2400" b="0" kern="1200">
                <a:solidFill>
                  <a:srgbClr val="001F5F"/>
                </a:solidFill>
                <a:latin typeface="Trebuchet MS"/>
                <a:cs typeface="Trebuchet MS"/>
              </a:rPr>
              <a:t>and can </a:t>
            </a:r>
            <a:r>
              <a:rPr lang="en-US" sz="2400" b="0" kern="1200" spc="-5">
                <a:solidFill>
                  <a:srgbClr val="001F5F"/>
                </a:solidFill>
                <a:latin typeface="Trebuchet MS"/>
                <a:cs typeface="Trebuchet MS"/>
              </a:rPr>
              <a:t>make cash transfer between  his </a:t>
            </a:r>
            <a:r>
              <a:rPr lang="en-US" sz="2400" b="0" kern="1200">
                <a:solidFill>
                  <a:srgbClr val="001F5F"/>
                </a:solidFill>
                <a:latin typeface="Trebuchet MS"/>
                <a:cs typeface="Trebuchet MS"/>
              </a:rPr>
              <a:t>/ </a:t>
            </a:r>
            <a:r>
              <a:rPr lang="en-US" sz="2400" b="0" kern="1200" spc="-5">
                <a:solidFill>
                  <a:srgbClr val="001F5F"/>
                </a:solidFill>
                <a:latin typeface="Trebuchet MS"/>
                <a:cs typeface="Trebuchet MS"/>
              </a:rPr>
              <a:t>her</a:t>
            </a:r>
            <a:r>
              <a:rPr lang="en-US" sz="2400" b="0" kern="1200" spc="25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lang="en-US" sz="2400" b="0" kern="1200" spc="-5">
                <a:solidFill>
                  <a:srgbClr val="001F5F"/>
                </a:solidFill>
                <a:latin typeface="Trebuchet MS"/>
                <a:cs typeface="Trebuchet MS"/>
              </a:rPr>
              <a:t>accounts.</a:t>
            </a:r>
            <a:endParaRPr lang="en-US" sz="2400" b="0" kern="1200">
              <a:solidFill>
                <a:prstClr val="black"/>
              </a:solidFill>
              <a:latin typeface="Trebuchet MS"/>
              <a:cs typeface="Trebuchet MS"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263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526" y="847120"/>
            <a:ext cx="8522947" cy="5163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9399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4"/>
          <p:cNvSpPr/>
          <p:nvPr/>
        </p:nvSpPr>
        <p:spPr>
          <a:xfrm>
            <a:off x="1933701" y="1219200"/>
            <a:ext cx="3886200" cy="54955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8"/>
          <p:cNvSpPr txBox="1"/>
          <p:nvPr/>
        </p:nvSpPr>
        <p:spPr>
          <a:xfrm>
            <a:off x="2044445" y="2613786"/>
            <a:ext cx="6356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>
                <a:solidFill>
                  <a:srgbClr val="0000FF"/>
                </a:solidFill>
                <a:latin typeface="Times New Roman"/>
                <a:cs typeface="Times New Roman"/>
              </a:rPr>
              <a:t>ac</a:t>
            </a:r>
            <a:r>
              <a:rPr sz="2400" spc="5">
                <a:solidFill>
                  <a:srgbClr val="0000FF"/>
                </a:solidFill>
                <a:latin typeface="Times New Roman"/>
                <a:cs typeface="Times New Roman"/>
              </a:rPr>
              <a:t>t</a:t>
            </a:r>
            <a:r>
              <a:rPr sz="2400">
                <a:solidFill>
                  <a:srgbClr val="0000FF"/>
                </a:solidFill>
                <a:latin typeface="Times New Roman"/>
                <a:cs typeface="Times New Roman"/>
              </a:rPr>
              <a:t>or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6" name="object 19"/>
          <p:cNvSpPr txBox="1"/>
          <p:nvPr/>
        </p:nvSpPr>
        <p:spPr>
          <a:xfrm>
            <a:off x="764844" y="5200269"/>
            <a:ext cx="19189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>
                <a:solidFill>
                  <a:srgbClr val="0000FF"/>
                </a:solidFill>
                <a:latin typeface="Times New Roman"/>
                <a:cs typeface="Times New Roman"/>
              </a:rPr>
              <a:t>communication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7" name="object 20"/>
          <p:cNvSpPr/>
          <p:nvPr/>
        </p:nvSpPr>
        <p:spPr>
          <a:xfrm>
            <a:off x="1895475" y="4572761"/>
            <a:ext cx="1077595" cy="706755"/>
          </a:xfrm>
          <a:custGeom>
            <a:avLst/>
            <a:gdLst/>
            <a:ahLst/>
            <a:cxnLst/>
            <a:rect l="l" t="t" r="r" b="b"/>
            <a:pathLst>
              <a:path w="1077595" h="706754">
                <a:moveTo>
                  <a:pt x="970818" y="46148"/>
                </a:moveTo>
                <a:lnTo>
                  <a:pt x="0" y="674369"/>
                </a:lnTo>
                <a:lnTo>
                  <a:pt x="20574" y="706374"/>
                </a:lnTo>
                <a:lnTo>
                  <a:pt x="991462" y="78063"/>
                </a:lnTo>
                <a:lnTo>
                  <a:pt x="970818" y="46148"/>
                </a:lnTo>
                <a:close/>
              </a:path>
              <a:path w="1077595" h="706754">
                <a:moveTo>
                  <a:pt x="1055978" y="35813"/>
                </a:moveTo>
                <a:lnTo>
                  <a:pt x="986789" y="35813"/>
                </a:lnTo>
                <a:lnTo>
                  <a:pt x="1007491" y="67690"/>
                </a:lnTo>
                <a:lnTo>
                  <a:pt x="991462" y="78063"/>
                </a:lnTo>
                <a:lnTo>
                  <a:pt x="1012189" y="110108"/>
                </a:lnTo>
                <a:lnTo>
                  <a:pt x="1055978" y="35813"/>
                </a:lnTo>
                <a:close/>
              </a:path>
              <a:path w="1077595" h="706754">
                <a:moveTo>
                  <a:pt x="986789" y="35813"/>
                </a:moveTo>
                <a:lnTo>
                  <a:pt x="970818" y="46148"/>
                </a:lnTo>
                <a:lnTo>
                  <a:pt x="991462" y="78063"/>
                </a:lnTo>
                <a:lnTo>
                  <a:pt x="1007491" y="67690"/>
                </a:lnTo>
                <a:lnTo>
                  <a:pt x="986789" y="35813"/>
                </a:lnTo>
                <a:close/>
              </a:path>
              <a:path w="1077595" h="706754">
                <a:moveTo>
                  <a:pt x="1077087" y="0"/>
                </a:moveTo>
                <a:lnTo>
                  <a:pt x="950087" y="14096"/>
                </a:lnTo>
                <a:lnTo>
                  <a:pt x="970818" y="46148"/>
                </a:lnTo>
                <a:lnTo>
                  <a:pt x="986789" y="35813"/>
                </a:lnTo>
                <a:lnTo>
                  <a:pt x="1055978" y="35813"/>
                </a:lnTo>
                <a:lnTo>
                  <a:pt x="1077087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21"/>
          <p:cNvSpPr txBox="1"/>
          <p:nvPr/>
        </p:nvSpPr>
        <p:spPr>
          <a:xfrm>
            <a:off x="6456934" y="4823536"/>
            <a:ext cx="209994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>
                <a:solidFill>
                  <a:srgbClr val="0000FF"/>
                </a:solidFill>
                <a:latin typeface="Times New Roman"/>
                <a:cs typeface="Times New Roman"/>
              </a:rPr>
              <a:t>system</a:t>
            </a:r>
            <a:r>
              <a:rPr sz="2400" spc="-9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>
                <a:solidFill>
                  <a:srgbClr val="0000FF"/>
                </a:solidFill>
                <a:latin typeface="Times New Roman"/>
                <a:cs typeface="Times New Roman"/>
              </a:rPr>
              <a:t>boundary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9" name="object 22"/>
          <p:cNvSpPr/>
          <p:nvPr/>
        </p:nvSpPr>
        <p:spPr>
          <a:xfrm>
            <a:off x="5791961" y="5009769"/>
            <a:ext cx="586740" cy="114300"/>
          </a:xfrm>
          <a:custGeom>
            <a:avLst/>
            <a:gdLst/>
            <a:ahLst/>
            <a:cxnLst/>
            <a:rect l="l" t="t" r="r" b="b"/>
            <a:pathLst>
              <a:path w="586739" h="114300">
                <a:moveTo>
                  <a:pt x="109474" y="0"/>
                </a:moveTo>
                <a:lnTo>
                  <a:pt x="0" y="65912"/>
                </a:lnTo>
                <a:lnTo>
                  <a:pt x="118363" y="114045"/>
                </a:lnTo>
                <a:lnTo>
                  <a:pt x="115512" y="77469"/>
                </a:lnTo>
                <a:lnTo>
                  <a:pt x="96392" y="77469"/>
                </a:lnTo>
                <a:lnTo>
                  <a:pt x="93472" y="39496"/>
                </a:lnTo>
                <a:lnTo>
                  <a:pt x="112437" y="38013"/>
                </a:lnTo>
                <a:lnTo>
                  <a:pt x="109474" y="0"/>
                </a:lnTo>
                <a:close/>
              </a:path>
              <a:path w="586739" h="114300">
                <a:moveTo>
                  <a:pt x="112437" y="38013"/>
                </a:moveTo>
                <a:lnTo>
                  <a:pt x="93472" y="39496"/>
                </a:lnTo>
                <a:lnTo>
                  <a:pt x="96392" y="77469"/>
                </a:lnTo>
                <a:lnTo>
                  <a:pt x="115397" y="75988"/>
                </a:lnTo>
                <a:lnTo>
                  <a:pt x="112437" y="38013"/>
                </a:lnTo>
                <a:close/>
              </a:path>
              <a:path w="586739" h="114300">
                <a:moveTo>
                  <a:pt x="115397" y="75988"/>
                </a:moveTo>
                <a:lnTo>
                  <a:pt x="96392" y="77469"/>
                </a:lnTo>
                <a:lnTo>
                  <a:pt x="115512" y="77469"/>
                </a:lnTo>
                <a:lnTo>
                  <a:pt x="115397" y="75988"/>
                </a:lnTo>
                <a:close/>
              </a:path>
              <a:path w="586739" h="114300">
                <a:moveTo>
                  <a:pt x="583691" y="1142"/>
                </a:moveTo>
                <a:lnTo>
                  <a:pt x="112437" y="38013"/>
                </a:lnTo>
                <a:lnTo>
                  <a:pt x="115397" y="75988"/>
                </a:lnTo>
                <a:lnTo>
                  <a:pt x="586739" y="39242"/>
                </a:lnTo>
                <a:lnTo>
                  <a:pt x="583691" y="1142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3"/>
          <p:cNvSpPr/>
          <p:nvPr/>
        </p:nvSpPr>
        <p:spPr>
          <a:xfrm>
            <a:off x="5410961" y="2879217"/>
            <a:ext cx="817880" cy="208915"/>
          </a:xfrm>
          <a:custGeom>
            <a:avLst/>
            <a:gdLst/>
            <a:ahLst/>
            <a:cxnLst/>
            <a:rect l="l" t="t" r="r" b="b"/>
            <a:pathLst>
              <a:path w="817879" h="208914">
                <a:moveTo>
                  <a:pt x="101600" y="96520"/>
                </a:moveTo>
                <a:lnTo>
                  <a:pt x="0" y="174117"/>
                </a:lnTo>
                <a:lnTo>
                  <a:pt x="122936" y="208787"/>
                </a:lnTo>
                <a:lnTo>
                  <a:pt x="116515" y="175006"/>
                </a:lnTo>
                <a:lnTo>
                  <a:pt x="97154" y="175006"/>
                </a:lnTo>
                <a:lnTo>
                  <a:pt x="90042" y="137541"/>
                </a:lnTo>
                <a:lnTo>
                  <a:pt x="108718" y="133974"/>
                </a:lnTo>
                <a:lnTo>
                  <a:pt x="101600" y="96520"/>
                </a:lnTo>
                <a:close/>
              </a:path>
              <a:path w="817879" h="208914">
                <a:moveTo>
                  <a:pt x="108718" y="133974"/>
                </a:moveTo>
                <a:lnTo>
                  <a:pt x="90042" y="137541"/>
                </a:lnTo>
                <a:lnTo>
                  <a:pt x="97154" y="175006"/>
                </a:lnTo>
                <a:lnTo>
                  <a:pt x="115837" y="171434"/>
                </a:lnTo>
                <a:lnTo>
                  <a:pt x="108718" y="133974"/>
                </a:lnTo>
                <a:close/>
              </a:path>
              <a:path w="817879" h="208914">
                <a:moveTo>
                  <a:pt x="115837" y="171434"/>
                </a:moveTo>
                <a:lnTo>
                  <a:pt x="97154" y="175006"/>
                </a:lnTo>
                <a:lnTo>
                  <a:pt x="116515" y="175006"/>
                </a:lnTo>
                <a:lnTo>
                  <a:pt x="115837" y="171434"/>
                </a:lnTo>
                <a:close/>
              </a:path>
              <a:path w="817879" h="208914">
                <a:moveTo>
                  <a:pt x="810260" y="0"/>
                </a:moveTo>
                <a:lnTo>
                  <a:pt x="108718" y="133974"/>
                </a:lnTo>
                <a:lnTo>
                  <a:pt x="115837" y="171434"/>
                </a:lnTo>
                <a:lnTo>
                  <a:pt x="817372" y="37337"/>
                </a:lnTo>
                <a:lnTo>
                  <a:pt x="810260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4"/>
          <p:cNvSpPr txBox="1"/>
          <p:nvPr/>
        </p:nvSpPr>
        <p:spPr>
          <a:xfrm>
            <a:off x="6304534" y="2689986"/>
            <a:ext cx="103314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>
                <a:solidFill>
                  <a:srgbClr val="0000FF"/>
                </a:solidFill>
                <a:latin typeface="Times New Roman"/>
                <a:cs typeface="Times New Roman"/>
              </a:rPr>
              <a:t>use</a:t>
            </a:r>
            <a:r>
              <a:rPr sz="2400" spc="-7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>
                <a:solidFill>
                  <a:srgbClr val="0000FF"/>
                </a:solidFill>
                <a:latin typeface="Times New Roman"/>
                <a:cs typeface="Times New Roman"/>
              </a:rPr>
              <a:t>case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2" name="object 25"/>
          <p:cNvSpPr txBox="1"/>
          <p:nvPr/>
        </p:nvSpPr>
        <p:spPr>
          <a:xfrm>
            <a:off x="6099809" y="1851101"/>
            <a:ext cx="16052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>
                <a:solidFill>
                  <a:srgbClr val="0000FF"/>
                </a:solidFill>
                <a:latin typeface="Times New Roman"/>
                <a:cs typeface="Times New Roman"/>
              </a:rPr>
              <a:t>system</a:t>
            </a:r>
            <a:r>
              <a:rPr sz="2400" spc="-9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spc="-5">
                <a:solidFill>
                  <a:srgbClr val="0000FF"/>
                </a:solidFill>
                <a:latin typeface="Times New Roman"/>
                <a:cs typeface="Times New Roman"/>
              </a:rPr>
              <a:t>name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3" name="object 26"/>
          <p:cNvSpPr/>
          <p:nvPr/>
        </p:nvSpPr>
        <p:spPr>
          <a:xfrm>
            <a:off x="5182361" y="1600961"/>
            <a:ext cx="848994" cy="549910"/>
          </a:xfrm>
          <a:custGeom>
            <a:avLst/>
            <a:gdLst/>
            <a:ahLst/>
            <a:cxnLst/>
            <a:rect l="l" t="t" r="r" b="b"/>
            <a:pathLst>
              <a:path w="848995" h="549910">
                <a:moveTo>
                  <a:pt x="106691" y="45320"/>
                </a:moveTo>
                <a:lnTo>
                  <a:pt x="86242" y="77455"/>
                </a:lnTo>
                <a:lnTo>
                  <a:pt x="827913" y="549528"/>
                </a:lnTo>
                <a:lnTo>
                  <a:pt x="848487" y="517271"/>
                </a:lnTo>
                <a:lnTo>
                  <a:pt x="106691" y="45320"/>
                </a:lnTo>
                <a:close/>
              </a:path>
              <a:path w="848995" h="549910">
                <a:moveTo>
                  <a:pt x="0" y="0"/>
                </a:moveTo>
                <a:lnTo>
                  <a:pt x="65786" y="109600"/>
                </a:lnTo>
                <a:lnTo>
                  <a:pt x="86242" y="77455"/>
                </a:lnTo>
                <a:lnTo>
                  <a:pt x="70103" y="67183"/>
                </a:lnTo>
                <a:lnTo>
                  <a:pt x="90550" y="35051"/>
                </a:lnTo>
                <a:lnTo>
                  <a:pt x="113226" y="35051"/>
                </a:lnTo>
                <a:lnTo>
                  <a:pt x="127126" y="13208"/>
                </a:lnTo>
                <a:lnTo>
                  <a:pt x="0" y="0"/>
                </a:lnTo>
                <a:close/>
              </a:path>
              <a:path w="848995" h="549910">
                <a:moveTo>
                  <a:pt x="90550" y="35051"/>
                </a:moveTo>
                <a:lnTo>
                  <a:pt x="70103" y="67183"/>
                </a:lnTo>
                <a:lnTo>
                  <a:pt x="86242" y="77455"/>
                </a:lnTo>
                <a:lnTo>
                  <a:pt x="106691" y="45320"/>
                </a:lnTo>
                <a:lnTo>
                  <a:pt x="90550" y="35051"/>
                </a:lnTo>
                <a:close/>
              </a:path>
              <a:path w="848995" h="549910">
                <a:moveTo>
                  <a:pt x="113226" y="35051"/>
                </a:moveTo>
                <a:lnTo>
                  <a:pt x="90550" y="35051"/>
                </a:lnTo>
                <a:lnTo>
                  <a:pt x="106691" y="45320"/>
                </a:lnTo>
                <a:lnTo>
                  <a:pt x="113226" y="35051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028305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874" y="193040"/>
            <a:ext cx="8604250" cy="369332"/>
          </a:xfrm>
        </p:spPr>
        <p:txBody>
          <a:bodyPr/>
          <a:lstStyle/>
          <a:p>
            <a:r>
              <a:rPr lang="en-US"/>
              <a:t>Use-Case Template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0817192"/>
              </p:ext>
            </p:extLst>
          </p:nvPr>
        </p:nvGraphicFramePr>
        <p:xfrm>
          <a:off x="190500" y="1143000"/>
          <a:ext cx="8763000" cy="4846262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5256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620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753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800">
                          <a:effectLst/>
                        </a:rPr>
                        <a:t>Use Case Title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800">
                          <a:effectLst/>
                        </a:rPr>
                        <a:t>Login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800" b="1">
                          <a:effectLst/>
                        </a:rPr>
                        <a:t>Abbreviated Title</a:t>
                      </a:r>
                      <a:endParaRPr lang="en-US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800">
                          <a:effectLst/>
                        </a:rPr>
                        <a:t>Login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800" b="1">
                          <a:effectLst/>
                        </a:rPr>
                        <a:t>Use Case Id </a:t>
                      </a:r>
                      <a:endParaRPr lang="en-US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800" b="1">
                          <a:effectLst/>
                        </a:rPr>
                        <a:t>Actors</a:t>
                      </a:r>
                      <a:endParaRPr lang="en-US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800">
                          <a:effectLst/>
                        </a:rPr>
                        <a:t>Librarian , Members, Asst. Librarian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800" b="1">
                          <a:effectLst/>
                        </a:rPr>
                        <a:t>Description:</a:t>
                      </a:r>
                      <a:r>
                        <a:rPr lang="en-US" sz="1800">
                          <a:effectLst/>
                        </a:rPr>
                        <a:t> To interact with the system, LMS will validate its registration with this system. It also defines the actions a user can perform in LMS.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5.1</a:t>
                      </a: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800" b="1">
                          <a:effectLst/>
                        </a:rPr>
                        <a:t>Pre Conditions:</a:t>
                      </a:r>
                      <a:r>
                        <a:rPr lang="en-US" sz="1800">
                          <a:effectLst/>
                        </a:rPr>
                        <a:t> User must have proper client installed on user terminal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+mj-lt"/>
                        <a:buNone/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5.2</a:t>
                      </a: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800" b="1">
                          <a:effectLst/>
                        </a:rPr>
                        <a:t>Task Sequence</a:t>
                      </a: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+mj-lt"/>
                        <a:buAutoNum type="arabicPeriod"/>
                      </a:pPr>
                      <a:r>
                        <a:rPr lang="en-US" sz="1800">
                          <a:effectLst/>
                        </a:rPr>
                        <a:t>System show Login Screen</a:t>
                      </a: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+mj-lt"/>
                        <a:buAutoNum type="arabicPeriod"/>
                      </a:pPr>
                      <a:r>
                        <a:rPr lang="en-US" sz="1800">
                          <a:effectLst/>
                        </a:rPr>
                        <a:t>User Fill in required information. Enter user name and password</a:t>
                      </a: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+mj-lt"/>
                        <a:buAutoNum type="arabicPeriod"/>
                      </a:pPr>
                      <a:r>
                        <a:rPr lang="en-US" sz="1800">
                          <a:effectLst/>
                        </a:rPr>
                        <a:t>System acknowledge entry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5.3</a:t>
                      </a: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800" b="1">
                          <a:effectLst/>
                        </a:rPr>
                        <a:t>Post Conditions: </a:t>
                      </a:r>
                      <a:r>
                        <a:rPr lang="en-US" sz="1800">
                          <a:effectLst/>
                        </a:rPr>
                        <a:t>System transfer control to user main screen to proceed further actions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5.4</a:t>
                      </a: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800" b="1">
                          <a:effectLst/>
                        </a:rPr>
                        <a:t>Exception: </a:t>
                      </a:r>
                      <a:r>
                        <a:rPr lang="en-US" sz="1800">
                          <a:effectLst/>
                        </a:rPr>
                        <a:t>If no user found then system display Invalid user name password error message and transfer control to Task Sequence no.1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800" b="1">
                          <a:effectLst/>
                        </a:rPr>
                        <a:t>Modification history: </a:t>
                      </a:r>
                      <a:r>
                        <a:rPr lang="en-US" sz="1800">
                          <a:effectLst/>
                        </a:rPr>
                        <a:t>Date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800" b="1" err="1">
                          <a:effectLst/>
                        </a:rPr>
                        <a:t>Author</a:t>
                      </a:r>
                      <a:r>
                        <a:rPr lang="en-US" sz="1800" err="1">
                          <a:effectLst/>
                        </a:rPr>
                        <a:t>Project</a:t>
                      </a:r>
                      <a:r>
                        <a:rPr lang="en-US" sz="1800">
                          <a:effectLst/>
                        </a:rPr>
                        <a:t> ID LMS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935884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22216" y="1047128"/>
            <a:ext cx="5952500" cy="30390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7659" y="1308100"/>
            <a:ext cx="12573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0">
                <a:solidFill>
                  <a:srgbClr val="000000"/>
                </a:solidFill>
              </a:rPr>
              <a:t>Example </a:t>
            </a:r>
            <a:r>
              <a:rPr spc="-140">
                <a:solidFill>
                  <a:srgbClr val="000000"/>
                </a:solidFill>
              </a:rPr>
              <a:t>: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01320" y="4841240"/>
            <a:ext cx="8410575" cy="17005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200" spc="-75">
                <a:latin typeface="Arial"/>
                <a:cs typeface="Arial"/>
              </a:rPr>
              <a:t>we </a:t>
            </a:r>
            <a:r>
              <a:rPr sz="2200" spc="-60">
                <a:latin typeface="Arial"/>
                <a:cs typeface="Arial"/>
              </a:rPr>
              <a:t>define </a:t>
            </a:r>
            <a:r>
              <a:rPr sz="2200" spc="-15">
                <a:latin typeface="Arial"/>
                <a:cs typeface="Arial"/>
              </a:rPr>
              <a:t>four </a:t>
            </a:r>
            <a:r>
              <a:rPr sz="2200" spc="-75">
                <a:latin typeface="Arial"/>
                <a:cs typeface="Arial"/>
              </a:rPr>
              <a:t>actors: </a:t>
            </a:r>
            <a:r>
              <a:rPr sz="2200" b="1" spc="-140">
                <a:latin typeface="Arial"/>
                <a:cs typeface="Arial"/>
              </a:rPr>
              <a:t>homeowner </a:t>
            </a:r>
            <a:r>
              <a:rPr sz="2200" b="1" spc="-95">
                <a:latin typeface="Arial"/>
                <a:cs typeface="Arial"/>
              </a:rPr>
              <a:t>(a </a:t>
            </a:r>
            <a:r>
              <a:rPr sz="2200" b="1" spc="-140">
                <a:latin typeface="Arial"/>
                <a:cs typeface="Arial"/>
              </a:rPr>
              <a:t>user), </a:t>
            </a:r>
            <a:r>
              <a:rPr sz="2200" b="1" spc="-160">
                <a:latin typeface="Arial"/>
                <a:cs typeface="Arial"/>
              </a:rPr>
              <a:t>setup </a:t>
            </a:r>
            <a:r>
              <a:rPr sz="2200" b="1" spc="-165">
                <a:latin typeface="Arial"/>
                <a:cs typeface="Arial"/>
              </a:rPr>
              <a:t>manager </a:t>
            </a:r>
            <a:r>
              <a:rPr sz="2200" b="1" spc="-110">
                <a:latin typeface="Arial"/>
                <a:cs typeface="Arial"/>
              </a:rPr>
              <a:t>(likely </a:t>
            </a:r>
            <a:r>
              <a:rPr sz="2200" b="1" spc="-90">
                <a:latin typeface="Arial"/>
                <a:cs typeface="Arial"/>
              </a:rPr>
              <a:t>the  </a:t>
            </a:r>
            <a:r>
              <a:rPr sz="2200" b="1" spc="-200">
                <a:latin typeface="Arial"/>
                <a:cs typeface="Arial"/>
              </a:rPr>
              <a:t>same </a:t>
            </a:r>
            <a:r>
              <a:rPr sz="2200" b="1" spc="-180">
                <a:latin typeface="Arial"/>
                <a:cs typeface="Arial"/>
              </a:rPr>
              <a:t>person </a:t>
            </a:r>
            <a:r>
              <a:rPr sz="2200" b="1" spc="-250">
                <a:latin typeface="Arial"/>
                <a:cs typeface="Arial"/>
              </a:rPr>
              <a:t>as </a:t>
            </a:r>
            <a:r>
              <a:rPr sz="2200" b="1" spc="-135">
                <a:latin typeface="Arial"/>
                <a:cs typeface="Arial"/>
              </a:rPr>
              <a:t>homeowner, </a:t>
            </a:r>
            <a:r>
              <a:rPr sz="2200" b="1" spc="-105">
                <a:latin typeface="Arial"/>
                <a:cs typeface="Arial"/>
              </a:rPr>
              <a:t>but </a:t>
            </a:r>
            <a:r>
              <a:rPr sz="2200" b="1" spc="-165">
                <a:latin typeface="Arial"/>
                <a:cs typeface="Arial"/>
              </a:rPr>
              <a:t>playing </a:t>
            </a:r>
            <a:r>
              <a:rPr sz="2200" b="1" spc="-140">
                <a:latin typeface="Arial"/>
                <a:cs typeface="Arial"/>
              </a:rPr>
              <a:t>a </a:t>
            </a:r>
            <a:r>
              <a:rPr sz="2200" b="1" spc="-90">
                <a:latin typeface="Arial"/>
                <a:cs typeface="Arial"/>
              </a:rPr>
              <a:t>different </a:t>
            </a:r>
            <a:r>
              <a:rPr sz="2200" b="1" spc="-95">
                <a:latin typeface="Arial"/>
                <a:cs typeface="Arial"/>
              </a:rPr>
              <a:t>role), </a:t>
            </a:r>
            <a:r>
              <a:rPr sz="2200" b="1" spc="-229">
                <a:latin typeface="Arial"/>
                <a:cs typeface="Arial"/>
              </a:rPr>
              <a:t>sensors  </a:t>
            </a:r>
            <a:r>
              <a:rPr sz="2200" b="1" spc="-175">
                <a:latin typeface="Arial"/>
                <a:cs typeface="Arial"/>
              </a:rPr>
              <a:t>(devices </a:t>
            </a:r>
            <a:r>
              <a:rPr sz="2200" b="1" spc="-130">
                <a:latin typeface="Arial"/>
                <a:cs typeface="Arial"/>
              </a:rPr>
              <a:t>attached </a:t>
            </a:r>
            <a:r>
              <a:rPr sz="2200" b="1" spc="-70">
                <a:latin typeface="Arial"/>
                <a:cs typeface="Arial"/>
              </a:rPr>
              <a:t>to </a:t>
            </a:r>
            <a:r>
              <a:rPr sz="2200" b="1" spc="-90">
                <a:latin typeface="Arial"/>
                <a:cs typeface="Arial"/>
              </a:rPr>
              <a:t>the </a:t>
            </a:r>
            <a:r>
              <a:rPr sz="2200" b="1" spc="-160">
                <a:latin typeface="Arial"/>
                <a:cs typeface="Arial"/>
              </a:rPr>
              <a:t>system), and </a:t>
            </a:r>
            <a:r>
              <a:rPr sz="2200" b="1" spc="-90">
                <a:latin typeface="Arial"/>
                <a:cs typeface="Arial"/>
              </a:rPr>
              <a:t>the </a:t>
            </a:r>
            <a:r>
              <a:rPr sz="2200" b="1" spc="-140">
                <a:latin typeface="Arial"/>
                <a:cs typeface="Arial"/>
              </a:rPr>
              <a:t>monitoring </a:t>
            </a:r>
            <a:r>
              <a:rPr sz="2200" b="1" spc="-160">
                <a:latin typeface="Arial"/>
                <a:cs typeface="Arial"/>
              </a:rPr>
              <a:t>and </a:t>
            </a:r>
            <a:r>
              <a:rPr sz="2200" b="1" spc="-195">
                <a:latin typeface="Arial"/>
                <a:cs typeface="Arial"/>
              </a:rPr>
              <a:t>response  </a:t>
            </a:r>
            <a:r>
              <a:rPr sz="2200" b="1" spc="-210">
                <a:latin typeface="Arial"/>
                <a:cs typeface="Arial"/>
              </a:rPr>
              <a:t>subsystem </a:t>
            </a:r>
            <a:r>
              <a:rPr sz="2200" b="1" spc="-80">
                <a:latin typeface="Arial"/>
                <a:cs typeface="Arial"/>
              </a:rPr>
              <a:t>(the </a:t>
            </a:r>
            <a:r>
              <a:rPr sz="2200" b="1" spc="-125">
                <a:latin typeface="Arial"/>
                <a:cs typeface="Arial"/>
              </a:rPr>
              <a:t>central station </a:t>
            </a:r>
            <a:r>
              <a:rPr sz="2200" b="1" spc="-70">
                <a:latin typeface="Arial"/>
                <a:cs typeface="Arial"/>
              </a:rPr>
              <a:t>that </a:t>
            </a:r>
            <a:r>
              <a:rPr sz="2200" b="1" spc="-150">
                <a:latin typeface="Arial"/>
                <a:cs typeface="Arial"/>
              </a:rPr>
              <a:t>monitors </a:t>
            </a:r>
            <a:r>
              <a:rPr sz="2200" b="1" spc="-90">
                <a:latin typeface="Arial"/>
                <a:cs typeface="Arial"/>
              </a:rPr>
              <a:t>the </a:t>
            </a:r>
            <a:r>
              <a:rPr sz="2200" b="1" spc="-180">
                <a:latin typeface="Arial"/>
                <a:cs typeface="Arial"/>
              </a:rPr>
              <a:t>SafeHome </a:t>
            </a:r>
            <a:r>
              <a:rPr sz="2200" b="1" spc="-160">
                <a:latin typeface="Arial"/>
                <a:cs typeface="Arial"/>
              </a:rPr>
              <a:t>home  security</a:t>
            </a:r>
            <a:r>
              <a:rPr sz="2200" b="1" spc="-125">
                <a:latin typeface="Arial"/>
                <a:cs typeface="Arial"/>
              </a:rPr>
              <a:t> </a:t>
            </a:r>
            <a:r>
              <a:rPr sz="2200" b="1" spc="-120">
                <a:latin typeface="Arial"/>
                <a:cs typeface="Arial"/>
              </a:rPr>
              <a:t>function).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1320" y="1951990"/>
            <a:ext cx="8479155" cy="27063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568325" algn="l"/>
                <a:tab pos="2087245" algn="l"/>
                <a:tab pos="2811780" algn="l"/>
                <a:tab pos="3939540" algn="l"/>
                <a:tab pos="4576445" algn="l"/>
                <a:tab pos="5088890" algn="l"/>
                <a:tab pos="5879465" algn="l"/>
                <a:tab pos="6905625" algn="l"/>
                <a:tab pos="7987030" algn="l"/>
                <a:tab pos="8331834" algn="l"/>
              </a:tabLst>
            </a:pPr>
            <a:r>
              <a:rPr sz="2200" spc="-280">
                <a:latin typeface="Arial"/>
                <a:cs typeface="Arial"/>
              </a:rPr>
              <a:t>T</a:t>
            </a:r>
            <a:r>
              <a:rPr sz="2200" spc="-80">
                <a:latin typeface="Arial"/>
                <a:cs typeface="Arial"/>
              </a:rPr>
              <a:t>h</a:t>
            </a:r>
            <a:r>
              <a:rPr sz="2200" spc="-130">
                <a:latin typeface="Arial"/>
                <a:cs typeface="Arial"/>
              </a:rPr>
              <a:t>e</a:t>
            </a:r>
            <a:r>
              <a:rPr sz="2200">
                <a:latin typeface="Arial"/>
                <a:cs typeface="Arial"/>
              </a:rPr>
              <a:t>	</a:t>
            </a:r>
            <a:r>
              <a:rPr sz="2200" spc="-80">
                <a:latin typeface="Arial"/>
                <a:cs typeface="Arial"/>
              </a:rPr>
              <a:t>h</a:t>
            </a:r>
            <a:r>
              <a:rPr sz="2200" spc="-65">
                <a:latin typeface="Arial"/>
                <a:cs typeface="Arial"/>
              </a:rPr>
              <a:t>o</a:t>
            </a:r>
            <a:r>
              <a:rPr sz="2200" spc="-95">
                <a:latin typeface="Arial"/>
                <a:cs typeface="Arial"/>
              </a:rPr>
              <a:t>m</a:t>
            </a:r>
            <a:r>
              <a:rPr sz="2200" spc="-130">
                <a:latin typeface="Arial"/>
                <a:cs typeface="Arial"/>
              </a:rPr>
              <a:t>e</a:t>
            </a:r>
            <a:r>
              <a:rPr sz="2200" spc="-60">
                <a:latin typeface="Arial"/>
                <a:cs typeface="Arial"/>
              </a:rPr>
              <a:t>ow</a:t>
            </a:r>
            <a:r>
              <a:rPr sz="2200" spc="-55">
                <a:latin typeface="Arial"/>
                <a:cs typeface="Arial"/>
              </a:rPr>
              <a:t>n</a:t>
            </a:r>
            <a:r>
              <a:rPr sz="2200" spc="-130">
                <a:latin typeface="Arial"/>
                <a:cs typeface="Arial"/>
              </a:rPr>
              <a:t>e</a:t>
            </a:r>
            <a:r>
              <a:rPr sz="2200" spc="30">
                <a:latin typeface="Arial"/>
                <a:cs typeface="Arial"/>
              </a:rPr>
              <a:t>r</a:t>
            </a:r>
            <a:r>
              <a:rPr sz="2200">
                <a:latin typeface="Arial"/>
                <a:cs typeface="Arial"/>
              </a:rPr>
              <a:t>	</a:t>
            </a:r>
            <a:r>
              <a:rPr sz="2200" spc="-175">
                <a:latin typeface="Arial"/>
                <a:cs typeface="Arial"/>
              </a:rPr>
              <a:t>a</a:t>
            </a:r>
            <a:r>
              <a:rPr sz="2200" spc="-35">
                <a:latin typeface="Arial"/>
                <a:cs typeface="Arial"/>
              </a:rPr>
              <a:t>c</a:t>
            </a:r>
            <a:r>
              <a:rPr sz="2200" spc="-30">
                <a:latin typeface="Arial"/>
                <a:cs typeface="Arial"/>
              </a:rPr>
              <a:t>t</a:t>
            </a:r>
            <a:r>
              <a:rPr sz="2200" spc="-60">
                <a:latin typeface="Arial"/>
                <a:cs typeface="Arial"/>
              </a:rPr>
              <a:t>o</a:t>
            </a:r>
            <a:r>
              <a:rPr sz="2200" spc="30">
                <a:latin typeface="Arial"/>
                <a:cs typeface="Arial"/>
              </a:rPr>
              <a:t>r</a:t>
            </a:r>
            <a:r>
              <a:rPr sz="2200">
                <a:latin typeface="Arial"/>
                <a:cs typeface="Arial"/>
              </a:rPr>
              <a:t>	</a:t>
            </a:r>
            <a:r>
              <a:rPr sz="2200" spc="5">
                <a:latin typeface="Arial"/>
                <a:cs typeface="Arial"/>
              </a:rPr>
              <a:t>i</a:t>
            </a:r>
            <a:r>
              <a:rPr sz="2200" spc="-80">
                <a:latin typeface="Arial"/>
                <a:cs typeface="Arial"/>
              </a:rPr>
              <a:t>n</a:t>
            </a:r>
            <a:r>
              <a:rPr sz="2200" spc="125">
                <a:latin typeface="Arial"/>
                <a:cs typeface="Arial"/>
              </a:rPr>
              <a:t>t</a:t>
            </a:r>
            <a:r>
              <a:rPr sz="2200" spc="-140">
                <a:latin typeface="Arial"/>
                <a:cs typeface="Arial"/>
              </a:rPr>
              <a:t>e</a:t>
            </a:r>
            <a:r>
              <a:rPr sz="2200" spc="30">
                <a:latin typeface="Arial"/>
                <a:cs typeface="Arial"/>
              </a:rPr>
              <a:t>r</a:t>
            </a:r>
            <a:r>
              <a:rPr sz="2200" spc="-175">
                <a:latin typeface="Arial"/>
                <a:cs typeface="Arial"/>
              </a:rPr>
              <a:t>a</a:t>
            </a:r>
            <a:r>
              <a:rPr sz="2200" spc="-35">
                <a:latin typeface="Arial"/>
                <a:cs typeface="Arial"/>
              </a:rPr>
              <a:t>c</a:t>
            </a:r>
            <a:r>
              <a:rPr sz="2200" spc="-30">
                <a:latin typeface="Arial"/>
                <a:cs typeface="Arial"/>
              </a:rPr>
              <a:t>t</a:t>
            </a:r>
            <a:r>
              <a:rPr sz="2200" spc="-240">
                <a:latin typeface="Arial"/>
                <a:cs typeface="Arial"/>
              </a:rPr>
              <a:t>s</a:t>
            </a:r>
            <a:r>
              <a:rPr sz="2200">
                <a:latin typeface="Arial"/>
                <a:cs typeface="Arial"/>
              </a:rPr>
              <a:t>	</a:t>
            </a:r>
            <a:r>
              <a:rPr sz="2200" spc="-5">
                <a:latin typeface="Arial"/>
                <a:cs typeface="Arial"/>
              </a:rPr>
              <a:t>w</a:t>
            </a:r>
            <a:r>
              <a:rPr sz="2200" spc="-10">
                <a:latin typeface="Arial"/>
                <a:cs typeface="Arial"/>
              </a:rPr>
              <a:t>i</a:t>
            </a:r>
            <a:r>
              <a:rPr sz="2200" spc="114">
                <a:latin typeface="Arial"/>
                <a:cs typeface="Arial"/>
              </a:rPr>
              <a:t>t</a:t>
            </a:r>
            <a:r>
              <a:rPr sz="2200" spc="-70">
                <a:latin typeface="Arial"/>
                <a:cs typeface="Arial"/>
              </a:rPr>
              <a:t>h</a:t>
            </a:r>
            <a:r>
              <a:rPr sz="2200">
                <a:latin typeface="Arial"/>
                <a:cs typeface="Arial"/>
              </a:rPr>
              <a:t>	</a:t>
            </a:r>
            <a:r>
              <a:rPr sz="2200" spc="114">
                <a:latin typeface="Arial"/>
                <a:cs typeface="Arial"/>
              </a:rPr>
              <a:t>t</a:t>
            </a:r>
            <a:r>
              <a:rPr sz="2200" spc="-80">
                <a:latin typeface="Arial"/>
                <a:cs typeface="Arial"/>
              </a:rPr>
              <a:t>h</a:t>
            </a:r>
            <a:r>
              <a:rPr sz="2200" spc="-130">
                <a:latin typeface="Arial"/>
                <a:cs typeface="Arial"/>
              </a:rPr>
              <a:t>e</a:t>
            </a:r>
            <a:r>
              <a:rPr sz="2200">
                <a:latin typeface="Arial"/>
                <a:cs typeface="Arial"/>
              </a:rPr>
              <a:t>	</a:t>
            </a:r>
            <a:r>
              <a:rPr sz="2200" spc="-80">
                <a:latin typeface="Arial"/>
                <a:cs typeface="Arial"/>
              </a:rPr>
              <a:t>h</a:t>
            </a:r>
            <a:r>
              <a:rPr sz="2200" spc="-60">
                <a:latin typeface="Arial"/>
                <a:cs typeface="Arial"/>
              </a:rPr>
              <a:t>o</a:t>
            </a:r>
            <a:r>
              <a:rPr sz="2200" spc="-90">
                <a:latin typeface="Arial"/>
                <a:cs typeface="Arial"/>
              </a:rPr>
              <a:t>m</a:t>
            </a:r>
            <a:r>
              <a:rPr sz="2200" spc="-130">
                <a:latin typeface="Arial"/>
                <a:cs typeface="Arial"/>
              </a:rPr>
              <a:t>e</a:t>
            </a:r>
            <a:r>
              <a:rPr sz="2200">
                <a:latin typeface="Arial"/>
                <a:cs typeface="Arial"/>
              </a:rPr>
              <a:t>	</a:t>
            </a:r>
            <a:r>
              <a:rPr sz="2200" spc="-190">
                <a:latin typeface="Arial"/>
                <a:cs typeface="Arial"/>
              </a:rPr>
              <a:t>se</a:t>
            </a:r>
            <a:r>
              <a:rPr sz="2200" spc="-120">
                <a:latin typeface="Arial"/>
                <a:cs typeface="Arial"/>
              </a:rPr>
              <a:t>c</a:t>
            </a:r>
            <a:r>
              <a:rPr sz="2200" spc="-135">
                <a:latin typeface="Arial"/>
                <a:cs typeface="Arial"/>
              </a:rPr>
              <a:t>u</a:t>
            </a:r>
            <a:r>
              <a:rPr sz="2200" spc="20">
                <a:latin typeface="Arial"/>
                <a:cs typeface="Arial"/>
              </a:rPr>
              <a:t>r</a:t>
            </a:r>
            <a:r>
              <a:rPr sz="2200" spc="15">
                <a:latin typeface="Arial"/>
                <a:cs typeface="Arial"/>
              </a:rPr>
              <a:t>i</a:t>
            </a:r>
            <a:r>
              <a:rPr sz="2200" spc="114">
                <a:latin typeface="Arial"/>
                <a:cs typeface="Arial"/>
              </a:rPr>
              <a:t>t</a:t>
            </a:r>
            <a:r>
              <a:rPr sz="2200" spc="-105">
                <a:latin typeface="Arial"/>
                <a:cs typeface="Arial"/>
              </a:rPr>
              <a:t>y</a:t>
            </a:r>
            <a:r>
              <a:rPr sz="2200">
                <a:latin typeface="Arial"/>
                <a:cs typeface="Arial"/>
              </a:rPr>
              <a:t>	</a:t>
            </a:r>
            <a:r>
              <a:rPr sz="2200" spc="-10">
                <a:latin typeface="Arial"/>
                <a:cs typeface="Arial"/>
              </a:rPr>
              <a:t>f</a:t>
            </a:r>
            <a:r>
              <a:rPr sz="2200" spc="-5">
                <a:latin typeface="Arial"/>
                <a:cs typeface="Arial"/>
              </a:rPr>
              <a:t>u</a:t>
            </a:r>
            <a:r>
              <a:rPr sz="2200" spc="-80">
                <a:latin typeface="Arial"/>
                <a:cs typeface="Arial"/>
              </a:rPr>
              <a:t>n</a:t>
            </a:r>
            <a:r>
              <a:rPr sz="2200" spc="-185">
                <a:latin typeface="Arial"/>
                <a:cs typeface="Arial"/>
              </a:rPr>
              <a:t>c</a:t>
            </a:r>
            <a:r>
              <a:rPr sz="2200" spc="114">
                <a:latin typeface="Arial"/>
                <a:cs typeface="Arial"/>
              </a:rPr>
              <a:t>t</a:t>
            </a:r>
            <a:r>
              <a:rPr sz="2200" spc="15">
                <a:latin typeface="Arial"/>
                <a:cs typeface="Arial"/>
              </a:rPr>
              <a:t>i</a:t>
            </a:r>
            <a:r>
              <a:rPr sz="2200" spc="-75">
                <a:latin typeface="Arial"/>
                <a:cs typeface="Arial"/>
              </a:rPr>
              <a:t>o</a:t>
            </a:r>
            <a:r>
              <a:rPr sz="2200" spc="-70">
                <a:latin typeface="Arial"/>
                <a:cs typeface="Arial"/>
              </a:rPr>
              <a:t>n</a:t>
            </a:r>
            <a:r>
              <a:rPr sz="2200">
                <a:latin typeface="Arial"/>
                <a:cs typeface="Arial"/>
              </a:rPr>
              <a:t>	</a:t>
            </a:r>
            <a:r>
              <a:rPr sz="2200" spc="5">
                <a:latin typeface="Arial"/>
                <a:cs typeface="Arial"/>
              </a:rPr>
              <a:t>i</a:t>
            </a:r>
            <a:r>
              <a:rPr sz="2200" spc="-70">
                <a:latin typeface="Arial"/>
                <a:cs typeface="Arial"/>
              </a:rPr>
              <a:t>n</a:t>
            </a:r>
            <a:r>
              <a:rPr sz="2200">
                <a:latin typeface="Arial"/>
                <a:cs typeface="Arial"/>
              </a:rPr>
              <a:t>	</a:t>
            </a:r>
            <a:r>
              <a:rPr sz="2200" spc="-114">
                <a:latin typeface="Arial"/>
                <a:cs typeface="Arial"/>
              </a:rPr>
              <a:t>a  </a:t>
            </a:r>
            <a:r>
              <a:rPr sz="2200" spc="-70">
                <a:latin typeface="Arial"/>
                <a:cs typeface="Arial"/>
              </a:rPr>
              <a:t>number</a:t>
            </a:r>
            <a:r>
              <a:rPr sz="2200" spc="-120">
                <a:latin typeface="Arial"/>
                <a:cs typeface="Arial"/>
              </a:rPr>
              <a:t> </a:t>
            </a:r>
            <a:r>
              <a:rPr sz="2200" spc="-5">
                <a:latin typeface="Arial"/>
                <a:cs typeface="Arial"/>
              </a:rPr>
              <a:t>of</a:t>
            </a:r>
            <a:r>
              <a:rPr sz="2200" spc="-114">
                <a:latin typeface="Arial"/>
                <a:cs typeface="Arial"/>
              </a:rPr>
              <a:t> </a:t>
            </a:r>
            <a:r>
              <a:rPr sz="2200" spc="-20">
                <a:latin typeface="Arial"/>
                <a:cs typeface="Arial"/>
              </a:rPr>
              <a:t>different</a:t>
            </a:r>
            <a:r>
              <a:rPr sz="2200" spc="-120">
                <a:latin typeface="Arial"/>
                <a:cs typeface="Arial"/>
              </a:rPr>
              <a:t> </a:t>
            </a:r>
            <a:r>
              <a:rPr sz="2200" spc="-140">
                <a:latin typeface="Arial"/>
                <a:cs typeface="Arial"/>
              </a:rPr>
              <a:t>ways</a:t>
            </a:r>
            <a:r>
              <a:rPr sz="2200" spc="-114">
                <a:latin typeface="Arial"/>
                <a:cs typeface="Arial"/>
              </a:rPr>
              <a:t> using</a:t>
            </a:r>
            <a:r>
              <a:rPr sz="2200" spc="-130">
                <a:latin typeface="Arial"/>
                <a:cs typeface="Arial"/>
              </a:rPr>
              <a:t> </a:t>
            </a:r>
            <a:r>
              <a:rPr sz="2200" spc="-35">
                <a:latin typeface="Arial"/>
                <a:cs typeface="Arial"/>
              </a:rPr>
              <a:t>either</a:t>
            </a:r>
            <a:r>
              <a:rPr sz="2200" spc="-114">
                <a:latin typeface="Arial"/>
                <a:cs typeface="Arial"/>
              </a:rPr>
              <a:t> </a:t>
            </a:r>
            <a:r>
              <a:rPr sz="2200" spc="-30">
                <a:latin typeface="Arial"/>
                <a:cs typeface="Arial"/>
              </a:rPr>
              <a:t>the</a:t>
            </a:r>
            <a:r>
              <a:rPr sz="2200" spc="-130">
                <a:latin typeface="Arial"/>
                <a:cs typeface="Arial"/>
              </a:rPr>
              <a:t> </a:t>
            </a:r>
            <a:r>
              <a:rPr sz="2200" spc="-75">
                <a:latin typeface="Arial"/>
                <a:cs typeface="Arial"/>
              </a:rPr>
              <a:t>alarm</a:t>
            </a:r>
            <a:r>
              <a:rPr sz="2200" spc="-130">
                <a:latin typeface="Arial"/>
                <a:cs typeface="Arial"/>
              </a:rPr>
              <a:t> </a:t>
            </a:r>
            <a:r>
              <a:rPr sz="2200" spc="-35">
                <a:latin typeface="Arial"/>
                <a:cs typeface="Arial"/>
              </a:rPr>
              <a:t>control</a:t>
            </a:r>
            <a:r>
              <a:rPr sz="2200" spc="-114">
                <a:latin typeface="Arial"/>
                <a:cs typeface="Arial"/>
              </a:rPr>
              <a:t> </a:t>
            </a:r>
            <a:r>
              <a:rPr sz="2200" spc="-90">
                <a:latin typeface="Arial"/>
                <a:cs typeface="Arial"/>
              </a:rPr>
              <a:t>panel</a:t>
            </a:r>
            <a:r>
              <a:rPr sz="2200" spc="-120">
                <a:latin typeface="Arial"/>
                <a:cs typeface="Arial"/>
              </a:rPr>
              <a:t> </a:t>
            </a:r>
            <a:r>
              <a:rPr sz="2200" spc="-20">
                <a:latin typeface="Arial"/>
                <a:cs typeface="Arial"/>
              </a:rPr>
              <a:t>or</a:t>
            </a:r>
            <a:r>
              <a:rPr sz="2200" spc="-114">
                <a:latin typeface="Arial"/>
                <a:cs typeface="Arial"/>
              </a:rPr>
              <a:t> </a:t>
            </a:r>
            <a:r>
              <a:rPr sz="2200" spc="-170">
                <a:latin typeface="Arial"/>
                <a:cs typeface="Arial"/>
              </a:rPr>
              <a:t>a</a:t>
            </a:r>
            <a:r>
              <a:rPr sz="2200" spc="-120">
                <a:latin typeface="Arial"/>
                <a:cs typeface="Arial"/>
              </a:rPr>
              <a:t> </a:t>
            </a:r>
            <a:r>
              <a:rPr sz="2200" spc="-260">
                <a:latin typeface="Arial"/>
                <a:cs typeface="Arial"/>
              </a:rPr>
              <a:t>PC: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250">
              <a:latin typeface="Arial"/>
              <a:cs typeface="Arial"/>
            </a:endParaRPr>
          </a:p>
          <a:p>
            <a:pPr marL="1127760" indent="-200660">
              <a:lnSpc>
                <a:spcPts val="2635"/>
              </a:lnSpc>
              <a:buChar char="•"/>
              <a:tabLst>
                <a:tab pos="1127760" algn="l"/>
              </a:tabLst>
            </a:pPr>
            <a:r>
              <a:rPr sz="2200" spc="-120">
                <a:latin typeface="Arial"/>
                <a:cs typeface="Arial"/>
              </a:rPr>
              <a:t>Enters </a:t>
            </a:r>
            <a:r>
              <a:rPr sz="2200" spc="-170">
                <a:latin typeface="Arial"/>
                <a:cs typeface="Arial"/>
              </a:rPr>
              <a:t>a </a:t>
            </a:r>
            <a:r>
              <a:rPr sz="2200" spc="-110">
                <a:latin typeface="Arial"/>
                <a:cs typeface="Arial"/>
              </a:rPr>
              <a:t>password </a:t>
            </a:r>
            <a:r>
              <a:rPr sz="2200" spc="25">
                <a:latin typeface="Arial"/>
                <a:cs typeface="Arial"/>
              </a:rPr>
              <a:t>to </a:t>
            </a:r>
            <a:r>
              <a:rPr sz="2200" spc="-50">
                <a:latin typeface="Arial"/>
                <a:cs typeface="Arial"/>
              </a:rPr>
              <a:t>allow all </a:t>
            </a:r>
            <a:r>
              <a:rPr sz="2200" spc="-25">
                <a:latin typeface="Arial"/>
                <a:cs typeface="Arial"/>
              </a:rPr>
              <a:t>other</a:t>
            </a:r>
            <a:r>
              <a:rPr sz="2200" spc="-385">
                <a:latin typeface="Arial"/>
                <a:cs typeface="Arial"/>
              </a:rPr>
              <a:t> </a:t>
            </a:r>
            <a:r>
              <a:rPr sz="2200" spc="-55">
                <a:latin typeface="Arial"/>
                <a:cs typeface="Arial"/>
              </a:rPr>
              <a:t>interactions.</a:t>
            </a:r>
            <a:endParaRPr sz="2200">
              <a:latin typeface="Arial"/>
              <a:cs typeface="Arial"/>
            </a:endParaRPr>
          </a:p>
          <a:p>
            <a:pPr marL="1127760" indent="-200660">
              <a:lnSpc>
                <a:spcPts val="2635"/>
              </a:lnSpc>
              <a:buChar char="•"/>
              <a:tabLst>
                <a:tab pos="1127760" algn="l"/>
              </a:tabLst>
            </a:pPr>
            <a:r>
              <a:rPr sz="2200" spc="-80">
                <a:latin typeface="Arial"/>
                <a:cs typeface="Arial"/>
              </a:rPr>
              <a:t>Inquires </a:t>
            </a:r>
            <a:r>
              <a:rPr sz="2200" spc="-55">
                <a:latin typeface="Arial"/>
                <a:cs typeface="Arial"/>
              </a:rPr>
              <a:t>about </a:t>
            </a:r>
            <a:r>
              <a:rPr sz="2200" spc="-30">
                <a:latin typeface="Arial"/>
                <a:cs typeface="Arial"/>
              </a:rPr>
              <a:t>the </a:t>
            </a:r>
            <a:r>
              <a:rPr sz="2200" spc="-85">
                <a:latin typeface="Arial"/>
                <a:cs typeface="Arial"/>
              </a:rPr>
              <a:t>status </a:t>
            </a:r>
            <a:r>
              <a:rPr sz="2200">
                <a:latin typeface="Arial"/>
                <a:cs typeface="Arial"/>
              </a:rPr>
              <a:t>of </a:t>
            </a:r>
            <a:r>
              <a:rPr sz="2200" spc="-170">
                <a:latin typeface="Arial"/>
                <a:cs typeface="Arial"/>
              </a:rPr>
              <a:t>a </a:t>
            </a:r>
            <a:r>
              <a:rPr sz="2200" spc="-75">
                <a:latin typeface="Arial"/>
                <a:cs typeface="Arial"/>
              </a:rPr>
              <a:t>security</a:t>
            </a:r>
            <a:r>
              <a:rPr sz="2200" spc="-455">
                <a:latin typeface="Arial"/>
                <a:cs typeface="Arial"/>
              </a:rPr>
              <a:t> </a:t>
            </a:r>
            <a:r>
              <a:rPr sz="2200" spc="-114">
                <a:latin typeface="Arial"/>
                <a:cs typeface="Arial"/>
              </a:rPr>
              <a:t>zone.</a:t>
            </a:r>
            <a:endParaRPr sz="2200">
              <a:latin typeface="Arial"/>
              <a:cs typeface="Arial"/>
            </a:endParaRPr>
          </a:p>
          <a:p>
            <a:pPr marL="1127760" indent="-200660">
              <a:lnSpc>
                <a:spcPct val="100000"/>
              </a:lnSpc>
              <a:buChar char="•"/>
              <a:tabLst>
                <a:tab pos="1127760" algn="l"/>
              </a:tabLst>
            </a:pPr>
            <a:r>
              <a:rPr sz="2200" spc="-80">
                <a:latin typeface="Arial"/>
                <a:cs typeface="Arial"/>
              </a:rPr>
              <a:t>Inquires </a:t>
            </a:r>
            <a:r>
              <a:rPr sz="2200" spc="-55">
                <a:latin typeface="Arial"/>
                <a:cs typeface="Arial"/>
              </a:rPr>
              <a:t>about </a:t>
            </a:r>
            <a:r>
              <a:rPr sz="2200" spc="-30">
                <a:latin typeface="Arial"/>
                <a:cs typeface="Arial"/>
              </a:rPr>
              <a:t>the </a:t>
            </a:r>
            <a:r>
              <a:rPr sz="2200" spc="-85">
                <a:latin typeface="Arial"/>
                <a:cs typeface="Arial"/>
              </a:rPr>
              <a:t>status </a:t>
            </a:r>
            <a:r>
              <a:rPr sz="2200">
                <a:latin typeface="Arial"/>
                <a:cs typeface="Arial"/>
              </a:rPr>
              <a:t>of</a:t>
            </a:r>
            <a:r>
              <a:rPr sz="2200" spc="-335">
                <a:latin typeface="Arial"/>
                <a:cs typeface="Arial"/>
              </a:rPr>
              <a:t> </a:t>
            </a:r>
            <a:r>
              <a:rPr sz="2200" spc="-170">
                <a:latin typeface="Arial"/>
                <a:cs typeface="Arial"/>
              </a:rPr>
              <a:t>a </a:t>
            </a:r>
            <a:r>
              <a:rPr sz="2200" spc="-114">
                <a:latin typeface="Arial"/>
                <a:cs typeface="Arial"/>
              </a:rPr>
              <a:t>sensor.</a:t>
            </a:r>
            <a:endParaRPr sz="2200">
              <a:latin typeface="Arial"/>
              <a:cs typeface="Arial"/>
            </a:endParaRPr>
          </a:p>
          <a:p>
            <a:pPr marL="1127760" indent="-200660">
              <a:lnSpc>
                <a:spcPct val="100000"/>
              </a:lnSpc>
              <a:buChar char="•"/>
              <a:tabLst>
                <a:tab pos="1127760" algn="l"/>
              </a:tabLst>
            </a:pPr>
            <a:r>
              <a:rPr sz="2200" spc="-185">
                <a:latin typeface="Arial"/>
                <a:cs typeface="Arial"/>
              </a:rPr>
              <a:t>Presses </a:t>
            </a:r>
            <a:r>
              <a:rPr sz="2200" spc="-35">
                <a:latin typeface="Arial"/>
                <a:cs typeface="Arial"/>
              </a:rPr>
              <a:t>the </a:t>
            </a:r>
            <a:r>
              <a:rPr sz="2200" spc="-100">
                <a:latin typeface="Arial"/>
                <a:cs typeface="Arial"/>
              </a:rPr>
              <a:t>panic </a:t>
            </a:r>
            <a:r>
              <a:rPr sz="2200" spc="-10">
                <a:latin typeface="Arial"/>
                <a:cs typeface="Arial"/>
              </a:rPr>
              <a:t>button </a:t>
            </a:r>
            <a:r>
              <a:rPr sz="2200" spc="-35">
                <a:latin typeface="Arial"/>
                <a:cs typeface="Arial"/>
              </a:rPr>
              <a:t>in </a:t>
            </a:r>
            <a:r>
              <a:rPr sz="2200" spc="-120">
                <a:latin typeface="Arial"/>
                <a:cs typeface="Arial"/>
              </a:rPr>
              <a:t>an</a:t>
            </a:r>
            <a:r>
              <a:rPr sz="2200" spc="-380">
                <a:latin typeface="Arial"/>
                <a:cs typeface="Arial"/>
              </a:rPr>
              <a:t> </a:t>
            </a:r>
            <a:r>
              <a:rPr sz="2200" spc="-110">
                <a:latin typeface="Arial"/>
                <a:cs typeface="Arial"/>
              </a:rPr>
              <a:t>emergency.</a:t>
            </a:r>
            <a:endParaRPr sz="2200">
              <a:latin typeface="Arial"/>
              <a:cs typeface="Arial"/>
            </a:endParaRPr>
          </a:p>
          <a:p>
            <a:pPr marL="1127760" indent="-200660">
              <a:lnSpc>
                <a:spcPct val="100000"/>
              </a:lnSpc>
              <a:buChar char="•"/>
              <a:tabLst>
                <a:tab pos="1127760" algn="l"/>
              </a:tabLst>
            </a:pPr>
            <a:r>
              <a:rPr sz="2200" spc="-75">
                <a:latin typeface="Arial"/>
                <a:cs typeface="Arial"/>
              </a:rPr>
              <a:t>Activates/deactivates </a:t>
            </a:r>
            <a:r>
              <a:rPr sz="2200" spc="-35">
                <a:latin typeface="Arial"/>
                <a:cs typeface="Arial"/>
              </a:rPr>
              <a:t>the </a:t>
            </a:r>
            <a:r>
              <a:rPr sz="2200" spc="-75">
                <a:latin typeface="Arial"/>
                <a:cs typeface="Arial"/>
              </a:rPr>
              <a:t>security</a:t>
            </a:r>
            <a:r>
              <a:rPr sz="2200" spc="-245">
                <a:latin typeface="Arial"/>
                <a:cs typeface="Arial"/>
              </a:rPr>
              <a:t> </a:t>
            </a:r>
            <a:r>
              <a:rPr sz="2200" spc="-110">
                <a:latin typeface="Arial"/>
                <a:cs typeface="Arial"/>
              </a:rPr>
              <a:t>system.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27659" y="1019809"/>
            <a:ext cx="855281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b="0" spc="-80">
                <a:solidFill>
                  <a:srgbClr val="000000"/>
                </a:solidFill>
                <a:latin typeface="Arial"/>
                <a:cs typeface="Arial"/>
              </a:rPr>
              <a:t>“Requirements </a:t>
            </a:r>
            <a:r>
              <a:rPr b="0" spc="-95">
                <a:solidFill>
                  <a:srgbClr val="000000"/>
                </a:solidFill>
                <a:latin typeface="Arial"/>
                <a:cs typeface="Arial"/>
              </a:rPr>
              <a:t>engineering </a:t>
            </a:r>
            <a:r>
              <a:rPr b="0" spc="-90">
                <a:solidFill>
                  <a:srgbClr val="000000"/>
                </a:solidFill>
                <a:latin typeface="Arial"/>
                <a:cs typeface="Arial"/>
              </a:rPr>
              <a:t>provides </a:t>
            </a:r>
            <a:r>
              <a:rPr b="0" spc="-30">
                <a:solidFill>
                  <a:srgbClr val="000000"/>
                </a:solidFill>
                <a:latin typeface="Arial"/>
                <a:cs typeface="Arial"/>
              </a:rPr>
              <a:t>the </a:t>
            </a:r>
            <a:r>
              <a:rPr b="0" spc="-55">
                <a:solidFill>
                  <a:srgbClr val="000000"/>
                </a:solidFill>
                <a:latin typeface="Arial"/>
                <a:cs typeface="Arial"/>
              </a:rPr>
              <a:t>appropriate </a:t>
            </a:r>
            <a:r>
              <a:rPr b="0" spc="-125">
                <a:solidFill>
                  <a:srgbClr val="000000"/>
                </a:solidFill>
                <a:latin typeface="Arial"/>
                <a:cs typeface="Arial"/>
              </a:rPr>
              <a:t>mechanism </a:t>
            </a:r>
            <a:r>
              <a:rPr b="0" spc="5">
                <a:solidFill>
                  <a:srgbClr val="000000"/>
                </a:solidFill>
                <a:latin typeface="Arial"/>
                <a:cs typeface="Arial"/>
              </a:rPr>
              <a:t>for  </a:t>
            </a:r>
            <a:r>
              <a:rPr b="0" spc="-85">
                <a:solidFill>
                  <a:srgbClr val="000000"/>
                </a:solidFill>
                <a:latin typeface="Arial"/>
                <a:cs typeface="Arial"/>
              </a:rPr>
              <a:t>understanding </a:t>
            </a:r>
            <a:r>
              <a:rPr b="0" spc="-40">
                <a:solidFill>
                  <a:srgbClr val="000000"/>
                </a:solidFill>
                <a:latin typeface="Arial"/>
                <a:cs typeface="Arial"/>
              </a:rPr>
              <a:t>what </a:t>
            </a:r>
            <a:r>
              <a:rPr b="0" spc="-30">
                <a:solidFill>
                  <a:srgbClr val="000000"/>
                </a:solidFill>
                <a:latin typeface="Arial"/>
                <a:cs typeface="Arial"/>
              </a:rPr>
              <a:t>the </a:t>
            </a:r>
            <a:r>
              <a:rPr b="0" spc="-85">
                <a:solidFill>
                  <a:srgbClr val="000000"/>
                </a:solidFill>
                <a:latin typeface="Arial"/>
                <a:cs typeface="Arial"/>
              </a:rPr>
              <a:t>customer </a:t>
            </a:r>
            <a:r>
              <a:rPr b="0" spc="-80">
                <a:solidFill>
                  <a:srgbClr val="000000"/>
                </a:solidFill>
                <a:latin typeface="Arial"/>
                <a:cs typeface="Arial"/>
              </a:rPr>
              <a:t>wants, </a:t>
            </a:r>
            <a:r>
              <a:rPr b="0" spc="-120">
                <a:solidFill>
                  <a:srgbClr val="000000"/>
                </a:solidFill>
                <a:latin typeface="Arial"/>
                <a:cs typeface="Arial"/>
              </a:rPr>
              <a:t>analyzing </a:t>
            </a:r>
            <a:r>
              <a:rPr b="0" spc="-105">
                <a:solidFill>
                  <a:srgbClr val="000000"/>
                </a:solidFill>
                <a:latin typeface="Arial"/>
                <a:cs typeface="Arial"/>
              </a:rPr>
              <a:t>need, </a:t>
            </a:r>
            <a:r>
              <a:rPr b="0" spc="-185">
                <a:solidFill>
                  <a:srgbClr val="000000"/>
                </a:solidFill>
                <a:latin typeface="Arial"/>
                <a:cs typeface="Arial"/>
              </a:rPr>
              <a:t>assessing  </a:t>
            </a:r>
            <a:r>
              <a:rPr b="0" spc="-50">
                <a:solidFill>
                  <a:srgbClr val="000000"/>
                </a:solidFill>
                <a:latin typeface="Arial"/>
                <a:cs typeface="Arial"/>
              </a:rPr>
              <a:t>feasibility, </a:t>
            </a:r>
            <a:r>
              <a:rPr b="0" spc="-65">
                <a:solidFill>
                  <a:srgbClr val="000000"/>
                </a:solidFill>
                <a:latin typeface="Arial"/>
                <a:cs typeface="Arial"/>
              </a:rPr>
              <a:t>negotiating </a:t>
            </a:r>
            <a:r>
              <a:rPr b="0" spc="-190">
                <a:solidFill>
                  <a:srgbClr val="000000"/>
                </a:solidFill>
                <a:latin typeface="Arial"/>
                <a:cs typeface="Arial"/>
              </a:rPr>
              <a:t>a </a:t>
            </a:r>
            <a:r>
              <a:rPr b="0" spc="-110">
                <a:solidFill>
                  <a:srgbClr val="000000"/>
                </a:solidFill>
                <a:latin typeface="Arial"/>
                <a:cs typeface="Arial"/>
              </a:rPr>
              <a:t>reasonable </a:t>
            </a:r>
            <a:r>
              <a:rPr b="0" spc="-55">
                <a:solidFill>
                  <a:srgbClr val="000000"/>
                </a:solidFill>
                <a:latin typeface="Arial"/>
                <a:cs typeface="Arial"/>
              </a:rPr>
              <a:t>solution, </a:t>
            </a:r>
            <a:r>
              <a:rPr b="0" spc="-100">
                <a:solidFill>
                  <a:srgbClr val="000000"/>
                </a:solidFill>
                <a:latin typeface="Arial"/>
                <a:cs typeface="Arial"/>
              </a:rPr>
              <a:t>specifying </a:t>
            </a:r>
            <a:r>
              <a:rPr b="0" spc="-30">
                <a:solidFill>
                  <a:srgbClr val="000000"/>
                </a:solidFill>
                <a:latin typeface="Arial"/>
                <a:cs typeface="Arial"/>
              </a:rPr>
              <a:t>the</a:t>
            </a:r>
            <a:r>
              <a:rPr b="0" spc="195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b="0" spc="-55">
                <a:solidFill>
                  <a:srgbClr val="000000"/>
                </a:solidFill>
                <a:latin typeface="Arial"/>
                <a:cs typeface="Arial"/>
              </a:rPr>
              <a:t>solution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14959" y="2117090"/>
            <a:ext cx="8576945" cy="3501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 marR="17780">
              <a:lnSpc>
                <a:spcPct val="100000"/>
              </a:lnSpc>
              <a:spcBef>
                <a:spcPts val="100"/>
              </a:spcBef>
              <a:tabLst>
                <a:tab pos="2193290" algn="l"/>
                <a:tab pos="3600450" algn="l"/>
                <a:tab pos="4215765" algn="l"/>
                <a:tab pos="6054725" algn="l"/>
                <a:tab pos="6722745" algn="l"/>
                <a:tab pos="8136890" algn="l"/>
              </a:tabLst>
            </a:pPr>
            <a:r>
              <a:rPr sz="2400" spc="-100">
                <a:latin typeface="Arial"/>
                <a:cs typeface="Arial"/>
              </a:rPr>
              <a:t>una</a:t>
            </a:r>
            <a:r>
              <a:rPr sz="2400" spc="-140">
                <a:latin typeface="Arial"/>
                <a:cs typeface="Arial"/>
              </a:rPr>
              <a:t>m</a:t>
            </a:r>
            <a:r>
              <a:rPr sz="2400" spc="-50">
                <a:latin typeface="Arial"/>
                <a:cs typeface="Arial"/>
              </a:rPr>
              <a:t>b</a:t>
            </a:r>
            <a:r>
              <a:rPr sz="2400" spc="-15">
                <a:latin typeface="Arial"/>
                <a:cs typeface="Arial"/>
              </a:rPr>
              <a:t>i</a:t>
            </a:r>
            <a:r>
              <a:rPr sz="2400" spc="-220">
                <a:latin typeface="Arial"/>
                <a:cs typeface="Arial"/>
              </a:rPr>
              <a:t>g</a:t>
            </a:r>
            <a:r>
              <a:rPr sz="2400" spc="-80">
                <a:latin typeface="Arial"/>
                <a:cs typeface="Arial"/>
              </a:rPr>
              <a:t>u</a:t>
            </a:r>
            <a:r>
              <a:rPr sz="2400" spc="-85">
                <a:latin typeface="Arial"/>
                <a:cs typeface="Arial"/>
              </a:rPr>
              <a:t>o</a:t>
            </a:r>
            <a:r>
              <a:rPr sz="2400" spc="-110">
                <a:latin typeface="Arial"/>
                <a:cs typeface="Arial"/>
              </a:rPr>
              <a:t>usl</a:t>
            </a:r>
            <a:r>
              <a:rPr sz="2400" spc="-125">
                <a:latin typeface="Arial"/>
                <a:cs typeface="Arial"/>
              </a:rPr>
              <a:t>y</a:t>
            </a:r>
            <a:r>
              <a:rPr sz="2400" spc="-70">
                <a:latin typeface="Arial"/>
                <a:cs typeface="Arial"/>
              </a:rPr>
              <a:t>,</a:t>
            </a:r>
            <a:r>
              <a:rPr sz="2400">
                <a:latin typeface="Arial"/>
                <a:cs typeface="Arial"/>
              </a:rPr>
              <a:t>	</a:t>
            </a:r>
            <a:r>
              <a:rPr sz="2400" spc="-125">
                <a:latin typeface="Arial"/>
                <a:cs typeface="Arial"/>
              </a:rPr>
              <a:t>v</a:t>
            </a:r>
            <a:r>
              <a:rPr sz="2400" spc="-60">
                <a:latin typeface="Arial"/>
                <a:cs typeface="Arial"/>
              </a:rPr>
              <a:t>al</a:t>
            </a:r>
            <a:r>
              <a:rPr sz="2400" spc="-30">
                <a:latin typeface="Arial"/>
                <a:cs typeface="Arial"/>
              </a:rPr>
              <a:t>i</a:t>
            </a:r>
            <a:r>
              <a:rPr sz="2400" spc="-90">
                <a:latin typeface="Arial"/>
                <a:cs typeface="Arial"/>
              </a:rPr>
              <a:t>d</a:t>
            </a:r>
            <a:r>
              <a:rPr sz="2400" spc="-185">
                <a:latin typeface="Arial"/>
                <a:cs typeface="Arial"/>
              </a:rPr>
              <a:t>a</a:t>
            </a:r>
            <a:r>
              <a:rPr sz="2400" spc="130">
                <a:latin typeface="Arial"/>
                <a:cs typeface="Arial"/>
              </a:rPr>
              <a:t>t</a:t>
            </a:r>
            <a:r>
              <a:rPr sz="2400" spc="-85">
                <a:latin typeface="Arial"/>
                <a:cs typeface="Arial"/>
              </a:rPr>
              <a:t>in</a:t>
            </a:r>
            <a:r>
              <a:rPr sz="2400" spc="-110">
                <a:latin typeface="Arial"/>
                <a:cs typeface="Arial"/>
              </a:rPr>
              <a:t>g</a:t>
            </a:r>
            <a:r>
              <a:rPr sz="2400">
                <a:latin typeface="Arial"/>
                <a:cs typeface="Arial"/>
              </a:rPr>
              <a:t>	</a:t>
            </a:r>
            <a:r>
              <a:rPr sz="2400" spc="130">
                <a:latin typeface="Arial"/>
                <a:cs typeface="Arial"/>
              </a:rPr>
              <a:t>t</a:t>
            </a:r>
            <a:r>
              <a:rPr sz="2400" spc="-114">
                <a:latin typeface="Arial"/>
                <a:cs typeface="Arial"/>
              </a:rPr>
              <a:t>h</a:t>
            </a:r>
            <a:r>
              <a:rPr sz="2400" spc="-110">
                <a:latin typeface="Arial"/>
                <a:cs typeface="Arial"/>
              </a:rPr>
              <a:t>e</a:t>
            </a:r>
            <a:r>
              <a:rPr sz="2400">
                <a:latin typeface="Arial"/>
                <a:cs typeface="Arial"/>
              </a:rPr>
              <a:t>	</a:t>
            </a:r>
            <a:r>
              <a:rPr sz="2400" spc="-165">
                <a:latin typeface="Arial"/>
                <a:cs typeface="Arial"/>
              </a:rPr>
              <a:t>spe</a:t>
            </a:r>
            <a:r>
              <a:rPr sz="2400" spc="-190">
                <a:latin typeface="Arial"/>
                <a:cs typeface="Arial"/>
              </a:rPr>
              <a:t>c</a:t>
            </a:r>
            <a:r>
              <a:rPr sz="2400" spc="35">
                <a:latin typeface="Arial"/>
                <a:cs typeface="Arial"/>
              </a:rPr>
              <a:t>if</a:t>
            </a:r>
            <a:r>
              <a:rPr sz="2400" spc="-60">
                <a:latin typeface="Arial"/>
                <a:cs typeface="Arial"/>
              </a:rPr>
              <a:t>i</a:t>
            </a:r>
            <a:r>
              <a:rPr sz="2400" spc="-120">
                <a:latin typeface="Arial"/>
                <a:cs typeface="Arial"/>
              </a:rPr>
              <a:t>c</a:t>
            </a:r>
            <a:r>
              <a:rPr sz="2400" spc="-185">
                <a:latin typeface="Arial"/>
                <a:cs typeface="Arial"/>
              </a:rPr>
              <a:t>a</a:t>
            </a:r>
            <a:r>
              <a:rPr sz="2400" spc="130">
                <a:latin typeface="Arial"/>
                <a:cs typeface="Arial"/>
              </a:rPr>
              <a:t>t</a:t>
            </a:r>
            <a:r>
              <a:rPr sz="2400" spc="-20">
                <a:latin typeface="Arial"/>
                <a:cs typeface="Arial"/>
              </a:rPr>
              <a:t>i</a:t>
            </a:r>
            <a:r>
              <a:rPr sz="2400" spc="-50">
                <a:latin typeface="Arial"/>
                <a:cs typeface="Arial"/>
              </a:rPr>
              <a:t>o</a:t>
            </a:r>
            <a:r>
              <a:rPr sz="2400" spc="-100">
                <a:latin typeface="Arial"/>
                <a:cs typeface="Arial"/>
              </a:rPr>
              <a:t>n</a:t>
            </a:r>
            <a:r>
              <a:rPr sz="2400" spc="-50">
                <a:latin typeface="Arial"/>
                <a:cs typeface="Arial"/>
              </a:rPr>
              <a:t>,</a:t>
            </a:r>
            <a:r>
              <a:rPr sz="2400">
                <a:latin typeface="Arial"/>
                <a:cs typeface="Arial"/>
              </a:rPr>
              <a:t>	</a:t>
            </a:r>
            <a:r>
              <a:rPr sz="2400" spc="-114">
                <a:latin typeface="Arial"/>
                <a:cs typeface="Arial"/>
              </a:rPr>
              <a:t>and</a:t>
            </a:r>
            <a:r>
              <a:rPr sz="2400">
                <a:latin typeface="Arial"/>
                <a:cs typeface="Arial"/>
              </a:rPr>
              <a:t>	</a:t>
            </a:r>
            <a:r>
              <a:rPr sz="2400" spc="-85">
                <a:latin typeface="Arial"/>
                <a:cs typeface="Arial"/>
              </a:rPr>
              <a:t>m</a:t>
            </a:r>
            <a:r>
              <a:rPr sz="2400" spc="-150">
                <a:latin typeface="Arial"/>
                <a:cs typeface="Arial"/>
              </a:rPr>
              <a:t>an</a:t>
            </a:r>
            <a:r>
              <a:rPr sz="2400" spc="-145">
                <a:latin typeface="Arial"/>
                <a:cs typeface="Arial"/>
              </a:rPr>
              <a:t>a</a:t>
            </a:r>
            <a:r>
              <a:rPr sz="2400" spc="-220">
                <a:latin typeface="Arial"/>
                <a:cs typeface="Arial"/>
              </a:rPr>
              <a:t>g</a:t>
            </a:r>
            <a:r>
              <a:rPr sz="2400" spc="-25">
                <a:latin typeface="Arial"/>
                <a:cs typeface="Arial"/>
              </a:rPr>
              <a:t>i</a:t>
            </a:r>
            <a:r>
              <a:rPr sz="2400" spc="-40">
                <a:latin typeface="Arial"/>
                <a:cs typeface="Arial"/>
              </a:rPr>
              <a:t>n</a:t>
            </a:r>
            <a:r>
              <a:rPr sz="2400" spc="-210">
                <a:latin typeface="Arial"/>
                <a:cs typeface="Arial"/>
              </a:rPr>
              <a:t>g</a:t>
            </a:r>
            <a:r>
              <a:rPr sz="2400">
                <a:latin typeface="Arial"/>
                <a:cs typeface="Arial"/>
              </a:rPr>
              <a:t>	</a:t>
            </a:r>
            <a:r>
              <a:rPr sz="2400" spc="135">
                <a:latin typeface="Arial"/>
                <a:cs typeface="Arial"/>
              </a:rPr>
              <a:t>t</a:t>
            </a:r>
            <a:r>
              <a:rPr sz="2400" spc="-90">
                <a:latin typeface="Arial"/>
                <a:cs typeface="Arial"/>
              </a:rPr>
              <a:t>he  </a:t>
            </a:r>
            <a:r>
              <a:rPr sz="2400" spc="-65">
                <a:latin typeface="Arial"/>
                <a:cs typeface="Arial"/>
              </a:rPr>
              <a:t>requirements </a:t>
            </a:r>
            <a:r>
              <a:rPr sz="2400" spc="-225">
                <a:latin typeface="Arial"/>
                <a:cs typeface="Arial"/>
              </a:rPr>
              <a:t>as </a:t>
            </a:r>
            <a:r>
              <a:rPr sz="2400" spc="-50">
                <a:latin typeface="Arial"/>
                <a:cs typeface="Arial"/>
              </a:rPr>
              <a:t>they </a:t>
            </a:r>
            <a:r>
              <a:rPr sz="2400" spc="-100">
                <a:latin typeface="Arial"/>
                <a:cs typeface="Arial"/>
              </a:rPr>
              <a:t>are </a:t>
            </a:r>
            <a:r>
              <a:rPr sz="2400" spc="-60">
                <a:latin typeface="Arial"/>
                <a:cs typeface="Arial"/>
              </a:rPr>
              <a:t>transformed </a:t>
            </a:r>
            <a:r>
              <a:rPr sz="2400">
                <a:latin typeface="Arial"/>
                <a:cs typeface="Arial"/>
              </a:rPr>
              <a:t>into </a:t>
            </a:r>
            <a:r>
              <a:rPr sz="2400" spc="-130">
                <a:latin typeface="Arial"/>
                <a:cs typeface="Arial"/>
              </a:rPr>
              <a:t>an </a:t>
            </a:r>
            <a:r>
              <a:rPr sz="2400" spc="-60">
                <a:latin typeface="Arial"/>
                <a:cs typeface="Arial"/>
              </a:rPr>
              <a:t>operational</a:t>
            </a:r>
            <a:r>
              <a:rPr sz="2400" spc="-409">
                <a:latin typeface="Arial"/>
                <a:cs typeface="Arial"/>
              </a:rPr>
              <a:t> </a:t>
            </a:r>
            <a:r>
              <a:rPr sz="2400" spc="-80">
                <a:latin typeface="Arial"/>
                <a:cs typeface="Arial"/>
              </a:rPr>
              <a:t>system.”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600">
              <a:latin typeface="Arial"/>
              <a:cs typeface="Arial"/>
            </a:endParaRPr>
          </a:p>
          <a:p>
            <a:pPr marL="170180">
              <a:lnSpc>
                <a:spcPct val="100000"/>
              </a:lnSpc>
            </a:pPr>
            <a:r>
              <a:rPr sz="2200" spc="-5">
                <a:latin typeface="Arial"/>
                <a:cs typeface="Arial"/>
              </a:rPr>
              <a:t>It encompasses </a:t>
            </a:r>
            <a:r>
              <a:rPr sz="2200" b="1" spc="-5">
                <a:latin typeface="Arial"/>
                <a:cs typeface="Arial"/>
              </a:rPr>
              <a:t>seven </a:t>
            </a:r>
            <a:r>
              <a:rPr sz="2200" spc="-5">
                <a:latin typeface="Arial"/>
                <a:cs typeface="Arial"/>
              </a:rPr>
              <a:t>distinct </a:t>
            </a:r>
            <a:r>
              <a:rPr sz="2200">
                <a:latin typeface="Arial"/>
                <a:cs typeface="Arial"/>
              </a:rPr>
              <a:t>tasks:</a:t>
            </a:r>
            <a:r>
              <a:rPr sz="2200" spc="35">
                <a:latin typeface="Arial"/>
                <a:cs typeface="Arial"/>
              </a:rPr>
              <a:t> </a:t>
            </a:r>
            <a:r>
              <a:rPr sz="2200" b="1" spc="-5">
                <a:latin typeface="Arial"/>
                <a:cs typeface="Arial"/>
              </a:rPr>
              <a:t>(IEENSVM)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250">
              <a:latin typeface="Arial"/>
              <a:cs typeface="Arial"/>
            </a:endParaRPr>
          </a:p>
          <a:p>
            <a:pPr marL="834390" indent="-207010">
              <a:lnSpc>
                <a:spcPct val="100000"/>
              </a:lnSpc>
              <a:buFont typeface="UnDotum"/>
              <a:buChar char=""/>
              <a:tabLst>
                <a:tab pos="834390" algn="l"/>
              </a:tabLst>
            </a:pPr>
            <a:r>
              <a:rPr sz="2200" b="1" spc="-5">
                <a:latin typeface="Arial"/>
                <a:cs typeface="Arial"/>
              </a:rPr>
              <a:t>Inception</a:t>
            </a:r>
            <a:r>
              <a:rPr sz="2200" b="1" spc="-15">
                <a:latin typeface="Arial"/>
                <a:cs typeface="Arial"/>
              </a:rPr>
              <a:t> </a:t>
            </a:r>
            <a:r>
              <a:rPr sz="2200" b="1" spc="-5">
                <a:latin typeface="Arial"/>
                <a:cs typeface="Arial"/>
              </a:rPr>
              <a:t>(beginning)</a:t>
            </a:r>
            <a:endParaRPr sz="2200">
              <a:latin typeface="Arial"/>
              <a:cs typeface="Arial"/>
            </a:endParaRPr>
          </a:p>
          <a:p>
            <a:pPr marL="834390" indent="-207010">
              <a:lnSpc>
                <a:spcPct val="100000"/>
              </a:lnSpc>
              <a:buFont typeface="UnDotum"/>
              <a:buChar char=""/>
              <a:tabLst>
                <a:tab pos="834390" algn="l"/>
              </a:tabLst>
            </a:pPr>
            <a:r>
              <a:rPr sz="2200" b="1" spc="-5">
                <a:latin typeface="Arial"/>
                <a:cs typeface="Arial"/>
              </a:rPr>
              <a:t>Elicitation (bring</a:t>
            </a:r>
            <a:r>
              <a:rPr sz="2200" b="1" spc="-20">
                <a:latin typeface="Arial"/>
                <a:cs typeface="Arial"/>
              </a:rPr>
              <a:t> </a:t>
            </a:r>
            <a:r>
              <a:rPr sz="2200" b="1" spc="-5">
                <a:latin typeface="Arial"/>
                <a:cs typeface="Arial"/>
              </a:rPr>
              <a:t>out)</a:t>
            </a:r>
            <a:endParaRPr sz="2200">
              <a:latin typeface="Arial"/>
              <a:cs typeface="Arial"/>
            </a:endParaRPr>
          </a:p>
          <a:p>
            <a:pPr marL="834390" indent="-207010">
              <a:lnSpc>
                <a:spcPct val="100000"/>
              </a:lnSpc>
              <a:buFont typeface="UnDotum"/>
              <a:buChar char=""/>
              <a:tabLst>
                <a:tab pos="834390" algn="l"/>
              </a:tabLst>
            </a:pPr>
            <a:r>
              <a:rPr sz="2200" b="1" spc="-5">
                <a:latin typeface="Arial"/>
                <a:cs typeface="Arial"/>
              </a:rPr>
              <a:t>Elaboration (expansion </a:t>
            </a:r>
            <a:r>
              <a:rPr sz="2200" b="1">
                <a:latin typeface="Arial"/>
                <a:cs typeface="Arial"/>
              </a:rPr>
              <a:t>,</a:t>
            </a:r>
            <a:r>
              <a:rPr sz="2200" b="1" spc="-5">
                <a:latin typeface="Arial"/>
                <a:cs typeface="Arial"/>
              </a:rPr>
              <a:t> explanation)</a:t>
            </a:r>
            <a:endParaRPr sz="2200">
              <a:latin typeface="Arial"/>
              <a:cs typeface="Arial"/>
            </a:endParaRPr>
          </a:p>
          <a:p>
            <a:pPr marL="834390" indent="-207010">
              <a:lnSpc>
                <a:spcPct val="100000"/>
              </a:lnSpc>
              <a:buFont typeface="UnDotum"/>
              <a:buChar char=""/>
              <a:tabLst>
                <a:tab pos="834390" algn="l"/>
              </a:tabLst>
            </a:pPr>
            <a:r>
              <a:rPr sz="2200" b="1" spc="-5">
                <a:latin typeface="Arial"/>
                <a:cs typeface="Arial"/>
              </a:rPr>
              <a:t>Negotiation</a:t>
            </a:r>
            <a:endParaRPr sz="2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04239" y="5593079"/>
            <a:ext cx="2021205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5110" indent="-207010">
              <a:lnSpc>
                <a:spcPct val="100000"/>
              </a:lnSpc>
              <a:spcBef>
                <a:spcPts val="100"/>
              </a:spcBef>
              <a:buFont typeface="UnDotum"/>
              <a:buChar char=""/>
              <a:tabLst>
                <a:tab pos="245110" algn="l"/>
              </a:tabLst>
            </a:pPr>
            <a:r>
              <a:rPr sz="2200" b="1" spc="-5">
                <a:latin typeface="Arial"/>
                <a:cs typeface="Arial"/>
              </a:rPr>
              <a:t>Specification</a:t>
            </a:r>
            <a:endParaRPr sz="2200">
              <a:latin typeface="Arial"/>
              <a:cs typeface="Arial"/>
            </a:endParaRPr>
          </a:p>
          <a:p>
            <a:pPr marL="245110" indent="-207010">
              <a:lnSpc>
                <a:spcPct val="100000"/>
              </a:lnSpc>
              <a:buFont typeface="UnDotum"/>
              <a:buChar char=""/>
              <a:tabLst>
                <a:tab pos="245110" algn="l"/>
              </a:tabLst>
            </a:pPr>
            <a:r>
              <a:rPr sz="2200" b="1" spc="-5">
                <a:latin typeface="Arial"/>
                <a:cs typeface="Arial"/>
              </a:rPr>
              <a:t>Validation</a:t>
            </a:r>
            <a:endParaRPr sz="2200">
              <a:latin typeface="Arial"/>
              <a:cs typeface="Arial"/>
            </a:endParaRPr>
          </a:p>
          <a:p>
            <a:pPr marL="245110" indent="-207010">
              <a:lnSpc>
                <a:spcPct val="100000"/>
              </a:lnSpc>
              <a:buFont typeface="UnDotum"/>
              <a:buChar char=""/>
              <a:tabLst>
                <a:tab pos="245110" algn="l"/>
              </a:tabLst>
            </a:pPr>
            <a:r>
              <a:rPr sz="2200" b="1" spc="-5">
                <a:latin typeface="Arial"/>
                <a:cs typeface="Arial"/>
              </a:rPr>
              <a:t>Management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9150" y="228600"/>
            <a:ext cx="8803005" cy="5727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99900"/>
              </a:lnSpc>
              <a:spcBef>
                <a:spcPts val="100"/>
              </a:spcBef>
              <a:buSzPct val="95454"/>
              <a:buAutoNum type="arabicPeriod"/>
              <a:tabLst>
                <a:tab pos="225425" algn="l"/>
              </a:tabLst>
            </a:pPr>
            <a:r>
              <a:rPr sz="2200" spc="-165">
                <a:latin typeface="Arial"/>
                <a:cs typeface="Arial"/>
              </a:rPr>
              <a:t>The </a:t>
            </a:r>
            <a:r>
              <a:rPr sz="2200" spc="-70">
                <a:latin typeface="Arial"/>
                <a:cs typeface="Arial"/>
              </a:rPr>
              <a:t>homeowner </a:t>
            </a:r>
            <a:r>
              <a:rPr sz="2200" spc="-120">
                <a:latin typeface="Arial"/>
                <a:cs typeface="Arial"/>
              </a:rPr>
              <a:t>observes </a:t>
            </a:r>
            <a:r>
              <a:rPr sz="2200" spc="-35">
                <a:latin typeface="Arial"/>
                <a:cs typeface="Arial"/>
              </a:rPr>
              <a:t>the </a:t>
            </a:r>
            <a:r>
              <a:rPr sz="2200" spc="-155">
                <a:latin typeface="Arial"/>
                <a:cs typeface="Arial"/>
              </a:rPr>
              <a:t>SafeHome </a:t>
            </a:r>
            <a:r>
              <a:rPr sz="2200" spc="-35">
                <a:latin typeface="Arial"/>
                <a:cs typeface="Arial"/>
              </a:rPr>
              <a:t>control </a:t>
            </a:r>
            <a:r>
              <a:rPr sz="2200" spc="-90">
                <a:latin typeface="Arial"/>
                <a:cs typeface="Arial"/>
              </a:rPr>
              <a:t>panel </a:t>
            </a:r>
            <a:r>
              <a:rPr sz="2200" spc="-110">
                <a:latin typeface="Arial"/>
                <a:cs typeface="Arial"/>
              </a:rPr>
              <a:t>(Figure) </a:t>
            </a:r>
            <a:r>
              <a:rPr sz="2200" spc="25">
                <a:latin typeface="Arial"/>
                <a:cs typeface="Arial"/>
              </a:rPr>
              <a:t>to  </a:t>
            </a:r>
            <a:r>
              <a:rPr sz="2200" spc="-55">
                <a:latin typeface="Arial"/>
                <a:cs typeface="Arial"/>
              </a:rPr>
              <a:t>determine </a:t>
            </a:r>
            <a:r>
              <a:rPr sz="2200" spc="35">
                <a:latin typeface="Arial"/>
                <a:cs typeface="Arial"/>
              </a:rPr>
              <a:t>if </a:t>
            </a:r>
            <a:r>
              <a:rPr sz="2200" spc="-35">
                <a:latin typeface="Arial"/>
                <a:cs typeface="Arial"/>
              </a:rPr>
              <a:t>the </a:t>
            </a:r>
            <a:r>
              <a:rPr sz="2200" spc="-114">
                <a:latin typeface="Arial"/>
                <a:cs typeface="Arial"/>
              </a:rPr>
              <a:t>system is </a:t>
            </a:r>
            <a:r>
              <a:rPr sz="2200" spc="-95">
                <a:latin typeface="Arial"/>
                <a:cs typeface="Arial"/>
              </a:rPr>
              <a:t>ready </a:t>
            </a:r>
            <a:r>
              <a:rPr sz="2200" spc="10">
                <a:latin typeface="Arial"/>
                <a:cs typeface="Arial"/>
              </a:rPr>
              <a:t>for </a:t>
            </a:r>
            <a:r>
              <a:rPr sz="2200" spc="-30">
                <a:latin typeface="Arial"/>
                <a:cs typeface="Arial"/>
              </a:rPr>
              <a:t>input. </a:t>
            </a:r>
            <a:r>
              <a:rPr sz="2200" spc="-5">
                <a:latin typeface="Arial"/>
                <a:cs typeface="Arial"/>
              </a:rPr>
              <a:t>If </a:t>
            </a:r>
            <a:r>
              <a:rPr sz="2200" spc="-30">
                <a:latin typeface="Arial"/>
                <a:cs typeface="Arial"/>
              </a:rPr>
              <a:t>the </a:t>
            </a:r>
            <a:r>
              <a:rPr sz="2200" spc="-114">
                <a:latin typeface="Arial"/>
                <a:cs typeface="Arial"/>
              </a:rPr>
              <a:t>system is </a:t>
            </a:r>
            <a:r>
              <a:rPr sz="2200" spc="-10">
                <a:latin typeface="Arial"/>
                <a:cs typeface="Arial"/>
              </a:rPr>
              <a:t>not </a:t>
            </a:r>
            <a:r>
              <a:rPr sz="2200" spc="-90">
                <a:latin typeface="Arial"/>
                <a:cs typeface="Arial"/>
              </a:rPr>
              <a:t>ready, </a:t>
            </a:r>
            <a:r>
              <a:rPr sz="2200" spc="-170">
                <a:latin typeface="Arial"/>
                <a:cs typeface="Arial"/>
              </a:rPr>
              <a:t>a </a:t>
            </a:r>
            <a:r>
              <a:rPr sz="2200" spc="-10">
                <a:latin typeface="Arial"/>
                <a:cs typeface="Arial"/>
              </a:rPr>
              <a:t>not  </a:t>
            </a:r>
            <a:r>
              <a:rPr sz="2200" spc="-95">
                <a:latin typeface="Arial"/>
                <a:cs typeface="Arial"/>
              </a:rPr>
              <a:t>ready </a:t>
            </a:r>
            <a:r>
              <a:rPr sz="2200" spc="-170">
                <a:latin typeface="Arial"/>
                <a:cs typeface="Arial"/>
              </a:rPr>
              <a:t>message </a:t>
            </a:r>
            <a:r>
              <a:rPr sz="2200" spc="-120">
                <a:latin typeface="Arial"/>
                <a:cs typeface="Arial"/>
              </a:rPr>
              <a:t>is </a:t>
            </a:r>
            <a:r>
              <a:rPr sz="2200" spc="-100">
                <a:latin typeface="Arial"/>
                <a:cs typeface="Arial"/>
              </a:rPr>
              <a:t>displayed </a:t>
            </a:r>
            <a:r>
              <a:rPr sz="2200" spc="-70">
                <a:latin typeface="Arial"/>
                <a:cs typeface="Arial"/>
              </a:rPr>
              <a:t>on </a:t>
            </a:r>
            <a:r>
              <a:rPr sz="2200" spc="-30">
                <a:latin typeface="Arial"/>
                <a:cs typeface="Arial"/>
              </a:rPr>
              <a:t>the </a:t>
            </a:r>
            <a:r>
              <a:rPr sz="2200" spc="-320">
                <a:latin typeface="Arial"/>
                <a:cs typeface="Arial"/>
              </a:rPr>
              <a:t>LCD</a:t>
            </a:r>
            <a:r>
              <a:rPr sz="2200" spc="-30">
                <a:latin typeface="Arial"/>
                <a:cs typeface="Arial"/>
              </a:rPr>
              <a:t> </a:t>
            </a:r>
            <a:r>
              <a:rPr sz="2200" spc="-90">
                <a:latin typeface="Arial"/>
                <a:cs typeface="Arial"/>
              </a:rPr>
              <a:t>display, </a:t>
            </a:r>
            <a:r>
              <a:rPr sz="2200" spc="-105">
                <a:latin typeface="Arial"/>
                <a:cs typeface="Arial"/>
              </a:rPr>
              <a:t>and </a:t>
            </a:r>
            <a:r>
              <a:rPr sz="2200" spc="-30">
                <a:latin typeface="Arial"/>
                <a:cs typeface="Arial"/>
              </a:rPr>
              <a:t>the </a:t>
            </a:r>
            <a:r>
              <a:rPr sz="2200" spc="-70">
                <a:latin typeface="Arial"/>
                <a:cs typeface="Arial"/>
              </a:rPr>
              <a:t>homeowner must  </a:t>
            </a:r>
            <a:r>
              <a:rPr sz="2200" spc="-95">
                <a:latin typeface="Arial"/>
                <a:cs typeface="Arial"/>
              </a:rPr>
              <a:t>physically </a:t>
            </a:r>
            <a:r>
              <a:rPr sz="2200" spc="-125">
                <a:latin typeface="Arial"/>
                <a:cs typeface="Arial"/>
              </a:rPr>
              <a:t>close </a:t>
            </a:r>
            <a:r>
              <a:rPr sz="2200" spc="-70">
                <a:latin typeface="Arial"/>
                <a:cs typeface="Arial"/>
              </a:rPr>
              <a:t>windows </a:t>
            </a:r>
            <a:r>
              <a:rPr sz="2200" spc="-20">
                <a:latin typeface="Arial"/>
                <a:cs typeface="Arial"/>
              </a:rPr>
              <a:t>or </a:t>
            </a:r>
            <a:r>
              <a:rPr sz="2200" spc="-85">
                <a:latin typeface="Arial"/>
                <a:cs typeface="Arial"/>
              </a:rPr>
              <a:t>doors </a:t>
            </a:r>
            <a:r>
              <a:rPr sz="2200" spc="-155">
                <a:latin typeface="Arial"/>
                <a:cs typeface="Arial"/>
              </a:rPr>
              <a:t>so </a:t>
            </a:r>
            <a:r>
              <a:rPr sz="2200" spc="-5">
                <a:latin typeface="Arial"/>
                <a:cs typeface="Arial"/>
              </a:rPr>
              <a:t>that </a:t>
            </a:r>
            <a:r>
              <a:rPr sz="2200" spc="-35">
                <a:latin typeface="Arial"/>
                <a:cs typeface="Arial"/>
              </a:rPr>
              <a:t>the </a:t>
            </a:r>
            <a:r>
              <a:rPr sz="2200" spc="-10">
                <a:latin typeface="Arial"/>
                <a:cs typeface="Arial"/>
              </a:rPr>
              <a:t>not</a:t>
            </a:r>
            <a:r>
              <a:rPr sz="2200" spc="-434">
                <a:latin typeface="Arial"/>
                <a:cs typeface="Arial"/>
              </a:rPr>
              <a:t> </a:t>
            </a:r>
            <a:r>
              <a:rPr sz="2200" spc="-95">
                <a:latin typeface="Arial"/>
                <a:cs typeface="Arial"/>
              </a:rPr>
              <a:t>ready </a:t>
            </a:r>
            <a:r>
              <a:rPr sz="2200" spc="-175">
                <a:latin typeface="Arial"/>
                <a:cs typeface="Arial"/>
              </a:rPr>
              <a:t>message </a:t>
            </a:r>
            <a:r>
              <a:rPr sz="2200" spc="-114">
                <a:latin typeface="Arial"/>
                <a:cs typeface="Arial"/>
              </a:rPr>
              <a:t>disappears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"/>
              <a:buAutoNum type="arabicPeriod"/>
            </a:pPr>
            <a:endParaRPr sz="2300">
              <a:latin typeface="Arial"/>
              <a:cs typeface="Arial"/>
            </a:endParaRPr>
          </a:p>
          <a:p>
            <a:pPr marL="12700" marR="5080" algn="just">
              <a:lnSpc>
                <a:spcPct val="99900"/>
              </a:lnSpc>
              <a:buSzPct val="95454"/>
              <a:buAutoNum type="arabicPeriod"/>
              <a:tabLst>
                <a:tab pos="345440" algn="l"/>
              </a:tabLst>
            </a:pPr>
            <a:r>
              <a:rPr sz="2200" spc="-165">
                <a:latin typeface="Arial"/>
                <a:cs typeface="Arial"/>
              </a:rPr>
              <a:t>The </a:t>
            </a:r>
            <a:r>
              <a:rPr sz="2200" spc="-70">
                <a:latin typeface="Arial"/>
                <a:cs typeface="Arial"/>
              </a:rPr>
              <a:t>homeowner </a:t>
            </a:r>
            <a:r>
              <a:rPr sz="2200" spc="-175">
                <a:latin typeface="Arial"/>
                <a:cs typeface="Arial"/>
              </a:rPr>
              <a:t>uses </a:t>
            </a:r>
            <a:r>
              <a:rPr sz="2200" spc="-30">
                <a:latin typeface="Arial"/>
                <a:cs typeface="Arial"/>
              </a:rPr>
              <a:t>the </a:t>
            </a:r>
            <a:r>
              <a:rPr sz="2200" spc="-114">
                <a:latin typeface="Arial"/>
                <a:cs typeface="Arial"/>
              </a:rPr>
              <a:t>keypad </a:t>
            </a:r>
            <a:r>
              <a:rPr sz="2200" spc="25">
                <a:latin typeface="Arial"/>
                <a:cs typeface="Arial"/>
              </a:rPr>
              <a:t>to </a:t>
            </a:r>
            <a:r>
              <a:rPr sz="2200" spc="-120">
                <a:latin typeface="Arial"/>
                <a:cs typeface="Arial"/>
              </a:rPr>
              <a:t>key </a:t>
            </a:r>
            <a:r>
              <a:rPr sz="2200" spc="-30">
                <a:latin typeface="Arial"/>
                <a:cs typeface="Arial"/>
              </a:rPr>
              <a:t>in </a:t>
            </a:r>
            <a:r>
              <a:rPr sz="2200" spc="-170">
                <a:latin typeface="Arial"/>
                <a:cs typeface="Arial"/>
              </a:rPr>
              <a:t>a </a:t>
            </a:r>
            <a:r>
              <a:rPr sz="2200" spc="-25">
                <a:latin typeface="Arial"/>
                <a:cs typeface="Arial"/>
              </a:rPr>
              <a:t>four-digit </a:t>
            </a:r>
            <a:r>
              <a:rPr sz="2200" spc="-105">
                <a:latin typeface="Arial"/>
                <a:cs typeface="Arial"/>
              </a:rPr>
              <a:t>password. </a:t>
            </a:r>
            <a:r>
              <a:rPr sz="2200" spc="-165">
                <a:latin typeface="Arial"/>
                <a:cs typeface="Arial"/>
              </a:rPr>
              <a:t>The  </a:t>
            </a:r>
            <a:r>
              <a:rPr sz="2200" spc="-110">
                <a:latin typeface="Arial"/>
                <a:cs typeface="Arial"/>
              </a:rPr>
              <a:t>password </a:t>
            </a:r>
            <a:r>
              <a:rPr sz="2200" spc="-114">
                <a:latin typeface="Arial"/>
                <a:cs typeface="Arial"/>
              </a:rPr>
              <a:t>is </a:t>
            </a:r>
            <a:r>
              <a:rPr sz="2200" spc="-95">
                <a:latin typeface="Arial"/>
                <a:cs typeface="Arial"/>
              </a:rPr>
              <a:t>compared </a:t>
            </a:r>
            <a:r>
              <a:rPr sz="2200" spc="10">
                <a:latin typeface="Arial"/>
                <a:cs typeface="Arial"/>
              </a:rPr>
              <a:t>with </a:t>
            </a:r>
            <a:r>
              <a:rPr sz="2200" spc="-30">
                <a:latin typeface="Arial"/>
                <a:cs typeface="Arial"/>
              </a:rPr>
              <a:t>the </a:t>
            </a:r>
            <a:r>
              <a:rPr sz="2200" spc="-70">
                <a:latin typeface="Arial"/>
                <a:cs typeface="Arial"/>
              </a:rPr>
              <a:t>valid </a:t>
            </a:r>
            <a:r>
              <a:rPr sz="2200" spc="-110">
                <a:latin typeface="Arial"/>
                <a:cs typeface="Arial"/>
              </a:rPr>
              <a:t>password </a:t>
            </a:r>
            <a:r>
              <a:rPr sz="2200" spc="-60">
                <a:latin typeface="Arial"/>
                <a:cs typeface="Arial"/>
              </a:rPr>
              <a:t>stored </a:t>
            </a:r>
            <a:r>
              <a:rPr sz="2200" spc="-30">
                <a:latin typeface="Arial"/>
                <a:cs typeface="Arial"/>
              </a:rPr>
              <a:t>in </a:t>
            </a:r>
            <a:r>
              <a:rPr sz="2200" spc="-35">
                <a:latin typeface="Arial"/>
                <a:cs typeface="Arial"/>
              </a:rPr>
              <a:t>the </a:t>
            </a:r>
            <a:r>
              <a:rPr sz="2200" spc="-110">
                <a:latin typeface="Arial"/>
                <a:cs typeface="Arial"/>
              </a:rPr>
              <a:t>system. </a:t>
            </a:r>
            <a:r>
              <a:rPr sz="2200" spc="-5">
                <a:latin typeface="Arial"/>
                <a:cs typeface="Arial"/>
              </a:rPr>
              <a:t>If </a:t>
            </a:r>
            <a:r>
              <a:rPr sz="2200" spc="-35">
                <a:latin typeface="Arial"/>
                <a:cs typeface="Arial"/>
              </a:rPr>
              <a:t>the  </a:t>
            </a:r>
            <a:r>
              <a:rPr sz="2200" spc="-110">
                <a:latin typeface="Arial"/>
                <a:cs typeface="Arial"/>
              </a:rPr>
              <a:t>password </a:t>
            </a:r>
            <a:r>
              <a:rPr sz="2200" spc="-120">
                <a:latin typeface="Arial"/>
                <a:cs typeface="Arial"/>
              </a:rPr>
              <a:t>is </a:t>
            </a:r>
            <a:r>
              <a:rPr sz="2200" spc="-55">
                <a:latin typeface="Arial"/>
                <a:cs typeface="Arial"/>
              </a:rPr>
              <a:t>incorrect, </a:t>
            </a:r>
            <a:r>
              <a:rPr sz="2200" spc="-35">
                <a:latin typeface="Arial"/>
                <a:cs typeface="Arial"/>
              </a:rPr>
              <a:t>the control </a:t>
            </a:r>
            <a:r>
              <a:rPr sz="2200" spc="-90">
                <a:latin typeface="Arial"/>
                <a:cs typeface="Arial"/>
              </a:rPr>
              <a:t>panel </a:t>
            </a:r>
            <a:r>
              <a:rPr sz="2200">
                <a:latin typeface="Arial"/>
                <a:cs typeface="Arial"/>
              </a:rPr>
              <a:t>will </a:t>
            </a:r>
            <a:r>
              <a:rPr sz="2200" spc="-105">
                <a:latin typeface="Arial"/>
                <a:cs typeface="Arial"/>
              </a:rPr>
              <a:t>beep </a:t>
            </a:r>
            <a:r>
              <a:rPr sz="2200" spc="-114">
                <a:latin typeface="Arial"/>
                <a:cs typeface="Arial"/>
              </a:rPr>
              <a:t>once </a:t>
            </a:r>
            <a:r>
              <a:rPr sz="2200" spc="-105">
                <a:latin typeface="Arial"/>
                <a:cs typeface="Arial"/>
              </a:rPr>
              <a:t>and </a:t>
            </a:r>
            <a:r>
              <a:rPr sz="2200" spc="-75">
                <a:latin typeface="Arial"/>
                <a:cs typeface="Arial"/>
              </a:rPr>
              <a:t>reset </a:t>
            </a:r>
            <a:r>
              <a:rPr sz="2200" spc="-30">
                <a:latin typeface="Arial"/>
                <a:cs typeface="Arial"/>
              </a:rPr>
              <a:t>itself </a:t>
            </a:r>
            <a:r>
              <a:rPr sz="2200" spc="10">
                <a:latin typeface="Arial"/>
                <a:cs typeface="Arial"/>
              </a:rPr>
              <a:t>for  </a:t>
            </a:r>
            <a:r>
              <a:rPr sz="2200" spc="-50">
                <a:latin typeface="Arial"/>
                <a:cs typeface="Arial"/>
              </a:rPr>
              <a:t>additional </a:t>
            </a:r>
            <a:r>
              <a:rPr sz="2200" spc="-30">
                <a:latin typeface="Arial"/>
                <a:cs typeface="Arial"/>
              </a:rPr>
              <a:t>input. </a:t>
            </a:r>
            <a:r>
              <a:rPr sz="2200" spc="-5">
                <a:latin typeface="Arial"/>
                <a:cs typeface="Arial"/>
              </a:rPr>
              <a:t>If </a:t>
            </a:r>
            <a:r>
              <a:rPr sz="2200" spc="-35">
                <a:latin typeface="Arial"/>
                <a:cs typeface="Arial"/>
              </a:rPr>
              <a:t>the </a:t>
            </a:r>
            <a:r>
              <a:rPr sz="2200" spc="-110">
                <a:latin typeface="Arial"/>
                <a:cs typeface="Arial"/>
              </a:rPr>
              <a:t>password </a:t>
            </a:r>
            <a:r>
              <a:rPr sz="2200" spc="-114">
                <a:latin typeface="Arial"/>
                <a:cs typeface="Arial"/>
              </a:rPr>
              <a:t>is </a:t>
            </a:r>
            <a:r>
              <a:rPr sz="2200" spc="-55">
                <a:latin typeface="Arial"/>
                <a:cs typeface="Arial"/>
              </a:rPr>
              <a:t>correct, </a:t>
            </a:r>
            <a:r>
              <a:rPr sz="2200" spc="-35">
                <a:latin typeface="Arial"/>
                <a:cs typeface="Arial"/>
              </a:rPr>
              <a:t>the control </a:t>
            </a:r>
            <a:r>
              <a:rPr sz="2200" spc="-90">
                <a:latin typeface="Arial"/>
                <a:cs typeface="Arial"/>
              </a:rPr>
              <a:t>panel </a:t>
            </a:r>
            <a:r>
              <a:rPr sz="2200" spc="-80">
                <a:latin typeface="Arial"/>
                <a:cs typeface="Arial"/>
              </a:rPr>
              <a:t>awaits </a:t>
            </a:r>
            <a:r>
              <a:rPr sz="2200" spc="-10">
                <a:latin typeface="Arial"/>
                <a:cs typeface="Arial"/>
              </a:rPr>
              <a:t>further  </a:t>
            </a:r>
            <a:r>
              <a:rPr sz="2200" spc="-65">
                <a:latin typeface="Arial"/>
                <a:cs typeface="Arial"/>
              </a:rPr>
              <a:t>action.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"/>
              <a:buAutoNum type="arabicPeriod"/>
            </a:pPr>
            <a:endParaRPr sz="2250">
              <a:latin typeface="Arial"/>
              <a:cs typeface="Arial"/>
            </a:endParaRPr>
          </a:p>
          <a:p>
            <a:pPr marL="12700" marR="5080" algn="just">
              <a:lnSpc>
                <a:spcPct val="100000"/>
              </a:lnSpc>
              <a:buSzPct val="95454"/>
              <a:buAutoNum type="arabicPeriod"/>
              <a:tabLst>
                <a:tab pos="354965" algn="l"/>
              </a:tabLst>
            </a:pPr>
            <a:r>
              <a:rPr sz="2200" spc="-165">
                <a:latin typeface="Arial"/>
                <a:cs typeface="Arial"/>
              </a:rPr>
              <a:t>The </a:t>
            </a:r>
            <a:r>
              <a:rPr sz="2200" spc="-70">
                <a:latin typeface="Arial"/>
                <a:cs typeface="Arial"/>
              </a:rPr>
              <a:t>homeowner </a:t>
            </a:r>
            <a:r>
              <a:rPr sz="2200" spc="-114">
                <a:latin typeface="Arial"/>
                <a:cs typeface="Arial"/>
              </a:rPr>
              <a:t>selects </a:t>
            </a:r>
            <a:r>
              <a:rPr sz="2200" spc="-105">
                <a:latin typeface="Arial"/>
                <a:cs typeface="Arial"/>
              </a:rPr>
              <a:t>and </a:t>
            </a:r>
            <a:r>
              <a:rPr sz="2200" spc="-150">
                <a:latin typeface="Arial"/>
                <a:cs typeface="Arial"/>
              </a:rPr>
              <a:t>keys </a:t>
            </a:r>
            <a:r>
              <a:rPr sz="2200" spc="-35">
                <a:latin typeface="Arial"/>
                <a:cs typeface="Arial"/>
              </a:rPr>
              <a:t>in </a:t>
            </a:r>
            <a:r>
              <a:rPr sz="2200" spc="-100">
                <a:latin typeface="Arial"/>
                <a:cs typeface="Arial"/>
              </a:rPr>
              <a:t>stay </a:t>
            </a:r>
            <a:r>
              <a:rPr sz="2200" spc="-20">
                <a:latin typeface="Arial"/>
                <a:cs typeface="Arial"/>
              </a:rPr>
              <a:t>or </a:t>
            </a:r>
            <a:r>
              <a:rPr sz="2200" spc="-120">
                <a:latin typeface="Arial"/>
                <a:cs typeface="Arial"/>
              </a:rPr>
              <a:t>away </a:t>
            </a:r>
            <a:r>
              <a:rPr sz="2200" spc="-150">
                <a:latin typeface="Arial"/>
                <a:cs typeface="Arial"/>
              </a:rPr>
              <a:t>(see </a:t>
            </a:r>
            <a:r>
              <a:rPr sz="2200" spc="-120">
                <a:latin typeface="Arial"/>
                <a:cs typeface="Arial"/>
              </a:rPr>
              <a:t>Figure </a:t>
            </a:r>
            <a:r>
              <a:rPr sz="2200" spc="-90">
                <a:latin typeface="Arial"/>
                <a:cs typeface="Arial"/>
              </a:rPr>
              <a:t>5.1) </a:t>
            </a:r>
            <a:r>
              <a:rPr sz="2200" spc="25">
                <a:latin typeface="Arial"/>
                <a:cs typeface="Arial"/>
              </a:rPr>
              <a:t>to  </a:t>
            </a:r>
            <a:r>
              <a:rPr sz="2200" spc="-65">
                <a:latin typeface="Arial"/>
                <a:cs typeface="Arial"/>
              </a:rPr>
              <a:t>activate </a:t>
            </a:r>
            <a:r>
              <a:rPr sz="2200" spc="-35">
                <a:latin typeface="Arial"/>
                <a:cs typeface="Arial"/>
              </a:rPr>
              <a:t>the </a:t>
            </a:r>
            <a:r>
              <a:rPr sz="2200" spc="-110">
                <a:latin typeface="Arial"/>
                <a:cs typeface="Arial"/>
              </a:rPr>
              <a:t>system. </a:t>
            </a:r>
            <a:r>
              <a:rPr sz="2200" spc="-155">
                <a:latin typeface="Arial"/>
                <a:cs typeface="Arial"/>
              </a:rPr>
              <a:t>Stay </a:t>
            </a:r>
            <a:r>
              <a:rPr sz="2200" spc="-90">
                <a:latin typeface="Arial"/>
                <a:cs typeface="Arial"/>
              </a:rPr>
              <a:t>activates </a:t>
            </a:r>
            <a:r>
              <a:rPr sz="2200" spc="-60">
                <a:latin typeface="Arial"/>
                <a:cs typeface="Arial"/>
              </a:rPr>
              <a:t>only </a:t>
            </a:r>
            <a:r>
              <a:rPr sz="2200" spc="-45">
                <a:latin typeface="Arial"/>
                <a:cs typeface="Arial"/>
              </a:rPr>
              <a:t>perimeter </a:t>
            </a:r>
            <a:r>
              <a:rPr sz="2200" spc="-140">
                <a:latin typeface="Arial"/>
                <a:cs typeface="Arial"/>
              </a:rPr>
              <a:t>sensors </a:t>
            </a:r>
            <a:r>
              <a:rPr sz="2200" spc="-85">
                <a:latin typeface="Arial"/>
                <a:cs typeface="Arial"/>
              </a:rPr>
              <a:t>(inside </a:t>
            </a:r>
            <a:r>
              <a:rPr sz="2200" spc="-30">
                <a:latin typeface="Arial"/>
                <a:cs typeface="Arial"/>
              </a:rPr>
              <a:t>motion  </a:t>
            </a:r>
            <a:r>
              <a:rPr sz="2200" spc="-65">
                <a:latin typeface="Arial"/>
                <a:cs typeface="Arial"/>
              </a:rPr>
              <a:t>detecting </a:t>
            </a:r>
            <a:r>
              <a:rPr sz="2200" spc="-140">
                <a:latin typeface="Arial"/>
                <a:cs typeface="Arial"/>
              </a:rPr>
              <a:t>sensors </a:t>
            </a:r>
            <a:r>
              <a:rPr sz="2200" spc="-90">
                <a:latin typeface="Arial"/>
                <a:cs typeface="Arial"/>
              </a:rPr>
              <a:t>are </a:t>
            </a:r>
            <a:r>
              <a:rPr sz="2200" spc="-85">
                <a:latin typeface="Arial"/>
                <a:cs typeface="Arial"/>
              </a:rPr>
              <a:t>deactivated).Away </a:t>
            </a:r>
            <a:r>
              <a:rPr sz="2200" spc="-90">
                <a:latin typeface="Arial"/>
                <a:cs typeface="Arial"/>
              </a:rPr>
              <a:t>activates </a:t>
            </a:r>
            <a:r>
              <a:rPr sz="2200" spc="-50">
                <a:latin typeface="Arial"/>
                <a:cs typeface="Arial"/>
              </a:rPr>
              <a:t>all</a:t>
            </a:r>
            <a:r>
              <a:rPr sz="2200" spc="-280">
                <a:latin typeface="Arial"/>
                <a:cs typeface="Arial"/>
              </a:rPr>
              <a:t> </a:t>
            </a:r>
            <a:r>
              <a:rPr sz="2200" spc="-130">
                <a:latin typeface="Arial"/>
                <a:cs typeface="Arial"/>
              </a:rPr>
              <a:t>sensors.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Arial"/>
              <a:buAutoNum type="arabicPeriod"/>
            </a:pPr>
            <a:endParaRPr sz="2250">
              <a:latin typeface="Arial"/>
              <a:cs typeface="Arial"/>
            </a:endParaRPr>
          </a:p>
          <a:p>
            <a:pPr marL="12700" marR="6350" algn="just">
              <a:lnSpc>
                <a:spcPct val="100000"/>
              </a:lnSpc>
              <a:buSzPct val="95454"/>
              <a:buAutoNum type="arabicPeriod"/>
              <a:tabLst>
                <a:tab pos="384810" algn="l"/>
              </a:tabLst>
            </a:pPr>
            <a:r>
              <a:rPr sz="2200" spc="-105">
                <a:latin typeface="Arial"/>
                <a:cs typeface="Arial"/>
              </a:rPr>
              <a:t>When </a:t>
            </a:r>
            <a:r>
              <a:rPr sz="2200" spc="-55">
                <a:latin typeface="Arial"/>
                <a:cs typeface="Arial"/>
              </a:rPr>
              <a:t>activation </a:t>
            </a:r>
            <a:r>
              <a:rPr sz="2200" spc="-110">
                <a:latin typeface="Arial"/>
                <a:cs typeface="Arial"/>
              </a:rPr>
              <a:t>occurs, </a:t>
            </a:r>
            <a:r>
              <a:rPr sz="2200" spc="-170">
                <a:latin typeface="Arial"/>
                <a:cs typeface="Arial"/>
              </a:rPr>
              <a:t>a </a:t>
            </a:r>
            <a:r>
              <a:rPr sz="2200" spc="-60">
                <a:latin typeface="Arial"/>
                <a:cs typeface="Arial"/>
              </a:rPr>
              <a:t>red </a:t>
            </a:r>
            <a:r>
              <a:rPr sz="2200" spc="-75">
                <a:latin typeface="Arial"/>
                <a:cs typeface="Arial"/>
              </a:rPr>
              <a:t>alarm </a:t>
            </a:r>
            <a:r>
              <a:rPr sz="2200" spc="-30">
                <a:latin typeface="Arial"/>
                <a:cs typeface="Arial"/>
              </a:rPr>
              <a:t>light </a:t>
            </a:r>
            <a:r>
              <a:rPr sz="2200" spc="-140">
                <a:latin typeface="Arial"/>
                <a:cs typeface="Arial"/>
              </a:rPr>
              <a:t>can </a:t>
            </a:r>
            <a:r>
              <a:rPr sz="2200" spc="-105">
                <a:latin typeface="Arial"/>
                <a:cs typeface="Arial"/>
              </a:rPr>
              <a:t>be </a:t>
            </a:r>
            <a:r>
              <a:rPr sz="2200" spc="-100">
                <a:latin typeface="Arial"/>
                <a:cs typeface="Arial"/>
              </a:rPr>
              <a:t>observed </a:t>
            </a:r>
            <a:r>
              <a:rPr sz="2200" spc="-90">
                <a:latin typeface="Arial"/>
                <a:cs typeface="Arial"/>
              </a:rPr>
              <a:t>by </a:t>
            </a:r>
            <a:r>
              <a:rPr sz="2200" spc="-35">
                <a:latin typeface="Arial"/>
                <a:cs typeface="Arial"/>
              </a:rPr>
              <a:t>the  </a:t>
            </a:r>
            <a:r>
              <a:rPr sz="2200" spc="-70">
                <a:latin typeface="Arial"/>
                <a:cs typeface="Arial"/>
              </a:rPr>
              <a:t>homeowner.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28990" y="6433820"/>
            <a:ext cx="1803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60">
                <a:latin typeface="Arial"/>
                <a:cs typeface="Arial"/>
              </a:rPr>
              <a:t>35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14959" y="582929"/>
            <a:ext cx="875982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 marR="17780">
              <a:lnSpc>
                <a:spcPct val="100000"/>
              </a:lnSpc>
              <a:spcBef>
                <a:spcPts val="100"/>
              </a:spcBef>
              <a:buFont typeface="UnDotum"/>
              <a:buChar char=""/>
              <a:tabLst>
                <a:tab pos="266065" algn="l"/>
                <a:tab pos="266700" algn="l"/>
                <a:tab pos="798195" algn="l"/>
                <a:tab pos="1465580" algn="l"/>
                <a:tab pos="1969770" algn="l"/>
                <a:tab pos="2588260" algn="l"/>
                <a:tab pos="3599815" algn="l"/>
                <a:tab pos="3862704" algn="l"/>
                <a:tab pos="4972050" algn="l"/>
                <a:tab pos="5600065" algn="l"/>
                <a:tab pos="6118225" algn="l"/>
                <a:tab pos="7230109" algn="l"/>
                <a:tab pos="7682865" algn="l"/>
              </a:tabLst>
            </a:pPr>
            <a:r>
              <a:rPr sz="1800" b="0" spc="15">
                <a:solidFill>
                  <a:srgbClr val="000000"/>
                </a:solidFill>
                <a:latin typeface="Arial"/>
                <a:cs typeface="Arial"/>
              </a:rPr>
              <a:t>T</a:t>
            </a:r>
            <a:r>
              <a:rPr sz="1800" b="0" spc="-5">
                <a:solidFill>
                  <a:srgbClr val="000000"/>
                </a:solidFill>
                <a:latin typeface="Arial"/>
                <a:cs typeface="Arial"/>
              </a:rPr>
              <a:t>h</a:t>
            </a:r>
            <a:r>
              <a:rPr sz="1800" b="0">
                <a:solidFill>
                  <a:srgbClr val="000000"/>
                </a:solidFill>
                <a:latin typeface="Arial"/>
                <a:cs typeface="Arial"/>
              </a:rPr>
              <a:t>e	</a:t>
            </a:r>
            <a:r>
              <a:rPr sz="1800" b="0" spc="-5">
                <a:solidFill>
                  <a:srgbClr val="000000"/>
                </a:solidFill>
                <a:latin typeface="Arial"/>
                <a:cs typeface="Arial"/>
              </a:rPr>
              <a:t>b</a:t>
            </a:r>
            <a:r>
              <a:rPr sz="1800" b="0" spc="-15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sz="1800" b="0">
                <a:solidFill>
                  <a:srgbClr val="000000"/>
                </a:solidFill>
                <a:latin typeface="Arial"/>
                <a:cs typeface="Arial"/>
              </a:rPr>
              <a:t>sic	</a:t>
            </a:r>
            <a:r>
              <a:rPr sz="1800" b="0" spc="-5">
                <a:solidFill>
                  <a:srgbClr val="000000"/>
                </a:solidFill>
                <a:latin typeface="Arial"/>
                <a:cs typeface="Arial"/>
              </a:rPr>
              <a:t>us</a:t>
            </a:r>
            <a:r>
              <a:rPr sz="1800" b="0">
                <a:solidFill>
                  <a:srgbClr val="000000"/>
                </a:solidFill>
                <a:latin typeface="Arial"/>
                <a:cs typeface="Arial"/>
              </a:rPr>
              <a:t>e	case	</a:t>
            </a:r>
            <a:r>
              <a:rPr sz="1800" b="0" spc="-15">
                <a:solidFill>
                  <a:srgbClr val="000000"/>
                </a:solidFill>
                <a:latin typeface="Arial"/>
                <a:cs typeface="Arial"/>
              </a:rPr>
              <a:t>p</a:t>
            </a:r>
            <a:r>
              <a:rPr sz="1800" b="0" spc="5">
                <a:solidFill>
                  <a:srgbClr val="000000"/>
                </a:solidFill>
                <a:latin typeface="Arial"/>
                <a:cs typeface="Arial"/>
              </a:rPr>
              <a:t>r</a:t>
            </a:r>
            <a:r>
              <a:rPr sz="1800" b="0" spc="-15">
                <a:solidFill>
                  <a:srgbClr val="000000"/>
                </a:solidFill>
                <a:latin typeface="Arial"/>
                <a:cs typeface="Arial"/>
              </a:rPr>
              <a:t>e</a:t>
            </a:r>
            <a:r>
              <a:rPr sz="1800" b="0">
                <a:solidFill>
                  <a:srgbClr val="000000"/>
                </a:solidFill>
                <a:latin typeface="Arial"/>
                <a:cs typeface="Arial"/>
              </a:rPr>
              <a:t>se</a:t>
            </a:r>
            <a:r>
              <a:rPr sz="1800" b="0" spc="-15">
                <a:solidFill>
                  <a:srgbClr val="000000"/>
                </a:solidFill>
                <a:latin typeface="Arial"/>
                <a:cs typeface="Arial"/>
              </a:rPr>
              <a:t>n</a:t>
            </a:r>
            <a:r>
              <a:rPr sz="1800" b="0" spc="5">
                <a:solidFill>
                  <a:srgbClr val="000000"/>
                </a:solidFill>
                <a:latin typeface="Arial"/>
                <a:cs typeface="Arial"/>
              </a:rPr>
              <a:t>t</a:t>
            </a:r>
            <a:r>
              <a:rPr sz="1800" b="0">
                <a:solidFill>
                  <a:srgbClr val="000000"/>
                </a:solidFill>
                <a:latin typeface="Arial"/>
                <a:cs typeface="Arial"/>
              </a:rPr>
              <a:t>s	a	</a:t>
            </a:r>
            <a:r>
              <a:rPr sz="1800" b="0" spc="-15">
                <a:solidFill>
                  <a:srgbClr val="000000"/>
                </a:solidFill>
                <a:latin typeface="Arial"/>
                <a:cs typeface="Arial"/>
              </a:rPr>
              <a:t>h</a:t>
            </a:r>
            <a:r>
              <a:rPr sz="1800" b="0" spc="-5">
                <a:solidFill>
                  <a:srgbClr val="000000"/>
                </a:solidFill>
                <a:latin typeface="Arial"/>
                <a:cs typeface="Arial"/>
              </a:rPr>
              <a:t>i</a:t>
            </a:r>
            <a:r>
              <a:rPr sz="1800" b="0" spc="-15">
                <a:solidFill>
                  <a:srgbClr val="000000"/>
                </a:solidFill>
                <a:latin typeface="Arial"/>
                <a:cs typeface="Arial"/>
              </a:rPr>
              <a:t>g</a:t>
            </a:r>
            <a:r>
              <a:rPr sz="1800" b="0" spc="-5">
                <a:solidFill>
                  <a:srgbClr val="000000"/>
                </a:solidFill>
                <a:latin typeface="Arial"/>
                <a:cs typeface="Arial"/>
              </a:rPr>
              <a:t>h-l</a:t>
            </a:r>
            <a:r>
              <a:rPr sz="1800" b="0" spc="-15">
                <a:solidFill>
                  <a:srgbClr val="000000"/>
                </a:solidFill>
                <a:latin typeface="Arial"/>
                <a:cs typeface="Arial"/>
              </a:rPr>
              <a:t>e</a:t>
            </a:r>
            <a:r>
              <a:rPr sz="1800" b="0">
                <a:solidFill>
                  <a:srgbClr val="000000"/>
                </a:solidFill>
                <a:latin typeface="Arial"/>
                <a:cs typeface="Arial"/>
              </a:rPr>
              <a:t>vel	s</a:t>
            </a:r>
            <a:r>
              <a:rPr sz="1800" b="0" spc="5">
                <a:solidFill>
                  <a:srgbClr val="000000"/>
                </a:solidFill>
                <a:latin typeface="Arial"/>
                <a:cs typeface="Arial"/>
              </a:rPr>
              <a:t>t</a:t>
            </a:r>
            <a:r>
              <a:rPr sz="1800" b="0" spc="-15">
                <a:solidFill>
                  <a:srgbClr val="000000"/>
                </a:solidFill>
                <a:latin typeface="Arial"/>
                <a:cs typeface="Arial"/>
              </a:rPr>
              <a:t>o</a:t>
            </a:r>
            <a:r>
              <a:rPr sz="1800" b="0">
                <a:solidFill>
                  <a:srgbClr val="000000"/>
                </a:solidFill>
                <a:latin typeface="Arial"/>
                <a:cs typeface="Arial"/>
              </a:rPr>
              <a:t>ry	</a:t>
            </a:r>
            <a:r>
              <a:rPr sz="1800" b="0" spc="5">
                <a:solidFill>
                  <a:srgbClr val="000000"/>
                </a:solidFill>
                <a:latin typeface="Arial"/>
                <a:cs typeface="Arial"/>
              </a:rPr>
              <a:t>t</a:t>
            </a:r>
            <a:r>
              <a:rPr sz="1800" b="0" spc="-15">
                <a:solidFill>
                  <a:srgbClr val="000000"/>
                </a:solidFill>
                <a:latin typeface="Arial"/>
                <a:cs typeface="Arial"/>
              </a:rPr>
              <a:t>h</a:t>
            </a:r>
            <a:r>
              <a:rPr sz="1800" b="0" spc="-5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sz="1800" b="0">
                <a:solidFill>
                  <a:srgbClr val="000000"/>
                </a:solidFill>
                <a:latin typeface="Arial"/>
                <a:cs typeface="Arial"/>
              </a:rPr>
              <a:t>t	</a:t>
            </a:r>
            <a:r>
              <a:rPr sz="1800" b="0" spc="-5">
                <a:solidFill>
                  <a:srgbClr val="000000"/>
                </a:solidFill>
                <a:latin typeface="Arial"/>
                <a:cs typeface="Arial"/>
              </a:rPr>
              <a:t>d</a:t>
            </a:r>
            <a:r>
              <a:rPr sz="1800" b="0" spc="-15">
                <a:solidFill>
                  <a:srgbClr val="000000"/>
                </a:solidFill>
                <a:latin typeface="Arial"/>
                <a:cs typeface="Arial"/>
              </a:rPr>
              <a:t>e</a:t>
            </a:r>
            <a:r>
              <a:rPr sz="1800" b="0">
                <a:solidFill>
                  <a:srgbClr val="000000"/>
                </a:solidFill>
                <a:latin typeface="Arial"/>
                <a:cs typeface="Arial"/>
              </a:rPr>
              <a:t>scrib</a:t>
            </a:r>
            <a:r>
              <a:rPr sz="1800" b="0" spc="-15">
                <a:solidFill>
                  <a:srgbClr val="000000"/>
                </a:solidFill>
                <a:latin typeface="Arial"/>
                <a:cs typeface="Arial"/>
              </a:rPr>
              <a:t>e</a:t>
            </a:r>
            <a:r>
              <a:rPr sz="1800" b="0">
                <a:solidFill>
                  <a:srgbClr val="000000"/>
                </a:solidFill>
                <a:latin typeface="Arial"/>
                <a:cs typeface="Arial"/>
              </a:rPr>
              <a:t>s	</a:t>
            </a:r>
            <a:r>
              <a:rPr sz="1800" b="0" spc="-5">
                <a:solidFill>
                  <a:srgbClr val="000000"/>
                </a:solidFill>
                <a:latin typeface="Arial"/>
                <a:cs typeface="Arial"/>
              </a:rPr>
              <a:t>th</a:t>
            </a:r>
            <a:r>
              <a:rPr sz="1800" b="0">
                <a:solidFill>
                  <a:srgbClr val="000000"/>
                </a:solidFill>
                <a:latin typeface="Arial"/>
                <a:cs typeface="Arial"/>
              </a:rPr>
              <a:t>e	</a:t>
            </a:r>
            <a:r>
              <a:rPr sz="1800" b="0" spc="-5">
                <a:solidFill>
                  <a:srgbClr val="000000"/>
                </a:solidFill>
                <a:latin typeface="Arial"/>
                <a:cs typeface="Arial"/>
              </a:rPr>
              <a:t>i</a:t>
            </a:r>
            <a:r>
              <a:rPr sz="1800" b="0" spc="-15">
                <a:solidFill>
                  <a:srgbClr val="000000"/>
                </a:solidFill>
                <a:latin typeface="Arial"/>
                <a:cs typeface="Arial"/>
              </a:rPr>
              <a:t>n</a:t>
            </a:r>
            <a:r>
              <a:rPr sz="1800" b="0" spc="-5">
                <a:solidFill>
                  <a:srgbClr val="000000"/>
                </a:solidFill>
                <a:latin typeface="Arial"/>
                <a:cs typeface="Arial"/>
              </a:rPr>
              <a:t>teracti</a:t>
            </a:r>
            <a:r>
              <a:rPr sz="1800" b="0" spc="-15">
                <a:solidFill>
                  <a:srgbClr val="000000"/>
                </a:solidFill>
                <a:latin typeface="Arial"/>
                <a:cs typeface="Arial"/>
              </a:rPr>
              <a:t>o</a:t>
            </a:r>
            <a:r>
              <a:rPr sz="1800" b="0">
                <a:solidFill>
                  <a:srgbClr val="000000"/>
                </a:solidFill>
                <a:latin typeface="Arial"/>
                <a:cs typeface="Arial"/>
              </a:rPr>
              <a:t>n  </a:t>
            </a:r>
            <a:r>
              <a:rPr sz="1800" b="0" spc="-15">
                <a:solidFill>
                  <a:srgbClr val="000000"/>
                </a:solidFill>
                <a:latin typeface="Arial"/>
                <a:cs typeface="Arial"/>
              </a:rPr>
              <a:t>between </a:t>
            </a:r>
            <a:r>
              <a:rPr sz="1800" b="0" spc="-5">
                <a:solidFill>
                  <a:srgbClr val="000000"/>
                </a:solidFill>
                <a:latin typeface="Arial"/>
                <a:cs typeface="Arial"/>
              </a:rPr>
              <a:t>the </a:t>
            </a:r>
            <a:r>
              <a:rPr sz="1800" b="0" spc="-10">
                <a:solidFill>
                  <a:srgbClr val="000000"/>
                </a:solidFill>
                <a:latin typeface="Arial"/>
                <a:cs typeface="Arial"/>
              </a:rPr>
              <a:t>actor and </a:t>
            </a:r>
            <a:r>
              <a:rPr sz="1800" b="0" spc="-5">
                <a:solidFill>
                  <a:srgbClr val="000000"/>
                </a:solidFill>
                <a:latin typeface="Arial"/>
                <a:cs typeface="Arial"/>
              </a:rPr>
              <a:t>the</a:t>
            </a:r>
            <a:r>
              <a:rPr sz="1800" b="0" spc="2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800" b="0" spc="-5">
                <a:solidFill>
                  <a:srgbClr val="000000"/>
                </a:solidFill>
                <a:latin typeface="Arial"/>
                <a:cs typeface="Arial"/>
              </a:rPr>
              <a:t>system.</a:t>
            </a:r>
            <a:endParaRPr sz="1800">
              <a:latin typeface="Arial"/>
              <a:cs typeface="Arial"/>
            </a:endParaRPr>
          </a:p>
          <a:p>
            <a:pPr marL="194310" indent="-168910">
              <a:lnSpc>
                <a:spcPct val="100000"/>
              </a:lnSpc>
              <a:buFont typeface="UnDotum"/>
              <a:buChar char=""/>
              <a:tabLst>
                <a:tab pos="194310" algn="l"/>
              </a:tabLst>
            </a:pPr>
            <a:r>
              <a:rPr sz="1800" b="0">
                <a:solidFill>
                  <a:srgbClr val="000000"/>
                </a:solidFill>
                <a:latin typeface="Arial"/>
                <a:cs typeface="Arial"/>
              </a:rPr>
              <a:t>The </a:t>
            </a:r>
            <a:r>
              <a:rPr sz="1800" b="0" spc="-15">
                <a:solidFill>
                  <a:srgbClr val="000000"/>
                </a:solidFill>
                <a:latin typeface="Arial"/>
                <a:cs typeface="Arial"/>
              </a:rPr>
              <a:t>following </a:t>
            </a:r>
            <a:r>
              <a:rPr sz="1800" b="0" spc="-5">
                <a:solidFill>
                  <a:srgbClr val="000000"/>
                </a:solidFill>
                <a:latin typeface="Arial"/>
                <a:cs typeface="Arial"/>
              </a:rPr>
              <a:t>template for </a:t>
            </a:r>
            <a:r>
              <a:rPr sz="1800" b="0" spc="-10">
                <a:solidFill>
                  <a:srgbClr val="000000"/>
                </a:solidFill>
                <a:latin typeface="Arial"/>
                <a:cs typeface="Arial"/>
              </a:rPr>
              <a:t>detailed descriptions of </a:t>
            </a:r>
            <a:r>
              <a:rPr sz="1800" b="0" spc="-5">
                <a:solidFill>
                  <a:srgbClr val="000000"/>
                </a:solidFill>
                <a:latin typeface="Arial"/>
                <a:cs typeface="Arial"/>
              </a:rPr>
              <a:t>use</a:t>
            </a:r>
            <a:r>
              <a:rPr sz="1800" b="0" spc="4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800" b="0" spc="-5">
                <a:solidFill>
                  <a:srgbClr val="000000"/>
                </a:solidFill>
                <a:latin typeface="Arial"/>
                <a:cs typeface="Arial"/>
              </a:rPr>
              <a:t>cases: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1320" y="1720850"/>
            <a:ext cx="7121525" cy="1671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840864" algn="l"/>
              </a:tabLst>
            </a:pPr>
            <a:r>
              <a:rPr sz="1800" b="1" spc="-10">
                <a:latin typeface="Arial"/>
                <a:cs typeface="Arial"/>
              </a:rPr>
              <a:t>Use</a:t>
            </a:r>
            <a:r>
              <a:rPr sz="1800" b="1">
                <a:latin typeface="Arial"/>
                <a:cs typeface="Arial"/>
              </a:rPr>
              <a:t> </a:t>
            </a:r>
            <a:r>
              <a:rPr sz="1800" b="1" spc="-10">
                <a:latin typeface="Arial"/>
                <a:cs typeface="Arial"/>
              </a:rPr>
              <a:t>case:	</a:t>
            </a:r>
            <a:r>
              <a:rPr sz="1800" b="1" spc="-5">
                <a:latin typeface="Arial"/>
                <a:cs typeface="Arial"/>
              </a:rPr>
              <a:t>InitiateMonitoring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1840864" algn="l"/>
              </a:tabLst>
            </a:pPr>
            <a:r>
              <a:rPr sz="1800" b="1" spc="-10">
                <a:latin typeface="Arial"/>
                <a:cs typeface="Arial"/>
              </a:rPr>
              <a:t>Primary</a:t>
            </a:r>
            <a:r>
              <a:rPr sz="1800" b="1">
                <a:latin typeface="Arial"/>
                <a:cs typeface="Arial"/>
              </a:rPr>
              <a:t> </a:t>
            </a:r>
            <a:r>
              <a:rPr sz="1800" b="1" spc="-10">
                <a:latin typeface="Arial"/>
                <a:cs typeface="Arial"/>
              </a:rPr>
              <a:t>actor:	</a:t>
            </a:r>
            <a:r>
              <a:rPr sz="1800" b="1">
                <a:latin typeface="Arial"/>
                <a:cs typeface="Arial"/>
              </a:rPr>
              <a:t>Homeowner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Arial"/>
              <a:cs typeface="Arial"/>
            </a:endParaRPr>
          </a:p>
          <a:p>
            <a:pPr marL="1841500" marR="5080" indent="-1828800">
              <a:lnSpc>
                <a:spcPct val="100000"/>
              </a:lnSpc>
            </a:pPr>
            <a:r>
              <a:rPr sz="1800" b="1" spc="-5">
                <a:latin typeface="Arial"/>
                <a:cs typeface="Arial"/>
              </a:rPr>
              <a:t>Goal </a:t>
            </a:r>
            <a:r>
              <a:rPr sz="1800" b="1">
                <a:latin typeface="Arial"/>
                <a:cs typeface="Arial"/>
              </a:rPr>
              <a:t>in </a:t>
            </a:r>
            <a:r>
              <a:rPr sz="1800" b="1" spc="-5">
                <a:latin typeface="Arial"/>
                <a:cs typeface="Arial"/>
              </a:rPr>
              <a:t>context </a:t>
            </a:r>
            <a:r>
              <a:rPr sz="1800" b="1">
                <a:latin typeface="Arial"/>
                <a:cs typeface="Arial"/>
              </a:rPr>
              <a:t>: </a:t>
            </a:r>
            <a:r>
              <a:rPr sz="1800" b="1" spc="-5">
                <a:latin typeface="Arial"/>
                <a:cs typeface="Arial"/>
              </a:rPr>
              <a:t>To </a:t>
            </a:r>
            <a:r>
              <a:rPr sz="1800" b="1" spc="-10">
                <a:latin typeface="Arial"/>
                <a:cs typeface="Arial"/>
              </a:rPr>
              <a:t>set </a:t>
            </a:r>
            <a:r>
              <a:rPr sz="1800" b="1">
                <a:latin typeface="Arial"/>
                <a:cs typeface="Arial"/>
              </a:rPr>
              <a:t>the </a:t>
            </a:r>
            <a:r>
              <a:rPr sz="1800" b="1" spc="-10">
                <a:latin typeface="Arial"/>
                <a:cs typeface="Arial"/>
              </a:rPr>
              <a:t>system </a:t>
            </a:r>
            <a:r>
              <a:rPr sz="1800" b="1">
                <a:latin typeface="Arial"/>
                <a:cs typeface="Arial"/>
              </a:rPr>
              <a:t>to </a:t>
            </a:r>
            <a:r>
              <a:rPr sz="1800" b="1" spc="-5">
                <a:latin typeface="Arial"/>
                <a:cs typeface="Arial"/>
              </a:rPr>
              <a:t>monitor </a:t>
            </a:r>
            <a:r>
              <a:rPr sz="1800" b="1" spc="-10">
                <a:latin typeface="Arial"/>
                <a:cs typeface="Arial"/>
              </a:rPr>
              <a:t>sensors </a:t>
            </a:r>
            <a:r>
              <a:rPr sz="1800" b="1" spc="5">
                <a:latin typeface="Arial"/>
                <a:cs typeface="Arial"/>
              </a:rPr>
              <a:t>when </a:t>
            </a:r>
            <a:r>
              <a:rPr sz="1800" b="1">
                <a:latin typeface="Arial"/>
                <a:cs typeface="Arial"/>
              </a:rPr>
              <a:t>the  </a:t>
            </a:r>
            <a:r>
              <a:rPr sz="1800" b="1" spc="-5">
                <a:latin typeface="Arial"/>
                <a:cs typeface="Arial"/>
              </a:rPr>
              <a:t>home </a:t>
            </a:r>
            <a:r>
              <a:rPr sz="1800" b="1" spc="5">
                <a:latin typeface="Arial"/>
                <a:cs typeface="Arial"/>
              </a:rPr>
              <a:t>owner </a:t>
            </a:r>
            <a:r>
              <a:rPr sz="1800" b="1" spc="-15">
                <a:latin typeface="Arial"/>
                <a:cs typeface="Arial"/>
              </a:rPr>
              <a:t>leaves </a:t>
            </a:r>
            <a:r>
              <a:rPr sz="1800" b="1">
                <a:latin typeface="Arial"/>
                <a:cs typeface="Arial"/>
              </a:rPr>
              <a:t>the </a:t>
            </a:r>
            <a:r>
              <a:rPr sz="1800" b="1" spc="-5">
                <a:latin typeface="Arial"/>
                <a:cs typeface="Arial"/>
              </a:rPr>
              <a:t>house </a:t>
            </a:r>
            <a:r>
              <a:rPr sz="1800" b="1">
                <a:latin typeface="Arial"/>
                <a:cs typeface="Arial"/>
              </a:rPr>
              <a:t>or </a:t>
            </a:r>
            <a:r>
              <a:rPr sz="1800" b="1" spc="-10">
                <a:latin typeface="Arial"/>
                <a:cs typeface="Arial"/>
              </a:rPr>
              <a:t>remains</a:t>
            </a:r>
            <a:r>
              <a:rPr sz="1800" b="1" spc="-20">
                <a:latin typeface="Arial"/>
                <a:cs typeface="Arial"/>
              </a:rPr>
              <a:t> </a:t>
            </a:r>
            <a:r>
              <a:rPr sz="1800" b="1" spc="-5">
                <a:latin typeface="Arial"/>
                <a:cs typeface="Arial"/>
              </a:rPr>
              <a:t>inside.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1320" y="3641090"/>
            <a:ext cx="16249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>
                <a:latin typeface="Arial"/>
                <a:cs typeface="Arial"/>
              </a:rPr>
              <a:t>Preconditions: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30120" y="3641090"/>
            <a:ext cx="57905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spc="-10">
                <a:latin typeface="Arial"/>
                <a:cs typeface="Arial"/>
              </a:rPr>
              <a:t>System </a:t>
            </a:r>
            <a:r>
              <a:rPr sz="1800" b="1" spc="-5">
                <a:latin typeface="Arial"/>
                <a:cs typeface="Arial"/>
              </a:rPr>
              <a:t>has </a:t>
            </a:r>
            <a:r>
              <a:rPr sz="1800" b="1" spc="-10">
                <a:latin typeface="Arial"/>
                <a:cs typeface="Arial"/>
              </a:rPr>
              <a:t>been programmed </a:t>
            </a:r>
            <a:r>
              <a:rPr sz="1800" b="1" spc="-5">
                <a:latin typeface="Arial"/>
                <a:cs typeface="Arial"/>
              </a:rPr>
              <a:t>for </a:t>
            </a:r>
            <a:r>
              <a:rPr sz="1800" b="1">
                <a:latin typeface="Arial"/>
                <a:cs typeface="Arial"/>
              </a:rPr>
              <a:t>a password </a:t>
            </a:r>
            <a:r>
              <a:rPr sz="1800" b="1" spc="-5">
                <a:latin typeface="Arial"/>
                <a:cs typeface="Arial"/>
              </a:rPr>
              <a:t>and </a:t>
            </a:r>
            <a:r>
              <a:rPr sz="1800" b="1">
                <a:latin typeface="Arial"/>
                <a:cs typeface="Arial"/>
              </a:rPr>
              <a:t>to  </a:t>
            </a:r>
            <a:r>
              <a:rPr sz="1800" b="1" spc="-5">
                <a:latin typeface="Arial"/>
                <a:cs typeface="Arial"/>
              </a:rPr>
              <a:t>recognize </a:t>
            </a:r>
            <a:r>
              <a:rPr sz="1800" b="1" spc="-10">
                <a:latin typeface="Arial"/>
                <a:cs typeface="Arial"/>
              </a:rPr>
              <a:t>various sensors.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1320" y="4464050"/>
            <a:ext cx="8877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>
                <a:latin typeface="Arial"/>
                <a:cs typeface="Arial"/>
              </a:rPr>
              <a:t>Tri</a:t>
            </a:r>
            <a:r>
              <a:rPr sz="1800" b="1" spc="5">
                <a:latin typeface="Arial"/>
                <a:cs typeface="Arial"/>
              </a:rPr>
              <a:t>g</a:t>
            </a:r>
            <a:r>
              <a:rPr sz="1800" b="1" spc="-5">
                <a:latin typeface="Arial"/>
                <a:cs typeface="Arial"/>
              </a:rPr>
              <a:t>ge</a:t>
            </a:r>
            <a:r>
              <a:rPr sz="1800" b="1" spc="-15">
                <a:latin typeface="Arial"/>
                <a:cs typeface="Arial"/>
              </a:rPr>
              <a:t>r</a:t>
            </a:r>
            <a:r>
              <a:rPr sz="1800" b="1"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30120" y="4464050"/>
            <a:ext cx="64947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>
                <a:latin typeface="Arial"/>
                <a:cs typeface="Arial"/>
              </a:rPr>
              <a:t>The homeowner </a:t>
            </a:r>
            <a:r>
              <a:rPr sz="1800" b="1" spc="-5">
                <a:latin typeface="Arial"/>
                <a:cs typeface="Arial"/>
              </a:rPr>
              <a:t>decides </a:t>
            </a:r>
            <a:r>
              <a:rPr sz="1800" b="1">
                <a:latin typeface="Arial"/>
                <a:cs typeface="Arial"/>
              </a:rPr>
              <a:t>to </a:t>
            </a:r>
            <a:r>
              <a:rPr sz="1800" b="1" spc="-5">
                <a:latin typeface="Arial"/>
                <a:cs typeface="Arial"/>
              </a:rPr>
              <a:t>“set” </a:t>
            </a:r>
            <a:r>
              <a:rPr sz="1800" b="1">
                <a:latin typeface="Arial"/>
                <a:cs typeface="Arial"/>
              </a:rPr>
              <a:t>the </a:t>
            </a:r>
            <a:r>
              <a:rPr sz="1800" b="1" spc="-10">
                <a:latin typeface="Arial"/>
                <a:cs typeface="Arial"/>
              </a:rPr>
              <a:t>system, </a:t>
            </a:r>
            <a:r>
              <a:rPr sz="1800" b="1" spc="-5">
                <a:latin typeface="Arial"/>
                <a:cs typeface="Arial"/>
              </a:rPr>
              <a:t>i.e., </a:t>
            </a:r>
            <a:r>
              <a:rPr sz="1800" b="1">
                <a:latin typeface="Arial"/>
                <a:cs typeface="Arial"/>
              </a:rPr>
              <a:t>to </a:t>
            </a:r>
            <a:r>
              <a:rPr sz="1800" b="1" spc="-5">
                <a:latin typeface="Arial"/>
                <a:cs typeface="Arial"/>
              </a:rPr>
              <a:t>turn on  </a:t>
            </a:r>
            <a:r>
              <a:rPr sz="1800" b="1">
                <a:latin typeface="Arial"/>
                <a:cs typeface="Arial"/>
              </a:rPr>
              <a:t>the </a:t>
            </a:r>
            <a:r>
              <a:rPr sz="1800" b="1" spc="-10">
                <a:latin typeface="Arial"/>
                <a:cs typeface="Arial"/>
              </a:rPr>
              <a:t>alarm</a:t>
            </a:r>
            <a:r>
              <a:rPr sz="1800" b="1" spc="-5">
                <a:latin typeface="Arial"/>
                <a:cs typeface="Arial"/>
              </a:rPr>
              <a:t> functions.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1320" y="5287009"/>
            <a:ext cx="10661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>
                <a:latin typeface="Arial"/>
                <a:cs typeface="Arial"/>
              </a:rPr>
              <a:t>Sc</a:t>
            </a:r>
            <a:r>
              <a:rPr sz="1800" b="1" spc="-15">
                <a:latin typeface="Arial"/>
                <a:cs typeface="Arial"/>
              </a:rPr>
              <a:t>e</a:t>
            </a:r>
            <a:r>
              <a:rPr sz="1800" b="1" spc="5">
                <a:latin typeface="Arial"/>
                <a:cs typeface="Arial"/>
              </a:rPr>
              <a:t>n</a:t>
            </a:r>
            <a:r>
              <a:rPr sz="1800" b="1" spc="-15">
                <a:latin typeface="Arial"/>
                <a:cs typeface="Arial"/>
              </a:rPr>
              <a:t>a</a:t>
            </a:r>
            <a:r>
              <a:rPr sz="1800" b="1" spc="-5">
                <a:latin typeface="Arial"/>
                <a:cs typeface="Arial"/>
              </a:rPr>
              <a:t>ri</a:t>
            </a:r>
            <a:r>
              <a:rPr sz="1800" b="1" spc="10">
                <a:latin typeface="Arial"/>
                <a:cs typeface="Arial"/>
              </a:rPr>
              <a:t>o</a:t>
            </a:r>
            <a:r>
              <a:rPr sz="1800" b="1"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230120" y="5287009"/>
            <a:ext cx="6184900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6065" indent="-25400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266700" algn="l"/>
              </a:tabLst>
            </a:pPr>
            <a:r>
              <a:rPr sz="1800" b="1">
                <a:latin typeface="Arial"/>
                <a:cs typeface="Arial"/>
              </a:rPr>
              <a:t>Homeowner: </a:t>
            </a:r>
            <a:r>
              <a:rPr sz="1800" b="1" spc="-10">
                <a:latin typeface="Arial"/>
                <a:cs typeface="Arial"/>
              </a:rPr>
              <a:t>observes </a:t>
            </a:r>
            <a:r>
              <a:rPr sz="1800" b="1" spc="-5">
                <a:latin typeface="Arial"/>
                <a:cs typeface="Arial"/>
              </a:rPr>
              <a:t>control</a:t>
            </a:r>
            <a:r>
              <a:rPr sz="1800" b="1">
                <a:latin typeface="Arial"/>
                <a:cs typeface="Arial"/>
              </a:rPr>
              <a:t> </a:t>
            </a:r>
            <a:r>
              <a:rPr sz="1800" b="1" spc="-5">
                <a:latin typeface="Arial"/>
                <a:cs typeface="Arial"/>
              </a:rPr>
              <a:t>panel</a:t>
            </a:r>
            <a:endParaRPr sz="1800">
              <a:latin typeface="Arial"/>
              <a:cs typeface="Arial"/>
            </a:endParaRPr>
          </a:p>
          <a:p>
            <a:pPr marL="266065" indent="-254000">
              <a:lnSpc>
                <a:spcPct val="100000"/>
              </a:lnSpc>
              <a:buAutoNum type="arabicPeriod"/>
              <a:tabLst>
                <a:tab pos="266700" algn="l"/>
              </a:tabLst>
            </a:pPr>
            <a:r>
              <a:rPr sz="1800" b="1">
                <a:latin typeface="Arial"/>
                <a:cs typeface="Arial"/>
              </a:rPr>
              <a:t>Homeowner: </a:t>
            </a:r>
            <a:r>
              <a:rPr sz="1800" b="1" spc="-5">
                <a:latin typeface="Arial"/>
                <a:cs typeface="Arial"/>
              </a:rPr>
              <a:t>enters</a:t>
            </a:r>
            <a:r>
              <a:rPr sz="1800" b="1" spc="-15">
                <a:latin typeface="Arial"/>
                <a:cs typeface="Arial"/>
              </a:rPr>
              <a:t> </a:t>
            </a:r>
            <a:r>
              <a:rPr sz="1800" b="1">
                <a:latin typeface="Arial"/>
                <a:cs typeface="Arial"/>
              </a:rPr>
              <a:t>password</a:t>
            </a:r>
            <a:endParaRPr sz="1800">
              <a:latin typeface="Arial"/>
              <a:cs typeface="Arial"/>
            </a:endParaRPr>
          </a:p>
          <a:p>
            <a:pPr marL="266065" indent="-254000">
              <a:lnSpc>
                <a:spcPct val="100000"/>
              </a:lnSpc>
              <a:buAutoNum type="arabicPeriod"/>
              <a:tabLst>
                <a:tab pos="266700" algn="l"/>
              </a:tabLst>
            </a:pPr>
            <a:r>
              <a:rPr sz="1800" b="1">
                <a:latin typeface="Arial"/>
                <a:cs typeface="Arial"/>
              </a:rPr>
              <a:t>Homeowner: </a:t>
            </a:r>
            <a:r>
              <a:rPr sz="1800" b="1" spc="-5">
                <a:latin typeface="Arial"/>
                <a:cs typeface="Arial"/>
              </a:rPr>
              <a:t>selects “stay” </a:t>
            </a:r>
            <a:r>
              <a:rPr sz="1800" b="1">
                <a:latin typeface="Arial"/>
                <a:cs typeface="Arial"/>
              </a:rPr>
              <a:t>or</a:t>
            </a:r>
            <a:r>
              <a:rPr sz="1800" b="1" spc="-15">
                <a:latin typeface="Arial"/>
                <a:cs typeface="Arial"/>
              </a:rPr>
              <a:t> </a:t>
            </a:r>
            <a:r>
              <a:rPr sz="1800" b="1">
                <a:latin typeface="Arial"/>
                <a:cs typeface="Arial"/>
              </a:rPr>
              <a:t>“away”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buAutoNum type="arabicPeriod"/>
              <a:tabLst>
                <a:tab pos="266700" algn="l"/>
              </a:tabLst>
            </a:pPr>
            <a:r>
              <a:rPr sz="1800" b="1">
                <a:latin typeface="Arial"/>
                <a:cs typeface="Arial"/>
              </a:rPr>
              <a:t>Homeowner: </a:t>
            </a:r>
            <a:r>
              <a:rPr sz="1800" b="1" spc="-10">
                <a:latin typeface="Arial"/>
                <a:cs typeface="Arial"/>
              </a:rPr>
              <a:t>observes read alarm </a:t>
            </a:r>
            <a:r>
              <a:rPr sz="1800" b="1">
                <a:latin typeface="Arial"/>
                <a:cs typeface="Arial"/>
              </a:rPr>
              <a:t>light to </a:t>
            </a:r>
            <a:r>
              <a:rPr sz="1800" b="1" spc="-5">
                <a:latin typeface="Arial"/>
                <a:cs typeface="Arial"/>
              </a:rPr>
              <a:t>indicate </a:t>
            </a:r>
            <a:r>
              <a:rPr sz="1800" b="1">
                <a:latin typeface="Arial"/>
                <a:cs typeface="Arial"/>
              </a:rPr>
              <a:t>that  </a:t>
            </a:r>
            <a:r>
              <a:rPr sz="1800" b="1" spc="-10">
                <a:latin typeface="Arial"/>
                <a:cs typeface="Arial"/>
              </a:rPr>
              <a:t>SafeHome </a:t>
            </a:r>
            <a:r>
              <a:rPr sz="1800" b="1" spc="-5">
                <a:latin typeface="Arial"/>
                <a:cs typeface="Arial"/>
              </a:rPr>
              <a:t>has </a:t>
            </a:r>
            <a:r>
              <a:rPr sz="1800" b="1" spc="-10">
                <a:latin typeface="Arial"/>
                <a:cs typeface="Arial"/>
              </a:rPr>
              <a:t>been</a:t>
            </a:r>
            <a:r>
              <a:rPr sz="1800" b="1" spc="5">
                <a:latin typeface="Arial"/>
                <a:cs typeface="Arial"/>
              </a:rPr>
              <a:t> </a:t>
            </a:r>
            <a:r>
              <a:rPr sz="1800" b="1" spc="-10">
                <a:latin typeface="Arial"/>
                <a:cs typeface="Arial"/>
              </a:rPr>
              <a:t>armed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874" y="193040"/>
            <a:ext cx="8604250" cy="738664"/>
          </a:xfrm>
        </p:spPr>
        <p:txBody>
          <a:bodyPr/>
          <a:lstStyle/>
          <a:p>
            <a:r>
              <a:rPr lang="en-US" spc="-155"/>
              <a:t>Exceptions:</a:t>
            </a:r>
            <a:br>
              <a:rPr lang="en-US"/>
            </a:b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638" y="1660098"/>
            <a:ext cx="8571362" cy="380813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85800" y="921434"/>
            <a:ext cx="73152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pc="-60">
                <a:solidFill>
                  <a:srgbClr val="000000"/>
                </a:solidFill>
              </a:rPr>
              <a:t>1. </a:t>
            </a:r>
            <a:r>
              <a:rPr lang="en-US" sz="2000" spc="-125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 </a:t>
            </a:r>
            <a:r>
              <a:rPr lang="en-US" sz="2000" spc="-11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panel </a:t>
            </a:r>
            <a:r>
              <a:rPr lang="en-US" sz="2000" spc="-17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</a:t>
            </a:r>
            <a:r>
              <a:rPr lang="en-US" sz="2000" spc="-85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 </a:t>
            </a:r>
            <a:r>
              <a:rPr lang="en-US" sz="2000" spc="-114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ready: </a:t>
            </a:r>
            <a:r>
              <a:rPr lang="en-US" sz="2000" spc="-11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homeowner </a:t>
            </a:r>
            <a:r>
              <a:rPr lang="en-US" sz="2000" spc="-19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checks </a:t>
            </a:r>
            <a:r>
              <a:rPr lang="en-US" sz="2000" spc="-8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</a:t>
            </a:r>
            <a:r>
              <a:rPr lang="en-US" sz="2000" spc="-185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sensors  </a:t>
            </a:r>
            <a:r>
              <a:rPr lang="en-US" sz="2000" spc="-55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lang="en-US" sz="2000" spc="-9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determine </a:t>
            </a:r>
            <a:r>
              <a:rPr lang="en-US" sz="2000" spc="-13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which </a:t>
            </a:r>
            <a:r>
              <a:rPr lang="en-US" sz="2000" spc="-1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 </a:t>
            </a:r>
            <a:r>
              <a:rPr lang="en-US" sz="2000" spc="-12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open; </a:t>
            </a:r>
            <a:r>
              <a:rPr lang="en-US" sz="2000" spc="-185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closes</a:t>
            </a:r>
            <a:r>
              <a:rPr lang="en-US" sz="2000" spc="-7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spc="-75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them.</a:t>
            </a:r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453533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914400"/>
            <a:ext cx="7406932" cy="4316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47854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7659" y="1421129"/>
            <a:ext cx="8731885" cy="40525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spc="-175">
                <a:latin typeface="Arial"/>
                <a:cs typeface="Arial"/>
              </a:rPr>
              <a:t>Open</a:t>
            </a:r>
            <a:r>
              <a:rPr sz="2200" b="1" spc="-130">
                <a:latin typeface="Arial"/>
                <a:cs typeface="Arial"/>
              </a:rPr>
              <a:t> </a:t>
            </a:r>
            <a:r>
              <a:rPr sz="2200" b="1" spc="-225">
                <a:latin typeface="Arial"/>
                <a:cs typeface="Arial"/>
              </a:rPr>
              <a:t>issues: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35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buSzPct val="95454"/>
              <a:buAutoNum type="arabicPeriod"/>
              <a:tabLst>
                <a:tab pos="226060" algn="l"/>
                <a:tab pos="1146810" algn="l"/>
                <a:tab pos="1904364" algn="l"/>
                <a:tab pos="2334260" algn="l"/>
                <a:tab pos="2613025" algn="l"/>
                <a:tab pos="3216910" algn="l"/>
                <a:tab pos="3601085" algn="l"/>
                <a:tab pos="4645025" algn="l"/>
                <a:tab pos="5167630" algn="l"/>
                <a:tab pos="6111240" algn="l"/>
                <a:tab pos="7145655" algn="l"/>
                <a:tab pos="7666990" algn="l"/>
                <a:tab pos="8206105" algn="l"/>
                <a:tab pos="8583930" algn="l"/>
              </a:tabLst>
            </a:pPr>
            <a:r>
              <a:rPr sz="2200" spc="-470">
                <a:latin typeface="Arial"/>
                <a:cs typeface="Arial"/>
              </a:rPr>
              <a:t>S</a:t>
            </a:r>
            <a:r>
              <a:rPr sz="2200" spc="-70">
                <a:latin typeface="Arial"/>
                <a:cs typeface="Arial"/>
              </a:rPr>
              <a:t>h</a:t>
            </a:r>
            <a:r>
              <a:rPr sz="2200" spc="-75">
                <a:latin typeface="Arial"/>
                <a:cs typeface="Arial"/>
              </a:rPr>
              <a:t>o</a:t>
            </a:r>
            <a:r>
              <a:rPr sz="2200" spc="-80">
                <a:latin typeface="Arial"/>
                <a:cs typeface="Arial"/>
              </a:rPr>
              <a:t>u</a:t>
            </a:r>
            <a:r>
              <a:rPr sz="2200" spc="15">
                <a:latin typeface="Arial"/>
                <a:cs typeface="Arial"/>
              </a:rPr>
              <a:t>l</a:t>
            </a:r>
            <a:r>
              <a:rPr sz="2200" spc="-70">
                <a:latin typeface="Arial"/>
                <a:cs typeface="Arial"/>
              </a:rPr>
              <a:t>d</a:t>
            </a:r>
            <a:r>
              <a:rPr sz="2200">
                <a:latin typeface="Arial"/>
                <a:cs typeface="Arial"/>
              </a:rPr>
              <a:t>	</a:t>
            </a:r>
            <a:r>
              <a:rPr sz="2200" spc="114">
                <a:latin typeface="Arial"/>
                <a:cs typeface="Arial"/>
              </a:rPr>
              <a:t>t</a:t>
            </a:r>
            <a:r>
              <a:rPr sz="2200" spc="-80">
                <a:latin typeface="Arial"/>
                <a:cs typeface="Arial"/>
              </a:rPr>
              <a:t>h</a:t>
            </a:r>
            <a:r>
              <a:rPr sz="2200" spc="-130">
                <a:latin typeface="Arial"/>
                <a:cs typeface="Arial"/>
              </a:rPr>
              <a:t>e</a:t>
            </a:r>
            <a:r>
              <a:rPr sz="2200" spc="20">
                <a:latin typeface="Arial"/>
                <a:cs typeface="Arial"/>
              </a:rPr>
              <a:t>r</a:t>
            </a:r>
            <a:r>
              <a:rPr sz="2200" spc="-130">
                <a:latin typeface="Arial"/>
                <a:cs typeface="Arial"/>
              </a:rPr>
              <a:t>e</a:t>
            </a:r>
            <a:r>
              <a:rPr sz="2200">
                <a:latin typeface="Arial"/>
                <a:cs typeface="Arial"/>
              </a:rPr>
              <a:t>	</a:t>
            </a:r>
            <a:r>
              <a:rPr sz="2200" spc="-70">
                <a:latin typeface="Arial"/>
                <a:cs typeface="Arial"/>
              </a:rPr>
              <a:t>b</a:t>
            </a:r>
            <a:r>
              <a:rPr sz="2200" spc="-130">
                <a:latin typeface="Arial"/>
                <a:cs typeface="Arial"/>
              </a:rPr>
              <a:t>e</a:t>
            </a:r>
            <a:r>
              <a:rPr sz="2200">
                <a:latin typeface="Arial"/>
                <a:cs typeface="Arial"/>
              </a:rPr>
              <a:t>	</a:t>
            </a:r>
            <a:r>
              <a:rPr sz="2200" spc="-170">
                <a:latin typeface="Arial"/>
                <a:cs typeface="Arial"/>
              </a:rPr>
              <a:t>a</a:t>
            </a:r>
            <a:r>
              <a:rPr sz="2200">
                <a:latin typeface="Arial"/>
                <a:cs typeface="Arial"/>
              </a:rPr>
              <a:t>	</a:t>
            </a:r>
            <a:r>
              <a:rPr sz="2200" spc="-110">
                <a:latin typeface="Arial"/>
                <a:cs typeface="Arial"/>
              </a:rPr>
              <a:t>w</a:t>
            </a:r>
            <a:r>
              <a:rPr sz="2200" spc="-95">
                <a:latin typeface="Arial"/>
                <a:cs typeface="Arial"/>
              </a:rPr>
              <a:t>a</a:t>
            </a:r>
            <a:r>
              <a:rPr sz="2200" spc="-105">
                <a:latin typeface="Arial"/>
                <a:cs typeface="Arial"/>
              </a:rPr>
              <a:t>y</a:t>
            </a:r>
            <a:r>
              <a:rPr sz="2200">
                <a:latin typeface="Arial"/>
                <a:cs typeface="Arial"/>
              </a:rPr>
              <a:t>	</a:t>
            </a:r>
            <a:r>
              <a:rPr sz="2200" spc="114">
                <a:latin typeface="Arial"/>
                <a:cs typeface="Arial"/>
              </a:rPr>
              <a:t>t</a:t>
            </a:r>
            <a:r>
              <a:rPr sz="2200" spc="-65">
                <a:latin typeface="Arial"/>
                <a:cs typeface="Arial"/>
              </a:rPr>
              <a:t>o</a:t>
            </a:r>
            <a:r>
              <a:rPr sz="2200">
                <a:latin typeface="Arial"/>
                <a:cs typeface="Arial"/>
              </a:rPr>
              <a:t>	</a:t>
            </a:r>
            <a:r>
              <a:rPr sz="2200" spc="-170">
                <a:latin typeface="Arial"/>
                <a:cs typeface="Arial"/>
              </a:rPr>
              <a:t>a</a:t>
            </a:r>
            <a:r>
              <a:rPr sz="2200" spc="-185">
                <a:latin typeface="Arial"/>
                <a:cs typeface="Arial"/>
              </a:rPr>
              <a:t>c</a:t>
            </a:r>
            <a:r>
              <a:rPr sz="2200" spc="114">
                <a:latin typeface="Arial"/>
                <a:cs typeface="Arial"/>
              </a:rPr>
              <a:t>t</a:t>
            </a:r>
            <a:r>
              <a:rPr sz="2200" spc="15">
                <a:latin typeface="Arial"/>
                <a:cs typeface="Arial"/>
              </a:rPr>
              <a:t>i</a:t>
            </a:r>
            <a:r>
              <a:rPr sz="2200" spc="-114">
                <a:latin typeface="Arial"/>
                <a:cs typeface="Arial"/>
              </a:rPr>
              <a:t>v</a:t>
            </a:r>
            <a:r>
              <a:rPr sz="2200" spc="-170">
                <a:latin typeface="Arial"/>
                <a:cs typeface="Arial"/>
              </a:rPr>
              <a:t>a</a:t>
            </a:r>
            <a:r>
              <a:rPr sz="2200" spc="114">
                <a:latin typeface="Arial"/>
                <a:cs typeface="Arial"/>
              </a:rPr>
              <a:t>t</a:t>
            </a:r>
            <a:r>
              <a:rPr sz="2200" spc="-130">
                <a:latin typeface="Arial"/>
                <a:cs typeface="Arial"/>
              </a:rPr>
              <a:t>e</a:t>
            </a:r>
            <a:r>
              <a:rPr sz="2200">
                <a:latin typeface="Arial"/>
                <a:cs typeface="Arial"/>
              </a:rPr>
              <a:t>	</a:t>
            </a:r>
            <a:r>
              <a:rPr sz="2200" spc="114">
                <a:latin typeface="Arial"/>
                <a:cs typeface="Arial"/>
              </a:rPr>
              <a:t>t</a:t>
            </a:r>
            <a:r>
              <a:rPr sz="2200" spc="-70">
                <a:latin typeface="Arial"/>
                <a:cs typeface="Arial"/>
              </a:rPr>
              <a:t>h</a:t>
            </a:r>
            <a:r>
              <a:rPr sz="2200" spc="-130">
                <a:latin typeface="Arial"/>
                <a:cs typeface="Arial"/>
              </a:rPr>
              <a:t>e</a:t>
            </a:r>
            <a:r>
              <a:rPr sz="2200">
                <a:latin typeface="Arial"/>
                <a:cs typeface="Arial"/>
              </a:rPr>
              <a:t>	</a:t>
            </a:r>
            <a:r>
              <a:rPr sz="2200" spc="-180">
                <a:latin typeface="Arial"/>
                <a:cs typeface="Arial"/>
              </a:rPr>
              <a:t>s</a:t>
            </a:r>
            <a:r>
              <a:rPr sz="2200" spc="-175">
                <a:latin typeface="Arial"/>
                <a:cs typeface="Arial"/>
              </a:rPr>
              <a:t>y</a:t>
            </a:r>
            <a:r>
              <a:rPr sz="2200" spc="-65">
                <a:latin typeface="Arial"/>
                <a:cs typeface="Arial"/>
              </a:rPr>
              <a:t>st</a:t>
            </a:r>
            <a:r>
              <a:rPr sz="2200" spc="-130">
                <a:latin typeface="Arial"/>
                <a:cs typeface="Arial"/>
              </a:rPr>
              <a:t>e</a:t>
            </a:r>
            <a:r>
              <a:rPr sz="2200" spc="-80">
                <a:latin typeface="Arial"/>
                <a:cs typeface="Arial"/>
              </a:rPr>
              <a:t>m</a:t>
            </a:r>
            <a:r>
              <a:rPr sz="2200">
                <a:latin typeface="Arial"/>
                <a:cs typeface="Arial"/>
              </a:rPr>
              <a:t>	</a:t>
            </a:r>
            <a:r>
              <a:rPr sz="2200" spc="-20">
                <a:latin typeface="Arial"/>
                <a:cs typeface="Arial"/>
              </a:rPr>
              <a:t>w</a:t>
            </a:r>
            <a:r>
              <a:rPr sz="2200" spc="5">
                <a:latin typeface="Arial"/>
                <a:cs typeface="Arial"/>
              </a:rPr>
              <a:t>i</a:t>
            </a:r>
            <a:r>
              <a:rPr sz="2200" spc="114">
                <a:latin typeface="Arial"/>
                <a:cs typeface="Arial"/>
              </a:rPr>
              <a:t>t</a:t>
            </a:r>
            <a:r>
              <a:rPr sz="2200" spc="-80">
                <a:latin typeface="Arial"/>
                <a:cs typeface="Arial"/>
              </a:rPr>
              <a:t>h</a:t>
            </a:r>
            <a:r>
              <a:rPr sz="2200" spc="-60">
                <a:latin typeface="Arial"/>
                <a:cs typeface="Arial"/>
              </a:rPr>
              <a:t>o</a:t>
            </a:r>
            <a:r>
              <a:rPr sz="2200" spc="-80">
                <a:latin typeface="Arial"/>
                <a:cs typeface="Arial"/>
              </a:rPr>
              <a:t>u</a:t>
            </a:r>
            <a:r>
              <a:rPr sz="2200" spc="125">
                <a:latin typeface="Arial"/>
                <a:cs typeface="Arial"/>
              </a:rPr>
              <a:t>t</a:t>
            </a:r>
            <a:r>
              <a:rPr sz="2200">
                <a:latin typeface="Arial"/>
                <a:cs typeface="Arial"/>
              </a:rPr>
              <a:t>	</a:t>
            </a:r>
            <a:r>
              <a:rPr sz="2200" spc="114">
                <a:latin typeface="Arial"/>
                <a:cs typeface="Arial"/>
              </a:rPr>
              <a:t>t</a:t>
            </a:r>
            <a:r>
              <a:rPr sz="2200" spc="-70">
                <a:latin typeface="Arial"/>
                <a:cs typeface="Arial"/>
              </a:rPr>
              <a:t>h</a:t>
            </a:r>
            <a:r>
              <a:rPr sz="2200" spc="-130">
                <a:latin typeface="Arial"/>
                <a:cs typeface="Arial"/>
              </a:rPr>
              <a:t>e</a:t>
            </a:r>
            <a:r>
              <a:rPr sz="2200">
                <a:latin typeface="Arial"/>
                <a:cs typeface="Arial"/>
              </a:rPr>
              <a:t>	</a:t>
            </a:r>
            <a:r>
              <a:rPr sz="2200" spc="-70">
                <a:latin typeface="Arial"/>
                <a:cs typeface="Arial"/>
              </a:rPr>
              <a:t>u</a:t>
            </a:r>
            <a:r>
              <a:rPr sz="2200" spc="-180">
                <a:latin typeface="Arial"/>
                <a:cs typeface="Arial"/>
              </a:rPr>
              <a:t>s</a:t>
            </a:r>
            <a:r>
              <a:rPr sz="2200" spc="-195">
                <a:latin typeface="Arial"/>
                <a:cs typeface="Arial"/>
              </a:rPr>
              <a:t>e</a:t>
            </a:r>
            <a:r>
              <a:rPr sz="2200">
                <a:latin typeface="Arial"/>
                <a:cs typeface="Arial"/>
              </a:rPr>
              <a:t>	</a:t>
            </a:r>
            <a:r>
              <a:rPr sz="2200" spc="-60">
                <a:latin typeface="Arial"/>
                <a:cs typeface="Arial"/>
              </a:rPr>
              <a:t>o</a:t>
            </a:r>
            <a:r>
              <a:rPr sz="2200" spc="60">
                <a:latin typeface="Arial"/>
                <a:cs typeface="Arial"/>
              </a:rPr>
              <a:t>f</a:t>
            </a:r>
            <a:r>
              <a:rPr sz="2200">
                <a:latin typeface="Arial"/>
                <a:cs typeface="Arial"/>
              </a:rPr>
              <a:t>	</a:t>
            </a:r>
            <a:r>
              <a:rPr sz="2200" spc="-114">
                <a:latin typeface="Arial"/>
                <a:cs typeface="Arial"/>
              </a:rPr>
              <a:t>a  </a:t>
            </a:r>
            <a:r>
              <a:rPr sz="2200" spc="-110">
                <a:latin typeface="Arial"/>
                <a:cs typeface="Arial"/>
              </a:rPr>
              <a:t>password </a:t>
            </a:r>
            <a:r>
              <a:rPr sz="2200" spc="-20">
                <a:latin typeface="Arial"/>
                <a:cs typeface="Arial"/>
              </a:rPr>
              <a:t>or </a:t>
            </a:r>
            <a:r>
              <a:rPr sz="2200" spc="10">
                <a:latin typeface="Arial"/>
                <a:cs typeface="Arial"/>
              </a:rPr>
              <a:t>with </a:t>
            </a:r>
            <a:r>
              <a:rPr sz="2200" spc="-120">
                <a:latin typeface="Arial"/>
                <a:cs typeface="Arial"/>
              </a:rPr>
              <a:t>an </a:t>
            </a:r>
            <a:r>
              <a:rPr sz="2200" spc="-75">
                <a:latin typeface="Arial"/>
                <a:cs typeface="Arial"/>
              </a:rPr>
              <a:t>abbreviated</a:t>
            </a:r>
            <a:r>
              <a:rPr sz="2200" spc="-390">
                <a:latin typeface="Arial"/>
                <a:cs typeface="Arial"/>
              </a:rPr>
              <a:t> </a:t>
            </a:r>
            <a:r>
              <a:rPr sz="2200" spc="-120">
                <a:latin typeface="Arial"/>
                <a:cs typeface="Arial"/>
              </a:rPr>
              <a:t>password?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"/>
              <a:buAutoNum type="arabicPeriod"/>
            </a:pPr>
            <a:endParaRPr sz="2300">
              <a:latin typeface="Arial"/>
              <a:cs typeface="Arial"/>
            </a:endParaRPr>
          </a:p>
          <a:p>
            <a:pPr marL="286385" indent="-274320">
              <a:lnSpc>
                <a:spcPct val="100000"/>
              </a:lnSpc>
              <a:buSzPct val="95454"/>
              <a:buAutoNum type="arabicPeriod"/>
              <a:tabLst>
                <a:tab pos="287020" algn="l"/>
              </a:tabLst>
            </a:pPr>
            <a:r>
              <a:rPr sz="2200" spc="-125">
                <a:latin typeface="Arial"/>
                <a:cs typeface="Arial"/>
              </a:rPr>
              <a:t>Should </a:t>
            </a:r>
            <a:r>
              <a:rPr sz="2200" spc="-35">
                <a:latin typeface="Arial"/>
                <a:cs typeface="Arial"/>
              </a:rPr>
              <a:t>the control </a:t>
            </a:r>
            <a:r>
              <a:rPr sz="2200" spc="-90">
                <a:latin typeface="Arial"/>
                <a:cs typeface="Arial"/>
              </a:rPr>
              <a:t>panel </a:t>
            </a:r>
            <a:r>
              <a:rPr sz="2200" spc="-95">
                <a:latin typeface="Arial"/>
                <a:cs typeface="Arial"/>
              </a:rPr>
              <a:t>display </a:t>
            </a:r>
            <a:r>
              <a:rPr sz="2200" spc="-50">
                <a:latin typeface="Arial"/>
                <a:cs typeface="Arial"/>
              </a:rPr>
              <a:t>additional </a:t>
            </a:r>
            <a:r>
              <a:rPr sz="2200" spc="-15">
                <a:latin typeface="Arial"/>
                <a:cs typeface="Arial"/>
              </a:rPr>
              <a:t>text</a:t>
            </a:r>
            <a:r>
              <a:rPr sz="2200" spc="-440">
                <a:latin typeface="Arial"/>
                <a:cs typeface="Arial"/>
              </a:rPr>
              <a:t> </a:t>
            </a:r>
            <a:r>
              <a:rPr sz="2200" spc="-185">
                <a:latin typeface="Arial"/>
                <a:cs typeface="Arial"/>
              </a:rPr>
              <a:t>messages?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Arial"/>
              <a:buAutoNum type="arabicPeriod"/>
            </a:pPr>
            <a:endParaRPr sz="225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buSzPct val="95454"/>
              <a:buAutoNum type="arabicPeriod"/>
              <a:tabLst>
                <a:tab pos="315595" algn="l"/>
              </a:tabLst>
            </a:pPr>
            <a:r>
              <a:rPr sz="2200" spc="-100">
                <a:latin typeface="Arial"/>
                <a:cs typeface="Arial"/>
              </a:rPr>
              <a:t>How </a:t>
            </a:r>
            <a:r>
              <a:rPr sz="2200" spc="-105">
                <a:latin typeface="Arial"/>
                <a:cs typeface="Arial"/>
              </a:rPr>
              <a:t>much </a:t>
            </a:r>
            <a:r>
              <a:rPr sz="2200" spc="-25">
                <a:latin typeface="Arial"/>
                <a:cs typeface="Arial"/>
              </a:rPr>
              <a:t>time </a:t>
            </a:r>
            <a:r>
              <a:rPr sz="2200" spc="-130">
                <a:latin typeface="Arial"/>
                <a:cs typeface="Arial"/>
              </a:rPr>
              <a:t>does </a:t>
            </a:r>
            <a:r>
              <a:rPr sz="2200" spc="-30">
                <a:latin typeface="Arial"/>
                <a:cs typeface="Arial"/>
              </a:rPr>
              <a:t>the </a:t>
            </a:r>
            <a:r>
              <a:rPr sz="2200" spc="-70">
                <a:latin typeface="Arial"/>
                <a:cs typeface="Arial"/>
              </a:rPr>
              <a:t>homeowner </a:t>
            </a:r>
            <a:r>
              <a:rPr sz="2200" spc="-120">
                <a:latin typeface="Arial"/>
                <a:cs typeface="Arial"/>
              </a:rPr>
              <a:t>have </a:t>
            </a:r>
            <a:r>
              <a:rPr sz="2200" spc="25">
                <a:latin typeface="Arial"/>
                <a:cs typeface="Arial"/>
              </a:rPr>
              <a:t>to </a:t>
            </a:r>
            <a:r>
              <a:rPr sz="2200" spc="-40">
                <a:latin typeface="Arial"/>
                <a:cs typeface="Arial"/>
              </a:rPr>
              <a:t>enter </a:t>
            </a:r>
            <a:r>
              <a:rPr sz="2200" spc="-35">
                <a:latin typeface="Arial"/>
                <a:cs typeface="Arial"/>
              </a:rPr>
              <a:t>the </a:t>
            </a:r>
            <a:r>
              <a:rPr sz="2200" spc="-110">
                <a:latin typeface="Arial"/>
                <a:cs typeface="Arial"/>
              </a:rPr>
              <a:t>password </a:t>
            </a:r>
            <a:r>
              <a:rPr sz="2200" spc="-15">
                <a:latin typeface="Arial"/>
                <a:cs typeface="Arial"/>
              </a:rPr>
              <a:t>from  </a:t>
            </a:r>
            <a:r>
              <a:rPr sz="2200" spc="-30">
                <a:latin typeface="Arial"/>
                <a:cs typeface="Arial"/>
              </a:rPr>
              <a:t>the </a:t>
            </a:r>
            <a:r>
              <a:rPr sz="2200" spc="-25">
                <a:latin typeface="Arial"/>
                <a:cs typeface="Arial"/>
              </a:rPr>
              <a:t>time </a:t>
            </a:r>
            <a:r>
              <a:rPr sz="2200" spc="-30">
                <a:latin typeface="Arial"/>
                <a:cs typeface="Arial"/>
              </a:rPr>
              <a:t>the </a:t>
            </a:r>
            <a:r>
              <a:rPr sz="2200" spc="-5">
                <a:latin typeface="Arial"/>
                <a:cs typeface="Arial"/>
              </a:rPr>
              <a:t>first</a:t>
            </a:r>
            <a:r>
              <a:rPr sz="2200" spc="-430">
                <a:latin typeface="Arial"/>
                <a:cs typeface="Arial"/>
              </a:rPr>
              <a:t> </a:t>
            </a:r>
            <a:r>
              <a:rPr sz="2200" spc="-120">
                <a:latin typeface="Arial"/>
                <a:cs typeface="Arial"/>
              </a:rPr>
              <a:t>key is </a:t>
            </a:r>
            <a:r>
              <a:rPr sz="2200" spc="-140">
                <a:latin typeface="Arial"/>
                <a:cs typeface="Arial"/>
              </a:rPr>
              <a:t>pressed?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"/>
              <a:buAutoNum type="arabicPeriod"/>
            </a:pPr>
            <a:endParaRPr sz="2250">
              <a:latin typeface="Arial"/>
              <a:cs typeface="Arial"/>
            </a:endParaRPr>
          </a:p>
          <a:p>
            <a:pPr marL="286385" indent="-274320">
              <a:lnSpc>
                <a:spcPct val="100000"/>
              </a:lnSpc>
              <a:buSzPct val="95454"/>
              <a:buAutoNum type="arabicPeriod"/>
              <a:tabLst>
                <a:tab pos="287020" algn="l"/>
              </a:tabLst>
            </a:pPr>
            <a:r>
              <a:rPr sz="2200" spc="-155">
                <a:latin typeface="Arial"/>
                <a:cs typeface="Arial"/>
              </a:rPr>
              <a:t>Is</a:t>
            </a:r>
            <a:r>
              <a:rPr sz="2200" spc="-114">
                <a:latin typeface="Arial"/>
                <a:cs typeface="Arial"/>
              </a:rPr>
              <a:t> </a:t>
            </a:r>
            <a:r>
              <a:rPr sz="2200" spc="-40">
                <a:latin typeface="Arial"/>
                <a:cs typeface="Arial"/>
              </a:rPr>
              <a:t>there</a:t>
            </a:r>
            <a:r>
              <a:rPr sz="2200" spc="-120">
                <a:latin typeface="Arial"/>
                <a:cs typeface="Arial"/>
              </a:rPr>
              <a:t> </a:t>
            </a:r>
            <a:r>
              <a:rPr sz="2200" spc="-170">
                <a:latin typeface="Arial"/>
                <a:cs typeface="Arial"/>
              </a:rPr>
              <a:t>a</a:t>
            </a:r>
            <a:r>
              <a:rPr sz="2200" spc="-114">
                <a:latin typeface="Arial"/>
                <a:cs typeface="Arial"/>
              </a:rPr>
              <a:t> </a:t>
            </a:r>
            <a:r>
              <a:rPr sz="2200" spc="-105">
                <a:latin typeface="Arial"/>
                <a:cs typeface="Arial"/>
              </a:rPr>
              <a:t>way</a:t>
            </a:r>
            <a:r>
              <a:rPr sz="2200" spc="-120">
                <a:latin typeface="Arial"/>
                <a:cs typeface="Arial"/>
              </a:rPr>
              <a:t> </a:t>
            </a:r>
            <a:r>
              <a:rPr sz="2200" spc="25">
                <a:latin typeface="Arial"/>
                <a:cs typeface="Arial"/>
              </a:rPr>
              <a:t>to</a:t>
            </a:r>
            <a:r>
              <a:rPr sz="2200" spc="-110">
                <a:latin typeface="Arial"/>
                <a:cs typeface="Arial"/>
              </a:rPr>
              <a:t> </a:t>
            </a:r>
            <a:r>
              <a:rPr sz="2200" spc="-75">
                <a:latin typeface="Arial"/>
                <a:cs typeface="Arial"/>
              </a:rPr>
              <a:t>deactivate</a:t>
            </a:r>
            <a:r>
              <a:rPr sz="2200" spc="-120">
                <a:latin typeface="Arial"/>
                <a:cs typeface="Arial"/>
              </a:rPr>
              <a:t> </a:t>
            </a:r>
            <a:r>
              <a:rPr sz="2200" spc="-35">
                <a:latin typeface="Arial"/>
                <a:cs typeface="Arial"/>
              </a:rPr>
              <a:t>the</a:t>
            </a:r>
            <a:r>
              <a:rPr sz="2200" spc="-114">
                <a:latin typeface="Arial"/>
                <a:cs typeface="Arial"/>
              </a:rPr>
              <a:t> system</a:t>
            </a:r>
            <a:r>
              <a:rPr sz="2200" spc="-125">
                <a:latin typeface="Arial"/>
                <a:cs typeface="Arial"/>
              </a:rPr>
              <a:t> </a:t>
            </a:r>
            <a:r>
              <a:rPr sz="2200" spc="-55">
                <a:latin typeface="Arial"/>
                <a:cs typeface="Arial"/>
              </a:rPr>
              <a:t>before</a:t>
            </a:r>
            <a:r>
              <a:rPr sz="2200" spc="-130">
                <a:latin typeface="Arial"/>
                <a:cs typeface="Arial"/>
              </a:rPr>
              <a:t> </a:t>
            </a:r>
            <a:r>
              <a:rPr sz="2200" spc="65">
                <a:latin typeface="Arial"/>
                <a:cs typeface="Arial"/>
              </a:rPr>
              <a:t>it</a:t>
            </a:r>
            <a:r>
              <a:rPr sz="2200" spc="-120">
                <a:latin typeface="Arial"/>
                <a:cs typeface="Arial"/>
              </a:rPr>
              <a:t> </a:t>
            </a:r>
            <a:r>
              <a:rPr sz="2200" spc="-75">
                <a:latin typeface="Arial"/>
                <a:cs typeface="Arial"/>
              </a:rPr>
              <a:t>actually</a:t>
            </a:r>
            <a:r>
              <a:rPr sz="2200" spc="-130">
                <a:latin typeface="Arial"/>
                <a:cs typeface="Arial"/>
              </a:rPr>
              <a:t> </a:t>
            </a:r>
            <a:r>
              <a:rPr sz="2200" spc="-100">
                <a:latin typeface="Arial"/>
                <a:cs typeface="Arial"/>
              </a:rPr>
              <a:t>activates?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237280" y="6258620"/>
            <a:ext cx="518159" cy="561340"/>
            <a:chOff x="8237280" y="6258620"/>
            <a:chExt cx="518159" cy="561340"/>
          </a:xfrm>
        </p:grpSpPr>
        <p:sp>
          <p:nvSpPr>
            <p:cNvPr id="3" name="object 3"/>
            <p:cNvSpPr/>
            <p:nvPr/>
          </p:nvSpPr>
          <p:spPr>
            <a:xfrm>
              <a:off x="8243569" y="6264909"/>
              <a:ext cx="505459" cy="548640"/>
            </a:xfrm>
            <a:custGeom>
              <a:avLst/>
              <a:gdLst/>
              <a:ahLst/>
              <a:cxnLst/>
              <a:rect l="l" t="t" r="r" b="b"/>
              <a:pathLst>
                <a:path w="505459" h="548640">
                  <a:moveTo>
                    <a:pt x="252729" y="0"/>
                  </a:moveTo>
                  <a:lnTo>
                    <a:pt x="206600" y="4264"/>
                  </a:lnTo>
                  <a:lnTo>
                    <a:pt x="163471" y="16619"/>
                  </a:lnTo>
                  <a:lnTo>
                    <a:pt x="123989" y="36406"/>
                  </a:lnTo>
                  <a:lnTo>
                    <a:pt x="88804" y="62966"/>
                  </a:lnTo>
                  <a:lnTo>
                    <a:pt x="58562" y="95641"/>
                  </a:lnTo>
                  <a:lnTo>
                    <a:pt x="33913" y="133773"/>
                  </a:lnTo>
                  <a:lnTo>
                    <a:pt x="15504" y="176702"/>
                  </a:lnTo>
                  <a:lnTo>
                    <a:pt x="3984" y="223770"/>
                  </a:lnTo>
                  <a:lnTo>
                    <a:pt x="0" y="274319"/>
                  </a:lnTo>
                  <a:lnTo>
                    <a:pt x="3984" y="324534"/>
                  </a:lnTo>
                  <a:lnTo>
                    <a:pt x="15504" y="371425"/>
                  </a:lnTo>
                  <a:lnTo>
                    <a:pt x="33913" y="414302"/>
                  </a:lnTo>
                  <a:lnTo>
                    <a:pt x="58562" y="452475"/>
                  </a:lnTo>
                  <a:lnTo>
                    <a:pt x="88804" y="485254"/>
                  </a:lnTo>
                  <a:lnTo>
                    <a:pt x="123989" y="511951"/>
                  </a:lnTo>
                  <a:lnTo>
                    <a:pt x="163471" y="531873"/>
                  </a:lnTo>
                  <a:lnTo>
                    <a:pt x="206600" y="544333"/>
                  </a:lnTo>
                  <a:lnTo>
                    <a:pt x="252729" y="548639"/>
                  </a:lnTo>
                  <a:lnTo>
                    <a:pt x="299193" y="544333"/>
                  </a:lnTo>
                  <a:lnTo>
                    <a:pt x="342501" y="531873"/>
                  </a:lnTo>
                  <a:lnTo>
                    <a:pt x="382034" y="511951"/>
                  </a:lnTo>
                  <a:lnTo>
                    <a:pt x="417178" y="485254"/>
                  </a:lnTo>
                  <a:lnTo>
                    <a:pt x="447315" y="452475"/>
                  </a:lnTo>
                  <a:lnTo>
                    <a:pt x="471828" y="414302"/>
                  </a:lnTo>
                  <a:lnTo>
                    <a:pt x="490101" y="371425"/>
                  </a:lnTo>
                  <a:lnTo>
                    <a:pt x="501517" y="324534"/>
                  </a:lnTo>
                  <a:lnTo>
                    <a:pt x="505459" y="274319"/>
                  </a:lnTo>
                  <a:lnTo>
                    <a:pt x="501517" y="223770"/>
                  </a:lnTo>
                  <a:lnTo>
                    <a:pt x="490101" y="176702"/>
                  </a:lnTo>
                  <a:lnTo>
                    <a:pt x="471828" y="133773"/>
                  </a:lnTo>
                  <a:lnTo>
                    <a:pt x="447315" y="95641"/>
                  </a:lnTo>
                  <a:lnTo>
                    <a:pt x="417178" y="62966"/>
                  </a:lnTo>
                  <a:lnTo>
                    <a:pt x="382034" y="36406"/>
                  </a:lnTo>
                  <a:lnTo>
                    <a:pt x="342501" y="16619"/>
                  </a:lnTo>
                  <a:lnTo>
                    <a:pt x="299193" y="4264"/>
                  </a:lnTo>
                  <a:lnTo>
                    <a:pt x="252729" y="0"/>
                  </a:lnTo>
                  <a:close/>
                </a:path>
              </a:pathLst>
            </a:custGeom>
            <a:solidFill>
              <a:srgbClr val="FF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243569" y="6264909"/>
              <a:ext cx="505459" cy="548640"/>
            </a:xfrm>
            <a:custGeom>
              <a:avLst/>
              <a:gdLst/>
              <a:ahLst/>
              <a:cxnLst/>
              <a:rect l="l" t="t" r="r" b="b"/>
              <a:pathLst>
                <a:path w="505459" h="548640">
                  <a:moveTo>
                    <a:pt x="252729" y="0"/>
                  </a:moveTo>
                  <a:lnTo>
                    <a:pt x="299193" y="4264"/>
                  </a:lnTo>
                  <a:lnTo>
                    <a:pt x="342501" y="16619"/>
                  </a:lnTo>
                  <a:lnTo>
                    <a:pt x="382034" y="36406"/>
                  </a:lnTo>
                  <a:lnTo>
                    <a:pt x="417178" y="62966"/>
                  </a:lnTo>
                  <a:lnTo>
                    <a:pt x="447315" y="95641"/>
                  </a:lnTo>
                  <a:lnTo>
                    <a:pt x="471828" y="133773"/>
                  </a:lnTo>
                  <a:lnTo>
                    <a:pt x="490101" y="176702"/>
                  </a:lnTo>
                  <a:lnTo>
                    <a:pt x="501517" y="223770"/>
                  </a:lnTo>
                  <a:lnTo>
                    <a:pt x="505459" y="274319"/>
                  </a:lnTo>
                  <a:lnTo>
                    <a:pt x="501517" y="324534"/>
                  </a:lnTo>
                  <a:lnTo>
                    <a:pt x="490101" y="371425"/>
                  </a:lnTo>
                  <a:lnTo>
                    <a:pt x="471828" y="414302"/>
                  </a:lnTo>
                  <a:lnTo>
                    <a:pt x="447315" y="452475"/>
                  </a:lnTo>
                  <a:lnTo>
                    <a:pt x="417178" y="485254"/>
                  </a:lnTo>
                  <a:lnTo>
                    <a:pt x="382034" y="511951"/>
                  </a:lnTo>
                  <a:lnTo>
                    <a:pt x="342501" y="531873"/>
                  </a:lnTo>
                  <a:lnTo>
                    <a:pt x="299193" y="544333"/>
                  </a:lnTo>
                  <a:lnTo>
                    <a:pt x="252729" y="548639"/>
                  </a:lnTo>
                  <a:lnTo>
                    <a:pt x="206600" y="544333"/>
                  </a:lnTo>
                  <a:lnTo>
                    <a:pt x="163471" y="531873"/>
                  </a:lnTo>
                  <a:lnTo>
                    <a:pt x="123989" y="511951"/>
                  </a:lnTo>
                  <a:lnTo>
                    <a:pt x="88804" y="485254"/>
                  </a:lnTo>
                  <a:lnTo>
                    <a:pt x="58562" y="452475"/>
                  </a:lnTo>
                  <a:lnTo>
                    <a:pt x="33913" y="414302"/>
                  </a:lnTo>
                  <a:lnTo>
                    <a:pt x="15504" y="371425"/>
                  </a:lnTo>
                  <a:lnTo>
                    <a:pt x="3984" y="324534"/>
                  </a:lnTo>
                  <a:lnTo>
                    <a:pt x="0" y="274319"/>
                  </a:lnTo>
                  <a:lnTo>
                    <a:pt x="3984" y="223770"/>
                  </a:lnTo>
                  <a:lnTo>
                    <a:pt x="15504" y="176702"/>
                  </a:lnTo>
                  <a:lnTo>
                    <a:pt x="33913" y="133773"/>
                  </a:lnTo>
                  <a:lnTo>
                    <a:pt x="58562" y="95641"/>
                  </a:lnTo>
                  <a:lnTo>
                    <a:pt x="88804" y="62966"/>
                  </a:lnTo>
                  <a:lnTo>
                    <a:pt x="123989" y="36406"/>
                  </a:lnTo>
                  <a:lnTo>
                    <a:pt x="163471" y="16619"/>
                  </a:lnTo>
                  <a:lnTo>
                    <a:pt x="206600" y="4264"/>
                  </a:lnTo>
                  <a:lnTo>
                    <a:pt x="252729" y="0"/>
                  </a:lnTo>
                  <a:close/>
                </a:path>
                <a:path w="505459" h="548640">
                  <a:moveTo>
                    <a:pt x="0" y="0"/>
                  </a:moveTo>
                  <a:lnTo>
                    <a:pt x="0" y="0"/>
                  </a:lnTo>
                </a:path>
                <a:path w="505459" h="548640">
                  <a:moveTo>
                    <a:pt x="505459" y="548639"/>
                  </a:moveTo>
                  <a:lnTo>
                    <a:pt x="505459" y="548639"/>
                  </a:lnTo>
                </a:path>
              </a:pathLst>
            </a:custGeom>
            <a:ln w="12579">
              <a:solidFill>
                <a:srgbClr val="375C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0" y="0"/>
            <a:ext cx="59689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140910" y="0"/>
            <a:ext cx="8753475" cy="6858000"/>
            <a:chOff x="140910" y="0"/>
            <a:chExt cx="8753475" cy="6858000"/>
          </a:xfrm>
        </p:grpSpPr>
        <p:sp>
          <p:nvSpPr>
            <p:cNvPr id="7" name="object 7"/>
            <p:cNvSpPr/>
            <p:nvPr/>
          </p:nvSpPr>
          <p:spPr>
            <a:xfrm>
              <a:off x="140910" y="0"/>
              <a:ext cx="26034" cy="6831330"/>
            </a:xfrm>
            <a:custGeom>
              <a:avLst/>
              <a:gdLst/>
              <a:ahLst/>
              <a:cxnLst/>
              <a:rect l="l" t="t" r="r" b="b"/>
              <a:pathLst>
                <a:path w="26035" h="6831330">
                  <a:moveTo>
                    <a:pt x="0" y="6831330"/>
                  </a:moveTo>
                  <a:lnTo>
                    <a:pt x="25518" y="6831330"/>
                  </a:lnTo>
                  <a:lnTo>
                    <a:pt x="25518" y="0"/>
                  </a:lnTo>
                  <a:lnTo>
                    <a:pt x="0" y="0"/>
                  </a:lnTo>
                  <a:lnTo>
                    <a:pt x="0" y="6831330"/>
                  </a:lnTo>
                  <a:close/>
                </a:path>
              </a:pathLst>
            </a:custGeom>
            <a:solidFill>
              <a:srgbClr val="C2267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95987" y="0"/>
              <a:ext cx="8697822" cy="68580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43050" y="34290"/>
            <a:ext cx="566293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"/>
              <a:t>Building </a:t>
            </a:r>
            <a:r>
              <a:rPr sz="2800" spc="-5"/>
              <a:t>the Requirements</a:t>
            </a:r>
            <a:r>
              <a:rPr sz="2800" spc="-65"/>
              <a:t> </a:t>
            </a:r>
            <a:r>
              <a:rPr sz="2800" spc="-10"/>
              <a:t>Model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401320" y="1059179"/>
            <a:ext cx="8661400" cy="447558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>
                <a:latin typeface="Arial"/>
                <a:cs typeface="Arial"/>
              </a:rPr>
              <a:t>Introduction: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Arial"/>
              <a:cs typeface="Arial"/>
            </a:endParaRPr>
          </a:p>
          <a:p>
            <a:pPr marL="12700" marR="9525" algn="just">
              <a:lnSpc>
                <a:spcPct val="100000"/>
              </a:lnSpc>
            </a:pPr>
            <a:r>
              <a:rPr sz="1800" b="1">
                <a:latin typeface="Arial"/>
                <a:cs typeface="Arial"/>
              </a:rPr>
              <a:t>The </a:t>
            </a:r>
            <a:r>
              <a:rPr sz="1800" b="1" spc="-5">
                <a:latin typeface="Arial"/>
                <a:cs typeface="Arial"/>
              </a:rPr>
              <a:t>intent of </a:t>
            </a:r>
            <a:r>
              <a:rPr sz="1800" b="1">
                <a:latin typeface="Arial"/>
                <a:cs typeface="Arial"/>
              </a:rPr>
              <a:t>the </a:t>
            </a:r>
            <a:r>
              <a:rPr sz="1800" b="1" spc="-10">
                <a:latin typeface="Arial"/>
                <a:cs typeface="Arial"/>
              </a:rPr>
              <a:t>analysis </a:t>
            </a:r>
            <a:r>
              <a:rPr sz="1800" b="1" spc="-5">
                <a:latin typeface="Arial"/>
                <a:cs typeface="Arial"/>
              </a:rPr>
              <a:t>model is </a:t>
            </a:r>
            <a:r>
              <a:rPr sz="1800" b="1">
                <a:latin typeface="Arial"/>
                <a:cs typeface="Arial"/>
              </a:rPr>
              <a:t>to </a:t>
            </a:r>
            <a:r>
              <a:rPr sz="1800" b="1" spc="-10">
                <a:latin typeface="Arial"/>
                <a:cs typeface="Arial"/>
              </a:rPr>
              <a:t>provide </a:t>
            </a:r>
            <a:r>
              <a:rPr sz="1800" b="1">
                <a:latin typeface="Arial"/>
                <a:cs typeface="Arial"/>
              </a:rPr>
              <a:t>a </a:t>
            </a:r>
            <a:r>
              <a:rPr sz="1800" b="1" spc="-5">
                <a:latin typeface="Arial"/>
                <a:cs typeface="Arial"/>
              </a:rPr>
              <a:t>description of </a:t>
            </a:r>
            <a:r>
              <a:rPr sz="1800" b="1">
                <a:latin typeface="Arial"/>
                <a:cs typeface="Arial"/>
              </a:rPr>
              <a:t>the </a:t>
            </a:r>
            <a:r>
              <a:rPr sz="1800" b="1" spc="-5">
                <a:latin typeface="Arial"/>
                <a:cs typeface="Arial"/>
              </a:rPr>
              <a:t>required  informational, functional, </a:t>
            </a:r>
            <a:r>
              <a:rPr sz="1800" b="1" spc="-10">
                <a:latin typeface="Arial"/>
                <a:cs typeface="Arial"/>
              </a:rPr>
              <a:t>and behavioral </a:t>
            </a:r>
            <a:r>
              <a:rPr sz="1800" b="1" spc="-5">
                <a:latin typeface="Arial"/>
                <a:cs typeface="Arial"/>
              </a:rPr>
              <a:t>domains </a:t>
            </a:r>
            <a:r>
              <a:rPr sz="1800" b="1">
                <a:latin typeface="Arial"/>
                <a:cs typeface="Arial"/>
              </a:rPr>
              <a:t>for a </a:t>
            </a:r>
            <a:r>
              <a:rPr sz="1800" b="1" spc="-5">
                <a:latin typeface="Arial"/>
                <a:cs typeface="Arial"/>
              </a:rPr>
              <a:t>computer-based  </a:t>
            </a:r>
            <a:r>
              <a:rPr sz="1800" b="1" spc="-10">
                <a:latin typeface="Arial"/>
                <a:cs typeface="Arial"/>
              </a:rPr>
              <a:t>system.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Arial"/>
              <a:cs typeface="Arial"/>
            </a:endParaRPr>
          </a:p>
          <a:p>
            <a:pPr marL="259079" indent="-246379" algn="just">
              <a:lnSpc>
                <a:spcPct val="100000"/>
              </a:lnSpc>
              <a:buFont typeface="UnDotum"/>
              <a:buChar char=""/>
              <a:tabLst>
                <a:tab pos="259079" algn="l"/>
              </a:tabLst>
            </a:pPr>
            <a:r>
              <a:rPr sz="1800" b="1" spc="-5">
                <a:latin typeface="Arial"/>
                <a:cs typeface="Arial"/>
              </a:rPr>
              <a:t>Elements of </a:t>
            </a:r>
            <a:r>
              <a:rPr sz="1800" b="1">
                <a:latin typeface="Arial"/>
                <a:cs typeface="Arial"/>
              </a:rPr>
              <a:t>the </a:t>
            </a:r>
            <a:r>
              <a:rPr sz="1800" b="1" spc="-10">
                <a:latin typeface="Arial"/>
                <a:cs typeface="Arial"/>
              </a:rPr>
              <a:t>Requirements </a:t>
            </a:r>
            <a:r>
              <a:rPr sz="1800" b="1">
                <a:latin typeface="Arial"/>
                <a:cs typeface="Arial"/>
              </a:rPr>
              <a:t>Model</a:t>
            </a:r>
            <a:r>
              <a:rPr sz="1800" b="1" spc="-5">
                <a:latin typeface="Arial"/>
                <a:cs typeface="Arial"/>
              </a:rPr>
              <a:t> </a:t>
            </a:r>
            <a:r>
              <a:rPr sz="1800" b="1">
                <a:latin typeface="Arial"/>
                <a:cs typeface="Arial"/>
              </a:rPr>
              <a:t>:</a:t>
            </a:r>
            <a:r>
              <a:rPr sz="1800" spc="-5">
                <a:latin typeface="Arial"/>
                <a:cs typeface="Arial"/>
              </a:rPr>
              <a:t>There are many different </a:t>
            </a:r>
            <a:r>
              <a:rPr sz="1800" spc="-20">
                <a:latin typeface="Arial"/>
                <a:cs typeface="Arial"/>
              </a:rPr>
              <a:t>ways </a:t>
            </a:r>
            <a:r>
              <a:rPr sz="1800" spc="-5">
                <a:latin typeface="Arial"/>
                <a:cs typeface="Arial"/>
              </a:rPr>
              <a:t>to </a:t>
            </a:r>
            <a:r>
              <a:rPr sz="1800" spc="-10">
                <a:latin typeface="Arial"/>
                <a:cs typeface="Arial"/>
              </a:rPr>
              <a:t>look </a:t>
            </a:r>
            <a:r>
              <a:rPr sz="1800" spc="-5">
                <a:latin typeface="Arial"/>
                <a:cs typeface="Arial"/>
              </a:rPr>
              <a:t>at the requirements for </a:t>
            </a:r>
            <a:r>
              <a:rPr sz="1800">
                <a:latin typeface="Arial"/>
                <a:cs typeface="Arial"/>
              </a:rPr>
              <a:t>a </a:t>
            </a:r>
            <a:r>
              <a:rPr sz="1800" spc="-5">
                <a:latin typeface="Arial"/>
                <a:cs typeface="Arial"/>
              </a:rPr>
              <a:t>computer-  </a:t>
            </a:r>
            <a:r>
              <a:rPr sz="1800" spc="-10">
                <a:latin typeface="Arial"/>
                <a:cs typeface="Arial"/>
              </a:rPr>
              <a:t>based </a:t>
            </a:r>
            <a:r>
              <a:rPr sz="1800" spc="-5">
                <a:latin typeface="Arial"/>
                <a:cs typeface="Arial"/>
              </a:rPr>
              <a:t>system. Some </a:t>
            </a:r>
            <a:r>
              <a:rPr sz="1800" spc="-10">
                <a:latin typeface="Arial"/>
                <a:cs typeface="Arial"/>
              </a:rPr>
              <a:t>software people </a:t>
            </a:r>
            <a:r>
              <a:rPr sz="1800" spc="-5">
                <a:latin typeface="Arial"/>
                <a:cs typeface="Arial"/>
              </a:rPr>
              <a:t>argue that it’s </a:t>
            </a:r>
            <a:r>
              <a:rPr sz="1800" spc="-10">
                <a:latin typeface="Arial"/>
                <a:cs typeface="Arial"/>
              </a:rPr>
              <a:t>best </a:t>
            </a:r>
            <a:r>
              <a:rPr sz="1800" spc="-5">
                <a:latin typeface="Arial"/>
                <a:cs typeface="Arial"/>
              </a:rPr>
              <a:t>to select</a:t>
            </a:r>
            <a:r>
              <a:rPr sz="1800" spc="85">
                <a:latin typeface="Arial"/>
                <a:cs typeface="Arial"/>
              </a:rPr>
              <a:t> </a:t>
            </a:r>
            <a:r>
              <a:rPr sz="1800" spc="-10">
                <a:latin typeface="Arial"/>
                <a:cs typeface="Arial"/>
              </a:rPr>
              <a:t>one</a:t>
            </a:r>
            <a:r>
              <a:rPr lang="en-US" spc="-10">
                <a:latin typeface="Arial"/>
                <a:cs typeface="Arial"/>
              </a:rPr>
              <a:t> </a:t>
            </a:r>
            <a:r>
              <a:rPr sz="1800" spc="-5">
                <a:latin typeface="Arial"/>
                <a:cs typeface="Arial"/>
              </a:rPr>
              <a:t>mode of representation </a:t>
            </a:r>
            <a:r>
              <a:rPr sz="1800">
                <a:latin typeface="Arial"/>
                <a:cs typeface="Arial"/>
              </a:rPr>
              <a:t>(e.g. </a:t>
            </a:r>
            <a:r>
              <a:rPr sz="1800" spc="-5">
                <a:latin typeface="Arial"/>
                <a:cs typeface="Arial"/>
              </a:rPr>
              <a:t>the use</a:t>
            </a:r>
            <a:r>
              <a:rPr sz="1800" spc="5">
                <a:latin typeface="Arial"/>
                <a:cs typeface="Arial"/>
              </a:rPr>
              <a:t> </a:t>
            </a:r>
            <a:r>
              <a:rPr sz="1800" spc="-5">
                <a:latin typeface="Arial"/>
                <a:cs typeface="Arial"/>
              </a:rPr>
              <a:t>case)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</a:pPr>
            <a:r>
              <a:rPr sz="1800">
                <a:latin typeface="Arial"/>
                <a:cs typeface="Arial"/>
              </a:rPr>
              <a:t>A set </a:t>
            </a:r>
            <a:r>
              <a:rPr sz="1800" spc="-10">
                <a:latin typeface="Arial"/>
                <a:cs typeface="Arial"/>
              </a:rPr>
              <a:t>of generic </a:t>
            </a:r>
            <a:r>
              <a:rPr sz="1800" spc="-5">
                <a:latin typeface="Arial"/>
                <a:cs typeface="Arial"/>
              </a:rPr>
              <a:t>elements is </a:t>
            </a:r>
            <a:r>
              <a:rPr sz="1800">
                <a:latin typeface="Arial"/>
                <a:cs typeface="Arial"/>
              </a:rPr>
              <a:t>common </a:t>
            </a:r>
            <a:r>
              <a:rPr sz="1800" spc="-5">
                <a:latin typeface="Arial"/>
                <a:cs typeface="Arial"/>
              </a:rPr>
              <a:t>to most requirements</a:t>
            </a:r>
            <a:r>
              <a:rPr sz="1800" spc="5">
                <a:latin typeface="Arial"/>
                <a:cs typeface="Arial"/>
              </a:rPr>
              <a:t> </a:t>
            </a:r>
            <a:r>
              <a:rPr sz="1800" spc="-5">
                <a:latin typeface="Arial"/>
                <a:cs typeface="Arial"/>
              </a:rPr>
              <a:t>models.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Arial"/>
              <a:cs typeface="Arial"/>
            </a:endParaRPr>
          </a:p>
          <a:p>
            <a:pPr marL="1180465" indent="-254000">
              <a:lnSpc>
                <a:spcPct val="100000"/>
              </a:lnSpc>
              <a:buAutoNum type="arabicPeriod"/>
              <a:tabLst>
                <a:tab pos="1181100" algn="l"/>
              </a:tabLst>
            </a:pPr>
            <a:r>
              <a:rPr sz="1800" b="1" spc="-10">
                <a:latin typeface="Arial"/>
                <a:cs typeface="Arial"/>
              </a:rPr>
              <a:t>Scenario-based</a:t>
            </a:r>
            <a:r>
              <a:rPr sz="1800" b="1">
                <a:latin typeface="Arial"/>
                <a:cs typeface="Arial"/>
              </a:rPr>
              <a:t> </a:t>
            </a:r>
            <a:r>
              <a:rPr sz="1800" b="1" spc="-10">
                <a:latin typeface="Arial"/>
                <a:cs typeface="Arial"/>
              </a:rPr>
              <a:t>elements.</a:t>
            </a:r>
            <a:endParaRPr sz="1800">
              <a:latin typeface="Arial"/>
              <a:cs typeface="Arial"/>
            </a:endParaRPr>
          </a:p>
          <a:p>
            <a:pPr marL="1180465" indent="-254000">
              <a:lnSpc>
                <a:spcPct val="100000"/>
              </a:lnSpc>
              <a:buAutoNum type="arabicPeriod"/>
              <a:tabLst>
                <a:tab pos="1181100" algn="l"/>
              </a:tabLst>
            </a:pPr>
            <a:r>
              <a:rPr sz="1800" b="1" spc="-10">
                <a:latin typeface="Arial"/>
                <a:cs typeface="Arial"/>
              </a:rPr>
              <a:t>Class-based</a:t>
            </a:r>
            <a:r>
              <a:rPr sz="1800" b="1">
                <a:latin typeface="Arial"/>
                <a:cs typeface="Arial"/>
              </a:rPr>
              <a:t> </a:t>
            </a:r>
            <a:r>
              <a:rPr sz="1800" b="1" spc="-10">
                <a:latin typeface="Arial"/>
                <a:cs typeface="Arial"/>
              </a:rPr>
              <a:t>elements</a:t>
            </a:r>
            <a:endParaRPr sz="1800">
              <a:latin typeface="Arial"/>
              <a:cs typeface="Arial"/>
            </a:endParaRPr>
          </a:p>
          <a:p>
            <a:pPr marL="1180465" indent="-254000">
              <a:lnSpc>
                <a:spcPct val="100000"/>
              </a:lnSpc>
              <a:buAutoNum type="arabicPeriod"/>
              <a:tabLst>
                <a:tab pos="1181100" algn="l"/>
              </a:tabLst>
            </a:pPr>
            <a:r>
              <a:rPr sz="1800" b="1" spc="-10">
                <a:latin typeface="Arial"/>
                <a:cs typeface="Arial"/>
              </a:rPr>
              <a:t>Behavioral </a:t>
            </a:r>
            <a:r>
              <a:rPr sz="1800" b="1" spc="-5">
                <a:latin typeface="Arial"/>
                <a:cs typeface="Arial"/>
              </a:rPr>
              <a:t>elements</a:t>
            </a:r>
            <a:endParaRPr sz="1800">
              <a:latin typeface="Arial"/>
              <a:cs typeface="Arial"/>
            </a:endParaRPr>
          </a:p>
          <a:p>
            <a:pPr marL="1180465" indent="-254000">
              <a:lnSpc>
                <a:spcPct val="100000"/>
              </a:lnSpc>
              <a:buAutoNum type="arabicPeriod"/>
              <a:tabLst>
                <a:tab pos="1181100" algn="l"/>
              </a:tabLst>
            </a:pPr>
            <a:r>
              <a:rPr sz="1800" b="1">
                <a:latin typeface="Arial"/>
                <a:cs typeface="Arial"/>
              </a:rPr>
              <a:t>Flow-oriented </a:t>
            </a:r>
            <a:r>
              <a:rPr sz="1800" b="1" spc="-5">
                <a:latin typeface="Arial"/>
                <a:cs typeface="Arial"/>
              </a:rPr>
              <a:t>elements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90500" y="106363"/>
            <a:ext cx="8763000" cy="808037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kern="0">
                <a:solidFill>
                  <a:sysClr val="windowText" lastClr="000000"/>
                </a:solidFill>
              </a:rPr>
              <a:t>The requirement analysis model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1905000"/>
            <a:ext cx="1752600" cy="17526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209" y="1600200"/>
            <a:ext cx="1762391" cy="1828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0308" y="1778626"/>
            <a:ext cx="2097937" cy="146855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81000" y="1062335"/>
            <a:ext cx="266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/>
              <a:t>System Description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45474" y="1094532"/>
            <a:ext cx="21768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/>
              <a:t>Analysis Model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516045" y="1055896"/>
            <a:ext cx="236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/>
              <a:t>Design Model</a:t>
            </a:r>
          </a:p>
        </p:txBody>
      </p:sp>
      <p:sp>
        <p:nvSpPr>
          <p:cNvPr id="9" name="Right Arrow 8"/>
          <p:cNvSpPr/>
          <p:nvPr/>
        </p:nvSpPr>
        <p:spPr>
          <a:xfrm>
            <a:off x="2438400" y="2438400"/>
            <a:ext cx="762000" cy="5334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5700289" y="2442271"/>
            <a:ext cx="762000" cy="5334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Bent Arrow 10"/>
          <p:cNvSpPr/>
          <p:nvPr/>
        </p:nvSpPr>
        <p:spPr>
          <a:xfrm rot="5400000">
            <a:off x="6031047" y="2821374"/>
            <a:ext cx="602894" cy="1208549"/>
          </a:xfrm>
          <a:prstGeom prst="bentArrow">
            <a:avLst>
              <a:gd name="adj1" fmla="val 25000"/>
              <a:gd name="adj2" fmla="val 24232"/>
              <a:gd name="adj3" fmla="val 32683"/>
              <a:gd name="adj4" fmla="val 43750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14741" y="4636780"/>
            <a:ext cx="4813479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/>
              <a:t>Provide a set of validation requirements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14741" y="3817169"/>
            <a:ext cx="4813479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/>
              <a:t>Describe what the customer wants built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14741" y="4219363"/>
            <a:ext cx="4813479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/>
              <a:t>Establish the foundation for the software design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705600" y="3816220"/>
            <a:ext cx="2247900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r"/>
            <a:r>
              <a:rPr lang="en-US" b="1"/>
              <a:t>System Information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705600" y="4222795"/>
            <a:ext cx="2247900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r"/>
            <a:r>
              <a:rPr lang="en-US" b="1"/>
              <a:t>System Function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705600" y="4636780"/>
            <a:ext cx="2247900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r"/>
            <a:r>
              <a:rPr lang="en-US" b="1"/>
              <a:t>System Behaviors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57200" y="3816220"/>
            <a:ext cx="461665" cy="119611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wrap="square" rtlCol="0">
            <a:spAutoFit/>
          </a:bodyPr>
          <a:lstStyle/>
          <a:p>
            <a:pPr algn="ctr"/>
            <a:r>
              <a:rPr lang="en-US" b="1"/>
              <a:t>Purpose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5245" y="5282330"/>
            <a:ext cx="1143000" cy="11430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4183" y="5282330"/>
            <a:ext cx="1143000" cy="11430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3120" y="5282330"/>
            <a:ext cx="1143000" cy="11430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2058" y="5282330"/>
            <a:ext cx="1143000" cy="11430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995" y="5282330"/>
            <a:ext cx="1143000" cy="11430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241873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Elements of the Requirements Model</a:t>
            </a:r>
          </a:p>
        </p:txBody>
      </p:sp>
      <p:sp>
        <p:nvSpPr>
          <p:cNvPr id="4" name="Oval 3"/>
          <p:cNvSpPr/>
          <p:nvPr/>
        </p:nvSpPr>
        <p:spPr>
          <a:xfrm>
            <a:off x="2628900" y="1905000"/>
            <a:ext cx="3886200" cy="38862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>
            <a:stCxn id="4" idx="0"/>
            <a:endCxn id="4" idx="4"/>
          </p:cNvCxnSpPr>
          <p:nvPr/>
        </p:nvCxnSpPr>
        <p:spPr>
          <a:xfrm flipH="1">
            <a:off x="4572000" y="1905000"/>
            <a:ext cx="0" cy="38862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4" idx="2"/>
            <a:endCxn id="4" idx="6"/>
          </p:cNvCxnSpPr>
          <p:nvPr/>
        </p:nvCxnSpPr>
        <p:spPr>
          <a:xfrm>
            <a:off x="2628900" y="3848100"/>
            <a:ext cx="38862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3707674" y="2983774"/>
            <a:ext cx="1728652" cy="1728652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6" name="TextBox 5"/>
          <p:cNvSpPr txBox="1"/>
          <p:nvPr/>
        </p:nvSpPr>
        <p:spPr>
          <a:xfrm>
            <a:off x="3810000" y="3581400"/>
            <a:ext cx="15199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/>
              <a:t>Software</a:t>
            </a:r>
          </a:p>
          <a:p>
            <a:pPr algn="ctr"/>
            <a:r>
              <a:rPr lang="en-US" b="1"/>
              <a:t>Requirements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95300" y="1524000"/>
            <a:ext cx="3390900" cy="1332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32310" y="1563468"/>
            <a:ext cx="3276601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/>
              <a:t>Scenario-based Models</a:t>
            </a:r>
          </a:p>
          <a:p>
            <a:r>
              <a:rPr lang="en-US"/>
              <a:t>e.g.</a:t>
            </a:r>
          </a:p>
          <a:p>
            <a:r>
              <a:rPr lang="en-US"/>
              <a:t>Use cases</a:t>
            </a:r>
          </a:p>
          <a:p>
            <a:r>
              <a:rPr lang="en-US"/>
              <a:t>User Stories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346520" y="1520375"/>
            <a:ext cx="3390900" cy="1332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83530" y="1559843"/>
            <a:ext cx="3276601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/>
              <a:t>Class Models</a:t>
            </a:r>
          </a:p>
          <a:p>
            <a:pPr algn="r"/>
            <a:r>
              <a:rPr lang="en-US"/>
              <a:t>e.g.</a:t>
            </a:r>
          </a:p>
          <a:p>
            <a:pPr algn="r"/>
            <a:r>
              <a:rPr lang="en-US"/>
              <a:t>Class diagrams</a:t>
            </a:r>
          </a:p>
          <a:p>
            <a:pPr algn="r"/>
            <a:r>
              <a:rPr lang="en-US"/>
              <a:t>Collaboration diagrams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34490" y="4594145"/>
            <a:ext cx="3390900" cy="1332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71500" y="4633613"/>
            <a:ext cx="3276601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/>
              <a:t>Behavioral Models</a:t>
            </a:r>
          </a:p>
          <a:p>
            <a:r>
              <a:rPr lang="en-US"/>
              <a:t>e.g.</a:t>
            </a:r>
          </a:p>
          <a:p>
            <a:r>
              <a:rPr lang="en-US"/>
              <a:t>State diagrams</a:t>
            </a:r>
          </a:p>
          <a:p>
            <a:r>
              <a:rPr lang="en-US"/>
              <a:t>Sequence diagrams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346520" y="4603100"/>
            <a:ext cx="3390900" cy="1332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5383530" y="4642568"/>
            <a:ext cx="3276601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/>
              <a:t>Flow Models</a:t>
            </a:r>
          </a:p>
          <a:p>
            <a:pPr algn="r"/>
            <a:r>
              <a:rPr lang="en-US"/>
              <a:t>e.g.</a:t>
            </a:r>
          </a:p>
          <a:p>
            <a:pPr algn="r"/>
            <a:r>
              <a:rPr lang="en-US"/>
              <a:t>DFDs</a:t>
            </a:r>
          </a:p>
          <a:p>
            <a:pPr algn="r"/>
            <a:r>
              <a:rPr lang="en-US"/>
              <a:t>Data models</a:t>
            </a:r>
          </a:p>
        </p:txBody>
      </p:sp>
    </p:spTree>
    <p:extLst>
      <p:ext uri="{BB962C8B-B14F-4D97-AF65-F5344CB8AC3E}">
        <p14:creationId xmlns:p14="http://schemas.microsoft.com/office/powerpoint/2010/main" val="2517491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11" grpId="0" animBg="1"/>
      <p:bldP spid="12" grpId="0"/>
      <p:bldP spid="13" grpId="0" animBg="1"/>
      <p:bldP spid="14" grpId="0"/>
      <p:bldP spid="15" grpId="0" animBg="1"/>
      <p:bldP spid="16" grpId="0"/>
      <p:bldP spid="17" grpId="0" animBg="1"/>
      <p:bldP spid="18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Elements of the Requirements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496300" cy="2339102"/>
          </a:xfrm>
        </p:spPr>
        <p:txBody>
          <a:bodyPr/>
          <a:lstStyle/>
          <a:p>
            <a:r>
              <a:rPr lang="en-US" sz="2000" b="1"/>
              <a:t>Scenario-based elements</a:t>
            </a:r>
          </a:p>
          <a:p>
            <a:pPr lvl="1"/>
            <a:r>
              <a:rPr lang="en-US">
                <a:solidFill>
                  <a:srgbClr val="C00000"/>
                </a:solidFill>
              </a:rPr>
              <a:t>Describe</a:t>
            </a:r>
            <a:r>
              <a:rPr lang="en-US"/>
              <a:t> the </a:t>
            </a:r>
            <a:r>
              <a:rPr lang="en-US">
                <a:solidFill>
                  <a:srgbClr val="C00000"/>
                </a:solidFill>
              </a:rPr>
              <a:t>system</a:t>
            </a:r>
            <a:r>
              <a:rPr lang="en-US"/>
              <a:t> from the </a:t>
            </a:r>
            <a:r>
              <a:rPr lang="en-US">
                <a:solidFill>
                  <a:srgbClr val="C00000"/>
                </a:solidFill>
              </a:rPr>
              <a:t>user's point of view </a:t>
            </a:r>
            <a:r>
              <a:rPr lang="en-US"/>
              <a:t>using scenarios that are depicted (stated) in </a:t>
            </a:r>
            <a:r>
              <a:rPr lang="en-US">
                <a:solidFill>
                  <a:srgbClr val="C00000"/>
                </a:solidFill>
              </a:rPr>
              <a:t>use cases </a:t>
            </a:r>
            <a:r>
              <a:rPr lang="en-US"/>
              <a:t>and </a:t>
            </a:r>
            <a:r>
              <a:rPr lang="en-US">
                <a:solidFill>
                  <a:srgbClr val="C00000"/>
                </a:solidFill>
              </a:rPr>
              <a:t>activity diagrams</a:t>
            </a:r>
          </a:p>
          <a:p>
            <a:pPr lvl="1"/>
            <a:endParaRPr lang="en-US"/>
          </a:p>
          <a:p>
            <a:r>
              <a:rPr lang="en-US" sz="2000" b="1"/>
              <a:t>Class-based elements</a:t>
            </a:r>
          </a:p>
          <a:p>
            <a:pPr lvl="1"/>
            <a:r>
              <a:rPr lang="en-US">
                <a:solidFill>
                  <a:srgbClr val="C00000"/>
                </a:solidFill>
              </a:rPr>
              <a:t>Identify</a:t>
            </a:r>
            <a:r>
              <a:rPr lang="en-US"/>
              <a:t> the </a:t>
            </a:r>
            <a:r>
              <a:rPr lang="en-US">
                <a:solidFill>
                  <a:srgbClr val="C00000"/>
                </a:solidFill>
              </a:rPr>
              <a:t>domain classes</a:t>
            </a:r>
            <a:r>
              <a:rPr lang="en-US"/>
              <a:t> for the </a:t>
            </a:r>
            <a:r>
              <a:rPr lang="en-US">
                <a:solidFill>
                  <a:srgbClr val="C00000"/>
                </a:solidFill>
              </a:rPr>
              <a:t>objects</a:t>
            </a:r>
            <a:r>
              <a:rPr lang="en-US"/>
              <a:t> manipulated by the actors, the attributes of these classes, and how they interact with one another; which utilize </a:t>
            </a:r>
            <a:r>
              <a:rPr lang="en-US">
                <a:solidFill>
                  <a:srgbClr val="C00000"/>
                </a:solidFill>
              </a:rPr>
              <a:t>class diagrams</a:t>
            </a:r>
            <a:r>
              <a:rPr lang="en-US"/>
              <a:t> to do this.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43000" y="3962400"/>
            <a:ext cx="2133600" cy="369332"/>
          </a:xfrm>
          <a:prstGeom prst="rect">
            <a:avLst/>
          </a:prstGeom>
          <a:ln>
            <a:solidFill>
              <a:srgbClr val="FF8C53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prstClr val="black"/>
                </a:solidFill>
              </a:rPr>
              <a:t>Use Case Diagram</a:t>
            </a:r>
          </a:p>
        </p:txBody>
      </p:sp>
      <p:sp>
        <p:nvSpPr>
          <p:cNvPr id="10" name="Rectangle 9"/>
          <p:cNvSpPr/>
          <p:nvPr/>
        </p:nvSpPr>
        <p:spPr>
          <a:xfrm>
            <a:off x="1143000" y="4331732"/>
            <a:ext cx="2133600" cy="199286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300" y="4332588"/>
            <a:ext cx="1905000" cy="1905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581400" y="3962400"/>
            <a:ext cx="2133600" cy="369332"/>
          </a:xfrm>
          <a:prstGeom prst="rect">
            <a:avLst/>
          </a:prstGeom>
          <a:ln>
            <a:solidFill>
              <a:srgbClr val="FF8C53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prstClr val="black"/>
                </a:solidFill>
              </a:rPr>
              <a:t>Activity Diagram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581400" y="4331732"/>
            <a:ext cx="2133600" cy="199286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5700" y="4342862"/>
            <a:ext cx="1905000" cy="19050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019800" y="3962400"/>
            <a:ext cx="2133600" cy="369332"/>
          </a:xfrm>
          <a:prstGeom prst="rect">
            <a:avLst/>
          </a:prstGeom>
          <a:ln>
            <a:solidFill>
              <a:srgbClr val="FF8C53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prstClr val="black"/>
                </a:solidFill>
              </a:rPr>
              <a:t>Class Diagram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019800" y="4331732"/>
            <a:ext cx="2133600" cy="199286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4648" y="4375666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753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  <p:bldP spid="12" grpId="0" animBg="1"/>
      <p:bldP spid="15" grpId="0" animBg="1"/>
      <p:bldP spid="1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7659" y="1134109"/>
            <a:ext cx="8732520" cy="43827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1465" indent="-27940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292100" algn="l"/>
              </a:tabLst>
            </a:pPr>
            <a:r>
              <a:rPr sz="2200" b="1" spc="-135">
                <a:latin typeface="Arial"/>
                <a:cs typeface="Arial"/>
              </a:rPr>
              <a:t>Inception </a:t>
            </a:r>
            <a:r>
              <a:rPr sz="2200" b="1" spc="-50">
                <a:latin typeface="Arial"/>
                <a:cs typeface="Arial"/>
              </a:rPr>
              <a:t>( </a:t>
            </a:r>
            <a:r>
              <a:rPr sz="2200" b="1" spc="-195">
                <a:latin typeface="Arial"/>
                <a:cs typeface="Arial"/>
              </a:rPr>
              <a:t>Beginning </a:t>
            </a:r>
            <a:r>
              <a:rPr sz="2200" b="1" spc="-45">
                <a:latin typeface="Arial"/>
                <a:cs typeface="Arial"/>
              </a:rPr>
              <a:t>,</a:t>
            </a:r>
            <a:r>
              <a:rPr sz="2200" b="1" spc="-130">
                <a:latin typeface="Arial"/>
                <a:cs typeface="Arial"/>
              </a:rPr>
              <a:t> </a:t>
            </a:r>
            <a:r>
              <a:rPr sz="2200" b="1" spc="-110">
                <a:latin typeface="Arial"/>
                <a:cs typeface="Arial"/>
              </a:rPr>
              <a:t>Start)</a:t>
            </a:r>
            <a:endParaRPr sz="2200">
              <a:latin typeface="Arial"/>
              <a:cs typeface="Arial"/>
            </a:endParaRPr>
          </a:p>
          <a:p>
            <a:pPr marL="12700" marR="6985">
              <a:lnSpc>
                <a:spcPct val="100000"/>
              </a:lnSpc>
              <a:tabLst>
                <a:tab pos="472440" algn="l"/>
                <a:tab pos="1485900" algn="l"/>
                <a:tab pos="2825115" algn="l"/>
                <a:tab pos="3401060" algn="l"/>
                <a:tab pos="3740785" algn="l"/>
                <a:tab pos="4286885" algn="l"/>
                <a:tab pos="4725670" algn="l"/>
                <a:tab pos="5922645" algn="l"/>
                <a:tab pos="6594475" algn="l"/>
                <a:tab pos="7804150" algn="l"/>
                <a:tab pos="8143875" algn="l"/>
              </a:tabLst>
            </a:pPr>
            <a:r>
              <a:rPr sz="2200" spc="-200">
                <a:latin typeface="Arial"/>
                <a:cs typeface="Arial"/>
              </a:rPr>
              <a:t>A</a:t>
            </a:r>
            <a:r>
              <a:rPr sz="2200" spc="125">
                <a:latin typeface="Arial"/>
                <a:cs typeface="Arial"/>
              </a:rPr>
              <a:t>t</a:t>
            </a:r>
            <a:r>
              <a:rPr sz="2200">
                <a:latin typeface="Arial"/>
                <a:cs typeface="Arial"/>
              </a:rPr>
              <a:t>	</a:t>
            </a:r>
            <a:r>
              <a:rPr sz="2200" spc="-80">
                <a:latin typeface="Arial"/>
                <a:cs typeface="Arial"/>
              </a:rPr>
              <a:t>p</a:t>
            </a:r>
            <a:r>
              <a:rPr sz="2200" spc="30">
                <a:latin typeface="Arial"/>
                <a:cs typeface="Arial"/>
              </a:rPr>
              <a:t>r</a:t>
            </a:r>
            <a:r>
              <a:rPr sz="2200" spc="-60">
                <a:latin typeface="Arial"/>
                <a:cs typeface="Arial"/>
              </a:rPr>
              <a:t>o</a:t>
            </a:r>
            <a:r>
              <a:rPr sz="2200" spc="25">
                <a:latin typeface="Arial"/>
                <a:cs typeface="Arial"/>
              </a:rPr>
              <a:t>j</a:t>
            </a:r>
            <a:r>
              <a:rPr sz="2200" spc="-130">
                <a:latin typeface="Arial"/>
                <a:cs typeface="Arial"/>
              </a:rPr>
              <a:t>e</a:t>
            </a:r>
            <a:r>
              <a:rPr sz="2200" spc="-185">
                <a:latin typeface="Arial"/>
                <a:cs typeface="Arial"/>
              </a:rPr>
              <a:t>c</a:t>
            </a:r>
            <a:r>
              <a:rPr sz="2200" spc="125">
                <a:latin typeface="Arial"/>
                <a:cs typeface="Arial"/>
              </a:rPr>
              <a:t>t</a:t>
            </a:r>
            <a:r>
              <a:rPr sz="2200">
                <a:latin typeface="Arial"/>
                <a:cs typeface="Arial"/>
              </a:rPr>
              <a:t>	</a:t>
            </a:r>
            <a:r>
              <a:rPr sz="2200" spc="5">
                <a:latin typeface="Arial"/>
                <a:cs typeface="Arial"/>
              </a:rPr>
              <a:t>i</a:t>
            </a:r>
            <a:r>
              <a:rPr sz="2200" spc="-80">
                <a:latin typeface="Arial"/>
                <a:cs typeface="Arial"/>
              </a:rPr>
              <a:t>n</a:t>
            </a:r>
            <a:r>
              <a:rPr sz="2200" spc="-150">
                <a:latin typeface="Arial"/>
                <a:cs typeface="Arial"/>
              </a:rPr>
              <a:t>c</a:t>
            </a:r>
            <a:r>
              <a:rPr sz="2200" spc="-170">
                <a:latin typeface="Arial"/>
                <a:cs typeface="Arial"/>
              </a:rPr>
              <a:t>e</a:t>
            </a:r>
            <a:r>
              <a:rPr sz="2200" spc="-80">
                <a:latin typeface="Arial"/>
                <a:cs typeface="Arial"/>
              </a:rPr>
              <a:t>p</a:t>
            </a:r>
            <a:r>
              <a:rPr sz="2200" spc="114">
                <a:latin typeface="Arial"/>
                <a:cs typeface="Arial"/>
              </a:rPr>
              <a:t>t</a:t>
            </a:r>
            <a:r>
              <a:rPr sz="2200" spc="15">
                <a:latin typeface="Arial"/>
                <a:cs typeface="Arial"/>
              </a:rPr>
              <a:t>i</a:t>
            </a:r>
            <a:r>
              <a:rPr sz="2200" spc="-75">
                <a:latin typeface="Arial"/>
                <a:cs typeface="Arial"/>
              </a:rPr>
              <a:t>o</a:t>
            </a:r>
            <a:r>
              <a:rPr sz="2200" spc="-80">
                <a:latin typeface="Arial"/>
                <a:cs typeface="Arial"/>
              </a:rPr>
              <a:t>n</a:t>
            </a:r>
            <a:r>
              <a:rPr sz="2200" spc="-65">
                <a:latin typeface="Arial"/>
                <a:cs typeface="Arial"/>
              </a:rPr>
              <a:t>,</a:t>
            </a:r>
            <a:r>
              <a:rPr sz="2200">
                <a:latin typeface="Arial"/>
                <a:cs typeface="Arial"/>
              </a:rPr>
              <a:t>	</a:t>
            </a:r>
            <a:r>
              <a:rPr sz="2200" spc="-170">
                <a:latin typeface="Arial"/>
                <a:cs typeface="Arial"/>
              </a:rPr>
              <a:t>a</a:t>
            </a:r>
            <a:r>
              <a:rPr sz="2200" spc="-175">
                <a:latin typeface="Arial"/>
                <a:cs typeface="Arial"/>
              </a:rPr>
              <a:t>s</a:t>
            </a:r>
            <a:r>
              <a:rPr sz="2200" spc="-170">
                <a:latin typeface="Arial"/>
                <a:cs typeface="Arial"/>
              </a:rPr>
              <a:t>k</a:t>
            </a:r>
            <a:r>
              <a:rPr sz="2200">
                <a:latin typeface="Arial"/>
                <a:cs typeface="Arial"/>
              </a:rPr>
              <a:t>	</a:t>
            </a:r>
            <a:r>
              <a:rPr sz="2200" spc="-170">
                <a:latin typeface="Arial"/>
                <a:cs typeface="Arial"/>
              </a:rPr>
              <a:t>a</a:t>
            </a:r>
            <a:r>
              <a:rPr sz="2200">
                <a:latin typeface="Arial"/>
                <a:cs typeface="Arial"/>
              </a:rPr>
              <a:t>	</a:t>
            </a:r>
            <a:r>
              <a:rPr sz="2200" spc="-190">
                <a:latin typeface="Arial"/>
                <a:cs typeface="Arial"/>
              </a:rPr>
              <a:t>se</a:t>
            </a:r>
            <a:r>
              <a:rPr sz="2200" spc="125">
                <a:latin typeface="Arial"/>
                <a:cs typeface="Arial"/>
              </a:rPr>
              <a:t>t</a:t>
            </a:r>
            <a:r>
              <a:rPr sz="2200">
                <a:latin typeface="Arial"/>
                <a:cs typeface="Arial"/>
              </a:rPr>
              <a:t>	</a:t>
            </a:r>
            <a:r>
              <a:rPr sz="2200" spc="-10">
                <a:latin typeface="Arial"/>
                <a:cs typeface="Arial"/>
              </a:rPr>
              <a:t>o</a:t>
            </a:r>
            <a:r>
              <a:rPr sz="2200" spc="-5">
                <a:latin typeface="Arial"/>
                <a:cs typeface="Arial"/>
              </a:rPr>
              <a:t>f</a:t>
            </a:r>
            <a:r>
              <a:rPr sz="2200">
                <a:latin typeface="Arial"/>
                <a:cs typeface="Arial"/>
              </a:rPr>
              <a:t>	</a:t>
            </a:r>
            <a:r>
              <a:rPr sz="2200" spc="-80">
                <a:latin typeface="Arial"/>
                <a:cs typeface="Arial"/>
              </a:rPr>
              <a:t>qu</a:t>
            </a:r>
            <a:r>
              <a:rPr sz="2200" spc="-140">
                <a:latin typeface="Arial"/>
                <a:cs typeface="Arial"/>
              </a:rPr>
              <a:t>e</a:t>
            </a:r>
            <a:r>
              <a:rPr sz="2200" spc="-235">
                <a:latin typeface="Arial"/>
                <a:cs typeface="Arial"/>
              </a:rPr>
              <a:t>s</a:t>
            </a:r>
            <a:r>
              <a:rPr sz="2200" spc="114">
                <a:latin typeface="Arial"/>
                <a:cs typeface="Arial"/>
              </a:rPr>
              <a:t>t</a:t>
            </a:r>
            <a:r>
              <a:rPr sz="2200" spc="5">
                <a:latin typeface="Arial"/>
                <a:cs typeface="Arial"/>
              </a:rPr>
              <a:t>i</a:t>
            </a:r>
            <a:r>
              <a:rPr sz="2200" spc="-60">
                <a:latin typeface="Arial"/>
                <a:cs typeface="Arial"/>
              </a:rPr>
              <a:t>o</a:t>
            </a:r>
            <a:r>
              <a:rPr sz="2200" spc="-70">
                <a:latin typeface="Arial"/>
                <a:cs typeface="Arial"/>
              </a:rPr>
              <a:t>n</a:t>
            </a:r>
            <a:r>
              <a:rPr sz="2200">
                <a:latin typeface="Arial"/>
                <a:cs typeface="Arial"/>
              </a:rPr>
              <a:t>	</a:t>
            </a:r>
            <a:r>
              <a:rPr sz="2200" spc="125">
                <a:latin typeface="Arial"/>
                <a:cs typeface="Arial"/>
              </a:rPr>
              <a:t>t</a:t>
            </a:r>
            <a:r>
              <a:rPr sz="2200" spc="-80">
                <a:latin typeface="Arial"/>
                <a:cs typeface="Arial"/>
              </a:rPr>
              <a:t>h</a:t>
            </a:r>
            <a:r>
              <a:rPr sz="2200" spc="-175">
                <a:latin typeface="Arial"/>
                <a:cs typeface="Arial"/>
              </a:rPr>
              <a:t>a</a:t>
            </a:r>
            <a:r>
              <a:rPr sz="2200" spc="125">
                <a:latin typeface="Arial"/>
                <a:cs typeface="Arial"/>
              </a:rPr>
              <a:t>t</a:t>
            </a:r>
            <a:r>
              <a:rPr sz="2200">
                <a:latin typeface="Arial"/>
                <a:cs typeface="Arial"/>
              </a:rPr>
              <a:t>	</a:t>
            </a:r>
            <a:r>
              <a:rPr sz="2200" spc="-140">
                <a:latin typeface="Arial"/>
                <a:cs typeface="Arial"/>
              </a:rPr>
              <a:t>e</a:t>
            </a:r>
            <a:r>
              <a:rPr sz="2200" spc="-235">
                <a:latin typeface="Arial"/>
                <a:cs typeface="Arial"/>
              </a:rPr>
              <a:t>s</a:t>
            </a:r>
            <a:r>
              <a:rPr sz="2200" spc="114">
                <a:latin typeface="Arial"/>
                <a:cs typeface="Arial"/>
              </a:rPr>
              <a:t>t</a:t>
            </a:r>
            <a:r>
              <a:rPr sz="2200" spc="-175">
                <a:latin typeface="Arial"/>
                <a:cs typeface="Arial"/>
              </a:rPr>
              <a:t>a</a:t>
            </a:r>
            <a:r>
              <a:rPr sz="2200" spc="-70">
                <a:latin typeface="Arial"/>
                <a:cs typeface="Arial"/>
              </a:rPr>
              <a:t>b</a:t>
            </a:r>
            <a:r>
              <a:rPr sz="2200" spc="5">
                <a:latin typeface="Arial"/>
                <a:cs typeface="Arial"/>
              </a:rPr>
              <a:t>li</a:t>
            </a:r>
            <a:r>
              <a:rPr sz="2200" spc="-235">
                <a:latin typeface="Arial"/>
                <a:cs typeface="Arial"/>
              </a:rPr>
              <a:t>s</a:t>
            </a:r>
            <a:r>
              <a:rPr sz="2200" spc="-70">
                <a:latin typeface="Arial"/>
                <a:cs typeface="Arial"/>
              </a:rPr>
              <a:t>h</a:t>
            </a:r>
            <a:r>
              <a:rPr sz="2200">
                <a:latin typeface="Arial"/>
                <a:cs typeface="Arial"/>
              </a:rPr>
              <a:t>	</a:t>
            </a:r>
            <a:r>
              <a:rPr sz="2200" spc="-170">
                <a:latin typeface="Arial"/>
                <a:cs typeface="Arial"/>
              </a:rPr>
              <a:t>a</a:t>
            </a:r>
            <a:r>
              <a:rPr sz="2200">
                <a:latin typeface="Arial"/>
                <a:cs typeface="Arial"/>
              </a:rPr>
              <a:t>	</a:t>
            </a:r>
            <a:r>
              <a:rPr sz="2200" spc="-80">
                <a:latin typeface="Arial"/>
                <a:cs typeface="Arial"/>
              </a:rPr>
              <a:t>b</a:t>
            </a:r>
            <a:r>
              <a:rPr sz="2200" spc="-170">
                <a:latin typeface="Arial"/>
                <a:cs typeface="Arial"/>
              </a:rPr>
              <a:t>a</a:t>
            </a:r>
            <a:r>
              <a:rPr sz="2200" spc="-160">
                <a:latin typeface="Arial"/>
                <a:cs typeface="Arial"/>
              </a:rPr>
              <a:t>s</a:t>
            </a:r>
            <a:r>
              <a:rPr sz="2200" spc="-70">
                <a:latin typeface="Arial"/>
                <a:cs typeface="Arial"/>
              </a:rPr>
              <a:t>i</a:t>
            </a:r>
            <a:r>
              <a:rPr sz="2200" spc="-120">
                <a:latin typeface="Arial"/>
                <a:cs typeface="Arial"/>
              </a:rPr>
              <a:t>c  </a:t>
            </a:r>
            <a:r>
              <a:rPr sz="2200" spc="-80">
                <a:latin typeface="Arial"/>
                <a:cs typeface="Arial"/>
              </a:rPr>
              <a:t>understanding </a:t>
            </a:r>
            <a:r>
              <a:rPr sz="2200">
                <a:latin typeface="Arial"/>
                <a:cs typeface="Arial"/>
              </a:rPr>
              <a:t>of </a:t>
            </a:r>
            <a:r>
              <a:rPr sz="2200" spc="-35">
                <a:latin typeface="Arial"/>
                <a:cs typeface="Arial"/>
              </a:rPr>
              <a:t>the</a:t>
            </a:r>
            <a:r>
              <a:rPr sz="2200" spc="-300">
                <a:latin typeface="Arial"/>
                <a:cs typeface="Arial"/>
              </a:rPr>
              <a:t> </a:t>
            </a:r>
            <a:r>
              <a:rPr sz="2200" spc="-55">
                <a:latin typeface="Arial"/>
                <a:cs typeface="Arial"/>
              </a:rPr>
              <a:t>problem:</a:t>
            </a:r>
            <a:endParaRPr sz="2200">
              <a:latin typeface="Arial"/>
              <a:cs typeface="Arial"/>
            </a:endParaRPr>
          </a:p>
          <a:p>
            <a:pPr marL="927100">
              <a:lnSpc>
                <a:spcPts val="2635"/>
              </a:lnSpc>
            </a:pPr>
            <a:r>
              <a:rPr sz="2200" spc="-40">
                <a:latin typeface="Arial"/>
                <a:cs typeface="Arial"/>
              </a:rPr>
              <a:t>-the </a:t>
            </a:r>
            <a:r>
              <a:rPr sz="2200" spc="-80">
                <a:latin typeface="Arial"/>
                <a:cs typeface="Arial"/>
              </a:rPr>
              <a:t>people </a:t>
            </a:r>
            <a:r>
              <a:rPr sz="2200" b="1" spc="-140">
                <a:latin typeface="Arial"/>
                <a:cs typeface="Arial"/>
              </a:rPr>
              <a:t>who </a:t>
            </a:r>
            <a:r>
              <a:rPr sz="2200" b="1" spc="-95">
                <a:latin typeface="Arial"/>
                <a:cs typeface="Arial"/>
              </a:rPr>
              <a:t>want </a:t>
            </a:r>
            <a:r>
              <a:rPr sz="2200" b="1" spc="-140">
                <a:latin typeface="Arial"/>
                <a:cs typeface="Arial"/>
              </a:rPr>
              <a:t>a</a:t>
            </a:r>
            <a:r>
              <a:rPr sz="2200" b="1" spc="-300">
                <a:latin typeface="Arial"/>
                <a:cs typeface="Arial"/>
              </a:rPr>
              <a:t> </a:t>
            </a:r>
            <a:r>
              <a:rPr sz="2200" b="1" spc="-135">
                <a:latin typeface="Arial"/>
                <a:cs typeface="Arial"/>
              </a:rPr>
              <a:t>solution,</a:t>
            </a:r>
            <a:endParaRPr sz="2200">
              <a:latin typeface="Arial"/>
              <a:cs typeface="Arial"/>
            </a:endParaRPr>
          </a:p>
          <a:p>
            <a:pPr marL="927100">
              <a:lnSpc>
                <a:spcPts val="2635"/>
              </a:lnSpc>
            </a:pPr>
            <a:r>
              <a:rPr sz="2200" spc="-40">
                <a:latin typeface="Arial"/>
                <a:cs typeface="Arial"/>
              </a:rPr>
              <a:t>-the </a:t>
            </a:r>
            <a:r>
              <a:rPr sz="2200" b="1" spc="-114">
                <a:latin typeface="Arial"/>
                <a:cs typeface="Arial"/>
              </a:rPr>
              <a:t>nature </a:t>
            </a:r>
            <a:r>
              <a:rPr sz="2200" b="1" spc="-110">
                <a:latin typeface="Arial"/>
                <a:cs typeface="Arial"/>
              </a:rPr>
              <a:t>of </a:t>
            </a:r>
            <a:r>
              <a:rPr sz="2200" b="1" spc="-90">
                <a:latin typeface="Arial"/>
                <a:cs typeface="Arial"/>
              </a:rPr>
              <a:t>the </a:t>
            </a:r>
            <a:r>
              <a:rPr sz="2200" b="1" spc="-145">
                <a:latin typeface="Arial"/>
                <a:cs typeface="Arial"/>
              </a:rPr>
              <a:t>solution </a:t>
            </a:r>
            <a:r>
              <a:rPr sz="2200" b="1" spc="-70">
                <a:latin typeface="Arial"/>
                <a:cs typeface="Arial"/>
              </a:rPr>
              <a:t>that </a:t>
            </a:r>
            <a:r>
              <a:rPr sz="2200" b="1" spc="-215">
                <a:latin typeface="Arial"/>
                <a:cs typeface="Arial"/>
              </a:rPr>
              <a:t>is </a:t>
            </a:r>
            <a:r>
              <a:rPr sz="2200" b="1" spc="-145">
                <a:latin typeface="Arial"/>
                <a:cs typeface="Arial"/>
              </a:rPr>
              <a:t>desired,</a:t>
            </a:r>
            <a:r>
              <a:rPr sz="2200" b="1" spc="-210">
                <a:latin typeface="Arial"/>
                <a:cs typeface="Arial"/>
              </a:rPr>
              <a:t> </a:t>
            </a:r>
            <a:r>
              <a:rPr sz="2200" b="1" spc="-165">
                <a:latin typeface="Arial"/>
                <a:cs typeface="Arial"/>
              </a:rPr>
              <a:t>and</a:t>
            </a:r>
            <a:endParaRPr sz="2200">
              <a:latin typeface="Arial"/>
              <a:cs typeface="Arial"/>
            </a:endParaRPr>
          </a:p>
          <a:p>
            <a:pPr marL="12700" marR="5080" indent="914400">
              <a:lnSpc>
                <a:spcPct val="100000"/>
              </a:lnSpc>
            </a:pPr>
            <a:r>
              <a:rPr sz="2200" spc="-40">
                <a:latin typeface="Arial"/>
                <a:cs typeface="Arial"/>
              </a:rPr>
              <a:t>-the </a:t>
            </a:r>
            <a:r>
              <a:rPr sz="2200" spc="-90">
                <a:latin typeface="Arial"/>
                <a:cs typeface="Arial"/>
              </a:rPr>
              <a:t>effectiveness </a:t>
            </a:r>
            <a:r>
              <a:rPr sz="2200" spc="-5">
                <a:latin typeface="Arial"/>
                <a:cs typeface="Arial"/>
              </a:rPr>
              <a:t>of </a:t>
            </a:r>
            <a:r>
              <a:rPr sz="2200" spc="-50">
                <a:latin typeface="Arial"/>
                <a:cs typeface="Arial"/>
              </a:rPr>
              <a:t>preliminary </a:t>
            </a:r>
            <a:r>
              <a:rPr sz="2200" spc="-75">
                <a:latin typeface="Arial"/>
                <a:cs typeface="Arial"/>
              </a:rPr>
              <a:t>communication </a:t>
            </a:r>
            <a:r>
              <a:rPr sz="2200" spc="-105">
                <a:latin typeface="Arial"/>
                <a:cs typeface="Arial"/>
              </a:rPr>
              <a:t>and </a:t>
            </a:r>
            <a:r>
              <a:rPr sz="2200" spc="-55">
                <a:latin typeface="Arial"/>
                <a:cs typeface="Arial"/>
              </a:rPr>
              <a:t>collaboration  </a:t>
            </a:r>
            <a:r>
              <a:rPr sz="2200" spc="-70">
                <a:latin typeface="Arial"/>
                <a:cs typeface="Arial"/>
              </a:rPr>
              <a:t>between</a:t>
            </a:r>
            <a:r>
              <a:rPr sz="2200" spc="-120">
                <a:latin typeface="Arial"/>
                <a:cs typeface="Arial"/>
              </a:rPr>
              <a:t> </a:t>
            </a:r>
            <a:r>
              <a:rPr sz="2200" spc="-35">
                <a:latin typeface="Arial"/>
                <a:cs typeface="Arial"/>
              </a:rPr>
              <a:t>the</a:t>
            </a:r>
            <a:r>
              <a:rPr sz="2200" spc="-130">
                <a:latin typeface="Arial"/>
                <a:cs typeface="Arial"/>
              </a:rPr>
              <a:t> </a:t>
            </a:r>
            <a:r>
              <a:rPr sz="2200" spc="-25">
                <a:latin typeface="Arial"/>
                <a:cs typeface="Arial"/>
              </a:rPr>
              <a:t>other</a:t>
            </a:r>
            <a:r>
              <a:rPr sz="2200" spc="-130">
                <a:latin typeface="Arial"/>
                <a:cs typeface="Arial"/>
              </a:rPr>
              <a:t> </a:t>
            </a:r>
            <a:r>
              <a:rPr sz="2200" spc="-95">
                <a:latin typeface="Arial"/>
                <a:cs typeface="Arial"/>
              </a:rPr>
              <a:t>stakeholders</a:t>
            </a:r>
            <a:r>
              <a:rPr sz="2200" spc="-120">
                <a:latin typeface="Arial"/>
                <a:cs typeface="Arial"/>
              </a:rPr>
              <a:t> </a:t>
            </a:r>
            <a:r>
              <a:rPr sz="2200" spc="-105">
                <a:latin typeface="Arial"/>
                <a:cs typeface="Arial"/>
              </a:rPr>
              <a:t>and</a:t>
            </a:r>
            <a:r>
              <a:rPr sz="2200" spc="-120">
                <a:latin typeface="Arial"/>
                <a:cs typeface="Arial"/>
              </a:rPr>
              <a:t> </a:t>
            </a:r>
            <a:r>
              <a:rPr sz="2200" spc="-35">
                <a:latin typeface="Arial"/>
                <a:cs typeface="Arial"/>
              </a:rPr>
              <a:t>the</a:t>
            </a:r>
            <a:r>
              <a:rPr sz="2200" spc="-130">
                <a:latin typeface="Arial"/>
                <a:cs typeface="Arial"/>
              </a:rPr>
              <a:t> </a:t>
            </a:r>
            <a:r>
              <a:rPr sz="2200" spc="-55">
                <a:latin typeface="Arial"/>
                <a:cs typeface="Arial"/>
              </a:rPr>
              <a:t>software</a:t>
            </a:r>
            <a:r>
              <a:rPr sz="2200" spc="-114">
                <a:latin typeface="Arial"/>
                <a:cs typeface="Arial"/>
              </a:rPr>
              <a:t> </a:t>
            </a:r>
            <a:r>
              <a:rPr sz="2200" spc="-70">
                <a:latin typeface="Arial"/>
                <a:cs typeface="Arial"/>
              </a:rPr>
              <a:t>team.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250">
              <a:latin typeface="Arial"/>
              <a:cs typeface="Arial"/>
            </a:endParaRPr>
          </a:p>
          <a:p>
            <a:pPr marL="291465" indent="-279400" algn="just">
              <a:lnSpc>
                <a:spcPct val="100000"/>
              </a:lnSpc>
              <a:buAutoNum type="arabicPeriod" startAt="2"/>
              <a:tabLst>
                <a:tab pos="292100" algn="l"/>
              </a:tabLst>
            </a:pPr>
            <a:r>
              <a:rPr sz="2200" b="1" spc="-135">
                <a:latin typeface="Arial"/>
                <a:cs typeface="Arial"/>
              </a:rPr>
              <a:t>Elicitation </a:t>
            </a:r>
            <a:r>
              <a:rPr sz="2200" spc="-65">
                <a:latin typeface="Arial"/>
                <a:cs typeface="Arial"/>
              </a:rPr>
              <a:t>(bring </a:t>
            </a:r>
            <a:r>
              <a:rPr sz="2200" spc="-25">
                <a:latin typeface="Arial"/>
                <a:cs typeface="Arial"/>
              </a:rPr>
              <a:t>out) </a:t>
            </a:r>
            <a:r>
              <a:rPr sz="2200" spc="-65">
                <a:latin typeface="Arial"/>
                <a:cs typeface="Arial"/>
              </a:rPr>
              <a:t>requirements </a:t>
            </a:r>
            <a:r>
              <a:rPr sz="2200" spc="-15">
                <a:latin typeface="Arial"/>
                <a:cs typeface="Arial"/>
              </a:rPr>
              <a:t>from </a:t>
            </a:r>
            <a:r>
              <a:rPr sz="2200" spc="-50">
                <a:latin typeface="Arial"/>
                <a:cs typeface="Arial"/>
              </a:rPr>
              <a:t>all</a:t>
            </a:r>
            <a:r>
              <a:rPr sz="2200" spc="-430">
                <a:latin typeface="Arial"/>
                <a:cs typeface="Arial"/>
              </a:rPr>
              <a:t> </a:t>
            </a:r>
            <a:r>
              <a:rPr sz="2200" spc="-90">
                <a:latin typeface="Arial"/>
                <a:cs typeface="Arial"/>
              </a:rPr>
              <a:t>stakeholders.</a:t>
            </a:r>
            <a:endParaRPr sz="2200">
              <a:latin typeface="Arial"/>
              <a:cs typeface="Arial"/>
            </a:endParaRPr>
          </a:p>
          <a:p>
            <a:pPr marL="12700" marR="6985" algn="just">
              <a:lnSpc>
                <a:spcPct val="100000"/>
              </a:lnSpc>
            </a:pPr>
            <a:r>
              <a:rPr sz="2200" spc="-180">
                <a:latin typeface="Arial"/>
                <a:cs typeface="Arial"/>
              </a:rPr>
              <a:t>Ask </a:t>
            </a:r>
            <a:r>
              <a:rPr sz="2200" spc="-30">
                <a:latin typeface="Arial"/>
                <a:cs typeface="Arial"/>
              </a:rPr>
              <a:t>the </a:t>
            </a:r>
            <a:r>
              <a:rPr sz="2200" spc="-80">
                <a:latin typeface="Arial"/>
                <a:cs typeface="Arial"/>
              </a:rPr>
              <a:t>customer, </a:t>
            </a:r>
            <a:r>
              <a:rPr sz="2200" spc="-30">
                <a:latin typeface="Arial"/>
                <a:cs typeface="Arial"/>
              </a:rPr>
              <a:t>the </a:t>
            </a:r>
            <a:r>
              <a:rPr sz="2200" spc="-120">
                <a:latin typeface="Arial"/>
                <a:cs typeface="Arial"/>
              </a:rPr>
              <a:t>users, </a:t>
            </a:r>
            <a:r>
              <a:rPr sz="2200" spc="-105">
                <a:latin typeface="Arial"/>
                <a:cs typeface="Arial"/>
              </a:rPr>
              <a:t>and </a:t>
            </a:r>
            <a:r>
              <a:rPr sz="2200" spc="-65">
                <a:latin typeface="Arial"/>
                <a:cs typeface="Arial"/>
              </a:rPr>
              <a:t>others </a:t>
            </a:r>
            <a:r>
              <a:rPr sz="2200" spc="-40">
                <a:latin typeface="Arial"/>
                <a:cs typeface="Arial"/>
              </a:rPr>
              <a:t>what </a:t>
            </a:r>
            <a:r>
              <a:rPr sz="2200" spc="-35">
                <a:latin typeface="Arial"/>
                <a:cs typeface="Arial"/>
              </a:rPr>
              <a:t>the </a:t>
            </a:r>
            <a:r>
              <a:rPr sz="2200" spc="-80">
                <a:latin typeface="Arial"/>
                <a:cs typeface="Arial"/>
              </a:rPr>
              <a:t>objectives </a:t>
            </a:r>
            <a:r>
              <a:rPr sz="2200" spc="10">
                <a:latin typeface="Arial"/>
                <a:cs typeface="Arial"/>
              </a:rPr>
              <a:t>for </a:t>
            </a:r>
            <a:r>
              <a:rPr sz="2200" spc="-35">
                <a:latin typeface="Arial"/>
                <a:cs typeface="Arial"/>
              </a:rPr>
              <a:t>the </a:t>
            </a:r>
            <a:r>
              <a:rPr sz="2200" spc="-114">
                <a:latin typeface="Arial"/>
                <a:cs typeface="Arial"/>
              </a:rPr>
              <a:t>system  </a:t>
            </a:r>
            <a:r>
              <a:rPr sz="2200" spc="-15">
                <a:latin typeface="Arial"/>
                <a:cs typeface="Arial"/>
              </a:rPr>
              <a:t>or </a:t>
            </a:r>
            <a:r>
              <a:rPr sz="2200" spc="-45">
                <a:latin typeface="Arial"/>
                <a:cs typeface="Arial"/>
              </a:rPr>
              <a:t>product </a:t>
            </a:r>
            <a:r>
              <a:rPr sz="2200" spc="-90">
                <a:latin typeface="Arial"/>
                <a:cs typeface="Arial"/>
              </a:rPr>
              <a:t>are, </a:t>
            </a:r>
            <a:r>
              <a:rPr sz="2200" spc="-40">
                <a:latin typeface="Arial"/>
                <a:cs typeface="Arial"/>
              </a:rPr>
              <a:t>what </a:t>
            </a:r>
            <a:r>
              <a:rPr sz="2200" spc="-114">
                <a:latin typeface="Arial"/>
                <a:cs typeface="Arial"/>
              </a:rPr>
              <a:t>is </a:t>
            </a:r>
            <a:r>
              <a:rPr sz="2200" spc="25">
                <a:latin typeface="Arial"/>
                <a:cs typeface="Arial"/>
              </a:rPr>
              <a:t>to </a:t>
            </a:r>
            <a:r>
              <a:rPr sz="2200" spc="-105">
                <a:latin typeface="Arial"/>
                <a:cs typeface="Arial"/>
              </a:rPr>
              <a:t>be accomplished, </a:t>
            </a:r>
            <a:r>
              <a:rPr sz="2200" spc="-55">
                <a:latin typeface="Arial"/>
                <a:cs typeface="Arial"/>
              </a:rPr>
              <a:t>how </a:t>
            </a:r>
            <a:r>
              <a:rPr sz="2200" spc="-35">
                <a:latin typeface="Arial"/>
                <a:cs typeface="Arial"/>
              </a:rPr>
              <a:t>the </a:t>
            </a:r>
            <a:r>
              <a:rPr sz="2200" spc="-114">
                <a:latin typeface="Arial"/>
                <a:cs typeface="Arial"/>
              </a:rPr>
              <a:t>system </a:t>
            </a:r>
            <a:r>
              <a:rPr sz="2200" spc="-20">
                <a:latin typeface="Arial"/>
                <a:cs typeface="Arial"/>
              </a:rPr>
              <a:t>or </a:t>
            </a:r>
            <a:r>
              <a:rPr sz="2200" spc="-50">
                <a:latin typeface="Arial"/>
                <a:cs typeface="Arial"/>
              </a:rPr>
              <a:t>product </a:t>
            </a:r>
            <a:r>
              <a:rPr sz="2200" spc="-15">
                <a:latin typeface="Arial"/>
                <a:cs typeface="Arial"/>
              </a:rPr>
              <a:t>fits </a:t>
            </a:r>
            <a:r>
              <a:rPr sz="2200" spc="580">
                <a:latin typeface="Arial"/>
                <a:cs typeface="Arial"/>
              </a:rPr>
              <a:t> </a:t>
            </a:r>
            <a:r>
              <a:rPr sz="2200" spc="-5">
                <a:latin typeface="Arial"/>
                <a:cs typeface="Arial"/>
              </a:rPr>
              <a:t>into </a:t>
            </a:r>
            <a:r>
              <a:rPr sz="2200" spc="-35">
                <a:latin typeface="Arial"/>
                <a:cs typeface="Arial"/>
              </a:rPr>
              <a:t>the </a:t>
            </a:r>
            <a:r>
              <a:rPr sz="2200" spc="-135">
                <a:latin typeface="Arial"/>
                <a:cs typeface="Arial"/>
              </a:rPr>
              <a:t>needs </a:t>
            </a:r>
            <a:r>
              <a:rPr sz="2200" spc="-5">
                <a:latin typeface="Arial"/>
                <a:cs typeface="Arial"/>
              </a:rPr>
              <a:t>of </a:t>
            </a:r>
            <a:r>
              <a:rPr sz="2200" spc="-35">
                <a:latin typeface="Arial"/>
                <a:cs typeface="Arial"/>
              </a:rPr>
              <a:t>the </a:t>
            </a:r>
            <a:r>
              <a:rPr sz="2200" spc="-130">
                <a:latin typeface="Arial"/>
                <a:cs typeface="Arial"/>
              </a:rPr>
              <a:t>business, </a:t>
            </a:r>
            <a:r>
              <a:rPr sz="2200" spc="-105">
                <a:latin typeface="Arial"/>
                <a:cs typeface="Arial"/>
              </a:rPr>
              <a:t>and </a:t>
            </a:r>
            <a:r>
              <a:rPr sz="2200" spc="-45">
                <a:latin typeface="Arial"/>
                <a:cs typeface="Arial"/>
              </a:rPr>
              <a:t>finally, </a:t>
            </a:r>
            <a:r>
              <a:rPr sz="2200" spc="-55">
                <a:latin typeface="Arial"/>
                <a:cs typeface="Arial"/>
              </a:rPr>
              <a:t>how </a:t>
            </a:r>
            <a:r>
              <a:rPr sz="2200" spc="-30">
                <a:latin typeface="Arial"/>
                <a:cs typeface="Arial"/>
              </a:rPr>
              <a:t>the </a:t>
            </a:r>
            <a:r>
              <a:rPr sz="2200" spc="-114">
                <a:latin typeface="Arial"/>
                <a:cs typeface="Arial"/>
              </a:rPr>
              <a:t>system </a:t>
            </a:r>
            <a:r>
              <a:rPr sz="2200" spc="-15">
                <a:latin typeface="Arial"/>
                <a:cs typeface="Arial"/>
              </a:rPr>
              <a:t>or </a:t>
            </a:r>
            <a:r>
              <a:rPr sz="2200" spc="-50">
                <a:latin typeface="Arial"/>
                <a:cs typeface="Arial"/>
              </a:rPr>
              <a:t>product </a:t>
            </a:r>
            <a:r>
              <a:rPr sz="2200" spc="-120">
                <a:latin typeface="Arial"/>
                <a:cs typeface="Arial"/>
              </a:rPr>
              <a:t>is </a:t>
            </a:r>
            <a:r>
              <a:rPr sz="2200" spc="30">
                <a:latin typeface="Arial"/>
                <a:cs typeface="Arial"/>
              </a:rPr>
              <a:t>to  </a:t>
            </a:r>
            <a:r>
              <a:rPr sz="2200" spc="-105">
                <a:latin typeface="Arial"/>
                <a:cs typeface="Arial"/>
              </a:rPr>
              <a:t>be </a:t>
            </a:r>
            <a:r>
              <a:rPr sz="2200" spc="-130">
                <a:latin typeface="Arial"/>
                <a:cs typeface="Arial"/>
              </a:rPr>
              <a:t>used </a:t>
            </a:r>
            <a:r>
              <a:rPr sz="2200" spc="-70">
                <a:latin typeface="Arial"/>
                <a:cs typeface="Arial"/>
              </a:rPr>
              <a:t>on </a:t>
            </a:r>
            <a:r>
              <a:rPr sz="2200" spc="-170">
                <a:latin typeface="Arial"/>
                <a:cs typeface="Arial"/>
              </a:rPr>
              <a:t>a </a:t>
            </a:r>
            <a:r>
              <a:rPr sz="2200" spc="-80">
                <a:latin typeface="Arial"/>
                <a:cs typeface="Arial"/>
              </a:rPr>
              <a:t>day-to-day</a:t>
            </a:r>
            <a:r>
              <a:rPr sz="2200" spc="-155">
                <a:latin typeface="Arial"/>
                <a:cs typeface="Arial"/>
              </a:rPr>
              <a:t> </a:t>
            </a:r>
            <a:r>
              <a:rPr sz="2200" spc="-130">
                <a:latin typeface="Arial"/>
                <a:cs typeface="Arial"/>
              </a:rPr>
              <a:t>basis.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Elements of the Requirements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3231654"/>
          </a:xfrm>
        </p:spPr>
        <p:txBody>
          <a:bodyPr/>
          <a:lstStyle/>
          <a:p>
            <a:r>
              <a:rPr lang="en-US" sz="2000" b="1"/>
              <a:t>Behavioral elements</a:t>
            </a:r>
          </a:p>
          <a:p>
            <a:pPr lvl="1"/>
            <a:r>
              <a:rPr lang="en-US"/>
              <a:t>Use </a:t>
            </a:r>
            <a:r>
              <a:rPr lang="en-US">
                <a:solidFill>
                  <a:srgbClr val="C00000"/>
                </a:solidFill>
              </a:rPr>
              <a:t>state diagrams</a:t>
            </a:r>
            <a:r>
              <a:rPr lang="en-US"/>
              <a:t> to </a:t>
            </a:r>
            <a:r>
              <a:rPr lang="en-US">
                <a:solidFill>
                  <a:srgbClr val="C00000"/>
                </a:solidFill>
              </a:rPr>
              <a:t>represent</a:t>
            </a:r>
            <a:r>
              <a:rPr lang="en-US"/>
              <a:t> the </a:t>
            </a:r>
            <a:r>
              <a:rPr lang="en-US">
                <a:solidFill>
                  <a:srgbClr val="C00000"/>
                </a:solidFill>
              </a:rPr>
              <a:t>state of the system</a:t>
            </a:r>
            <a:r>
              <a:rPr lang="en-US"/>
              <a:t>, the events that cause the system to change state, and the actions that are taken as a result of a particular event.</a:t>
            </a:r>
          </a:p>
          <a:p>
            <a:pPr lvl="1"/>
            <a:r>
              <a:rPr lang="en-US"/>
              <a:t>This can also be applied to each class in the system.</a:t>
            </a:r>
          </a:p>
          <a:p>
            <a:pPr lvl="1"/>
            <a:endParaRPr lang="en-US"/>
          </a:p>
          <a:p>
            <a:r>
              <a:rPr lang="en-US" sz="2000" b="1"/>
              <a:t>Flow-oriented elements</a:t>
            </a:r>
          </a:p>
          <a:p>
            <a:pPr lvl="1"/>
            <a:r>
              <a:rPr lang="en-US"/>
              <a:t>Use </a:t>
            </a:r>
            <a:r>
              <a:rPr lang="en-US">
                <a:solidFill>
                  <a:srgbClr val="C00000"/>
                </a:solidFill>
              </a:rPr>
              <a:t>data flow diagrams</a:t>
            </a:r>
            <a:r>
              <a:rPr lang="en-US"/>
              <a:t> to </a:t>
            </a:r>
            <a:r>
              <a:rPr lang="en-US">
                <a:solidFill>
                  <a:srgbClr val="C00000"/>
                </a:solidFill>
              </a:rPr>
              <a:t>show</a:t>
            </a:r>
            <a:r>
              <a:rPr lang="en-US"/>
              <a:t> the </a:t>
            </a:r>
            <a:r>
              <a:rPr lang="en-US">
                <a:solidFill>
                  <a:srgbClr val="C00000"/>
                </a:solidFill>
              </a:rPr>
              <a:t>input</a:t>
            </a:r>
            <a:r>
              <a:rPr lang="en-US"/>
              <a:t> data that comes into a system, what </a:t>
            </a:r>
            <a:r>
              <a:rPr lang="en-US">
                <a:solidFill>
                  <a:srgbClr val="C00000"/>
                </a:solidFill>
              </a:rPr>
              <a:t>functions</a:t>
            </a:r>
            <a:r>
              <a:rPr lang="en-US"/>
              <a:t> are </a:t>
            </a:r>
            <a:r>
              <a:rPr lang="en-US">
                <a:solidFill>
                  <a:srgbClr val="C00000"/>
                </a:solidFill>
              </a:rPr>
              <a:t>applied</a:t>
            </a:r>
            <a:r>
              <a:rPr lang="en-US"/>
              <a:t> to that data to do transformations, and what resulting </a:t>
            </a:r>
            <a:r>
              <a:rPr lang="en-US">
                <a:solidFill>
                  <a:srgbClr val="C00000"/>
                </a:solidFill>
              </a:rPr>
              <a:t>output</a:t>
            </a:r>
            <a:r>
              <a:rPr lang="en-US"/>
              <a:t> data are produced.</a:t>
            </a:r>
          </a:p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701135" y="4419600"/>
            <a:ext cx="461665" cy="1981200"/>
          </a:xfrm>
          <a:prstGeom prst="rect">
            <a:avLst/>
          </a:prstGeom>
          <a:ln>
            <a:solidFill>
              <a:srgbClr val="FF8C53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vert270" wrap="square" rtlCol="0">
            <a:spAutoFit/>
          </a:bodyPr>
          <a:lstStyle/>
          <a:p>
            <a:pPr algn="ctr"/>
            <a:r>
              <a:rPr lang="en-US" b="1"/>
              <a:t>Data Flow Diagram</a:t>
            </a:r>
          </a:p>
        </p:txBody>
      </p:sp>
      <p:sp>
        <p:nvSpPr>
          <p:cNvPr id="10" name="Rectangle 9"/>
          <p:cNvSpPr/>
          <p:nvPr/>
        </p:nvSpPr>
        <p:spPr>
          <a:xfrm>
            <a:off x="4567535" y="4419600"/>
            <a:ext cx="2133600" cy="1981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8824" b="5883"/>
          <a:stretch>
            <a:fillRect/>
          </a:stretch>
        </p:blipFill>
        <p:spPr>
          <a:xfrm>
            <a:off x="4598357" y="4495800"/>
            <a:ext cx="2054772" cy="17526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367135" y="4419600"/>
            <a:ext cx="461665" cy="1981200"/>
          </a:xfrm>
          <a:prstGeom prst="rect">
            <a:avLst/>
          </a:prstGeom>
          <a:ln>
            <a:solidFill>
              <a:srgbClr val="FF8C53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vert270" wrap="square" rtlCol="0">
            <a:spAutoFit/>
          </a:bodyPr>
          <a:lstStyle/>
          <a:p>
            <a:pPr algn="ctr"/>
            <a:r>
              <a:rPr lang="en-US" b="1"/>
              <a:t>State Diagram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828800" y="4419600"/>
            <a:ext cx="2133600" cy="1981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361" y="4464978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425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  <p:bldP spid="13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874" y="193040"/>
            <a:ext cx="8604250" cy="369332"/>
          </a:xfrm>
        </p:spPr>
        <p:txBody>
          <a:bodyPr/>
          <a:lstStyle/>
          <a:p>
            <a:r>
              <a:rPr lang="en-US" b="0"/>
              <a:t>Difference between scenario and use case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5278" y="1535429"/>
            <a:ext cx="8808721" cy="2831544"/>
          </a:xfrm>
        </p:spPr>
        <p:txBody>
          <a:bodyPr/>
          <a:lstStyle/>
          <a:p>
            <a:r>
              <a:rPr lang="en-US" sz="2000" b="0"/>
              <a:t>A </a:t>
            </a:r>
            <a:r>
              <a:rPr lang="en-US" sz="2000"/>
              <a:t>use case</a:t>
            </a:r>
            <a:r>
              <a:rPr lang="en-US" sz="2000" b="0"/>
              <a:t> involves an actor and the flow that a particular actor takes </a:t>
            </a:r>
            <a:r>
              <a:rPr lang="en-US" sz="2000"/>
              <a:t>in a</a:t>
            </a:r>
            <a:r>
              <a:rPr lang="en-US" sz="2000" b="0"/>
              <a:t> given functionality or path. </a:t>
            </a:r>
          </a:p>
          <a:p>
            <a:endParaRPr lang="en-US" sz="2000" b="0"/>
          </a:p>
          <a:p>
            <a:endParaRPr lang="en-US" sz="2000" b="0"/>
          </a:p>
          <a:p>
            <a:endParaRPr lang="en-US" sz="2000" b="0"/>
          </a:p>
          <a:p>
            <a:r>
              <a:rPr lang="en-US" sz="2000" b="0"/>
              <a:t> A </a:t>
            </a:r>
            <a:r>
              <a:rPr lang="en-US" sz="2000"/>
              <a:t>Scenario</a:t>
            </a:r>
            <a:r>
              <a:rPr lang="en-US" sz="2000" b="0"/>
              <a:t> involves a situation that may have single or multiple actors that </a:t>
            </a:r>
            <a:r>
              <a:rPr lang="en-US" sz="2000"/>
              <a:t>take</a:t>
            </a:r>
            <a:r>
              <a:rPr lang="en-US" sz="2000" b="0"/>
              <a:t> a given functionality or path to resolve the </a:t>
            </a:r>
            <a:r>
              <a:rPr lang="en-US" sz="2000"/>
              <a:t>scenario</a:t>
            </a:r>
            <a:r>
              <a:rPr lang="en-US" sz="2000" b="0"/>
              <a:t>. </a:t>
            </a:r>
          </a:p>
          <a:p>
            <a:r>
              <a:rPr lang="en-US" sz="2000" b="0"/>
              <a:t>You can see the main </a:t>
            </a:r>
            <a:r>
              <a:rPr lang="en-US" sz="2000"/>
              <a:t>difference</a:t>
            </a:r>
            <a:r>
              <a:rPr lang="en-US" sz="2000" b="0"/>
              <a:t> is "perspective" here</a:t>
            </a:r>
            <a:r>
              <a:rPr lang="en-US" b="0"/>
              <a:t>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80888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Analysis rule of Thumb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279" y="1535429"/>
            <a:ext cx="8473440" cy="258532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Make </a:t>
            </a:r>
            <a:r>
              <a:rPr lang="en-US" sz="2400" b="1">
                <a:solidFill>
                  <a:srgbClr val="C00000"/>
                </a:solidFill>
              </a:rPr>
              <a:t>sure all points </a:t>
            </a:r>
            <a:r>
              <a:rPr lang="en-US" sz="2400"/>
              <a:t>of view are </a:t>
            </a:r>
            <a:r>
              <a:rPr lang="en-US" sz="2400" b="1">
                <a:solidFill>
                  <a:srgbClr val="C00000"/>
                </a:solidFill>
              </a:rPr>
              <a:t>covered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Every </a:t>
            </a:r>
            <a:r>
              <a:rPr lang="en-US" sz="2400" b="1">
                <a:solidFill>
                  <a:srgbClr val="C00000"/>
                </a:solidFill>
              </a:rPr>
              <a:t>element</a:t>
            </a:r>
            <a:r>
              <a:rPr lang="en-US" sz="2400"/>
              <a:t> should </a:t>
            </a:r>
            <a:r>
              <a:rPr lang="en-US" sz="2400" b="1">
                <a:solidFill>
                  <a:srgbClr val="C00000"/>
                </a:solidFill>
              </a:rPr>
              <a:t>add value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>
                <a:solidFill>
                  <a:srgbClr val="C00000"/>
                </a:solidFill>
              </a:rPr>
              <a:t>Keep</a:t>
            </a:r>
            <a:r>
              <a:rPr lang="en-US" sz="2400"/>
              <a:t> it </a:t>
            </a:r>
            <a:r>
              <a:rPr lang="en-US" sz="2400" b="1">
                <a:solidFill>
                  <a:srgbClr val="C00000"/>
                </a:solidFill>
              </a:rPr>
              <a:t>simple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>
                <a:solidFill>
                  <a:srgbClr val="C00000"/>
                </a:solidFill>
              </a:rPr>
              <a:t>Maintain</a:t>
            </a:r>
            <a:r>
              <a:rPr lang="en-US" sz="2400"/>
              <a:t> a high level of </a:t>
            </a:r>
            <a:r>
              <a:rPr lang="en-US" sz="2400" b="1">
                <a:solidFill>
                  <a:srgbClr val="C00000"/>
                </a:solidFill>
              </a:rPr>
              <a:t>abstraction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>
                <a:solidFill>
                  <a:srgbClr val="C00000"/>
                </a:solidFill>
              </a:rPr>
              <a:t>Focus</a:t>
            </a:r>
            <a:r>
              <a:rPr lang="en-US" sz="2400"/>
              <a:t> on the </a:t>
            </a:r>
            <a:r>
              <a:rPr lang="en-US" sz="2400" b="1">
                <a:solidFill>
                  <a:srgbClr val="C00000"/>
                </a:solidFill>
              </a:rPr>
              <a:t>problem domain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>
                <a:solidFill>
                  <a:srgbClr val="C00000"/>
                </a:solidFill>
              </a:rPr>
              <a:t>Minimize</a:t>
            </a:r>
            <a:r>
              <a:rPr lang="en-US" sz="2400">
                <a:solidFill>
                  <a:srgbClr val="C00000"/>
                </a:solidFill>
              </a:rPr>
              <a:t> </a:t>
            </a:r>
            <a:r>
              <a:rPr lang="en-US" sz="2400"/>
              <a:t>system </a:t>
            </a:r>
            <a:r>
              <a:rPr lang="en-US" sz="2400" b="1">
                <a:solidFill>
                  <a:srgbClr val="C00000"/>
                </a:solidFill>
              </a:rPr>
              <a:t>coupling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>
                <a:solidFill>
                  <a:srgbClr val="C00000"/>
                </a:solidFill>
              </a:rPr>
              <a:t>Model</a:t>
            </a:r>
            <a:r>
              <a:rPr lang="en-US" sz="2400">
                <a:solidFill>
                  <a:srgbClr val="C00000"/>
                </a:solidFill>
              </a:rPr>
              <a:t> </a:t>
            </a:r>
            <a:r>
              <a:rPr lang="en-US" sz="2400"/>
              <a:t>should </a:t>
            </a:r>
            <a:r>
              <a:rPr lang="en-US" sz="2400" b="1">
                <a:solidFill>
                  <a:srgbClr val="C00000"/>
                </a:solidFill>
              </a:rPr>
              <a:t>provides value to all stakeholders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318" y="3784918"/>
            <a:ext cx="2539682" cy="2539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730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  <p:cond evt="onBegin" delay="0">
                          <p:tn val="6"/>
                        </p:cond>
                      </p:stCondLst>
                      <p:childTnLst>
                        <p:par>
                          <p:cTn id="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  <p:cond evt="onBegin" delay="0">
                          <p:tn val="10"/>
                        </p:cond>
                      </p:stCondLst>
                      <p:childTnLst>
                        <p:par>
                          <p:cTn id="1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  <p:cond evt="onBegin" delay="0">
                          <p:tn val="14"/>
                        </p:cond>
                      </p:stCondLst>
                      <p:childTnLst>
                        <p:par>
                          <p:cTn id="1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  <p:cond evt="onBegin" delay="0">
                          <p:tn val="18"/>
                        </p:cond>
                      </p:stCondLst>
                      <p:childTnLst>
                        <p:par>
                          <p:cTn id="2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  <p:cond evt="onBegin" delay="0">
                          <p:tn val="22"/>
                        </p:cond>
                      </p:stCondLst>
                      <p:childTnLst>
                        <p:par>
                          <p:cTn id="2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  <p:cond evt="onBegin" delay="0">
                          <p:tn val="26"/>
                        </p:cond>
                      </p:stCondLst>
                      <p:childTnLst>
                        <p:par>
                          <p:cTn id="2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  <p:cond evt="onBegin" delay="0">
                          <p:tn val="30"/>
                        </p:cond>
                      </p:stCondLst>
                      <p:childTnLst>
                        <p:par>
                          <p:cTn id="3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Analysis Modeling Approaches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0500" y="1143000"/>
            <a:ext cx="2667000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/>
              <a:t>Structured Analysis</a:t>
            </a:r>
          </a:p>
        </p:txBody>
      </p:sp>
      <p:sp>
        <p:nvSpPr>
          <p:cNvPr id="6" name="Rectangle 5"/>
          <p:cNvSpPr/>
          <p:nvPr/>
        </p:nvSpPr>
        <p:spPr>
          <a:xfrm>
            <a:off x="190500" y="1604665"/>
            <a:ext cx="2667000" cy="14728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90500" y="1600200"/>
            <a:ext cx="2667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/>
              <a:t>Models data elements</a:t>
            </a:r>
          </a:p>
          <a:p>
            <a:pPr marL="742950" lvl="1" indent="-285750">
              <a:buFont typeface="Calibri" panose="020F0502020204030204" pitchFamily="34" charset="0"/>
              <a:buChar char="⁻"/>
            </a:pPr>
            <a:r>
              <a:rPr lang="en-US"/>
              <a:t>Attributes</a:t>
            </a:r>
          </a:p>
          <a:p>
            <a:pPr marL="742950" lvl="1" indent="-285750">
              <a:buFont typeface="Calibri" panose="020F0502020204030204" pitchFamily="34" charset="0"/>
              <a:buChar char="⁻"/>
            </a:pPr>
            <a:r>
              <a:rPr lang="en-US"/>
              <a:t>Relationships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/>
              <a:t>Models processes that transform data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569878" y="1143000"/>
            <a:ext cx="3352800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/>
              <a:t>Object Oriented Analysis</a:t>
            </a:r>
          </a:p>
        </p:txBody>
      </p:sp>
      <p:sp>
        <p:nvSpPr>
          <p:cNvPr id="9" name="Rectangle 8"/>
          <p:cNvSpPr/>
          <p:nvPr/>
        </p:nvSpPr>
        <p:spPr>
          <a:xfrm>
            <a:off x="5569878" y="1604665"/>
            <a:ext cx="3352800" cy="14728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646078" y="1713214"/>
            <a:ext cx="3276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/>
              <a:t>Models analysis classes</a:t>
            </a:r>
          </a:p>
          <a:p>
            <a:pPr marL="742950" lvl="1" indent="-285750">
              <a:buFont typeface="Calibri" panose="020F0502020204030204" pitchFamily="34" charset="0"/>
              <a:buChar char="⁻"/>
            </a:pPr>
            <a:r>
              <a:rPr lang="en-US"/>
              <a:t>Data</a:t>
            </a:r>
          </a:p>
          <a:p>
            <a:pPr marL="742950" lvl="1" indent="-285750">
              <a:buFont typeface="Calibri" panose="020F0502020204030204" pitchFamily="34" charset="0"/>
              <a:buChar char="⁻"/>
            </a:pPr>
            <a:r>
              <a:rPr lang="en-US"/>
              <a:t>Processes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/>
              <a:t>Models class collaborations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2560" y="3049274"/>
            <a:ext cx="1582257" cy="1582257"/>
          </a:xfrm>
          <a:prstGeom prst="rect">
            <a:avLst/>
          </a:prstGeom>
        </p:spPr>
      </p:pic>
      <p:sp>
        <p:nvSpPr>
          <p:cNvPr id="12" name="Rounded Rectangular Callout 11"/>
          <p:cNvSpPr/>
          <p:nvPr/>
        </p:nvSpPr>
        <p:spPr>
          <a:xfrm>
            <a:off x="609600" y="5212402"/>
            <a:ext cx="7924800" cy="1066800"/>
          </a:xfrm>
          <a:prstGeom prst="wedgeRoundRectCallout">
            <a:avLst>
              <a:gd name="adj1" fmla="val -4757"/>
              <a:gd name="adj2" fmla="val -99298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/>
              <a:t>Techniques from both approaches are typically used in</a:t>
            </a:r>
          </a:p>
          <a:p>
            <a:pPr algn="ctr"/>
            <a:r>
              <a:rPr lang="en-US" sz="2400" b="1"/>
              <a:t>practice.</a:t>
            </a:r>
          </a:p>
        </p:txBody>
      </p:sp>
      <p:sp>
        <p:nvSpPr>
          <p:cNvPr id="3" name="Bent-Up Arrow 2"/>
          <p:cNvSpPr/>
          <p:nvPr/>
        </p:nvSpPr>
        <p:spPr>
          <a:xfrm rot="10800000">
            <a:off x="4318716" y="1942927"/>
            <a:ext cx="1139780" cy="970615"/>
          </a:xfrm>
          <a:prstGeom prst="bentUp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Bent-Up Arrow 14"/>
          <p:cNvSpPr/>
          <p:nvPr/>
        </p:nvSpPr>
        <p:spPr>
          <a:xfrm rot="10800000" flipH="1">
            <a:off x="2933700" y="1968411"/>
            <a:ext cx="1170602" cy="970615"/>
          </a:xfrm>
          <a:prstGeom prst="bentUp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583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8" grpId="0" animBg="1"/>
      <p:bldP spid="9" grpId="0" animBg="1"/>
      <p:bldP spid="10" grpId="0"/>
      <p:bldP spid="12" grpId="0" animBg="1"/>
      <p:bldP spid="3" grpId="0" animBg="1"/>
      <p:bldP spid="15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7659" y="1059179"/>
            <a:ext cx="8557895" cy="279820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>
                <a:latin typeface="Arial"/>
                <a:cs typeface="Arial"/>
              </a:rPr>
              <a:t># </a:t>
            </a:r>
            <a:r>
              <a:rPr sz="1800" b="1" spc="-5">
                <a:latin typeface="Arial"/>
                <a:cs typeface="Arial"/>
              </a:rPr>
              <a:t>Elements of </a:t>
            </a:r>
            <a:r>
              <a:rPr sz="1800" b="1">
                <a:latin typeface="Arial"/>
                <a:cs typeface="Arial"/>
              </a:rPr>
              <a:t>the </a:t>
            </a:r>
            <a:r>
              <a:rPr sz="1800" b="1" spc="-10">
                <a:latin typeface="Arial"/>
                <a:cs typeface="Arial"/>
              </a:rPr>
              <a:t>Requirements </a:t>
            </a:r>
            <a:r>
              <a:rPr sz="1800" b="1">
                <a:latin typeface="Arial"/>
                <a:cs typeface="Arial"/>
              </a:rPr>
              <a:t>Model</a:t>
            </a:r>
            <a:r>
              <a:rPr sz="1800" b="1" spc="-15">
                <a:latin typeface="Arial"/>
                <a:cs typeface="Arial"/>
              </a:rPr>
              <a:t> </a:t>
            </a:r>
            <a:r>
              <a:rPr sz="1800" b="1">
                <a:latin typeface="Arial"/>
                <a:cs typeface="Arial"/>
              </a:rPr>
              <a:t>cont..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1" spc="-5">
                <a:latin typeface="Arial"/>
                <a:cs typeface="Arial"/>
              </a:rPr>
              <a:t>1.Scenario-based</a:t>
            </a:r>
            <a:r>
              <a:rPr sz="1800" b="1">
                <a:latin typeface="Arial"/>
                <a:cs typeface="Arial"/>
              </a:rPr>
              <a:t> </a:t>
            </a:r>
            <a:r>
              <a:rPr sz="1800" b="1" spc="-5">
                <a:latin typeface="Arial"/>
                <a:cs typeface="Arial"/>
              </a:rPr>
              <a:t>elements.</a:t>
            </a:r>
            <a:endParaRPr sz="1850">
              <a:latin typeface="Arial"/>
              <a:cs typeface="Arial"/>
            </a:endParaRPr>
          </a:p>
          <a:p>
            <a:pPr marL="12700" marR="8255" algn="just">
              <a:lnSpc>
                <a:spcPct val="100000"/>
              </a:lnSpc>
            </a:pPr>
            <a:r>
              <a:rPr sz="1800" spc="-10">
                <a:latin typeface="Arial"/>
                <a:cs typeface="Arial"/>
              </a:rPr>
              <a:t>Scenario-based elements </a:t>
            </a:r>
            <a:r>
              <a:rPr sz="1800" spc="-5">
                <a:latin typeface="Arial"/>
                <a:cs typeface="Arial"/>
              </a:rPr>
              <a:t>of the requirements model are often the first part of the  model </a:t>
            </a:r>
            <a:r>
              <a:rPr sz="1800" spc="-10">
                <a:latin typeface="Arial"/>
                <a:cs typeface="Arial"/>
              </a:rPr>
              <a:t>that </a:t>
            </a:r>
            <a:r>
              <a:rPr sz="1800" spc="-5">
                <a:latin typeface="Arial"/>
                <a:cs typeface="Arial"/>
              </a:rPr>
              <a:t>is </a:t>
            </a:r>
            <a:r>
              <a:rPr sz="1800" spc="-10">
                <a:latin typeface="Arial"/>
                <a:cs typeface="Arial"/>
              </a:rPr>
              <a:t>developed. </a:t>
            </a:r>
            <a:r>
              <a:rPr sz="1800" spc="-5">
                <a:latin typeface="Arial"/>
                <a:cs typeface="Arial"/>
              </a:rPr>
              <a:t>As such, </a:t>
            </a:r>
            <a:r>
              <a:rPr sz="1800" spc="-10">
                <a:latin typeface="Arial"/>
                <a:cs typeface="Arial"/>
              </a:rPr>
              <a:t>they </a:t>
            </a:r>
            <a:r>
              <a:rPr sz="1800" spc="-5">
                <a:latin typeface="Arial"/>
                <a:cs typeface="Arial"/>
              </a:rPr>
              <a:t>serve </a:t>
            </a:r>
            <a:r>
              <a:rPr sz="1800" spc="-10">
                <a:latin typeface="Arial"/>
                <a:cs typeface="Arial"/>
              </a:rPr>
              <a:t>as input </a:t>
            </a:r>
            <a:r>
              <a:rPr sz="1800" spc="-5">
                <a:latin typeface="Arial"/>
                <a:cs typeface="Arial"/>
              </a:rPr>
              <a:t>for the </a:t>
            </a:r>
            <a:r>
              <a:rPr sz="1800" spc="-10">
                <a:latin typeface="Arial"/>
                <a:cs typeface="Arial"/>
              </a:rPr>
              <a:t>creation of other  </a:t>
            </a:r>
            <a:r>
              <a:rPr sz="1800" spc="-5">
                <a:latin typeface="Arial"/>
                <a:cs typeface="Arial"/>
              </a:rPr>
              <a:t>modeling</a:t>
            </a:r>
            <a:r>
              <a:rPr sz="1800" spc="-10">
                <a:latin typeface="Arial"/>
                <a:cs typeface="Arial"/>
              </a:rPr>
              <a:t> elements.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Arial"/>
              <a:cs typeface="Arial"/>
            </a:endParaRPr>
          </a:p>
          <a:p>
            <a:pPr marL="12700" marR="5080" algn="just">
              <a:lnSpc>
                <a:spcPct val="100000"/>
              </a:lnSpc>
            </a:pPr>
            <a:r>
              <a:rPr sz="1800" spc="-5">
                <a:latin typeface="Arial"/>
                <a:cs typeface="Arial"/>
              </a:rPr>
              <a:t>Figure </a:t>
            </a:r>
            <a:r>
              <a:rPr sz="1800" spc="-10">
                <a:latin typeface="Arial"/>
                <a:cs typeface="Arial"/>
              </a:rPr>
              <a:t>depicts </a:t>
            </a:r>
            <a:r>
              <a:rPr sz="1800">
                <a:latin typeface="Arial"/>
                <a:cs typeface="Arial"/>
              </a:rPr>
              <a:t>a </a:t>
            </a:r>
            <a:r>
              <a:rPr sz="1800" spc="-15">
                <a:latin typeface="Arial"/>
                <a:cs typeface="Arial"/>
              </a:rPr>
              <a:t>UML </a:t>
            </a:r>
            <a:r>
              <a:rPr sz="1800" spc="-5">
                <a:latin typeface="Arial"/>
                <a:cs typeface="Arial"/>
              </a:rPr>
              <a:t>activity </a:t>
            </a:r>
            <a:r>
              <a:rPr sz="1800" spc="-10">
                <a:latin typeface="Arial"/>
                <a:cs typeface="Arial"/>
              </a:rPr>
              <a:t>diagram </a:t>
            </a:r>
            <a:r>
              <a:rPr sz="1800">
                <a:latin typeface="Arial"/>
                <a:cs typeface="Arial"/>
              </a:rPr>
              <a:t>for </a:t>
            </a:r>
            <a:r>
              <a:rPr sz="1800" spc="-10">
                <a:latin typeface="Arial"/>
                <a:cs typeface="Arial"/>
              </a:rPr>
              <a:t>eliciting </a:t>
            </a:r>
            <a:r>
              <a:rPr sz="1800" spc="-5">
                <a:latin typeface="Arial"/>
                <a:cs typeface="Arial"/>
              </a:rPr>
              <a:t>requirements </a:t>
            </a:r>
            <a:r>
              <a:rPr sz="1800" spc="-10">
                <a:latin typeface="Arial"/>
                <a:cs typeface="Arial"/>
              </a:rPr>
              <a:t>and representing  </a:t>
            </a:r>
            <a:r>
              <a:rPr sz="1800" spc="-5">
                <a:latin typeface="Arial"/>
                <a:cs typeface="Arial"/>
              </a:rPr>
              <a:t>them </a:t>
            </a:r>
            <a:r>
              <a:rPr sz="1800" spc="-10">
                <a:latin typeface="Arial"/>
                <a:cs typeface="Arial"/>
              </a:rPr>
              <a:t>using </a:t>
            </a:r>
            <a:r>
              <a:rPr sz="1800" spc="-5">
                <a:latin typeface="Arial"/>
                <a:cs typeface="Arial"/>
              </a:rPr>
              <a:t>use cases. </a:t>
            </a:r>
            <a:r>
              <a:rPr sz="1800">
                <a:latin typeface="Arial"/>
                <a:cs typeface="Arial"/>
              </a:rPr>
              <a:t>Three </a:t>
            </a:r>
            <a:r>
              <a:rPr sz="1800" spc="-5">
                <a:latin typeface="Arial"/>
                <a:cs typeface="Arial"/>
              </a:rPr>
              <a:t>levels of </a:t>
            </a:r>
            <a:r>
              <a:rPr sz="1800" spc="-10">
                <a:latin typeface="Arial"/>
                <a:cs typeface="Arial"/>
              </a:rPr>
              <a:t>elaboration </a:t>
            </a:r>
            <a:r>
              <a:rPr sz="1800" spc="-5">
                <a:latin typeface="Arial"/>
                <a:cs typeface="Arial"/>
              </a:rPr>
              <a:t>are </a:t>
            </a:r>
            <a:r>
              <a:rPr sz="1800" spc="-15">
                <a:latin typeface="Arial"/>
                <a:cs typeface="Arial"/>
              </a:rPr>
              <a:t>shown, </a:t>
            </a:r>
            <a:r>
              <a:rPr sz="1800" spc="-5">
                <a:latin typeface="Arial"/>
                <a:cs typeface="Arial"/>
              </a:rPr>
              <a:t>culminating in </a:t>
            </a:r>
            <a:r>
              <a:rPr sz="1800">
                <a:latin typeface="Arial"/>
                <a:cs typeface="Arial"/>
              </a:rPr>
              <a:t>a  </a:t>
            </a:r>
            <a:r>
              <a:rPr sz="1800" spc="-5">
                <a:latin typeface="Arial"/>
                <a:cs typeface="Arial"/>
              </a:rPr>
              <a:t>scenario-based</a:t>
            </a:r>
            <a:r>
              <a:rPr sz="1800" spc="-10">
                <a:latin typeface="Arial"/>
                <a:cs typeface="Arial"/>
              </a:rPr>
              <a:t> representation.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41690" y="6484620"/>
            <a:ext cx="15494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40"/>
              </a:lnSpc>
            </a:pPr>
            <a:r>
              <a:rPr sz="1200" b="1" spc="-60">
                <a:latin typeface="Arial"/>
                <a:cs typeface="Arial"/>
              </a:rPr>
              <a:t>42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79070" y="1628139"/>
            <a:ext cx="8964930" cy="52298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27659" y="654050"/>
            <a:ext cx="45942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>
                <a:solidFill>
                  <a:srgbClr val="000000"/>
                </a:solidFill>
              </a:rPr>
              <a:t>Scenario-based elements</a:t>
            </a:r>
            <a:r>
              <a:rPr spc="-80">
                <a:solidFill>
                  <a:srgbClr val="000000"/>
                </a:solidFill>
              </a:rPr>
              <a:t> </a:t>
            </a:r>
            <a:r>
              <a:rPr spc="-5">
                <a:solidFill>
                  <a:srgbClr val="000000"/>
                </a:solidFill>
              </a:rPr>
              <a:t>cont..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134" y="838200"/>
            <a:ext cx="8517366" cy="160043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/>
              <a:t>It </a:t>
            </a:r>
            <a:r>
              <a:rPr lang="en-IN" sz="2000" b="1">
                <a:solidFill>
                  <a:srgbClr val="C00000"/>
                </a:solidFill>
              </a:rPr>
              <a:t>describes</a:t>
            </a:r>
            <a:r>
              <a:rPr lang="en-IN" sz="2000">
                <a:solidFill>
                  <a:srgbClr val="C00000"/>
                </a:solidFill>
              </a:rPr>
              <a:t> </a:t>
            </a:r>
            <a:r>
              <a:rPr lang="en-IN" sz="2000"/>
              <a:t>the </a:t>
            </a:r>
            <a:r>
              <a:rPr lang="en-IN" sz="2000">
                <a:solidFill>
                  <a:srgbClr val="C00000"/>
                </a:solidFill>
              </a:rPr>
              <a:t>structure of a system </a:t>
            </a:r>
            <a:r>
              <a:rPr lang="en-IN" sz="2000"/>
              <a:t>by </a:t>
            </a:r>
            <a:r>
              <a:rPr lang="en-IN" sz="2000">
                <a:solidFill>
                  <a:srgbClr val="C00000"/>
                </a:solidFill>
              </a:rPr>
              <a:t>showing</a:t>
            </a:r>
            <a:r>
              <a:rPr lang="en-IN" sz="2000"/>
              <a:t> the </a:t>
            </a:r>
            <a:r>
              <a:rPr lang="en-IN" sz="2000" b="1">
                <a:solidFill>
                  <a:srgbClr val="C00000"/>
                </a:solidFill>
              </a:rPr>
              <a:t>system's classes</a:t>
            </a:r>
            <a:r>
              <a:rPr lang="en-IN" sz="2000"/>
              <a:t>, their </a:t>
            </a:r>
            <a:r>
              <a:rPr lang="en-IN" sz="2000" b="1">
                <a:solidFill>
                  <a:srgbClr val="C00000"/>
                </a:solidFill>
              </a:rPr>
              <a:t>attributes</a:t>
            </a:r>
            <a:r>
              <a:rPr lang="en-IN" sz="2000"/>
              <a:t>, </a:t>
            </a:r>
            <a:r>
              <a:rPr lang="en-IN" sz="2000" b="1">
                <a:solidFill>
                  <a:srgbClr val="C00000"/>
                </a:solidFill>
              </a:rPr>
              <a:t>operations</a:t>
            </a:r>
            <a:r>
              <a:rPr lang="en-IN" sz="2000">
                <a:solidFill>
                  <a:srgbClr val="C00000"/>
                </a:solidFill>
              </a:rPr>
              <a:t> </a:t>
            </a:r>
            <a:r>
              <a:rPr lang="en-IN" sz="2000"/>
              <a:t>(or methods), and the </a:t>
            </a:r>
            <a:r>
              <a:rPr lang="en-IN" sz="2000" b="1">
                <a:solidFill>
                  <a:srgbClr val="C00000"/>
                </a:solidFill>
              </a:rPr>
              <a:t>relationships</a:t>
            </a:r>
            <a:r>
              <a:rPr lang="en-IN" sz="2000"/>
              <a:t> among </a:t>
            </a:r>
            <a:r>
              <a:rPr lang="en-IN" sz="2000" b="1">
                <a:solidFill>
                  <a:srgbClr val="C00000"/>
                </a:solidFill>
              </a:rPr>
              <a:t>objects</a:t>
            </a:r>
            <a:r>
              <a:rPr lang="en-IN" sz="2000"/>
              <a:t>.</a:t>
            </a:r>
          </a:p>
          <a:p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4038600" y="2057400"/>
            <a:ext cx="2590800" cy="4038600"/>
          </a:xfrm>
          <a:prstGeom prst="roundRect">
            <a:avLst>
              <a:gd name="adj" fmla="val 77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IN" sz="3200" b="1">
                <a:solidFill>
                  <a:schemeClr val="bg1"/>
                </a:solidFill>
              </a:rPr>
              <a:t>Sensor</a:t>
            </a:r>
            <a:endParaRPr lang="en-IN" sz="320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038600" y="2780214"/>
            <a:ext cx="2590800" cy="16729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000" b="1">
                <a:solidFill>
                  <a:schemeClr val="tx1"/>
                </a:solidFill>
              </a:rPr>
              <a:t>Name</a:t>
            </a:r>
          </a:p>
          <a:p>
            <a:r>
              <a:rPr lang="en-IN" sz="2000" b="1">
                <a:solidFill>
                  <a:schemeClr val="tx1"/>
                </a:solidFill>
              </a:rPr>
              <a:t>Type</a:t>
            </a:r>
          </a:p>
          <a:p>
            <a:r>
              <a:rPr lang="en-IN" sz="2000" b="1">
                <a:solidFill>
                  <a:schemeClr val="tx1"/>
                </a:solidFill>
              </a:rPr>
              <a:t>Location</a:t>
            </a:r>
          </a:p>
          <a:p>
            <a:r>
              <a:rPr lang="en-IN" sz="2000" b="1">
                <a:solidFill>
                  <a:schemeClr val="tx1"/>
                </a:solidFill>
              </a:rPr>
              <a:t>Area</a:t>
            </a:r>
          </a:p>
          <a:p>
            <a:r>
              <a:rPr lang="en-IN" sz="2000" b="1">
                <a:solidFill>
                  <a:schemeClr val="tx1"/>
                </a:solidFill>
              </a:rPr>
              <a:t>Characteristics</a:t>
            </a:r>
          </a:p>
        </p:txBody>
      </p:sp>
      <p:sp>
        <p:nvSpPr>
          <p:cNvPr id="6" name="Rectangle 5"/>
          <p:cNvSpPr/>
          <p:nvPr/>
        </p:nvSpPr>
        <p:spPr>
          <a:xfrm>
            <a:off x="4038600" y="4453150"/>
            <a:ext cx="2590800" cy="14119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000" b="1">
                <a:solidFill>
                  <a:schemeClr val="tx1"/>
                </a:solidFill>
              </a:rPr>
              <a:t>Identify()</a:t>
            </a:r>
          </a:p>
          <a:p>
            <a:r>
              <a:rPr lang="en-IN" sz="2000" b="1">
                <a:solidFill>
                  <a:schemeClr val="tx1"/>
                </a:solidFill>
              </a:rPr>
              <a:t>Enable()</a:t>
            </a:r>
          </a:p>
          <a:p>
            <a:r>
              <a:rPr lang="en-IN" sz="2000" b="1">
                <a:solidFill>
                  <a:schemeClr val="tx1"/>
                </a:solidFill>
              </a:rPr>
              <a:t>Disable()</a:t>
            </a:r>
          </a:p>
          <a:p>
            <a:r>
              <a:rPr lang="en-IN" sz="2000" b="1">
                <a:solidFill>
                  <a:schemeClr val="tx1"/>
                </a:solidFill>
              </a:rPr>
              <a:t>Reconfigure()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36134" y="3475909"/>
            <a:ext cx="3052032" cy="1200329"/>
          </a:xfrm>
          <a:prstGeom prst="homePlat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2400" b="1"/>
              <a:t>Class Diagram </a:t>
            </a:r>
          </a:p>
          <a:p>
            <a:pPr algn="ctr"/>
            <a:r>
              <a:rPr lang="en-US" sz="2400" b="1"/>
              <a:t>for </a:t>
            </a:r>
          </a:p>
          <a:p>
            <a:pPr algn="ctr"/>
            <a:r>
              <a:rPr lang="en-US" sz="2400" b="1"/>
              <a:t>Sensor</a:t>
            </a:r>
          </a:p>
        </p:txBody>
      </p:sp>
      <p:sp>
        <p:nvSpPr>
          <p:cNvPr id="9" name="Rectangle 14"/>
          <p:cNvSpPr>
            <a:spLocks noChangeArrowheads="1"/>
          </p:cNvSpPr>
          <p:nvPr/>
        </p:nvSpPr>
        <p:spPr bwMode="auto">
          <a:xfrm>
            <a:off x="7179834" y="3383965"/>
            <a:ext cx="152596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400" b="1"/>
              <a:t>Attributes</a:t>
            </a:r>
          </a:p>
        </p:txBody>
      </p:sp>
      <p:sp>
        <p:nvSpPr>
          <p:cNvPr id="10" name="Right Brace 9"/>
          <p:cNvSpPr/>
          <p:nvPr/>
        </p:nvSpPr>
        <p:spPr>
          <a:xfrm>
            <a:off x="6729623" y="2781959"/>
            <a:ext cx="304799" cy="1665679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4"/>
          <p:cNvSpPr>
            <a:spLocks noChangeArrowheads="1"/>
          </p:cNvSpPr>
          <p:nvPr/>
        </p:nvSpPr>
        <p:spPr bwMode="auto">
          <a:xfrm>
            <a:off x="7155811" y="4953000"/>
            <a:ext cx="168338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400" b="1"/>
              <a:t>Operations</a:t>
            </a:r>
          </a:p>
        </p:txBody>
      </p:sp>
      <p:sp>
        <p:nvSpPr>
          <p:cNvPr id="12" name="Right Brace 11"/>
          <p:cNvSpPr/>
          <p:nvPr/>
        </p:nvSpPr>
        <p:spPr>
          <a:xfrm>
            <a:off x="6705600" y="4506522"/>
            <a:ext cx="304799" cy="1358604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034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8" grpId="0" animBg="1"/>
      <p:bldP spid="9" grpId="0"/>
      <p:bldP spid="10" grpId="0" animBg="1"/>
      <p:bldP spid="11" grpId="0"/>
      <p:bldP spid="12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State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9874" y="584199"/>
            <a:ext cx="8797926" cy="190821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IN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/>
              <a:t>It is used to </a:t>
            </a:r>
            <a:r>
              <a:rPr lang="en-IN" sz="2000" b="1">
                <a:solidFill>
                  <a:srgbClr val="C00000"/>
                </a:solidFill>
              </a:rPr>
              <a:t>describe</a:t>
            </a:r>
            <a:r>
              <a:rPr lang="en-IN" sz="2000">
                <a:solidFill>
                  <a:srgbClr val="C00000"/>
                </a:solidFill>
              </a:rPr>
              <a:t> </a:t>
            </a:r>
            <a:r>
              <a:rPr lang="en-IN" sz="2000"/>
              <a:t>the </a:t>
            </a:r>
            <a:r>
              <a:rPr lang="en-IN" sz="2000" b="1">
                <a:solidFill>
                  <a:srgbClr val="C00000"/>
                </a:solidFill>
              </a:rPr>
              <a:t>behaviour</a:t>
            </a:r>
            <a:r>
              <a:rPr lang="en-IN" sz="2000">
                <a:solidFill>
                  <a:srgbClr val="C00000"/>
                </a:solidFill>
              </a:rPr>
              <a:t> </a:t>
            </a:r>
            <a:r>
              <a:rPr lang="en-IN" sz="2000"/>
              <a:t>of </a:t>
            </a:r>
            <a:r>
              <a:rPr lang="en-IN" sz="2000" b="1">
                <a:solidFill>
                  <a:srgbClr val="C00000"/>
                </a:solidFill>
              </a:rPr>
              <a:t>systems</a:t>
            </a:r>
            <a:r>
              <a:rPr lang="en-IN" sz="200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/>
              <a:t>It requires that the system described is composed of a finite number of states.</a:t>
            </a:r>
          </a:p>
          <a:p>
            <a:endParaRPr lang="en-US"/>
          </a:p>
        </p:txBody>
      </p:sp>
      <p:sp>
        <p:nvSpPr>
          <p:cNvPr id="4" name="AutoShape 5"/>
          <p:cNvSpPr>
            <a:spLocks noChangeArrowheads="1"/>
          </p:cNvSpPr>
          <p:nvPr/>
        </p:nvSpPr>
        <p:spPr bwMode="auto">
          <a:xfrm>
            <a:off x="3583757" y="2396674"/>
            <a:ext cx="2943889" cy="3699326"/>
          </a:xfrm>
          <a:prstGeom prst="roundRect">
            <a:avLst>
              <a:gd name="adj" fmla="val 1149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en-US" sz="2000" b="1"/>
          </a:p>
        </p:txBody>
      </p:sp>
      <p:sp>
        <p:nvSpPr>
          <p:cNvPr id="5" name="Line 6"/>
          <p:cNvSpPr>
            <a:spLocks noChangeShapeType="1"/>
          </p:cNvSpPr>
          <p:nvPr/>
        </p:nvSpPr>
        <p:spPr bwMode="auto">
          <a:xfrm>
            <a:off x="3583757" y="3311074"/>
            <a:ext cx="294388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ctr"/>
            <a:endParaRPr lang="en-IN" sz="2400" b="1"/>
          </a:p>
        </p:txBody>
      </p:sp>
      <p:sp>
        <p:nvSpPr>
          <p:cNvPr id="6" name="Line 7"/>
          <p:cNvSpPr>
            <a:spLocks noChangeShapeType="1"/>
          </p:cNvSpPr>
          <p:nvPr/>
        </p:nvSpPr>
        <p:spPr bwMode="auto">
          <a:xfrm>
            <a:off x="3583757" y="4530274"/>
            <a:ext cx="294388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ctr"/>
            <a:endParaRPr lang="en-IN" sz="2400" b="1"/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3583757" y="2450788"/>
            <a:ext cx="2943889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400" b="1"/>
              <a:t>Reading </a:t>
            </a:r>
          </a:p>
          <a:p>
            <a:pPr algn="ctr"/>
            <a:r>
              <a:rPr lang="en-US" sz="2400" b="1"/>
              <a:t>Commands</a:t>
            </a:r>
          </a:p>
        </p:txBody>
      </p: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3581400" y="3463474"/>
            <a:ext cx="2929578" cy="969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1900" b="1"/>
              <a:t>System status = “ready”</a:t>
            </a:r>
          </a:p>
          <a:p>
            <a:pPr algn="ctr"/>
            <a:r>
              <a:rPr lang="en-US" sz="1900" b="1"/>
              <a:t>Display msg = “enter cmd”</a:t>
            </a:r>
          </a:p>
          <a:p>
            <a:pPr algn="ctr"/>
            <a:r>
              <a:rPr lang="en-US" sz="1900" b="1"/>
              <a:t>Display status = steady</a:t>
            </a:r>
          </a:p>
        </p:txBody>
      </p:sp>
      <p:sp>
        <p:nvSpPr>
          <p:cNvPr id="9" name="Rectangle 13"/>
          <p:cNvSpPr>
            <a:spLocks noChangeArrowheads="1"/>
          </p:cNvSpPr>
          <p:nvPr/>
        </p:nvSpPr>
        <p:spPr bwMode="auto">
          <a:xfrm>
            <a:off x="3583756" y="4682674"/>
            <a:ext cx="2927221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000" b="1"/>
              <a:t>Entry/subsystems ready</a:t>
            </a:r>
          </a:p>
          <a:p>
            <a:pPr algn="ctr"/>
            <a:r>
              <a:rPr lang="en-US" sz="2000" b="1"/>
              <a:t>Do: poll user input panel</a:t>
            </a:r>
          </a:p>
          <a:p>
            <a:pPr algn="ctr"/>
            <a:r>
              <a:rPr lang="en-US" sz="2000" b="1"/>
              <a:t>Do: read user input</a:t>
            </a:r>
          </a:p>
          <a:p>
            <a:pPr algn="ctr"/>
            <a:r>
              <a:rPr lang="en-US" sz="2000" b="1"/>
              <a:t>Do: interpret user input</a:t>
            </a:r>
          </a:p>
        </p:txBody>
      </p:sp>
      <p:sp>
        <p:nvSpPr>
          <p:cNvPr id="10" name="Rectangle 14"/>
          <p:cNvSpPr>
            <a:spLocks noChangeArrowheads="1"/>
          </p:cNvSpPr>
          <p:nvPr/>
        </p:nvSpPr>
        <p:spPr bwMode="auto">
          <a:xfrm>
            <a:off x="7289213" y="2449043"/>
            <a:ext cx="954463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400" b="1"/>
              <a:t>State </a:t>
            </a:r>
          </a:p>
          <a:p>
            <a:r>
              <a:rPr lang="en-US" sz="2400" b="1"/>
              <a:t>Name</a:t>
            </a:r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7289213" y="3505200"/>
            <a:ext cx="139758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400" b="1"/>
              <a:t>State </a:t>
            </a:r>
          </a:p>
          <a:p>
            <a:r>
              <a:rPr lang="en-US" sz="2400" b="1"/>
              <a:t>Variables</a:t>
            </a:r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7289212" y="4908687"/>
            <a:ext cx="139758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400" b="1"/>
              <a:t>State </a:t>
            </a:r>
          </a:p>
          <a:p>
            <a:r>
              <a:rPr lang="en-US" sz="2400" b="1"/>
              <a:t>Activities</a:t>
            </a:r>
          </a:p>
        </p:txBody>
      </p:sp>
      <p:sp>
        <p:nvSpPr>
          <p:cNvPr id="22" name="Right Brace 21"/>
          <p:cNvSpPr/>
          <p:nvPr/>
        </p:nvSpPr>
        <p:spPr>
          <a:xfrm>
            <a:off x="6781799" y="2450788"/>
            <a:ext cx="304799" cy="830997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Brace 22"/>
          <p:cNvSpPr/>
          <p:nvPr/>
        </p:nvSpPr>
        <p:spPr>
          <a:xfrm>
            <a:off x="6790382" y="3340996"/>
            <a:ext cx="448617" cy="1189278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Brace 23"/>
          <p:cNvSpPr/>
          <p:nvPr/>
        </p:nvSpPr>
        <p:spPr>
          <a:xfrm>
            <a:off x="6790382" y="4631159"/>
            <a:ext cx="448617" cy="1374953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436134" y="3660575"/>
            <a:ext cx="2230866" cy="830997"/>
          </a:xfrm>
          <a:prstGeom prst="homePlat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2400" b="1"/>
              <a:t>State Diagram Notation</a:t>
            </a:r>
          </a:p>
        </p:txBody>
      </p:sp>
    </p:spTree>
    <p:extLst>
      <p:ext uri="{BB962C8B-B14F-4D97-AF65-F5344CB8AC3E}">
        <p14:creationId xmlns:p14="http://schemas.microsoft.com/office/powerpoint/2010/main" val="1287648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/>
      <p:bldP spid="8" grpId="0"/>
      <p:bldP spid="9" grpId="0"/>
      <p:bldP spid="10" grpId="0"/>
      <p:bldP spid="16" grpId="0"/>
      <p:bldP spid="17" grpId="0"/>
      <p:bldP spid="22" grpId="0" animBg="1"/>
      <p:bldP spid="23" grpId="0" animBg="1"/>
      <p:bldP spid="24" grpId="0" animBg="1"/>
      <p:bldP spid="25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Activity &amp; Swimlane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279" y="1535428"/>
            <a:ext cx="8473440" cy="430887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>
                <a:solidFill>
                  <a:schemeClr val="accent2"/>
                </a:solidFill>
              </a:rPr>
              <a:t>Activity diagram </a:t>
            </a:r>
            <a:r>
              <a:rPr lang="en-US" sz="2000"/>
              <a:t>is basically a </a:t>
            </a:r>
            <a:r>
              <a:rPr lang="en-US" sz="2000" b="1"/>
              <a:t>flowchart</a:t>
            </a:r>
            <a:r>
              <a:rPr lang="en-US" sz="2000"/>
              <a:t> to </a:t>
            </a:r>
            <a:r>
              <a:rPr lang="en-US" sz="2000" b="1"/>
              <a:t>represent</a:t>
            </a:r>
            <a:r>
              <a:rPr lang="en-US" sz="2000"/>
              <a:t> the </a:t>
            </a:r>
            <a:r>
              <a:rPr lang="en-US" sz="2000" b="1"/>
              <a:t>flow</a:t>
            </a:r>
            <a:r>
              <a:rPr lang="en-US" sz="2000"/>
              <a:t> from one </a:t>
            </a:r>
            <a:r>
              <a:rPr lang="en-US" sz="2000" b="1"/>
              <a:t>activity</a:t>
            </a:r>
            <a:r>
              <a:rPr lang="en-US" sz="2000"/>
              <a:t> to another </a:t>
            </a:r>
            <a:r>
              <a:rPr lang="en-US" sz="2000" b="1"/>
              <a:t>activity</a:t>
            </a:r>
          </a:p>
          <a:p>
            <a:endParaRPr 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/>
              <a:t>The activity can be described as an operation of the system.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/>
              <a:t>A </a:t>
            </a:r>
            <a:r>
              <a:rPr lang="en-US" sz="2000" b="1" err="1">
                <a:solidFill>
                  <a:schemeClr val="accent2"/>
                </a:solidFill>
              </a:rPr>
              <a:t>swimlane</a:t>
            </a:r>
            <a:r>
              <a:rPr lang="en-US" sz="2000" b="1">
                <a:solidFill>
                  <a:schemeClr val="accent2"/>
                </a:solidFill>
              </a:rPr>
              <a:t> diagram</a:t>
            </a:r>
            <a:r>
              <a:rPr lang="en-US" sz="2000"/>
              <a:t> is a type of activity diagram. Like activity  diagram, it diagrams a process from start to finish, but it also </a:t>
            </a:r>
            <a:r>
              <a:rPr lang="en-US" sz="2000" b="1">
                <a:solidFill>
                  <a:schemeClr val="accent2"/>
                </a:solidFill>
              </a:rPr>
              <a:t>divides</a:t>
            </a:r>
            <a:r>
              <a:rPr lang="en-US" sz="2000">
                <a:solidFill>
                  <a:schemeClr val="accent2"/>
                </a:solidFill>
              </a:rPr>
              <a:t> </a:t>
            </a:r>
            <a:r>
              <a:rPr lang="en-US" sz="2000"/>
              <a:t>these </a:t>
            </a:r>
            <a:r>
              <a:rPr lang="en-US" sz="2000" b="1">
                <a:solidFill>
                  <a:schemeClr val="accent2"/>
                </a:solidFill>
              </a:rPr>
              <a:t>steps</a:t>
            </a:r>
            <a:r>
              <a:rPr lang="en-US" sz="2000">
                <a:solidFill>
                  <a:schemeClr val="accent2"/>
                </a:solidFill>
              </a:rPr>
              <a:t> </a:t>
            </a:r>
            <a:r>
              <a:rPr lang="en-US" sz="2000"/>
              <a:t>into </a:t>
            </a:r>
            <a:r>
              <a:rPr lang="en-US" sz="2000" b="1">
                <a:solidFill>
                  <a:schemeClr val="accent2"/>
                </a:solidFill>
              </a:rPr>
              <a:t>categories</a:t>
            </a:r>
            <a:r>
              <a:rPr lang="en-US" sz="2000">
                <a:solidFill>
                  <a:schemeClr val="accent2"/>
                </a:solidFill>
              </a:rPr>
              <a:t> </a:t>
            </a:r>
            <a:r>
              <a:rPr lang="en-US" sz="2000"/>
              <a:t>to help </a:t>
            </a:r>
            <a:r>
              <a:rPr lang="en-US" sz="2000" b="1">
                <a:solidFill>
                  <a:schemeClr val="accent2"/>
                </a:solidFill>
              </a:rPr>
              <a:t>distinguish</a:t>
            </a:r>
            <a:r>
              <a:rPr lang="en-US" sz="2000">
                <a:solidFill>
                  <a:schemeClr val="accent2"/>
                </a:solidFill>
              </a:rPr>
              <a:t> </a:t>
            </a:r>
            <a:r>
              <a:rPr lang="en-US" sz="2000"/>
              <a:t>which departments or employees are </a:t>
            </a:r>
            <a:r>
              <a:rPr lang="en-US" sz="2000" b="1">
                <a:solidFill>
                  <a:schemeClr val="accent2"/>
                </a:solidFill>
              </a:rPr>
              <a:t>responsible</a:t>
            </a:r>
            <a:r>
              <a:rPr lang="en-US" sz="2000">
                <a:solidFill>
                  <a:schemeClr val="accent2"/>
                </a:solidFill>
              </a:rPr>
              <a:t> </a:t>
            </a:r>
            <a:r>
              <a:rPr lang="en-US" sz="2000"/>
              <a:t>for each set </a:t>
            </a:r>
            <a:r>
              <a:rPr lang="en-US" sz="2000" b="1">
                <a:solidFill>
                  <a:schemeClr val="accent2"/>
                </a:solidFill>
              </a:rPr>
              <a:t>of actions</a:t>
            </a:r>
          </a:p>
          <a:p>
            <a:pPr algn="just"/>
            <a:endParaRPr lang="en-US" sz="200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/>
              <a:t>A swim lane diagram is also useful in helping </a:t>
            </a:r>
            <a:r>
              <a:rPr lang="en-US" sz="2000" b="1">
                <a:solidFill>
                  <a:schemeClr val="accent2"/>
                </a:solidFill>
              </a:rPr>
              <a:t>clarify responsibilities</a:t>
            </a:r>
            <a:r>
              <a:rPr lang="en-US" sz="2000"/>
              <a:t> and help departments work together in a world where departments often don't understand what the other departments do</a:t>
            </a:r>
          </a:p>
        </p:txBody>
      </p:sp>
    </p:spTree>
    <p:extLst>
      <p:ext uri="{BB962C8B-B14F-4D97-AF65-F5344CB8AC3E}">
        <p14:creationId xmlns:p14="http://schemas.microsoft.com/office/powerpoint/2010/main" val="4261920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Activity Diagram Symbols</a:t>
            </a:r>
          </a:p>
        </p:txBody>
      </p:sp>
      <p:sp>
        <p:nvSpPr>
          <p:cNvPr id="4" name="Oval 3"/>
          <p:cNvSpPr/>
          <p:nvPr/>
        </p:nvSpPr>
        <p:spPr>
          <a:xfrm>
            <a:off x="807265" y="1143000"/>
            <a:ext cx="457200" cy="457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609600" y="2133600"/>
            <a:ext cx="914400" cy="4572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685800" y="3276600"/>
            <a:ext cx="9144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609600" y="4038600"/>
            <a:ext cx="914400" cy="152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762000" y="3733800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1371600" y="3733800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1066800" y="4191000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609600" y="4953000"/>
            <a:ext cx="914400" cy="152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762000" y="5105400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1371600" y="5105400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1066800" y="4648200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 rot="2636860">
            <a:off x="762000" y="5696565"/>
            <a:ext cx="457200" cy="457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nip Single Corner Rectangle 17"/>
          <p:cNvSpPr/>
          <p:nvPr/>
        </p:nvSpPr>
        <p:spPr>
          <a:xfrm>
            <a:off x="5181600" y="1145233"/>
            <a:ext cx="990600" cy="533400"/>
          </a:xfrm>
          <a:prstGeom prst="snip1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Pentagon 18"/>
          <p:cNvSpPr/>
          <p:nvPr/>
        </p:nvSpPr>
        <p:spPr>
          <a:xfrm>
            <a:off x="5198532" y="2971800"/>
            <a:ext cx="1066800" cy="457200"/>
          </a:xfrm>
          <a:prstGeom prst="homePlat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5171086" y="2133600"/>
            <a:ext cx="990600" cy="457200"/>
            <a:chOff x="4038600" y="3276600"/>
            <a:chExt cx="990600" cy="304800"/>
          </a:xfrm>
        </p:grpSpPr>
        <p:sp>
          <p:nvSpPr>
            <p:cNvPr id="21" name="Rectangle 20"/>
            <p:cNvSpPr/>
            <p:nvPr/>
          </p:nvSpPr>
          <p:spPr>
            <a:xfrm>
              <a:off x="4038600" y="3276600"/>
              <a:ext cx="838200" cy="3048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Chevron 19"/>
            <p:cNvSpPr/>
            <p:nvPr/>
          </p:nvSpPr>
          <p:spPr>
            <a:xfrm flipH="1">
              <a:off x="4724400" y="3276600"/>
              <a:ext cx="304800" cy="304800"/>
            </a:xfrm>
            <a:prstGeom prst="chevron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3" name="Rounded Rectangle 22"/>
          <p:cNvSpPr/>
          <p:nvPr/>
        </p:nvSpPr>
        <p:spPr>
          <a:xfrm>
            <a:off x="5181600" y="3896710"/>
            <a:ext cx="914400" cy="4572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5198532" y="3908460"/>
            <a:ext cx="440268" cy="12700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5486400" y="4784121"/>
            <a:ext cx="457200" cy="457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5553547" y="4851269"/>
            <a:ext cx="331959" cy="33195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1996327" y="1143000"/>
            <a:ext cx="7820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Start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996327" y="2053330"/>
            <a:ext cx="1117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Activity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996327" y="3043535"/>
            <a:ext cx="14864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Connector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996327" y="3805535"/>
            <a:ext cx="6767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Join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996327" y="4754604"/>
            <a:ext cx="7302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Fork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996327" y="5694332"/>
            <a:ext cx="12426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Decision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438303" y="1066800"/>
            <a:ext cx="7984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Note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438303" y="2133600"/>
            <a:ext cx="1949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Receive Signal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438303" y="2977845"/>
            <a:ext cx="16081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Send Signal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438303" y="3913266"/>
            <a:ext cx="17302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Option Loop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438303" y="4796135"/>
            <a:ext cx="6591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End</a:t>
            </a:r>
          </a:p>
        </p:txBody>
      </p:sp>
      <p:cxnSp>
        <p:nvCxnSpPr>
          <p:cNvPr id="39" name="Straight Connector 38"/>
          <p:cNvCxnSpPr/>
          <p:nvPr/>
        </p:nvCxnSpPr>
        <p:spPr>
          <a:xfrm>
            <a:off x="457200" y="1905000"/>
            <a:ext cx="82296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457200" y="2819400"/>
            <a:ext cx="82296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457200" y="3657600"/>
            <a:ext cx="82296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457200" y="4572000"/>
            <a:ext cx="82296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457200" y="5486400"/>
            <a:ext cx="82296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5441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6540" y="798829"/>
            <a:ext cx="8803005" cy="57238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spc="-70">
                <a:latin typeface="Arial"/>
                <a:cs typeface="Arial"/>
              </a:rPr>
              <a:t>2. </a:t>
            </a:r>
            <a:r>
              <a:rPr sz="2200" b="1" spc="-135">
                <a:latin typeface="Arial"/>
                <a:cs typeface="Arial"/>
              </a:rPr>
              <a:t>Elicitation</a:t>
            </a:r>
            <a:r>
              <a:rPr sz="2200" b="1" spc="-195">
                <a:latin typeface="Arial"/>
                <a:cs typeface="Arial"/>
              </a:rPr>
              <a:t> </a:t>
            </a:r>
            <a:r>
              <a:rPr sz="2200" b="1" spc="-114">
                <a:latin typeface="Arial"/>
                <a:cs typeface="Arial"/>
              </a:rPr>
              <a:t>cont..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200" spc="-85">
                <a:latin typeface="Arial"/>
                <a:cs typeface="Arial"/>
              </a:rPr>
              <a:t>Number </a:t>
            </a:r>
            <a:r>
              <a:rPr sz="2200">
                <a:latin typeface="Arial"/>
                <a:cs typeface="Arial"/>
              </a:rPr>
              <a:t>of </a:t>
            </a:r>
            <a:r>
              <a:rPr sz="2200" spc="-80">
                <a:latin typeface="Arial"/>
                <a:cs typeface="Arial"/>
              </a:rPr>
              <a:t>problems </a:t>
            </a:r>
            <a:r>
              <a:rPr sz="2200" spc="-90">
                <a:latin typeface="Arial"/>
                <a:cs typeface="Arial"/>
              </a:rPr>
              <a:t>are </a:t>
            </a:r>
            <a:r>
              <a:rPr sz="2200" spc="-75">
                <a:latin typeface="Arial"/>
                <a:cs typeface="Arial"/>
              </a:rPr>
              <a:t>encountered </a:t>
            </a:r>
            <a:r>
              <a:rPr sz="2200" spc="-204">
                <a:latin typeface="Arial"/>
                <a:cs typeface="Arial"/>
              </a:rPr>
              <a:t>as </a:t>
            </a:r>
            <a:r>
              <a:rPr sz="2200" spc="-35">
                <a:latin typeface="Arial"/>
                <a:cs typeface="Arial"/>
              </a:rPr>
              <a:t>elicitation</a:t>
            </a:r>
            <a:r>
              <a:rPr sz="2200" spc="-340">
                <a:latin typeface="Arial"/>
                <a:cs typeface="Arial"/>
              </a:rPr>
              <a:t> </a:t>
            </a:r>
            <a:r>
              <a:rPr sz="2200" spc="-114">
                <a:latin typeface="Arial"/>
                <a:cs typeface="Arial"/>
              </a:rPr>
              <a:t>occurs.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2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200" b="1" spc="-185">
                <a:latin typeface="Arial"/>
                <a:cs typeface="Arial"/>
              </a:rPr>
              <a:t>Problems </a:t>
            </a:r>
            <a:r>
              <a:rPr sz="2200" b="1" spc="-110">
                <a:latin typeface="Arial"/>
                <a:cs typeface="Arial"/>
              </a:rPr>
              <a:t>of </a:t>
            </a:r>
            <a:r>
              <a:rPr sz="2200" b="1" spc="-225">
                <a:latin typeface="Arial"/>
                <a:cs typeface="Arial"/>
              </a:rPr>
              <a:t>scope</a:t>
            </a:r>
            <a:r>
              <a:rPr sz="2200" b="1" spc="-75">
                <a:latin typeface="Arial"/>
                <a:cs typeface="Arial"/>
              </a:rPr>
              <a:t> </a:t>
            </a:r>
            <a:r>
              <a:rPr sz="2200" b="1" spc="-130">
                <a:latin typeface="Arial"/>
                <a:cs typeface="Arial"/>
              </a:rPr>
              <a:t>:</a:t>
            </a:r>
            <a:endParaRPr sz="22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2200" spc="-165">
                <a:latin typeface="Arial"/>
                <a:cs typeface="Arial"/>
              </a:rPr>
              <a:t>The </a:t>
            </a:r>
            <a:r>
              <a:rPr sz="2200" spc="-80">
                <a:latin typeface="Arial"/>
                <a:cs typeface="Arial"/>
              </a:rPr>
              <a:t>boundary </a:t>
            </a:r>
            <a:r>
              <a:rPr sz="2200">
                <a:latin typeface="Arial"/>
                <a:cs typeface="Arial"/>
              </a:rPr>
              <a:t>of </a:t>
            </a:r>
            <a:r>
              <a:rPr sz="2200" spc="-35">
                <a:latin typeface="Arial"/>
                <a:cs typeface="Arial"/>
              </a:rPr>
              <a:t>the </a:t>
            </a:r>
            <a:r>
              <a:rPr sz="2200" spc="-114">
                <a:latin typeface="Arial"/>
                <a:cs typeface="Arial"/>
              </a:rPr>
              <a:t>system is </a:t>
            </a:r>
            <a:r>
              <a:rPr sz="2200" spc="-45">
                <a:latin typeface="Arial"/>
                <a:cs typeface="Arial"/>
              </a:rPr>
              <a:t>ill-defined </a:t>
            </a:r>
            <a:r>
              <a:rPr sz="2200" spc="-20">
                <a:latin typeface="Arial"/>
                <a:cs typeface="Arial"/>
              </a:rPr>
              <a:t>or </a:t>
            </a:r>
            <a:r>
              <a:rPr sz="2200" spc="-35">
                <a:latin typeface="Arial"/>
                <a:cs typeface="Arial"/>
              </a:rPr>
              <a:t>the </a:t>
            </a:r>
            <a:r>
              <a:rPr sz="2200" spc="-90">
                <a:latin typeface="Arial"/>
                <a:cs typeface="Arial"/>
              </a:rPr>
              <a:t>customers/users </a:t>
            </a:r>
            <a:r>
              <a:rPr sz="2200" spc="-95">
                <a:latin typeface="Arial"/>
                <a:cs typeface="Arial"/>
              </a:rPr>
              <a:t>specify  </a:t>
            </a:r>
            <a:r>
              <a:rPr sz="2200" spc="-130">
                <a:latin typeface="Arial"/>
                <a:cs typeface="Arial"/>
              </a:rPr>
              <a:t>unnecessary </a:t>
            </a:r>
            <a:r>
              <a:rPr sz="2200" spc="-80">
                <a:latin typeface="Arial"/>
                <a:cs typeface="Arial"/>
              </a:rPr>
              <a:t>technical </a:t>
            </a:r>
            <a:r>
              <a:rPr sz="2200" spc="-45">
                <a:latin typeface="Arial"/>
                <a:cs typeface="Arial"/>
              </a:rPr>
              <a:t>detail </a:t>
            </a:r>
            <a:r>
              <a:rPr sz="2200" spc="-5">
                <a:latin typeface="Arial"/>
                <a:cs typeface="Arial"/>
              </a:rPr>
              <a:t>that </a:t>
            </a:r>
            <a:r>
              <a:rPr sz="2200" spc="-120">
                <a:latin typeface="Arial"/>
                <a:cs typeface="Arial"/>
              </a:rPr>
              <a:t>may </a:t>
            </a:r>
            <a:r>
              <a:rPr sz="2200" spc="-100">
                <a:latin typeface="Arial"/>
                <a:cs typeface="Arial"/>
              </a:rPr>
              <a:t>confuse, </a:t>
            </a:r>
            <a:r>
              <a:rPr sz="2200" spc="-35">
                <a:latin typeface="Arial"/>
                <a:cs typeface="Arial"/>
              </a:rPr>
              <a:t>rather </a:t>
            </a:r>
            <a:r>
              <a:rPr sz="2200" spc="-50">
                <a:latin typeface="Arial"/>
                <a:cs typeface="Arial"/>
              </a:rPr>
              <a:t>than</a:t>
            </a:r>
            <a:r>
              <a:rPr sz="2200" spc="-445">
                <a:latin typeface="Arial"/>
                <a:cs typeface="Arial"/>
              </a:rPr>
              <a:t> </a:t>
            </a:r>
            <a:r>
              <a:rPr sz="2200" spc="-55">
                <a:latin typeface="Arial"/>
                <a:cs typeface="Arial"/>
              </a:rPr>
              <a:t>clarify.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250">
              <a:latin typeface="Arial"/>
              <a:cs typeface="Arial"/>
            </a:endParaRPr>
          </a:p>
          <a:p>
            <a:pPr marL="12700" algn="just">
              <a:lnSpc>
                <a:spcPts val="2635"/>
              </a:lnSpc>
            </a:pPr>
            <a:r>
              <a:rPr sz="2200" b="1" spc="-185">
                <a:latin typeface="Arial"/>
                <a:cs typeface="Arial"/>
              </a:rPr>
              <a:t>Problems </a:t>
            </a:r>
            <a:r>
              <a:rPr sz="2200" b="1" spc="-110">
                <a:latin typeface="Arial"/>
                <a:cs typeface="Arial"/>
              </a:rPr>
              <a:t>of </a:t>
            </a:r>
            <a:r>
              <a:rPr sz="2200" b="1" spc="-165">
                <a:latin typeface="Arial"/>
                <a:cs typeface="Arial"/>
              </a:rPr>
              <a:t>understanding</a:t>
            </a:r>
            <a:r>
              <a:rPr sz="2200" b="1" spc="-70">
                <a:latin typeface="Arial"/>
                <a:cs typeface="Arial"/>
              </a:rPr>
              <a:t> </a:t>
            </a:r>
            <a:r>
              <a:rPr sz="2200" b="1" spc="-130">
                <a:latin typeface="Arial"/>
                <a:cs typeface="Arial"/>
              </a:rPr>
              <a:t>:</a:t>
            </a:r>
            <a:endParaRPr sz="2200">
              <a:latin typeface="Arial"/>
              <a:cs typeface="Arial"/>
            </a:endParaRPr>
          </a:p>
          <a:p>
            <a:pPr marL="12700" marR="5080" algn="just">
              <a:lnSpc>
                <a:spcPts val="2640"/>
              </a:lnSpc>
              <a:spcBef>
                <a:spcPts val="80"/>
              </a:spcBef>
            </a:pPr>
            <a:r>
              <a:rPr sz="2200" spc="-165">
                <a:latin typeface="Arial"/>
                <a:cs typeface="Arial"/>
              </a:rPr>
              <a:t>The </a:t>
            </a:r>
            <a:r>
              <a:rPr sz="2200" spc="-90">
                <a:latin typeface="Arial"/>
                <a:cs typeface="Arial"/>
              </a:rPr>
              <a:t>customers/users </a:t>
            </a:r>
            <a:r>
              <a:rPr sz="2200" spc="-95">
                <a:latin typeface="Arial"/>
                <a:cs typeface="Arial"/>
              </a:rPr>
              <a:t>are </a:t>
            </a:r>
            <a:r>
              <a:rPr sz="2200" spc="-10">
                <a:latin typeface="Arial"/>
                <a:cs typeface="Arial"/>
              </a:rPr>
              <a:t>not </a:t>
            </a:r>
            <a:r>
              <a:rPr sz="2200" spc="-65">
                <a:latin typeface="Arial"/>
                <a:cs typeface="Arial"/>
              </a:rPr>
              <a:t>completely </a:t>
            </a:r>
            <a:r>
              <a:rPr sz="2200" spc="-105">
                <a:latin typeface="Arial"/>
                <a:cs typeface="Arial"/>
              </a:rPr>
              <a:t>sure </a:t>
            </a:r>
            <a:r>
              <a:rPr sz="2200" spc="-5">
                <a:latin typeface="Arial"/>
                <a:cs typeface="Arial"/>
              </a:rPr>
              <a:t>of </a:t>
            </a:r>
            <a:r>
              <a:rPr sz="2200" spc="-40">
                <a:latin typeface="Arial"/>
                <a:cs typeface="Arial"/>
              </a:rPr>
              <a:t>what </a:t>
            </a:r>
            <a:r>
              <a:rPr sz="2200" spc="-120">
                <a:latin typeface="Arial"/>
                <a:cs typeface="Arial"/>
              </a:rPr>
              <a:t>is </a:t>
            </a:r>
            <a:r>
              <a:rPr sz="2200" spc="-100">
                <a:latin typeface="Arial"/>
                <a:cs typeface="Arial"/>
              </a:rPr>
              <a:t>needed, </a:t>
            </a:r>
            <a:r>
              <a:rPr sz="2200" spc="-125">
                <a:latin typeface="Arial"/>
                <a:cs typeface="Arial"/>
              </a:rPr>
              <a:t>have </a:t>
            </a:r>
            <a:r>
              <a:rPr sz="2200" spc="-170">
                <a:latin typeface="Arial"/>
                <a:cs typeface="Arial"/>
              </a:rPr>
              <a:t>a </a:t>
            </a:r>
            <a:r>
              <a:rPr sz="2200" spc="-45">
                <a:latin typeface="Arial"/>
                <a:cs typeface="Arial"/>
              </a:rPr>
              <a:t>poor  </a:t>
            </a:r>
            <a:r>
              <a:rPr sz="2200" spc="-80">
                <a:latin typeface="Arial"/>
                <a:cs typeface="Arial"/>
              </a:rPr>
              <a:t>understanding </a:t>
            </a:r>
            <a:r>
              <a:rPr sz="2200" spc="-5">
                <a:latin typeface="Arial"/>
                <a:cs typeface="Arial"/>
              </a:rPr>
              <a:t>of </a:t>
            </a:r>
            <a:r>
              <a:rPr sz="2200" spc="-35">
                <a:latin typeface="Arial"/>
                <a:cs typeface="Arial"/>
              </a:rPr>
              <a:t>the </a:t>
            </a:r>
            <a:r>
              <a:rPr sz="2200" spc="-40">
                <a:latin typeface="Arial"/>
                <a:cs typeface="Arial"/>
              </a:rPr>
              <a:t>limitations, </a:t>
            </a:r>
            <a:r>
              <a:rPr sz="2200" spc="-10">
                <a:latin typeface="Arial"/>
                <a:cs typeface="Arial"/>
              </a:rPr>
              <a:t>don’t </a:t>
            </a:r>
            <a:r>
              <a:rPr sz="2200" spc="-120">
                <a:latin typeface="Arial"/>
                <a:cs typeface="Arial"/>
              </a:rPr>
              <a:t>have </a:t>
            </a:r>
            <a:r>
              <a:rPr sz="2200" spc="-170">
                <a:latin typeface="Arial"/>
                <a:cs typeface="Arial"/>
              </a:rPr>
              <a:t>a </a:t>
            </a:r>
            <a:r>
              <a:rPr sz="2200">
                <a:latin typeface="Arial"/>
                <a:cs typeface="Arial"/>
              </a:rPr>
              <a:t>full </a:t>
            </a:r>
            <a:r>
              <a:rPr sz="2200" spc="-80">
                <a:latin typeface="Arial"/>
                <a:cs typeface="Arial"/>
              </a:rPr>
              <a:t>understanding </a:t>
            </a:r>
            <a:r>
              <a:rPr sz="2200" spc="-5">
                <a:latin typeface="Arial"/>
                <a:cs typeface="Arial"/>
              </a:rPr>
              <a:t>of </a:t>
            </a:r>
            <a:r>
              <a:rPr sz="2200" spc="-35">
                <a:latin typeface="Arial"/>
                <a:cs typeface="Arial"/>
              </a:rPr>
              <a:t>the  </a:t>
            </a:r>
            <a:r>
              <a:rPr sz="2200" spc="-60">
                <a:latin typeface="Arial"/>
                <a:cs typeface="Arial"/>
              </a:rPr>
              <a:t>problem </a:t>
            </a:r>
            <a:r>
              <a:rPr sz="2200" spc="-75">
                <a:latin typeface="Arial"/>
                <a:cs typeface="Arial"/>
              </a:rPr>
              <a:t>domain, </a:t>
            </a:r>
            <a:r>
              <a:rPr sz="2200" spc="-5">
                <a:latin typeface="Arial"/>
                <a:cs typeface="Arial"/>
              </a:rPr>
              <a:t>omit </a:t>
            </a:r>
            <a:r>
              <a:rPr sz="2200" spc="-30">
                <a:latin typeface="Arial"/>
                <a:cs typeface="Arial"/>
              </a:rPr>
              <a:t>information </a:t>
            </a:r>
            <a:r>
              <a:rPr sz="2200" spc="-95">
                <a:latin typeface="Arial"/>
                <a:cs typeface="Arial"/>
              </a:rPr>
              <a:t>,specify </a:t>
            </a:r>
            <a:r>
              <a:rPr sz="2200" spc="-65">
                <a:latin typeface="Arial"/>
                <a:cs typeface="Arial"/>
              </a:rPr>
              <a:t>requirements </a:t>
            </a:r>
            <a:r>
              <a:rPr sz="2200" spc="-5">
                <a:latin typeface="Arial"/>
                <a:cs typeface="Arial"/>
              </a:rPr>
              <a:t>that </a:t>
            </a:r>
            <a:r>
              <a:rPr sz="2200" spc="-40">
                <a:latin typeface="Arial"/>
                <a:cs typeface="Arial"/>
              </a:rPr>
              <a:t>conflict </a:t>
            </a:r>
            <a:r>
              <a:rPr sz="2200" spc="5">
                <a:latin typeface="Arial"/>
                <a:cs typeface="Arial"/>
              </a:rPr>
              <a:t>with  </a:t>
            </a:r>
            <a:r>
              <a:rPr sz="2200" spc="-30">
                <a:latin typeface="Arial"/>
                <a:cs typeface="Arial"/>
              </a:rPr>
              <a:t>the </a:t>
            </a:r>
            <a:r>
              <a:rPr sz="2200" spc="-135">
                <a:latin typeface="Arial"/>
                <a:cs typeface="Arial"/>
              </a:rPr>
              <a:t>needs </a:t>
            </a:r>
            <a:r>
              <a:rPr sz="2200">
                <a:latin typeface="Arial"/>
                <a:cs typeface="Arial"/>
              </a:rPr>
              <a:t>of </a:t>
            </a:r>
            <a:r>
              <a:rPr sz="2200" spc="-25">
                <a:latin typeface="Arial"/>
                <a:cs typeface="Arial"/>
              </a:rPr>
              <a:t>other </a:t>
            </a:r>
            <a:r>
              <a:rPr sz="2200" spc="-85">
                <a:latin typeface="Arial"/>
                <a:cs typeface="Arial"/>
              </a:rPr>
              <a:t>customers/users, </a:t>
            </a:r>
            <a:r>
              <a:rPr sz="2200" spc="-15">
                <a:latin typeface="Arial"/>
                <a:cs typeface="Arial"/>
              </a:rPr>
              <a:t>or </a:t>
            </a:r>
            <a:r>
              <a:rPr sz="2200" spc="-95">
                <a:latin typeface="Arial"/>
                <a:cs typeface="Arial"/>
              </a:rPr>
              <a:t>specify </a:t>
            </a:r>
            <a:r>
              <a:rPr sz="2200" spc="-65">
                <a:latin typeface="Arial"/>
                <a:cs typeface="Arial"/>
              </a:rPr>
              <a:t>requirements </a:t>
            </a:r>
            <a:r>
              <a:rPr sz="2200" spc="-5">
                <a:latin typeface="Arial"/>
                <a:cs typeface="Arial"/>
              </a:rPr>
              <a:t>that </a:t>
            </a:r>
            <a:r>
              <a:rPr sz="2200" spc="-90">
                <a:latin typeface="Arial"/>
                <a:cs typeface="Arial"/>
              </a:rPr>
              <a:t>are  </a:t>
            </a:r>
            <a:r>
              <a:rPr sz="2200" spc="-105">
                <a:latin typeface="Arial"/>
                <a:cs typeface="Arial"/>
              </a:rPr>
              <a:t>ambiguous.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200" b="1" spc="-185">
                <a:latin typeface="Arial"/>
                <a:cs typeface="Arial"/>
              </a:rPr>
              <a:t>Problems </a:t>
            </a:r>
            <a:r>
              <a:rPr sz="2200" b="1" spc="-110">
                <a:latin typeface="Arial"/>
                <a:cs typeface="Arial"/>
              </a:rPr>
              <a:t>of </a:t>
            </a:r>
            <a:r>
              <a:rPr sz="2200" b="1" spc="-95">
                <a:latin typeface="Arial"/>
                <a:cs typeface="Arial"/>
              </a:rPr>
              <a:t>volatility</a:t>
            </a:r>
            <a:r>
              <a:rPr sz="2200" b="1" spc="-70">
                <a:latin typeface="Arial"/>
                <a:cs typeface="Arial"/>
              </a:rPr>
              <a:t> </a:t>
            </a:r>
            <a:r>
              <a:rPr sz="2200" b="1" spc="-120">
                <a:latin typeface="Arial"/>
                <a:cs typeface="Arial"/>
              </a:rPr>
              <a:t>(unpredictability):</a:t>
            </a:r>
            <a:endParaRPr sz="2200">
              <a:latin typeface="Arial"/>
              <a:cs typeface="Arial"/>
            </a:endParaRPr>
          </a:p>
          <a:p>
            <a:pPr marL="12700" marR="8255">
              <a:lnSpc>
                <a:spcPct val="100000"/>
              </a:lnSpc>
            </a:pPr>
            <a:r>
              <a:rPr sz="2200" spc="-165">
                <a:latin typeface="Arial"/>
                <a:cs typeface="Arial"/>
              </a:rPr>
              <a:t>The </a:t>
            </a:r>
            <a:r>
              <a:rPr sz="2200" spc="-65">
                <a:latin typeface="Arial"/>
                <a:cs typeface="Arial"/>
              </a:rPr>
              <a:t>requirements </a:t>
            </a:r>
            <a:r>
              <a:rPr sz="2200" spc="-140">
                <a:latin typeface="Arial"/>
                <a:cs typeface="Arial"/>
              </a:rPr>
              <a:t>change </a:t>
            </a:r>
            <a:r>
              <a:rPr sz="2200" spc="-70">
                <a:latin typeface="Arial"/>
                <a:cs typeface="Arial"/>
              </a:rPr>
              <a:t>over </a:t>
            </a:r>
            <a:r>
              <a:rPr sz="2200" spc="-30">
                <a:latin typeface="Arial"/>
                <a:cs typeface="Arial"/>
              </a:rPr>
              <a:t>time. </a:t>
            </a:r>
            <a:r>
              <a:rPr sz="2200" spc="-180">
                <a:latin typeface="Arial"/>
                <a:cs typeface="Arial"/>
              </a:rPr>
              <a:t>To </a:t>
            </a:r>
            <a:r>
              <a:rPr sz="2200" spc="-70">
                <a:latin typeface="Arial"/>
                <a:cs typeface="Arial"/>
              </a:rPr>
              <a:t>help </a:t>
            </a:r>
            <a:r>
              <a:rPr sz="2200" spc="-95">
                <a:latin typeface="Arial"/>
                <a:cs typeface="Arial"/>
              </a:rPr>
              <a:t>overcome these </a:t>
            </a:r>
            <a:r>
              <a:rPr sz="2200" spc="-80">
                <a:latin typeface="Arial"/>
                <a:cs typeface="Arial"/>
              </a:rPr>
              <a:t>problems, </a:t>
            </a:r>
            <a:r>
              <a:rPr sz="2200" spc="-85">
                <a:latin typeface="Arial"/>
                <a:cs typeface="Arial"/>
              </a:rPr>
              <a:t>you  </a:t>
            </a:r>
            <a:r>
              <a:rPr sz="2200" spc="-70">
                <a:latin typeface="Arial"/>
                <a:cs typeface="Arial"/>
              </a:rPr>
              <a:t>must </a:t>
            </a:r>
            <a:r>
              <a:rPr sz="2200" spc="-100">
                <a:latin typeface="Arial"/>
                <a:cs typeface="Arial"/>
              </a:rPr>
              <a:t>approach </a:t>
            </a:r>
            <a:r>
              <a:rPr sz="2200" spc="-65">
                <a:latin typeface="Arial"/>
                <a:cs typeface="Arial"/>
              </a:rPr>
              <a:t>requirements </a:t>
            </a:r>
            <a:r>
              <a:rPr sz="2200" spc="-80">
                <a:latin typeface="Arial"/>
                <a:cs typeface="Arial"/>
              </a:rPr>
              <a:t>gathering </a:t>
            </a:r>
            <a:r>
              <a:rPr sz="2200" spc="-30">
                <a:latin typeface="Arial"/>
                <a:cs typeface="Arial"/>
              </a:rPr>
              <a:t>in </a:t>
            </a:r>
            <a:r>
              <a:rPr sz="2200" spc="-120">
                <a:latin typeface="Arial"/>
                <a:cs typeface="Arial"/>
              </a:rPr>
              <a:t>an </a:t>
            </a:r>
            <a:r>
              <a:rPr sz="2200" spc="-105">
                <a:latin typeface="Arial"/>
                <a:cs typeface="Arial"/>
              </a:rPr>
              <a:t>organized</a:t>
            </a:r>
            <a:r>
              <a:rPr sz="2200" spc="-405">
                <a:latin typeface="Arial"/>
                <a:cs typeface="Arial"/>
              </a:rPr>
              <a:t> </a:t>
            </a:r>
            <a:r>
              <a:rPr sz="2200" spc="-85">
                <a:latin typeface="Arial"/>
                <a:cs typeface="Arial"/>
              </a:rPr>
              <a:t>manner.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Activity diagram of order processing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0500" y="1089128"/>
            <a:ext cx="876300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/>
              <a:t>Send order by the customer, Receipt of the order, Confirm the order, Dispatch the order</a:t>
            </a:r>
          </a:p>
        </p:txBody>
      </p:sp>
      <p:sp>
        <p:nvSpPr>
          <p:cNvPr id="5" name="Oval 4"/>
          <p:cNvSpPr/>
          <p:nvPr/>
        </p:nvSpPr>
        <p:spPr>
          <a:xfrm>
            <a:off x="223157" y="2008865"/>
            <a:ext cx="304800" cy="3048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914400" y="1735943"/>
            <a:ext cx="1981200" cy="85349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/>
              <a:t>Customers sends an order request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282043" y="1714561"/>
            <a:ext cx="2280557" cy="8748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/>
              <a:t>Order request system confirms the receipt of order</a:t>
            </a:r>
          </a:p>
        </p:txBody>
      </p:sp>
      <p:sp>
        <p:nvSpPr>
          <p:cNvPr id="8" name="Rectangle 7"/>
          <p:cNvSpPr/>
          <p:nvPr/>
        </p:nvSpPr>
        <p:spPr>
          <a:xfrm rot="2636860">
            <a:off x="7181234" y="2571002"/>
            <a:ext cx="457200" cy="457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 rot="2636860">
            <a:off x="5733435" y="4247402"/>
            <a:ext cx="457200" cy="457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7222673" y="4152767"/>
            <a:ext cx="1540327" cy="64647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/>
              <a:t>Confirm the Order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5191871" y="5754330"/>
            <a:ext cx="1540327" cy="64647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/>
              <a:t>Dispatch the Order</a:t>
            </a:r>
          </a:p>
        </p:txBody>
      </p:sp>
      <p:sp>
        <p:nvSpPr>
          <p:cNvPr id="14" name="Oval 13"/>
          <p:cNvSpPr/>
          <p:nvPr/>
        </p:nvSpPr>
        <p:spPr>
          <a:xfrm>
            <a:off x="2667000" y="5846159"/>
            <a:ext cx="457200" cy="457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734147" y="5913307"/>
            <a:ext cx="331959" cy="33195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667000" y="4265837"/>
            <a:ext cx="457200" cy="457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2734147" y="4318471"/>
            <a:ext cx="331959" cy="33195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5562600" y="1811894"/>
            <a:ext cx="19833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[Check if the order </a:t>
            </a:r>
          </a:p>
          <a:p>
            <a:r>
              <a:rPr lang="en-US"/>
              <a:t>is Normal order]</a:t>
            </a:r>
          </a:p>
        </p:txBody>
      </p:sp>
      <p:cxnSp>
        <p:nvCxnSpPr>
          <p:cNvPr id="20" name="Straight Arrow Connector 19"/>
          <p:cNvCxnSpPr>
            <a:stCxn id="5" idx="6"/>
            <a:endCxn id="6" idx="1"/>
          </p:cNvCxnSpPr>
          <p:nvPr/>
        </p:nvCxnSpPr>
        <p:spPr>
          <a:xfrm>
            <a:off x="527957" y="2161265"/>
            <a:ext cx="386443" cy="1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6" idx="3"/>
            <a:endCxn id="7" idx="1"/>
          </p:cNvCxnSpPr>
          <p:nvPr/>
        </p:nvCxnSpPr>
        <p:spPr>
          <a:xfrm flipV="1">
            <a:off x="2895600" y="2151999"/>
            <a:ext cx="386443" cy="10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7" idx="3"/>
          </p:cNvCxnSpPr>
          <p:nvPr/>
        </p:nvCxnSpPr>
        <p:spPr>
          <a:xfrm>
            <a:off x="5562600" y="2151999"/>
            <a:ext cx="1836208" cy="324368"/>
          </a:xfrm>
          <a:prstGeom prst="bentConnector3">
            <a:avLst>
              <a:gd name="adj1" fmla="val 10137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280039" y="4081171"/>
            <a:ext cx="626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[Yes]</a:t>
            </a:r>
          </a:p>
        </p:txBody>
      </p:sp>
      <p:cxnSp>
        <p:nvCxnSpPr>
          <p:cNvPr id="36" name="Elbow Connector 35"/>
          <p:cNvCxnSpPr>
            <a:endCxn id="10" idx="0"/>
          </p:cNvCxnSpPr>
          <p:nvPr/>
        </p:nvCxnSpPr>
        <p:spPr>
          <a:xfrm rot="16200000" flipH="1">
            <a:off x="7180857" y="3340787"/>
            <a:ext cx="1029930" cy="59402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Elbow Connector 37"/>
          <p:cNvCxnSpPr/>
          <p:nvPr/>
        </p:nvCxnSpPr>
        <p:spPr>
          <a:xfrm rot="5400000">
            <a:off x="5838666" y="2904829"/>
            <a:ext cx="1371307" cy="1124569"/>
          </a:xfrm>
          <a:prstGeom prst="bentConnector3">
            <a:avLst>
              <a:gd name="adj1" fmla="val 91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endCxn id="10" idx="1"/>
          </p:cNvCxnSpPr>
          <p:nvPr/>
        </p:nvCxnSpPr>
        <p:spPr>
          <a:xfrm>
            <a:off x="6285270" y="4476002"/>
            <a:ext cx="9374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16" idx="6"/>
          </p:cNvCxnSpPr>
          <p:nvPr/>
        </p:nvCxnSpPr>
        <p:spPr>
          <a:xfrm flipH="1">
            <a:off x="3124200" y="4494437"/>
            <a:ext cx="2514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stCxn id="10" idx="2"/>
            <a:endCxn id="11" idx="3"/>
          </p:cNvCxnSpPr>
          <p:nvPr/>
        </p:nvCxnSpPr>
        <p:spPr>
          <a:xfrm rot="5400000">
            <a:off x="6723354" y="4808082"/>
            <a:ext cx="1278328" cy="126063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11" idx="1"/>
            <a:endCxn id="14" idx="6"/>
          </p:cNvCxnSpPr>
          <p:nvPr/>
        </p:nvCxnSpPr>
        <p:spPr>
          <a:xfrm flipH="1" flipV="1">
            <a:off x="3124200" y="6074759"/>
            <a:ext cx="2067671" cy="2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7393285" y="3177142"/>
            <a:ext cx="626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[Yes]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5996692" y="2807810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[No]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954095" y="4053337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[No]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4108888" y="3057945"/>
            <a:ext cx="19833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[Check if the order </a:t>
            </a:r>
          </a:p>
          <a:p>
            <a:r>
              <a:rPr lang="en-US"/>
              <a:t>is Special order]</a:t>
            </a:r>
          </a:p>
        </p:txBody>
      </p:sp>
    </p:spTree>
    <p:extLst>
      <p:ext uri="{BB962C8B-B14F-4D97-AF65-F5344CB8AC3E}">
        <p14:creationId xmlns:p14="http://schemas.microsoft.com/office/powerpoint/2010/main" val="10335550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err="1"/>
              <a:t>Swimlane</a:t>
            </a:r>
            <a:r>
              <a:rPr lang="en-US"/>
              <a:t> diagram of order processing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75"/>
          <a:stretch>
            <a:fillRect/>
          </a:stretch>
        </p:blipFill>
        <p:spPr>
          <a:xfrm>
            <a:off x="533400" y="685800"/>
            <a:ext cx="8340724" cy="573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73076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Flow Diagram (</a:t>
            </a:r>
            <a:r>
              <a:rPr lang="en-IN"/>
              <a:t>DFD</a:t>
            </a:r>
            <a:r>
              <a:rPr lang="en-US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190821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/>
              <a:t>It is a </a:t>
            </a:r>
            <a:r>
              <a:rPr lang="en-IN" sz="2000">
                <a:solidFill>
                  <a:srgbClr val="C00000"/>
                </a:solidFill>
              </a:rPr>
              <a:t>graphical representation of the "flow" of data</a:t>
            </a:r>
            <a:r>
              <a:rPr lang="en-IN" sz="2000"/>
              <a:t> through an information system, modelling its process aspects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/>
              <a:t>It is often </a:t>
            </a:r>
            <a:r>
              <a:rPr lang="en-IN" sz="2000" b="1">
                <a:solidFill>
                  <a:srgbClr val="C00000"/>
                </a:solidFill>
              </a:rPr>
              <a:t>used</a:t>
            </a:r>
            <a:r>
              <a:rPr lang="en-IN" sz="2000">
                <a:solidFill>
                  <a:srgbClr val="C00000"/>
                </a:solidFill>
              </a:rPr>
              <a:t> </a:t>
            </a:r>
            <a:r>
              <a:rPr lang="en-IN" sz="2000"/>
              <a:t>as a preliminary step to create an overview of the system, which can later be elaborated </a:t>
            </a:r>
          </a:p>
          <a:p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41697" y="2654984"/>
            <a:ext cx="6324599" cy="3108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57200" y="5867400"/>
            <a:ext cx="8229600" cy="461665"/>
          </a:xfrm>
          <a:prstGeom prst="flowChartProcess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2400" b="1"/>
              <a:t>Context-level DFD for the SafeHome security function</a:t>
            </a:r>
          </a:p>
        </p:txBody>
      </p:sp>
    </p:spTree>
    <p:extLst>
      <p:ext uri="{BB962C8B-B14F-4D97-AF65-F5344CB8AC3E}">
        <p14:creationId xmlns:p14="http://schemas.microsoft.com/office/powerpoint/2010/main" val="1120759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38679" y="149859"/>
            <a:ext cx="39020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70"/>
              <a:t>Negotiating</a:t>
            </a:r>
            <a:r>
              <a:rPr sz="2800" spc="-200"/>
              <a:t> Requirements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401320" y="981709"/>
            <a:ext cx="8486775" cy="47180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2700" algn="just">
              <a:lnSpc>
                <a:spcPct val="100000"/>
              </a:lnSpc>
              <a:spcBef>
                <a:spcPts val="100"/>
              </a:spcBef>
            </a:pPr>
            <a:r>
              <a:rPr sz="2200" spc="-65">
                <a:latin typeface="Arial"/>
                <a:cs typeface="Arial"/>
              </a:rPr>
              <a:t>In </a:t>
            </a:r>
            <a:r>
              <a:rPr sz="2200" spc="-40">
                <a:latin typeface="Arial"/>
                <a:cs typeface="Arial"/>
              </a:rPr>
              <a:t>reality, </a:t>
            </a:r>
            <a:r>
              <a:rPr sz="2200" spc="-85">
                <a:latin typeface="Arial"/>
                <a:cs typeface="Arial"/>
              </a:rPr>
              <a:t>you </a:t>
            </a:r>
            <a:r>
              <a:rPr sz="2200" spc="-120">
                <a:latin typeface="Arial"/>
                <a:cs typeface="Arial"/>
              </a:rPr>
              <a:t>may have </a:t>
            </a:r>
            <a:r>
              <a:rPr sz="2200" spc="25">
                <a:latin typeface="Arial"/>
                <a:cs typeface="Arial"/>
              </a:rPr>
              <a:t>to </a:t>
            </a:r>
            <a:r>
              <a:rPr sz="2200" spc="-40">
                <a:latin typeface="Arial"/>
                <a:cs typeface="Arial"/>
              </a:rPr>
              <a:t>enter </a:t>
            </a:r>
            <a:r>
              <a:rPr sz="2200" spc="-5">
                <a:latin typeface="Arial"/>
                <a:cs typeface="Arial"/>
              </a:rPr>
              <a:t>into </a:t>
            </a:r>
            <a:r>
              <a:rPr sz="2200" spc="-170">
                <a:latin typeface="Arial"/>
                <a:cs typeface="Arial"/>
              </a:rPr>
              <a:t>a </a:t>
            </a:r>
            <a:r>
              <a:rPr sz="2200" spc="-50">
                <a:latin typeface="Arial"/>
                <a:cs typeface="Arial"/>
              </a:rPr>
              <a:t>negotiation </a:t>
            </a:r>
            <a:r>
              <a:rPr sz="2200" spc="10">
                <a:latin typeface="Arial"/>
                <a:cs typeface="Arial"/>
              </a:rPr>
              <a:t>with </a:t>
            </a:r>
            <a:r>
              <a:rPr sz="2200" spc="-90">
                <a:latin typeface="Arial"/>
                <a:cs typeface="Arial"/>
              </a:rPr>
              <a:t>one </a:t>
            </a:r>
            <a:r>
              <a:rPr sz="2200" spc="-15">
                <a:latin typeface="Arial"/>
                <a:cs typeface="Arial"/>
              </a:rPr>
              <a:t>or </a:t>
            </a:r>
            <a:r>
              <a:rPr sz="2200" spc="-65">
                <a:latin typeface="Arial"/>
                <a:cs typeface="Arial"/>
              </a:rPr>
              <a:t>more  </a:t>
            </a:r>
            <a:r>
              <a:rPr sz="2200" spc="-90">
                <a:latin typeface="Arial"/>
                <a:cs typeface="Arial"/>
              </a:rPr>
              <a:t>stakeholders. </a:t>
            </a:r>
            <a:r>
              <a:rPr sz="2200" spc="-65">
                <a:latin typeface="Arial"/>
                <a:cs typeface="Arial"/>
              </a:rPr>
              <a:t>In</a:t>
            </a:r>
            <a:r>
              <a:rPr sz="2200" spc="480">
                <a:latin typeface="Arial"/>
                <a:cs typeface="Arial"/>
              </a:rPr>
              <a:t> </a:t>
            </a:r>
            <a:r>
              <a:rPr sz="2200" spc="-70">
                <a:latin typeface="Arial"/>
                <a:cs typeface="Arial"/>
              </a:rPr>
              <a:t>most </a:t>
            </a:r>
            <a:r>
              <a:rPr sz="2200" spc="-175">
                <a:latin typeface="Arial"/>
                <a:cs typeface="Arial"/>
              </a:rPr>
              <a:t>cases, </a:t>
            </a:r>
            <a:r>
              <a:rPr sz="2200" spc="-95">
                <a:latin typeface="Arial"/>
                <a:cs typeface="Arial"/>
              </a:rPr>
              <a:t>stakeholders </a:t>
            </a:r>
            <a:r>
              <a:rPr sz="2200" spc="-90">
                <a:latin typeface="Arial"/>
                <a:cs typeface="Arial"/>
              </a:rPr>
              <a:t>are </a:t>
            </a:r>
            <a:r>
              <a:rPr sz="2200" spc="-145">
                <a:latin typeface="Arial"/>
                <a:cs typeface="Arial"/>
              </a:rPr>
              <a:t>asked </a:t>
            </a:r>
            <a:r>
              <a:rPr sz="2200" spc="25">
                <a:latin typeface="Arial"/>
                <a:cs typeface="Arial"/>
              </a:rPr>
              <a:t>to </a:t>
            </a:r>
            <a:r>
              <a:rPr sz="2200" spc="-114">
                <a:latin typeface="Arial"/>
                <a:cs typeface="Arial"/>
              </a:rPr>
              <a:t>balance  </a:t>
            </a:r>
            <a:r>
              <a:rPr sz="2200" spc="-40">
                <a:latin typeface="Arial"/>
                <a:cs typeface="Arial"/>
              </a:rPr>
              <a:t>functionality, </a:t>
            </a:r>
            <a:r>
              <a:rPr sz="2200" spc="-75">
                <a:latin typeface="Arial"/>
                <a:cs typeface="Arial"/>
              </a:rPr>
              <a:t>performance, </a:t>
            </a:r>
            <a:r>
              <a:rPr sz="2200" spc="-110">
                <a:latin typeface="Arial"/>
                <a:cs typeface="Arial"/>
              </a:rPr>
              <a:t>and </a:t>
            </a:r>
            <a:r>
              <a:rPr sz="2200" spc="-25">
                <a:latin typeface="Arial"/>
                <a:cs typeface="Arial"/>
              </a:rPr>
              <a:t>other </a:t>
            </a:r>
            <a:r>
              <a:rPr sz="2200" spc="-50">
                <a:latin typeface="Arial"/>
                <a:cs typeface="Arial"/>
              </a:rPr>
              <a:t>product </a:t>
            </a:r>
            <a:r>
              <a:rPr sz="2200" spc="-20">
                <a:latin typeface="Arial"/>
                <a:cs typeface="Arial"/>
              </a:rPr>
              <a:t>or </a:t>
            </a:r>
            <a:r>
              <a:rPr sz="2200" spc="-114">
                <a:latin typeface="Arial"/>
                <a:cs typeface="Arial"/>
              </a:rPr>
              <a:t>system </a:t>
            </a:r>
            <a:r>
              <a:rPr sz="2200" spc="-85">
                <a:latin typeface="Arial"/>
                <a:cs typeface="Arial"/>
              </a:rPr>
              <a:t>characteristics  </a:t>
            </a:r>
            <a:r>
              <a:rPr sz="2200" spc="-105">
                <a:latin typeface="Arial"/>
                <a:cs typeface="Arial"/>
              </a:rPr>
              <a:t>against </a:t>
            </a:r>
            <a:r>
              <a:rPr sz="2200" spc="-95">
                <a:latin typeface="Arial"/>
                <a:cs typeface="Arial"/>
              </a:rPr>
              <a:t>cost </a:t>
            </a:r>
            <a:r>
              <a:rPr sz="2200" spc="-105">
                <a:latin typeface="Arial"/>
                <a:cs typeface="Arial"/>
              </a:rPr>
              <a:t>and</a:t>
            </a:r>
            <a:r>
              <a:rPr sz="2200" spc="-175">
                <a:latin typeface="Arial"/>
                <a:cs typeface="Arial"/>
              </a:rPr>
              <a:t> </a:t>
            </a:r>
            <a:r>
              <a:rPr sz="2200" spc="-40">
                <a:latin typeface="Arial"/>
                <a:cs typeface="Arial"/>
              </a:rPr>
              <a:t>time-to-market.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250">
              <a:latin typeface="Arial"/>
              <a:cs typeface="Arial"/>
            </a:endParaRPr>
          </a:p>
          <a:p>
            <a:pPr marL="12700" marR="12700" algn="just">
              <a:lnSpc>
                <a:spcPct val="99900"/>
              </a:lnSpc>
            </a:pPr>
            <a:r>
              <a:rPr sz="2200" spc="-165">
                <a:latin typeface="Arial"/>
                <a:cs typeface="Arial"/>
              </a:rPr>
              <a:t>The </a:t>
            </a:r>
            <a:r>
              <a:rPr sz="2200" spc="-10">
                <a:latin typeface="Arial"/>
                <a:cs typeface="Arial"/>
              </a:rPr>
              <a:t>intent </a:t>
            </a:r>
            <a:r>
              <a:rPr sz="2200">
                <a:latin typeface="Arial"/>
                <a:cs typeface="Arial"/>
              </a:rPr>
              <a:t>of </a:t>
            </a:r>
            <a:r>
              <a:rPr sz="2200" spc="-50">
                <a:latin typeface="Arial"/>
                <a:cs typeface="Arial"/>
              </a:rPr>
              <a:t>this negotiation </a:t>
            </a:r>
            <a:r>
              <a:rPr sz="2200" spc="-120">
                <a:latin typeface="Arial"/>
                <a:cs typeface="Arial"/>
              </a:rPr>
              <a:t>is </a:t>
            </a:r>
            <a:r>
              <a:rPr sz="2200" spc="25">
                <a:latin typeface="Arial"/>
                <a:cs typeface="Arial"/>
              </a:rPr>
              <a:t>to </a:t>
            </a:r>
            <a:r>
              <a:rPr sz="2200" spc="-85">
                <a:latin typeface="Arial"/>
                <a:cs typeface="Arial"/>
              </a:rPr>
              <a:t>develop </a:t>
            </a:r>
            <a:r>
              <a:rPr sz="2200" spc="-170">
                <a:latin typeface="Arial"/>
                <a:cs typeface="Arial"/>
              </a:rPr>
              <a:t>a </a:t>
            </a:r>
            <a:r>
              <a:rPr sz="2200" spc="-40">
                <a:latin typeface="Arial"/>
                <a:cs typeface="Arial"/>
              </a:rPr>
              <a:t>project </a:t>
            </a:r>
            <a:r>
              <a:rPr sz="2200" spc="-75">
                <a:latin typeface="Arial"/>
                <a:cs typeface="Arial"/>
              </a:rPr>
              <a:t>plan </a:t>
            </a:r>
            <a:r>
              <a:rPr sz="2200" spc="-5">
                <a:latin typeface="Arial"/>
                <a:cs typeface="Arial"/>
              </a:rPr>
              <a:t>that </a:t>
            </a:r>
            <a:r>
              <a:rPr sz="2200" spc="-100">
                <a:latin typeface="Arial"/>
                <a:cs typeface="Arial"/>
              </a:rPr>
              <a:t>meets  </a:t>
            </a:r>
            <a:r>
              <a:rPr sz="2200" spc="-80">
                <a:latin typeface="Arial"/>
                <a:cs typeface="Arial"/>
              </a:rPr>
              <a:t>stakeholder </a:t>
            </a:r>
            <a:r>
              <a:rPr sz="2200" spc="-135">
                <a:latin typeface="Arial"/>
                <a:cs typeface="Arial"/>
              </a:rPr>
              <a:t>needs </a:t>
            </a:r>
            <a:r>
              <a:rPr sz="2200" spc="-45">
                <a:latin typeface="Arial"/>
                <a:cs typeface="Arial"/>
              </a:rPr>
              <a:t>while </a:t>
            </a:r>
            <a:r>
              <a:rPr sz="2200" spc="-25">
                <a:latin typeface="Arial"/>
                <a:cs typeface="Arial"/>
              </a:rPr>
              <a:t>at </a:t>
            </a:r>
            <a:r>
              <a:rPr sz="2200" spc="-35">
                <a:latin typeface="Arial"/>
                <a:cs typeface="Arial"/>
              </a:rPr>
              <a:t>the </a:t>
            </a:r>
            <a:r>
              <a:rPr sz="2200" spc="-160">
                <a:latin typeface="Arial"/>
                <a:cs typeface="Arial"/>
              </a:rPr>
              <a:t>same </a:t>
            </a:r>
            <a:r>
              <a:rPr sz="2200" spc="-25">
                <a:latin typeface="Arial"/>
                <a:cs typeface="Arial"/>
              </a:rPr>
              <a:t>time </a:t>
            </a:r>
            <a:r>
              <a:rPr sz="2200" spc="-50">
                <a:latin typeface="Arial"/>
                <a:cs typeface="Arial"/>
              </a:rPr>
              <a:t>reflecting </a:t>
            </a:r>
            <a:r>
              <a:rPr sz="2200" spc="-35">
                <a:latin typeface="Arial"/>
                <a:cs typeface="Arial"/>
              </a:rPr>
              <a:t>the </a:t>
            </a:r>
            <a:r>
              <a:rPr sz="2200" spc="-45">
                <a:latin typeface="Arial"/>
                <a:cs typeface="Arial"/>
              </a:rPr>
              <a:t>real-world  </a:t>
            </a:r>
            <a:r>
              <a:rPr sz="2200" spc="-70">
                <a:latin typeface="Arial"/>
                <a:cs typeface="Arial"/>
              </a:rPr>
              <a:t>constraints </a:t>
            </a:r>
            <a:r>
              <a:rPr sz="2200" spc="-100">
                <a:latin typeface="Arial"/>
                <a:cs typeface="Arial"/>
              </a:rPr>
              <a:t>(e.g., </a:t>
            </a:r>
            <a:r>
              <a:rPr sz="2200" spc="-35">
                <a:latin typeface="Arial"/>
                <a:cs typeface="Arial"/>
              </a:rPr>
              <a:t>time, </a:t>
            </a:r>
            <a:r>
              <a:rPr sz="2200" spc="-80">
                <a:latin typeface="Arial"/>
                <a:cs typeface="Arial"/>
              </a:rPr>
              <a:t>people, </a:t>
            </a:r>
            <a:r>
              <a:rPr sz="2200" spc="-75">
                <a:latin typeface="Arial"/>
                <a:cs typeface="Arial"/>
              </a:rPr>
              <a:t>budget) </a:t>
            </a:r>
            <a:r>
              <a:rPr sz="2200" spc="-5">
                <a:latin typeface="Arial"/>
                <a:cs typeface="Arial"/>
              </a:rPr>
              <a:t>that </a:t>
            </a:r>
            <a:r>
              <a:rPr sz="2200" spc="-125">
                <a:latin typeface="Arial"/>
                <a:cs typeface="Arial"/>
              </a:rPr>
              <a:t>have </a:t>
            </a:r>
            <a:r>
              <a:rPr sz="2200" spc="-110">
                <a:latin typeface="Arial"/>
                <a:cs typeface="Arial"/>
              </a:rPr>
              <a:t>been </a:t>
            </a:r>
            <a:r>
              <a:rPr sz="2200" spc="-105">
                <a:latin typeface="Arial"/>
                <a:cs typeface="Arial"/>
              </a:rPr>
              <a:t>placed </a:t>
            </a:r>
            <a:r>
              <a:rPr sz="2200" spc="-70">
                <a:latin typeface="Arial"/>
                <a:cs typeface="Arial"/>
              </a:rPr>
              <a:t>on </a:t>
            </a:r>
            <a:r>
              <a:rPr sz="2200" spc="-35">
                <a:latin typeface="Arial"/>
                <a:cs typeface="Arial"/>
              </a:rPr>
              <a:t>the  </a:t>
            </a:r>
            <a:r>
              <a:rPr sz="2200" spc="-55">
                <a:latin typeface="Arial"/>
                <a:cs typeface="Arial"/>
              </a:rPr>
              <a:t>software</a:t>
            </a:r>
            <a:r>
              <a:rPr sz="2200" spc="-135">
                <a:latin typeface="Arial"/>
                <a:cs typeface="Arial"/>
              </a:rPr>
              <a:t> </a:t>
            </a:r>
            <a:r>
              <a:rPr sz="2200" spc="-70">
                <a:latin typeface="Arial"/>
                <a:cs typeface="Arial"/>
              </a:rPr>
              <a:t>team.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250">
              <a:latin typeface="Arial"/>
              <a:cs typeface="Arial"/>
            </a:endParaRPr>
          </a:p>
          <a:p>
            <a:pPr marL="12700" marR="5080" algn="just">
              <a:lnSpc>
                <a:spcPct val="100000"/>
              </a:lnSpc>
            </a:pPr>
            <a:r>
              <a:rPr sz="2200" spc="-165">
                <a:latin typeface="Arial"/>
                <a:cs typeface="Arial"/>
              </a:rPr>
              <a:t>The </a:t>
            </a:r>
            <a:r>
              <a:rPr sz="2200" spc="-85">
                <a:latin typeface="Arial"/>
                <a:cs typeface="Arial"/>
              </a:rPr>
              <a:t>best </a:t>
            </a:r>
            <a:r>
              <a:rPr sz="2200" spc="-65">
                <a:latin typeface="Arial"/>
                <a:cs typeface="Arial"/>
              </a:rPr>
              <a:t>negotiations </a:t>
            </a:r>
            <a:r>
              <a:rPr sz="2200" spc="-55">
                <a:latin typeface="Arial"/>
                <a:cs typeface="Arial"/>
              </a:rPr>
              <a:t>strive </a:t>
            </a:r>
            <a:r>
              <a:rPr sz="2200" spc="5">
                <a:latin typeface="Arial"/>
                <a:cs typeface="Arial"/>
              </a:rPr>
              <a:t>for </a:t>
            </a:r>
            <a:r>
              <a:rPr sz="2200" spc="-170">
                <a:latin typeface="Arial"/>
                <a:cs typeface="Arial"/>
              </a:rPr>
              <a:t>a </a:t>
            </a:r>
            <a:r>
              <a:rPr sz="2200" b="1" spc="-114">
                <a:latin typeface="Arial"/>
                <a:cs typeface="Arial"/>
              </a:rPr>
              <a:t>“win-win” </a:t>
            </a:r>
            <a:r>
              <a:rPr sz="2200" spc="-50">
                <a:latin typeface="Arial"/>
                <a:cs typeface="Arial"/>
              </a:rPr>
              <a:t>result. </a:t>
            </a:r>
            <a:r>
              <a:rPr sz="2200" spc="-100">
                <a:latin typeface="Arial"/>
                <a:cs typeface="Arial"/>
              </a:rPr>
              <a:t>That is, </a:t>
            </a:r>
            <a:r>
              <a:rPr sz="2200" b="1" spc="-160">
                <a:latin typeface="Arial"/>
                <a:cs typeface="Arial"/>
              </a:rPr>
              <a:t>stakeholders  </a:t>
            </a:r>
            <a:r>
              <a:rPr sz="2200" b="1" spc="-110">
                <a:latin typeface="Arial"/>
                <a:cs typeface="Arial"/>
              </a:rPr>
              <a:t>win </a:t>
            </a:r>
            <a:r>
              <a:rPr sz="2200" b="1" spc="-175">
                <a:latin typeface="Arial"/>
                <a:cs typeface="Arial"/>
              </a:rPr>
              <a:t>by </a:t>
            </a:r>
            <a:r>
              <a:rPr sz="2200" b="1" spc="-135">
                <a:latin typeface="Arial"/>
                <a:cs typeface="Arial"/>
              </a:rPr>
              <a:t>getting </a:t>
            </a:r>
            <a:r>
              <a:rPr sz="2200" b="1" spc="-90">
                <a:latin typeface="Arial"/>
                <a:cs typeface="Arial"/>
              </a:rPr>
              <a:t>the </a:t>
            </a:r>
            <a:r>
              <a:rPr sz="2200" b="1" spc="-195">
                <a:latin typeface="Arial"/>
                <a:cs typeface="Arial"/>
              </a:rPr>
              <a:t>system </a:t>
            </a:r>
            <a:r>
              <a:rPr sz="2200" b="1" spc="-130">
                <a:latin typeface="Arial"/>
                <a:cs typeface="Arial"/>
              </a:rPr>
              <a:t>or </a:t>
            </a:r>
            <a:r>
              <a:rPr sz="2200" b="1" spc="-150">
                <a:latin typeface="Arial"/>
                <a:cs typeface="Arial"/>
              </a:rPr>
              <a:t>product </a:t>
            </a:r>
            <a:r>
              <a:rPr sz="2200" spc="-5">
                <a:latin typeface="Arial"/>
                <a:cs typeface="Arial"/>
              </a:rPr>
              <a:t>that </a:t>
            </a:r>
            <a:r>
              <a:rPr sz="2200" spc="-95">
                <a:latin typeface="Arial"/>
                <a:cs typeface="Arial"/>
              </a:rPr>
              <a:t>satisfies </a:t>
            </a:r>
            <a:r>
              <a:rPr sz="2200" spc="-35">
                <a:latin typeface="Arial"/>
                <a:cs typeface="Arial"/>
              </a:rPr>
              <a:t>the </a:t>
            </a:r>
            <a:r>
              <a:rPr sz="2200" spc="-30">
                <a:latin typeface="Arial"/>
                <a:cs typeface="Arial"/>
              </a:rPr>
              <a:t>majority </a:t>
            </a:r>
            <a:r>
              <a:rPr sz="2200" spc="-5">
                <a:latin typeface="Arial"/>
                <a:cs typeface="Arial"/>
              </a:rPr>
              <a:t>of </a:t>
            </a:r>
            <a:r>
              <a:rPr sz="2200" spc="-15">
                <a:latin typeface="Arial"/>
                <a:cs typeface="Arial"/>
              </a:rPr>
              <a:t>their  </a:t>
            </a:r>
            <a:r>
              <a:rPr sz="2200" spc="-135">
                <a:latin typeface="Arial"/>
                <a:cs typeface="Arial"/>
              </a:rPr>
              <a:t>needs </a:t>
            </a:r>
            <a:r>
              <a:rPr sz="2200" spc="-110">
                <a:latin typeface="Arial"/>
                <a:cs typeface="Arial"/>
              </a:rPr>
              <a:t>and </a:t>
            </a:r>
            <a:r>
              <a:rPr sz="2200" spc="-85">
                <a:latin typeface="Arial"/>
                <a:cs typeface="Arial"/>
              </a:rPr>
              <a:t>you </a:t>
            </a:r>
            <a:r>
              <a:rPr sz="2200" spc="-165">
                <a:latin typeface="Arial"/>
                <a:cs typeface="Arial"/>
              </a:rPr>
              <a:t>(as </a:t>
            </a:r>
            <a:r>
              <a:rPr sz="2200" spc="-170">
                <a:latin typeface="Arial"/>
                <a:cs typeface="Arial"/>
              </a:rPr>
              <a:t>a </a:t>
            </a:r>
            <a:r>
              <a:rPr sz="2200" spc="-85">
                <a:latin typeface="Arial"/>
                <a:cs typeface="Arial"/>
              </a:rPr>
              <a:t>member </a:t>
            </a:r>
            <a:r>
              <a:rPr sz="2200" spc="-5">
                <a:latin typeface="Arial"/>
                <a:cs typeface="Arial"/>
              </a:rPr>
              <a:t>of </a:t>
            </a:r>
            <a:r>
              <a:rPr sz="2200" spc="-30">
                <a:latin typeface="Arial"/>
                <a:cs typeface="Arial"/>
              </a:rPr>
              <a:t>the </a:t>
            </a:r>
            <a:r>
              <a:rPr sz="2200" spc="-55">
                <a:latin typeface="Arial"/>
                <a:cs typeface="Arial"/>
              </a:rPr>
              <a:t>software </a:t>
            </a:r>
            <a:r>
              <a:rPr sz="2200" spc="-70">
                <a:latin typeface="Arial"/>
                <a:cs typeface="Arial"/>
              </a:rPr>
              <a:t>team) </a:t>
            </a:r>
            <a:r>
              <a:rPr sz="2200" b="1" spc="-110">
                <a:latin typeface="Arial"/>
                <a:cs typeface="Arial"/>
              </a:rPr>
              <a:t>win </a:t>
            </a:r>
            <a:r>
              <a:rPr sz="2200" b="1" spc="-175">
                <a:latin typeface="Arial"/>
                <a:cs typeface="Arial"/>
              </a:rPr>
              <a:t>by </a:t>
            </a:r>
            <a:r>
              <a:rPr sz="2200" b="1" spc="-155">
                <a:latin typeface="Arial"/>
                <a:cs typeface="Arial"/>
              </a:rPr>
              <a:t>working </a:t>
            </a:r>
            <a:r>
              <a:rPr sz="2200" b="1" spc="-70">
                <a:latin typeface="Arial"/>
                <a:cs typeface="Arial"/>
              </a:rPr>
              <a:t>to  </a:t>
            </a:r>
            <a:r>
              <a:rPr sz="2200" b="1" spc="-135">
                <a:latin typeface="Arial"/>
                <a:cs typeface="Arial"/>
              </a:rPr>
              <a:t>realistic </a:t>
            </a:r>
            <a:r>
              <a:rPr sz="2200" b="1" spc="-160">
                <a:latin typeface="Arial"/>
                <a:cs typeface="Arial"/>
              </a:rPr>
              <a:t>and </a:t>
            </a:r>
            <a:r>
              <a:rPr sz="2200" b="1" spc="-155">
                <a:latin typeface="Arial"/>
                <a:cs typeface="Arial"/>
              </a:rPr>
              <a:t>achievable </a:t>
            </a:r>
            <a:r>
              <a:rPr sz="2200" b="1" spc="-185">
                <a:latin typeface="Arial"/>
                <a:cs typeface="Arial"/>
              </a:rPr>
              <a:t>budgets </a:t>
            </a:r>
            <a:r>
              <a:rPr sz="2200" b="1" spc="-165">
                <a:latin typeface="Arial"/>
                <a:cs typeface="Arial"/>
              </a:rPr>
              <a:t>and</a:t>
            </a:r>
            <a:r>
              <a:rPr sz="2200" b="1" spc="5">
                <a:latin typeface="Arial"/>
                <a:cs typeface="Arial"/>
              </a:rPr>
              <a:t> </a:t>
            </a:r>
            <a:r>
              <a:rPr sz="2200" b="1" spc="-145">
                <a:latin typeface="Arial"/>
                <a:cs typeface="Arial"/>
              </a:rPr>
              <a:t>deadlines.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1320" y="1558290"/>
            <a:ext cx="8479790" cy="43827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200" spc="-195">
                <a:latin typeface="Arial"/>
                <a:cs typeface="Arial"/>
              </a:rPr>
              <a:t>A </a:t>
            </a:r>
            <a:r>
              <a:rPr sz="2200" spc="-85">
                <a:latin typeface="Arial"/>
                <a:cs typeface="Arial"/>
              </a:rPr>
              <a:t>set </a:t>
            </a:r>
            <a:r>
              <a:rPr sz="2200">
                <a:latin typeface="Arial"/>
                <a:cs typeface="Arial"/>
              </a:rPr>
              <a:t>of </a:t>
            </a:r>
            <a:r>
              <a:rPr sz="2200" spc="-50">
                <a:latin typeface="Arial"/>
                <a:cs typeface="Arial"/>
              </a:rPr>
              <a:t>negotiation </a:t>
            </a:r>
            <a:r>
              <a:rPr sz="2200" spc="-60">
                <a:latin typeface="Arial"/>
                <a:cs typeface="Arial"/>
              </a:rPr>
              <a:t>activities </a:t>
            </a:r>
            <a:r>
              <a:rPr sz="2200" spc="-25">
                <a:latin typeface="Arial"/>
                <a:cs typeface="Arial"/>
              </a:rPr>
              <a:t>at </a:t>
            </a:r>
            <a:r>
              <a:rPr sz="2200" spc="-35">
                <a:latin typeface="Arial"/>
                <a:cs typeface="Arial"/>
              </a:rPr>
              <a:t>the </a:t>
            </a:r>
            <a:r>
              <a:rPr sz="2200" spc="-90">
                <a:latin typeface="Arial"/>
                <a:cs typeface="Arial"/>
              </a:rPr>
              <a:t>beginning </a:t>
            </a:r>
            <a:r>
              <a:rPr sz="2200" spc="-5">
                <a:latin typeface="Arial"/>
                <a:cs typeface="Arial"/>
              </a:rPr>
              <a:t>of </a:t>
            </a:r>
            <a:r>
              <a:rPr sz="2200" spc="-140">
                <a:latin typeface="Arial"/>
                <a:cs typeface="Arial"/>
              </a:rPr>
              <a:t>each </a:t>
            </a:r>
            <a:r>
              <a:rPr sz="2200" spc="-55">
                <a:latin typeface="Arial"/>
                <a:cs typeface="Arial"/>
              </a:rPr>
              <a:t>software </a:t>
            </a:r>
            <a:r>
              <a:rPr sz="2200" spc="-130">
                <a:latin typeface="Arial"/>
                <a:cs typeface="Arial"/>
              </a:rPr>
              <a:t>process  </a:t>
            </a:r>
            <a:r>
              <a:rPr sz="2200" spc="-25">
                <a:latin typeface="Arial"/>
                <a:cs typeface="Arial"/>
              </a:rPr>
              <a:t>iteration. </a:t>
            </a:r>
            <a:r>
              <a:rPr sz="2200" spc="-110">
                <a:latin typeface="Arial"/>
                <a:cs typeface="Arial"/>
              </a:rPr>
              <a:t>Rather </a:t>
            </a:r>
            <a:r>
              <a:rPr sz="2200" spc="-50">
                <a:latin typeface="Arial"/>
                <a:cs typeface="Arial"/>
              </a:rPr>
              <a:t>than </a:t>
            </a:r>
            <a:r>
              <a:rPr sz="2200" spc="-170">
                <a:latin typeface="Arial"/>
                <a:cs typeface="Arial"/>
              </a:rPr>
              <a:t>a </a:t>
            </a:r>
            <a:r>
              <a:rPr sz="2200" spc="-105">
                <a:latin typeface="Arial"/>
                <a:cs typeface="Arial"/>
              </a:rPr>
              <a:t>single </a:t>
            </a:r>
            <a:r>
              <a:rPr sz="2200" spc="-80">
                <a:latin typeface="Arial"/>
                <a:cs typeface="Arial"/>
              </a:rPr>
              <a:t>customer </a:t>
            </a:r>
            <a:r>
              <a:rPr sz="2200" spc="-75">
                <a:latin typeface="Arial"/>
                <a:cs typeface="Arial"/>
              </a:rPr>
              <a:t>communication </a:t>
            </a:r>
            <a:r>
              <a:rPr sz="2200" spc="-45">
                <a:latin typeface="Arial"/>
                <a:cs typeface="Arial"/>
              </a:rPr>
              <a:t>activity, </a:t>
            </a:r>
            <a:r>
              <a:rPr sz="2200" spc="-35">
                <a:latin typeface="Arial"/>
                <a:cs typeface="Arial"/>
              </a:rPr>
              <a:t>the  </a:t>
            </a:r>
            <a:r>
              <a:rPr sz="2200" spc="-40">
                <a:latin typeface="Arial"/>
                <a:cs typeface="Arial"/>
              </a:rPr>
              <a:t>following </a:t>
            </a:r>
            <a:r>
              <a:rPr sz="2200" spc="-60">
                <a:latin typeface="Arial"/>
                <a:cs typeface="Arial"/>
              </a:rPr>
              <a:t>activities </a:t>
            </a:r>
            <a:r>
              <a:rPr sz="2200" spc="-95">
                <a:latin typeface="Arial"/>
                <a:cs typeface="Arial"/>
              </a:rPr>
              <a:t>are</a:t>
            </a:r>
            <a:r>
              <a:rPr sz="2200" spc="-270">
                <a:latin typeface="Arial"/>
                <a:cs typeface="Arial"/>
              </a:rPr>
              <a:t> </a:t>
            </a:r>
            <a:r>
              <a:rPr sz="2200" spc="-60">
                <a:latin typeface="Arial"/>
                <a:cs typeface="Arial"/>
              </a:rPr>
              <a:t>defined: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250">
              <a:latin typeface="Arial"/>
              <a:cs typeface="Arial"/>
            </a:endParaRPr>
          </a:p>
          <a:p>
            <a:pPr marL="291465" indent="-279400" algn="just">
              <a:lnSpc>
                <a:spcPct val="100000"/>
              </a:lnSpc>
              <a:buAutoNum type="arabicPeriod"/>
              <a:tabLst>
                <a:tab pos="292100" algn="l"/>
              </a:tabLst>
            </a:pPr>
            <a:r>
              <a:rPr sz="2200" b="1" spc="-110">
                <a:latin typeface="Arial"/>
                <a:cs typeface="Arial"/>
              </a:rPr>
              <a:t>Identification of </a:t>
            </a:r>
            <a:r>
              <a:rPr sz="2200" b="1" spc="-90">
                <a:latin typeface="Arial"/>
                <a:cs typeface="Arial"/>
              </a:rPr>
              <a:t>the </a:t>
            </a:r>
            <a:r>
              <a:rPr sz="2200" b="1" spc="-195">
                <a:latin typeface="Arial"/>
                <a:cs typeface="Arial"/>
              </a:rPr>
              <a:t>system </a:t>
            </a:r>
            <a:r>
              <a:rPr sz="2200" b="1" spc="-125">
                <a:latin typeface="Arial"/>
                <a:cs typeface="Arial"/>
              </a:rPr>
              <a:t>or </a:t>
            </a:r>
            <a:r>
              <a:rPr sz="2200" b="1" spc="-204">
                <a:latin typeface="Arial"/>
                <a:cs typeface="Arial"/>
              </a:rPr>
              <a:t>subsystem’s </a:t>
            </a:r>
            <a:r>
              <a:rPr sz="2200" b="1" spc="-160">
                <a:latin typeface="Arial"/>
                <a:cs typeface="Arial"/>
              </a:rPr>
              <a:t>key</a:t>
            </a:r>
            <a:r>
              <a:rPr sz="2200" b="1" spc="-35">
                <a:latin typeface="Arial"/>
                <a:cs typeface="Arial"/>
              </a:rPr>
              <a:t> </a:t>
            </a:r>
            <a:r>
              <a:rPr sz="2200" b="1" spc="-150">
                <a:latin typeface="Arial"/>
                <a:cs typeface="Arial"/>
              </a:rPr>
              <a:t>stakeholders.</a:t>
            </a:r>
            <a:endParaRPr sz="2200">
              <a:latin typeface="Arial"/>
              <a:cs typeface="Arial"/>
            </a:endParaRPr>
          </a:p>
          <a:p>
            <a:pPr marL="291465" indent="-279400" algn="just">
              <a:lnSpc>
                <a:spcPct val="100000"/>
              </a:lnSpc>
              <a:buAutoNum type="arabicPeriod"/>
              <a:tabLst>
                <a:tab pos="292100" algn="l"/>
              </a:tabLst>
            </a:pPr>
            <a:r>
              <a:rPr sz="2200" b="1" spc="-114">
                <a:latin typeface="Arial"/>
                <a:cs typeface="Arial"/>
              </a:rPr>
              <a:t>Determination </a:t>
            </a:r>
            <a:r>
              <a:rPr sz="2200" b="1" spc="-105">
                <a:latin typeface="Arial"/>
                <a:cs typeface="Arial"/>
              </a:rPr>
              <a:t>of </a:t>
            </a:r>
            <a:r>
              <a:rPr sz="2200" b="1" spc="-90">
                <a:latin typeface="Arial"/>
                <a:cs typeface="Arial"/>
              </a:rPr>
              <a:t>the </a:t>
            </a:r>
            <a:r>
              <a:rPr sz="2200" b="1" spc="-155">
                <a:latin typeface="Arial"/>
                <a:cs typeface="Arial"/>
              </a:rPr>
              <a:t>stakeholders’ </a:t>
            </a:r>
            <a:r>
              <a:rPr sz="2200" b="1" spc="-120">
                <a:latin typeface="Arial"/>
                <a:cs typeface="Arial"/>
              </a:rPr>
              <a:t>“win</a:t>
            </a:r>
            <a:r>
              <a:rPr sz="2200" b="1" spc="-165">
                <a:latin typeface="Arial"/>
                <a:cs typeface="Arial"/>
              </a:rPr>
              <a:t> </a:t>
            </a:r>
            <a:r>
              <a:rPr sz="2200" b="1" spc="-155">
                <a:latin typeface="Arial"/>
                <a:cs typeface="Arial"/>
              </a:rPr>
              <a:t>conditions.”</a:t>
            </a:r>
            <a:endParaRPr sz="2200">
              <a:latin typeface="Arial"/>
              <a:cs typeface="Arial"/>
            </a:endParaRPr>
          </a:p>
          <a:p>
            <a:pPr marL="12700" marR="5080" algn="just">
              <a:lnSpc>
                <a:spcPct val="100000"/>
              </a:lnSpc>
              <a:buAutoNum type="arabicPeriod"/>
              <a:tabLst>
                <a:tab pos="298450" algn="l"/>
              </a:tabLst>
            </a:pPr>
            <a:r>
              <a:rPr sz="2200" b="1" spc="-125">
                <a:latin typeface="Arial"/>
                <a:cs typeface="Arial"/>
              </a:rPr>
              <a:t>Negotiation </a:t>
            </a:r>
            <a:r>
              <a:rPr sz="2200" b="1" spc="-105">
                <a:latin typeface="Arial"/>
                <a:cs typeface="Arial"/>
              </a:rPr>
              <a:t>of </a:t>
            </a:r>
            <a:r>
              <a:rPr sz="2200" b="1" spc="-90">
                <a:latin typeface="Arial"/>
                <a:cs typeface="Arial"/>
              </a:rPr>
              <a:t>the </a:t>
            </a:r>
            <a:r>
              <a:rPr sz="2200" b="1" spc="-155">
                <a:latin typeface="Arial"/>
                <a:cs typeface="Arial"/>
              </a:rPr>
              <a:t>stakeholders’ </a:t>
            </a:r>
            <a:r>
              <a:rPr sz="2200" b="1" spc="-110">
                <a:latin typeface="Arial"/>
                <a:cs typeface="Arial"/>
              </a:rPr>
              <a:t>win </a:t>
            </a:r>
            <a:r>
              <a:rPr sz="2200" b="1" spc="-165">
                <a:latin typeface="Arial"/>
                <a:cs typeface="Arial"/>
              </a:rPr>
              <a:t>conditions </a:t>
            </a:r>
            <a:r>
              <a:rPr sz="2200" b="1" spc="-70">
                <a:latin typeface="Arial"/>
                <a:cs typeface="Arial"/>
              </a:rPr>
              <a:t>to </a:t>
            </a:r>
            <a:r>
              <a:rPr sz="2200" b="1" spc="-160">
                <a:latin typeface="Arial"/>
                <a:cs typeface="Arial"/>
              </a:rPr>
              <a:t>reconcile </a:t>
            </a:r>
            <a:r>
              <a:rPr sz="2200" b="1" spc="-110">
                <a:latin typeface="Arial"/>
                <a:cs typeface="Arial"/>
              </a:rPr>
              <a:t>them </a:t>
            </a:r>
            <a:r>
              <a:rPr sz="2200" b="1" spc="-100">
                <a:latin typeface="Arial"/>
                <a:cs typeface="Arial"/>
              </a:rPr>
              <a:t>into  </a:t>
            </a:r>
            <a:r>
              <a:rPr sz="2200" b="1" spc="-140">
                <a:latin typeface="Arial"/>
                <a:cs typeface="Arial"/>
              </a:rPr>
              <a:t>a </a:t>
            </a:r>
            <a:r>
              <a:rPr sz="2200" b="1" spc="-150">
                <a:latin typeface="Arial"/>
                <a:cs typeface="Arial"/>
              </a:rPr>
              <a:t>set </a:t>
            </a:r>
            <a:r>
              <a:rPr sz="2200" b="1" spc="-105">
                <a:latin typeface="Arial"/>
                <a:cs typeface="Arial"/>
              </a:rPr>
              <a:t>of win-win </a:t>
            </a:r>
            <a:r>
              <a:rPr sz="2200" b="1" spc="-165">
                <a:latin typeface="Arial"/>
                <a:cs typeface="Arial"/>
              </a:rPr>
              <a:t>conditions </a:t>
            </a:r>
            <a:r>
              <a:rPr sz="2200" b="1" spc="-100">
                <a:latin typeface="Arial"/>
                <a:cs typeface="Arial"/>
              </a:rPr>
              <a:t>for all </a:t>
            </a:r>
            <a:r>
              <a:rPr sz="2200" b="1" spc="-180">
                <a:latin typeface="Arial"/>
                <a:cs typeface="Arial"/>
              </a:rPr>
              <a:t>concerned </a:t>
            </a:r>
            <a:r>
              <a:rPr sz="2200" b="1" spc="-160">
                <a:latin typeface="Arial"/>
                <a:cs typeface="Arial"/>
              </a:rPr>
              <a:t>(including </a:t>
            </a:r>
            <a:r>
              <a:rPr sz="2200" b="1" spc="-90">
                <a:latin typeface="Arial"/>
                <a:cs typeface="Arial"/>
              </a:rPr>
              <a:t>the </a:t>
            </a:r>
            <a:r>
              <a:rPr sz="2200" b="1" spc="-125">
                <a:latin typeface="Arial"/>
                <a:cs typeface="Arial"/>
              </a:rPr>
              <a:t>software  </a:t>
            </a:r>
            <a:r>
              <a:rPr sz="2200" b="1" spc="-85">
                <a:latin typeface="Arial"/>
                <a:cs typeface="Arial"/>
              </a:rPr>
              <a:t>team).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250">
              <a:latin typeface="Arial"/>
              <a:cs typeface="Arial"/>
            </a:endParaRPr>
          </a:p>
          <a:p>
            <a:pPr marL="12700" marR="5715" algn="just">
              <a:lnSpc>
                <a:spcPct val="100000"/>
              </a:lnSpc>
            </a:pPr>
            <a:r>
              <a:rPr sz="2200" spc="-155">
                <a:latin typeface="Arial"/>
                <a:cs typeface="Arial"/>
              </a:rPr>
              <a:t>Successful </a:t>
            </a:r>
            <a:r>
              <a:rPr sz="2200" spc="-55">
                <a:latin typeface="Arial"/>
                <a:cs typeface="Arial"/>
              </a:rPr>
              <a:t>completion </a:t>
            </a:r>
            <a:r>
              <a:rPr sz="2200" spc="-5">
                <a:latin typeface="Arial"/>
                <a:cs typeface="Arial"/>
              </a:rPr>
              <a:t>of </a:t>
            </a:r>
            <a:r>
              <a:rPr sz="2200" spc="-95">
                <a:latin typeface="Arial"/>
                <a:cs typeface="Arial"/>
              </a:rPr>
              <a:t>these </a:t>
            </a:r>
            <a:r>
              <a:rPr sz="2200" spc="-15">
                <a:latin typeface="Arial"/>
                <a:cs typeface="Arial"/>
              </a:rPr>
              <a:t>initial </a:t>
            </a:r>
            <a:r>
              <a:rPr sz="2200" spc="-114">
                <a:latin typeface="Arial"/>
                <a:cs typeface="Arial"/>
              </a:rPr>
              <a:t>steps </a:t>
            </a:r>
            <a:r>
              <a:rPr sz="2200" spc="-130">
                <a:latin typeface="Arial"/>
                <a:cs typeface="Arial"/>
              </a:rPr>
              <a:t>achieves </a:t>
            </a:r>
            <a:r>
              <a:rPr sz="2200" spc="-170">
                <a:latin typeface="Arial"/>
                <a:cs typeface="Arial"/>
              </a:rPr>
              <a:t>a </a:t>
            </a:r>
            <a:r>
              <a:rPr sz="2200" spc="-35">
                <a:latin typeface="Arial"/>
                <a:cs typeface="Arial"/>
              </a:rPr>
              <a:t>win-win </a:t>
            </a:r>
            <a:r>
              <a:rPr sz="2200" spc="-55">
                <a:latin typeface="Arial"/>
                <a:cs typeface="Arial"/>
              </a:rPr>
              <a:t>result,  </a:t>
            </a:r>
            <a:r>
              <a:rPr sz="2200" spc="-70">
                <a:latin typeface="Arial"/>
                <a:cs typeface="Arial"/>
              </a:rPr>
              <a:t>which </a:t>
            </a:r>
            <a:r>
              <a:rPr sz="2200" spc="-135">
                <a:latin typeface="Arial"/>
                <a:cs typeface="Arial"/>
              </a:rPr>
              <a:t>becomes </a:t>
            </a:r>
            <a:r>
              <a:rPr sz="2200" spc="-35">
                <a:latin typeface="Arial"/>
                <a:cs typeface="Arial"/>
              </a:rPr>
              <a:t>the </a:t>
            </a:r>
            <a:r>
              <a:rPr sz="2200" spc="-120">
                <a:latin typeface="Arial"/>
                <a:cs typeface="Arial"/>
              </a:rPr>
              <a:t>key </a:t>
            </a:r>
            <a:r>
              <a:rPr sz="2200" spc="-30">
                <a:latin typeface="Arial"/>
                <a:cs typeface="Arial"/>
              </a:rPr>
              <a:t>criterion </a:t>
            </a:r>
            <a:r>
              <a:rPr sz="2200" spc="5">
                <a:latin typeface="Arial"/>
                <a:cs typeface="Arial"/>
              </a:rPr>
              <a:t>for </a:t>
            </a:r>
            <a:r>
              <a:rPr sz="2200" spc="-90">
                <a:latin typeface="Arial"/>
                <a:cs typeface="Arial"/>
              </a:rPr>
              <a:t>proceeding </a:t>
            </a:r>
            <a:r>
              <a:rPr sz="2200" spc="25">
                <a:latin typeface="Arial"/>
                <a:cs typeface="Arial"/>
              </a:rPr>
              <a:t>to </a:t>
            </a:r>
            <a:r>
              <a:rPr sz="2200" spc="-105">
                <a:latin typeface="Arial"/>
                <a:cs typeface="Arial"/>
              </a:rPr>
              <a:t>subsequent </a:t>
            </a:r>
            <a:r>
              <a:rPr sz="2200" spc="-55">
                <a:latin typeface="Arial"/>
                <a:cs typeface="Arial"/>
              </a:rPr>
              <a:t>software  </a:t>
            </a:r>
            <a:r>
              <a:rPr sz="2200" spc="-90">
                <a:latin typeface="Arial"/>
                <a:cs typeface="Arial"/>
              </a:rPr>
              <a:t>engineering</a:t>
            </a:r>
            <a:r>
              <a:rPr sz="2200" spc="-135">
                <a:latin typeface="Arial"/>
                <a:cs typeface="Arial"/>
              </a:rPr>
              <a:t> </a:t>
            </a:r>
            <a:r>
              <a:rPr sz="2200" spc="-60">
                <a:latin typeface="Arial"/>
                <a:cs typeface="Arial"/>
              </a:rPr>
              <a:t>activities.</a:t>
            </a:r>
            <a:endParaRPr sz="22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4174509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72310" y="142240"/>
            <a:ext cx="384492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>
                <a:latin typeface="Times New Roman"/>
                <a:cs typeface="Times New Roman"/>
              </a:rPr>
              <a:t>Validating</a:t>
            </a:r>
            <a:r>
              <a:rPr sz="2800" spc="-10">
                <a:latin typeface="Times New Roman"/>
                <a:cs typeface="Times New Roman"/>
              </a:rPr>
              <a:t> Requirements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1320" y="981709"/>
            <a:ext cx="8479790" cy="51603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200" b="1" spc="-125">
                <a:latin typeface="Arial"/>
                <a:cs typeface="Arial"/>
              </a:rPr>
              <a:t>Introduction: </a:t>
            </a:r>
            <a:r>
              <a:rPr sz="2200" spc="-220">
                <a:latin typeface="Arial"/>
                <a:cs typeface="Arial"/>
              </a:rPr>
              <a:t>As </a:t>
            </a:r>
            <a:r>
              <a:rPr sz="2200" spc="-140">
                <a:latin typeface="Arial"/>
                <a:cs typeface="Arial"/>
              </a:rPr>
              <a:t>each </a:t>
            </a:r>
            <a:r>
              <a:rPr sz="2200" spc="-65">
                <a:latin typeface="Arial"/>
                <a:cs typeface="Arial"/>
              </a:rPr>
              <a:t>element </a:t>
            </a:r>
            <a:r>
              <a:rPr sz="2200" spc="-5">
                <a:latin typeface="Arial"/>
                <a:cs typeface="Arial"/>
              </a:rPr>
              <a:t>of </a:t>
            </a:r>
            <a:r>
              <a:rPr sz="2200" spc="-35">
                <a:latin typeface="Arial"/>
                <a:cs typeface="Arial"/>
              </a:rPr>
              <a:t>the </a:t>
            </a:r>
            <a:r>
              <a:rPr sz="2200" spc="-65">
                <a:latin typeface="Arial"/>
                <a:cs typeface="Arial"/>
              </a:rPr>
              <a:t>requirements </a:t>
            </a:r>
            <a:r>
              <a:rPr sz="2200" spc="-70">
                <a:latin typeface="Arial"/>
                <a:cs typeface="Arial"/>
              </a:rPr>
              <a:t>model </a:t>
            </a:r>
            <a:r>
              <a:rPr sz="2200" spc="-120">
                <a:latin typeface="Arial"/>
                <a:cs typeface="Arial"/>
              </a:rPr>
              <a:t>is </a:t>
            </a:r>
            <a:r>
              <a:rPr sz="2200" spc="-80">
                <a:latin typeface="Arial"/>
                <a:cs typeface="Arial"/>
              </a:rPr>
              <a:t>created, </a:t>
            </a:r>
            <a:r>
              <a:rPr sz="2200" spc="70">
                <a:latin typeface="Arial"/>
                <a:cs typeface="Arial"/>
              </a:rPr>
              <a:t>it </a:t>
            </a:r>
            <a:r>
              <a:rPr sz="2200" spc="-120">
                <a:latin typeface="Arial"/>
                <a:cs typeface="Arial"/>
              </a:rPr>
              <a:t>is  </a:t>
            </a:r>
            <a:r>
              <a:rPr sz="2200" spc="-105">
                <a:latin typeface="Arial"/>
                <a:cs typeface="Arial"/>
              </a:rPr>
              <a:t>examined </a:t>
            </a:r>
            <a:r>
              <a:rPr sz="2200" spc="5">
                <a:latin typeface="Arial"/>
                <a:cs typeface="Arial"/>
              </a:rPr>
              <a:t>for </a:t>
            </a:r>
            <a:r>
              <a:rPr sz="2200" spc="-95">
                <a:latin typeface="Arial"/>
                <a:cs typeface="Arial"/>
              </a:rPr>
              <a:t>inconsistency, </a:t>
            </a:r>
            <a:r>
              <a:rPr sz="2200" spc="-110">
                <a:latin typeface="Arial"/>
                <a:cs typeface="Arial"/>
              </a:rPr>
              <a:t>omissions, </a:t>
            </a:r>
            <a:r>
              <a:rPr sz="2200" spc="-105">
                <a:latin typeface="Arial"/>
                <a:cs typeface="Arial"/>
              </a:rPr>
              <a:t>and </a:t>
            </a:r>
            <a:r>
              <a:rPr sz="2200" spc="-65">
                <a:latin typeface="Arial"/>
                <a:cs typeface="Arial"/>
              </a:rPr>
              <a:t>ambiguity. </a:t>
            </a:r>
            <a:r>
              <a:rPr sz="2200" spc="-165">
                <a:latin typeface="Arial"/>
                <a:cs typeface="Arial"/>
              </a:rPr>
              <a:t>The </a:t>
            </a:r>
            <a:r>
              <a:rPr sz="2200" spc="-65">
                <a:latin typeface="Arial"/>
                <a:cs typeface="Arial"/>
              </a:rPr>
              <a:t>requirements  </a:t>
            </a:r>
            <a:r>
              <a:rPr sz="2200" spc="-80">
                <a:latin typeface="Arial"/>
                <a:cs typeface="Arial"/>
              </a:rPr>
              <a:t>represented </a:t>
            </a:r>
            <a:r>
              <a:rPr sz="2200" spc="-95">
                <a:latin typeface="Arial"/>
                <a:cs typeface="Arial"/>
              </a:rPr>
              <a:t>by </a:t>
            </a:r>
            <a:r>
              <a:rPr sz="2200" spc="-30">
                <a:latin typeface="Arial"/>
                <a:cs typeface="Arial"/>
              </a:rPr>
              <a:t>the </a:t>
            </a:r>
            <a:r>
              <a:rPr sz="2200" spc="-70">
                <a:latin typeface="Arial"/>
                <a:cs typeface="Arial"/>
              </a:rPr>
              <a:t>model </a:t>
            </a:r>
            <a:r>
              <a:rPr sz="2200" spc="-95">
                <a:latin typeface="Arial"/>
                <a:cs typeface="Arial"/>
              </a:rPr>
              <a:t>are </a:t>
            </a:r>
            <a:r>
              <a:rPr sz="2200" spc="-35">
                <a:latin typeface="Arial"/>
                <a:cs typeface="Arial"/>
              </a:rPr>
              <a:t>prioritized </a:t>
            </a:r>
            <a:r>
              <a:rPr sz="2200" spc="-95">
                <a:latin typeface="Arial"/>
                <a:cs typeface="Arial"/>
              </a:rPr>
              <a:t>by </a:t>
            </a:r>
            <a:r>
              <a:rPr sz="2200" spc="-30">
                <a:latin typeface="Arial"/>
                <a:cs typeface="Arial"/>
              </a:rPr>
              <a:t>the </a:t>
            </a:r>
            <a:r>
              <a:rPr sz="2200" spc="-95">
                <a:latin typeface="Arial"/>
                <a:cs typeface="Arial"/>
              </a:rPr>
              <a:t>stakeholders </a:t>
            </a:r>
            <a:r>
              <a:rPr sz="2200" spc="-105">
                <a:latin typeface="Arial"/>
                <a:cs typeface="Arial"/>
              </a:rPr>
              <a:t>and </a:t>
            </a:r>
            <a:r>
              <a:rPr sz="2200" spc="-85">
                <a:latin typeface="Arial"/>
                <a:cs typeface="Arial"/>
              </a:rPr>
              <a:t>grouped  </a:t>
            </a:r>
            <a:r>
              <a:rPr sz="2200" spc="-5">
                <a:latin typeface="Arial"/>
                <a:cs typeface="Arial"/>
              </a:rPr>
              <a:t>within </a:t>
            </a:r>
            <a:r>
              <a:rPr sz="2200" spc="-65">
                <a:latin typeface="Arial"/>
                <a:cs typeface="Arial"/>
              </a:rPr>
              <a:t>requirements </a:t>
            </a:r>
            <a:r>
              <a:rPr sz="2200" spc="-165">
                <a:latin typeface="Arial"/>
                <a:cs typeface="Arial"/>
              </a:rPr>
              <a:t>packages </a:t>
            </a:r>
            <a:r>
              <a:rPr sz="2200" spc="-5">
                <a:latin typeface="Arial"/>
                <a:cs typeface="Arial"/>
              </a:rPr>
              <a:t>that </a:t>
            </a:r>
            <a:r>
              <a:rPr sz="2200">
                <a:latin typeface="Arial"/>
                <a:cs typeface="Arial"/>
              </a:rPr>
              <a:t>will </a:t>
            </a:r>
            <a:r>
              <a:rPr sz="2200" spc="-105">
                <a:latin typeface="Arial"/>
                <a:cs typeface="Arial"/>
              </a:rPr>
              <a:t>be </a:t>
            </a:r>
            <a:r>
              <a:rPr sz="2200" spc="-60">
                <a:latin typeface="Arial"/>
                <a:cs typeface="Arial"/>
              </a:rPr>
              <a:t>implemented </a:t>
            </a:r>
            <a:r>
              <a:rPr sz="2200" spc="-210">
                <a:latin typeface="Arial"/>
                <a:cs typeface="Arial"/>
              </a:rPr>
              <a:t>as </a:t>
            </a:r>
            <a:r>
              <a:rPr sz="2200" spc="-55">
                <a:latin typeface="Arial"/>
                <a:cs typeface="Arial"/>
              </a:rPr>
              <a:t>software  </a:t>
            </a:r>
            <a:r>
              <a:rPr sz="2200" spc="-80">
                <a:latin typeface="Arial"/>
                <a:cs typeface="Arial"/>
              </a:rPr>
              <a:t>increments.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25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</a:pPr>
            <a:r>
              <a:rPr sz="2200" spc="-195">
                <a:latin typeface="Arial"/>
                <a:cs typeface="Arial"/>
              </a:rPr>
              <a:t>A </a:t>
            </a:r>
            <a:r>
              <a:rPr lang="en-US" sz="2200" spc="-195">
                <a:latin typeface="Arial"/>
                <a:cs typeface="Arial"/>
              </a:rPr>
              <a:t> </a:t>
            </a:r>
            <a:r>
              <a:rPr sz="2200" spc="-60">
                <a:latin typeface="Arial"/>
                <a:cs typeface="Arial"/>
              </a:rPr>
              <a:t>review </a:t>
            </a:r>
            <a:r>
              <a:rPr sz="2200" spc="-5">
                <a:latin typeface="Arial"/>
                <a:cs typeface="Arial"/>
              </a:rPr>
              <a:t>of </a:t>
            </a:r>
            <a:r>
              <a:rPr sz="2200" spc="-35">
                <a:latin typeface="Arial"/>
                <a:cs typeface="Arial"/>
              </a:rPr>
              <a:t>the </a:t>
            </a:r>
            <a:r>
              <a:rPr sz="2200" spc="-65">
                <a:latin typeface="Arial"/>
                <a:cs typeface="Arial"/>
              </a:rPr>
              <a:t>requirements </a:t>
            </a:r>
            <a:r>
              <a:rPr sz="2200" spc="-70">
                <a:latin typeface="Arial"/>
                <a:cs typeface="Arial"/>
              </a:rPr>
              <a:t>model </a:t>
            </a:r>
            <a:r>
              <a:rPr sz="2200" spc="-145">
                <a:latin typeface="Arial"/>
                <a:cs typeface="Arial"/>
              </a:rPr>
              <a:t>addresses </a:t>
            </a:r>
            <a:r>
              <a:rPr sz="2200" spc="-35">
                <a:latin typeface="Arial"/>
                <a:cs typeface="Arial"/>
              </a:rPr>
              <a:t>the </a:t>
            </a:r>
            <a:r>
              <a:rPr sz="2200" spc="-40">
                <a:latin typeface="Arial"/>
                <a:cs typeface="Arial"/>
              </a:rPr>
              <a:t>following</a:t>
            </a:r>
            <a:r>
              <a:rPr sz="2200" spc="-450">
                <a:latin typeface="Arial"/>
                <a:cs typeface="Arial"/>
              </a:rPr>
              <a:t> </a:t>
            </a:r>
            <a:r>
              <a:rPr sz="2200" spc="-85">
                <a:latin typeface="Arial"/>
                <a:cs typeface="Arial"/>
              </a:rPr>
              <a:t>questions: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250">
              <a:latin typeface="Arial"/>
              <a:cs typeface="Arial"/>
            </a:endParaRPr>
          </a:p>
          <a:p>
            <a:pPr marL="12700" marR="6350">
              <a:lnSpc>
                <a:spcPct val="100000"/>
              </a:lnSpc>
              <a:buChar char="•"/>
              <a:tabLst>
                <a:tab pos="300355" algn="l"/>
                <a:tab pos="300990" algn="l"/>
                <a:tab pos="630555" algn="l"/>
                <a:tab pos="1316990" algn="l"/>
                <a:tab pos="2893695" algn="l"/>
                <a:tab pos="4208145" algn="l"/>
                <a:tab pos="4860290" algn="l"/>
                <a:tab pos="5387975" algn="l"/>
                <a:tab pos="6308725" algn="l"/>
                <a:tab pos="7606030" algn="l"/>
                <a:tab pos="8086725" algn="l"/>
              </a:tabLst>
            </a:pPr>
            <a:r>
              <a:rPr sz="2200" spc="-60">
                <a:latin typeface="Arial"/>
                <a:cs typeface="Arial"/>
              </a:rPr>
              <a:t>I</a:t>
            </a:r>
            <a:r>
              <a:rPr sz="2200" spc="-240">
                <a:latin typeface="Arial"/>
                <a:cs typeface="Arial"/>
              </a:rPr>
              <a:t>s</a:t>
            </a:r>
            <a:r>
              <a:rPr lang="en-US" sz="2200" spc="-240">
                <a:latin typeface="Arial"/>
                <a:cs typeface="Arial"/>
              </a:rPr>
              <a:t> </a:t>
            </a:r>
            <a:r>
              <a:rPr sz="2200" spc="-240">
                <a:latin typeface="Arial"/>
                <a:cs typeface="Arial"/>
              </a:rPr>
              <a:t>	</a:t>
            </a:r>
            <a:r>
              <a:rPr sz="2200" spc="-140">
                <a:latin typeface="Arial"/>
                <a:cs typeface="Arial"/>
              </a:rPr>
              <a:t>e</a:t>
            </a:r>
            <a:r>
              <a:rPr sz="2200" spc="-170">
                <a:latin typeface="Arial"/>
                <a:cs typeface="Arial"/>
              </a:rPr>
              <a:t>a</a:t>
            </a:r>
            <a:r>
              <a:rPr sz="2200" spc="-185">
                <a:latin typeface="Arial"/>
                <a:cs typeface="Arial"/>
              </a:rPr>
              <a:t>c</a:t>
            </a:r>
            <a:r>
              <a:rPr sz="2200" spc="-70">
                <a:latin typeface="Arial"/>
                <a:cs typeface="Arial"/>
              </a:rPr>
              <a:t>h</a:t>
            </a:r>
            <a:r>
              <a:rPr sz="2200">
                <a:latin typeface="Arial"/>
                <a:cs typeface="Arial"/>
              </a:rPr>
              <a:t>	</a:t>
            </a:r>
            <a:r>
              <a:rPr sz="2200" spc="20">
                <a:latin typeface="Arial"/>
                <a:cs typeface="Arial"/>
              </a:rPr>
              <a:t>r</a:t>
            </a:r>
            <a:r>
              <a:rPr sz="2200" spc="-140">
                <a:latin typeface="Arial"/>
                <a:cs typeface="Arial"/>
              </a:rPr>
              <a:t>e</a:t>
            </a:r>
            <a:r>
              <a:rPr sz="2200" spc="-70">
                <a:latin typeface="Arial"/>
                <a:cs typeface="Arial"/>
              </a:rPr>
              <a:t>q</a:t>
            </a:r>
            <a:r>
              <a:rPr sz="2200" spc="-80">
                <a:latin typeface="Arial"/>
                <a:cs typeface="Arial"/>
              </a:rPr>
              <a:t>u</a:t>
            </a:r>
            <a:r>
              <a:rPr sz="2200" spc="5">
                <a:latin typeface="Arial"/>
                <a:cs typeface="Arial"/>
              </a:rPr>
              <a:t>i</a:t>
            </a:r>
            <a:r>
              <a:rPr sz="2200" spc="30">
                <a:latin typeface="Arial"/>
                <a:cs typeface="Arial"/>
              </a:rPr>
              <a:t>r</a:t>
            </a:r>
            <a:r>
              <a:rPr sz="2200" spc="-140">
                <a:latin typeface="Arial"/>
                <a:cs typeface="Arial"/>
              </a:rPr>
              <a:t>e</a:t>
            </a:r>
            <a:r>
              <a:rPr sz="2200" spc="-80">
                <a:latin typeface="Arial"/>
                <a:cs typeface="Arial"/>
              </a:rPr>
              <a:t>m</a:t>
            </a:r>
            <a:r>
              <a:rPr sz="2200" spc="-140">
                <a:latin typeface="Arial"/>
                <a:cs typeface="Arial"/>
              </a:rPr>
              <a:t>e</a:t>
            </a:r>
            <a:r>
              <a:rPr sz="2200" spc="-80">
                <a:latin typeface="Arial"/>
                <a:cs typeface="Arial"/>
              </a:rPr>
              <a:t>n</a:t>
            </a:r>
            <a:r>
              <a:rPr sz="2200" spc="125">
                <a:latin typeface="Arial"/>
                <a:cs typeface="Arial"/>
              </a:rPr>
              <a:t>t</a:t>
            </a:r>
            <a:r>
              <a:rPr sz="2200">
                <a:latin typeface="Arial"/>
                <a:cs typeface="Arial"/>
              </a:rPr>
              <a:t>	</a:t>
            </a:r>
            <a:r>
              <a:rPr sz="2200" spc="-105">
                <a:latin typeface="Arial"/>
                <a:cs typeface="Arial"/>
              </a:rPr>
              <a:t>co</a:t>
            </a:r>
            <a:r>
              <a:rPr sz="2200" spc="-114">
                <a:latin typeface="Arial"/>
                <a:cs typeface="Arial"/>
              </a:rPr>
              <a:t>n</a:t>
            </a:r>
            <a:r>
              <a:rPr sz="2200" spc="-235">
                <a:latin typeface="Arial"/>
                <a:cs typeface="Arial"/>
              </a:rPr>
              <a:t>s</a:t>
            </a:r>
            <a:r>
              <a:rPr sz="2200" spc="5">
                <a:latin typeface="Arial"/>
                <a:cs typeface="Arial"/>
              </a:rPr>
              <a:t>i</a:t>
            </a:r>
            <a:r>
              <a:rPr sz="2200" spc="-80">
                <a:latin typeface="Arial"/>
                <a:cs typeface="Arial"/>
              </a:rPr>
              <a:t>s</a:t>
            </a:r>
            <a:r>
              <a:rPr sz="2200" spc="-45">
                <a:latin typeface="Arial"/>
                <a:cs typeface="Arial"/>
              </a:rPr>
              <a:t>t</a:t>
            </a:r>
            <a:r>
              <a:rPr sz="2200" spc="-140">
                <a:latin typeface="Arial"/>
                <a:cs typeface="Arial"/>
              </a:rPr>
              <a:t>e</a:t>
            </a:r>
            <a:r>
              <a:rPr sz="2200" spc="-80">
                <a:latin typeface="Arial"/>
                <a:cs typeface="Arial"/>
              </a:rPr>
              <a:t>n</a:t>
            </a:r>
            <a:r>
              <a:rPr sz="2200" spc="125">
                <a:latin typeface="Arial"/>
                <a:cs typeface="Arial"/>
              </a:rPr>
              <a:t>t</a:t>
            </a:r>
            <a:r>
              <a:rPr sz="2200">
                <a:latin typeface="Arial"/>
                <a:cs typeface="Arial"/>
              </a:rPr>
              <a:t>	</a:t>
            </a:r>
            <a:r>
              <a:rPr sz="2200" spc="-5">
                <a:latin typeface="Arial"/>
                <a:cs typeface="Arial"/>
              </a:rPr>
              <a:t>w</a:t>
            </a:r>
            <a:r>
              <a:rPr sz="2200">
                <a:latin typeface="Arial"/>
                <a:cs typeface="Arial"/>
              </a:rPr>
              <a:t>i</a:t>
            </a:r>
            <a:r>
              <a:rPr sz="2200" spc="114">
                <a:latin typeface="Arial"/>
                <a:cs typeface="Arial"/>
              </a:rPr>
              <a:t>t</a:t>
            </a:r>
            <a:r>
              <a:rPr sz="2200" spc="-70">
                <a:latin typeface="Arial"/>
                <a:cs typeface="Arial"/>
              </a:rPr>
              <a:t>h</a:t>
            </a:r>
            <a:r>
              <a:rPr sz="2200">
                <a:latin typeface="Arial"/>
                <a:cs typeface="Arial"/>
              </a:rPr>
              <a:t>	</a:t>
            </a:r>
            <a:r>
              <a:rPr sz="2200" spc="125">
                <a:latin typeface="Arial"/>
                <a:cs typeface="Arial"/>
              </a:rPr>
              <a:t>t</a:t>
            </a:r>
            <a:r>
              <a:rPr sz="2200" spc="-80">
                <a:latin typeface="Arial"/>
                <a:cs typeface="Arial"/>
              </a:rPr>
              <a:t>h</a:t>
            </a:r>
            <a:r>
              <a:rPr sz="2200" spc="-130">
                <a:latin typeface="Arial"/>
                <a:cs typeface="Arial"/>
              </a:rPr>
              <a:t>e</a:t>
            </a:r>
            <a:r>
              <a:rPr sz="2200">
                <a:latin typeface="Arial"/>
                <a:cs typeface="Arial"/>
              </a:rPr>
              <a:t>	</a:t>
            </a:r>
            <a:r>
              <a:rPr sz="2200" spc="-95">
                <a:latin typeface="Arial"/>
                <a:cs typeface="Arial"/>
              </a:rPr>
              <a:t>o</a:t>
            </a:r>
            <a:r>
              <a:rPr sz="2200" spc="-80">
                <a:latin typeface="Arial"/>
                <a:cs typeface="Arial"/>
              </a:rPr>
              <a:t>v</a:t>
            </a:r>
            <a:r>
              <a:rPr sz="2200" spc="-140">
                <a:latin typeface="Arial"/>
                <a:cs typeface="Arial"/>
              </a:rPr>
              <a:t>e</a:t>
            </a:r>
            <a:r>
              <a:rPr sz="2200" spc="30">
                <a:latin typeface="Arial"/>
                <a:cs typeface="Arial"/>
              </a:rPr>
              <a:t>r</a:t>
            </a:r>
            <a:r>
              <a:rPr sz="2200" spc="-170">
                <a:latin typeface="Arial"/>
                <a:cs typeface="Arial"/>
              </a:rPr>
              <a:t>a</a:t>
            </a:r>
            <a:r>
              <a:rPr sz="2200" spc="5">
                <a:latin typeface="Arial"/>
                <a:cs typeface="Arial"/>
              </a:rPr>
              <a:t>l</a:t>
            </a:r>
            <a:r>
              <a:rPr sz="2200" spc="15">
                <a:latin typeface="Arial"/>
                <a:cs typeface="Arial"/>
              </a:rPr>
              <a:t>l</a:t>
            </a:r>
            <a:r>
              <a:rPr sz="2200">
                <a:latin typeface="Arial"/>
                <a:cs typeface="Arial"/>
              </a:rPr>
              <a:t>	</a:t>
            </a:r>
            <a:r>
              <a:rPr sz="2200" spc="-60">
                <a:latin typeface="Arial"/>
                <a:cs typeface="Arial"/>
              </a:rPr>
              <a:t>o</a:t>
            </a:r>
            <a:r>
              <a:rPr sz="2200" spc="-80">
                <a:latin typeface="Arial"/>
                <a:cs typeface="Arial"/>
              </a:rPr>
              <a:t>b</a:t>
            </a:r>
            <a:r>
              <a:rPr sz="2200" spc="35">
                <a:latin typeface="Arial"/>
                <a:cs typeface="Arial"/>
              </a:rPr>
              <a:t>j</a:t>
            </a:r>
            <a:r>
              <a:rPr sz="2200" spc="-140">
                <a:latin typeface="Arial"/>
                <a:cs typeface="Arial"/>
              </a:rPr>
              <a:t>e</a:t>
            </a:r>
            <a:r>
              <a:rPr sz="2200" spc="-35">
                <a:latin typeface="Arial"/>
                <a:cs typeface="Arial"/>
              </a:rPr>
              <a:t>c</a:t>
            </a:r>
            <a:r>
              <a:rPr sz="2200" spc="-30">
                <a:latin typeface="Arial"/>
                <a:cs typeface="Arial"/>
              </a:rPr>
              <a:t>t</a:t>
            </a:r>
            <a:r>
              <a:rPr sz="2200" spc="5">
                <a:latin typeface="Arial"/>
                <a:cs typeface="Arial"/>
              </a:rPr>
              <a:t>i</a:t>
            </a:r>
            <a:r>
              <a:rPr sz="2200" spc="-105">
                <a:latin typeface="Arial"/>
                <a:cs typeface="Arial"/>
              </a:rPr>
              <a:t>v</a:t>
            </a:r>
            <a:r>
              <a:rPr sz="2200" spc="-140">
                <a:latin typeface="Arial"/>
                <a:cs typeface="Arial"/>
              </a:rPr>
              <a:t>e</a:t>
            </a:r>
            <a:r>
              <a:rPr sz="2200" spc="-240">
                <a:latin typeface="Arial"/>
                <a:cs typeface="Arial"/>
              </a:rPr>
              <a:t>s</a:t>
            </a:r>
            <a:r>
              <a:rPr sz="2200">
                <a:latin typeface="Arial"/>
                <a:cs typeface="Arial"/>
              </a:rPr>
              <a:t>	</a:t>
            </a:r>
            <a:r>
              <a:rPr sz="2200" spc="65">
                <a:latin typeface="Arial"/>
                <a:cs typeface="Arial"/>
              </a:rPr>
              <a:t>f</a:t>
            </a:r>
            <a:r>
              <a:rPr sz="2200" spc="-25">
                <a:latin typeface="Arial"/>
                <a:cs typeface="Arial"/>
              </a:rPr>
              <a:t>o</a:t>
            </a:r>
            <a:r>
              <a:rPr sz="2200" spc="-15">
                <a:latin typeface="Arial"/>
                <a:cs typeface="Arial"/>
              </a:rPr>
              <a:t>r</a:t>
            </a:r>
            <a:r>
              <a:rPr sz="2200">
                <a:latin typeface="Arial"/>
                <a:cs typeface="Arial"/>
              </a:rPr>
              <a:t>	</a:t>
            </a:r>
            <a:r>
              <a:rPr sz="2200" spc="114">
                <a:latin typeface="Arial"/>
                <a:cs typeface="Arial"/>
              </a:rPr>
              <a:t>t</a:t>
            </a:r>
            <a:r>
              <a:rPr sz="2200" spc="-80">
                <a:latin typeface="Arial"/>
                <a:cs typeface="Arial"/>
              </a:rPr>
              <a:t>h</a:t>
            </a:r>
            <a:r>
              <a:rPr sz="2200" spc="-90">
                <a:latin typeface="Arial"/>
                <a:cs typeface="Arial"/>
              </a:rPr>
              <a:t>e  </a:t>
            </a:r>
            <a:r>
              <a:rPr sz="2200" spc="-65">
                <a:latin typeface="Arial"/>
                <a:cs typeface="Arial"/>
              </a:rPr>
              <a:t>system/product?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"/>
              <a:buChar char="•"/>
            </a:pPr>
            <a:endParaRPr sz="2250">
              <a:latin typeface="Arial"/>
              <a:cs typeface="Arial"/>
            </a:endParaRPr>
          </a:p>
          <a:p>
            <a:pPr marL="213360" indent="-200660">
              <a:lnSpc>
                <a:spcPct val="100000"/>
              </a:lnSpc>
              <a:buChar char="•"/>
              <a:tabLst>
                <a:tab pos="213360" algn="l"/>
              </a:tabLst>
            </a:pPr>
            <a:r>
              <a:rPr sz="2200" spc="-160">
                <a:latin typeface="Arial"/>
                <a:cs typeface="Arial"/>
              </a:rPr>
              <a:t>Have</a:t>
            </a:r>
            <a:r>
              <a:rPr sz="2200" spc="-125">
                <a:latin typeface="Arial"/>
                <a:cs typeface="Arial"/>
              </a:rPr>
              <a:t> </a:t>
            </a:r>
            <a:r>
              <a:rPr sz="2200" spc="-50">
                <a:latin typeface="Arial"/>
                <a:cs typeface="Arial"/>
              </a:rPr>
              <a:t>all</a:t>
            </a:r>
            <a:r>
              <a:rPr sz="2200" spc="-125">
                <a:latin typeface="Arial"/>
                <a:cs typeface="Arial"/>
              </a:rPr>
              <a:t> </a:t>
            </a:r>
            <a:r>
              <a:rPr sz="2200" spc="-65">
                <a:latin typeface="Arial"/>
                <a:cs typeface="Arial"/>
              </a:rPr>
              <a:t>requirements</a:t>
            </a:r>
            <a:r>
              <a:rPr sz="2200" spc="-110">
                <a:latin typeface="Arial"/>
                <a:cs typeface="Arial"/>
              </a:rPr>
              <a:t> been</a:t>
            </a:r>
            <a:r>
              <a:rPr sz="2200" spc="-114">
                <a:latin typeface="Arial"/>
                <a:cs typeface="Arial"/>
              </a:rPr>
              <a:t> </a:t>
            </a:r>
            <a:r>
              <a:rPr sz="2200" spc="-85">
                <a:latin typeface="Arial"/>
                <a:cs typeface="Arial"/>
              </a:rPr>
              <a:t>specified</a:t>
            </a:r>
            <a:r>
              <a:rPr sz="2200" spc="-125">
                <a:latin typeface="Arial"/>
                <a:cs typeface="Arial"/>
              </a:rPr>
              <a:t> </a:t>
            </a:r>
            <a:r>
              <a:rPr sz="2200" spc="-25">
                <a:latin typeface="Arial"/>
                <a:cs typeface="Arial"/>
              </a:rPr>
              <a:t>at</a:t>
            </a:r>
            <a:r>
              <a:rPr sz="2200" spc="-120">
                <a:latin typeface="Arial"/>
                <a:cs typeface="Arial"/>
              </a:rPr>
              <a:t> </a:t>
            </a:r>
            <a:r>
              <a:rPr sz="2200" spc="-35">
                <a:latin typeface="Arial"/>
                <a:cs typeface="Arial"/>
              </a:rPr>
              <a:t>the</a:t>
            </a:r>
            <a:r>
              <a:rPr sz="2200" spc="-120">
                <a:latin typeface="Arial"/>
                <a:cs typeface="Arial"/>
              </a:rPr>
              <a:t> </a:t>
            </a:r>
            <a:r>
              <a:rPr sz="2200" spc="-50">
                <a:latin typeface="Arial"/>
                <a:cs typeface="Arial"/>
              </a:rPr>
              <a:t>proper</a:t>
            </a:r>
            <a:r>
              <a:rPr sz="2200" spc="-114">
                <a:latin typeface="Arial"/>
                <a:cs typeface="Arial"/>
              </a:rPr>
              <a:t> </a:t>
            </a:r>
            <a:r>
              <a:rPr sz="2200" spc="-75">
                <a:latin typeface="Arial"/>
                <a:cs typeface="Arial"/>
              </a:rPr>
              <a:t>level</a:t>
            </a:r>
            <a:r>
              <a:rPr sz="2200" spc="-114">
                <a:latin typeface="Arial"/>
                <a:cs typeface="Arial"/>
              </a:rPr>
              <a:t> </a:t>
            </a:r>
            <a:r>
              <a:rPr sz="2200" spc="-5">
                <a:latin typeface="Arial"/>
                <a:cs typeface="Arial"/>
              </a:rPr>
              <a:t>of</a:t>
            </a:r>
            <a:r>
              <a:rPr sz="2200" spc="-110">
                <a:latin typeface="Arial"/>
                <a:cs typeface="Arial"/>
              </a:rPr>
              <a:t> </a:t>
            </a:r>
            <a:r>
              <a:rPr sz="2200" spc="-80">
                <a:latin typeface="Arial"/>
                <a:cs typeface="Arial"/>
              </a:rPr>
              <a:t>abstraction?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Arial"/>
              <a:buChar char="•"/>
            </a:pPr>
            <a:endParaRPr sz="2250">
              <a:latin typeface="Arial"/>
              <a:cs typeface="Arial"/>
            </a:endParaRPr>
          </a:p>
          <a:p>
            <a:pPr marL="12700" marR="6350">
              <a:lnSpc>
                <a:spcPct val="100000"/>
              </a:lnSpc>
              <a:buChar char="•"/>
              <a:tabLst>
                <a:tab pos="282575" algn="l"/>
                <a:tab pos="283210" algn="l"/>
                <a:tab pos="594995" algn="l"/>
                <a:tab pos="1104900" algn="l"/>
                <a:tab pos="2665095" algn="l"/>
                <a:tab pos="3420745" algn="l"/>
                <a:tab pos="4670425" algn="l"/>
                <a:tab pos="5046980" algn="l"/>
                <a:tab pos="5720715" algn="l"/>
                <a:tab pos="6009640" algn="l"/>
                <a:tab pos="7247255" algn="l"/>
                <a:tab pos="7659370" algn="l"/>
              </a:tabLst>
            </a:pPr>
            <a:r>
              <a:rPr sz="2200" spc="-60">
                <a:latin typeface="Arial"/>
                <a:cs typeface="Arial"/>
              </a:rPr>
              <a:t>I</a:t>
            </a:r>
            <a:r>
              <a:rPr sz="2200" spc="-240">
                <a:latin typeface="Arial"/>
                <a:cs typeface="Arial"/>
              </a:rPr>
              <a:t>s	</a:t>
            </a:r>
            <a:r>
              <a:rPr sz="2200" spc="114">
                <a:latin typeface="Arial"/>
                <a:cs typeface="Arial"/>
              </a:rPr>
              <a:t>t</a:t>
            </a:r>
            <a:r>
              <a:rPr sz="2200" spc="-70">
                <a:latin typeface="Arial"/>
                <a:cs typeface="Arial"/>
              </a:rPr>
              <a:t>h</a:t>
            </a:r>
            <a:r>
              <a:rPr sz="2200" spc="-130">
                <a:latin typeface="Arial"/>
                <a:cs typeface="Arial"/>
              </a:rPr>
              <a:t>e</a:t>
            </a:r>
            <a:r>
              <a:rPr sz="2200">
                <a:latin typeface="Arial"/>
                <a:cs typeface="Arial"/>
              </a:rPr>
              <a:t>	</a:t>
            </a:r>
            <a:r>
              <a:rPr sz="2200" spc="30">
                <a:latin typeface="Arial"/>
                <a:cs typeface="Arial"/>
              </a:rPr>
              <a:t>r</a:t>
            </a:r>
            <a:r>
              <a:rPr sz="2200" spc="-140">
                <a:latin typeface="Arial"/>
                <a:cs typeface="Arial"/>
              </a:rPr>
              <a:t>e</a:t>
            </a:r>
            <a:r>
              <a:rPr sz="2200" spc="-80">
                <a:latin typeface="Arial"/>
                <a:cs typeface="Arial"/>
              </a:rPr>
              <a:t>q</a:t>
            </a:r>
            <a:r>
              <a:rPr sz="2200" spc="-70">
                <a:latin typeface="Arial"/>
                <a:cs typeface="Arial"/>
              </a:rPr>
              <a:t>u</a:t>
            </a:r>
            <a:r>
              <a:rPr sz="2200" spc="5">
                <a:latin typeface="Arial"/>
                <a:cs typeface="Arial"/>
              </a:rPr>
              <a:t>i</a:t>
            </a:r>
            <a:r>
              <a:rPr sz="2200" spc="30">
                <a:latin typeface="Arial"/>
                <a:cs typeface="Arial"/>
              </a:rPr>
              <a:t>r</a:t>
            </a:r>
            <a:r>
              <a:rPr sz="2200" spc="-140">
                <a:latin typeface="Arial"/>
                <a:cs typeface="Arial"/>
              </a:rPr>
              <a:t>e</a:t>
            </a:r>
            <a:r>
              <a:rPr sz="2200" spc="-90">
                <a:latin typeface="Arial"/>
                <a:cs typeface="Arial"/>
              </a:rPr>
              <a:t>m</a:t>
            </a:r>
            <a:r>
              <a:rPr sz="2200" spc="-140">
                <a:latin typeface="Arial"/>
                <a:cs typeface="Arial"/>
              </a:rPr>
              <a:t>e</a:t>
            </a:r>
            <a:r>
              <a:rPr sz="2200" spc="-80">
                <a:latin typeface="Arial"/>
                <a:cs typeface="Arial"/>
              </a:rPr>
              <a:t>n</a:t>
            </a:r>
            <a:r>
              <a:rPr sz="2200" spc="125">
                <a:latin typeface="Arial"/>
                <a:cs typeface="Arial"/>
              </a:rPr>
              <a:t>t</a:t>
            </a:r>
            <a:r>
              <a:rPr sz="2200">
                <a:latin typeface="Arial"/>
                <a:cs typeface="Arial"/>
              </a:rPr>
              <a:t>	</a:t>
            </a:r>
            <a:r>
              <a:rPr sz="2200" spc="30">
                <a:latin typeface="Arial"/>
                <a:cs typeface="Arial"/>
              </a:rPr>
              <a:t>r</a:t>
            </a:r>
            <a:r>
              <a:rPr sz="2200" spc="-140">
                <a:latin typeface="Arial"/>
                <a:cs typeface="Arial"/>
              </a:rPr>
              <a:t>e</a:t>
            </a:r>
            <a:r>
              <a:rPr sz="2200" spc="-170">
                <a:latin typeface="Arial"/>
                <a:cs typeface="Arial"/>
              </a:rPr>
              <a:t>a</a:t>
            </a:r>
            <a:r>
              <a:rPr sz="2200" spc="5">
                <a:latin typeface="Arial"/>
                <a:cs typeface="Arial"/>
              </a:rPr>
              <a:t>ll</a:t>
            </a:r>
            <a:r>
              <a:rPr sz="2200" spc="-105">
                <a:latin typeface="Arial"/>
                <a:cs typeface="Arial"/>
              </a:rPr>
              <a:t>y</a:t>
            </a:r>
            <a:r>
              <a:rPr sz="2200">
                <a:latin typeface="Arial"/>
                <a:cs typeface="Arial"/>
              </a:rPr>
              <a:t>	</a:t>
            </a:r>
            <a:r>
              <a:rPr sz="2200" spc="-80">
                <a:latin typeface="Arial"/>
                <a:cs typeface="Arial"/>
              </a:rPr>
              <a:t>n</a:t>
            </a:r>
            <a:r>
              <a:rPr sz="2200" spc="-140">
                <a:latin typeface="Arial"/>
                <a:cs typeface="Arial"/>
              </a:rPr>
              <a:t>e</a:t>
            </a:r>
            <a:r>
              <a:rPr sz="2200" spc="-150">
                <a:latin typeface="Arial"/>
                <a:cs typeface="Arial"/>
              </a:rPr>
              <a:t>c</a:t>
            </a:r>
            <a:r>
              <a:rPr sz="2200" spc="-170">
                <a:latin typeface="Arial"/>
                <a:cs typeface="Arial"/>
              </a:rPr>
              <a:t>e</a:t>
            </a:r>
            <a:r>
              <a:rPr sz="2200" spc="-245">
                <a:latin typeface="Arial"/>
                <a:cs typeface="Arial"/>
              </a:rPr>
              <a:t>s</a:t>
            </a:r>
            <a:r>
              <a:rPr sz="2200" spc="-235">
                <a:latin typeface="Arial"/>
                <a:cs typeface="Arial"/>
              </a:rPr>
              <a:t>s</a:t>
            </a:r>
            <a:r>
              <a:rPr sz="2200" spc="-175">
                <a:latin typeface="Arial"/>
                <a:cs typeface="Arial"/>
              </a:rPr>
              <a:t>a</a:t>
            </a:r>
            <a:r>
              <a:rPr sz="2200" spc="30">
                <a:latin typeface="Arial"/>
                <a:cs typeface="Arial"/>
              </a:rPr>
              <a:t>r</a:t>
            </a:r>
            <a:r>
              <a:rPr sz="2200" spc="-105">
                <a:latin typeface="Arial"/>
                <a:cs typeface="Arial"/>
              </a:rPr>
              <a:t>y</a:t>
            </a:r>
            <a:r>
              <a:rPr sz="2200">
                <a:latin typeface="Arial"/>
                <a:cs typeface="Arial"/>
              </a:rPr>
              <a:t>	</a:t>
            </a:r>
            <a:r>
              <a:rPr sz="2200" spc="-25">
                <a:latin typeface="Arial"/>
                <a:cs typeface="Arial"/>
              </a:rPr>
              <a:t>o</a:t>
            </a:r>
            <a:r>
              <a:rPr sz="2200" spc="-15">
                <a:latin typeface="Arial"/>
                <a:cs typeface="Arial"/>
              </a:rPr>
              <a:t>r</a:t>
            </a:r>
            <a:r>
              <a:rPr sz="2200">
                <a:latin typeface="Arial"/>
                <a:cs typeface="Arial"/>
              </a:rPr>
              <a:t>	</a:t>
            </a:r>
            <a:r>
              <a:rPr sz="2200" spc="-80">
                <a:latin typeface="Arial"/>
                <a:cs typeface="Arial"/>
              </a:rPr>
              <a:t>d</a:t>
            </a:r>
            <a:r>
              <a:rPr sz="2200" spc="-60">
                <a:latin typeface="Arial"/>
                <a:cs typeface="Arial"/>
              </a:rPr>
              <a:t>o</a:t>
            </a:r>
            <a:r>
              <a:rPr sz="2200" spc="-140">
                <a:latin typeface="Arial"/>
                <a:cs typeface="Arial"/>
              </a:rPr>
              <a:t>e</a:t>
            </a:r>
            <a:r>
              <a:rPr sz="2200" spc="-240">
                <a:latin typeface="Arial"/>
                <a:cs typeface="Arial"/>
              </a:rPr>
              <a:t>s</a:t>
            </a:r>
            <a:r>
              <a:rPr sz="2200">
                <a:latin typeface="Arial"/>
                <a:cs typeface="Arial"/>
              </a:rPr>
              <a:t>	</a:t>
            </a:r>
            <a:r>
              <a:rPr sz="2200" spc="15">
                <a:latin typeface="Arial"/>
                <a:cs typeface="Arial"/>
              </a:rPr>
              <a:t>i</a:t>
            </a:r>
            <a:r>
              <a:rPr sz="2200" spc="125">
                <a:latin typeface="Arial"/>
                <a:cs typeface="Arial"/>
              </a:rPr>
              <a:t>t</a:t>
            </a:r>
            <a:r>
              <a:rPr sz="2200">
                <a:latin typeface="Arial"/>
                <a:cs typeface="Arial"/>
              </a:rPr>
              <a:t>	</a:t>
            </a:r>
            <a:r>
              <a:rPr sz="2200" spc="20">
                <a:latin typeface="Arial"/>
                <a:cs typeface="Arial"/>
              </a:rPr>
              <a:t>r</a:t>
            </a:r>
            <a:r>
              <a:rPr sz="2200" spc="-130">
                <a:latin typeface="Arial"/>
                <a:cs typeface="Arial"/>
              </a:rPr>
              <a:t>e</a:t>
            </a:r>
            <a:r>
              <a:rPr sz="2200" spc="-80">
                <a:latin typeface="Arial"/>
                <a:cs typeface="Arial"/>
              </a:rPr>
              <a:t>p</a:t>
            </a:r>
            <a:r>
              <a:rPr sz="2200" spc="30">
                <a:latin typeface="Arial"/>
                <a:cs typeface="Arial"/>
              </a:rPr>
              <a:t>r</a:t>
            </a:r>
            <a:r>
              <a:rPr sz="2200" spc="-140">
                <a:latin typeface="Arial"/>
                <a:cs typeface="Arial"/>
              </a:rPr>
              <a:t>e</a:t>
            </a:r>
            <a:r>
              <a:rPr sz="2200" spc="-190">
                <a:latin typeface="Arial"/>
                <a:cs typeface="Arial"/>
              </a:rPr>
              <a:t>se</a:t>
            </a:r>
            <a:r>
              <a:rPr sz="2200" spc="-70">
                <a:latin typeface="Arial"/>
                <a:cs typeface="Arial"/>
              </a:rPr>
              <a:t>n</a:t>
            </a:r>
            <a:r>
              <a:rPr sz="2200" spc="125">
                <a:latin typeface="Arial"/>
                <a:cs typeface="Arial"/>
              </a:rPr>
              <a:t>t</a:t>
            </a:r>
            <a:r>
              <a:rPr sz="2200">
                <a:latin typeface="Arial"/>
                <a:cs typeface="Arial"/>
              </a:rPr>
              <a:t>	</a:t>
            </a:r>
            <a:r>
              <a:rPr sz="2200" spc="-175">
                <a:latin typeface="Arial"/>
                <a:cs typeface="Arial"/>
              </a:rPr>
              <a:t>a</a:t>
            </a:r>
            <a:r>
              <a:rPr sz="2200" spc="-70">
                <a:latin typeface="Arial"/>
                <a:cs typeface="Arial"/>
              </a:rPr>
              <a:t>n</a:t>
            </a:r>
            <a:r>
              <a:rPr sz="2200">
                <a:latin typeface="Arial"/>
                <a:cs typeface="Arial"/>
              </a:rPr>
              <a:t>	</a:t>
            </a:r>
            <a:r>
              <a:rPr sz="2200" spc="-175">
                <a:latin typeface="Arial"/>
                <a:cs typeface="Arial"/>
              </a:rPr>
              <a:t>a</a:t>
            </a:r>
            <a:r>
              <a:rPr sz="2200" spc="-80">
                <a:latin typeface="Arial"/>
                <a:cs typeface="Arial"/>
              </a:rPr>
              <a:t>dd</a:t>
            </a:r>
            <a:r>
              <a:rPr sz="2200" spc="-60">
                <a:latin typeface="Arial"/>
                <a:cs typeface="Arial"/>
              </a:rPr>
              <a:t>-</a:t>
            </a:r>
            <a:r>
              <a:rPr sz="2200" spc="-55">
                <a:latin typeface="Arial"/>
                <a:cs typeface="Arial"/>
              </a:rPr>
              <a:t>on  </a:t>
            </a:r>
            <a:r>
              <a:rPr sz="2200" spc="-45">
                <a:latin typeface="Arial"/>
                <a:cs typeface="Arial"/>
              </a:rPr>
              <a:t>feature</a:t>
            </a:r>
            <a:r>
              <a:rPr sz="2200" spc="-125">
                <a:latin typeface="Arial"/>
                <a:cs typeface="Arial"/>
              </a:rPr>
              <a:t> </a:t>
            </a:r>
            <a:r>
              <a:rPr sz="2200" spc="-5">
                <a:latin typeface="Arial"/>
                <a:cs typeface="Arial"/>
              </a:rPr>
              <a:t>that</a:t>
            </a:r>
            <a:r>
              <a:rPr sz="2200" spc="-125">
                <a:latin typeface="Arial"/>
                <a:cs typeface="Arial"/>
              </a:rPr>
              <a:t> </a:t>
            </a:r>
            <a:r>
              <a:rPr sz="2200" spc="-120">
                <a:latin typeface="Arial"/>
                <a:cs typeface="Arial"/>
              </a:rPr>
              <a:t>may </a:t>
            </a:r>
            <a:r>
              <a:rPr sz="2200" spc="-10">
                <a:latin typeface="Arial"/>
                <a:cs typeface="Arial"/>
              </a:rPr>
              <a:t>not</a:t>
            </a:r>
            <a:r>
              <a:rPr sz="2200" spc="-120">
                <a:latin typeface="Arial"/>
                <a:cs typeface="Arial"/>
              </a:rPr>
              <a:t> </a:t>
            </a:r>
            <a:r>
              <a:rPr sz="2200" spc="-105">
                <a:latin typeface="Arial"/>
                <a:cs typeface="Arial"/>
              </a:rPr>
              <a:t>be</a:t>
            </a:r>
            <a:r>
              <a:rPr sz="2200" spc="-130">
                <a:latin typeface="Arial"/>
                <a:cs typeface="Arial"/>
              </a:rPr>
              <a:t> </a:t>
            </a:r>
            <a:r>
              <a:rPr sz="2200" spc="-95">
                <a:latin typeface="Arial"/>
                <a:cs typeface="Arial"/>
              </a:rPr>
              <a:t>essential</a:t>
            </a:r>
            <a:r>
              <a:rPr sz="2200" spc="-130">
                <a:latin typeface="Arial"/>
                <a:cs typeface="Arial"/>
              </a:rPr>
              <a:t> </a:t>
            </a:r>
            <a:r>
              <a:rPr sz="2200" spc="25">
                <a:latin typeface="Arial"/>
                <a:cs typeface="Arial"/>
              </a:rPr>
              <a:t>to</a:t>
            </a:r>
            <a:r>
              <a:rPr sz="2200" spc="-114">
                <a:latin typeface="Arial"/>
                <a:cs typeface="Arial"/>
              </a:rPr>
              <a:t> </a:t>
            </a:r>
            <a:r>
              <a:rPr sz="2200" spc="-30">
                <a:latin typeface="Arial"/>
                <a:cs typeface="Arial"/>
              </a:rPr>
              <a:t>the</a:t>
            </a:r>
            <a:r>
              <a:rPr sz="2200" spc="-130">
                <a:latin typeface="Arial"/>
                <a:cs typeface="Arial"/>
              </a:rPr>
              <a:t> </a:t>
            </a:r>
            <a:r>
              <a:rPr sz="2200" spc="-60">
                <a:latin typeface="Arial"/>
                <a:cs typeface="Arial"/>
              </a:rPr>
              <a:t>objective</a:t>
            </a:r>
            <a:r>
              <a:rPr sz="2200" spc="-125">
                <a:latin typeface="Arial"/>
                <a:cs typeface="Arial"/>
              </a:rPr>
              <a:t> </a:t>
            </a:r>
            <a:r>
              <a:rPr sz="2200" spc="-5">
                <a:latin typeface="Arial"/>
                <a:cs typeface="Arial"/>
              </a:rPr>
              <a:t>of</a:t>
            </a:r>
            <a:r>
              <a:rPr sz="2200" spc="-125">
                <a:latin typeface="Arial"/>
                <a:cs typeface="Arial"/>
              </a:rPr>
              <a:t> </a:t>
            </a:r>
            <a:r>
              <a:rPr sz="2200" spc="-30">
                <a:latin typeface="Arial"/>
                <a:cs typeface="Arial"/>
              </a:rPr>
              <a:t>the</a:t>
            </a:r>
            <a:r>
              <a:rPr sz="2200" spc="-130">
                <a:latin typeface="Arial"/>
                <a:cs typeface="Arial"/>
              </a:rPr>
              <a:t> system?</a:t>
            </a:r>
            <a:endParaRPr sz="22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5483525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1320" y="1134109"/>
            <a:ext cx="8411210" cy="3041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3360" indent="-200660">
              <a:lnSpc>
                <a:spcPct val="100000"/>
              </a:lnSpc>
              <a:spcBef>
                <a:spcPts val="100"/>
              </a:spcBef>
              <a:buChar char="•"/>
              <a:tabLst>
                <a:tab pos="213360" algn="l"/>
              </a:tabLst>
            </a:pPr>
            <a:r>
              <a:rPr sz="2200" spc="-155">
                <a:latin typeface="Arial"/>
                <a:cs typeface="Arial"/>
              </a:rPr>
              <a:t>Is </a:t>
            </a:r>
            <a:r>
              <a:rPr sz="2200" spc="-145">
                <a:latin typeface="Arial"/>
                <a:cs typeface="Arial"/>
              </a:rPr>
              <a:t>each </a:t>
            </a:r>
            <a:r>
              <a:rPr sz="2200" spc="-50">
                <a:latin typeface="Arial"/>
                <a:cs typeface="Arial"/>
              </a:rPr>
              <a:t>requirement </a:t>
            </a:r>
            <a:r>
              <a:rPr sz="2200" b="1" spc="-165">
                <a:latin typeface="Arial"/>
                <a:cs typeface="Arial"/>
              </a:rPr>
              <a:t>bounded </a:t>
            </a:r>
            <a:r>
              <a:rPr sz="2200" b="1" spc="-160">
                <a:latin typeface="Arial"/>
                <a:cs typeface="Arial"/>
              </a:rPr>
              <a:t>and</a:t>
            </a:r>
            <a:r>
              <a:rPr sz="2200" b="1" spc="-100">
                <a:latin typeface="Arial"/>
                <a:cs typeface="Arial"/>
              </a:rPr>
              <a:t> </a:t>
            </a:r>
            <a:r>
              <a:rPr sz="2200" b="1" spc="-190">
                <a:latin typeface="Arial"/>
                <a:cs typeface="Arial"/>
              </a:rPr>
              <a:t>unambiguous</a:t>
            </a:r>
            <a:r>
              <a:rPr sz="2200" spc="-190">
                <a:latin typeface="Arial"/>
                <a:cs typeface="Arial"/>
              </a:rPr>
              <a:t>?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"/>
              <a:buChar char="•"/>
            </a:pPr>
            <a:endParaRPr sz="2250">
              <a:latin typeface="Arial"/>
              <a:cs typeface="Arial"/>
            </a:endParaRPr>
          </a:p>
          <a:p>
            <a:pPr marL="12700" marR="7620">
              <a:lnSpc>
                <a:spcPct val="100000"/>
              </a:lnSpc>
              <a:buChar char="•"/>
              <a:tabLst>
                <a:tab pos="220979" algn="l"/>
              </a:tabLst>
            </a:pPr>
            <a:r>
              <a:rPr sz="2200" spc="-175">
                <a:latin typeface="Arial"/>
                <a:cs typeface="Arial"/>
              </a:rPr>
              <a:t>Does </a:t>
            </a:r>
            <a:r>
              <a:rPr sz="2200" spc="-145">
                <a:latin typeface="Arial"/>
                <a:cs typeface="Arial"/>
              </a:rPr>
              <a:t>each </a:t>
            </a:r>
            <a:r>
              <a:rPr sz="2200" spc="-50">
                <a:latin typeface="Arial"/>
                <a:cs typeface="Arial"/>
              </a:rPr>
              <a:t>requirement </a:t>
            </a:r>
            <a:r>
              <a:rPr sz="2200" spc="-120">
                <a:latin typeface="Arial"/>
                <a:cs typeface="Arial"/>
              </a:rPr>
              <a:t>have </a:t>
            </a:r>
            <a:r>
              <a:rPr sz="2200" b="1" spc="-100">
                <a:latin typeface="Arial"/>
                <a:cs typeface="Arial"/>
              </a:rPr>
              <a:t>attribution</a:t>
            </a:r>
            <a:r>
              <a:rPr sz="2200" spc="-100">
                <a:latin typeface="Arial"/>
                <a:cs typeface="Arial"/>
              </a:rPr>
              <a:t>? That is, </a:t>
            </a:r>
            <a:r>
              <a:rPr sz="2200" spc="-114">
                <a:latin typeface="Arial"/>
                <a:cs typeface="Arial"/>
              </a:rPr>
              <a:t>is </a:t>
            </a:r>
            <a:r>
              <a:rPr sz="2200" spc="-170">
                <a:latin typeface="Arial"/>
                <a:cs typeface="Arial"/>
              </a:rPr>
              <a:t>a </a:t>
            </a:r>
            <a:r>
              <a:rPr sz="2200" spc="-110">
                <a:latin typeface="Arial"/>
                <a:cs typeface="Arial"/>
              </a:rPr>
              <a:t>source </a:t>
            </a:r>
            <a:r>
              <a:rPr sz="2200" spc="-85">
                <a:latin typeface="Arial"/>
                <a:cs typeface="Arial"/>
              </a:rPr>
              <a:t>(generally,  </a:t>
            </a:r>
            <a:r>
              <a:rPr sz="2200" spc="-170">
                <a:latin typeface="Arial"/>
                <a:cs typeface="Arial"/>
              </a:rPr>
              <a:t>a </a:t>
            </a:r>
            <a:r>
              <a:rPr sz="2200" spc="-90">
                <a:latin typeface="Arial"/>
                <a:cs typeface="Arial"/>
              </a:rPr>
              <a:t>specific </a:t>
            </a:r>
            <a:r>
              <a:rPr sz="2200" spc="-55">
                <a:latin typeface="Arial"/>
                <a:cs typeface="Arial"/>
              </a:rPr>
              <a:t>individual) </a:t>
            </a:r>
            <a:r>
              <a:rPr sz="2200" spc="-50">
                <a:latin typeface="Arial"/>
                <a:cs typeface="Arial"/>
              </a:rPr>
              <a:t>noted </a:t>
            </a:r>
            <a:r>
              <a:rPr sz="2200" spc="10">
                <a:latin typeface="Arial"/>
                <a:cs typeface="Arial"/>
              </a:rPr>
              <a:t>for </a:t>
            </a:r>
            <a:r>
              <a:rPr sz="2200" spc="-145">
                <a:latin typeface="Arial"/>
                <a:cs typeface="Arial"/>
              </a:rPr>
              <a:t>each</a:t>
            </a:r>
            <a:r>
              <a:rPr sz="2200" spc="-409">
                <a:latin typeface="Arial"/>
                <a:cs typeface="Arial"/>
              </a:rPr>
              <a:t> </a:t>
            </a:r>
            <a:r>
              <a:rPr sz="2200" spc="-65">
                <a:latin typeface="Arial"/>
                <a:cs typeface="Arial"/>
              </a:rPr>
              <a:t>requirement?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Arial"/>
              <a:buChar char="•"/>
            </a:pPr>
            <a:endParaRPr sz="2250">
              <a:latin typeface="Arial"/>
              <a:cs typeface="Arial"/>
            </a:endParaRPr>
          </a:p>
          <a:p>
            <a:pPr marL="213360" indent="-200660">
              <a:lnSpc>
                <a:spcPct val="100000"/>
              </a:lnSpc>
              <a:buChar char="•"/>
              <a:tabLst>
                <a:tab pos="213360" algn="l"/>
              </a:tabLst>
            </a:pPr>
            <a:r>
              <a:rPr sz="2200" spc="-150">
                <a:latin typeface="Arial"/>
                <a:cs typeface="Arial"/>
              </a:rPr>
              <a:t>Do </a:t>
            </a:r>
            <a:r>
              <a:rPr sz="2200" spc="-120">
                <a:latin typeface="Arial"/>
                <a:cs typeface="Arial"/>
              </a:rPr>
              <a:t>any </a:t>
            </a:r>
            <a:r>
              <a:rPr sz="2200" spc="-65">
                <a:latin typeface="Arial"/>
                <a:cs typeface="Arial"/>
              </a:rPr>
              <a:t>requirements </a:t>
            </a:r>
            <a:r>
              <a:rPr sz="2200" b="1" spc="-140">
                <a:latin typeface="Arial"/>
                <a:cs typeface="Arial"/>
              </a:rPr>
              <a:t>conflict </a:t>
            </a:r>
            <a:r>
              <a:rPr sz="2200" b="1" spc="-80">
                <a:latin typeface="Arial"/>
                <a:cs typeface="Arial"/>
              </a:rPr>
              <a:t>with </a:t>
            </a:r>
            <a:r>
              <a:rPr sz="2200" b="1" spc="-105">
                <a:latin typeface="Arial"/>
                <a:cs typeface="Arial"/>
              </a:rPr>
              <a:t>other</a:t>
            </a:r>
            <a:r>
              <a:rPr sz="2200" b="1" spc="-180">
                <a:latin typeface="Arial"/>
                <a:cs typeface="Arial"/>
              </a:rPr>
              <a:t> </a:t>
            </a:r>
            <a:r>
              <a:rPr sz="2200" b="1" spc="-140">
                <a:latin typeface="Arial"/>
                <a:cs typeface="Arial"/>
              </a:rPr>
              <a:t>requirements</a:t>
            </a:r>
            <a:r>
              <a:rPr sz="2200" spc="-140">
                <a:latin typeface="Arial"/>
                <a:cs typeface="Arial"/>
              </a:rPr>
              <a:t>?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"/>
              <a:buChar char="•"/>
            </a:pPr>
            <a:endParaRPr sz="225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buChar char="•"/>
              <a:tabLst>
                <a:tab pos="243840" algn="l"/>
              </a:tabLst>
            </a:pPr>
            <a:r>
              <a:rPr sz="2200" spc="-150">
                <a:latin typeface="Arial"/>
                <a:cs typeface="Arial"/>
              </a:rPr>
              <a:t>Is </a:t>
            </a:r>
            <a:r>
              <a:rPr sz="2200" spc="-145">
                <a:latin typeface="Arial"/>
                <a:cs typeface="Arial"/>
              </a:rPr>
              <a:t>each </a:t>
            </a:r>
            <a:r>
              <a:rPr sz="2200" spc="-50">
                <a:latin typeface="Arial"/>
                <a:cs typeface="Arial"/>
              </a:rPr>
              <a:t>requirement </a:t>
            </a:r>
            <a:r>
              <a:rPr sz="2200" b="1" spc="-155">
                <a:latin typeface="Arial"/>
                <a:cs typeface="Arial"/>
              </a:rPr>
              <a:t>achievable </a:t>
            </a:r>
            <a:r>
              <a:rPr sz="2200" spc="-35">
                <a:latin typeface="Arial"/>
                <a:cs typeface="Arial"/>
              </a:rPr>
              <a:t>in the </a:t>
            </a:r>
            <a:r>
              <a:rPr sz="2200" spc="-80">
                <a:latin typeface="Arial"/>
                <a:cs typeface="Arial"/>
              </a:rPr>
              <a:t>technical </a:t>
            </a:r>
            <a:r>
              <a:rPr sz="2200" spc="-55">
                <a:latin typeface="Arial"/>
                <a:cs typeface="Arial"/>
              </a:rPr>
              <a:t>environment </a:t>
            </a:r>
            <a:r>
              <a:rPr sz="2200" spc="-5">
                <a:latin typeface="Arial"/>
                <a:cs typeface="Arial"/>
              </a:rPr>
              <a:t>that </a:t>
            </a:r>
            <a:r>
              <a:rPr sz="2200">
                <a:latin typeface="Arial"/>
                <a:cs typeface="Arial"/>
              </a:rPr>
              <a:t>will  </a:t>
            </a:r>
            <a:r>
              <a:rPr sz="2200" spc="-120">
                <a:latin typeface="Arial"/>
                <a:cs typeface="Arial"/>
              </a:rPr>
              <a:t>house </a:t>
            </a:r>
            <a:r>
              <a:rPr sz="2200" spc="-30">
                <a:latin typeface="Arial"/>
                <a:cs typeface="Arial"/>
              </a:rPr>
              <a:t>the </a:t>
            </a:r>
            <a:r>
              <a:rPr sz="2200" spc="-114">
                <a:latin typeface="Arial"/>
                <a:cs typeface="Arial"/>
              </a:rPr>
              <a:t>system </a:t>
            </a:r>
            <a:r>
              <a:rPr sz="2200" spc="-15">
                <a:latin typeface="Arial"/>
                <a:cs typeface="Arial"/>
              </a:rPr>
              <a:t>or</a:t>
            </a:r>
            <a:r>
              <a:rPr sz="2200" spc="-254">
                <a:latin typeface="Arial"/>
                <a:cs typeface="Arial"/>
              </a:rPr>
              <a:t> </a:t>
            </a:r>
            <a:r>
              <a:rPr sz="2200" spc="-70">
                <a:latin typeface="Arial"/>
                <a:cs typeface="Arial"/>
              </a:rPr>
              <a:t>product?</a:t>
            </a:r>
            <a:endParaRPr sz="2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1320" y="4485640"/>
            <a:ext cx="6198235" cy="1366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3360" indent="-200660">
              <a:lnSpc>
                <a:spcPct val="100000"/>
              </a:lnSpc>
              <a:spcBef>
                <a:spcPts val="100"/>
              </a:spcBef>
              <a:buChar char="•"/>
              <a:tabLst>
                <a:tab pos="213360" algn="l"/>
              </a:tabLst>
            </a:pPr>
            <a:r>
              <a:rPr sz="2200" spc="-155">
                <a:latin typeface="Arial"/>
                <a:cs typeface="Arial"/>
              </a:rPr>
              <a:t>Is </a:t>
            </a:r>
            <a:r>
              <a:rPr sz="2200" spc="-145">
                <a:latin typeface="Arial"/>
                <a:cs typeface="Arial"/>
              </a:rPr>
              <a:t>each </a:t>
            </a:r>
            <a:r>
              <a:rPr sz="2200" spc="-50">
                <a:latin typeface="Arial"/>
                <a:cs typeface="Arial"/>
              </a:rPr>
              <a:t>requirement </a:t>
            </a:r>
            <a:r>
              <a:rPr sz="2200" b="1" spc="-110">
                <a:latin typeface="Arial"/>
                <a:cs typeface="Arial"/>
              </a:rPr>
              <a:t>testable, </a:t>
            </a:r>
            <a:r>
              <a:rPr sz="2200" b="1" spc="-190">
                <a:latin typeface="Arial"/>
                <a:cs typeface="Arial"/>
              </a:rPr>
              <a:t>once</a:t>
            </a:r>
            <a:r>
              <a:rPr sz="2200" b="1" spc="-170">
                <a:latin typeface="Arial"/>
                <a:cs typeface="Arial"/>
              </a:rPr>
              <a:t> </a:t>
            </a:r>
            <a:r>
              <a:rPr sz="2200" b="1" spc="-130">
                <a:latin typeface="Arial"/>
                <a:cs typeface="Arial"/>
              </a:rPr>
              <a:t>implemented</a:t>
            </a:r>
            <a:r>
              <a:rPr sz="2200" spc="-130">
                <a:latin typeface="Arial"/>
                <a:cs typeface="Arial"/>
              </a:rPr>
              <a:t>?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"/>
              <a:buChar char="•"/>
            </a:pPr>
            <a:endParaRPr sz="2250">
              <a:latin typeface="Arial"/>
              <a:cs typeface="Arial"/>
            </a:endParaRPr>
          </a:p>
          <a:p>
            <a:pPr marL="340360" indent="-327660">
              <a:lnSpc>
                <a:spcPct val="100000"/>
              </a:lnSpc>
              <a:buChar char="•"/>
              <a:tabLst>
                <a:tab pos="339725" algn="l"/>
                <a:tab pos="340360" algn="l"/>
                <a:tab pos="1096645" algn="l"/>
                <a:tab pos="1664335" algn="l"/>
                <a:tab pos="3390900" algn="l"/>
                <a:tab pos="4298315" algn="l"/>
                <a:tab pos="5450840" algn="l"/>
              </a:tabLst>
            </a:pPr>
            <a:r>
              <a:rPr sz="2200" spc="-240">
                <a:latin typeface="Arial"/>
                <a:cs typeface="Arial"/>
              </a:rPr>
              <a:t>D</a:t>
            </a:r>
            <a:r>
              <a:rPr sz="2200" spc="-105">
                <a:latin typeface="Arial"/>
                <a:cs typeface="Arial"/>
              </a:rPr>
              <a:t>o</a:t>
            </a:r>
            <a:r>
              <a:rPr sz="2200" spc="-110">
                <a:latin typeface="Arial"/>
                <a:cs typeface="Arial"/>
              </a:rPr>
              <a:t>e</a:t>
            </a:r>
            <a:r>
              <a:rPr sz="2200" spc="-240">
                <a:latin typeface="Arial"/>
                <a:cs typeface="Arial"/>
              </a:rPr>
              <a:t>s</a:t>
            </a:r>
            <a:r>
              <a:rPr sz="2200">
                <a:latin typeface="Arial"/>
                <a:cs typeface="Arial"/>
              </a:rPr>
              <a:t>	</a:t>
            </a:r>
            <a:r>
              <a:rPr sz="2200" spc="114">
                <a:latin typeface="Arial"/>
                <a:cs typeface="Arial"/>
              </a:rPr>
              <a:t>t</a:t>
            </a:r>
            <a:r>
              <a:rPr sz="2200" spc="-80">
                <a:latin typeface="Arial"/>
                <a:cs typeface="Arial"/>
              </a:rPr>
              <a:t>h</a:t>
            </a:r>
            <a:r>
              <a:rPr sz="2200" spc="-130">
                <a:latin typeface="Arial"/>
                <a:cs typeface="Arial"/>
              </a:rPr>
              <a:t>e</a:t>
            </a:r>
            <a:r>
              <a:rPr sz="2200">
                <a:latin typeface="Arial"/>
                <a:cs typeface="Arial"/>
              </a:rPr>
              <a:t>	</a:t>
            </a:r>
            <a:r>
              <a:rPr sz="2200" spc="20">
                <a:latin typeface="Arial"/>
                <a:cs typeface="Arial"/>
              </a:rPr>
              <a:t>r</a:t>
            </a:r>
            <a:r>
              <a:rPr sz="2200" spc="-130">
                <a:latin typeface="Arial"/>
                <a:cs typeface="Arial"/>
              </a:rPr>
              <a:t>e</a:t>
            </a:r>
            <a:r>
              <a:rPr sz="2200" spc="-80">
                <a:latin typeface="Arial"/>
                <a:cs typeface="Arial"/>
              </a:rPr>
              <a:t>qu</a:t>
            </a:r>
            <a:r>
              <a:rPr sz="2200" spc="15">
                <a:latin typeface="Arial"/>
                <a:cs typeface="Arial"/>
              </a:rPr>
              <a:t>i</a:t>
            </a:r>
            <a:r>
              <a:rPr sz="2200" spc="20">
                <a:latin typeface="Arial"/>
                <a:cs typeface="Arial"/>
              </a:rPr>
              <a:t>r</a:t>
            </a:r>
            <a:r>
              <a:rPr sz="2200" spc="-140">
                <a:latin typeface="Arial"/>
                <a:cs typeface="Arial"/>
              </a:rPr>
              <a:t>e</a:t>
            </a:r>
            <a:r>
              <a:rPr sz="2200" spc="-80">
                <a:latin typeface="Arial"/>
                <a:cs typeface="Arial"/>
              </a:rPr>
              <a:t>m</a:t>
            </a:r>
            <a:r>
              <a:rPr sz="2200" spc="-140">
                <a:latin typeface="Arial"/>
                <a:cs typeface="Arial"/>
              </a:rPr>
              <a:t>e</a:t>
            </a:r>
            <a:r>
              <a:rPr sz="2200" spc="-80">
                <a:latin typeface="Arial"/>
                <a:cs typeface="Arial"/>
              </a:rPr>
              <a:t>n</a:t>
            </a:r>
            <a:r>
              <a:rPr sz="2200" spc="114">
                <a:latin typeface="Arial"/>
                <a:cs typeface="Arial"/>
              </a:rPr>
              <a:t>t</a:t>
            </a:r>
            <a:r>
              <a:rPr sz="2200" spc="-240">
                <a:latin typeface="Arial"/>
                <a:cs typeface="Arial"/>
              </a:rPr>
              <a:t>s</a:t>
            </a:r>
            <a:r>
              <a:rPr sz="2200">
                <a:latin typeface="Arial"/>
                <a:cs typeface="Arial"/>
              </a:rPr>
              <a:t>	</a:t>
            </a:r>
            <a:r>
              <a:rPr sz="2200" spc="-90">
                <a:latin typeface="Arial"/>
                <a:cs typeface="Arial"/>
              </a:rPr>
              <a:t>m</a:t>
            </a:r>
            <a:r>
              <a:rPr sz="2200" spc="-75">
                <a:latin typeface="Arial"/>
                <a:cs typeface="Arial"/>
              </a:rPr>
              <a:t>o</a:t>
            </a:r>
            <a:r>
              <a:rPr sz="2200" spc="-80">
                <a:latin typeface="Arial"/>
                <a:cs typeface="Arial"/>
              </a:rPr>
              <a:t>d</a:t>
            </a:r>
            <a:r>
              <a:rPr sz="2200" spc="-130">
                <a:latin typeface="Arial"/>
                <a:cs typeface="Arial"/>
              </a:rPr>
              <a:t>e</a:t>
            </a:r>
            <a:r>
              <a:rPr sz="2200" spc="15">
                <a:latin typeface="Arial"/>
                <a:cs typeface="Arial"/>
              </a:rPr>
              <a:t>l</a:t>
            </a:r>
            <a:r>
              <a:rPr sz="2200">
                <a:latin typeface="Arial"/>
                <a:cs typeface="Arial"/>
              </a:rPr>
              <a:t>	</a:t>
            </a:r>
            <a:r>
              <a:rPr sz="2200" spc="-80">
                <a:latin typeface="Arial"/>
                <a:cs typeface="Arial"/>
              </a:rPr>
              <a:t>p</a:t>
            </a:r>
            <a:r>
              <a:rPr sz="2200" spc="30">
                <a:latin typeface="Arial"/>
                <a:cs typeface="Arial"/>
              </a:rPr>
              <a:t>r</a:t>
            </a:r>
            <a:r>
              <a:rPr sz="2200" spc="-75">
                <a:latin typeface="Arial"/>
                <a:cs typeface="Arial"/>
              </a:rPr>
              <a:t>o</a:t>
            </a:r>
            <a:r>
              <a:rPr sz="2200" spc="-70">
                <a:latin typeface="Arial"/>
                <a:cs typeface="Arial"/>
              </a:rPr>
              <a:t>p</a:t>
            </a:r>
            <a:r>
              <a:rPr sz="2200" spc="-140">
                <a:latin typeface="Arial"/>
                <a:cs typeface="Arial"/>
              </a:rPr>
              <a:t>e</a:t>
            </a:r>
            <a:r>
              <a:rPr sz="2200" spc="30">
                <a:latin typeface="Arial"/>
                <a:cs typeface="Arial"/>
              </a:rPr>
              <a:t>r</a:t>
            </a:r>
            <a:r>
              <a:rPr sz="2200" spc="5">
                <a:latin typeface="Arial"/>
                <a:cs typeface="Arial"/>
              </a:rPr>
              <a:t>l</a:t>
            </a:r>
            <a:r>
              <a:rPr sz="2200" spc="-105">
                <a:latin typeface="Arial"/>
                <a:cs typeface="Arial"/>
              </a:rPr>
              <a:t>y</a:t>
            </a:r>
            <a:r>
              <a:rPr sz="2200">
                <a:latin typeface="Arial"/>
                <a:cs typeface="Arial"/>
              </a:rPr>
              <a:t>	</a:t>
            </a:r>
            <a:r>
              <a:rPr sz="2200" spc="20">
                <a:latin typeface="Arial"/>
                <a:cs typeface="Arial"/>
              </a:rPr>
              <a:t>r</a:t>
            </a:r>
            <a:r>
              <a:rPr sz="2200" spc="-140">
                <a:latin typeface="Arial"/>
                <a:cs typeface="Arial"/>
              </a:rPr>
              <a:t>e</a:t>
            </a:r>
            <a:r>
              <a:rPr sz="2200" spc="65">
                <a:latin typeface="Arial"/>
                <a:cs typeface="Arial"/>
              </a:rPr>
              <a:t>f</a:t>
            </a:r>
            <a:r>
              <a:rPr sz="2200" spc="5">
                <a:latin typeface="Arial"/>
                <a:cs typeface="Arial"/>
              </a:rPr>
              <a:t>l</a:t>
            </a:r>
            <a:r>
              <a:rPr sz="2200" spc="-130">
                <a:latin typeface="Arial"/>
                <a:cs typeface="Arial"/>
              </a:rPr>
              <a:t>e</a:t>
            </a:r>
            <a:r>
              <a:rPr sz="2200" spc="-185">
                <a:latin typeface="Arial"/>
                <a:cs typeface="Arial"/>
              </a:rPr>
              <a:t>c</a:t>
            </a:r>
            <a:r>
              <a:rPr sz="2200" spc="125">
                <a:latin typeface="Arial"/>
                <a:cs typeface="Arial"/>
              </a:rPr>
              <a:t>t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200" b="1" spc="-130">
                <a:latin typeface="Arial"/>
                <a:cs typeface="Arial"/>
              </a:rPr>
              <a:t>function, </a:t>
            </a:r>
            <a:r>
              <a:rPr sz="2200" b="1" spc="-160">
                <a:latin typeface="Arial"/>
                <a:cs typeface="Arial"/>
              </a:rPr>
              <a:t>and </a:t>
            </a:r>
            <a:r>
              <a:rPr sz="2200" b="1" spc="-145">
                <a:latin typeface="Arial"/>
                <a:cs typeface="Arial"/>
              </a:rPr>
              <a:t>behavior </a:t>
            </a:r>
            <a:r>
              <a:rPr sz="2200" spc="-5">
                <a:latin typeface="Arial"/>
                <a:cs typeface="Arial"/>
              </a:rPr>
              <a:t>of </a:t>
            </a:r>
            <a:r>
              <a:rPr sz="2200" spc="-30">
                <a:latin typeface="Arial"/>
                <a:cs typeface="Arial"/>
              </a:rPr>
              <a:t>the </a:t>
            </a:r>
            <a:r>
              <a:rPr sz="2200" spc="-114">
                <a:latin typeface="Arial"/>
                <a:cs typeface="Arial"/>
              </a:rPr>
              <a:t>system </a:t>
            </a:r>
            <a:r>
              <a:rPr sz="2200" spc="30">
                <a:latin typeface="Arial"/>
                <a:cs typeface="Arial"/>
              </a:rPr>
              <a:t>to </a:t>
            </a:r>
            <a:r>
              <a:rPr sz="2200" spc="-105">
                <a:latin typeface="Arial"/>
                <a:cs typeface="Arial"/>
              </a:rPr>
              <a:t>be</a:t>
            </a:r>
            <a:r>
              <a:rPr sz="2200" spc="-434">
                <a:latin typeface="Arial"/>
                <a:cs typeface="Arial"/>
              </a:rPr>
              <a:t> </a:t>
            </a:r>
            <a:r>
              <a:rPr sz="2200" spc="-40">
                <a:latin typeface="Arial"/>
                <a:cs typeface="Arial"/>
              </a:rPr>
              <a:t>built?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761870" y="5156200"/>
            <a:ext cx="2053589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87375" algn="l"/>
              </a:tabLst>
            </a:pPr>
            <a:r>
              <a:rPr sz="2200" spc="-35">
                <a:latin typeface="Arial"/>
                <a:cs typeface="Arial"/>
              </a:rPr>
              <a:t>the	</a:t>
            </a:r>
            <a:r>
              <a:rPr sz="2200" b="1" spc="-110">
                <a:latin typeface="Arial"/>
                <a:cs typeface="Arial"/>
              </a:rPr>
              <a:t>information,</a:t>
            </a:r>
            <a:endParaRPr sz="22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3981162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Software Requirements Specification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xfrm>
            <a:off x="400684" y="1066800"/>
            <a:ext cx="8473440" cy="4308872"/>
          </a:xfrm>
        </p:spPr>
        <p:txBody>
          <a:bodyPr/>
          <a:lstStyle/>
          <a:p>
            <a:r>
              <a:rPr lang="en-IN" sz="2000">
                <a:latin typeface="Arial" panose="020B0604020202020204" pitchFamily="34" charset="0"/>
                <a:cs typeface="Arial" panose="020B0604020202020204" pitchFamily="34" charset="0"/>
              </a:rPr>
              <a:t>Software Requirement Specification (SRS) is a </a:t>
            </a:r>
            <a:r>
              <a:rPr lang="en-IN" sz="200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document that completely describes what the proposed software should do</a:t>
            </a:r>
            <a:r>
              <a:rPr lang="en-IN" sz="20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000">
                <a:latin typeface="Arial" panose="020B0604020202020204" pitchFamily="34" charset="0"/>
                <a:cs typeface="Arial" panose="020B0604020202020204" pitchFamily="34" charset="0"/>
              </a:rPr>
              <a:t>without describing how software will do it.</a:t>
            </a:r>
          </a:p>
          <a:p>
            <a:r>
              <a:rPr lang="en-IN" sz="2000">
                <a:latin typeface="Arial" panose="020B0604020202020204" pitchFamily="34" charset="0"/>
                <a:cs typeface="Arial" panose="020B0604020202020204" pitchFamily="34" charset="0"/>
              </a:rPr>
              <a:t>It contains:</a:t>
            </a:r>
          </a:p>
          <a:p>
            <a:endParaRPr lang="en-IN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IN" sz="200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IN" sz="20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complete information</a:t>
            </a:r>
            <a:r>
              <a:rPr lang="en-IN" sz="20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000">
                <a:latin typeface="Arial" panose="020B0604020202020204" pitchFamily="34" charset="0"/>
                <a:cs typeface="Arial" panose="020B0604020202020204" pitchFamily="34" charset="0"/>
              </a:rPr>
              <a:t>description</a:t>
            </a:r>
          </a:p>
          <a:p>
            <a:pPr lvl="1"/>
            <a:r>
              <a:rPr lang="en-IN" sz="200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IN" sz="20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detailed functional</a:t>
            </a:r>
            <a:r>
              <a:rPr lang="en-IN" sz="20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000">
                <a:latin typeface="Arial" panose="020B0604020202020204" pitchFamily="34" charset="0"/>
                <a:cs typeface="Arial" panose="020B0604020202020204" pitchFamily="34" charset="0"/>
              </a:rPr>
              <a:t>description</a:t>
            </a:r>
          </a:p>
          <a:p>
            <a:pPr lvl="1"/>
            <a:r>
              <a:rPr lang="en-IN" sz="2000">
                <a:latin typeface="Arial" panose="020B0604020202020204" pitchFamily="34" charset="0"/>
                <a:cs typeface="Arial" panose="020B0604020202020204" pitchFamily="34" charset="0"/>
              </a:rPr>
              <a:t>a representation of </a:t>
            </a:r>
            <a:r>
              <a:rPr lang="en-IN" sz="20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 behaviour</a:t>
            </a:r>
          </a:p>
          <a:p>
            <a:pPr lvl="1"/>
            <a:r>
              <a:rPr lang="en-IN" sz="2000">
                <a:latin typeface="Arial" panose="020B0604020202020204" pitchFamily="34" charset="0"/>
                <a:cs typeface="Arial" panose="020B0604020202020204" pitchFamily="34" charset="0"/>
              </a:rPr>
              <a:t>an indication of </a:t>
            </a:r>
            <a:r>
              <a:rPr lang="en-IN" sz="20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performance requirements and design</a:t>
            </a:r>
            <a:r>
              <a:rPr lang="en-IN" sz="20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000">
                <a:latin typeface="Arial" panose="020B0604020202020204" pitchFamily="34" charset="0"/>
                <a:cs typeface="Arial" panose="020B0604020202020204" pitchFamily="34" charset="0"/>
              </a:rPr>
              <a:t>constraints</a:t>
            </a:r>
          </a:p>
          <a:p>
            <a:pPr lvl="1"/>
            <a:r>
              <a:rPr lang="en-IN" sz="2000">
                <a:latin typeface="Arial" panose="020B0604020202020204" pitchFamily="34" charset="0"/>
                <a:cs typeface="Arial" panose="020B0604020202020204" pitchFamily="34" charset="0"/>
              </a:rPr>
              <a:t>appropriate </a:t>
            </a:r>
            <a:r>
              <a:rPr lang="en-IN" sz="20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validation criteria</a:t>
            </a:r>
          </a:p>
          <a:p>
            <a:pPr lvl="1"/>
            <a:r>
              <a:rPr lang="en-IN" sz="20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other information</a:t>
            </a:r>
            <a:r>
              <a:rPr lang="en-IN" sz="20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000">
                <a:latin typeface="Arial" panose="020B0604020202020204" pitchFamily="34" charset="0"/>
                <a:cs typeface="Arial" panose="020B0604020202020204" pitchFamily="34" charset="0"/>
              </a:rPr>
              <a:t>suitable to requirements</a:t>
            </a:r>
          </a:p>
          <a:p>
            <a:pPr lvl="1"/>
            <a:endParaRPr lang="en-IN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000">
                <a:latin typeface="Arial" panose="020B0604020202020204" pitchFamily="34" charset="0"/>
                <a:cs typeface="Arial" panose="020B0604020202020204" pitchFamily="34" charset="0"/>
              </a:rPr>
              <a:t>SRS is also helping the clients to understand their own needs.</a:t>
            </a:r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5603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7659" y="1673859"/>
            <a:ext cx="8411210" cy="33769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  <a:buChar char="•"/>
              <a:tabLst>
                <a:tab pos="228600" algn="l"/>
              </a:tabLst>
            </a:pPr>
            <a:r>
              <a:rPr sz="2200" spc="-215">
                <a:latin typeface="Arial"/>
                <a:cs typeface="Arial"/>
              </a:rPr>
              <a:t>Has </a:t>
            </a:r>
            <a:r>
              <a:rPr sz="2200" spc="-30">
                <a:latin typeface="Arial"/>
                <a:cs typeface="Arial"/>
              </a:rPr>
              <a:t>the </a:t>
            </a:r>
            <a:r>
              <a:rPr sz="2200" spc="-65">
                <a:latin typeface="Arial"/>
                <a:cs typeface="Arial"/>
              </a:rPr>
              <a:t>requirements </a:t>
            </a:r>
            <a:r>
              <a:rPr sz="2200" spc="-70">
                <a:latin typeface="Arial"/>
                <a:cs typeface="Arial"/>
              </a:rPr>
              <a:t>model </a:t>
            </a:r>
            <a:r>
              <a:rPr sz="2200" spc="-105">
                <a:latin typeface="Arial"/>
                <a:cs typeface="Arial"/>
              </a:rPr>
              <a:t>been </a:t>
            </a:r>
            <a:r>
              <a:rPr sz="2200" spc="-85">
                <a:latin typeface="Arial"/>
                <a:cs typeface="Arial"/>
              </a:rPr>
              <a:t>“</a:t>
            </a:r>
            <a:r>
              <a:rPr sz="2200" b="1" spc="-85">
                <a:latin typeface="Arial"/>
                <a:cs typeface="Arial"/>
              </a:rPr>
              <a:t>partitioned” </a:t>
            </a:r>
            <a:r>
              <a:rPr sz="2200" b="1" spc="-120">
                <a:latin typeface="Arial"/>
                <a:cs typeface="Arial"/>
              </a:rPr>
              <a:t>in </a:t>
            </a:r>
            <a:r>
              <a:rPr sz="2200" b="1" spc="-140">
                <a:latin typeface="Arial"/>
                <a:cs typeface="Arial"/>
              </a:rPr>
              <a:t>a way </a:t>
            </a:r>
            <a:r>
              <a:rPr sz="2200" b="1" spc="-70">
                <a:latin typeface="Arial"/>
                <a:cs typeface="Arial"/>
              </a:rPr>
              <a:t>that </a:t>
            </a:r>
            <a:r>
              <a:rPr sz="2200" b="1" spc="-220">
                <a:latin typeface="Arial"/>
                <a:cs typeface="Arial"/>
              </a:rPr>
              <a:t>exposes  </a:t>
            </a:r>
            <a:r>
              <a:rPr sz="2200" b="1" spc="-175">
                <a:latin typeface="Arial"/>
                <a:cs typeface="Arial"/>
              </a:rPr>
              <a:t>progressively </a:t>
            </a:r>
            <a:r>
              <a:rPr sz="2200" b="1" spc="-135">
                <a:latin typeface="Arial"/>
                <a:cs typeface="Arial"/>
              </a:rPr>
              <a:t>more </a:t>
            </a:r>
            <a:r>
              <a:rPr sz="2200" b="1" spc="-110">
                <a:latin typeface="Arial"/>
                <a:cs typeface="Arial"/>
              </a:rPr>
              <a:t>detailed </a:t>
            </a:r>
            <a:r>
              <a:rPr sz="2200" b="1" spc="-114">
                <a:latin typeface="Arial"/>
                <a:cs typeface="Arial"/>
              </a:rPr>
              <a:t>information </a:t>
            </a:r>
            <a:r>
              <a:rPr sz="2200" b="1" spc="-130">
                <a:latin typeface="Arial"/>
                <a:cs typeface="Arial"/>
              </a:rPr>
              <a:t>about </a:t>
            </a:r>
            <a:r>
              <a:rPr sz="2200" b="1" spc="-90">
                <a:latin typeface="Arial"/>
                <a:cs typeface="Arial"/>
              </a:rPr>
              <a:t>the </a:t>
            </a:r>
            <a:r>
              <a:rPr sz="2200" b="1" spc="-215">
                <a:latin typeface="Arial"/>
                <a:cs typeface="Arial"/>
              </a:rPr>
              <a:t>system?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"/>
              <a:buChar char="•"/>
            </a:pPr>
            <a:endParaRPr sz="2250">
              <a:latin typeface="Arial"/>
              <a:cs typeface="Arial"/>
            </a:endParaRPr>
          </a:p>
          <a:p>
            <a:pPr marL="12700" marR="5080" algn="just">
              <a:lnSpc>
                <a:spcPct val="100000"/>
              </a:lnSpc>
              <a:buChar char="•"/>
              <a:tabLst>
                <a:tab pos="256540" algn="l"/>
              </a:tabLst>
            </a:pPr>
            <a:r>
              <a:rPr sz="2200" spc="-160">
                <a:latin typeface="Arial"/>
                <a:cs typeface="Arial"/>
              </a:rPr>
              <a:t>Have </a:t>
            </a:r>
            <a:r>
              <a:rPr sz="2200" spc="-65">
                <a:latin typeface="Arial"/>
                <a:cs typeface="Arial"/>
              </a:rPr>
              <a:t>requirements </a:t>
            </a:r>
            <a:r>
              <a:rPr sz="2200" spc="-55">
                <a:latin typeface="Arial"/>
                <a:cs typeface="Arial"/>
              </a:rPr>
              <a:t>patterns </a:t>
            </a:r>
            <a:r>
              <a:rPr sz="2200" spc="-105">
                <a:latin typeface="Arial"/>
                <a:cs typeface="Arial"/>
              </a:rPr>
              <a:t>been </a:t>
            </a:r>
            <a:r>
              <a:rPr sz="2200" b="1" spc="-204">
                <a:latin typeface="Arial"/>
                <a:cs typeface="Arial"/>
              </a:rPr>
              <a:t>used </a:t>
            </a:r>
            <a:r>
              <a:rPr sz="2200" b="1" spc="-70">
                <a:latin typeface="Arial"/>
                <a:cs typeface="Arial"/>
              </a:rPr>
              <a:t>to </a:t>
            </a:r>
            <a:r>
              <a:rPr sz="2200" b="1" spc="-145">
                <a:latin typeface="Arial"/>
                <a:cs typeface="Arial"/>
              </a:rPr>
              <a:t>simplify </a:t>
            </a:r>
            <a:r>
              <a:rPr sz="2200" b="1" spc="-90">
                <a:latin typeface="Arial"/>
                <a:cs typeface="Arial"/>
              </a:rPr>
              <a:t>the </a:t>
            </a:r>
            <a:r>
              <a:rPr sz="2200" b="1" spc="-135">
                <a:latin typeface="Arial"/>
                <a:cs typeface="Arial"/>
              </a:rPr>
              <a:t>requirements  </a:t>
            </a:r>
            <a:r>
              <a:rPr sz="2200" b="1" spc="-175">
                <a:latin typeface="Arial"/>
                <a:cs typeface="Arial"/>
              </a:rPr>
              <a:t>model? </a:t>
            </a:r>
            <a:r>
              <a:rPr sz="2200" b="1" spc="-165">
                <a:latin typeface="Arial"/>
                <a:cs typeface="Arial"/>
              </a:rPr>
              <a:t>Have </a:t>
            </a:r>
            <a:r>
              <a:rPr sz="2200" b="1" spc="-100">
                <a:latin typeface="Arial"/>
                <a:cs typeface="Arial"/>
              </a:rPr>
              <a:t>all </a:t>
            </a:r>
            <a:r>
              <a:rPr sz="2200" b="1" spc="-125">
                <a:latin typeface="Arial"/>
                <a:cs typeface="Arial"/>
              </a:rPr>
              <a:t>patterns </a:t>
            </a:r>
            <a:r>
              <a:rPr sz="2200" b="1" spc="-145">
                <a:latin typeface="Arial"/>
                <a:cs typeface="Arial"/>
              </a:rPr>
              <a:t>been </a:t>
            </a:r>
            <a:r>
              <a:rPr sz="2200" b="1" spc="-135">
                <a:latin typeface="Arial"/>
                <a:cs typeface="Arial"/>
              </a:rPr>
              <a:t>properly </a:t>
            </a:r>
            <a:r>
              <a:rPr sz="2200" b="1" spc="-145">
                <a:latin typeface="Arial"/>
                <a:cs typeface="Arial"/>
              </a:rPr>
              <a:t>validated? </a:t>
            </a:r>
            <a:r>
              <a:rPr sz="2200" b="1" spc="-155">
                <a:latin typeface="Arial"/>
                <a:cs typeface="Arial"/>
              </a:rPr>
              <a:t>Are </a:t>
            </a:r>
            <a:r>
              <a:rPr sz="2200" b="1" spc="-100">
                <a:latin typeface="Arial"/>
                <a:cs typeface="Arial"/>
              </a:rPr>
              <a:t>all </a:t>
            </a:r>
            <a:r>
              <a:rPr sz="2200" b="1" spc="-125">
                <a:latin typeface="Arial"/>
                <a:cs typeface="Arial"/>
              </a:rPr>
              <a:t>patterns  </a:t>
            </a:r>
            <a:r>
              <a:rPr sz="2200" b="1" spc="-170">
                <a:latin typeface="Arial"/>
                <a:cs typeface="Arial"/>
              </a:rPr>
              <a:t>consistent </a:t>
            </a:r>
            <a:r>
              <a:rPr sz="2200" b="1" spc="-75">
                <a:latin typeface="Arial"/>
                <a:cs typeface="Arial"/>
              </a:rPr>
              <a:t>with </a:t>
            </a:r>
            <a:r>
              <a:rPr sz="2200" b="1" spc="-170">
                <a:latin typeface="Arial"/>
                <a:cs typeface="Arial"/>
              </a:rPr>
              <a:t>customer</a:t>
            </a:r>
            <a:r>
              <a:rPr sz="2200" b="1" spc="-135">
                <a:latin typeface="Arial"/>
                <a:cs typeface="Arial"/>
              </a:rPr>
              <a:t> </a:t>
            </a:r>
            <a:r>
              <a:rPr sz="2200" b="1" spc="-150">
                <a:latin typeface="Arial"/>
                <a:cs typeface="Arial"/>
              </a:rPr>
              <a:t>requirements?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250">
              <a:latin typeface="Arial"/>
              <a:cs typeface="Arial"/>
            </a:endParaRPr>
          </a:p>
          <a:p>
            <a:pPr marL="12700" marR="7620" algn="just">
              <a:lnSpc>
                <a:spcPct val="100000"/>
              </a:lnSpc>
            </a:pPr>
            <a:r>
              <a:rPr sz="2200" spc="-175">
                <a:latin typeface="Arial"/>
                <a:cs typeface="Arial"/>
              </a:rPr>
              <a:t>These </a:t>
            </a:r>
            <a:r>
              <a:rPr sz="2200" spc="-105">
                <a:latin typeface="Arial"/>
                <a:cs typeface="Arial"/>
              </a:rPr>
              <a:t>and </a:t>
            </a:r>
            <a:r>
              <a:rPr sz="2200" spc="-25">
                <a:latin typeface="Arial"/>
                <a:cs typeface="Arial"/>
              </a:rPr>
              <a:t>other </a:t>
            </a:r>
            <a:r>
              <a:rPr sz="2200" spc="-90">
                <a:latin typeface="Arial"/>
                <a:cs typeface="Arial"/>
              </a:rPr>
              <a:t>questions </a:t>
            </a:r>
            <a:r>
              <a:rPr sz="2200" spc="-85">
                <a:latin typeface="Arial"/>
                <a:cs typeface="Arial"/>
              </a:rPr>
              <a:t>should </a:t>
            </a:r>
            <a:r>
              <a:rPr sz="2200" spc="-105">
                <a:latin typeface="Arial"/>
                <a:cs typeface="Arial"/>
              </a:rPr>
              <a:t>be </a:t>
            </a:r>
            <a:r>
              <a:rPr sz="2200" spc="-145">
                <a:latin typeface="Arial"/>
                <a:cs typeface="Arial"/>
              </a:rPr>
              <a:t>asked </a:t>
            </a:r>
            <a:r>
              <a:rPr sz="2200" spc="-105">
                <a:latin typeface="Arial"/>
                <a:cs typeface="Arial"/>
              </a:rPr>
              <a:t>and answered </a:t>
            </a:r>
            <a:r>
              <a:rPr sz="2200" spc="25">
                <a:latin typeface="Arial"/>
                <a:cs typeface="Arial"/>
              </a:rPr>
              <a:t>to </a:t>
            </a:r>
            <a:r>
              <a:rPr sz="2200" spc="-105">
                <a:latin typeface="Arial"/>
                <a:cs typeface="Arial"/>
              </a:rPr>
              <a:t>ensure </a:t>
            </a:r>
            <a:r>
              <a:rPr sz="2200" spc="-5">
                <a:latin typeface="Arial"/>
                <a:cs typeface="Arial"/>
              </a:rPr>
              <a:t>that  </a:t>
            </a:r>
            <a:r>
              <a:rPr sz="2200" spc="-30">
                <a:latin typeface="Arial"/>
                <a:cs typeface="Arial"/>
              </a:rPr>
              <a:t>the </a:t>
            </a:r>
            <a:r>
              <a:rPr sz="2200" spc="-65">
                <a:latin typeface="Arial"/>
                <a:cs typeface="Arial"/>
              </a:rPr>
              <a:t>requirements </a:t>
            </a:r>
            <a:r>
              <a:rPr sz="2200" spc="-70">
                <a:latin typeface="Arial"/>
                <a:cs typeface="Arial"/>
              </a:rPr>
              <a:t>model </a:t>
            </a:r>
            <a:r>
              <a:rPr sz="2200" spc="-120">
                <a:latin typeface="Arial"/>
                <a:cs typeface="Arial"/>
              </a:rPr>
              <a:t>is </a:t>
            </a:r>
            <a:r>
              <a:rPr sz="2200" spc="-125">
                <a:latin typeface="Arial"/>
                <a:cs typeface="Arial"/>
              </a:rPr>
              <a:t>an </a:t>
            </a:r>
            <a:r>
              <a:rPr sz="2200" spc="-95">
                <a:latin typeface="Arial"/>
                <a:cs typeface="Arial"/>
              </a:rPr>
              <a:t>accurate </a:t>
            </a:r>
            <a:r>
              <a:rPr sz="2200" spc="-40">
                <a:latin typeface="Arial"/>
                <a:cs typeface="Arial"/>
              </a:rPr>
              <a:t>reflection </a:t>
            </a:r>
            <a:r>
              <a:rPr sz="2200">
                <a:latin typeface="Arial"/>
                <a:cs typeface="Arial"/>
              </a:rPr>
              <a:t>of </a:t>
            </a:r>
            <a:r>
              <a:rPr sz="2200" spc="-80">
                <a:latin typeface="Arial"/>
                <a:cs typeface="Arial"/>
              </a:rPr>
              <a:t>stakeholder </a:t>
            </a:r>
            <a:r>
              <a:rPr sz="2200" spc="-135">
                <a:latin typeface="Arial"/>
                <a:cs typeface="Arial"/>
              </a:rPr>
              <a:t>needs  </a:t>
            </a:r>
            <a:r>
              <a:rPr sz="2200" spc="-105">
                <a:latin typeface="Arial"/>
                <a:cs typeface="Arial"/>
              </a:rPr>
              <a:t>and</a:t>
            </a:r>
            <a:r>
              <a:rPr sz="2200" spc="-130">
                <a:latin typeface="Arial"/>
                <a:cs typeface="Arial"/>
              </a:rPr>
              <a:t> </a:t>
            </a:r>
            <a:r>
              <a:rPr sz="2200" spc="-5">
                <a:latin typeface="Arial"/>
                <a:cs typeface="Arial"/>
              </a:rPr>
              <a:t>that</a:t>
            </a:r>
            <a:r>
              <a:rPr sz="2200" spc="-125">
                <a:latin typeface="Arial"/>
                <a:cs typeface="Arial"/>
              </a:rPr>
              <a:t> </a:t>
            </a:r>
            <a:r>
              <a:rPr sz="2200" spc="65">
                <a:latin typeface="Arial"/>
                <a:cs typeface="Arial"/>
              </a:rPr>
              <a:t>it</a:t>
            </a:r>
            <a:r>
              <a:rPr sz="2200" spc="-130">
                <a:latin typeface="Arial"/>
                <a:cs typeface="Arial"/>
              </a:rPr>
              <a:t> </a:t>
            </a:r>
            <a:r>
              <a:rPr sz="2200" spc="-85">
                <a:latin typeface="Arial"/>
                <a:cs typeface="Arial"/>
              </a:rPr>
              <a:t>provides</a:t>
            </a:r>
            <a:r>
              <a:rPr sz="2200" spc="-114">
                <a:latin typeface="Arial"/>
                <a:cs typeface="Arial"/>
              </a:rPr>
              <a:t> </a:t>
            </a:r>
            <a:r>
              <a:rPr sz="2200" spc="-170">
                <a:latin typeface="Arial"/>
                <a:cs typeface="Arial"/>
              </a:rPr>
              <a:t>a</a:t>
            </a:r>
            <a:r>
              <a:rPr sz="2200" spc="-120">
                <a:latin typeface="Arial"/>
                <a:cs typeface="Arial"/>
              </a:rPr>
              <a:t> </a:t>
            </a:r>
            <a:r>
              <a:rPr sz="2200" spc="-75">
                <a:latin typeface="Arial"/>
                <a:cs typeface="Arial"/>
              </a:rPr>
              <a:t>solid</a:t>
            </a:r>
            <a:r>
              <a:rPr sz="2200" spc="-120">
                <a:latin typeface="Arial"/>
                <a:cs typeface="Arial"/>
              </a:rPr>
              <a:t> </a:t>
            </a:r>
            <a:r>
              <a:rPr sz="2200" spc="-45">
                <a:latin typeface="Arial"/>
                <a:cs typeface="Arial"/>
              </a:rPr>
              <a:t>foundation</a:t>
            </a:r>
            <a:r>
              <a:rPr sz="2200" spc="-125">
                <a:latin typeface="Arial"/>
                <a:cs typeface="Arial"/>
              </a:rPr>
              <a:t> </a:t>
            </a:r>
            <a:r>
              <a:rPr sz="2200" spc="5">
                <a:latin typeface="Arial"/>
                <a:cs typeface="Arial"/>
              </a:rPr>
              <a:t>for</a:t>
            </a:r>
            <a:r>
              <a:rPr sz="2200" spc="-114">
                <a:latin typeface="Arial"/>
                <a:cs typeface="Arial"/>
              </a:rPr>
              <a:t> design.</a:t>
            </a:r>
            <a:endParaRPr sz="22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5992351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69874" y="2743200"/>
            <a:ext cx="8604250" cy="553998"/>
          </a:xfrm>
        </p:spPr>
        <p:txBody>
          <a:bodyPr/>
          <a:lstStyle/>
          <a:p>
            <a:pPr algn="ctr"/>
            <a:r>
              <a:rPr lang="en-US" sz="3600"/>
              <a:t>Software Requirements Specification</a:t>
            </a:r>
          </a:p>
        </p:txBody>
      </p:sp>
    </p:spTree>
    <p:extLst>
      <p:ext uri="{BB962C8B-B14F-4D97-AF65-F5344CB8AC3E}">
        <p14:creationId xmlns:p14="http://schemas.microsoft.com/office/powerpoint/2010/main" val="4067022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7659" y="1350009"/>
            <a:ext cx="8732520" cy="50533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1465" indent="-279400">
              <a:lnSpc>
                <a:spcPct val="100000"/>
              </a:lnSpc>
              <a:spcBef>
                <a:spcPts val="100"/>
              </a:spcBef>
              <a:buAutoNum type="arabicPeriod" startAt="3"/>
              <a:tabLst>
                <a:tab pos="292100" algn="l"/>
              </a:tabLst>
            </a:pPr>
            <a:r>
              <a:rPr sz="2200" b="1" spc="-145">
                <a:latin typeface="Arial"/>
                <a:cs typeface="Arial"/>
              </a:rPr>
              <a:t>Elaboration </a:t>
            </a:r>
            <a:r>
              <a:rPr sz="2200" b="1" spc="-155">
                <a:latin typeface="Arial"/>
                <a:cs typeface="Arial"/>
              </a:rPr>
              <a:t>(expansion, </a:t>
            </a:r>
            <a:r>
              <a:rPr sz="2200" b="1" spc="-130">
                <a:latin typeface="Arial"/>
                <a:cs typeface="Arial"/>
              </a:rPr>
              <a:t>explanation)</a:t>
            </a:r>
            <a:r>
              <a:rPr sz="2200" b="1" spc="-75">
                <a:latin typeface="Arial"/>
                <a:cs typeface="Arial"/>
              </a:rPr>
              <a:t> </a:t>
            </a:r>
            <a:r>
              <a:rPr sz="2200" b="1" spc="-130">
                <a:latin typeface="Arial"/>
                <a:cs typeface="Arial"/>
              </a:rPr>
              <a:t>:</a:t>
            </a:r>
            <a:endParaRPr sz="22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tabLst>
                <a:tab pos="891540" algn="l"/>
                <a:tab pos="1330325" algn="l"/>
                <a:tab pos="2378075" algn="l"/>
                <a:tab pos="3257550" algn="l"/>
                <a:tab pos="3883660" algn="l"/>
                <a:tab pos="5092700" algn="l"/>
                <a:tab pos="5828665" algn="l"/>
                <a:tab pos="6934200" algn="l"/>
                <a:tab pos="7520940" algn="l"/>
              </a:tabLst>
            </a:pPr>
            <a:r>
              <a:rPr sz="2200" spc="-90">
                <a:latin typeface="Arial"/>
                <a:cs typeface="Arial"/>
              </a:rPr>
              <a:t>c</a:t>
            </a:r>
            <a:r>
              <a:rPr sz="2200" spc="-65">
                <a:latin typeface="Arial"/>
                <a:cs typeface="Arial"/>
              </a:rPr>
              <a:t>r</a:t>
            </a:r>
            <a:r>
              <a:rPr sz="2200" spc="-130">
                <a:latin typeface="Arial"/>
                <a:cs typeface="Arial"/>
              </a:rPr>
              <a:t>e</a:t>
            </a:r>
            <a:r>
              <a:rPr sz="2200" spc="-175">
                <a:latin typeface="Arial"/>
                <a:cs typeface="Arial"/>
              </a:rPr>
              <a:t>a</a:t>
            </a:r>
            <a:r>
              <a:rPr sz="2200" spc="114">
                <a:latin typeface="Arial"/>
                <a:cs typeface="Arial"/>
              </a:rPr>
              <a:t>t</a:t>
            </a:r>
            <a:r>
              <a:rPr sz="2200" spc="-130">
                <a:latin typeface="Arial"/>
                <a:cs typeface="Arial"/>
              </a:rPr>
              <a:t>e</a:t>
            </a:r>
            <a:r>
              <a:rPr sz="2200">
                <a:latin typeface="Arial"/>
                <a:cs typeface="Arial"/>
              </a:rPr>
              <a:t>	</a:t>
            </a:r>
            <a:r>
              <a:rPr sz="2200" spc="-175">
                <a:latin typeface="Arial"/>
                <a:cs typeface="Arial"/>
              </a:rPr>
              <a:t>a</a:t>
            </a:r>
            <a:r>
              <a:rPr sz="2200" spc="-70">
                <a:latin typeface="Arial"/>
                <a:cs typeface="Arial"/>
              </a:rPr>
              <a:t>n</a:t>
            </a:r>
            <a:r>
              <a:rPr sz="2200">
                <a:latin typeface="Arial"/>
                <a:cs typeface="Arial"/>
              </a:rPr>
              <a:t>	</a:t>
            </a:r>
            <a:r>
              <a:rPr sz="2200" spc="-170">
                <a:latin typeface="Arial"/>
                <a:cs typeface="Arial"/>
              </a:rPr>
              <a:t>a</a:t>
            </a:r>
            <a:r>
              <a:rPr sz="2200" spc="-80">
                <a:latin typeface="Arial"/>
                <a:cs typeface="Arial"/>
              </a:rPr>
              <a:t>n</a:t>
            </a:r>
            <a:r>
              <a:rPr sz="2200" spc="-170">
                <a:latin typeface="Arial"/>
                <a:cs typeface="Arial"/>
              </a:rPr>
              <a:t>a</a:t>
            </a:r>
            <a:r>
              <a:rPr sz="2200" spc="5">
                <a:latin typeface="Arial"/>
                <a:cs typeface="Arial"/>
              </a:rPr>
              <a:t>l</a:t>
            </a:r>
            <a:r>
              <a:rPr sz="2200" spc="-105">
                <a:latin typeface="Arial"/>
                <a:cs typeface="Arial"/>
              </a:rPr>
              <a:t>y</a:t>
            </a:r>
            <a:r>
              <a:rPr sz="2200" spc="-120">
                <a:latin typeface="Arial"/>
                <a:cs typeface="Arial"/>
              </a:rPr>
              <a:t>si</a:t>
            </a:r>
            <a:r>
              <a:rPr sz="2200" spc="-240">
                <a:latin typeface="Arial"/>
                <a:cs typeface="Arial"/>
              </a:rPr>
              <a:t>s</a:t>
            </a:r>
            <a:r>
              <a:rPr sz="2200">
                <a:latin typeface="Arial"/>
                <a:cs typeface="Arial"/>
              </a:rPr>
              <a:t>	</a:t>
            </a:r>
            <a:r>
              <a:rPr sz="2200" spc="-90">
                <a:latin typeface="Arial"/>
                <a:cs typeface="Arial"/>
              </a:rPr>
              <a:t>m</a:t>
            </a:r>
            <a:r>
              <a:rPr sz="2200" spc="-60">
                <a:latin typeface="Arial"/>
                <a:cs typeface="Arial"/>
              </a:rPr>
              <a:t>o</a:t>
            </a:r>
            <a:r>
              <a:rPr sz="2200" spc="-80">
                <a:latin typeface="Arial"/>
                <a:cs typeface="Arial"/>
              </a:rPr>
              <a:t>d</a:t>
            </a:r>
            <a:r>
              <a:rPr sz="2200" spc="-140">
                <a:latin typeface="Arial"/>
                <a:cs typeface="Arial"/>
              </a:rPr>
              <a:t>e</a:t>
            </a:r>
            <a:r>
              <a:rPr sz="2200" spc="15">
                <a:latin typeface="Arial"/>
                <a:cs typeface="Arial"/>
              </a:rPr>
              <a:t>l</a:t>
            </a:r>
            <a:r>
              <a:rPr sz="2200">
                <a:latin typeface="Arial"/>
                <a:cs typeface="Arial"/>
              </a:rPr>
              <a:t>	</a:t>
            </a:r>
            <a:r>
              <a:rPr sz="2200" spc="114">
                <a:latin typeface="Arial"/>
                <a:cs typeface="Arial"/>
              </a:rPr>
              <a:t>t</a:t>
            </a:r>
            <a:r>
              <a:rPr sz="2200" spc="-80">
                <a:latin typeface="Arial"/>
                <a:cs typeface="Arial"/>
              </a:rPr>
              <a:t>h</a:t>
            </a:r>
            <a:r>
              <a:rPr sz="2200" spc="-170">
                <a:latin typeface="Arial"/>
                <a:cs typeface="Arial"/>
              </a:rPr>
              <a:t>a</a:t>
            </a:r>
            <a:r>
              <a:rPr sz="2200" spc="125">
                <a:latin typeface="Arial"/>
                <a:cs typeface="Arial"/>
              </a:rPr>
              <a:t>t</a:t>
            </a:r>
            <a:r>
              <a:rPr sz="2200">
                <a:latin typeface="Arial"/>
                <a:cs typeface="Arial"/>
              </a:rPr>
              <a:t>	</a:t>
            </a:r>
            <a:r>
              <a:rPr sz="2200" spc="5">
                <a:latin typeface="Arial"/>
                <a:cs typeface="Arial"/>
              </a:rPr>
              <a:t>i</a:t>
            </a:r>
            <a:r>
              <a:rPr sz="2200" spc="-80">
                <a:latin typeface="Arial"/>
                <a:cs typeface="Arial"/>
              </a:rPr>
              <a:t>d</a:t>
            </a:r>
            <a:r>
              <a:rPr sz="2200" spc="-140">
                <a:latin typeface="Arial"/>
                <a:cs typeface="Arial"/>
              </a:rPr>
              <a:t>e</a:t>
            </a:r>
            <a:r>
              <a:rPr sz="2200" spc="-70">
                <a:latin typeface="Arial"/>
                <a:cs typeface="Arial"/>
              </a:rPr>
              <a:t>n</a:t>
            </a:r>
            <a:r>
              <a:rPr sz="2200" spc="114">
                <a:latin typeface="Arial"/>
                <a:cs typeface="Arial"/>
              </a:rPr>
              <a:t>t</a:t>
            </a:r>
            <a:r>
              <a:rPr sz="2200" spc="5">
                <a:latin typeface="Arial"/>
                <a:cs typeface="Arial"/>
              </a:rPr>
              <a:t>i</a:t>
            </a:r>
            <a:r>
              <a:rPr sz="2200" spc="35">
                <a:latin typeface="Arial"/>
                <a:cs typeface="Arial"/>
              </a:rPr>
              <a:t>f</a:t>
            </a:r>
            <a:r>
              <a:rPr sz="2200" spc="30">
                <a:latin typeface="Arial"/>
                <a:cs typeface="Arial"/>
              </a:rPr>
              <a:t>i</a:t>
            </a:r>
            <a:r>
              <a:rPr sz="2200" spc="-140">
                <a:latin typeface="Arial"/>
                <a:cs typeface="Arial"/>
              </a:rPr>
              <a:t>e</a:t>
            </a:r>
            <a:r>
              <a:rPr sz="2200" spc="-240">
                <a:latin typeface="Arial"/>
                <a:cs typeface="Arial"/>
              </a:rPr>
              <a:t>s</a:t>
            </a:r>
            <a:r>
              <a:rPr sz="2200">
                <a:latin typeface="Arial"/>
                <a:cs typeface="Arial"/>
              </a:rPr>
              <a:t>	</a:t>
            </a:r>
            <a:r>
              <a:rPr sz="2200" spc="-80">
                <a:latin typeface="Arial"/>
                <a:cs typeface="Arial"/>
              </a:rPr>
              <a:t>d</a:t>
            </a:r>
            <a:r>
              <a:rPr sz="2200" spc="-175">
                <a:latin typeface="Arial"/>
                <a:cs typeface="Arial"/>
              </a:rPr>
              <a:t>a</a:t>
            </a:r>
            <a:r>
              <a:rPr sz="2200" spc="114">
                <a:latin typeface="Arial"/>
                <a:cs typeface="Arial"/>
              </a:rPr>
              <a:t>t</a:t>
            </a:r>
            <a:r>
              <a:rPr sz="2200" spc="-170">
                <a:latin typeface="Arial"/>
                <a:cs typeface="Arial"/>
              </a:rPr>
              <a:t>a</a:t>
            </a:r>
            <a:r>
              <a:rPr sz="2200" spc="-65">
                <a:latin typeface="Arial"/>
                <a:cs typeface="Arial"/>
              </a:rPr>
              <a:t>,</a:t>
            </a:r>
            <a:r>
              <a:rPr sz="2200">
                <a:latin typeface="Arial"/>
                <a:cs typeface="Arial"/>
              </a:rPr>
              <a:t>	</a:t>
            </a:r>
            <a:r>
              <a:rPr sz="2200" spc="-10">
                <a:latin typeface="Arial"/>
                <a:cs typeface="Arial"/>
              </a:rPr>
              <a:t>fu</a:t>
            </a:r>
            <a:r>
              <a:rPr sz="2200" spc="-70">
                <a:latin typeface="Arial"/>
                <a:cs typeface="Arial"/>
              </a:rPr>
              <a:t>n</a:t>
            </a:r>
            <a:r>
              <a:rPr sz="2200" spc="-185">
                <a:latin typeface="Arial"/>
                <a:cs typeface="Arial"/>
              </a:rPr>
              <a:t>c</a:t>
            </a:r>
            <a:r>
              <a:rPr sz="2200" spc="114">
                <a:latin typeface="Arial"/>
                <a:cs typeface="Arial"/>
              </a:rPr>
              <a:t>t</a:t>
            </a:r>
            <a:r>
              <a:rPr sz="2200" spc="15">
                <a:latin typeface="Arial"/>
                <a:cs typeface="Arial"/>
              </a:rPr>
              <a:t>i</a:t>
            </a:r>
            <a:r>
              <a:rPr sz="2200" spc="-75">
                <a:latin typeface="Arial"/>
                <a:cs typeface="Arial"/>
              </a:rPr>
              <a:t>o</a:t>
            </a:r>
            <a:r>
              <a:rPr sz="2200" spc="-70">
                <a:latin typeface="Arial"/>
                <a:cs typeface="Arial"/>
              </a:rPr>
              <a:t>n</a:t>
            </a:r>
            <a:r>
              <a:rPr sz="2200">
                <a:latin typeface="Arial"/>
                <a:cs typeface="Arial"/>
              </a:rPr>
              <a:t>	</a:t>
            </a:r>
            <a:r>
              <a:rPr sz="2200" spc="-170">
                <a:latin typeface="Arial"/>
                <a:cs typeface="Arial"/>
              </a:rPr>
              <a:t>a</a:t>
            </a:r>
            <a:r>
              <a:rPr sz="2200" spc="-80">
                <a:latin typeface="Arial"/>
                <a:cs typeface="Arial"/>
              </a:rPr>
              <a:t>n</a:t>
            </a:r>
            <a:r>
              <a:rPr sz="2200" spc="-70">
                <a:latin typeface="Arial"/>
                <a:cs typeface="Arial"/>
              </a:rPr>
              <a:t>d</a:t>
            </a:r>
            <a:r>
              <a:rPr sz="2200">
                <a:latin typeface="Arial"/>
                <a:cs typeface="Arial"/>
              </a:rPr>
              <a:t>	</a:t>
            </a:r>
            <a:r>
              <a:rPr sz="2200" spc="-80">
                <a:latin typeface="Arial"/>
                <a:cs typeface="Arial"/>
              </a:rPr>
              <a:t>b</a:t>
            </a:r>
            <a:r>
              <a:rPr sz="2200" spc="-140">
                <a:latin typeface="Arial"/>
                <a:cs typeface="Arial"/>
              </a:rPr>
              <a:t>e</a:t>
            </a:r>
            <a:r>
              <a:rPr sz="2200" spc="-80">
                <a:latin typeface="Arial"/>
                <a:cs typeface="Arial"/>
              </a:rPr>
              <a:t>h</a:t>
            </a:r>
            <a:r>
              <a:rPr sz="2200" spc="-170">
                <a:latin typeface="Arial"/>
                <a:cs typeface="Arial"/>
              </a:rPr>
              <a:t>a</a:t>
            </a:r>
            <a:r>
              <a:rPr sz="2200" spc="-114">
                <a:latin typeface="Arial"/>
                <a:cs typeface="Arial"/>
              </a:rPr>
              <a:t>v</a:t>
            </a:r>
            <a:r>
              <a:rPr sz="2200" spc="15">
                <a:latin typeface="Arial"/>
                <a:cs typeface="Arial"/>
              </a:rPr>
              <a:t>i</a:t>
            </a:r>
            <a:r>
              <a:rPr sz="2200" spc="-25">
                <a:latin typeface="Arial"/>
                <a:cs typeface="Arial"/>
              </a:rPr>
              <a:t>o</a:t>
            </a:r>
            <a:r>
              <a:rPr sz="2200" spc="-15">
                <a:latin typeface="Arial"/>
                <a:cs typeface="Arial"/>
              </a:rPr>
              <a:t>r</a:t>
            </a:r>
            <a:r>
              <a:rPr sz="2200" spc="-170">
                <a:latin typeface="Arial"/>
                <a:cs typeface="Arial"/>
              </a:rPr>
              <a:t>a</a:t>
            </a:r>
            <a:r>
              <a:rPr sz="2200" spc="15">
                <a:latin typeface="Arial"/>
                <a:cs typeface="Arial"/>
              </a:rPr>
              <a:t>l  </a:t>
            </a:r>
            <a:r>
              <a:rPr sz="2200" spc="-65">
                <a:latin typeface="Arial"/>
                <a:cs typeface="Arial"/>
              </a:rPr>
              <a:t>requirements.</a:t>
            </a:r>
            <a:endParaRPr sz="2200">
              <a:latin typeface="Arial"/>
              <a:cs typeface="Arial"/>
            </a:endParaRPr>
          </a:p>
          <a:p>
            <a:pPr marL="12700" marR="810895">
              <a:lnSpc>
                <a:spcPct val="100000"/>
              </a:lnSpc>
            </a:pPr>
            <a:r>
              <a:rPr sz="2200" spc="-80">
                <a:latin typeface="Arial"/>
                <a:cs typeface="Arial"/>
              </a:rPr>
              <a:t>Elaboration</a:t>
            </a:r>
            <a:r>
              <a:rPr sz="2200" spc="-130">
                <a:latin typeface="Arial"/>
                <a:cs typeface="Arial"/>
              </a:rPr>
              <a:t> </a:t>
            </a:r>
            <a:r>
              <a:rPr sz="2200" spc="-114">
                <a:latin typeface="Arial"/>
                <a:cs typeface="Arial"/>
              </a:rPr>
              <a:t>is</a:t>
            </a:r>
            <a:r>
              <a:rPr sz="2200" spc="-120">
                <a:latin typeface="Arial"/>
                <a:cs typeface="Arial"/>
              </a:rPr>
              <a:t> </a:t>
            </a:r>
            <a:r>
              <a:rPr sz="2200" spc="-60">
                <a:latin typeface="Arial"/>
                <a:cs typeface="Arial"/>
              </a:rPr>
              <a:t>driven</a:t>
            </a:r>
            <a:r>
              <a:rPr sz="2200" spc="-125">
                <a:latin typeface="Arial"/>
                <a:cs typeface="Arial"/>
              </a:rPr>
              <a:t> </a:t>
            </a:r>
            <a:r>
              <a:rPr sz="2200" spc="-95">
                <a:latin typeface="Arial"/>
                <a:cs typeface="Arial"/>
              </a:rPr>
              <a:t>by</a:t>
            </a:r>
            <a:r>
              <a:rPr sz="2200" spc="-114">
                <a:latin typeface="Arial"/>
                <a:cs typeface="Arial"/>
              </a:rPr>
              <a:t> </a:t>
            </a:r>
            <a:r>
              <a:rPr sz="2200" spc="-35">
                <a:latin typeface="Arial"/>
                <a:cs typeface="Arial"/>
              </a:rPr>
              <a:t>the</a:t>
            </a:r>
            <a:r>
              <a:rPr sz="2200" spc="-114">
                <a:latin typeface="Arial"/>
                <a:cs typeface="Arial"/>
              </a:rPr>
              <a:t> </a:t>
            </a:r>
            <a:r>
              <a:rPr sz="2200" spc="-60">
                <a:latin typeface="Arial"/>
                <a:cs typeface="Arial"/>
              </a:rPr>
              <a:t>creation</a:t>
            </a:r>
            <a:r>
              <a:rPr sz="2200" spc="-125">
                <a:latin typeface="Arial"/>
                <a:cs typeface="Arial"/>
              </a:rPr>
              <a:t> </a:t>
            </a:r>
            <a:r>
              <a:rPr sz="2200" spc="-105">
                <a:latin typeface="Arial"/>
                <a:cs typeface="Arial"/>
              </a:rPr>
              <a:t>and</a:t>
            </a:r>
            <a:r>
              <a:rPr sz="2200" spc="-125">
                <a:latin typeface="Arial"/>
                <a:cs typeface="Arial"/>
              </a:rPr>
              <a:t> </a:t>
            </a:r>
            <a:r>
              <a:rPr sz="2200" spc="-45">
                <a:latin typeface="Arial"/>
                <a:cs typeface="Arial"/>
              </a:rPr>
              <a:t>refinement</a:t>
            </a:r>
            <a:r>
              <a:rPr sz="2200" spc="-125">
                <a:latin typeface="Arial"/>
                <a:cs typeface="Arial"/>
              </a:rPr>
              <a:t> </a:t>
            </a:r>
            <a:r>
              <a:rPr sz="2200">
                <a:latin typeface="Arial"/>
                <a:cs typeface="Arial"/>
              </a:rPr>
              <a:t>of</a:t>
            </a:r>
            <a:r>
              <a:rPr sz="2200" spc="-120">
                <a:latin typeface="Arial"/>
                <a:cs typeface="Arial"/>
              </a:rPr>
              <a:t> </a:t>
            </a:r>
            <a:r>
              <a:rPr sz="2200" spc="-105">
                <a:latin typeface="Arial"/>
                <a:cs typeface="Arial"/>
              </a:rPr>
              <a:t>user</a:t>
            </a:r>
            <a:r>
              <a:rPr sz="2200" spc="-114">
                <a:latin typeface="Arial"/>
                <a:cs typeface="Arial"/>
              </a:rPr>
              <a:t> </a:t>
            </a:r>
            <a:r>
              <a:rPr sz="2200" spc="-120">
                <a:latin typeface="Arial"/>
                <a:cs typeface="Arial"/>
              </a:rPr>
              <a:t>scenarios  </a:t>
            </a:r>
            <a:r>
              <a:rPr sz="2200" spc="-5">
                <a:latin typeface="Arial"/>
                <a:cs typeface="Arial"/>
              </a:rPr>
              <a:t>that </a:t>
            </a:r>
            <a:r>
              <a:rPr sz="2200" spc="-105">
                <a:latin typeface="Arial"/>
                <a:cs typeface="Arial"/>
              </a:rPr>
              <a:t>describe </a:t>
            </a:r>
            <a:r>
              <a:rPr sz="2200" spc="-55">
                <a:latin typeface="Arial"/>
                <a:cs typeface="Arial"/>
              </a:rPr>
              <a:t>how </a:t>
            </a:r>
            <a:r>
              <a:rPr sz="2200" spc="-30">
                <a:latin typeface="Arial"/>
                <a:cs typeface="Arial"/>
              </a:rPr>
              <a:t>the </a:t>
            </a:r>
            <a:r>
              <a:rPr sz="2200" spc="-95">
                <a:latin typeface="Arial"/>
                <a:cs typeface="Arial"/>
              </a:rPr>
              <a:t>end </a:t>
            </a:r>
            <a:r>
              <a:rPr sz="2200" spc="-105">
                <a:latin typeface="Arial"/>
                <a:cs typeface="Arial"/>
              </a:rPr>
              <a:t>user </a:t>
            </a:r>
            <a:r>
              <a:rPr sz="2200" spc="-100">
                <a:latin typeface="Arial"/>
                <a:cs typeface="Arial"/>
              </a:rPr>
              <a:t>(and </a:t>
            </a:r>
            <a:r>
              <a:rPr sz="2200" spc="-25">
                <a:latin typeface="Arial"/>
                <a:cs typeface="Arial"/>
              </a:rPr>
              <a:t>other </a:t>
            </a:r>
            <a:r>
              <a:rPr sz="2200" spc="-85">
                <a:latin typeface="Arial"/>
                <a:cs typeface="Arial"/>
              </a:rPr>
              <a:t>actors) </a:t>
            </a:r>
            <a:r>
              <a:rPr sz="2200">
                <a:latin typeface="Arial"/>
                <a:cs typeface="Arial"/>
              </a:rPr>
              <a:t>will </a:t>
            </a:r>
            <a:r>
              <a:rPr sz="2200" spc="-40">
                <a:latin typeface="Arial"/>
                <a:cs typeface="Arial"/>
              </a:rPr>
              <a:t>interact </a:t>
            </a:r>
            <a:r>
              <a:rPr sz="2200" spc="10">
                <a:latin typeface="Arial"/>
                <a:cs typeface="Arial"/>
              </a:rPr>
              <a:t>with  </a:t>
            </a:r>
            <a:r>
              <a:rPr sz="2200" spc="-30">
                <a:latin typeface="Arial"/>
                <a:cs typeface="Arial"/>
              </a:rPr>
              <a:t>the</a:t>
            </a:r>
            <a:r>
              <a:rPr sz="2200" spc="-135">
                <a:latin typeface="Arial"/>
                <a:cs typeface="Arial"/>
              </a:rPr>
              <a:t> </a:t>
            </a:r>
            <a:r>
              <a:rPr sz="2200" spc="-110">
                <a:latin typeface="Arial"/>
                <a:cs typeface="Arial"/>
              </a:rPr>
              <a:t>system.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250">
              <a:latin typeface="Arial"/>
              <a:cs typeface="Arial"/>
            </a:endParaRPr>
          </a:p>
          <a:p>
            <a:pPr marL="12700" marR="5080" algn="just">
              <a:lnSpc>
                <a:spcPct val="100000"/>
              </a:lnSpc>
              <a:buAutoNum type="arabicPeriod" startAt="4"/>
              <a:tabLst>
                <a:tab pos="311785" algn="l"/>
              </a:tabLst>
            </a:pPr>
            <a:r>
              <a:rPr sz="2200" b="1" spc="-125">
                <a:latin typeface="Arial"/>
                <a:cs typeface="Arial"/>
              </a:rPr>
              <a:t>Negotiation </a:t>
            </a:r>
            <a:r>
              <a:rPr sz="2200" b="1" spc="-60">
                <a:latin typeface="Arial"/>
                <a:cs typeface="Arial"/>
              </a:rPr>
              <a:t>- </a:t>
            </a:r>
            <a:r>
              <a:rPr sz="2200" spc="-125">
                <a:latin typeface="Arial"/>
                <a:cs typeface="Arial"/>
              </a:rPr>
              <a:t>agree </a:t>
            </a:r>
            <a:r>
              <a:rPr sz="2200" spc="-65">
                <a:latin typeface="Arial"/>
                <a:cs typeface="Arial"/>
              </a:rPr>
              <a:t>on </a:t>
            </a:r>
            <a:r>
              <a:rPr sz="2200" spc="-170">
                <a:latin typeface="Arial"/>
                <a:cs typeface="Arial"/>
              </a:rPr>
              <a:t>a </a:t>
            </a:r>
            <a:r>
              <a:rPr sz="2200" spc="-70">
                <a:latin typeface="Arial"/>
                <a:cs typeface="Arial"/>
              </a:rPr>
              <a:t>deliverable </a:t>
            </a:r>
            <a:r>
              <a:rPr sz="2200" spc="-114">
                <a:latin typeface="Arial"/>
                <a:cs typeface="Arial"/>
              </a:rPr>
              <a:t>system </a:t>
            </a:r>
            <a:r>
              <a:rPr sz="2200" spc="-5">
                <a:latin typeface="Arial"/>
                <a:cs typeface="Arial"/>
              </a:rPr>
              <a:t>that </a:t>
            </a:r>
            <a:r>
              <a:rPr sz="2200" spc="-114">
                <a:latin typeface="Arial"/>
                <a:cs typeface="Arial"/>
              </a:rPr>
              <a:t>is </a:t>
            </a:r>
            <a:r>
              <a:rPr sz="2200" spc="-60">
                <a:latin typeface="Arial"/>
                <a:cs typeface="Arial"/>
              </a:rPr>
              <a:t>realistic </a:t>
            </a:r>
            <a:r>
              <a:rPr sz="2200" spc="-135">
                <a:latin typeface="Arial"/>
                <a:cs typeface="Arial"/>
              </a:rPr>
              <a:t>(Reasonable)  </a:t>
            </a:r>
            <a:r>
              <a:rPr sz="2200" spc="10">
                <a:latin typeface="Arial"/>
                <a:cs typeface="Arial"/>
              </a:rPr>
              <a:t>for </a:t>
            </a:r>
            <a:r>
              <a:rPr sz="2200" spc="-95">
                <a:latin typeface="Arial"/>
                <a:cs typeface="Arial"/>
              </a:rPr>
              <a:t>developers </a:t>
            </a:r>
            <a:r>
              <a:rPr sz="2200" spc="-110">
                <a:latin typeface="Arial"/>
                <a:cs typeface="Arial"/>
              </a:rPr>
              <a:t>and</a:t>
            </a:r>
            <a:r>
              <a:rPr sz="2200" spc="-275">
                <a:latin typeface="Arial"/>
                <a:cs typeface="Arial"/>
              </a:rPr>
              <a:t> </a:t>
            </a:r>
            <a:r>
              <a:rPr sz="2200" spc="-95">
                <a:latin typeface="Arial"/>
                <a:cs typeface="Arial"/>
              </a:rPr>
              <a:t>customers.</a:t>
            </a:r>
            <a:endParaRPr sz="2200">
              <a:latin typeface="Arial"/>
              <a:cs typeface="Arial"/>
            </a:endParaRPr>
          </a:p>
          <a:p>
            <a:pPr marL="12700" marR="6985" algn="just">
              <a:lnSpc>
                <a:spcPct val="100000"/>
              </a:lnSpc>
              <a:buChar char="-"/>
              <a:tabLst>
                <a:tab pos="311150" algn="l"/>
              </a:tabLst>
            </a:pPr>
            <a:r>
              <a:rPr sz="2200" spc="-120">
                <a:latin typeface="Arial"/>
                <a:cs typeface="Arial"/>
              </a:rPr>
              <a:t>Customers, </a:t>
            </a:r>
            <a:r>
              <a:rPr sz="2200" spc="-125">
                <a:latin typeface="Arial"/>
                <a:cs typeface="Arial"/>
              </a:rPr>
              <a:t>users, </a:t>
            </a:r>
            <a:r>
              <a:rPr sz="2200" spc="-105">
                <a:latin typeface="Arial"/>
                <a:cs typeface="Arial"/>
              </a:rPr>
              <a:t>and </a:t>
            </a:r>
            <a:r>
              <a:rPr sz="2200" spc="-25">
                <a:latin typeface="Arial"/>
                <a:cs typeface="Arial"/>
              </a:rPr>
              <a:t>other </a:t>
            </a:r>
            <a:r>
              <a:rPr sz="2200" spc="-95">
                <a:latin typeface="Arial"/>
                <a:cs typeface="Arial"/>
              </a:rPr>
              <a:t>stakeholders </a:t>
            </a:r>
            <a:r>
              <a:rPr sz="2200" spc="-90">
                <a:latin typeface="Arial"/>
                <a:cs typeface="Arial"/>
              </a:rPr>
              <a:t>are </a:t>
            </a:r>
            <a:r>
              <a:rPr sz="2200" spc="-145">
                <a:latin typeface="Arial"/>
                <a:cs typeface="Arial"/>
              </a:rPr>
              <a:t>asked </a:t>
            </a:r>
            <a:r>
              <a:rPr sz="2200" spc="25">
                <a:latin typeface="Arial"/>
                <a:cs typeface="Arial"/>
              </a:rPr>
              <a:t>to </a:t>
            </a:r>
            <a:r>
              <a:rPr sz="2200" spc="-90">
                <a:latin typeface="Arial"/>
                <a:cs typeface="Arial"/>
              </a:rPr>
              <a:t>category  </a:t>
            </a:r>
            <a:r>
              <a:rPr sz="2200" spc="-65">
                <a:latin typeface="Arial"/>
                <a:cs typeface="Arial"/>
              </a:rPr>
              <a:t>requirements </a:t>
            </a:r>
            <a:r>
              <a:rPr sz="2200" spc="-105">
                <a:latin typeface="Arial"/>
                <a:cs typeface="Arial"/>
              </a:rPr>
              <a:t>and </a:t>
            </a:r>
            <a:r>
              <a:rPr sz="2200" spc="-45">
                <a:latin typeface="Arial"/>
                <a:cs typeface="Arial"/>
              </a:rPr>
              <a:t>then </a:t>
            </a:r>
            <a:r>
              <a:rPr sz="2200" spc="-150">
                <a:latin typeface="Arial"/>
                <a:cs typeface="Arial"/>
              </a:rPr>
              <a:t>discuss </a:t>
            </a:r>
            <a:r>
              <a:rPr sz="2200" spc="-65">
                <a:latin typeface="Arial"/>
                <a:cs typeface="Arial"/>
              </a:rPr>
              <a:t>conflicts </a:t>
            </a:r>
            <a:r>
              <a:rPr sz="2200" spc="-30">
                <a:latin typeface="Arial"/>
                <a:cs typeface="Arial"/>
              </a:rPr>
              <a:t>in</a:t>
            </a:r>
            <a:r>
              <a:rPr sz="2200" spc="-315">
                <a:latin typeface="Arial"/>
                <a:cs typeface="Arial"/>
              </a:rPr>
              <a:t> </a:t>
            </a:r>
            <a:r>
              <a:rPr sz="2200" spc="-15">
                <a:latin typeface="Arial"/>
                <a:cs typeface="Arial"/>
              </a:rPr>
              <a:t>priority.</a:t>
            </a:r>
            <a:endParaRPr sz="2200">
              <a:latin typeface="Arial"/>
              <a:cs typeface="Arial"/>
            </a:endParaRPr>
          </a:p>
          <a:p>
            <a:pPr marL="12700" marR="7620" algn="just">
              <a:lnSpc>
                <a:spcPct val="100000"/>
              </a:lnSpc>
              <a:buChar char="-"/>
              <a:tabLst>
                <a:tab pos="297180" algn="l"/>
              </a:tabLst>
            </a:pPr>
            <a:r>
              <a:rPr sz="2200" spc="-140">
                <a:latin typeface="Arial"/>
                <a:cs typeface="Arial"/>
              </a:rPr>
              <a:t>Using </a:t>
            </a:r>
            <a:r>
              <a:rPr sz="2200" spc="-120">
                <a:latin typeface="Arial"/>
                <a:cs typeface="Arial"/>
              </a:rPr>
              <a:t>an </a:t>
            </a:r>
            <a:r>
              <a:rPr sz="2200" spc="-30">
                <a:latin typeface="Arial"/>
                <a:cs typeface="Arial"/>
              </a:rPr>
              <a:t>iterative </a:t>
            </a:r>
            <a:r>
              <a:rPr sz="2200" spc="-100">
                <a:latin typeface="Arial"/>
                <a:cs typeface="Arial"/>
              </a:rPr>
              <a:t>approach </a:t>
            </a:r>
            <a:r>
              <a:rPr sz="2200" spc="-5">
                <a:latin typeface="Arial"/>
                <a:cs typeface="Arial"/>
              </a:rPr>
              <a:t>that </a:t>
            </a:r>
            <a:r>
              <a:rPr sz="2200" spc="-50">
                <a:latin typeface="Arial"/>
                <a:cs typeface="Arial"/>
              </a:rPr>
              <a:t>prioritizes </a:t>
            </a:r>
            <a:r>
              <a:rPr sz="2200" spc="-65">
                <a:latin typeface="Arial"/>
                <a:cs typeface="Arial"/>
              </a:rPr>
              <a:t>requirements, </a:t>
            </a:r>
            <a:r>
              <a:rPr sz="2200" spc="-210">
                <a:latin typeface="Arial"/>
                <a:cs typeface="Arial"/>
              </a:rPr>
              <a:t>assesses </a:t>
            </a:r>
            <a:r>
              <a:rPr sz="2200" spc="-15">
                <a:latin typeface="Arial"/>
                <a:cs typeface="Arial"/>
              </a:rPr>
              <a:t>their  </a:t>
            </a:r>
            <a:r>
              <a:rPr sz="2200" spc="-95">
                <a:latin typeface="Arial"/>
                <a:cs typeface="Arial"/>
              </a:rPr>
              <a:t>cost </a:t>
            </a:r>
            <a:r>
              <a:rPr sz="2200" spc="-105">
                <a:latin typeface="Arial"/>
                <a:cs typeface="Arial"/>
              </a:rPr>
              <a:t>and </a:t>
            </a:r>
            <a:r>
              <a:rPr sz="2200" spc="-75">
                <a:latin typeface="Arial"/>
                <a:cs typeface="Arial"/>
              </a:rPr>
              <a:t>risk, </a:t>
            </a:r>
            <a:r>
              <a:rPr sz="2200" spc="-105">
                <a:latin typeface="Arial"/>
                <a:cs typeface="Arial"/>
              </a:rPr>
              <a:t>and </a:t>
            </a:r>
            <a:r>
              <a:rPr sz="2200" spc="-145">
                <a:latin typeface="Arial"/>
                <a:cs typeface="Arial"/>
              </a:rPr>
              <a:t>addresses </a:t>
            </a:r>
            <a:r>
              <a:rPr sz="2200" spc="-40">
                <a:latin typeface="Arial"/>
                <a:cs typeface="Arial"/>
              </a:rPr>
              <a:t>internal </a:t>
            </a:r>
            <a:r>
              <a:rPr sz="2200" spc="-65">
                <a:latin typeface="Arial"/>
                <a:cs typeface="Arial"/>
              </a:rPr>
              <a:t>conflicts, requirements </a:t>
            </a:r>
            <a:r>
              <a:rPr sz="2200" spc="-95">
                <a:latin typeface="Arial"/>
                <a:cs typeface="Arial"/>
              </a:rPr>
              <a:t>are </a:t>
            </a:r>
            <a:r>
              <a:rPr sz="2200" spc="-55">
                <a:latin typeface="Arial"/>
                <a:cs typeface="Arial"/>
              </a:rPr>
              <a:t>eliminated,  </a:t>
            </a:r>
            <a:r>
              <a:rPr sz="2200" spc="-85">
                <a:latin typeface="Arial"/>
                <a:cs typeface="Arial"/>
              </a:rPr>
              <a:t>combined, </a:t>
            </a:r>
            <a:r>
              <a:rPr sz="2200" spc="-20">
                <a:latin typeface="Arial"/>
                <a:cs typeface="Arial"/>
              </a:rPr>
              <a:t>and/or </a:t>
            </a:r>
            <a:r>
              <a:rPr sz="2200" spc="-45">
                <a:latin typeface="Arial"/>
                <a:cs typeface="Arial"/>
              </a:rPr>
              <a:t>modified </a:t>
            </a:r>
            <a:r>
              <a:rPr sz="2200" spc="-150">
                <a:latin typeface="Arial"/>
                <a:cs typeface="Arial"/>
              </a:rPr>
              <a:t>so </a:t>
            </a:r>
            <a:r>
              <a:rPr sz="2200" spc="-5">
                <a:latin typeface="Arial"/>
                <a:cs typeface="Arial"/>
              </a:rPr>
              <a:t>that </a:t>
            </a:r>
            <a:r>
              <a:rPr sz="2200" spc="-145">
                <a:latin typeface="Arial"/>
                <a:cs typeface="Arial"/>
              </a:rPr>
              <a:t>each </a:t>
            </a:r>
            <a:r>
              <a:rPr sz="2200" spc="-45">
                <a:latin typeface="Arial"/>
                <a:cs typeface="Arial"/>
              </a:rPr>
              <a:t>party </a:t>
            </a:r>
            <a:r>
              <a:rPr sz="2200" spc="-130">
                <a:latin typeface="Arial"/>
                <a:cs typeface="Arial"/>
              </a:rPr>
              <a:t>achieves some </a:t>
            </a:r>
            <a:r>
              <a:rPr sz="2200" spc="-114">
                <a:latin typeface="Arial"/>
                <a:cs typeface="Arial"/>
              </a:rPr>
              <a:t>measure </a:t>
            </a:r>
            <a:r>
              <a:rPr sz="2200">
                <a:latin typeface="Arial"/>
                <a:cs typeface="Arial"/>
              </a:rPr>
              <a:t>of  </a:t>
            </a:r>
            <a:r>
              <a:rPr sz="2200" spc="-70">
                <a:latin typeface="Arial"/>
                <a:cs typeface="Arial"/>
              </a:rPr>
              <a:t>satisfaction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/>
              <a:t>Characteristics of a Good SRS</a:t>
            </a:r>
            <a:endParaRPr lang="en-US"/>
          </a:p>
        </p:txBody>
      </p:sp>
      <p:sp>
        <p:nvSpPr>
          <p:cNvPr id="33794" name="Rectangle 3"/>
          <p:cNvSpPr>
            <a:spLocks noGrp="1" noChangeArrowheads="1"/>
          </p:cNvSpPr>
          <p:nvPr>
            <p:ph idx="1"/>
          </p:nvPr>
        </p:nvSpPr>
        <p:spPr>
          <a:xfrm>
            <a:off x="335279" y="1535429"/>
            <a:ext cx="8473440" cy="4001095"/>
          </a:xfrm>
        </p:spPr>
        <p:txBody>
          <a:bodyPr/>
          <a:lstStyle/>
          <a:p>
            <a:r>
              <a:rPr lang="en-IN" altLang="en-US" sz="2000"/>
              <a:t>SRS should be </a:t>
            </a:r>
            <a:r>
              <a:rPr lang="en-IN" altLang="en-US" sz="2000">
                <a:solidFill>
                  <a:schemeClr val="accent2"/>
                </a:solidFill>
              </a:rPr>
              <a:t>accurate, complete, efficient, and of high quality</a:t>
            </a:r>
          </a:p>
          <a:p>
            <a:pPr lvl="1"/>
            <a:r>
              <a:rPr lang="en-IN" altLang="en-US" sz="2000"/>
              <a:t>so that it does not affect the entire project plan.</a:t>
            </a:r>
          </a:p>
          <a:p>
            <a:r>
              <a:rPr lang="en-IN" altLang="en-US" sz="2000"/>
              <a:t>An SRS is </a:t>
            </a:r>
            <a:r>
              <a:rPr lang="en-IN" altLang="en-US" sz="2000">
                <a:solidFill>
                  <a:schemeClr val="accent2"/>
                </a:solidFill>
              </a:rPr>
              <a:t>said to be of high quality when </a:t>
            </a:r>
            <a:r>
              <a:rPr lang="en-IN" altLang="en-US" sz="2000"/>
              <a:t>the developer and user </a:t>
            </a:r>
            <a:r>
              <a:rPr lang="en-IN" altLang="en-US" sz="2000">
                <a:solidFill>
                  <a:schemeClr val="accent2"/>
                </a:solidFill>
              </a:rPr>
              <a:t>easily understand</a:t>
            </a:r>
            <a:r>
              <a:rPr lang="en-IN" altLang="en-US" sz="2000">
                <a:solidFill>
                  <a:srgbClr val="FF0000"/>
                </a:solidFill>
              </a:rPr>
              <a:t> </a:t>
            </a:r>
            <a:r>
              <a:rPr lang="en-IN" altLang="en-US" sz="2000"/>
              <a:t>the prepared document. </a:t>
            </a:r>
          </a:p>
          <a:p>
            <a:r>
              <a:rPr lang="en-IN" altLang="en-US" sz="2000"/>
              <a:t>Characteristics of a Good SRS:</a:t>
            </a:r>
          </a:p>
          <a:p>
            <a:pPr lvl="1"/>
            <a:r>
              <a:rPr lang="en-IN" altLang="en-US" sz="2000" b="1"/>
              <a:t>Correct</a:t>
            </a:r>
          </a:p>
          <a:p>
            <a:pPr lvl="2"/>
            <a:r>
              <a:rPr lang="en-IN" altLang="en-US" sz="2000"/>
              <a:t>SRS is correct when </a:t>
            </a:r>
            <a:r>
              <a:rPr lang="en-IN" altLang="en-US" sz="2000">
                <a:solidFill>
                  <a:schemeClr val="accent2"/>
                </a:solidFill>
              </a:rPr>
              <a:t>all user requirements are stated</a:t>
            </a:r>
            <a:r>
              <a:rPr lang="en-IN" altLang="en-US" sz="2000">
                <a:solidFill>
                  <a:srgbClr val="FF0000"/>
                </a:solidFill>
              </a:rPr>
              <a:t> </a:t>
            </a:r>
            <a:r>
              <a:rPr lang="en-IN" altLang="en-US" sz="2000"/>
              <a:t>in the requirements document.</a:t>
            </a:r>
          </a:p>
          <a:p>
            <a:pPr lvl="2"/>
            <a:r>
              <a:rPr lang="en-IN" altLang="en-US" sz="2000"/>
              <a:t>Note that there is </a:t>
            </a:r>
            <a:r>
              <a:rPr lang="en-IN" altLang="en-US" sz="2000">
                <a:solidFill>
                  <a:schemeClr val="accent2"/>
                </a:solidFill>
              </a:rPr>
              <a:t>no specified tool or procedure to assure the correctness </a:t>
            </a:r>
            <a:r>
              <a:rPr lang="en-IN" altLang="en-US" sz="2000"/>
              <a:t>of SRS.</a:t>
            </a:r>
          </a:p>
          <a:p>
            <a:pPr lvl="1"/>
            <a:r>
              <a:rPr lang="en-IN" altLang="en-US" sz="2000" b="1"/>
              <a:t>Unambiguous</a:t>
            </a:r>
          </a:p>
          <a:p>
            <a:pPr lvl="2"/>
            <a:r>
              <a:rPr lang="en-IN" altLang="en-US" sz="2000"/>
              <a:t>SRS is unambiguous when </a:t>
            </a:r>
            <a:r>
              <a:rPr lang="en-IN" altLang="en-US" sz="2000">
                <a:solidFill>
                  <a:schemeClr val="accent2"/>
                </a:solidFill>
              </a:rPr>
              <a:t>every stated requirement has only one interpretation</a:t>
            </a:r>
            <a:r>
              <a:rPr lang="en-IN" altLang="en-US" sz="20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65737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/>
              <a:t>Characteristics of a Good SRS (Cont…)</a:t>
            </a:r>
            <a:endParaRPr lang="en-US"/>
          </a:p>
        </p:txBody>
      </p:sp>
      <p:sp>
        <p:nvSpPr>
          <p:cNvPr id="3379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IN" altLang="en-US" b="1"/>
              <a:t>Complete</a:t>
            </a:r>
          </a:p>
          <a:p>
            <a:pPr lvl="2">
              <a:buClr>
                <a:schemeClr val="tx1"/>
              </a:buClr>
            </a:pPr>
            <a:r>
              <a:rPr lang="en-IN" altLang="en-US"/>
              <a:t>SRS is complete when the </a:t>
            </a:r>
            <a:r>
              <a:rPr lang="en-IN" altLang="en-US">
                <a:solidFill>
                  <a:schemeClr val="accent2"/>
                </a:solidFill>
              </a:rPr>
              <a:t>requirements clearly define what the software is required to do</a:t>
            </a:r>
            <a:r>
              <a:rPr lang="en-IN" altLang="en-US"/>
              <a:t>.</a:t>
            </a:r>
          </a:p>
          <a:p>
            <a:pPr lvl="1"/>
            <a:r>
              <a:rPr lang="en-IN" altLang="en-US" b="1"/>
              <a:t>Ranked for Importance/Stability</a:t>
            </a:r>
          </a:p>
          <a:p>
            <a:pPr lvl="2">
              <a:buClr>
                <a:schemeClr val="tx1"/>
              </a:buClr>
            </a:pPr>
            <a:r>
              <a:rPr lang="en-IN" altLang="en-US"/>
              <a:t>All requirements are not equally important, hence </a:t>
            </a:r>
            <a:r>
              <a:rPr lang="en-IN" altLang="en-US">
                <a:solidFill>
                  <a:schemeClr val="accent2"/>
                </a:solidFill>
              </a:rPr>
              <a:t>each requirement is identified to make differences</a:t>
            </a:r>
            <a:r>
              <a:rPr lang="en-IN" altLang="en-US">
                <a:solidFill>
                  <a:srgbClr val="FF0000"/>
                </a:solidFill>
              </a:rPr>
              <a:t> </a:t>
            </a:r>
            <a:r>
              <a:rPr lang="en-IN" altLang="en-US"/>
              <a:t>among other requirements.</a:t>
            </a:r>
          </a:p>
          <a:p>
            <a:pPr lvl="2">
              <a:buClr>
                <a:schemeClr val="tx1"/>
              </a:buClr>
            </a:pPr>
            <a:r>
              <a:rPr lang="en-IN" altLang="en-US">
                <a:solidFill>
                  <a:schemeClr val="accent2"/>
                </a:solidFill>
              </a:rPr>
              <a:t>Stability implies the probability of changes </a:t>
            </a:r>
            <a:r>
              <a:rPr lang="en-IN" altLang="en-US"/>
              <a:t>in the requirement in future.</a:t>
            </a:r>
          </a:p>
          <a:p>
            <a:pPr lvl="1"/>
            <a:r>
              <a:rPr lang="en-IN" altLang="en-US" b="1"/>
              <a:t>Modifiable</a:t>
            </a:r>
          </a:p>
          <a:p>
            <a:pPr lvl="2">
              <a:buClr>
                <a:schemeClr val="tx1"/>
              </a:buClr>
            </a:pPr>
            <a:r>
              <a:rPr lang="en-IN" altLang="en-US"/>
              <a:t>The requirements of the user can change, hence requirements document should be created in such a manner that those </a:t>
            </a:r>
            <a:r>
              <a:rPr lang="en-IN" altLang="en-US">
                <a:solidFill>
                  <a:schemeClr val="accent2"/>
                </a:solidFill>
              </a:rPr>
              <a:t>changes</a:t>
            </a:r>
            <a:r>
              <a:rPr lang="en-IN" altLang="en-US">
                <a:solidFill>
                  <a:srgbClr val="FF0000"/>
                </a:solidFill>
              </a:rPr>
              <a:t> </a:t>
            </a:r>
            <a:r>
              <a:rPr lang="en-IN" altLang="en-US">
                <a:solidFill>
                  <a:schemeClr val="accent2"/>
                </a:solidFill>
              </a:rPr>
              <a:t>can be modified easily</a:t>
            </a:r>
            <a:r>
              <a:rPr lang="en-IN" altLang="en-US"/>
              <a:t>.</a:t>
            </a:r>
          </a:p>
          <a:p>
            <a:pPr lvl="1"/>
            <a:r>
              <a:rPr lang="en-IN" altLang="en-US" b="1"/>
              <a:t>Traceable</a:t>
            </a:r>
          </a:p>
          <a:p>
            <a:pPr lvl="2">
              <a:buClr>
                <a:schemeClr val="tx1"/>
              </a:buClr>
            </a:pPr>
            <a:r>
              <a:rPr lang="en-IN" altLang="en-US"/>
              <a:t>SRS is traceable when the </a:t>
            </a:r>
            <a:r>
              <a:rPr lang="en-IN" altLang="en-US">
                <a:solidFill>
                  <a:schemeClr val="accent2"/>
                </a:solidFill>
              </a:rPr>
              <a:t>source of each requirement is clear</a:t>
            </a:r>
            <a:r>
              <a:rPr lang="en-IN" altLang="en-US">
                <a:solidFill>
                  <a:srgbClr val="FF0000"/>
                </a:solidFill>
              </a:rPr>
              <a:t> </a:t>
            </a:r>
            <a:r>
              <a:rPr lang="en-IN" altLang="en-US"/>
              <a:t>and facilitates the reference of each requirement in future.</a:t>
            </a:r>
          </a:p>
        </p:txBody>
      </p:sp>
    </p:spTree>
    <p:extLst>
      <p:ext uri="{BB962C8B-B14F-4D97-AF65-F5344CB8AC3E}">
        <p14:creationId xmlns:p14="http://schemas.microsoft.com/office/powerpoint/2010/main" val="740543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/>
              <a:t>Characteristics of a Good SRS (Cont…)</a:t>
            </a:r>
            <a:endParaRPr lang="en-US"/>
          </a:p>
        </p:txBody>
      </p:sp>
      <p:sp>
        <p:nvSpPr>
          <p:cNvPr id="3379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IN" altLang="en-US" b="1"/>
              <a:t>Verifiable</a:t>
            </a:r>
          </a:p>
          <a:p>
            <a:pPr lvl="2"/>
            <a:r>
              <a:rPr lang="en-IN" altLang="en-US"/>
              <a:t>SRS is verifiable when the </a:t>
            </a:r>
            <a:r>
              <a:rPr lang="en-IN" altLang="en-US">
                <a:solidFill>
                  <a:schemeClr val="accent2"/>
                </a:solidFill>
              </a:rPr>
              <a:t>specified requirements can be verified with a cost-effective process</a:t>
            </a:r>
            <a:r>
              <a:rPr lang="en-IN" altLang="en-US">
                <a:solidFill>
                  <a:srgbClr val="FF0000"/>
                </a:solidFill>
              </a:rPr>
              <a:t> </a:t>
            </a:r>
            <a:r>
              <a:rPr lang="en-IN" altLang="en-US"/>
              <a:t>to check whether the final software meets those requirements.</a:t>
            </a:r>
          </a:p>
          <a:p>
            <a:pPr lvl="1"/>
            <a:r>
              <a:rPr lang="en-IN" altLang="en-US" b="1"/>
              <a:t>Consistent</a:t>
            </a:r>
          </a:p>
          <a:p>
            <a:pPr lvl="2"/>
            <a:r>
              <a:rPr lang="en-IN" altLang="en-US"/>
              <a:t>SRS is consistent when the </a:t>
            </a:r>
            <a:r>
              <a:rPr lang="en-IN" altLang="en-US">
                <a:solidFill>
                  <a:schemeClr val="accent2"/>
                </a:solidFill>
              </a:rPr>
              <a:t>subsets of individual requirements defined do not conflict</a:t>
            </a:r>
            <a:r>
              <a:rPr lang="en-IN" altLang="en-US">
                <a:solidFill>
                  <a:srgbClr val="FF0000"/>
                </a:solidFill>
              </a:rPr>
              <a:t> </a:t>
            </a:r>
            <a:r>
              <a:rPr lang="en-IN" altLang="en-US"/>
              <a:t>with each other.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19583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Standard Template for writing SRS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xfrm>
            <a:off x="335279" y="1535429"/>
            <a:ext cx="8473440" cy="3077766"/>
          </a:xfrm>
        </p:spPr>
        <p:txBody>
          <a:bodyPr/>
          <a:lstStyle/>
          <a:p>
            <a:pPr algn="l"/>
            <a:r>
              <a:rPr lang="en-IN" sz="2000" b="1"/>
              <a:t>Front Page</a:t>
            </a:r>
          </a:p>
          <a:p>
            <a:pPr marL="400050" lvl="1" indent="0" algn="l">
              <a:buNone/>
            </a:pPr>
            <a:r>
              <a:rPr lang="en-IN" sz="2000" b="1"/>
              <a:t>Software Requirements Specification</a:t>
            </a:r>
          </a:p>
          <a:p>
            <a:pPr marL="400050" lvl="1" indent="0" algn="l">
              <a:buNone/>
            </a:pPr>
            <a:r>
              <a:rPr lang="en-IN" sz="2000" b="1"/>
              <a:t>for</a:t>
            </a:r>
          </a:p>
          <a:p>
            <a:pPr marL="400050" lvl="1" indent="0" algn="l">
              <a:buNone/>
            </a:pPr>
            <a:r>
              <a:rPr lang="en-IN" sz="2000" b="1"/>
              <a:t>&lt;Project&gt;</a:t>
            </a:r>
          </a:p>
          <a:p>
            <a:pPr marL="400050" lvl="1" indent="0" algn="l">
              <a:buNone/>
            </a:pPr>
            <a:r>
              <a:rPr lang="en-IN" sz="2000" b="1"/>
              <a:t>Version &lt;no.&gt;</a:t>
            </a:r>
          </a:p>
          <a:p>
            <a:pPr marL="400050" lvl="1" indent="0" algn="l">
              <a:buNone/>
            </a:pPr>
            <a:r>
              <a:rPr lang="en-IN" sz="2000" b="1"/>
              <a:t>Prepared by &lt;author&gt;</a:t>
            </a:r>
          </a:p>
          <a:p>
            <a:pPr marL="400050" lvl="1" indent="0" algn="l">
              <a:buNone/>
            </a:pPr>
            <a:r>
              <a:rPr lang="en-IN" sz="2000" b="1"/>
              <a:t>&lt;organization&gt;</a:t>
            </a:r>
          </a:p>
          <a:p>
            <a:pPr marL="400050" lvl="1" indent="0" algn="l">
              <a:buNone/>
            </a:pPr>
            <a:r>
              <a:rPr lang="en-IN" sz="2000" b="1"/>
              <a:t>&lt;date created&gt;</a:t>
            </a:r>
          </a:p>
          <a:p>
            <a:r>
              <a:rPr lang="en-IN" sz="2000" b="1"/>
              <a:t>Table of Contents</a:t>
            </a:r>
          </a:p>
          <a:p>
            <a:r>
              <a:rPr lang="en-IN" sz="2000" b="1"/>
              <a:t>Revision History</a:t>
            </a:r>
          </a:p>
        </p:txBody>
      </p:sp>
    </p:spTree>
    <p:extLst>
      <p:ext uri="{BB962C8B-B14F-4D97-AF65-F5344CB8AC3E}">
        <p14:creationId xmlns:p14="http://schemas.microsoft.com/office/powerpoint/2010/main" val="3875930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z="4000"/>
              <a:t>Standard Template for writing SRS (Cont…)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xfrm>
            <a:off x="335279" y="1535429"/>
            <a:ext cx="8473440" cy="3693319"/>
          </a:xfrm>
        </p:spPr>
        <p:txBody>
          <a:bodyPr/>
          <a:lstStyle/>
          <a:p>
            <a:pPr marL="0" indent="0">
              <a:buNone/>
            </a:pPr>
            <a:r>
              <a:rPr lang="en-IN" sz="2000" b="1"/>
              <a:t>1. Introduction</a:t>
            </a:r>
          </a:p>
          <a:p>
            <a:pPr marL="457200" lvl="1" indent="0">
              <a:buNone/>
            </a:pPr>
            <a:r>
              <a:rPr lang="en-IN" sz="2000"/>
              <a:t>1.1 Purpose</a:t>
            </a:r>
          </a:p>
          <a:p>
            <a:pPr marL="457200" lvl="1" indent="0">
              <a:buNone/>
            </a:pPr>
            <a:r>
              <a:rPr lang="en-IN" sz="2000"/>
              <a:t>1.2 Document Conventions</a:t>
            </a:r>
          </a:p>
          <a:p>
            <a:pPr marL="457200" lvl="1" indent="0">
              <a:buNone/>
            </a:pPr>
            <a:r>
              <a:rPr lang="en-IN" sz="2000"/>
              <a:t>1.3 Intended Audience and Reading Suggestions</a:t>
            </a:r>
          </a:p>
          <a:p>
            <a:pPr marL="457200" lvl="1" indent="0">
              <a:buNone/>
            </a:pPr>
            <a:r>
              <a:rPr lang="en-IN" sz="2000"/>
              <a:t>1.4 Project Scope</a:t>
            </a:r>
          </a:p>
          <a:p>
            <a:pPr marL="457200" lvl="1" indent="0">
              <a:buNone/>
            </a:pPr>
            <a:r>
              <a:rPr lang="en-IN" sz="2000"/>
              <a:t>1.5 References</a:t>
            </a:r>
          </a:p>
          <a:p>
            <a:pPr marL="0" indent="0">
              <a:buNone/>
            </a:pPr>
            <a:r>
              <a:rPr lang="en-IN" sz="2000" b="1"/>
              <a:t>2. Overall Description</a:t>
            </a:r>
          </a:p>
          <a:p>
            <a:pPr marL="457200" lvl="1" indent="0">
              <a:buNone/>
            </a:pPr>
            <a:r>
              <a:rPr lang="en-IN" sz="2000"/>
              <a:t>2.1 Product Perspective</a:t>
            </a:r>
          </a:p>
          <a:p>
            <a:pPr marL="457200" lvl="1" indent="0">
              <a:buNone/>
            </a:pPr>
            <a:r>
              <a:rPr lang="en-IN" sz="2000"/>
              <a:t>2.2 Product Features</a:t>
            </a:r>
          </a:p>
          <a:p>
            <a:pPr marL="457200" lvl="1" indent="0">
              <a:buNone/>
            </a:pPr>
            <a:r>
              <a:rPr lang="en-IN" sz="2000"/>
              <a:t>2.3 User Classes and Characteristics</a:t>
            </a:r>
          </a:p>
          <a:p>
            <a:pPr marL="457200" lvl="1" indent="0">
              <a:buNone/>
            </a:pPr>
            <a:r>
              <a:rPr lang="en-IN" sz="2000"/>
              <a:t>2.4 Operating Environment</a:t>
            </a:r>
          </a:p>
          <a:p>
            <a:pPr marL="457200" lvl="1" indent="0">
              <a:buNone/>
            </a:pPr>
            <a:r>
              <a:rPr lang="en-IN" sz="2000"/>
              <a:t>2.5 Design and Implementation Constraints</a:t>
            </a:r>
            <a:endParaRPr lang="en-US" altLang="en-US" sz="2000"/>
          </a:p>
        </p:txBody>
      </p:sp>
    </p:spTree>
    <p:extLst>
      <p:ext uri="{BB962C8B-B14F-4D97-AF65-F5344CB8AC3E}">
        <p14:creationId xmlns:p14="http://schemas.microsoft.com/office/powerpoint/2010/main" val="3147554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z="4000"/>
              <a:t>Standard Template for writing SRS (Cont…)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xfrm>
            <a:off x="335279" y="1535429"/>
            <a:ext cx="8473440" cy="3077766"/>
          </a:xfrm>
        </p:spPr>
        <p:txBody>
          <a:bodyPr/>
          <a:lstStyle/>
          <a:p>
            <a:pPr marL="457200" lvl="1" indent="0">
              <a:buNone/>
            </a:pPr>
            <a:r>
              <a:rPr lang="en-IN" sz="2000"/>
              <a:t>2.6 User Documentation</a:t>
            </a:r>
          </a:p>
          <a:p>
            <a:pPr marL="457200" lvl="1" indent="0">
              <a:buNone/>
            </a:pPr>
            <a:r>
              <a:rPr lang="en-IN" sz="2000"/>
              <a:t>2.7 Assumptions and Dependencies</a:t>
            </a:r>
          </a:p>
          <a:p>
            <a:pPr marL="0" indent="0">
              <a:buNone/>
            </a:pPr>
            <a:r>
              <a:rPr lang="en-IN" sz="2000" b="1"/>
              <a:t>3. System Features</a:t>
            </a:r>
          </a:p>
          <a:p>
            <a:pPr marL="457200" lvl="1" indent="0">
              <a:buNone/>
            </a:pPr>
            <a:r>
              <a:rPr lang="en-IN" sz="2000"/>
              <a:t>3.1 System Feature 1</a:t>
            </a:r>
          </a:p>
          <a:p>
            <a:pPr marL="457200" lvl="1" indent="0">
              <a:buNone/>
            </a:pPr>
            <a:r>
              <a:rPr lang="en-IN" sz="2000"/>
              <a:t>3.2 System Feature 2 (and so on)</a:t>
            </a:r>
          </a:p>
          <a:p>
            <a:pPr marL="0" indent="0">
              <a:buNone/>
            </a:pPr>
            <a:r>
              <a:rPr lang="en-IN" sz="2000" b="1"/>
              <a:t>4. External Interface Requirements</a:t>
            </a:r>
          </a:p>
          <a:p>
            <a:pPr marL="457200" lvl="1" indent="0">
              <a:buNone/>
            </a:pPr>
            <a:r>
              <a:rPr lang="en-IN" sz="2000"/>
              <a:t>4.1 User Interfaces</a:t>
            </a:r>
          </a:p>
          <a:p>
            <a:pPr marL="457200" lvl="1" indent="0">
              <a:buNone/>
            </a:pPr>
            <a:r>
              <a:rPr lang="en-IN" sz="2000"/>
              <a:t>4.2 Hardware Interfaces</a:t>
            </a:r>
          </a:p>
          <a:p>
            <a:pPr marL="457200" lvl="1" indent="0">
              <a:buNone/>
            </a:pPr>
            <a:r>
              <a:rPr lang="en-IN" sz="2000"/>
              <a:t>4.3 Software Interfaces</a:t>
            </a:r>
          </a:p>
          <a:p>
            <a:pPr marL="457200" lvl="1" indent="0">
              <a:buNone/>
            </a:pPr>
            <a:r>
              <a:rPr lang="en-IN" sz="2000"/>
              <a:t>4.4 Communications Interfaces</a:t>
            </a:r>
            <a:endParaRPr lang="en-US" altLang="en-US" sz="2000"/>
          </a:p>
        </p:txBody>
      </p:sp>
    </p:spTree>
    <p:extLst>
      <p:ext uri="{BB962C8B-B14F-4D97-AF65-F5344CB8AC3E}">
        <p14:creationId xmlns:p14="http://schemas.microsoft.com/office/powerpoint/2010/main" val="3757374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z="4000"/>
              <a:t>Standard Template for writing SRS (Cont…)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xfrm>
            <a:off x="335279" y="1535429"/>
            <a:ext cx="8473440" cy="2769989"/>
          </a:xfrm>
        </p:spPr>
        <p:txBody>
          <a:bodyPr/>
          <a:lstStyle/>
          <a:p>
            <a:pPr marL="0" indent="0">
              <a:buNone/>
            </a:pPr>
            <a:r>
              <a:rPr lang="en-IN" sz="2000" b="1"/>
              <a:t>5. Other Non functional Requirements</a:t>
            </a:r>
          </a:p>
          <a:p>
            <a:pPr marL="457200" lvl="1" indent="0">
              <a:buNone/>
            </a:pPr>
            <a:r>
              <a:rPr lang="en-IN" sz="2000"/>
              <a:t>5.1 Performance Requirements</a:t>
            </a:r>
          </a:p>
          <a:p>
            <a:pPr marL="457200" lvl="1" indent="0">
              <a:buNone/>
            </a:pPr>
            <a:r>
              <a:rPr lang="en-IN" sz="2000"/>
              <a:t>5.2 Safety Requirements</a:t>
            </a:r>
          </a:p>
          <a:p>
            <a:pPr marL="457200" lvl="1" indent="0">
              <a:buNone/>
            </a:pPr>
            <a:r>
              <a:rPr lang="en-IN" sz="2000"/>
              <a:t>5.3 Security Requirements</a:t>
            </a:r>
          </a:p>
          <a:p>
            <a:pPr marL="457200" lvl="1" indent="0">
              <a:buNone/>
            </a:pPr>
            <a:r>
              <a:rPr lang="en-IN" sz="2000"/>
              <a:t>5.4 Software Quality Attributes</a:t>
            </a:r>
          </a:p>
          <a:p>
            <a:pPr marL="0" indent="0">
              <a:buNone/>
            </a:pPr>
            <a:r>
              <a:rPr lang="en-IN" sz="2000" b="1"/>
              <a:t>6. Other Requirements</a:t>
            </a:r>
          </a:p>
          <a:p>
            <a:pPr marL="0" indent="0">
              <a:buNone/>
            </a:pPr>
            <a:r>
              <a:rPr lang="en-IN" sz="2000" b="1"/>
              <a:t>Appendix A: Glossary</a:t>
            </a:r>
          </a:p>
          <a:p>
            <a:pPr marL="0" indent="0">
              <a:buNone/>
            </a:pPr>
            <a:r>
              <a:rPr lang="en-IN" sz="2000" b="1"/>
              <a:t>Appendix B: Analysis Models</a:t>
            </a:r>
          </a:p>
          <a:p>
            <a:pPr marL="0" indent="0">
              <a:buNone/>
            </a:pPr>
            <a:r>
              <a:rPr lang="en-IN" sz="2000" b="1"/>
              <a:t>Appendix C: Issues List</a:t>
            </a:r>
            <a:endParaRPr lang="en-US" altLang="en-US" sz="2000"/>
          </a:p>
        </p:txBody>
      </p:sp>
    </p:spTree>
    <p:extLst>
      <p:ext uri="{BB962C8B-B14F-4D97-AF65-F5344CB8AC3E}">
        <p14:creationId xmlns:p14="http://schemas.microsoft.com/office/powerpoint/2010/main" val="2356828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Problems Without SRS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35279" y="1535429"/>
            <a:ext cx="8473440" cy="2769989"/>
          </a:xfrm>
        </p:spPr>
        <p:txBody>
          <a:bodyPr/>
          <a:lstStyle/>
          <a:p>
            <a:r>
              <a:rPr lang="en-US" sz="2000"/>
              <a:t>Without developing the SRS document, the </a:t>
            </a:r>
            <a:r>
              <a:rPr lang="en-US" sz="2000">
                <a:solidFill>
                  <a:schemeClr val="accent2"/>
                </a:solidFill>
              </a:rPr>
              <a:t>system would not be properly implemented </a:t>
            </a:r>
            <a:r>
              <a:rPr lang="en-US" sz="2000"/>
              <a:t>according to customer needs.</a:t>
            </a:r>
          </a:p>
          <a:p>
            <a:r>
              <a:rPr lang="en-US" sz="2000"/>
              <a:t>Software developers would not know whether what they are developing is </a:t>
            </a:r>
            <a:r>
              <a:rPr lang="en-US" sz="2000">
                <a:solidFill>
                  <a:schemeClr val="accent2"/>
                </a:solidFill>
              </a:rPr>
              <a:t>what exactly is required by the customer</a:t>
            </a:r>
            <a:r>
              <a:rPr lang="en-US" sz="200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/>
          </a:p>
          <a:p>
            <a:r>
              <a:rPr lang="en-US" sz="2000"/>
              <a:t>Without SRS, it will be very difficult for the </a:t>
            </a:r>
            <a:r>
              <a:rPr lang="en-US" sz="2000">
                <a:solidFill>
                  <a:schemeClr val="accent2"/>
                </a:solidFill>
              </a:rPr>
              <a:t>maintenance engineers to understand the functionality</a:t>
            </a:r>
            <a:r>
              <a:rPr lang="en-US" sz="2000">
                <a:solidFill>
                  <a:srgbClr val="FF0000"/>
                </a:solidFill>
              </a:rPr>
              <a:t> </a:t>
            </a:r>
            <a:r>
              <a:rPr lang="en-US" sz="2000"/>
              <a:t>of the system.</a:t>
            </a:r>
          </a:p>
          <a:p>
            <a:r>
              <a:rPr lang="en-US" sz="2000"/>
              <a:t>It will be very difficult for </a:t>
            </a:r>
            <a:r>
              <a:rPr lang="en-US" sz="2000">
                <a:solidFill>
                  <a:schemeClr val="accent2"/>
                </a:solidFill>
              </a:rPr>
              <a:t>user document writers to write the users’ manuals properly</a:t>
            </a:r>
            <a:r>
              <a:rPr lang="en-US" sz="2000">
                <a:solidFill>
                  <a:srgbClr val="FF0000"/>
                </a:solidFill>
              </a:rPr>
              <a:t> </a:t>
            </a:r>
            <a:r>
              <a:rPr lang="en-US" sz="2000"/>
              <a:t>without understanding the SRS.</a:t>
            </a:r>
          </a:p>
        </p:txBody>
      </p:sp>
    </p:spTree>
    <p:extLst>
      <p:ext uri="{BB962C8B-B14F-4D97-AF65-F5344CB8AC3E}">
        <p14:creationId xmlns:p14="http://schemas.microsoft.com/office/powerpoint/2010/main" val="2903378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12"/>
          <p:cNvPicPr>
            <a:picLocks noGrp="1" noChangeAspect="1"/>
          </p:cNvPicPr>
          <p:nvPr>
            <p:ph sz="half" idx="4294967295"/>
          </p:nvPr>
        </p:nvPicPr>
        <p:blipFill>
          <a:blip r:embed="rId2"/>
          <a:stretch>
            <a:fillRect/>
          </a:stretch>
        </p:blipFill>
        <p:spPr>
          <a:xfrm>
            <a:off x="457200" y="457200"/>
            <a:ext cx="830580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061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7659" y="1828800"/>
            <a:ext cx="8554720" cy="2707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200" b="1">
                <a:latin typeface="Arial"/>
                <a:cs typeface="Arial"/>
              </a:rPr>
              <a:t>5. </a:t>
            </a:r>
            <a:r>
              <a:rPr sz="2200" b="1" spc="-5">
                <a:latin typeface="Arial"/>
                <a:cs typeface="Arial"/>
              </a:rPr>
              <a:t>Specification </a:t>
            </a:r>
            <a:r>
              <a:rPr sz="2200" b="1">
                <a:latin typeface="Arial"/>
                <a:cs typeface="Arial"/>
              </a:rPr>
              <a:t>— </a:t>
            </a:r>
            <a:r>
              <a:rPr sz="2200" spc="-5">
                <a:latin typeface="Arial"/>
                <a:cs typeface="Arial"/>
              </a:rPr>
              <a:t>Specification means different things to different  people. It </a:t>
            </a:r>
            <a:r>
              <a:rPr sz="2200">
                <a:latin typeface="Arial"/>
                <a:cs typeface="Arial"/>
              </a:rPr>
              <a:t>can </a:t>
            </a:r>
            <a:r>
              <a:rPr sz="2200" spc="-5">
                <a:latin typeface="Arial"/>
                <a:cs typeface="Arial"/>
              </a:rPr>
              <a:t>be any one(or more)of the following: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250">
              <a:latin typeface="Arial"/>
              <a:cs typeface="Arial"/>
            </a:endParaRPr>
          </a:p>
          <a:p>
            <a:pPr marL="253365" indent="-241300">
              <a:lnSpc>
                <a:spcPct val="100000"/>
              </a:lnSpc>
              <a:buChar char="&gt;"/>
              <a:tabLst>
                <a:tab pos="254000" algn="l"/>
              </a:tabLst>
            </a:pPr>
            <a:r>
              <a:rPr sz="2200">
                <a:latin typeface="Arial"/>
                <a:cs typeface="Arial"/>
              </a:rPr>
              <a:t>A </a:t>
            </a:r>
            <a:r>
              <a:rPr sz="2200" spc="-5">
                <a:latin typeface="Arial"/>
                <a:cs typeface="Arial"/>
              </a:rPr>
              <a:t>written</a:t>
            </a:r>
            <a:r>
              <a:rPr sz="2200" spc="-20">
                <a:latin typeface="Arial"/>
                <a:cs typeface="Arial"/>
              </a:rPr>
              <a:t> </a:t>
            </a:r>
            <a:r>
              <a:rPr sz="2200" spc="-5">
                <a:latin typeface="Arial"/>
                <a:cs typeface="Arial"/>
              </a:rPr>
              <a:t>document</a:t>
            </a:r>
            <a:endParaRPr sz="2200">
              <a:latin typeface="Arial"/>
              <a:cs typeface="Arial"/>
            </a:endParaRPr>
          </a:p>
          <a:p>
            <a:pPr marL="253365" indent="-241300">
              <a:lnSpc>
                <a:spcPct val="100000"/>
              </a:lnSpc>
              <a:buChar char="&gt;"/>
              <a:tabLst>
                <a:tab pos="254000" algn="l"/>
              </a:tabLst>
            </a:pPr>
            <a:r>
              <a:rPr sz="2200">
                <a:latin typeface="Arial"/>
                <a:cs typeface="Arial"/>
              </a:rPr>
              <a:t>A set of</a:t>
            </a:r>
            <a:r>
              <a:rPr sz="2200" spc="-35">
                <a:latin typeface="Arial"/>
                <a:cs typeface="Arial"/>
              </a:rPr>
              <a:t> </a:t>
            </a:r>
            <a:r>
              <a:rPr sz="2200" spc="-5">
                <a:latin typeface="Arial"/>
                <a:cs typeface="Arial"/>
              </a:rPr>
              <a:t>models</a:t>
            </a:r>
            <a:endParaRPr sz="2200">
              <a:latin typeface="Arial"/>
              <a:cs typeface="Arial"/>
            </a:endParaRPr>
          </a:p>
          <a:p>
            <a:pPr marL="253365" indent="-241300">
              <a:lnSpc>
                <a:spcPct val="100000"/>
              </a:lnSpc>
              <a:buChar char="&gt;"/>
              <a:tabLst>
                <a:tab pos="254000" algn="l"/>
              </a:tabLst>
            </a:pPr>
            <a:r>
              <a:rPr sz="2200">
                <a:latin typeface="Arial"/>
                <a:cs typeface="Arial"/>
              </a:rPr>
              <a:t>A </a:t>
            </a:r>
            <a:r>
              <a:rPr sz="2200" spc="-5">
                <a:latin typeface="Arial"/>
                <a:cs typeface="Arial"/>
              </a:rPr>
              <a:t>formal</a:t>
            </a:r>
            <a:r>
              <a:rPr sz="2200" spc="-10">
                <a:latin typeface="Arial"/>
                <a:cs typeface="Arial"/>
              </a:rPr>
              <a:t> </a:t>
            </a:r>
            <a:r>
              <a:rPr sz="2200" spc="-5">
                <a:latin typeface="Arial"/>
                <a:cs typeface="Arial"/>
              </a:rPr>
              <a:t>mathematical</a:t>
            </a:r>
            <a:endParaRPr sz="2200">
              <a:latin typeface="Arial"/>
              <a:cs typeface="Arial"/>
            </a:endParaRPr>
          </a:p>
          <a:p>
            <a:pPr marL="253365" indent="-241300">
              <a:lnSpc>
                <a:spcPct val="100000"/>
              </a:lnSpc>
              <a:buChar char="&gt;"/>
              <a:tabLst>
                <a:tab pos="254000" algn="l"/>
              </a:tabLst>
            </a:pPr>
            <a:r>
              <a:rPr sz="2200">
                <a:latin typeface="Arial"/>
                <a:cs typeface="Arial"/>
              </a:rPr>
              <a:t>A </a:t>
            </a:r>
            <a:r>
              <a:rPr sz="2200" spc="-5">
                <a:latin typeface="Arial"/>
                <a:cs typeface="Arial"/>
              </a:rPr>
              <a:t>collection of </a:t>
            </a:r>
            <a:r>
              <a:rPr sz="2200">
                <a:latin typeface="Arial"/>
                <a:cs typeface="Arial"/>
              </a:rPr>
              <a:t>user </a:t>
            </a:r>
            <a:r>
              <a:rPr sz="2200" spc="-5">
                <a:latin typeface="Arial"/>
                <a:cs typeface="Arial"/>
              </a:rPr>
              <a:t>scenarios</a:t>
            </a:r>
            <a:r>
              <a:rPr sz="2200" spc="-10">
                <a:latin typeface="Arial"/>
                <a:cs typeface="Arial"/>
              </a:rPr>
              <a:t> </a:t>
            </a:r>
            <a:r>
              <a:rPr sz="2200" spc="-5">
                <a:latin typeface="Arial"/>
                <a:cs typeface="Arial"/>
              </a:rPr>
              <a:t>(use-cases)</a:t>
            </a:r>
            <a:endParaRPr sz="2200">
              <a:latin typeface="Arial"/>
              <a:cs typeface="Arial"/>
            </a:endParaRPr>
          </a:p>
          <a:p>
            <a:pPr marL="253365" indent="-241300">
              <a:lnSpc>
                <a:spcPct val="100000"/>
              </a:lnSpc>
              <a:buChar char="&gt;"/>
              <a:tabLst>
                <a:tab pos="254000" algn="l"/>
              </a:tabLst>
            </a:pPr>
            <a:r>
              <a:rPr sz="2200">
                <a:latin typeface="Arial"/>
                <a:cs typeface="Arial"/>
              </a:rPr>
              <a:t>A</a:t>
            </a:r>
            <a:r>
              <a:rPr sz="2200" spc="-15">
                <a:latin typeface="Arial"/>
                <a:cs typeface="Arial"/>
              </a:rPr>
              <a:t> </a:t>
            </a:r>
            <a:r>
              <a:rPr sz="2200" spc="-5">
                <a:latin typeface="Arial"/>
                <a:cs typeface="Arial"/>
              </a:rPr>
              <a:t>prototype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1320" y="1108709"/>
            <a:ext cx="8666480" cy="53886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2065">
              <a:lnSpc>
                <a:spcPct val="100000"/>
              </a:lnSpc>
              <a:spcBef>
                <a:spcPts val="100"/>
              </a:spcBef>
            </a:pPr>
            <a:r>
              <a:rPr sz="2200" b="1" spc="-70">
                <a:latin typeface="Arial"/>
                <a:cs typeface="Arial"/>
              </a:rPr>
              <a:t>6. </a:t>
            </a:r>
            <a:r>
              <a:rPr sz="2200" b="1" spc="-120">
                <a:latin typeface="Arial"/>
                <a:cs typeface="Arial"/>
              </a:rPr>
              <a:t>Validation </a:t>
            </a:r>
            <a:r>
              <a:rPr sz="2200" b="1" spc="-100">
                <a:latin typeface="Arial"/>
                <a:cs typeface="Arial"/>
              </a:rPr>
              <a:t>:- </a:t>
            </a:r>
            <a:r>
              <a:rPr sz="2200" spc="-170">
                <a:latin typeface="Arial"/>
                <a:cs typeface="Arial"/>
              </a:rPr>
              <a:t>a </a:t>
            </a:r>
            <a:r>
              <a:rPr sz="2200" spc="-60">
                <a:latin typeface="Arial"/>
                <a:cs typeface="Arial"/>
              </a:rPr>
              <a:t>review </a:t>
            </a:r>
            <a:r>
              <a:rPr sz="2200" spc="-114">
                <a:latin typeface="Arial"/>
                <a:cs typeface="Arial"/>
              </a:rPr>
              <a:t>mechanism </a:t>
            </a:r>
            <a:r>
              <a:rPr sz="2200" spc="-5">
                <a:latin typeface="Arial"/>
                <a:cs typeface="Arial"/>
              </a:rPr>
              <a:t>that </a:t>
            </a:r>
            <a:r>
              <a:rPr sz="2200" spc="-95">
                <a:latin typeface="Arial"/>
                <a:cs typeface="Arial"/>
              </a:rPr>
              <a:t>looks </a:t>
            </a:r>
            <a:r>
              <a:rPr sz="2200" spc="10">
                <a:latin typeface="Arial"/>
                <a:cs typeface="Arial"/>
              </a:rPr>
              <a:t>for </a:t>
            </a:r>
            <a:r>
              <a:rPr sz="2200" spc="-60">
                <a:latin typeface="Arial"/>
                <a:cs typeface="Arial"/>
              </a:rPr>
              <a:t>errors </a:t>
            </a:r>
            <a:r>
              <a:rPr sz="2200" spc="-35">
                <a:latin typeface="Arial"/>
                <a:cs typeface="Arial"/>
              </a:rPr>
              <a:t>in </a:t>
            </a:r>
            <a:r>
              <a:rPr sz="2200" spc="-45">
                <a:latin typeface="Arial"/>
                <a:cs typeface="Arial"/>
              </a:rPr>
              <a:t>content </a:t>
            </a:r>
            <a:r>
              <a:rPr sz="2200" spc="-15">
                <a:latin typeface="Arial"/>
                <a:cs typeface="Arial"/>
              </a:rPr>
              <a:t>or  </a:t>
            </a:r>
            <a:r>
              <a:rPr sz="2200" spc="-25">
                <a:latin typeface="Arial"/>
                <a:cs typeface="Arial"/>
              </a:rPr>
              <a:t>interpretation </a:t>
            </a:r>
            <a:r>
              <a:rPr sz="2200" spc="-140">
                <a:latin typeface="Arial"/>
                <a:cs typeface="Arial"/>
              </a:rPr>
              <a:t>areas </a:t>
            </a:r>
            <a:r>
              <a:rPr sz="2200" spc="-70">
                <a:latin typeface="Arial"/>
                <a:cs typeface="Arial"/>
              </a:rPr>
              <a:t>where </a:t>
            </a:r>
            <a:r>
              <a:rPr sz="2200" spc="-50">
                <a:latin typeface="Arial"/>
                <a:cs typeface="Arial"/>
              </a:rPr>
              <a:t>clarification </a:t>
            </a:r>
            <a:r>
              <a:rPr sz="2200" spc="-120">
                <a:latin typeface="Arial"/>
                <a:cs typeface="Arial"/>
              </a:rPr>
              <a:t>may </a:t>
            </a:r>
            <a:r>
              <a:rPr sz="2200" spc="-105">
                <a:latin typeface="Arial"/>
                <a:cs typeface="Arial"/>
              </a:rPr>
              <a:t>be</a:t>
            </a:r>
            <a:r>
              <a:rPr sz="2200" spc="-320">
                <a:latin typeface="Arial"/>
                <a:cs typeface="Arial"/>
              </a:rPr>
              <a:t> </a:t>
            </a:r>
            <a:r>
              <a:rPr sz="2200" spc="-55">
                <a:latin typeface="Arial"/>
                <a:cs typeface="Arial"/>
              </a:rPr>
              <a:t>required.</a:t>
            </a:r>
            <a:endParaRPr sz="22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</a:pPr>
            <a:r>
              <a:rPr sz="2200" spc="-110">
                <a:latin typeface="Arial"/>
                <a:cs typeface="Arial"/>
              </a:rPr>
              <a:t>-missing</a:t>
            </a:r>
            <a:r>
              <a:rPr sz="2200" spc="-135">
                <a:latin typeface="Arial"/>
                <a:cs typeface="Arial"/>
              </a:rPr>
              <a:t> </a:t>
            </a:r>
            <a:r>
              <a:rPr sz="2200" spc="-30">
                <a:latin typeface="Arial"/>
                <a:cs typeface="Arial"/>
              </a:rPr>
              <a:t>information</a:t>
            </a:r>
            <a:endParaRPr sz="2200">
              <a:latin typeface="Arial"/>
              <a:cs typeface="Arial"/>
            </a:endParaRPr>
          </a:p>
          <a:p>
            <a:pPr marL="12700" marR="13335" indent="914400">
              <a:lnSpc>
                <a:spcPct val="100000"/>
              </a:lnSpc>
            </a:pPr>
            <a:r>
              <a:rPr sz="2200" spc="-100">
                <a:latin typeface="Arial"/>
                <a:cs typeface="Arial"/>
              </a:rPr>
              <a:t>-inconsistencies </a:t>
            </a:r>
            <a:r>
              <a:rPr sz="2200" spc="-125">
                <a:latin typeface="Arial"/>
                <a:cs typeface="Arial"/>
              </a:rPr>
              <a:t>(a </a:t>
            </a:r>
            <a:r>
              <a:rPr sz="2200" spc="-50">
                <a:latin typeface="Arial"/>
                <a:cs typeface="Arial"/>
              </a:rPr>
              <a:t>major </a:t>
            </a:r>
            <a:r>
              <a:rPr sz="2200" spc="-60">
                <a:latin typeface="Arial"/>
                <a:cs typeface="Arial"/>
              </a:rPr>
              <a:t>problem </a:t>
            </a:r>
            <a:r>
              <a:rPr sz="2200" spc="-80">
                <a:latin typeface="Arial"/>
                <a:cs typeface="Arial"/>
              </a:rPr>
              <a:t>when </a:t>
            </a:r>
            <a:r>
              <a:rPr sz="2200" spc="-95">
                <a:latin typeface="Arial"/>
                <a:cs typeface="Arial"/>
              </a:rPr>
              <a:t>large </a:t>
            </a:r>
            <a:r>
              <a:rPr sz="2200" spc="-75">
                <a:latin typeface="Arial"/>
                <a:cs typeface="Arial"/>
              </a:rPr>
              <a:t>products </a:t>
            </a:r>
            <a:r>
              <a:rPr sz="2200" spc="-20">
                <a:latin typeface="Arial"/>
                <a:cs typeface="Arial"/>
              </a:rPr>
              <a:t>or </a:t>
            </a:r>
            <a:r>
              <a:rPr sz="2200" spc="-135">
                <a:latin typeface="Arial"/>
                <a:cs typeface="Arial"/>
              </a:rPr>
              <a:t>systems  </a:t>
            </a:r>
            <a:r>
              <a:rPr sz="2200" spc="-95">
                <a:latin typeface="Arial"/>
                <a:cs typeface="Arial"/>
              </a:rPr>
              <a:t>are</a:t>
            </a:r>
            <a:r>
              <a:rPr sz="2200" spc="-125">
                <a:latin typeface="Arial"/>
                <a:cs typeface="Arial"/>
              </a:rPr>
              <a:t> </a:t>
            </a:r>
            <a:r>
              <a:rPr sz="2200" spc="-95">
                <a:latin typeface="Arial"/>
                <a:cs typeface="Arial"/>
              </a:rPr>
              <a:t>engineered)</a:t>
            </a:r>
            <a:endParaRPr sz="2200">
              <a:latin typeface="Arial"/>
              <a:cs typeface="Arial"/>
            </a:endParaRPr>
          </a:p>
          <a:p>
            <a:pPr marL="927100">
              <a:lnSpc>
                <a:spcPts val="2630"/>
              </a:lnSpc>
            </a:pPr>
            <a:r>
              <a:rPr sz="2200" spc="-55">
                <a:latin typeface="Arial"/>
                <a:cs typeface="Arial"/>
              </a:rPr>
              <a:t>-conflicting </a:t>
            </a:r>
            <a:r>
              <a:rPr sz="2200" spc="-20">
                <a:latin typeface="Arial"/>
                <a:cs typeface="Arial"/>
              </a:rPr>
              <a:t>or </a:t>
            </a:r>
            <a:r>
              <a:rPr sz="2200" spc="-65">
                <a:latin typeface="Arial"/>
                <a:cs typeface="Arial"/>
              </a:rPr>
              <a:t>unrealistic </a:t>
            </a:r>
            <a:r>
              <a:rPr sz="2200" spc="-95">
                <a:latin typeface="Arial"/>
                <a:cs typeface="Arial"/>
              </a:rPr>
              <a:t>(unachievable)</a:t>
            </a:r>
            <a:r>
              <a:rPr sz="2200" spc="-370">
                <a:latin typeface="Arial"/>
                <a:cs typeface="Arial"/>
              </a:rPr>
              <a:t> </a:t>
            </a:r>
            <a:r>
              <a:rPr sz="2200" spc="-65">
                <a:latin typeface="Arial"/>
                <a:cs typeface="Arial"/>
              </a:rPr>
              <a:t>requirements.</a:t>
            </a:r>
            <a:endParaRPr sz="2200">
              <a:latin typeface="Arial"/>
              <a:cs typeface="Arial"/>
            </a:endParaRPr>
          </a:p>
          <a:p>
            <a:pPr marL="12700" marR="10795" algn="just">
              <a:lnSpc>
                <a:spcPct val="100000"/>
              </a:lnSpc>
              <a:buSzPct val="95454"/>
              <a:buChar char="•"/>
              <a:tabLst>
                <a:tab pos="153035" algn="l"/>
              </a:tabLst>
            </a:pPr>
            <a:r>
              <a:rPr sz="2200" spc="-100">
                <a:latin typeface="Arial"/>
                <a:cs typeface="Arial"/>
              </a:rPr>
              <a:t>Requirements </a:t>
            </a:r>
            <a:r>
              <a:rPr sz="2200" spc="-55">
                <a:latin typeface="Arial"/>
                <a:cs typeface="Arial"/>
              </a:rPr>
              <a:t>validation </a:t>
            </a:r>
            <a:r>
              <a:rPr sz="2200" spc="-125">
                <a:latin typeface="Arial"/>
                <a:cs typeface="Arial"/>
              </a:rPr>
              <a:t>examines </a:t>
            </a:r>
            <a:r>
              <a:rPr sz="2200" spc="-30">
                <a:latin typeface="Arial"/>
                <a:cs typeface="Arial"/>
              </a:rPr>
              <a:t>the </a:t>
            </a:r>
            <a:r>
              <a:rPr sz="2200" spc="-75">
                <a:latin typeface="Arial"/>
                <a:cs typeface="Arial"/>
              </a:rPr>
              <a:t>specification </a:t>
            </a:r>
            <a:r>
              <a:rPr sz="2200" spc="25">
                <a:latin typeface="Arial"/>
                <a:cs typeface="Arial"/>
              </a:rPr>
              <a:t>to </a:t>
            </a:r>
            <a:r>
              <a:rPr sz="2200" spc="-105">
                <a:latin typeface="Arial"/>
                <a:cs typeface="Arial"/>
              </a:rPr>
              <a:t>ensure </a:t>
            </a:r>
            <a:r>
              <a:rPr sz="2200" spc="-5">
                <a:latin typeface="Arial"/>
                <a:cs typeface="Arial"/>
              </a:rPr>
              <a:t>that </a:t>
            </a:r>
            <a:r>
              <a:rPr sz="2200" spc="-50">
                <a:latin typeface="Arial"/>
                <a:cs typeface="Arial"/>
              </a:rPr>
              <a:t>all  </a:t>
            </a:r>
            <a:r>
              <a:rPr sz="2200" spc="-55">
                <a:latin typeface="Arial"/>
                <a:cs typeface="Arial"/>
              </a:rPr>
              <a:t>software </a:t>
            </a:r>
            <a:r>
              <a:rPr sz="2200" spc="-65">
                <a:latin typeface="Arial"/>
                <a:cs typeface="Arial"/>
              </a:rPr>
              <a:t>requirements </a:t>
            </a:r>
            <a:r>
              <a:rPr sz="2200" spc="-125">
                <a:latin typeface="Arial"/>
                <a:cs typeface="Arial"/>
              </a:rPr>
              <a:t>have </a:t>
            </a:r>
            <a:r>
              <a:rPr sz="2200" spc="-105">
                <a:latin typeface="Arial"/>
                <a:cs typeface="Arial"/>
              </a:rPr>
              <a:t>been </a:t>
            </a:r>
            <a:r>
              <a:rPr sz="2200" spc="-65">
                <a:latin typeface="Arial"/>
                <a:cs typeface="Arial"/>
              </a:rPr>
              <a:t>stated </a:t>
            </a:r>
            <a:r>
              <a:rPr sz="2200" spc="-90">
                <a:latin typeface="Arial"/>
                <a:cs typeface="Arial"/>
              </a:rPr>
              <a:t>unambiguously; </a:t>
            </a:r>
            <a:r>
              <a:rPr sz="2200" spc="-5">
                <a:latin typeface="Arial"/>
                <a:cs typeface="Arial"/>
              </a:rPr>
              <a:t>that  </a:t>
            </a:r>
            <a:r>
              <a:rPr sz="2200" spc="-100">
                <a:latin typeface="Arial"/>
                <a:cs typeface="Arial"/>
              </a:rPr>
              <a:t>inconsistencies, </a:t>
            </a:r>
            <a:r>
              <a:rPr sz="2200" spc="-105">
                <a:latin typeface="Arial"/>
                <a:cs typeface="Arial"/>
              </a:rPr>
              <a:t>omissions, and </a:t>
            </a:r>
            <a:r>
              <a:rPr sz="2200" spc="-60">
                <a:latin typeface="Arial"/>
                <a:cs typeface="Arial"/>
              </a:rPr>
              <a:t>errors </a:t>
            </a:r>
            <a:r>
              <a:rPr sz="2200" spc="-125">
                <a:latin typeface="Arial"/>
                <a:cs typeface="Arial"/>
              </a:rPr>
              <a:t>have </a:t>
            </a:r>
            <a:r>
              <a:rPr sz="2200" spc="-105">
                <a:latin typeface="Arial"/>
                <a:cs typeface="Arial"/>
              </a:rPr>
              <a:t>been </a:t>
            </a:r>
            <a:r>
              <a:rPr sz="2200" spc="-65">
                <a:latin typeface="Arial"/>
                <a:cs typeface="Arial"/>
              </a:rPr>
              <a:t>detected </a:t>
            </a:r>
            <a:r>
              <a:rPr sz="2200" spc="-105">
                <a:latin typeface="Arial"/>
                <a:cs typeface="Arial"/>
              </a:rPr>
              <a:t>and</a:t>
            </a:r>
            <a:r>
              <a:rPr sz="2200" spc="-300">
                <a:latin typeface="Arial"/>
                <a:cs typeface="Arial"/>
              </a:rPr>
              <a:t> </a:t>
            </a:r>
            <a:r>
              <a:rPr sz="2200" spc="-65">
                <a:latin typeface="Arial"/>
                <a:cs typeface="Arial"/>
              </a:rPr>
              <a:t>corrected;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25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</a:pPr>
            <a:r>
              <a:rPr sz="2200" b="1" spc="-70">
                <a:latin typeface="Arial"/>
                <a:cs typeface="Arial"/>
              </a:rPr>
              <a:t>7. </a:t>
            </a:r>
            <a:r>
              <a:rPr sz="2200" b="1" spc="-140">
                <a:latin typeface="Arial"/>
                <a:cs typeface="Arial"/>
              </a:rPr>
              <a:t>Requirement</a:t>
            </a:r>
            <a:r>
              <a:rPr sz="2200" b="1" spc="-185">
                <a:latin typeface="Arial"/>
                <a:cs typeface="Arial"/>
              </a:rPr>
              <a:t> </a:t>
            </a:r>
            <a:r>
              <a:rPr sz="2200" b="1" spc="-130">
                <a:latin typeface="Arial"/>
                <a:cs typeface="Arial"/>
              </a:rPr>
              <a:t>Management</a:t>
            </a:r>
            <a:endParaRPr sz="2200">
              <a:latin typeface="Arial"/>
              <a:cs typeface="Arial"/>
            </a:endParaRPr>
          </a:p>
          <a:p>
            <a:pPr marL="12700" marR="13970" algn="just">
              <a:lnSpc>
                <a:spcPct val="100000"/>
              </a:lnSpc>
              <a:buChar char="&gt;"/>
              <a:tabLst>
                <a:tab pos="281940" algn="l"/>
              </a:tabLst>
            </a:pPr>
            <a:r>
              <a:rPr sz="2200" spc="-100">
                <a:latin typeface="Arial"/>
                <a:cs typeface="Arial"/>
              </a:rPr>
              <a:t>Requirements </a:t>
            </a:r>
            <a:r>
              <a:rPr sz="2200" spc="5">
                <a:latin typeface="Arial"/>
                <a:cs typeface="Arial"/>
              </a:rPr>
              <a:t>for </a:t>
            </a:r>
            <a:r>
              <a:rPr sz="2200" spc="-90">
                <a:latin typeface="Arial"/>
                <a:cs typeface="Arial"/>
              </a:rPr>
              <a:t>computer-based </a:t>
            </a:r>
            <a:r>
              <a:rPr sz="2200" spc="-135">
                <a:latin typeface="Arial"/>
                <a:cs typeface="Arial"/>
              </a:rPr>
              <a:t>systems </a:t>
            </a:r>
            <a:r>
              <a:rPr sz="2200" spc="-130">
                <a:latin typeface="Arial"/>
                <a:cs typeface="Arial"/>
              </a:rPr>
              <a:t>change, </a:t>
            </a:r>
            <a:r>
              <a:rPr sz="2200" spc="-105">
                <a:latin typeface="Arial"/>
                <a:cs typeface="Arial"/>
              </a:rPr>
              <a:t>and </a:t>
            </a:r>
            <a:r>
              <a:rPr sz="2200" spc="-35">
                <a:latin typeface="Arial"/>
                <a:cs typeface="Arial"/>
              </a:rPr>
              <a:t>the </a:t>
            </a:r>
            <a:r>
              <a:rPr sz="2200" spc="-90">
                <a:latin typeface="Arial"/>
                <a:cs typeface="Arial"/>
              </a:rPr>
              <a:t>desire </a:t>
            </a:r>
            <a:r>
              <a:rPr sz="2200" spc="25">
                <a:latin typeface="Arial"/>
                <a:cs typeface="Arial"/>
              </a:rPr>
              <a:t>to  </a:t>
            </a:r>
            <a:r>
              <a:rPr sz="2200" spc="-140">
                <a:latin typeface="Arial"/>
                <a:cs typeface="Arial"/>
              </a:rPr>
              <a:t>change</a:t>
            </a:r>
            <a:r>
              <a:rPr sz="2200" spc="-120">
                <a:latin typeface="Arial"/>
                <a:cs typeface="Arial"/>
              </a:rPr>
              <a:t> </a:t>
            </a:r>
            <a:r>
              <a:rPr sz="2200" spc="-65">
                <a:latin typeface="Arial"/>
                <a:cs typeface="Arial"/>
              </a:rPr>
              <a:t>requirements</a:t>
            </a:r>
            <a:r>
              <a:rPr sz="2200" spc="-125">
                <a:latin typeface="Arial"/>
                <a:cs typeface="Arial"/>
              </a:rPr>
              <a:t> </a:t>
            </a:r>
            <a:r>
              <a:rPr sz="2200" spc="-100">
                <a:latin typeface="Arial"/>
                <a:cs typeface="Arial"/>
              </a:rPr>
              <a:t>persists</a:t>
            </a:r>
            <a:r>
              <a:rPr sz="2200" spc="-125">
                <a:latin typeface="Arial"/>
                <a:cs typeface="Arial"/>
              </a:rPr>
              <a:t> </a:t>
            </a:r>
            <a:r>
              <a:rPr sz="2200" spc="-35">
                <a:latin typeface="Arial"/>
                <a:cs typeface="Arial"/>
              </a:rPr>
              <a:t>throughout</a:t>
            </a:r>
            <a:r>
              <a:rPr sz="2200" spc="-125">
                <a:latin typeface="Arial"/>
                <a:cs typeface="Arial"/>
              </a:rPr>
              <a:t> </a:t>
            </a:r>
            <a:r>
              <a:rPr sz="2200" spc="-35">
                <a:latin typeface="Arial"/>
                <a:cs typeface="Arial"/>
              </a:rPr>
              <a:t>the</a:t>
            </a:r>
            <a:r>
              <a:rPr sz="2200" spc="-130">
                <a:latin typeface="Arial"/>
                <a:cs typeface="Arial"/>
              </a:rPr>
              <a:t> </a:t>
            </a:r>
            <a:r>
              <a:rPr sz="2200" spc="-15">
                <a:latin typeface="Arial"/>
                <a:cs typeface="Arial"/>
              </a:rPr>
              <a:t>life</a:t>
            </a:r>
            <a:r>
              <a:rPr sz="2200" spc="-120">
                <a:latin typeface="Arial"/>
                <a:cs typeface="Arial"/>
              </a:rPr>
              <a:t> </a:t>
            </a:r>
            <a:r>
              <a:rPr sz="2200" spc="-5">
                <a:latin typeface="Arial"/>
                <a:cs typeface="Arial"/>
              </a:rPr>
              <a:t>of</a:t>
            </a:r>
            <a:r>
              <a:rPr sz="2200" spc="-120">
                <a:latin typeface="Arial"/>
                <a:cs typeface="Arial"/>
              </a:rPr>
              <a:t> </a:t>
            </a:r>
            <a:r>
              <a:rPr sz="2200" spc="-35">
                <a:latin typeface="Arial"/>
                <a:cs typeface="Arial"/>
              </a:rPr>
              <a:t>the</a:t>
            </a:r>
            <a:r>
              <a:rPr sz="2200" spc="-130">
                <a:latin typeface="Arial"/>
                <a:cs typeface="Arial"/>
              </a:rPr>
              <a:t> </a:t>
            </a:r>
            <a:r>
              <a:rPr sz="2200" spc="-110">
                <a:latin typeface="Arial"/>
                <a:cs typeface="Arial"/>
              </a:rPr>
              <a:t>system.</a:t>
            </a:r>
            <a:endParaRPr sz="2200">
              <a:latin typeface="Arial"/>
              <a:cs typeface="Arial"/>
            </a:endParaRPr>
          </a:p>
          <a:p>
            <a:pPr marL="12700" marR="5080" algn="just">
              <a:lnSpc>
                <a:spcPct val="100000"/>
              </a:lnSpc>
            </a:pPr>
            <a:r>
              <a:rPr sz="2200" spc="-110">
                <a:latin typeface="Arial"/>
                <a:cs typeface="Arial"/>
              </a:rPr>
              <a:t>&gt;Requirements </a:t>
            </a:r>
            <a:r>
              <a:rPr sz="2200" spc="-100">
                <a:latin typeface="Arial"/>
                <a:cs typeface="Arial"/>
              </a:rPr>
              <a:t>management </a:t>
            </a:r>
            <a:r>
              <a:rPr sz="2200" spc="-114">
                <a:latin typeface="Arial"/>
                <a:cs typeface="Arial"/>
              </a:rPr>
              <a:t>is </a:t>
            </a:r>
            <a:r>
              <a:rPr sz="2200" spc="-170">
                <a:latin typeface="Arial"/>
                <a:cs typeface="Arial"/>
              </a:rPr>
              <a:t>a </a:t>
            </a:r>
            <a:r>
              <a:rPr sz="2200" spc="-85">
                <a:latin typeface="Arial"/>
                <a:cs typeface="Arial"/>
              </a:rPr>
              <a:t>set </a:t>
            </a:r>
            <a:r>
              <a:rPr sz="2200">
                <a:latin typeface="Arial"/>
                <a:cs typeface="Arial"/>
              </a:rPr>
              <a:t>of </a:t>
            </a:r>
            <a:r>
              <a:rPr sz="2200" spc="-60">
                <a:latin typeface="Arial"/>
                <a:cs typeface="Arial"/>
              </a:rPr>
              <a:t>activities </a:t>
            </a:r>
            <a:r>
              <a:rPr sz="2200" spc="-5">
                <a:latin typeface="Arial"/>
                <a:cs typeface="Arial"/>
              </a:rPr>
              <a:t>that </a:t>
            </a:r>
            <a:r>
              <a:rPr sz="2200" spc="-70">
                <a:latin typeface="Arial"/>
                <a:cs typeface="Arial"/>
              </a:rPr>
              <a:t>help </a:t>
            </a:r>
            <a:r>
              <a:rPr sz="2200" spc="-30">
                <a:latin typeface="Arial"/>
                <a:cs typeface="Arial"/>
              </a:rPr>
              <a:t>the </a:t>
            </a:r>
            <a:r>
              <a:rPr sz="2200" spc="-40">
                <a:latin typeface="Arial"/>
                <a:cs typeface="Arial"/>
              </a:rPr>
              <a:t>project </a:t>
            </a:r>
            <a:r>
              <a:rPr sz="2200" b="1" spc="-105">
                <a:latin typeface="Arial"/>
                <a:cs typeface="Arial"/>
              </a:rPr>
              <a:t>team  </a:t>
            </a:r>
            <a:r>
              <a:rPr sz="2200" b="1" spc="-100">
                <a:latin typeface="Arial"/>
                <a:cs typeface="Arial"/>
              </a:rPr>
              <a:t>identify, </a:t>
            </a:r>
            <a:r>
              <a:rPr sz="2200" b="1" spc="-130">
                <a:latin typeface="Arial"/>
                <a:cs typeface="Arial"/>
              </a:rPr>
              <a:t>control, </a:t>
            </a:r>
            <a:r>
              <a:rPr sz="2200" b="1" spc="-160">
                <a:latin typeface="Arial"/>
                <a:cs typeface="Arial"/>
              </a:rPr>
              <a:t>and </a:t>
            </a:r>
            <a:r>
              <a:rPr sz="2200" b="1" spc="-140">
                <a:latin typeface="Arial"/>
                <a:cs typeface="Arial"/>
              </a:rPr>
              <a:t>track </a:t>
            </a:r>
            <a:r>
              <a:rPr sz="2200" b="1" spc="-135">
                <a:latin typeface="Arial"/>
                <a:cs typeface="Arial"/>
              </a:rPr>
              <a:t>requirements </a:t>
            </a:r>
            <a:r>
              <a:rPr sz="2200" b="1" spc="-160">
                <a:latin typeface="Arial"/>
                <a:cs typeface="Arial"/>
              </a:rPr>
              <a:t>and </a:t>
            </a:r>
            <a:r>
              <a:rPr sz="2200" b="1" spc="-225">
                <a:latin typeface="Arial"/>
                <a:cs typeface="Arial"/>
              </a:rPr>
              <a:t>changes </a:t>
            </a:r>
            <a:r>
              <a:rPr sz="2200" b="1" spc="-70">
                <a:latin typeface="Arial"/>
                <a:cs typeface="Arial"/>
              </a:rPr>
              <a:t>to </a:t>
            </a:r>
            <a:r>
              <a:rPr sz="2200" b="1" spc="-135">
                <a:latin typeface="Arial"/>
                <a:cs typeface="Arial"/>
              </a:rPr>
              <a:t>requirements </a:t>
            </a:r>
            <a:r>
              <a:rPr sz="2200" b="1" spc="-60">
                <a:latin typeface="Arial"/>
                <a:cs typeface="Arial"/>
              </a:rPr>
              <a:t>at  </a:t>
            </a:r>
            <a:r>
              <a:rPr sz="2200" b="1" spc="-170">
                <a:latin typeface="Arial"/>
                <a:cs typeface="Arial"/>
              </a:rPr>
              <a:t>any </a:t>
            </a:r>
            <a:r>
              <a:rPr sz="2200" b="1" spc="-85">
                <a:latin typeface="Arial"/>
                <a:cs typeface="Arial"/>
              </a:rPr>
              <a:t>time </a:t>
            </a:r>
            <a:r>
              <a:rPr sz="2200" b="1" spc="-250">
                <a:latin typeface="Arial"/>
                <a:cs typeface="Arial"/>
              </a:rPr>
              <a:t>as </a:t>
            </a:r>
            <a:r>
              <a:rPr sz="2200" b="1" spc="-90">
                <a:latin typeface="Arial"/>
                <a:cs typeface="Arial"/>
              </a:rPr>
              <a:t>the </a:t>
            </a:r>
            <a:r>
              <a:rPr sz="2200" b="1" spc="-125">
                <a:latin typeface="Arial"/>
                <a:cs typeface="Arial"/>
              </a:rPr>
              <a:t>project</a:t>
            </a:r>
            <a:r>
              <a:rPr sz="2200" b="1" spc="-400">
                <a:latin typeface="Arial"/>
                <a:cs typeface="Arial"/>
              </a:rPr>
              <a:t> </a:t>
            </a:r>
            <a:r>
              <a:rPr sz="2200" b="1" spc="-170">
                <a:latin typeface="Arial"/>
                <a:cs typeface="Arial"/>
              </a:rPr>
              <a:t>proceeds.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61D65E5B15E514E936E8C8FB88F7A66" ma:contentTypeVersion="12" ma:contentTypeDescription="Create a new document." ma:contentTypeScope="" ma:versionID="aeedb87be026af229cf9fe8342e7af4c">
  <xsd:schema xmlns:xsd="http://www.w3.org/2001/XMLSchema" xmlns:xs="http://www.w3.org/2001/XMLSchema" xmlns:p="http://schemas.microsoft.com/office/2006/metadata/properties" xmlns:ns2="85de9595-7355-4228-9e90-85bca62ff7db" xmlns:ns3="910aad1b-4098-4be5-ac95-6b67441042b9" targetNamespace="http://schemas.microsoft.com/office/2006/metadata/properties" ma:root="true" ma:fieldsID="ddba9af69710504cb2a344f3d2871598" ns2:_="" ns3:_="">
    <xsd:import namespace="85de9595-7355-4228-9e90-85bca62ff7db"/>
    <xsd:import namespace="910aad1b-4098-4be5-ac95-6b67441042b9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de9595-7355-4228-9e90-85bca62ff7d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0aad1b-4098-4be5-ac95-6b67441042b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11392F1-8448-4A17-B1F4-32F72F101CCE}">
  <ds:schemaRefs>
    <ds:schemaRef ds:uri="85de9595-7355-4228-9e90-85bca62ff7db"/>
    <ds:schemaRef ds:uri="910aad1b-4098-4be5-ac95-6b67441042b9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E41ABD5D-8A5C-4868-8130-F0485CCB2C49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6D9191B0-EE4A-4541-9819-45851D91F78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Application>Microsoft Office PowerPoint</Application>
  <PresentationFormat>On-screen Show (4:3)</PresentationFormat>
  <Slides>78</Slides>
  <Notes>5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78</vt:i4>
      </vt:variant>
    </vt:vector>
  </HeadingPairs>
  <TitlesOfParts>
    <vt:vector size="79" baseType="lpstr">
      <vt:lpstr>Office Theme</vt:lpstr>
      <vt:lpstr>       UNIT-II</vt:lpstr>
      <vt:lpstr>Contents</vt:lpstr>
      <vt:lpstr>Requirements Engineering</vt:lpstr>
      <vt:lpstr>“Requirements engineering provides the appropriate mechanism for  understanding what the customer wants, analyzing need, assessing  feasibility, negotiating a reasonable solution, specifying the solution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Inception: The steps required to establish the groundwork(basic  work) for An understanding of software requirements…</vt:lpstr>
      <vt:lpstr>Groundwork For Understanding of Software Requirements</vt:lpstr>
      <vt:lpstr>Groundwork For Understanding of Software Requirements</vt:lpstr>
      <vt:lpstr>PowerPoint Presentation</vt:lpstr>
      <vt:lpstr>Groundwork For Understanding of Software Requirements</vt:lpstr>
      <vt:lpstr>Groundwork For Understanding of Software Requirements</vt:lpstr>
      <vt:lpstr>Groundwork For Understanding of Software Requirements</vt:lpstr>
      <vt:lpstr>Groundwork For Understanding of Software Requirements</vt:lpstr>
      <vt:lpstr>Groundwork For Understanding of Software Requirements</vt:lpstr>
      <vt:lpstr>Eliciting Requirements</vt:lpstr>
      <vt:lpstr>1.Collaborative Requirements Gathering</vt:lpstr>
      <vt:lpstr>PowerPoint Presentation</vt:lpstr>
      <vt:lpstr>Collaborative Requirements Gathering cont..</vt:lpstr>
      <vt:lpstr>PowerPoint Presentation</vt:lpstr>
      <vt:lpstr>Quality Function Deployment cont..</vt:lpstr>
      <vt:lpstr>Quality Function Deployment cont..</vt:lpstr>
      <vt:lpstr>3. Usage Scenarios</vt:lpstr>
      <vt:lpstr>PowerPoint Presentation</vt:lpstr>
      <vt:lpstr>Developing Use Cases</vt:lpstr>
      <vt:lpstr>PowerPoint Presentation</vt:lpstr>
      <vt:lpstr>Actors </vt:lpstr>
      <vt:lpstr>PowerPoint Presentation</vt:lpstr>
      <vt:lpstr>Actors </vt:lpstr>
      <vt:lpstr>PowerPoint Presentation</vt:lpstr>
      <vt:lpstr>EXAMPLE : ATM</vt:lpstr>
      <vt:lpstr>PowerPoint Presentation</vt:lpstr>
      <vt:lpstr>PowerPoint Presentation</vt:lpstr>
      <vt:lpstr>Use-Case Template</vt:lpstr>
      <vt:lpstr>Example :</vt:lpstr>
      <vt:lpstr>PowerPoint Presentation</vt:lpstr>
      <vt:lpstr>PowerPoint Presentation</vt:lpstr>
      <vt:lpstr>The basic use case presents a high-level story that describes the interaction  between the actor and the system. The following template for detailed descriptions of use cases:</vt:lpstr>
      <vt:lpstr>Exceptions: </vt:lpstr>
      <vt:lpstr>PowerPoint Presentation</vt:lpstr>
      <vt:lpstr>PowerPoint Presentation</vt:lpstr>
      <vt:lpstr>PowerPoint Presentation</vt:lpstr>
      <vt:lpstr>Building the Requirements Model</vt:lpstr>
      <vt:lpstr>PowerPoint Presentation</vt:lpstr>
      <vt:lpstr>Elements of the Requirements Model</vt:lpstr>
      <vt:lpstr>Elements of the Requirements Model</vt:lpstr>
      <vt:lpstr>Elements of the Requirements Model</vt:lpstr>
      <vt:lpstr>Difference between scenario and use case</vt:lpstr>
      <vt:lpstr>Analysis rule of Thumb</vt:lpstr>
      <vt:lpstr>Analysis Modeling Approaches</vt:lpstr>
      <vt:lpstr>PowerPoint Presentation</vt:lpstr>
      <vt:lpstr>Scenario-based elements cont..</vt:lpstr>
      <vt:lpstr>Class Diagram</vt:lpstr>
      <vt:lpstr>State Diagram</vt:lpstr>
      <vt:lpstr>Activity &amp; Swimlane Diagram</vt:lpstr>
      <vt:lpstr>Activity Diagram Symbols</vt:lpstr>
      <vt:lpstr>Activity diagram of order processing</vt:lpstr>
      <vt:lpstr>Swimlane diagram of order processing</vt:lpstr>
      <vt:lpstr>Data Flow Diagram (DFD)</vt:lpstr>
      <vt:lpstr>Negotiating Requirements</vt:lpstr>
      <vt:lpstr>PowerPoint Presentation</vt:lpstr>
      <vt:lpstr>Validating Requirements</vt:lpstr>
      <vt:lpstr>PowerPoint Presentation</vt:lpstr>
      <vt:lpstr>Software Requirements Specification</vt:lpstr>
      <vt:lpstr>PowerPoint Presentation</vt:lpstr>
      <vt:lpstr>Software Requirements Specification</vt:lpstr>
      <vt:lpstr>Characteristics of a Good SRS</vt:lpstr>
      <vt:lpstr>Characteristics of a Good SRS (Cont…)</vt:lpstr>
      <vt:lpstr>Characteristics of a Good SRS (Cont…)</vt:lpstr>
      <vt:lpstr>Standard Template for writing SRS</vt:lpstr>
      <vt:lpstr>Standard Template for writing SRS (Cont…)</vt:lpstr>
      <vt:lpstr>Standard Template for writing SRS (Cont…)</vt:lpstr>
      <vt:lpstr>Standard Template for writing SRS (Cont…)</vt:lpstr>
      <vt:lpstr>Problems Without SRS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-2</dc:title>
  <dc:creator>pankaj</dc:creator>
  <cp:revision>2</cp:revision>
  <dcterms:created xsi:type="dcterms:W3CDTF">2021-03-16T04:39:44Z</dcterms:created>
  <dcterms:modified xsi:type="dcterms:W3CDTF">2021-07-30T09:50:45Z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2018-04-18T00:00:00Z</vt:filetime>
  </property>
  <property fmtid="{D5CDD505-2E9C-101B-9397-08002B2CF9AE}" pid="3" name="Creator">
    <vt:lpwstr>pdftk 1.44 - www.pdftk.com</vt:lpwstr>
  </property>
  <property fmtid="{D5CDD505-2E9C-101B-9397-08002B2CF9AE}" pid="4" name="LastSaved">
    <vt:filetime>2021-03-16T00:00:00Z</vt:filetime>
  </property>
  <property fmtid="{D5CDD505-2E9C-101B-9397-08002B2CF9AE}" pid="5" name="ContentTypeId">
    <vt:lpwstr>0x010100A61D65E5B15E514E936E8C8FB88F7A66</vt:lpwstr>
  </property>
</Properties>
</file>