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5" r:id="rId17"/>
    <p:sldId id="276" r:id="rId18"/>
    <p:sldId id="272" r:id="rId19"/>
    <p:sldId id="273" r:id="rId20"/>
    <p:sldId id="274"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1" r:id="rId35"/>
    <p:sldId id="292" r:id="rId36"/>
    <p:sldId id="293" r:id="rId37"/>
    <p:sldId id="294" r:id="rId38"/>
    <p:sldId id="295" r:id="rId39"/>
    <p:sldId id="296" r:id="rId40"/>
    <p:sldId id="297" r:id="rId41"/>
    <p:sldId id="298" r:id="rId42"/>
    <p:sldId id="299" r:id="rId43"/>
    <p:sldId id="302" r:id="rId44"/>
    <p:sldId id="301" r:id="rId45"/>
    <p:sldId id="303" r:id="rId46"/>
    <p:sldId id="304" r:id="rId47"/>
    <p:sldId id="305" r:id="rId48"/>
    <p:sldId id="306" r:id="rId49"/>
    <p:sldId id="307" r:id="rId50"/>
    <p:sldId id="308" r:id="rId51"/>
    <p:sldId id="309" r:id="rId52"/>
    <p:sldId id="310" r:id="rId53"/>
    <p:sldId id="311"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varScale="1">
        <p:scale>
          <a:sx n="69" d="100"/>
          <a:sy n="69" d="100"/>
        </p:scale>
        <p:origin x="-1332"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E68C4E-F2C4-4DB6-AE16-DCE50E83A46D}" type="datetimeFigureOut">
              <a:rPr lang="en-US" smtClean="0"/>
              <a:pPr/>
              <a:t>26-Mar-21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19CBA-7B3E-4C92-94EF-77B00B1435D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E68C4E-F2C4-4DB6-AE16-DCE50E83A46D}" type="datetimeFigureOut">
              <a:rPr lang="en-US" smtClean="0"/>
              <a:pPr/>
              <a:t>26-Mar-21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19CBA-7B3E-4C92-94EF-77B00B1435D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E68C4E-F2C4-4DB6-AE16-DCE50E83A46D}" type="datetimeFigureOut">
              <a:rPr lang="en-US" smtClean="0"/>
              <a:pPr/>
              <a:t>26-Mar-21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19CBA-7B3E-4C92-94EF-77B00B1435D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E68C4E-F2C4-4DB6-AE16-DCE50E83A46D}" type="datetimeFigureOut">
              <a:rPr lang="en-US" smtClean="0"/>
              <a:pPr/>
              <a:t>26-Mar-21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19CBA-7B3E-4C92-94EF-77B00B1435D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E68C4E-F2C4-4DB6-AE16-DCE50E83A46D}" type="datetimeFigureOut">
              <a:rPr lang="en-US" smtClean="0"/>
              <a:pPr/>
              <a:t>26-Mar-21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19CBA-7B3E-4C92-94EF-77B00B1435D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E68C4E-F2C4-4DB6-AE16-DCE50E83A46D}" type="datetimeFigureOut">
              <a:rPr lang="en-US" smtClean="0"/>
              <a:pPr/>
              <a:t>26-Mar-21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19CBA-7B3E-4C92-94EF-77B00B1435D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E68C4E-F2C4-4DB6-AE16-DCE50E83A46D}" type="datetimeFigureOut">
              <a:rPr lang="en-US" smtClean="0"/>
              <a:pPr/>
              <a:t>26-Mar-21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919CBA-7B3E-4C92-94EF-77B00B1435D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E68C4E-F2C4-4DB6-AE16-DCE50E83A46D}" type="datetimeFigureOut">
              <a:rPr lang="en-US" smtClean="0"/>
              <a:pPr/>
              <a:t>26-Mar-21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919CBA-7B3E-4C92-94EF-77B00B1435D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E68C4E-F2C4-4DB6-AE16-DCE50E83A46D}" type="datetimeFigureOut">
              <a:rPr lang="en-US" smtClean="0"/>
              <a:pPr/>
              <a:t>26-Mar-21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919CBA-7B3E-4C92-94EF-77B00B1435D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E68C4E-F2C4-4DB6-AE16-DCE50E83A46D}" type="datetimeFigureOut">
              <a:rPr lang="en-US" smtClean="0"/>
              <a:pPr/>
              <a:t>26-Mar-21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19CBA-7B3E-4C92-94EF-77B00B1435D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E68C4E-F2C4-4DB6-AE16-DCE50E83A46D}" type="datetimeFigureOut">
              <a:rPr lang="en-US" smtClean="0"/>
              <a:pPr/>
              <a:t>26-Mar-21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19CBA-7B3E-4C92-94EF-77B00B1435D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E68C4E-F2C4-4DB6-AE16-DCE50E83A46D}" type="datetimeFigureOut">
              <a:rPr lang="en-US" smtClean="0"/>
              <a:pPr/>
              <a:t>26-Mar-21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919CBA-7B3E-4C92-94EF-77B00B1435D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517775"/>
          </a:xfrm>
        </p:spPr>
        <p:txBody>
          <a:bodyPr>
            <a:normAutofit/>
          </a:bodyPr>
          <a:lstStyle/>
          <a:p>
            <a:r>
              <a:rPr lang="en-US" dirty="0"/>
              <a:t>UNIT 4</a:t>
            </a:r>
            <a:br>
              <a:rPr lang="en-US" dirty="0"/>
            </a:br>
            <a:r>
              <a:rPr lang="en-US" b="1" dirty="0"/>
              <a:t>DESIGN </a:t>
            </a:r>
            <a:r>
              <a:rPr lang="en-US" b="1" dirty="0" smtClean="0"/>
              <a:t>ENGINEERING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304800" y="616089"/>
            <a:ext cx="88392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1. </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A design should exhibit an architecture that </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	(1) has been created using recognizable architectural styles or patterns, </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	(2) is composed of components that exhibit good design characteristics</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	(3) can be implemented in an evolutionary fashion, thereby facilitating implementation and testing.</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2. </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A design should be modular; that is, the software should be logically partitioned into elements or subsystems.</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3. </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A design should contain distinct representations of data, architecture, interfaces, and components.</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4. </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A design should lead to data structures that are appropriate for the classes to be implemented and are drawn from recognizable data patterns.</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ChangeArrowheads="1"/>
          </p:cNvSpPr>
          <p:nvPr/>
        </p:nvSpPr>
        <p:spPr bwMode="auto">
          <a:xfrm>
            <a:off x="381000" y="838200"/>
            <a:ext cx="85344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5. </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A design should lead to components that exhibit independent functional characteristics.</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6. </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A design should lead to interfaces that reduce the complexity of connections between components and with the external environment.</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7. </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A design should be derived using a repeatable method that is driven by information obtained during software requirements analysis.</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8. </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A design should be represented using a notation that effectively communicates its meaning.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These design guidelines are not achieved by chance. They are achieved through the application of fundamental design principles, systematic methodology and thorough review.</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304800" y="228600"/>
            <a:ext cx="8610600" cy="656333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Quality Attributes : </a:t>
            </a:r>
            <a:r>
              <a:rPr kumimoji="0" lang="en-US" sz="240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S</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oftware quality attributes represents a target for all software design: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a:t>
            </a:r>
            <a:r>
              <a:rPr kumimoji="0" lang="en-US" sz="2400" b="1"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 </a:t>
            </a:r>
            <a:r>
              <a:rPr kumimoji="0" lang="en-US" sz="2400" b="1"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Functionality </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is assessed by evaluating the feature set and capabilities of the program, the generality of the functions that are delivered, and the security of the overall system.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 </a:t>
            </a:r>
            <a:r>
              <a:rPr kumimoji="0" lang="en-US" sz="2400" b="1"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Usability</a:t>
            </a:r>
            <a:r>
              <a:rPr kumimoji="0" lang="en-US" sz="2400" b="0"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is assessed by considering human factors, overall aesthetics, consistency, and documentation.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a:t>
            </a:r>
            <a:r>
              <a:rPr kumimoji="0" lang="en-US" sz="2400" b="1"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 </a:t>
            </a:r>
            <a:r>
              <a:rPr kumimoji="0" lang="en-US" sz="2400" b="1"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Reliability </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is evaluated by measuring the frequency and severity of failure, the accuracy of output results, the mean-time-to-failure (MTTF), the ability to recover from failure, and the predictability of the program.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 </a:t>
            </a:r>
            <a:r>
              <a:rPr kumimoji="0" lang="en-US" sz="2400" b="1"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Performance</a:t>
            </a:r>
            <a:r>
              <a:rPr kumimoji="0" lang="en-US" sz="2400" b="0"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is measured using processing speed, response time, resource consumption, throughput, and efficiency.</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859340"/>
            <a:ext cx="8458200" cy="3262432"/>
          </a:xfrm>
          <a:prstGeom prst="rect">
            <a:avLst/>
          </a:prstGeom>
        </p:spPr>
        <p:txBody>
          <a:bodyPr wrap="square">
            <a:spAutoFit/>
          </a:bodyPr>
          <a:lstStyle/>
          <a:p>
            <a:pPr lvl="0" eaLnBrk="0" fontAlgn="base" hangingPunct="0">
              <a:spcBef>
                <a:spcPct val="0"/>
              </a:spcBef>
              <a:spcAft>
                <a:spcPct val="0"/>
              </a:spcAft>
            </a:pPr>
            <a:r>
              <a:rPr lang="en-US" sz="2400" dirty="0" smtClean="0">
                <a:latin typeface="Bookman Old Style" pitchFamily="18" charset="0"/>
                <a:ea typeface="Calibri" pitchFamily="34" charset="0"/>
                <a:cs typeface="Times New Roman" pitchFamily="18" charset="0"/>
              </a:rPr>
              <a:t>• </a:t>
            </a:r>
            <a:r>
              <a:rPr lang="en-US" sz="2400" b="1" i="1" dirty="0" smtClean="0">
                <a:latin typeface="Bookman Old Style" pitchFamily="18" charset="0"/>
                <a:ea typeface="Calibri" pitchFamily="34" charset="0"/>
                <a:cs typeface="Times New Roman" pitchFamily="18" charset="0"/>
              </a:rPr>
              <a:t>Supportability</a:t>
            </a:r>
            <a:r>
              <a:rPr lang="en-US" sz="2400" i="1" dirty="0" smtClean="0">
                <a:latin typeface="Bookman Old Style" pitchFamily="18" charset="0"/>
                <a:ea typeface="Calibri" pitchFamily="34" charset="0"/>
                <a:cs typeface="Times New Roman" pitchFamily="18" charset="0"/>
              </a:rPr>
              <a:t> </a:t>
            </a:r>
            <a:r>
              <a:rPr lang="en-US" sz="2400" dirty="0" smtClean="0">
                <a:latin typeface="Bookman Old Style" pitchFamily="18" charset="0"/>
                <a:ea typeface="Calibri" pitchFamily="34" charset="0"/>
                <a:cs typeface="Times New Roman" pitchFamily="18" charset="0"/>
              </a:rPr>
              <a:t>combines extensibility, adaptability, and serviceability. </a:t>
            </a:r>
          </a:p>
          <a:p>
            <a:pPr lvl="0" eaLnBrk="0" fontAlgn="base" hangingPunct="0">
              <a:spcBef>
                <a:spcPct val="0"/>
              </a:spcBef>
              <a:spcAft>
                <a:spcPct val="0"/>
              </a:spcAft>
            </a:pPr>
            <a:endParaRPr lang="en-US" sz="1400" dirty="0" smtClean="0">
              <a:latin typeface="Bookman Old Style" pitchFamily="18" charset="0"/>
              <a:ea typeface="Calibri" pitchFamily="34" charset="0"/>
              <a:cs typeface="Times New Roman" pitchFamily="18" charset="0"/>
            </a:endParaRPr>
          </a:p>
          <a:p>
            <a:pPr lvl="0" eaLnBrk="0" fontAlgn="base" hangingPunct="0">
              <a:spcBef>
                <a:spcPct val="0"/>
              </a:spcBef>
              <a:spcAft>
                <a:spcPct val="0"/>
              </a:spcAft>
            </a:pPr>
            <a:r>
              <a:rPr lang="en-US" sz="2400" dirty="0" smtClean="0">
                <a:latin typeface="Bookman Old Style" pitchFamily="18" charset="0"/>
                <a:ea typeface="Calibri" pitchFamily="34" charset="0"/>
                <a:cs typeface="Times New Roman" pitchFamily="18" charset="0"/>
              </a:rPr>
              <a:t>These three attributes represent a more common term, </a:t>
            </a:r>
            <a:r>
              <a:rPr lang="en-US" sz="2400" b="1" i="1" dirty="0" smtClean="0">
                <a:latin typeface="Bookman Old Style" pitchFamily="18" charset="0"/>
                <a:ea typeface="Calibri" pitchFamily="34" charset="0"/>
                <a:cs typeface="Times New Roman" pitchFamily="18" charset="0"/>
              </a:rPr>
              <a:t>maintainability</a:t>
            </a:r>
            <a:r>
              <a:rPr lang="en-US" sz="2400" i="1" dirty="0" smtClean="0">
                <a:latin typeface="Bookman Old Style" pitchFamily="18" charset="0"/>
                <a:ea typeface="Calibri" pitchFamily="34" charset="0"/>
                <a:cs typeface="Times New Roman" pitchFamily="18" charset="0"/>
              </a:rPr>
              <a:t> </a:t>
            </a:r>
            <a:r>
              <a:rPr lang="en-US" sz="2400" dirty="0" smtClean="0">
                <a:latin typeface="Bookman Old Style" pitchFamily="18" charset="0"/>
                <a:ea typeface="Calibri" pitchFamily="34" charset="0"/>
                <a:cs typeface="Times New Roman" pitchFamily="18" charset="0"/>
              </a:rPr>
              <a:t>— and in addition, testability, compatibility, configurability (the ability to organize and control elements of the software configuration), the ease with which a system can be installed, and the ease with which problems can be localized.</a:t>
            </a:r>
            <a:endParaRPr lang="en-US" sz="2400" dirty="0" smtClean="0">
              <a:latin typeface="Bookman Old Style" pitchFamily="18"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228600" y="541377"/>
            <a:ext cx="8686800" cy="560153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400" b="1" dirty="0" smtClean="0">
                <a:latin typeface="Bookman Old Style" pitchFamily="18" charset="0"/>
                <a:ea typeface="Calibri" pitchFamily="34" charset="0"/>
                <a:cs typeface="Times New Roman" pitchFamily="18" charset="0"/>
              </a:rPr>
              <a:t>4</a:t>
            </a:r>
            <a:r>
              <a:rPr kumimoji="0" lang="en-US" sz="2400" b="1"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.3 DESIGN CONCEPTS</a:t>
            </a:r>
            <a:endPar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	A set of fundamental software design concepts are</a:t>
            </a:r>
            <a:r>
              <a:rPr lang="en-US" sz="2400" dirty="0" smtClean="0">
                <a:latin typeface="Bookman Old Style" pitchFamily="18" charset="0"/>
                <a:ea typeface="Calibri" pitchFamily="34" charset="0"/>
                <a:cs typeface="Arial" pitchFamily="34" charset="0"/>
              </a:rPr>
              <a:t>:</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smtClean="0">
              <a:latin typeface="Bookman Old Style" pitchFamily="18" charset="0"/>
              <a:cs typeface="Arial" pitchFamily="34" charset="0"/>
            </a:endParaRPr>
          </a:p>
          <a:p>
            <a:r>
              <a:rPr lang="en-US" sz="2400" b="1" dirty="0" smtClean="0">
                <a:latin typeface="Bookman Old Style" pitchFamily="18" charset="0"/>
              </a:rPr>
              <a:t>4.3.1 Abstraction</a:t>
            </a:r>
            <a:endParaRPr lang="en-US" sz="2400" dirty="0" smtClean="0">
              <a:latin typeface="Bookman Old Style" pitchFamily="18" charset="0"/>
            </a:endParaRPr>
          </a:p>
          <a:p>
            <a:r>
              <a:rPr lang="en-US" sz="2400" dirty="0" smtClean="0">
                <a:latin typeface="Bookman Old Style" pitchFamily="18" charset="0"/>
              </a:rPr>
              <a:t>When you consider a modular solution to any problem, many levels of abstraction can be posed. </a:t>
            </a:r>
          </a:p>
          <a:p>
            <a:endParaRPr lang="en-US" sz="1100" dirty="0" smtClean="0">
              <a:latin typeface="Bookman Old Style" pitchFamily="18" charset="0"/>
            </a:endParaRPr>
          </a:p>
          <a:p>
            <a:r>
              <a:rPr lang="en-US" sz="2400" dirty="0" smtClean="0">
                <a:latin typeface="Bookman Old Style" pitchFamily="18" charset="0"/>
              </a:rPr>
              <a:t>A </a:t>
            </a:r>
            <a:r>
              <a:rPr lang="en-US" sz="2400" i="1" dirty="0" smtClean="0">
                <a:latin typeface="Bookman Old Style" pitchFamily="18" charset="0"/>
              </a:rPr>
              <a:t>procedural abstraction </a:t>
            </a:r>
            <a:r>
              <a:rPr lang="en-US" sz="2400" dirty="0" smtClean="0">
                <a:latin typeface="Bookman Old Style" pitchFamily="18" charset="0"/>
              </a:rPr>
              <a:t>refers to a sequence of instructions that have a specific and limited function. The name of a procedural abstraction implies these functions, but specific details are suppressed.</a:t>
            </a:r>
          </a:p>
          <a:p>
            <a:endParaRPr lang="en-US" sz="1200" dirty="0" smtClean="0">
              <a:latin typeface="Bookman Old Style" pitchFamily="18" charset="0"/>
            </a:endParaRPr>
          </a:p>
          <a:p>
            <a:r>
              <a:rPr lang="en-US" sz="2400" dirty="0" smtClean="0">
                <a:latin typeface="Bookman Old Style" pitchFamily="18" charset="0"/>
              </a:rPr>
              <a:t>A </a:t>
            </a:r>
            <a:r>
              <a:rPr lang="en-US" sz="2400" i="1" dirty="0" smtClean="0">
                <a:latin typeface="Bookman Old Style" pitchFamily="18" charset="0"/>
              </a:rPr>
              <a:t>data abstraction </a:t>
            </a:r>
            <a:r>
              <a:rPr lang="en-US" sz="2400" dirty="0" smtClean="0">
                <a:latin typeface="Bookman Old Style" pitchFamily="18" charset="0"/>
              </a:rPr>
              <a:t>is a named collection of data that describes a data object. In the context of the procedural abstraction </a:t>
            </a:r>
            <a:r>
              <a:rPr lang="en-US" sz="2400" i="1" dirty="0" smtClean="0">
                <a:latin typeface="Bookman Old Style" pitchFamily="18" charset="0"/>
              </a:rPr>
              <a:t>open, </a:t>
            </a:r>
            <a:r>
              <a:rPr lang="en-US" sz="2400" dirty="0" smtClean="0">
                <a:latin typeface="Bookman Old Style" pitchFamily="18" charset="0"/>
              </a:rPr>
              <a:t>we can define a data abstraction called </a:t>
            </a:r>
            <a:r>
              <a:rPr lang="en-US" sz="2400" b="1" dirty="0" smtClean="0">
                <a:latin typeface="Bookman Old Style" pitchFamily="18" charset="0"/>
              </a:rPr>
              <a:t>door. </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304800" y="228600"/>
            <a:ext cx="8610600"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1"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4.3.2 Architecture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600" b="0"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Software architecture </a:t>
            </a:r>
            <a:r>
              <a:rPr kumimoji="0" lang="en-US" sz="26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alludes to “the overall structure of the software and the ways in which that structure provides conceptual integrity for a system”.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In its simplest form, architecture is the structure or organization of program components (modules), the manner in which these components interact, and the structure of data that are used by the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 </a:t>
            </a:r>
          </a:p>
          <a:p>
            <a:pPr lvl="0" eaLnBrk="0" fontAlgn="base" hangingPunct="0">
              <a:spcBef>
                <a:spcPct val="0"/>
              </a:spcBef>
              <a:spcAft>
                <a:spcPct val="0"/>
              </a:spcAft>
            </a:pPr>
            <a:r>
              <a:rPr lang="en-US" sz="2600" dirty="0" smtClean="0">
                <a:latin typeface="Bookman Old Style" pitchFamily="18" charset="0"/>
                <a:ea typeface="Calibri" pitchFamily="34" charset="0"/>
                <a:cs typeface="Times New Roman" pitchFamily="18" charset="0"/>
              </a:rPr>
              <a:t>One goal of software design is to derive an architectural rendering of a system. This rendering serves as a framework from which more detailed design activities are conducted.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152400" y="199846"/>
            <a:ext cx="8839200" cy="61247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A set of properties that should be specified as part of an architectural design. </a:t>
            </a:r>
            <a:endParaRPr kumimoji="0" lang="en-US" sz="28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800" b="1"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Structural properties -</a:t>
            </a:r>
            <a:r>
              <a:rPr kumimoji="0" lang="en-US" sz="2800" b="0"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 </a:t>
            </a:r>
            <a:r>
              <a:rPr kumimoji="0" lang="en-US" sz="28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defines the components of a system (e.g., modules, objects, filters) and the manner in which those components are packaged and interact with one another.</a:t>
            </a:r>
            <a:endParaRPr kumimoji="0" lang="en-US" sz="28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800" b="1"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Extra-functional properties address -</a:t>
            </a:r>
            <a:r>
              <a:rPr kumimoji="0" lang="en-US" sz="28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 how the design architecture achieves requirements for performance, capacity, reliability, security, adaptability, and other system characteristics. </a:t>
            </a:r>
            <a:endParaRPr kumimoji="0" lang="en-US" sz="28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800" b="1"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Families of related systems-</a:t>
            </a:r>
            <a:r>
              <a:rPr kumimoji="0" lang="en-US" sz="2800" b="0"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 </a:t>
            </a:r>
            <a:r>
              <a:rPr kumimoji="0" lang="en-US" sz="28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draw upon repeatable patterns that are commonly encountered in the design of families of similar systems.</a:t>
            </a:r>
            <a:endParaRPr kumimoji="0" lang="en-US" sz="2800" b="0" i="0" u="none" strike="noStrike" cap="none" normalizeH="0" baseline="0" dirty="0" smtClean="0">
              <a:ln>
                <a:noFill/>
              </a:ln>
              <a:solidFill>
                <a:schemeClr val="tx1"/>
              </a:solidFill>
              <a:effectLst/>
              <a:latin typeface="Bookman Old Style" pitchFamily="18"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76200" y="0"/>
            <a:ext cx="8915400" cy="6910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The </a:t>
            </a:r>
            <a:r>
              <a:rPr kumimoji="0" lang="en-US" sz="2400" b="1"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architectural design </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can be represented using a number of different models. </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Structural models -</a:t>
            </a:r>
            <a:r>
              <a:rPr kumimoji="0" lang="en-US" sz="2400" b="0"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represent architecture as an organized collection of program components. </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1"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Framework models -</a:t>
            </a:r>
            <a:r>
              <a:rPr kumimoji="0" lang="en-US" sz="2400" b="0"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increase the level of design abstraction by attempting to identify repeatable architectural design frameworks (patterns) that are encountered in similar types of applications. </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Dynamic models -</a:t>
            </a:r>
            <a:r>
              <a:rPr kumimoji="0" lang="en-US" sz="2400" b="0"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address the behavioral aspects of the program architecture, indicating how the structure or system configuration may change as a function of external events. </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Process models -</a:t>
            </a:r>
            <a:r>
              <a:rPr kumimoji="0" lang="en-US" sz="2400" b="0"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 </a:t>
            </a:r>
            <a:r>
              <a:rPr lang="en-US" sz="2400" dirty="0" smtClean="0">
                <a:latin typeface="Bookman Old Style" pitchFamily="18" charset="0"/>
                <a:ea typeface="Calibri" pitchFamily="34" charset="0"/>
                <a:cs typeface="Times New Roman" pitchFamily="18" charset="0"/>
              </a:rPr>
              <a:t>F</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ocus on the design of the business or technical process that the system must accommodate. </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Functional models -</a:t>
            </a:r>
            <a:r>
              <a:rPr kumimoji="0" lang="en-US" sz="2400" b="0"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 C</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an be used to represent the functional hierarchy of a system.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05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endParaRPr>
          </a:p>
          <a:p>
            <a:pPr lvl="0" algn="ctr" eaLnBrk="0" fontAlgn="base" hangingPunct="0">
              <a:spcBef>
                <a:spcPct val="0"/>
              </a:spcBef>
              <a:spcAft>
                <a:spcPct val="0"/>
              </a:spcAft>
            </a:pPr>
            <a:r>
              <a:rPr lang="en-US" sz="2000" dirty="0" smtClean="0">
                <a:latin typeface="Bookman Old Style" pitchFamily="18" charset="0"/>
                <a:ea typeface="Calibri" pitchFamily="34" charset="0"/>
                <a:cs typeface="Times New Roman" pitchFamily="18" charset="0"/>
              </a:rPr>
              <a:t>A number of different </a:t>
            </a:r>
            <a:r>
              <a:rPr lang="en-US" sz="2000" b="1" i="1" dirty="0" smtClean="0">
                <a:latin typeface="Bookman Old Style" pitchFamily="18" charset="0"/>
                <a:ea typeface="Calibri" pitchFamily="34" charset="0"/>
                <a:cs typeface="Times New Roman" pitchFamily="18" charset="0"/>
              </a:rPr>
              <a:t>architectural description languages (ADLs</a:t>
            </a:r>
            <a:r>
              <a:rPr lang="en-US" sz="2000" dirty="0" smtClean="0">
                <a:latin typeface="Bookman Old Style" pitchFamily="18" charset="0"/>
                <a:ea typeface="Calibri" pitchFamily="34" charset="0"/>
                <a:cs typeface="Times New Roman" pitchFamily="18" charset="0"/>
              </a:rPr>
              <a:t>) have been developed to represent models.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228600" y="387489"/>
            <a:ext cx="8839200" cy="567847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400" b="1" dirty="0" smtClean="0">
                <a:latin typeface="Bookman Old Style" pitchFamily="18" charset="0"/>
                <a:ea typeface="Calibri" pitchFamily="34" charset="0"/>
                <a:cs typeface="Times New Roman" pitchFamily="18" charset="0"/>
              </a:rPr>
              <a:t>4</a:t>
            </a:r>
            <a:r>
              <a:rPr kumimoji="0" lang="en-US" sz="2400" b="1"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.3.3 Patterns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Design pattern can be defined as </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 A design pattern describes a design structure that solves a particular design problem within a specific context and amid “forces” that may have an impact on the manner in which the pattern is applied and used.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The intent of each design pattern is to provide a description that enables a designer to determine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(1) Whether the pattern is applicable to the current work, </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(2) Whether the pattern can be reused (hence, saving design time), and </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(3) Whether the pattern can serve as a guide for developing a similar, but functionally or structurally different pattern.</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ChangeArrowheads="1"/>
          </p:cNvSpPr>
          <p:nvPr/>
        </p:nvSpPr>
        <p:spPr bwMode="auto">
          <a:xfrm>
            <a:off x="228600" y="838200"/>
            <a:ext cx="8763000" cy="509370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4.3.4 Separation of Concerns</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Separation of concerns </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is a design concept  that suggests that any complex problem can be more easily handled if it is subdivided into pieces that can each be solved and/or optimized independently.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A </a:t>
            </a:r>
            <a:r>
              <a:rPr kumimoji="0" lang="en-US" sz="2400" b="0"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concern </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is a feature or behavior that is specified as part of the requirements model for the software.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By separating concerns into smaller, and therefore more manageable pieces, a problem takes less effort and time to solve.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endParaRPr>
          </a:p>
          <a:p>
            <a:pPr lvl="0" algn="just" eaLnBrk="0" fontAlgn="base" hangingPunct="0">
              <a:spcBef>
                <a:spcPct val="0"/>
              </a:spcBef>
              <a:spcAft>
                <a:spcPct val="0"/>
              </a:spcAft>
            </a:pPr>
            <a:r>
              <a:rPr lang="en-US" sz="2400" dirty="0" smtClean="0">
                <a:latin typeface="Bookman Old Style" pitchFamily="18" charset="0"/>
                <a:ea typeface="Calibri" pitchFamily="34" charset="0"/>
                <a:cs typeface="Times New Roman" pitchFamily="18" charset="0"/>
              </a:rPr>
              <a:t>This leads to a divide-and-conquer strategy.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81000" y="990600"/>
            <a:ext cx="8305800" cy="48320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Software design </a:t>
            </a:r>
            <a:r>
              <a:rPr kumimoji="0" lang="en-US" sz="28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encompasses the set of principles, concepts, and practices that lead to the development of a high-quality system or product.</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endParaRPr>
          </a:p>
          <a:p>
            <a:pPr lvl="0" algn="just" fontAlgn="base">
              <a:spcBef>
                <a:spcPct val="0"/>
              </a:spcBef>
              <a:spcAft>
                <a:spcPct val="0"/>
              </a:spcAft>
            </a:pPr>
            <a:r>
              <a:rPr lang="en-US" sz="2800" dirty="0">
                <a:latin typeface="Bookman Old Style" pitchFamily="18" charset="0"/>
              </a:rPr>
              <a:t>Design concepts must be understood before the mechanics of design practice are applied, and design practice itself leads to the creation of various representations of the software that serve as a guide for the construction activity that follows.</a:t>
            </a:r>
            <a:endParaRPr kumimoji="0" lang="en-US" sz="2800" b="0" i="0" u="none" strike="noStrike" cap="none" normalizeH="0" baseline="0" dirty="0" smtClean="0">
              <a:ln>
                <a:noFill/>
              </a:ln>
              <a:solidFill>
                <a:schemeClr val="tx1"/>
              </a:solidFill>
              <a:effectLst/>
              <a:latin typeface="Bookman Old Style" pitchFamily="18"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ChangeArrowheads="1"/>
          </p:cNvSpPr>
          <p:nvPr/>
        </p:nvSpPr>
        <p:spPr bwMode="auto">
          <a:xfrm>
            <a:off x="76200" y="152400"/>
            <a:ext cx="8915400" cy="64171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600" b="1"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12.3.5 Modularity</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600" b="0"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Modularity </a:t>
            </a:r>
            <a:r>
              <a:rPr kumimoji="0" lang="en-US" sz="26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is the most common manifestation of separation of concerns. Software is divided into separately named and addressable components, sometimes called </a:t>
            </a:r>
            <a:r>
              <a:rPr kumimoji="0" lang="en-US" sz="2600" b="0"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modules, </a:t>
            </a:r>
            <a:r>
              <a:rPr kumimoji="0" lang="en-US" sz="26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that are integrated to satisfy problem requirements.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endParaRPr>
          </a:p>
          <a:p>
            <a:pPr algn="just" eaLnBrk="0" fontAlgn="base" hangingPunct="0">
              <a:spcBef>
                <a:spcPct val="0"/>
              </a:spcBef>
              <a:spcAft>
                <a:spcPct val="0"/>
              </a:spcAft>
            </a:pPr>
            <a:r>
              <a:rPr lang="en-US" sz="2600" dirty="0" smtClean="0">
                <a:latin typeface="Bookman Old Style" pitchFamily="18" charset="0"/>
              </a:rPr>
              <a:t>Modularity is the single attribute of software that allows a program to be intellectually manageable. </a:t>
            </a:r>
          </a:p>
          <a:p>
            <a:pPr algn="just" eaLnBrk="0" fontAlgn="base" hangingPunct="0">
              <a:spcBef>
                <a:spcPct val="0"/>
              </a:spcBef>
              <a:spcAft>
                <a:spcPct val="0"/>
              </a:spcAft>
            </a:pPr>
            <a:r>
              <a:rPr lang="en-US" sz="2600" dirty="0" smtClean="0">
                <a:latin typeface="Bookman Old Style" pitchFamily="18" charset="0"/>
              </a:rPr>
              <a:t>Monolithic software (i.e., a large program composed of a single module) cannot be easily grasped by a software engineer. </a:t>
            </a:r>
          </a:p>
          <a:p>
            <a:pPr algn="just" eaLnBrk="0" fontAlgn="base" hangingPunct="0">
              <a:spcBef>
                <a:spcPct val="0"/>
              </a:spcBef>
              <a:spcAft>
                <a:spcPct val="0"/>
              </a:spcAft>
            </a:pPr>
            <a:endParaRPr lang="en-US" sz="1100" dirty="0" smtClean="0">
              <a:latin typeface="Bookman Old Style" pitchFamily="18" charset="0"/>
            </a:endParaRPr>
          </a:p>
          <a:p>
            <a:pPr algn="just" eaLnBrk="0" fontAlgn="base" hangingPunct="0">
              <a:spcBef>
                <a:spcPct val="0"/>
              </a:spcBef>
              <a:spcAft>
                <a:spcPct val="0"/>
              </a:spcAft>
            </a:pPr>
            <a:r>
              <a:rPr lang="en-US" sz="2600" dirty="0" smtClean="0">
                <a:latin typeface="Bookman Old Style" pitchFamily="18" charset="0"/>
              </a:rPr>
              <a:t>The number of control paths, span of reference, number of variables, and overall complexity would make understanding close to impossible.</a:t>
            </a:r>
            <a:endParaRPr kumimoji="0" lang="en-US" sz="2600" b="0" i="0" u="none" strike="noStrike" cap="none" normalizeH="0" baseline="0" dirty="0" smtClean="0">
              <a:ln>
                <a:noFill/>
              </a:ln>
              <a:solidFill>
                <a:schemeClr val="tx1"/>
              </a:solidFill>
              <a:effectLst/>
              <a:latin typeface="Bookman Old Style" pitchFamily="18" charset="0"/>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ChangeArrowheads="1"/>
          </p:cNvSpPr>
          <p:nvPr/>
        </p:nvSpPr>
        <p:spPr bwMode="auto">
          <a:xfrm>
            <a:off x="76200" y="152400"/>
            <a:ext cx="8839200" cy="64325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 you should break the design into many modules, hoping to make understanding easier and, as a consequence, reduce the cost required to build the software.</a:t>
            </a:r>
          </a:p>
          <a:p>
            <a:pPr marL="0" marR="0" lvl="0" indent="0" algn="just" defTabSz="914400" rtl="0" eaLnBrk="1" fontAlgn="base" latinLnBrk="0" hangingPunct="1">
              <a:lnSpc>
                <a:spcPct val="100000"/>
              </a:lnSpc>
              <a:spcBef>
                <a:spcPct val="0"/>
              </a:spcBef>
              <a:spcAft>
                <a:spcPct val="0"/>
              </a:spcAft>
              <a:buClrTx/>
              <a:buSzTx/>
              <a:buFontTx/>
              <a:buNone/>
              <a:tabLst/>
            </a:pPr>
            <a:endParaRPr lang="en-US" sz="1100" dirty="0" smtClean="0">
              <a:latin typeface="Bookman Old Style" pitchFamily="18" charset="0"/>
              <a:cs typeface="Times New Roman" pitchFamily="18" charset="0"/>
            </a:endParaRPr>
          </a:p>
          <a:p>
            <a:pPr lvl="0" algn="just" fontAlgn="base">
              <a:spcBef>
                <a:spcPct val="0"/>
              </a:spcBef>
              <a:spcAft>
                <a:spcPct val="0"/>
              </a:spcAft>
            </a:pPr>
            <a:r>
              <a:rPr lang="en-US" sz="2600" dirty="0" smtClean="0">
                <a:latin typeface="Bookman Old Style" pitchFamily="18" charset="0"/>
              </a:rPr>
              <a:t>To conclude that if you subdivide software indefinitely the effort required to develop it will become negligibly small!</a:t>
            </a:r>
          </a:p>
          <a:p>
            <a:pPr lvl="0" algn="just" fontAlgn="base">
              <a:spcBef>
                <a:spcPct val="0"/>
              </a:spcBef>
              <a:spcAft>
                <a:spcPct val="0"/>
              </a:spcAft>
            </a:pPr>
            <a:endParaRPr lang="en-US" sz="1100" dirty="0" smtClean="0">
              <a:latin typeface="Bookman Old Style" pitchFamily="18" charset="0"/>
            </a:endParaRPr>
          </a:p>
          <a:p>
            <a:pPr lvl="0" fontAlgn="base">
              <a:spcBef>
                <a:spcPct val="0"/>
              </a:spcBef>
              <a:spcAft>
                <a:spcPct val="0"/>
              </a:spcAft>
            </a:pPr>
            <a:r>
              <a:rPr lang="en-US" sz="2600" dirty="0" smtClean="0">
                <a:latin typeface="Bookman Old Style" pitchFamily="18" charset="0"/>
                <a:ea typeface="Calibri" pitchFamily="34" charset="0"/>
                <a:cs typeface="Times New Roman" pitchFamily="18" charset="0"/>
              </a:rPr>
              <a:t>Referring to Figure, the effort (cost) to develop an individual software module does decrease as the total number of modules increases. </a:t>
            </a:r>
          </a:p>
          <a:p>
            <a:pPr lvl="0" fontAlgn="base">
              <a:spcBef>
                <a:spcPct val="0"/>
              </a:spcBef>
              <a:spcAft>
                <a:spcPct val="0"/>
              </a:spcAft>
            </a:pPr>
            <a:endParaRPr lang="en-US" sz="1050" dirty="0" smtClean="0">
              <a:latin typeface="Bookman Old Style" pitchFamily="18" charset="0"/>
              <a:ea typeface="Calibri" pitchFamily="34" charset="0"/>
              <a:cs typeface="Times New Roman" pitchFamily="18" charset="0"/>
            </a:endParaRPr>
          </a:p>
          <a:p>
            <a:pPr lvl="0" fontAlgn="base">
              <a:spcBef>
                <a:spcPct val="0"/>
              </a:spcBef>
              <a:spcAft>
                <a:spcPct val="0"/>
              </a:spcAft>
            </a:pPr>
            <a:r>
              <a:rPr lang="en-US" sz="2600" dirty="0" smtClean="0">
                <a:latin typeface="Bookman Old Style" pitchFamily="18" charset="0"/>
                <a:ea typeface="Calibri" pitchFamily="34" charset="0"/>
                <a:cs typeface="Times New Roman" pitchFamily="18" charset="0"/>
              </a:rPr>
              <a:t>Given the same set of requirements, more modules means smaller individual size. However, as the number of modules grows, the effort (cost) associated with integrating the modules also grows. </a:t>
            </a:r>
            <a:endParaRPr kumimoji="0" lang="en-US" sz="2600" b="0" i="0" u="none" strike="noStrike" cap="none" normalizeH="0" baseline="0" dirty="0" smtClean="0">
              <a:ln>
                <a:noFill/>
              </a:ln>
              <a:solidFill>
                <a:schemeClr val="tx1"/>
              </a:solidFill>
              <a:effectLst/>
              <a:latin typeface="Bookman Old Style" pitchFamily="18"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OS01\Desktop\121.jpg"/>
          <p:cNvPicPr/>
          <p:nvPr/>
        </p:nvPicPr>
        <p:blipFill>
          <a:blip r:embed="rId2"/>
          <a:srcRect b="5063"/>
          <a:stretch>
            <a:fillRect/>
          </a:stretch>
        </p:blipFill>
        <p:spPr bwMode="auto">
          <a:xfrm>
            <a:off x="228600" y="0"/>
            <a:ext cx="8686800" cy="5486400"/>
          </a:xfrm>
          <a:prstGeom prst="rect">
            <a:avLst/>
          </a:prstGeom>
          <a:noFill/>
          <a:ln w="9525">
            <a:noFill/>
            <a:miter lim="800000"/>
            <a:headEnd/>
            <a:tailEnd/>
          </a:ln>
        </p:spPr>
      </p:pic>
      <p:sp>
        <p:nvSpPr>
          <p:cNvPr id="37890" name="Rectangle 2"/>
          <p:cNvSpPr>
            <a:spLocks noChangeArrowheads="1"/>
          </p:cNvSpPr>
          <p:nvPr/>
        </p:nvSpPr>
        <p:spPr bwMode="auto">
          <a:xfrm>
            <a:off x="76200" y="5486400"/>
            <a:ext cx="883920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The curves shown in Figure, do provide useful qualitative guidance when modularity is considered. You should modularize, but care should be taken to stay in the vicinity of </a:t>
            </a:r>
            <a:r>
              <a:rPr kumimoji="0" lang="en-US" sz="2000" b="0"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M. </a:t>
            </a:r>
            <a:r>
              <a:rPr kumimoji="0" lang="en-US" sz="20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Under modularity or over modularity should be avoided.</a:t>
            </a:r>
            <a:endParaRPr kumimoji="0" lang="en-US" sz="2000" b="0" i="0" u="none" strike="noStrike" cap="none" normalizeH="0" baseline="0" dirty="0" smtClean="0">
              <a:ln>
                <a:noFill/>
              </a:ln>
              <a:solidFill>
                <a:schemeClr val="tx1"/>
              </a:solidFill>
              <a:effectLst/>
              <a:latin typeface="Bookman Old Style" pitchFamily="18" charset="0"/>
              <a:cs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ChangeArrowheads="1"/>
          </p:cNvSpPr>
          <p:nvPr/>
        </p:nvSpPr>
        <p:spPr bwMode="auto">
          <a:xfrm>
            <a:off x="152400" y="264616"/>
            <a:ext cx="8915400" cy="647100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4.3.6 Information Hiding</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The concept of modularity leads you to a fundamental question: “How do I decompose a software solution to obtain the best set of modules?” </a:t>
            </a:r>
          </a:p>
          <a:p>
            <a:pPr marL="0" marR="0" lvl="0" indent="0" algn="l" defTabSz="914400" rtl="0" eaLnBrk="0" fontAlgn="base" latinLnBrk="0" hangingPunct="0">
              <a:lnSpc>
                <a:spcPct val="100000"/>
              </a:lnSpc>
              <a:spcBef>
                <a:spcPct val="0"/>
              </a:spcBef>
              <a:spcAft>
                <a:spcPct val="0"/>
              </a:spcAft>
              <a:buClrTx/>
              <a:buSzTx/>
              <a:buFontTx/>
              <a:buNone/>
              <a:tabLst/>
            </a:pPr>
            <a:endParaRPr lang="en-US" sz="1050" dirty="0" smtClean="0">
              <a:latin typeface="Bookman Old Style"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The principle of </a:t>
            </a:r>
            <a:r>
              <a:rPr kumimoji="0" lang="en-US" sz="2400" b="0"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information hiding </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suggests that modules be “characterized by design decisions that (each) hides from all others.”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In other words, modules should be specified and designed so that information (algorithms and data) contained within a module is inaccessible to other modules that have no need for such information.</a:t>
            </a:r>
            <a:r>
              <a:rPr kumimoji="0" lang="en-US" sz="2400" b="0" i="0" u="none" strike="noStrike" cap="none" normalizeH="0" baseline="0" dirty="0" smtClean="0">
                <a:ln>
                  <a:noFill/>
                </a:ln>
                <a:solidFill>
                  <a:schemeClr val="tx1"/>
                </a:solidFill>
                <a:effectLst/>
                <a:latin typeface="Bookman Old Style" pitchFamily="18"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Bookman Old Style" pitchFamily="18" charset="0"/>
              <a:cs typeface="Arial" pitchFamily="34" charset="0"/>
            </a:endParaRPr>
          </a:p>
          <a:p>
            <a:pPr lvl="0" eaLnBrk="0" fontAlgn="base" hangingPunct="0">
              <a:spcBef>
                <a:spcPct val="0"/>
              </a:spcBef>
              <a:spcAft>
                <a:spcPct val="0"/>
              </a:spcAft>
            </a:pPr>
            <a:r>
              <a:rPr lang="en-US" sz="2400" dirty="0" smtClean="0">
                <a:latin typeface="Bookman Old Style" pitchFamily="18" charset="0"/>
                <a:ea typeface="Calibri" pitchFamily="34" charset="0"/>
                <a:cs typeface="Times New Roman" pitchFamily="18" charset="0"/>
              </a:rPr>
              <a:t>Hiding implies that effective modularity can be achieved by defining a set of independent modules that communicate with one another only that information necessary to achieve software function.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ChangeArrowheads="1"/>
          </p:cNvSpPr>
          <p:nvPr/>
        </p:nvSpPr>
        <p:spPr bwMode="auto">
          <a:xfrm>
            <a:off x="152400" y="399157"/>
            <a:ext cx="8839200" cy="609397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2400" b="1" dirty="0" smtClean="0">
                <a:latin typeface="Bookman Old Style" pitchFamily="18" charset="0"/>
                <a:ea typeface="Calibri" pitchFamily="34" charset="0"/>
                <a:cs typeface="Times New Roman" pitchFamily="18" charset="0"/>
              </a:rPr>
              <a:t>4</a:t>
            </a:r>
            <a:r>
              <a:rPr kumimoji="0" lang="en-US" sz="2400" b="1"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.3.7 Functional Independence</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05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The concept of functional independence is a direct outgrowth of separation of concerns, modularity, and the concepts of abstraction and information hiding. </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a:p>
            <a:endParaRPr lang="en-US" sz="1400" dirty="0" smtClean="0">
              <a:latin typeface="Bookman Old Style" pitchFamily="18" charset="0"/>
            </a:endParaRPr>
          </a:p>
          <a:p>
            <a:r>
              <a:rPr lang="en-US" sz="2400" dirty="0" smtClean="0">
                <a:latin typeface="Bookman Old Style" pitchFamily="18" charset="0"/>
              </a:rPr>
              <a:t>Functional independence is achieved by developing modules with “single minded” function and an “a version” to excessive interaction with other modules.</a:t>
            </a:r>
          </a:p>
          <a:p>
            <a:endParaRPr lang="en-US" sz="1600" dirty="0" smtClean="0">
              <a:latin typeface="Bookman Old Style" pitchFamily="18" charset="0"/>
            </a:endParaRPr>
          </a:p>
          <a:p>
            <a:r>
              <a:rPr lang="en-US" sz="2400" dirty="0" smtClean="0">
                <a:latin typeface="Bookman Old Style" pitchFamily="18" charset="0"/>
              </a:rPr>
              <a:t>Stated another way, you should design software so that each module addresses a specific subset of requirements and has a simple interface when viewed from other parts of the program structure.</a:t>
            </a:r>
          </a:p>
          <a:p>
            <a:endParaRPr lang="en-US" sz="2400" dirty="0" smtClean="0">
              <a:latin typeface="Bookman Old Style" pitchFamily="18" charset="0"/>
            </a:endParaRPr>
          </a:p>
          <a:p>
            <a:pPr algn="ctr"/>
            <a:r>
              <a:rPr lang="en-US" sz="2400" i="1" dirty="0" smtClean="0">
                <a:latin typeface="Bookman Old Style" pitchFamily="18" charset="0"/>
              </a:rPr>
              <a:t>Functional independence is a key to good design, and design is the key to software quality.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ChangeArrowheads="1"/>
          </p:cNvSpPr>
          <p:nvPr/>
        </p:nvSpPr>
        <p:spPr bwMode="auto">
          <a:xfrm>
            <a:off x="76200" y="304800"/>
            <a:ext cx="8915400" cy="61709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Independence is assessed using two qualitative criteria: cohesion and coupling. </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Cohesion </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is an indication of the relative functional strength of a module.  </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Coupling</a:t>
            </a:r>
            <a:r>
              <a:rPr kumimoji="0" lang="en-US" sz="2400" b="0"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is an indication of the relative interdependence among modules.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endParaRPr>
          </a:p>
          <a:p>
            <a:pPr lvl="0" algn="just" eaLnBrk="0" fontAlgn="base" hangingPunct="0">
              <a:spcBef>
                <a:spcPct val="0"/>
              </a:spcBef>
              <a:spcAft>
                <a:spcPct val="0"/>
              </a:spcAft>
            </a:pPr>
            <a:r>
              <a:rPr lang="en-US" sz="2400" dirty="0" smtClean="0">
                <a:latin typeface="Bookman Old Style" pitchFamily="18" charset="0"/>
              </a:rPr>
              <a:t>A </a:t>
            </a:r>
            <a:r>
              <a:rPr lang="en-US" sz="2400" b="1" dirty="0" smtClean="0">
                <a:latin typeface="Bookman Old Style" pitchFamily="18" charset="0"/>
              </a:rPr>
              <a:t>cohesive module </a:t>
            </a:r>
            <a:r>
              <a:rPr lang="en-US" sz="2400" dirty="0" smtClean="0">
                <a:latin typeface="Bookman Old Style" pitchFamily="18" charset="0"/>
              </a:rPr>
              <a:t>performs a single task, requiring little interaction with other components in other parts of a program. Stated simply, a cohesive module should (ideally) do just one thing. </a:t>
            </a:r>
          </a:p>
          <a:p>
            <a:pPr lvl="0" algn="just" eaLnBrk="0" fontAlgn="base" hangingPunct="0">
              <a:spcBef>
                <a:spcPct val="0"/>
              </a:spcBef>
              <a:spcAft>
                <a:spcPct val="0"/>
              </a:spcAft>
            </a:pPr>
            <a:endParaRPr lang="en-US" sz="1100" dirty="0" smtClean="0">
              <a:latin typeface="Bookman Old Style" pitchFamily="18" charset="0"/>
            </a:endParaRPr>
          </a:p>
          <a:p>
            <a:pPr lvl="0" algn="just" eaLnBrk="0" fontAlgn="base" hangingPunct="0">
              <a:spcBef>
                <a:spcPct val="0"/>
              </a:spcBef>
              <a:spcAft>
                <a:spcPct val="0"/>
              </a:spcAft>
            </a:pPr>
            <a:r>
              <a:rPr lang="en-US" sz="2400" b="1" dirty="0" smtClean="0">
                <a:latin typeface="Bookman Old Style" pitchFamily="18" charset="0"/>
              </a:rPr>
              <a:t>Coupling</a:t>
            </a:r>
            <a:r>
              <a:rPr lang="en-US" sz="2400" dirty="0" smtClean="0">
                <a:latin typeface="Bookman Old Style" pitchFamily="18" charset="0"/>
              </a:rPr>
              <a:t> is an indication of interconnection among modules in a software structure. Coupling depends on the interface complexity between modules, the point at which entry or reference is made to a module, and what data pass across the interface.</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76200" y="457200"/>
            <a:ext cx="8915400"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4.3.8 Refinement</a:t>
            </a:r>
            <a:endParaRPr kumimoji="0" lang="en-US" sz="28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Stepwise refinement </a:t>
            </a:r>
            <a:r>
              <a:rPr kumimoji="0" lang="en-US" sz="28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is a top-down design strategy.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An application is developed by successively refining levels of procedural detail.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A hierarchy is developed by decomposing a macroscopic statement of function (a procedural abstraction) in a stepwise fashion until programming language statements are reached.</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Refinement is actually a process of </a:t>
            </a:r>
            <a:r>
              <a:rPr kumimoji="0" lang="en-US" sz="2800" b="0"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elaboration. </a:t>
            </a:r>
            <a:r>
              <a:rPr kumimoji="0" lang="en-US" sz="28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You begin with a statement of function (or description of information) that is defined at a high level of abstraction.</a:t>
            </a:r>
            <a:endParaRPr kumimoji="0" lang="en-US" sz="2800" b="0" i="0" u="none" strike="noStrike" cap="none" normalizeH="0" baseline="0" dirty="0" smtClean="0">
              <a:ln>
                <a:noFill/>
              </a:ln>
              <a:solidFill>
                <a:schemeClr val="tx1"/>
              </a:solidFill>
              <a:effectLst/>
              <a:latin typeface="Bookman Old Style" pitchFamily="18" charset="0"/>
              <a:cs typeface="Arial"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ChangeArrowheads="1"/>
          </p:cNvSpPr>
          <p:nvPr/>
        </p:nvSpPr>
        <p:spPr bwMode="auto">
          <a:xfrm>
            <a:off x="228600" y="990600"/>
            <a:ext cx="8763000" cy="46474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Abstraction and refinement are complementary concepts. Abstraction enables you to specify procedure and data internally but suppress the need for “outsiders” to have knowledge of low-level details.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Refinement helps you to reveal low-level details as design progresses. </a:t>
            </a:r>
          </a:p>
          <a:p>
            <a:pPr marL="0" marR="0" lvl="0" indent="0" algn="just" defTabSz="914400" rtl="0" eaLnBrk="1" fontAlgn="base" latinLnBrk="0" hangingPunct="1">
              <a:lnSpc>
                <a:spcPct val="100000"/>
              </a:lnSpc>
              <a:spcBef>
                <a:spcPct val="0"/>
              </a:spcBef>
              <a:spcAft>
                <a:spcPct val="0"/>
              </a:spcAft>
              <a:buClrTx/>
              <a:buSzTx/>
              <a:buFontTx/>
              <a:buNone/>
              <a:tabLst/>
            </a:pPr>
            <a:endParaRPr lang="en-US" sz="2800" dirty="0" smtClean="0">
              <a:latin typeface="Bookman Old Style" pitchFamily="18"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Both concepts allow you to create a complete design model as the design evolves.</a:t>
            </a:r>
            <a:endParaRPr kumimoji="0" lang="en-US" sz="2800" b="0" i="0" u="none" strike="noStrike" cap="none" normalizeH="0" baseline="0" dirty="0" smtClean="0">
              <a:ln>
                <a:noFill/>
              </a:ln>
              <a:solidFill>
                <a:schemeClr val="tx1"/>
              </a:solidFill>
              <a:effectLst/>
              <a:latin typeface="Bookman Old Style" pitchFamily="18" charset="0"/>
              <a:cs typeface="Arial"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ChangeArrowheads="1"/>
          </p:cNvSpPr>
          <p:nvPr/>
        </p:nvSpPr>
        <p:spPr bwMode="auto">
          <a:xfrm>
            <a:off x="152400" y="387489"/>
            <a:ext cx="8915400" cy="57554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400" b="1" dirty="0" smtClean="0">
                <a:latin typeface="Bookman Old Style" pitchFamily="18" charset="0"/>
                <a:ea typeface="Calibri" pitchFamily="34" charset="0"/>
                <a:cs typeface="Times New Roman" pitchFamily="18" charset="0"/>
              </a:rPr>
              <a:t>4</a:t>
            </a:r>
            <a:r>
              <a:rPr kumimoji="0" lang="en-US" sz="2400" b="1"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.3.9 Refactoring</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An important design activity suggested for many agile methods, </a:t>
            </a:r>
            <a:r>
              <a:rPr kumimoji="0" lang="en-US" sz="2400" b="0"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refactoring </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is a reorganization technique that simplifies the design (or code) of a component without changing its function or behavior.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Fowler defines refactoring in the following manner: “Refactoring is the process of changing a software system in such a way that it does not alter the external behavior of the code [design] yet improves its internal structure.”</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smtClean="0">
              <a:latin typeface="Bookman Old Style" pitchFamily="18" charset="0"/>
              <a:cs typeface="Times New Roman" pitchFamily="18" charset="0"/>
            </a:endParaRPr>
          </a:p>
          <a:p>
            <a:pPr lvl="0" eaLnBrk="0" fontAlgn="base" hangingPunct="0">
              <a:spcBef>
                <a:spcPct val="0"/>
              </a:spcBef>
              <a:spcAft>
                <a:spcPct val="0"/>
              </a:spcAft>
            </a:pPr>
            <a:r>
              <a:rPr lang="en-US" sz="2400" dirty="0" smtClean="0">
                <a:latin typeface="Bookman Old Style" pitchFamily="18" charset="0"/>
              </a:rPr>
              <a:t>When software is </a:t>
            </a:r>
            <a:r>
              <a:rPr lang="en-US" sz="2400" dirty="0" err="1" smtClean="0">
                <a:latin typeface="Bookman Old Style" pitchFamily="18" charset="0"/>
              </a:rPr>
              <a:t>refactored</a:t>
            </a:r>
            <a:r>
              <a:rPr lang="en-US" sz="2400" dirty="0" smtClean="0">
                <a:latin typeface="Bookman Old Style" pitchFamily="18" charset="0"/>
              </a:rPr>
              <a:t>, the existing design is examined for redundancy,  unused design elements, inefficient or unnecessary algorithms, poorly constructed or inappropriate data structures, or any other design failure that can be corrected to yield a better design. </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ChangeArrowheads="1"/>
          </p:cNvSpPr>
          <p:nvPr/>
        </p:nvSpPr>
        <p:spPr bwMode="auto">
          <a:xfrm>
            <a:off x="152400" y="457200"/>
            <a:ext cx="8915400" cy="532453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2400" b="1" dirty="0" smtClean="0">
                <a:latin typeface="Bookman Old Style" pitchFamily="18" charset="0"/>
                <a:ea typeface="Calibri" pitchFamily="34" charset="0"/>
                <a:cs typeface="Times New Roman" pitchFamily="18" charset="0"/>
              </a:rPr>
              <a:t>4</a:t>
            </a:r>
            <a:r>
              <a:rPr kumimoji="0" lang="en-US" sz="2400" b="1"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.3.10 Design Classes</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As the design model evolves, you will define a set of </a:t>
            </a:r>
            <a:r>
              <a:rPr kumimoji="0" lang="en-US" sz="2400" b="0"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design classes </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that refine the analysis classes by providing design detail that will enable the classes to be implemented, and implement a software infrastructure that supports the business solution.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endParaRPr>
          </a:p>
          <a:p>
            <a:pPr algn="just" eaLnBrk="0" fontAlgn="base" hangingPunct="0">
              <a:spcBef>
                <a:spcPct val="0"/>
              </a:spcBef>
              <a:spcAft>
                <a:spcPct val="0"/>
              </a:spcAft>
            </a:pPr>
            <a:r>
              <a:rPr lang="en-US" sz="2400" dirty="0" smtClean="0">
                <a:latin typeface="Bookman Old Style" pitchFamily="18" charset="0"/>
                <a:ea typeface="Calibri" pitchFamily="34" charset="0"/>
                <a:cs typeface="Times New Roman" pitchFamily="18" charset="0"/>
              </a:rPr>
              <a:t>Five different types of design classes, each representing a different layer of the design architecture, can be developed. </a:t>
            </a:r>
          </a:p>
          <a:p>
            <a:pPr algn="just" eaLnBrk="0" fontAlgn="base" hangingPunct="0">
              <a:spcBef>
                <a:spcPct val="0"/>
              </a:spcBef>
              <a:spcAft>
                <a:spcPct val="0"/>
              </a:spcAft>
            </a:pPr>
            <a:endParaRPr lang="en-US" sz="2400" dirty="0" smtClean="0">
              <a:latin typeface="Bookman Old Style" pitchFamily="18" charset="0"/>
              <a:ea typeface="Calibri" pitchFamily="34" charset="0"/>
              <a:cs typeface="Times New Roman" pitchFamily="18" charset="0"/>
            </a:endParaRPr>
          </a:p>
          <a:p>
            <a:pPr lvl="0" algn="just" eaLnBrk="0" fontAlgn="base" hangingPunct="0">
              <a:spcBef>
                <a:spcPct val="0"/>
              </a:spcBef>
              <a:spcAft>
                <a:spcPct val="0"/>
              </a:spcAft>
            </a:pPr>
            <a:r>
              <a:rPr lang="en-US" sz="2400" b="1" i="1" dirty="0" smtClean="0">
                <a:latin typeface="Bookman Old Style" pitchFamily="18" charset="0"/>
                <a:ea typeface="Calibri" pitchFamily="34" charset="0"/>
                <a:cs typeface="Times New Roman" pitchFamily="18" charset="0"/>
              </a:rPr>
              <a:t>1) User interface classes</a:t>
            </a:r>
            <a:r>
              <a:rPr lang="en-US" sz="2400" i="1" dirty="0" smtClean="0">
                <a:latin typeface="Bookman Old Style" pitchFamily="18" charset="0"/>
                <a:ea typeface="Calibri" pitchFamily="34" charset="0"/>
                <a:cs typeface="Times New Roman" pitchFamily="18" charset="0"/>
              </a:rPr>
              <a:t> </a:t>
            </a:r>
            <a:r>
              <a:rPr lang="en-US" sz="2400" dirty="0" smtClean="0">
                <a:latin typeface="Bookman Old Style" pitchFamily="18" charset="0"/>
                <a:ea typeface="Calibri" pitchFamily="34" charset="0"/>
                <a:cs typeface="Times New Roman" pitchFamily="18" charset="0"/>
              </a:rPr>
              <a:t>define all abstractions that are necessary for Human-Computer Interaction (HCI) and often implement the HCI.</a:t>
            </a:r>
            <a:endParaRPr lang="en-US" sz="2400" dirty="0" smtClean="0">
              <a:latin typeface="Bookman Old Style" pitchFamily="18"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838200"/>
            <a:ext cx="8686800" cy="5078313"/>
          </a:xfrm>
          <a:prstGeom prst="rect">
            <a:avLst/>
          </a:prstGeom>
        </p:spPr>
        <p:txBody>
          <a:bodyPr wrap="square">
            <a:spAutoFit/>
          </a:bodyPr>
          <a:lstStyle/>
          <a:p>
            <a:r>
              <a:rPr lang="en-US" sz="2800" dirty="0">
                <a:latin typeface="Bookman Old Style" pitchFamily="18" charset="0"/>
              </a:rPr>
              <a:t>“diversification is the acquisition of a repertoire of alternatives</a:t>
            </a:r>
            <a:endParaRPr lang="en-US" sz="2800" dirty="0" smtClean="0">
              <a:latin typeface="Bookman Old Style" pitchFamily="18" charset="0"/>
            </a:endParaRPr>
          </a:p>
          <a:p>
            <a:endParaRPr lang="en-US" sz="2800" dirty="0">
              <a:latin typeface="Bookman Old Style" pitchFamily="18" charset="0"/>
            </a:endParaRPr>
          </a:p>
          <a:p>
            <a:r>
              <a:rPr lang="en-US" sz="2800" dirty="0" smtClean="0">
                <a:latin typeface="Bookman Old Style" pitchFamily="18" charset="0"/>
              </a:rPr>
              <a:t>The </a:t>
            </a:r>
            <a:r>
              <a:rPr lang="en-US" sz="2800" dirty="0">
                <a:latin typeface="Bookman Old Style" pitchFamily="18" charset="0"/>
              </a:rPr>
              <a:t>raw material of design: components, component solutions, and knowledge, all contained in catalogs, textbooks, and the mind</a:t>
            </a:r>
            <a:r>
              <a:rPr lang="en-US" sz="2800" dirty="0" smtClean="0">
                <a:latin typeface="Bookman Old Style" pitchFamily="18" charset="0"/>
              </a:rPr>
              <a:t>.”</a:t>
            </a:r>
          </a:p>
          <a:p>
            <a:endParaRPr lang="en-US" sz="1600" dirty="0" smtClean="0">
              <a:latin typeface="Bookman Old Style" pitchFamily="18" charset="0"/>
            </a:endParaRPr>
          </a:p>
          <a:p>
            <a:r>
              <a:rPr lang="en-US" sz="2800" dirty="0">
                <a:latin typeface="Bookman Old Style" pitchFamily="18" charset="0"/>
              </a:rPr>
              <a:t>Once this diverse set of information is assembled, you must pick and </a:t>
            </a:r>
            <a:r>
              <a:rPr lang="en-US" sz="2800" dirty="0" smtClean="0">
                <a:latin typeface="Bookman Old Style" pitchFamily="18" charset="0"/>
              </a:rPr>
              <a:t>choose elements </a:t>
            </a:r>
            <a:r>
              <a:rPr lang="en-US" sz="2800" dirty="0">
                <a:latin typeface="Bookman Old Style" pitchFamily="18" charset="0"/>
              </a:rPr>
              <a:t>from the repertoire that meet the requirements defined by requirements engineering and the analysis model.</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76201" y="680621"/>
            <a:ext cx="8915399"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indent="-457200"/>
            <a:r>
              <a:rPr lang="en-US" sz="2400" b="1" i="1" dirty="0" smtClean="0">
                <a:latin typeface="Bookman Old Style" pitchFamily="18" charset="0"/>
              </a:rPr>
              <a:t>2) Business domain classes</a:t>
            </a:r>
            <a:r>
              <a:rPr lang="en-US" sz="2400" i="1" dirty="0" smtClean="0">
                <a:latin typeface="Bookman Old Style" pitchFamily="18" charset="0"/>
              </a:rPr>
              <a:t> </a:t>
            </a:r>
            <a:r>
              <a:rPr lang="en-US" sz="2400" dirty="0" smtClean="0">
                <a:latin typeface="Bookman Old Style" pitchFamily="18" charset="0"/>
              </a:rPr>
              <a:t>identify the attributes and services (methods) that are required to implement some element of the business domain that was defined by one or more analysis classes. </a:t>
            </a:r>
          </a:p>
          <a:p>
            <a:pPr marL="457200" indent="-457200"/>
            <a:r>
              <a:rPr lang="en-US" sz="2400" b="1" i="1" dirty="0" smtClean="0">
                <a:latin typeface="Bookman Old Style" pitchFamily="18" charset="0"/>
              </a:rPr>
              <a:t>3) Process classes</a:t>
            </a:r>
            <a:r>
              <a:rPr lang="en-US" sz="2400" i="1" dirty="0" smtClean="0">
                <a:latin typeface="Bookman Old Style" pitchFamily="18" charset="0"/>
              </a:rPr>
              <a:t> </a:t>
            </a:r>
            <a:r>
              <a:rPr lang="en-US" sz="2400" dirty="0" smtClean="0">
                <a:latin typeface="Bookman Old Style" pitchFamily="18" charset="0"/>
              </a:rPr>
              <a:t>implement lower-level business abstractions required to fully manage the business domain classes. </a:t>
            </a:r>
          </a:p>
          <a:p>
            <a:pPr marL="457200" indent="-457200"/>
            <a:r>
              <a:rPr lang="en-US" sz="2400" b="1" i="1" dirty="0" smtClean="0">
                <a:latin typeface="Bookman Old Style" pitchFamily="18" charset="0"/>
              </a:rPr>
              <a:t>4) Persistent classes</a:t>
            </a:r>
            <a:r>
              <a:rPr lang="en-US" sz="2400" i="1" dirty="0" smtClean="0">
                <a:latin typeface="Bookman Old Style" pitchFamily="18" charset="0"/>
              </a:rPr>
              <a:t> </a:t>
            </a:r>
            <a:r>
              <a:rPr lang="en-US" sz="2400" dirty="0" smtClean="0">
                <a:latin typeface="Bookman Old Style" pitchFamily="18" charset="0"/>
              </a:rPr>
              <a:t>represent data stores (e.g., a database) that will persist beyond the execution of the software. </a:t>
            </a:r>
          </a:p>
          <a:p>
            <a:pPr marL="457200" indent="-457200"/>
            <a:r>
              <a:rPr lang="en-US" sz="2400" b="1" i="1" dirty="0" smtClean="0">
                <a:latin typeface="Bookman Old Style" pitchFamily="18" charset="0"/>
              </a:rPr>
              <a:t>5) System classes</a:t>
            </a:r>
            <a:r>
              <a:rPr lang="en-US" sz="2400" i="1" dirty="0" smtClean="0">
                <a:latin typeface="Bookman Old Style" pitchFamily="18" charset="0"/>
              </a:rPr>
              <a:t> </a:t>
            </a:r>
            <a:r>
              <a:rPr lang="en-US" sz="2400" dirty="0" smtClean="0">
                <a:latin typeface="Bookman Old Style" pitchFamily="18" charset="0"/>
              </a:rPr>
              <a:t>implement software management and control functions that enable the system to operate and communicate within its computing environment and with the outside world.</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8686800" cy="6401753"/>
          </a:xfrm>
          <a:prstGeom prst="rect">
            <a:avLst/>
          </a:prstGeom>
        </p:spPr>
        <p:txBody>
          <a:bodyPr wrap="square">
            <a:spAutoFit/>
          </a:bodyPr>
          <a:lstStyle/>
          <a:p>
            <a:r>
              <a:rPr lang="en-US" sz="2400" dirty="0" smtClean="0">
                <a:latin typeface="Bookman Old Style" pitchFamily="18" charset="0"/>
              </a:rPr>
              <a:t> That is, analysis classes represent data objects (and associated services that are applied to them). </a:t>
            </a:r>
          </a:p>
          <a:p>
            <a:endParaRPr lang="en-US" sz="1400" dirty="0" smtClean="0">
              <a:latin typeface="Bookman Old Style" pitchFamily="18" charset="0"/>
            </a:endParaRPr>
          </a:p>
          <a:p>
            <a:r>
              <a:rPr lang="en-US" sz="2400" b="1" i="1" dirty="0" smtClean="0">
                <a:latin typeface="Bookman Old Style" pitchFamily="18" charset="0"/>
              </a:rPr>
              <a:t>Characteristics of a well-formed design class:</a:t>
            </a:r>
          </a:p>
          <a:p>
            <a:endParaRPr lang="en-US" sz="1200" b="1" i="1" dirty="0" smtClean="0">
              <a:latin typeface="Bookman Old Style" pitchFamily="18" charset="0"/>
            </a:endParaRPr>
          </a:p>
          <a:p>
            <a:pPr marL="457200" indent="-457200" algn="just">
              <a:buAutoNum type="arabicParenR"/>
            </a:pPr>
            <a:r>
              <a:rPr lang="en-US" sz="2400" b="1" dirty="0" smtClean="0">
                <a:latin typeface="Bookman Old Style" pitchFamily="18" charset="0"/>
              </a:rPr>
              <a:t>Complete and sufficient : </a:t>
            </a:r>
            <a:r>
              <a:rPr lang="en-US" sz="2400" dirty="0" smtClean="0">
                <a:latin typeface="Bookman Old Style" pitchFamily="18" charset="0"/>
              </a:rPr>
              <a:t>A design class should be the complete encapsulation of all attributes and methods that can reasonably be expected (based on a knowledgeable interpretation of the class name) to exist for the class. </a:t>
            </a:r>
          </a:p>
          <a:p>
            <a:pPr marL="457200" indent="-457200" algn="just"/>
            <a:r>
              <a:rPr lang="en-US" sz="2400" dirty="0" smtClean="0">
                <a:latin typeface="Bookman Old Style" pitchFamily="18" charset="0"/>
              </a:rPr>
              <a:t>	For example, the class </a:t>
            </a:r>
            <a:r>
              <a:rPr lang="en-US" sz="2400" b="1" dirty="0" smtClean="0">
                <a:latin typeface="Bookman Old Style" pitchFamily="18" charset="0"/>
              </a:rPr>
              <a:t>Scene </a:t>
            </a:r>
            <a:r>
              <a:rPr lang="en-US" sz="2400" dirty="0" smtClean="0">
                <a:latin typeface="Bookman Old Style" pitchFamily="18" charset="0"/>
              </a:rPr>
              <a:t>defined for video-editing software is complete only if it contains all attributes and methods that can reasonably be associated with the creation of a video scene. </a:t>
            </a:r>
          </a:p>
          <a:p>
            <a:pPr marL="457200" indent="-457200"/>
            <a:endParaRPr lang="en-US" sz="1200" dirty="0" smtClean="0">
              <a:latin typeface="Bookman Old Style" pitchFamily="18" charset="0"/>
            </a:endParaRPr>
          </a:p>
          <a:p>
            <a:pPr marL="457200" indent="-457200" algn="just"/>
            <a:r>
              <a:rPr lang="en-US" sz="2400" dirty="0" smtClean="0">
                <a:latin typeface="Bookman Old Style" pitchFamily="18" charset="0"/>
              </a:rPr>
              <a:t>	Sufficiency ensures that the design class contains only those methods that are sufficient to achieve the intent of the class, no more and no less.</a:t>
            </a:r>
            <a:endParaRPr lang="en-US" sz="2400" dirty="0">
              <a:latin typeface="Bookman Old Style"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228600" y="990600"/>
            <a:ext cx="8686800"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2) Primitiveness : </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Methods associated with a design class should be focused on accomplishing one service for the class. Once the service has been implemented with a method, the class should not provide another way to accomplish the same thing. </a:t>
            </a:r>
          </a:p>
          <a:p>
            <a:pPr marL="0" marR="0" lvl="0" indent="0" algn="just" defTabSz="914400" rtl="0" eaLnBrk="1" fontAlgn="base" latinLnBrk="0" hangingPunct="1">
              <a:lnSpc>
                <a:spcPct val="100000"/>
              </a:lnSpc>
              <a:spcBef>
                <a:spcPct val="0"/>
              </a:spcBef>
              <a:spcAft>
                <a:spcPct val="0"/>
              </a:spcAft>
              <a:buClrTx/>
              <a:buSzTx/>
              <a:buFontTx/>
              <a:buNone/>
              <a:tabLst/>
            </a:pPr>
            <a:endParaRPr lang="en-US" sz="1200" dirty="0" smtClean="0">
              <a:latin typeface="Bookman Old Style" pitchFamily="18"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For example, the class </a:t>
            </a:r>
            <a:r>
              <a:rPr kumimoji="0" lang="en-US" sz="2400" b="1"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Video Clip </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for video editing software might have attributes and to indicate the start and end points of the clip (note that the raw video loaded into the system may be longer than the clip that is used). The methods, </a:t>
            </a:r>
            <a:r>
              <a:rPr kumimoji="0" lang="en-US" sz="2400" b="0" i="1" u="none" strike="noStrike" cap="none" normalizeH="0" baseline="0" dirty="0" err="1" smtClean="0">
                <a:ln>
                  <a:noFill/>
                </a:ln>
                <a:solidFill>
                  <a:schemeClr val="tx1"/>
                </a:solidFill>
                <a:effectLst/>
                <a:latin typeface="Bookman Old Style" pitchFamily="18" charset="0"/>
                <a:ea typeface="Calibri" pitchFamily="34" charset="0"/>
                <a:cs typeface="Times New Roman" pitchFamily="18" charset="0"/>
              </a:rPr>
              <a:t>setStart</a:t>
            </a:r>
            <a:r>
              <a:rPr kumimoji="0" lang="en-US" sz="2400" b="0"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 Point() </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and </a:t>
            </a:r>
            <a:r>
              <a:rPr kumimoji="0" lang="en-US" sz="2400" b="0" i="1" u="none" strike="noStrike" cap="none" normalizeH="0" baseline="0" dirty="0" err="1" smtClean="0">
                <a:ln>
                  <a:noFill/>
                </a:ln>
                <a:solidFill>
                  <a:schemeClr val="tx1"/>
                </a:solidFill>
                <a:effectLst/>
                <a:latin typeface="Bookman Old Style" pitchFamily="18" charset="0"/>
                <a:ea typeface="Calibri" pitchFamily="34" charset="0"/>
                <a:cs typeface="Times New Roman" pitchFamily="18" charset="0"/>
              </a:rPr>
              <a:t>setEndPoint</a:t>
            </a:r>
            <a:r>
              <a:rPr kumimoji="0" lang="en-US" sz="2400" b="0"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provide the only means for establishing start and end points for the clip.</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04800" y="228600"/>
            <a:ext cx="8610600" cy="63709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3) High cohesion. </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A cohesive design class has a small, focused set of responsibilities and single-mindedly applies attributes and methods to implement those responsibilities.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For example, the class </a:t>
            </a:r>
            <a:r>
              <a:rPr kumimoji="0" lang="en-US" sz="2400" b="1" i="0" u="none" strike="noStrike" cap="none" normalizeH="0" baseline="0" dirty="0" err="1" smtClean="0">
                <a:ln>
                  <a:noFill/>
                </a:ln>
                <a:solidFill>
                  <a:schemeClr val="tx1"/>
                </a:solidFill>
                <a:effectLst/>
                <a:latin typeface="Bookman Old Style" pitchFamily="18" charset="0"/>
                <a:ea typeface="Calibri" pitchFamily="34" charset="0"/>
                <a:cs typeface="Times New Roman" pitchFamily="18" charset="0"/>
              </a:rPr>
              <a:t>VideoClip</a:t>
            </a:r>
            <a:r>
              <a:rPr kumimoji="0" lang="en-US" sz="2400" b="1"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might contain a set of methods for editing the video clip. As long as each method focuses solely on attributes associated with the video clip, cohesion is maintained.</a:t>
            </a:r>
          </a:p>
          <a:p>
            <a:pPr algn="just" fontAlgn="base">
              <a:spcBef>
                <a:spcPct val="0"/>
              </a:spcBef>
              <a:spcAft>
                <a:spcPct val="0"/>
              </a:spcAft>
            </a:pPr>
            <a:r>
              <a:rPr lang="en-US" sz="2400" b="1" dirty="0" smtClean="0">
                <a:latin typeface="Bookman Old Style" pitchFamily="18" charset="0"/>
                <a:ea typeface="Calibri" pitchFamily="34" charset="0"/>
                <a:cs typeface="Times New Roman" pitchFamily="18" charset="0"/>
              </a:rPr>
              <a:t>4) Low coupling. </a:t>
            </a:r>
            <a:r>
              <a:rPr lang="en-US" sz="2400" dirty="0" smtClean="0">
                <a:latin typeface="Bookman Old Style" pitchFamily="18" charset="0"/>
                <a:ea typeface="Calibri" pitchFamily="34" charset="0"/>
                <a:cs typeface="Times New Roman" pitchFamily="18" charset="0"/>
              </a:rPr>
              <a:t>Within the design model, it is necessary for design classes to collaborate with one another. However, collaboration should be kept to an acceptable minimum. If a design model is highly coupled (all design classes collaborate with all other design classes), the system is difficult to implement, to test, and to maintain over time. </a:t>
            </a:r>
          </a:p>
          <a:p>
            <a:pPr algn="just" fontAlgn="base">
              <a:spcBef>
                <a:spcPct val="0"/>
              </a:spcBef>
              <a:spcAft>
                <a:spcPct val="0"/>
              </a:spcAft>
            </a:pPr>
            <a:r>
              <a:rPr lang="en-US" sz="2400" dirty="0" smtClean="0">
                <a:latin typeface="Bookman Old Style" pitchFamily="18" charset="0"/>
                <a:ea typeface="Calibri" pitchFamily="34" charset="0"/>
                <a:cs typeface="Times New Roman" pitchFamily="18" charset="0"/>
              </a:rPr>
              <a:t>In general, design classes within a subsystem should have only limited knowledge of other classes. </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ChangeArrowheads="1"/>
          </p:cNvSpPr>
          <p:nvPr/>
        </p:nvSpPr>
        <p:spPr bwMode="auto">
          <a:xfrm>
            <a:off x="152400" y="604421"/>
            <a:ext cx="89154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400" b="1" dirty="0" smtClean="0">
                <a:latin typeface="Bookman Old Style" pitchFamily="18" charset="0"/>
                <a:ea typeface="Calibri" pitchFamily="34" charset="0"/>
                <a:cs typeface="Times New Roman" pitchFamily="18" charset="0"/>
              </a:rPr>
              <a:t>4</a:t>
            </a:r>
            <a:r>
              <a:rPr kumimoji="0" lang="en-US" sz="2400" b="1"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.4 THE DESIGN MODEL</a:t>
            </a:r>
            <a:endPar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endParaRPr>
          </a:p>
          <a:p>
            <a:pPr algn="just" eaLnBrk="0" fontAlgn="base" hangingPunct="0">
              <a:spcBef>
                <a:spcPct val="0"/>
              </a:spcBef>
              <a:spcAft>
                <a:spcPct val="0"/>
              </a:spcAf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The design model can be viewed in two different dimensions as illustrated in Figure. </a:t>
            </a:r>
          </a:p>
          <a:p>
            <a:pPr algn="just" eaLnBrk="0" fontAlgn="base" hangingPunct="0">
              <a:spcBef>
                <a:spcPct val="0"/>
              </a:spcBef>
              <a:spcAft>
                <a:spcPct val="0"/>
              </a:spcAf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The </a:t>
            </a:r>
            <a:r>
              <a:rPr kumimoji="0" lang="en-US" sz="2400" b="0"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process dimension </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indicates the evolution of the design model as design tasks are executed as part of the software process. </a:t>
            </a:r>
          </a:p>
          <a:p>
            <a:pPr algn="just" eaLnBrk="0" fontAlgn="base" hangingPunct="0">
              <a:spcBef>
                <a:spcPct val="0"/>
              </a:spcBef>
              <a:spcAft>
                <a:spcPct val="0"/>
              </a:spcAf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The </a:t>
            </a:r>
            <a:r>
              <a:rPr kumimoji="0" lang="en-US" sz="2400" b="0"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abstraction dimension </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represents the level of detail as each element of the analysis model is transformed into a design equivalent and then refined  </a:t>
            </a:r>
            <a:r>
              <a:rPr lang="en-US" sz="2400" dirty="0" smtClean="0">
                <a:latin typeface="Bookman Old Style" pitchFamily="18" charset="0"/>
              </a:rPr>
              <a:t>iteratively. </a:t>
            </a:r>
          </a:p>
          <a:p>
            <a:pPr algn="just" eaLnBrk="0" fontAlgn="base" hangingPunct="0">
              <a:spcBef>
                <a:spcPct val="0"/>
              </a:spcBef>
              <a:spcAft>
                <a:spcPct val="0"/>
              </a:spcAft>
            </a:pPr>
            <a:r>
              <a:rPr lang="en-US" sz="2400" dirty="0" smtClean="0">
                <a:latin typeface="Bookman Old Style" pitchFamily="18" charset="0"/>
              </a:rPr>
              <a:t>Referring to the figure, the dashed line indicates the boundary between the analysis and design models. </a:t>
            </a:r>
          </a:p>
          <a:p>
            <a:pPr algn="just" eaLnBrk="0" fontAlgn="base" hangingPunct="0">
              <a:spcBef>
                <a:spcPct val="0"/>
              </a:spcBef>
              <a:spcAft>
                <a:spcPct val="0"/>
              </a:spcAft>
            </a:pPr>
            <a:r>
              <a:rPr lang="en-US" sz="2400" dirty="0" smtClean="0">
                <a:latin typeface="Bookman Old Style" pitchFamily="18" charset="0"/>
              </a:rPr>
              <a:t>In some cases, a clear distinction between the analysis and design models is possible. </a:t>
            </a:r>
          </a:p>
          <a:p>
            <a:pPr algn="just" eaLnBrk="0" fontAlgn="base" hangingPunct="0">
              <a:spcBef>
                <a:spcPct val="0"/>
              </a:spcBef>
              <a:spcAft>
                <a:spcPct val="0"/>
              </a:spcAft>
            </a:pPr>
            <a:r>
              <a:rPr lang="en-US" sz="2400" dirty="0" smtClean="0">
                <a:latin typeface="Bookman Old Style" pitchFamily="18" charset="0"/>
              </a:rPr>
              <a:t>In other cases, the analysis model slowly blends into the design and a clear distinction is less obvious.</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OS01\Desktop\121.jpg"/>
          <p:cNvPicPr/>
          <p:nvPr/>
        </p:nvPicPr>
        <p:blipFill>
          <a:blip r:embed="rId2"/>
          <a:srcRect r="4167"/>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ChangeArrowheads="1"/>
          </p:cNvSpPr>
          <p:nvPr/>
        </p:nvSpPr>
        <p:spPr bwMode="auto">
          <a:xfrm>
            <a:off x="152400" y="1219200"/>
            <a:ext cx="8915400"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The elements of the design model use many of the same UML diagrams that were used in the analysis model.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The difference is that these diagrams are refined and elaborated as part of design;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more implementation-specific detail is provided, and architectural structure and style, components that reside within the architecture, and interfaces between the components and with the outside world are all emphasized.</a:t>
            </a:r>
            <a:endParaRPr kumimoji="0" lang="en-US" sz="2800" b="0" i="0" u="none" strike="noStrike" cap="none" normalizeH="0" baseline="0" dirty="0" smtClean="0">
              <a:ln>
                <a:noFill/>
              </a:ln>
              <a:solidFill>
                <a:schemeClr val="tx1"/>
              </a:solidFill>
              <a:effectLst/>
              <a:latin typeface="Bookman Old Style" pitchFamily="18" charset="0"/>
              <a:cs typeface="Arial"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534400" cy="6477000"/>
          </a:xfrm>
          <a:prstGeom prst="rect">
            <a:avLst/>
          </a:prstGeom>
        </p:spPr>
        <p:txBody>
          <a:bodyPr wrap="square">
            <a:spAutoFit/>
          </a:bodyPr>
          <a:lstStyle/>
          <a:p>
            <a:pPr lvl="0" algn="just" eaLnBrk="0" fontAlgn="base" hangingPunct="0">
              <a:spcBef>
                <a:spcPct val="0"/>
              </a:spcBef>
              <a:spcAft>
                <a:spcPct val="0"/>
              </a:spcAft>
            </a:pPr>
            <a:r>
              <a:rPr lang="en-US" sz="2800" dirty="0" smtClean="0">
                <a:latin typeface="Bookman Old Style" pitchFamily="18" charset="0"/>
                <a:ea typeface="Calibri" pitchFamily="34" charset="0"/>
                <a:cs typeface="Times New Roman" pitchFamily="18" charset="0"/>
              </a:rPr>
              <a:t>The model elements indicated along the horizontal axis are not always developed in a sequential fashion. </a:t>
            </a:r>
          </a:p>
          <a:p>
            <a:pPr lvl="0" algn="just" eaLnBrk="0" fontAlgn="base" hangingPunct="0">
              <a:spcBef>
                <a:spcPct val="0"/>
              </a:spcBef>
              <a:spcAft>
                <a:spcPct val="0"/>
              </a:spcAft>
            </a:pPr>
            <a:endParaRPr lang="en-US" sz="1050" dirty="0" smtClean="0">
              <a:latin typeface="Bookman Old Style" pitchFamily="18" charset="0"/>
              <a:ea typeface="Calibri" pitchFamily="34" charset="0"/>
              <a:cs typeface="Times New Roman" pitchFamily="18" charset="0"/>
            </a:endParaRPr>
          </a:p>
          <a:p>
            <a:pPr lvl="0" algn="just" eaLnBrk="0" fontAlgn="base" hangingPunct="0">
              <a:spcBef>
                <a:spcPct val="0"/>
              </a:spcBef>
              <a:spcAft>
                <a:spcPct val="0"/>
              </a:spcAft>
            </a:pPr>
            <a:r>
              <a:rPr lang="en-US" sz="2800" dirty="0" smtClean="0">
                <a:latin typeface="Bookman Old Style" pitchFamily="18" charset="0"/>
                <a:ea typeface="Calibri" pitchFamily="34" charset="0"/>
                <a:cs typeface="Times New Roman" pitchFamily="18" charset="0"/>
              </a:rPr>
              <a:t>In most cases preliminary architectural design sets the stage and is followed by interface design and component-level design, which often occur in parallel. The deployment model is usually delayed until the design has been fully developed.</a:t>
            </a:r>
          </a:p>
          <a:p>
            <a:pPr lvl="0" algn="just" eaLnBrk="0" fontAlgn="base" hangingPunct="0">
              <a:spcBef>
                <a:spcPct val="0"/>
              </a:spcBef>
              <a:spcAft>
                <a:spcPct val="0"/>
              </a:spcAft>
            </a:pPr>
            <a:endParaRPr lang="en-US" sz="1200" dirty="0" smtClean="0">
              <a:latin typeface="Bookman Old Style" pitchFamily="18" charset="0"/>
              <a:cs typeface="Arial" pitchFamily="34" charset="0"/>
            </a:endParaRPr>
          </a:p>
          <a:p>
            <a:pPr lvl="0" algn="just" eaLnBrk="0" fontAlgn="base" hangingPunct="0">
              <a:spcBef>
                <a:spcPct val="0"/>
              </a:spcBef>
              <a:spcAft>
                <a:spcPct val="0"/>
              </a:spcAft>
            </a:pPr>
            <a:r>
              <a:rPr lang="en-US" sz="2800" dirty="0" smtClean="0">
                <a:latin typeface="Bookman Old Style" pitchFamily="18" charset="0"/>
                <a:ea typeface="Calibri" pitchFamily="34" charset="0"/>
                <a:cs typeface="Times New Roman" pitchFamily="18" charset="0"/>
              </a:rPr>
              <a:t>You can apply design patterns at any point during design. These patterns enable you to apply design knowledge to domain-specific problems that have been encountered and solved by others.</a:t>
            </a:r>
            <a:endParaRPr lang="en-US" sz="2800" dirty="0" smtClean="0">
              <a:latin typeface="Bookman Old Style" pitchFamily="18" charset="0"/>
              <a:cs typeface="Arial"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ChangeArrowheads="1"/>
          </p:cNvSpPr>
          <p:nvPr/>
        </p:nvSpPr>
        <p:spPr bwMode="auto">
          <a:xfrm>
            <a:off x="228600" y="533400"/>
            <a:ext cx="8915400" cy="58785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800" b="1" dirty="0" smtClean="0">
                <a:latin typeface="Bookman Old Style" pitchFamily="18" charset="0"/>
                <a:ea typeface="Calibri" pitchFamily="34" charset="0"/>
                <a:cs typeface="Times New Roman" pitchFamily="18" charset="0"/>
              </a:rPr>
              <a:t>4</a:t>
            </a:r>
            <a:r>
              <a:rPr kumimoji="0" lang="en-US" sz="2800" b="1"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.4.1 Data Design Elements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5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Like other software engineering activities, data design (</a:t>
            </a:r>
            <a:r>
              <a:rPr kumimoji="0" lang="en-US" sz="2800" b="0"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data architecting </a:t>
            </a:r>
            <a:r>
              <a:rPr kumimoji="0" lang="en-US" sz="28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 creates a model of data and/or information that is represented at a high level of abstraction (the customer/user’s view of data).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This data model is then refined into progressively more implementation-specific representations that can be processed by the computer-based system.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In many software applications, the architecture of the data will have a profound influence on the architecture of the software that must process it.</a:t>
            </a:r>
            <a:endParaRPr kumimoji="0" lang="en-US" sz="2800" b="0" i="0" u="none" strike="noStrike" cap="none" normalizeH="0" baseline="0" dirty="0" smtClean="0">
              <a:ln>
                <a:noFill/>
              </a:ln>
              <a:solidFill>
                <a:schemeClr val="tx1"/>
              </a:solidFill>
              <a:effectLst/>
              <a:latin typeface="Bookman Old Style" pitchFamily="18" charset="0"/>
              <a:cs typeface="Arial"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ChangeArrowheads="1"/>
          </p:cNvSpPr>
          <p:nvPr/>
        </p:nvSpPr>
        <p:spPr bwMode="auto">
          <a:xfrm>
            <a:off x="152400" y="304800"/>
            <a:ext cx="8915400" cy="61247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The structure of data is an important part of software design. At the program-component level, the design of data structures and the associated algorithms required to manipulate them is essential to the creation of high- quality applications. At the application level, the translation of a data model (derived as part of requirements engineering) into a database is pivotal to achieving the business objectives of a system.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At the business level, the collection of information stored in disparate databases and reorganized into a “data warehouse” enables data mining or knowledge discovery.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228601" y="56138"/>
            <a:ext cx="8915399" cy="649408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DESIGN WITHIN THE CONTEXT OF SOFTWARE ENGINEERING</a:t>
            </a:r>
          </a:p>
          <a:p>
            <a:pPr marL="0" marR="0" lvl="0" indent="0" algn="l" defTabSz="914400" rtl="0" eaLnBrk="1" fontAlgn="base" latinLnBrk="0" hangingPunct="1">
              <a:lnSpc>
                <a:spcPct val="100000"/>
              </a:lnSpc>
              <a:spcBef>
                <a:spcPct val="0"/>
              </a:spcBef>
              <a:spcAft>
                <a:spcPct val="0"/>
              </a:spcAft>
              <a:buClrTx/>
              <a:buSzTx/>
              <a:buFontTx/>
              <a:buNone/>
              <a:tabLst/>
            </a:pPr>
            <a:endParaRPr lang="en-US" sz="1200" b="1" dirty="0">
              <a:latin typeface="Bookman Old Style" pitchFamily="18" charset="0"/>
              <a:cs typeface="Times New Roman" pitchFamily="18" charset="0"/>
            </a:endParaRPr>
          </a:p>
          <a:p>
            <a:pPr fontAlgn="base">
              <a:spcBef>
                <a:spcPct val="0"/>
              </a:spcBef>
              <a:spcAft>
                <a:spcPct val="0"/>
              </a:spcAft>
            </a:pPr>
            <a:r>
              <a:rPr lang="en-US" sz="2800" dirty="0" smtClean="0">
                <a:latin typeface="Bookman Old Style" pitchFamily="18" charset="0"/>
              </a:rPr>
              <a:t>Software </a:t>
            </a:r>
            <a:r>
              <a:rPr lang="en-US" sz="2800" dirty="0">
                <a:latin typeface="Bookman Old Style" pitchFamily="18" charset="0"/>
              </a:rPr>
              <a:t>design sits at the technical kernel of software engineering and is applied regardless of the software process model that is used. </a:t>
            </a:r>
            <a:endParaRPr lang="en-US" sz="2800" dirty="0" smtClean="0">
              <a:latin typeface="Bookman Old Style" pitchFamily="18" charset="0"/>
            </a:endParaRPr>
          </a:p>
          <a:p>
            <a:pPr fontAlgn="base">
              <a:spcBef>
                <a:spcPct val="0"/>
              </a:spcBef>
              <a:spcAft>
                <a:spcPct val="0"/>
              </a:spcAft>
            </a:pPr>
            <a:r>
              <a:rPr lang="en-US" sz="2800" dirty="0" smtClean="0">
                <a:latin typeface="Bookman Old Style" pitchFamily="18" charset="0"/>
              </a:rPr>
              <a:t>Beginning </a:t>
            </a:r>
            <a:r>
              <a:rPr lang="en-US" sz="2800" dirty="0">
                <a:latin typeface="Bookman Old Style" pitchFamily="18" charset="0"/>
              </a:rPr>
              <a:t>once software requirements have been analyzed and modeled, software design is the last software engineering action within the modeling activity and sets the stage for </a:t>
            </a:r>
            <a:r>
              <a:rPr lang="en-US" sz="2800" b="1" dirty="0">
                <a:latin typeface="Bookman Old Style" pitchFamily="18" charset="0"/>
              </a:rPr>
              <a:t>construction </a:t>
            </a:r>
            <a:r>
              <a:rPr lang="en-US" sz="2800" dirty="0">
                <a:latin typeface="Bookman Old Style" pitchFamily="18" charset="0"/>
              </a:rPr>
              <a:t>(code generation and testing</a:t>
            </a:r>
            <a:r>
              <a:rPr lang="en-US" sz="2800" dirty="0" smtClean="0">
                <a:latin typeface="Bookman Old Style" pitchFamily="18" charset="0"/>
              </a:rPr>
              <a:t>).</a:t>
            </a:r>
          </a:p>
          <a:p>
            <a:pPr fontAlgn="base">
              <a:spcBef>
                <a:spcPct val="0"/>
              </a:spcBef>
              <a:spcAft>
                <a:spcPct val="0"/>
              </a:spcAft>
            </a:pPr>
            <a:endParaRPr lang="en-US" sz="1100" dirty="0">
              <a:latin typeface="Bookman Old Style" pitchFamily="18" charset="0"/>
            </a:endParaRPr>
          </a:p>
          <a:p>
            <a:pPr fontAlgn="base">
              <a:spcBef>
                <a:spcPct val="0"/>
              </a:spcBef>
              <a:spcAft>
                <a:spcPct val="0"/>
              </a:spcAft>
            </a:pPr>
            <a:r>
              <a:rPr lang="en-US" sz="2800" dirty="0">
                <a:latin typeface="Bookman Old Style" pitchFamily="18" charset="0"/>
              </a:rPr>
              <a:t>Using design notation and design methods, design produces a data/class design, an architectural design, an interface design, and a component design. </a:t>
            </a:r>
            <a:endParaRPr kumimoji="0" lang="en-US" sz="2800" b="0" i="0" u="none" strike="noStrike" cap="none" normalizeH="0" baseline="0" dirty="0" smtClean="0">
              <a:ln>
                <a:noFill/>
              </a:ln>
              <a:solidFill>
                <a:schemeClr val="tx1"/>
              </a:solidFill>
              <a:effectLst/>
              <a:latin typeface="Bookman Old Style" pitchFamily="18" charset="0"/>
              <a:cs typeface="Arial"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ChangeArrowheads="1"/>
          </p:cNvSpPr>
          <p:nvPr/>
        </p:nvSpPr>
        <p:spPr bwMode="auto">
          <a:xfrm>
            <a:off x="76200" y="322957"/>
            <a:ext cx="8991600" cy="6217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400" b="1" dirty="0" smtClean="0">
                <a:latin typeface="Bookman Old Style" pitchFamily="18" charset="0"/>
                <a:ea typeface="Calibri" pitchFamily="34" charset="0"/>
                <a:cs typeface="Times New Roman" pitchFamily="18" charset="0"/>
              </a:rPr>
              <a:t>4</a:t>
            </a:r>
            <a:r>
              <a:rPr kumimoji="0" lang="en-US" sz="2400" b="1"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.4.2 Architectural Design Elements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5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The </a:t>
            </a:r>
            <a:r>
              <a:rPr kumimoji="0" lang="en-US" sz="2400" b="0"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architectural design </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for software is the equivalent to the floor plan of a house. The floor plan depicts the overall layout of the rooms; their size, shape, and relationship to one another; and the doors and windows that allow movement into and out of the rooms. The floor plan gives us an overall view of the house. Architectural design elements give us an overall view of the software.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The architectural model is derived from three sources: </a:t>
            </a:r>
          </a:p>
          <a:p>
            <a:pPr marL="457200" marR="0" lvl="0" indent="-457200" algn="l" defTabSz="914400" rtl="0" eaLnBrk="0" fontAlgn="base" latinLnBrk="0" hangingPunct="0">
              <a:lnSpc>
                <a:spcPct val="100000"/>
              </a:lnSpc>
              <a:spcBef>
                <a:spcPct val="0"/>
              </a:spcBef>
              <a:spcAft>
                <a:spcPct val="0"/>
              </a:spcAft>
              <a:buClrTx/>
              <a:buSzTx/>
              <a:buFontTx/>
              <a:buAutoNum type="arabicParenBoth"/>
              <a:tabLst/>
            </a:pPr>
            <a:r>
              <a:rPr lang="en-US" sz="2400" dirty="0" smtClean="0">
                <a:latin typeface="Bookman Old Style" pitchFamily="18" charset="0"/>
                <a:ea typeface="Calibri" pitchFamily="34" charset="0"/>
                <a:cs typeface="Times New Roman" pitchFamily="18" charset="0"/>
              </a:rPr>
              <a:t>I</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nformation about the application domain for the software to be built; </a:t>
            </a:r>
          </a:p>
          <a:p>
            <a:pPr marL="457200" marR="0" lvl="0" indent="-457200" algn="l" defTabSz="914400" rtl="0" eaLnBrk="0" fontAlgn="base" latinLnBrk="0" hangingPunct="0">
              <a:lnSpc>
                <a:spcPct val="100000"/>
              </a:lnSpc>
              <a:spcBef>
                <a:spcPct val="0"/>
              </a:spcBef>
              <a:spcAft>
                <a:spcPct val="0"/>
              </a:spcAft>
              <a:buClrTx/>
              <a:buSzTx/>
              <a:buFontTx/>
              <a:buAutoNum type="arabicParenBoth"/>
              <a:tabLst/>
            </a:pPr>
            <a:r>
              <a:rPr lang="en-US" sz="2400" dirty="0" smtClean="0">
                <a:latin typeface="Bookman Old Style" pitchFamily="18" charset="0"/>
                <a:ea typeface="Calibri" pitchFamily="34" charset="0"/>
                <a:cs typeface="Times New Roman" pitchFamily="18" charset="0"/>
              </a:rPr>
              <a:t>S</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pecific requirements model elements such as use cases or analysis classes, their relationships and collaborations for the problem at hand; </a:t>
            </a:r>
          </a:p>
          <a:p>
            <a:pPr marL="457200" marR="0" lvl="0" indent="-457200" algn="l" defTabSz="914400" rtl="0" eaLnBrk="0" fontAlgn="base" latinLnBrk="0" hangingPunct="0">
              <a:lnSpc>
                <a:spcPct val="100000"/>
              </a:lnSpc>
              <a:spcBef>
                <a:spcPct val="0"/>
              </a:spcBef>
              <a:spcAft>
                <a:spcPct val="0"/>
              </a:spcAft>
              <a:buClrTx/>
              <a:buSzTx/>
              <a:buFontTx/>
              <a:buAutoNum type="arabicParenBoth"/>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The availability of architectural styles and patterns.</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4"/>
          <p:cNvSpPr>
            <a:spLocks noChangeArrowheads="1"/>
          </p:cNvSpPr>
          <p:nvPr/>
        </p:nvSpPr>
        <p:spPr bwMode="auto">
          <a:xfrm>
            <a:off x="304800" y="1295400"/>
            <a:ext cx="8534400" cy="35394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The </a:t>
            </a:r>
            <a:r>
              <a:rPr kumimoji="0" lang="en-US" sz="2800" b="0"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architectural design </a:t>
            </a:r>
            <a:r>
              <a:rPr kumimoji="0" lang="en-US" sz="28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element is usually depicted as a set of interconnected subsystems, often derived from analysis packages within the requirements model.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Each subsystem may have its own architecture (e.g., a graphical user interface might be structured according to a preexisting architectural style for user interfaces). </a:t>
            </a:r>
            <a:endParaRPr kumimoji="0" lang="en-US" sz="2800" b="0" i="0" u="none" strike="noStrike" cap="none" normalizeH="0" baseline="0" dirty="0" smtClean="0">
              <a:ln>
                <a:noFill/>
              </a:ln>
              <a:solidFill>
                <a:schemeClr val="tx1"/>
              </a:solidFill>
              <a:effectLst/>
              <a:latin typeface="Bookman Old Style" pitchFamily="18" charset="0"/>
              <a:cs typeface="Arial"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ChangeArrowheads="1"/>
          </p:cNvSpPr>
          <p:nvPr/>
        </p:nvSpPr>
        <p:spPr bwMode="auto">
          <a:xfrm>
            <a:off x="76200" y="182225"/>
            <a:ext cx="8915400" cy="63709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400" b="1" dirty="0" smtClean="0">
                <a:latin typeface="Bookman Old Style" pitchFamily="18" charset="0"/>
                <a:ea typeface="Calibri" pitchFamily="34" charset="0"/>
                <a:cs typeface="Times New Roman" pitchFamily="18" charset="0"/>
              </a:rPr>
              <a:t>4</a:t>
            </a:r>
            <a:r>
              <a:rPr kumimoji="0" lang="en-US" sz="2400" b="1"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.4.3 Interface Design Elements</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The interface design for software is similar to a set of detailed drawings (and specifications) tell us how things and information flow into and out.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The interface design elements for software depict information flows into and out of a system and how it is communicated among the components defined as part of the architecture. </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There are three important elements of interface design: </a:t>
            </a:r>
          </a:p>
          <a:p>
            <a:pPr marL="457200" marR="0" lvl="0" indent="-457200" algn="l" defTabSz="914400" rtl="0" eaLnBrk="0" fontAlgn="base" latinLnBrk="0" hangingPunct="0">
              <a:lnSpc>
                <a:spcPct val="100000"/>
              </a:lnSpc>
              <a:spcBef>
                <a:spcPct val="0"/>
              </a:spcBef>
              <a:spcAft>
                <a:spcPct val="0"/>
              </a:spcAft>
              <a:buClrTx/>
              <a:buSzTx/>
              <a:buFontTx/>
              <a:buAutoNum type="arabicParenBoth"/>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The user interface (UI), </a:t>
            </a:r>
          </a:p>
          <a:p>
            <a:pPr marL="457200" marR="0" lvl="0" indent="-457200" algn="l" defTabSz="914400" rtl="0" eaLnBrk="0" fontAlgn="base" latinLnBrk="0" hangingPunct="0">
              <a:lnSpc>
                <a:spcPct val="100000"/>
              </a:lnSpc>
              <a:spcBef>
                <a:spcPct val="0"/>
              </a:spcBef>
              <a:spcAft>
                <a:spcPct val="0"/>
              </a:spcAft>
              <a:buClrTx/>
              <a:buSzTx/>
              <a:buFontTx/>
              <a:buAutoNum type="arabicParenBoth"/>
              <a:tabLst/>
            </a:pPr>
            <a:r>
              <a:rPr lang="en-US" sz="2400" dirty="0" smtClean="0">
                <a:latin typeface="Bookman Old Style" pitchFamily="18" charset="0"/>
                <a:ea typeface="Calibri" pitchFamily="34" charset="0"/>
                <a:cs typeface="Times New Roman" pitchFamily="18" charset="0"/>
              </a:rPr>
              <a:t>E</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xternal interfaces to other systems, </a:t>
            </a:r>
            <a:r>
              <a:rPr kumimoji="0" lang="en-US" sz="2400" b="0" i="0" u="none" strike="noStrike" cap="none" normalizeH="0" baseline="0" dirty="0" err="1" smtClean="0">
                <a:ln>
                  <a:noFill/>
                </a:ln>
                <a:solidFill>
                  <a:schemeClr val="tx1"/>
                </a:solidFill>
                <a:effectLst/>
                <a:latin typeface="Bookman Old Style" pitchFamily="18" charset="0"/>
                <a:ea typeface="Calibri" pitchFamily="34" charset="0"/>
                <a:cs typeface="Times New Roman" pitchFamily="18" charset="0"/>
              </a:rPr>
              <a:t>devices,networks</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 or other producers or consumers of information</a:t>
            </a:r>
            <a:r>
              <a:rPr lang="en-US" sz="2400" dirty="0" smtClean="0">
                <a:latin typeface="Bookman Old Style" pitchFamily="18" charset="0"/>
                <a:ea typeface="Calibri" pitchFamily="34" charset="0"/>
                <a:cs typeface="Times New Roman" pitchFamily="18" charset="0"/>
              </a:rPr>
              <a:t>.</a:t>
            </a:r>
            <a:endPar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endParaRPr>
          </a:p>
          <a:p>
            <a:pPr marL="457200" marR="0" lvl="0" indent="-457200" algn="just" defTabSz="914400" rtl="0" eaLnBrk="0" fontAlgn="base" latinLnBrk="0" hangingPunct="0">
              <a:lnSpc>
                <a:spcPct val="100000"/>
              </a:lnSpc>
              <a:spcBef>
                <a:spcPct val="0"/>
              </a:spcBef>
              <a:spcAft>
                <a:spcPct val="0"/>
              </a:spcAft>
              <a:buClrTx/>
              <a:buSzTx/>
              <a:buFontTx/>
              <a:buAutoNum type="arabicParenBoth"/>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Internal interfaces between various design components. These interface design elements allow the software to communicate externally and enable internal communication and collaboration among the components that populate the software architecture.</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noChangeArrowheads="1"/>
          </p:cNvSpPr>
          <p:nvPr/>
        </p:nvSpPr>
        <p:spPr bwMode="auto">
          <a:xfrm>
            <a:off x="152400" y="246757"/>
            <a:ext cx="8915400"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UI design </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(increasingly called </a:t>
            </a:r>
            <a:r>
              <a:rPr kumimoji="0" lang="en-US" sz="2400" b="0"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usability design </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 is a major software engineering action. Usability design incorporates aesthetic elements (e.g., layout, color, graphics, interaction mechanisms), ergonomic elements (e.g., information layout and placement, metaphors, UI navigation), and </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Technical </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elements (e.g., UI patterns, reusable components).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The UI is a unique subsystem within the</a:t>
            </a:r>
            <a:r>
              <a:rPr kumimoji="0" lang="en-US" sz="2400" b="0" i="0" u="none" strike="noStrike" cap="none" normalizeH="0" dirty="0" smtClean="0">
                <a:ln>
                  <a:noFill/>
                </a:ln>
                <a:solidFill>
                  <a:schemeClr val="tx1"/>
                </a:solidFill>
                <a:effectLst/>
                <a:latin typeface="Bookman Old Style" pitchFamily="18"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overall application architecture. </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The design of external interfaces requires definitive information about the entity to which information is sent or received.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The design of external interfaces should incorporate error checking and appropriate security features.</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The design of internal interfaces is closely aligned with component-level design . </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ChangeArrowheads="1"/>
          </p:cNvSpPr>
          <p:nvPr/>
        </p:nvSpPr>
        <p:spPr bwMode="auto">
          <a:xfrm>
            <a:off x="152400" y="685800"/>
            <a:ext cx="8915400" cy="5424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Design  realizations of analysis classes represent all operations and the messaging schemes required to enable communication and collaboration between operations in various classes.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Each message must be designed to accommodate the requisite information transfer and the specific functional requirements of the operation that has been requested.</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05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In some cases, an interface is modeled in much the same way as a class. In UML, an interface is defined in the following manner : “An interface is a </a:t>
            </a:r>
            <a:r>
              <a:rPr kumimoji="0" lang="en-US" sz="2400" b="0" i="0" u="none" strike="noStrike" cap="none" normalizeH="0" baseline="0" dirty="0" err="1" smtClean="0">
                <a:ln>
                  <a:noFill/>
                </a:ln>
                <a:solidFill>
                  <a:schemeClr val="tx1"/>
                </a:solidFill>
                <a:effectLst/>
                <a:latin typeface="Bookman Old Style" pitchFamily="18" charset="0"/>
                <a:ea typeface="Calibri" pitchFamily="34" charset="0"/>
                <a:cs typeface="Times New Roman" pitchFamily="18" charset="0"/>
              </a:rPr>
              <a:t>specifier</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 for the externally-visible [public] operations of a class, component, or other classifier (including subsystems) without specification of internal structure.”</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ChangeArrowheads="1"/>
          </p:cNvSpPr>
          <p:nvPr/>
        </p:nvSpPr>
        <p:spPr bwMode="auto">
          <a:xfrm>
            <a:off x="228600" y="668953"/>
            <a:ext cx="8686800"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For </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example, the </a:t>
            </a:r>
            <a:r>
              <a:rPr kumimoji="0" lang="en-US" sz="2400" b="0" i="1" u="none" strike="noStrike" cap="none" normalizeH="0" baseline="0" dirty="0" err="1" smtClean="0">
                <a:ln>
                  <a:noFill/>
                </a:ln>
                <a:solidFill>
                  <a:schemeClr val="tx1"/>
                </a:solidFill>
                <a:effectLst/>
                <a:latin typeface="Bookman Old Style" pitchFamily="18" charset="0"/>
                <a:ea typeface="Calibri" pitchFamily="34" charset="0"/>
                <a:cs typeface="Times New Roman" pitchFamily="18" charset="0"/>
              </a:rPr>
              <a:t>SafeHome</a:t>
            </a:r>
            <a:r>
              <a:rPr kumimoji="0" lang="en-US" sz="2400" b="0"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security function makes use of a control panel that allows a home owner to control certain aspects of the security function.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In an advanced version of the system, control panel functions may be implemented via a mobile platform (e.g., smart phone or tablet).</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The </a:t>
            </a:r>
            <a:r>
              <a:rPr kumimoji="0" lang="en-US" sz="2400" b="1" i="0" u="none" strike="noStrike" cap="none" normalizeH="0" baseline="0" dirty="0" err="1" smtClean="0">
                <a:ln>
                  <a:noFill/>
                </a:ln>
                <a:solidFill>
                  <a:schemeClr val="tx1"/>
                </a:solidFill>
                <a:effectLst/>
                <a:latin typeface="Bookman Old Style" pitchFamily="18" charset="0"/>
                <a:ea typeface="Calibri" pitchFamily="34" charset="0"/>
                <a:cs typeface="Times New Roman" pitchFamily="18" charset="0"/>
              </a:rPr>
              <a:t>ControlPanel</a:t>
            </a:r>
            <a:r>
              <a:rPr kumimoji="0" lang="en-US" sz="2400" b="1"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class (Figure) provides the behavior associated with a keypad, and therefore, it must implement the operations </a:t>
            </a:r>
            <a:r>
              <a:rPr kumimoji="0" lang="en-US" sz="2400" b="0" i="1" u="none" strike="noStrike" cap="none" normalizeH="0" baseline="0" dirty="0" err="1" smtClean="0">
                <a:ln>
                  <a:noFill/>
                </a:ln>
                <a:solidFill>
                  <a:schemeClr val="tx1"/>
                </a:solidFill>
                <a:effectLst/>
                <a:latin typeface="Bookman Old Style" pitchFamily="18" charset="0"/>
                <a:ea typeface="Calibri" pitchFamily="34" charset="0"/>
                <a:cs typeface="Times New Roman" pitchFamily="18" charset="0"/>
              </a:rPr>
              <a:t>readKeyStroke</a:t>
            </a:r>
            <a:r>
              <a:rPr kumimoji="0" lang="en-US" sz="2400" b="0"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and </a:t>
            </a:r>
            <a:r>
              <a:rPr kumimoji="0" lang="en-US" sz="2400" b="0" i="1" u="none" strike="noStrike" cap="none" normalizeH="0" baseline="0" dirty="0" err="1" smtClean="0">
                <a:ln>
                  <a:noFill/>
                </a:ln>
                <a:solidFill>
                  <a:schemeClr val="tx1"/>
                </a:solidFill>
                <a:effectLst/>
                <a:latin typeface="Bookman Old Style" pitchFamily="18" charset="0"/>
                <a:ea typeface="Calibri" pitchFamily="34" charset="0"/>
                <a:cs typeface="Times New Roman" pitchFamily="18" charset="0"/>
              </a:rPr>
              <a:t>decodeKey</a:t>
            </a:r>
            <a:r>
              <a:rPr kumimoji="0" lang="en-US" sz="2400" b="0"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 () </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If these operations are to be provided to other classes (in this case, </a:t>
            </a:r>
            <a:r>
              <a:rPr kumimoji="0" lang="en-US" sz="2400" b="1"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Tablet </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and </a:t>
            </a:r>
            <a:r>
              <a:rPr kumimoji="0" lang="en-US" sz="2400" b="1" i="0" u="none" strike="noStrike" cap="none" normalizeH="0" baseline="0" dirty="0" err="1" smtClean="0">
                <a:ln>
                  <a:noFill/>
                </a:ln>
                <a:solidFill>
                  <a:schemeClr val="tx1"/>
                </a:solidFill>
                <a:effectLst/>
                <a:latin typeface="Bookman Old Style" pitchFamily="18" charset="0"/>
                <a:ea typeface="Calibri" pitchFamily="34" charset="0"/>
                <a:cs typeface="Times New Roman" pitchFamily="18" charset="0"/>
              </a:rPr>
              <a:t>SmartPhone</a:t>
            </a:r>
            <a:r>
              <a:rPr kumimoji="0" lang="en-US" sz="2400" b="1"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 it is useful to define an interface as shown in the figure. </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1"/>
          <p:cNvSpPr>
            <a:spLocks noChangeArrowheads="1"/>
          </p:cNvSpPr>
          <p:nvPr/>
        </p:nvSpPr>
        <p:spPr bwMode="auto">
          <a:xfrm>
            <a:off x="0" y="0"/>
            <a:ext cx="91440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The interface, named </a:t>
            </a:r>
            <a:r>
              <a:rPr kumimoji="0" lang="en-US" sz="2400" b="1" i="0" u="none" strike="noStrike" cap="none" normalizeH="0" baseline="0" dirty="0" err="1" smtClean="0">
                <a:ln>
                  <a:noFill/>
                </a:ln>
                <a:solidFill>
                  <a:schemeClr val="tx1"/>
                </a:solidFill>
                <a:effectLst/>
                <a:latin typeface="Bookman Old Style" pitchFamily="18" charset="0"/>
                <a:ea typeface="Calibri" pitchFamily="34" charset="0"/>
                <a:cs typeface="Times New Roman" pitchFamily="18" charset="0"/>
              </a:rPr>
              <a:t>KeyPad</a:t>
            </a:r>
            <a:r>
              <a:rPr kumimoji="0" lang="en-US" sz="2400" b="1"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 is shown as an &lt;&lt;interface&gt;&gt; stereotype or as a small, labeled circle connected to the class with a line. The interface is defined with no attributes and the set of operations that are necessary to achieve the behavior of a keypad.</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p:txBody>
      </p:sp>
      <p:pic>
        <p:nvPicPr>
          <p:cNvPr id="3" name="Picture 2" descr="C:\Users\OS01\Desktop\121.jpg"/>
          <p:cNvPicPr/>
          <p:nvPr/>
        </p:nvPicPr>
        <p:blipFill>
          <a:blip r:embed="rId2"/>
          <a:srcRect/>
          <a:stretch>
            <a:fillRect/>
          </a:stretch>
        </p:blipFill>
        <p:spPr bwMode="auto">
          <a:xfrm>
            <a:off x="1752600" y="1905000"/>
            <a:ext cx="5788643" cy="4876799"/>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ChangeArrowheads="1"/>
          </p:cNvSpPr>
          <p:nvPr/>
        </p:nvSpPr>
        <p:spPr bwMode="auto">
          <a:xfrm>
            <a:off x="76200" y="1589544"/>
            <a:ext cx="8915400"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The dashed line with an open triangle at its end (Figure) indicates that the </a:t>
            </a:r>
            <a:r>
              <a:rPr kumimoji="0" lang="en-US" sz="2800" b="1" i="0" u="none" strike="noStrike" cap="none" normalizeH="0" baseline="0" dirty="0" err="1" smtClean="0">
                <a:ln>
                  <a:noFill/>
                </a:ln>
                <a:solidFill>
                  <a:schemeClr val="tx1"/>
                </a:solidFill>
                <a:effectLst/>
                <a:latin typeface="Bookman Old Style" pitchFamily="18" charset="0"/>
                <a:ea typeface="Calibri" pitchFamily="34" charset="0"/>
                <a:cs typeface="Times New Roman" pitchFamily="18" charset="0"/>
              </a:rPr>
              <a:t>ControlPanel</a:t>
            </a:r>
            <a:r>
              <a:rPr kumimoji="0" lang="en-US" sz="2800" b="1"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 </a:t>
            </a:r>
            <a:r>
              <a:rPr kumimoji="0" lang="en-US" sz="28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class provides </a:t>
            </a:r>
            <a:r>
              <a:rPr kumimoji="0" lang="en-US" sz="2800" b="1" i="0" u="none" strike="noStrike" cap="none" normalizeH="0" baseline="0" dirty="0" err="1" smtClean="0">
                <a:ln>
                  <a:noFill/>
                </a:ln>
                <a:solidFill>
                  <a:schemeClr val="tx1"/>
                </a:solidFill>
                <a:effectLst/>
                <a:latin typeface="Bookman Old Style" pitchFamily="18" charset="0"/>
                <a:ea typeface="Calibri" pitchFamily="34" charset="0"/>
                <a:cs typeface="Times New Roman" pitchFamily="18" charset="0"/>
              </a:rPr>
              <a:t>KeyPad</a:t>
            </a:r>
            <a:r>
              <a:rPr kumimoji="0" lang="en-US" sz="2800" b="1"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 </a:t>
            </a:r>
            <a:r>
              <a:rPr kumimoji="0" lang="en-US" sz="28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operations as part of its behavior.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In UML, this is characterized as a </a:t>
            </a:r>
            <a:r>
              <a:rPr kumimoji="0" lang="en-US" sz="2800" b="0"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realization. </a:t>
            </a:r>
            <a:r>
              <a:rPr kumimoji="0" lang="en-US" sz="28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That is, part of the behavior of </a:t>
            </a:r>
            <a:r>
              <a:rPr kumimoji="0" lang="en-US" sz="2800" b="1" i="0" u="none" strike="noStrike" cap="none" normalizeH="0" baseline="0" dirty="0" err="1" smtClean="0">
                <a:ln>
                  <a:noFill/>
                </a:ln>
                <a:solidFill>
                  <a:schemeClr val="tx1"/>
                </a:solidFill>
                <a:effectLst/>
                <a:latin typeface="Bookman Old Style" pitchFamily="18" charset="0"/>
                <a:ea typeface="Calibri" pitchFamily="34" charset="0"/>
                <a:cs typeface="Times New Roman" pitchFamily="18" charset="0"/>
              </a:rPr>
              <a:t>ControlPanel</a:t>
            </a:r>
            <a:r>
              <a:rPr kumimoji="0" lang="en-US" sz="2800" b="1"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 </a:t>
            </a:r>
            <a:r>
              <a:rPr kumimoji="0" lang="en-US" sz="28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will be implemented by realizing </a:t>
            </a:r>
            <a:r>
              <a:rPr kumimoji="0" lang="en-US" sz="2800" b="1" i="0" u="none" strike="noStrike" cap="none" normalizeH="0" baseline="0" dirty="0" err="1" smtClean="0">
                <a:ln>
                  <a:noFill/>
                </a:ln>
                <a:solidFill>
                  <a:schemeClr val="tx1"/>
                </a:solidFill>
                <a:effectLst/>
                <a:latin typeface="Bookman Old Style" pitchFamily="18" charset="0"/>
                <a:ea typeface="Calibri" pitchFamily="34" charset="0"/>
                <a:cs typeface="Times New Roman" pitchFamily="18" charset="0"/>
              </a:rPr>
              <a:t>KeyPad</a:t>
            </a:r>
            <a:r>
              <a:rPr kumimoji="0" lang="en-US" sz="2800" b="1"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 </a:t>
            </a:r>
            <a:r>
              <a:rPr kumimoji="0" lang="en-US" sz="28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operations. These operations will be provided to other classes that access the interface.</a:t>
            </a:r>
            <a:endParaRPr kumimoji="0" lang="en-US" sz="2800" b="0" i="0" u="none" strike="noStrike" cap="none" normalizeH="0" baseline="0" dirty="0" smtClean="0">
              <a:ln>
                <a:noFill/>
              </a:ln>
              <a:solidFill>
                <a:schemeClr val="tx1"/>
              </a:solidFill>
              <a:effectLst/>
              <a:latin typeface="Bookman Old Style" pitchFamily="18" charset="0"/>
              <a:cs typeface="Arial"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1"/>
          <p:cNvSpPr>
            <a:spLocks noChangeArrowheads="1"/>
          </p:cNvSpPr>
          <p:nvPr/>
        </p:nvSpPr>
        <p:spPr bwMode="auto">
          <a:xfrm>
            <a:off x="0" y="76200"/>
            <a:ext cx="9144000" cy="64633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800" b="1" dirty="0" smtClean="0">
                <a:latin typeface="Bookman Old Style" pitchFamily="18" charset="0"/>
                <a:ea typeface="Calibri" pitchFamily="34" charset="0"/>
                <a:cs typeface="Times New Roman" pitchFamily="18" charset="0"/>
              </a:rPr>
              <a:t>4</a:t>
            </a:r>
            <a:r>
              <a:rPr kumimoji="0" lang="en-US" sz="2800" b="1"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.4.4 </a:t>
            </a:r>
            <a:r>
              <a:rPr kumimoji="0" lang="en-US" sz="2800" b="1"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Component-Level Design Elements</a:t>
            </a:r>
            <a:endParaRPr kumimoji="0" lang="en-US" sz="28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The component-level design for software is the equivalent to a set of detailed drawings (and specifications) for each room in a house. These drawings depict wiring and plumbing within each room, the location of electrical receptacles and wall switches, faucets, sinks, showers, tubs, drains, cabinets, and closets, and every other detail associated with a room.</a:t>
            </a:r>
            <a:endParaRPr kumimoji="0" lang="en-US" sz="26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The component-level design for software fully describes the internal detail of each software component.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To accomplish this, the component-level design defines data structures for all local data objects and algorithmic detail for all processing that occurs within a component and an interface that allows access to all component operations (behaviors).</a:t>
            </a:r>
            <a:endParaRPr kumimoji="0" lang="en-US" sz="2600" b="0" i="0" u="none" strike="noStrike" cap="none" normalizeH="0" baseline="0" dirty="0" smtClean="0">
              <a:ln>
                <a:noFill/>
              </a:ln>
              <a:solidFill>
                <a:schemeClr val="tx1"/>
              </a:solidFill>
              <a:effectLst/>
              <a:latin typeface="Bookman Old Style" pitchFamily="18" charset="0"/>
              <a:cs typeface="Arial"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1"/>
          <p:cNvSpPr>
            <a:spLocks noChangeArrowheads="1"/>
          </p:cNvSpPr>
          <p:nvPr/>
        </p:nvSpPr>
        <p:spPr bwMode="auto">
          <a:xfrm>
            <a:off x="152400" y="44708"/>
            <a:ext cx="8915400" cy="48320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Within the context of object-oriented software engineering, a component is represented in UML diagrammatic form as shown in Figure.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In this figure, a component named </a:t>
            </a:r>
            <a:r>
              <a:rPr kumimoji="0" lang="en-US" sz="2800" b="1"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Sensor Management </a:t>
            </a:r>
            <a:r>
              <a:rPr kumimoji="0" lang="en-US" sz="28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(part of the </a:t>
            </a:r>
            <a:r>
              <a:rPr kumimoji="0" lang="en-US" sz="2800" b="0" i="1" u="none" strike="noStrike" cap="none" normalizeH="0" baseline="0" dirty="0" err="1" smtClean="0">
                <a:ln>
                  <a:noFill/>
                </a:ln>
                <a:solidFill>
                  <a:schemeClr val="tx1"/>
                </a:solidFill>
                <a:effectLst/>
                <a:latin typeface="Bookman Old Style" pitchFamily="18" charset="0"/>
                <a:ea typeface="Calibri" pitchFamily="34" charset="0"/>
                <a:cs typeface="Times New Roman" pitchFamily="18" charset="0"/>
              </a:rPr>
              <a:t>SafeHome</a:t>
            </a:r>
            <a:r>
              <a:rPr kumimoji="0" lang="en-US" sz="2800" b="0"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 </a:t>
            </a:r>
            <a:r>
              <a:rPr kumimoji="0" lang="en-US" sz="28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security function) is represented.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A dashed arrow connects the component to a class named </a:t>
            </a:r>
            <a:r>
              <a:rPr kumimoji="0" lang="en-US" sz="2800" b="1"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Sensor </a:t>
            </a:r>
            <a:r>
              <a:rPr kumimoji="0" lang="en-US" sz="28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that is assigned to it.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The </a:t>
            </a:r>
            <a:r>
              <a:rPr kumimoji="0" lang="en-US" sz="2800" b="1"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Sensor Management </a:t>
            </a:r>
            <a:r>
              <a:rPr kumimoji="0" lang="en-US" sz="28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component performs all functions associated with </a:t>
            </a:r>
            <a:r>
              <a:rPr kumimoji="0" lang="en-US" sz="2800" b="0" i="1" u="none" strike="noStrike" cap="none" normalizeH="0" baseline="0" dirty="0" err="1" smtClean="0">
                <a:ln>
                  <a:noFill/>
                </a:ln>
                <a:solidFill>
                  <a:schemeClr val="tx1"/>
                </a:solidFill>
                <a:effectLst/>
                <a:latin typeface="Bookman Old Style" pitchFamily="18" charset="0"/>
                <a:ea typeface="Calibri" pitchFamily="34" charset="0"/>
                <a:cs typeface="Times New Roman" pitchFamily="18" charset="0"/>
              </a:rPr>
              <a:t>SafeHome</a:t>
            </a:r>
            <a:r>
              <a:rPr kumimoji="0" lang="en-US" sz="2800" b="0"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 </a:t>
            </a:r>
            <a:r>
              <a:rPr kumimoji="0" lang="en-US" sz="28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sensors including monitoring and configuring them. </a:t>
            </a:r>
            <a:endParaRPr kumimoji="0" lang="en-US" sz="2800" b="0" i="0" u="none" strike="noStrike" cap="none" normalizeH="0" baseline="0" dirty="0" smtClean="0">
              <a:ln>
                <a:noFill/>
              </a:ln>
              <a:solidFill>
                <a:schemeClr val="tx1"/>
              </a:solidFill>
              <a:effectLst/>
              <a:latin typeface="Bookman Old Style" pitchFamily="18" charset="0"/>
              <a:cs typeface="Arial" pitchFamily="34" charset="0"/>
            </a:endParaRPr>
          </a:p>
        </p:txBody>
      </p:sp>
      <p:pic>
        <p:nvPicPr>
          <p:cNvPr id="3" name="Picture 2" descr="C:\Users\OS01\Desktop\121.jpg"/>
          <p:cNvPicPr/>
          <p:nvPr/>
        </p:nvPicPr>
        <p:blipFill>
          <a:blip r:embed="rId2"/>
          <a:srcRect b="11111"/>
          <a:stretch>
            <a:fillRect/>
          </a:stretch>
        </p:blipFill>
        <p:spPr bwMode="auto">
          <a:xfrm>
            <a:off x="1219200" y="4876800"/>
            <a:ext cx="6248400" cy="19812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OS01\Desktop\121.jpg"/>
          <p:cNvPicPr/>
          <p:nvPr/>
        </p:nvPicPr>
        <p:blipFill>
          <a:blip r:embed="rId2"/>
          <a:srcRect/>
          <a:stretch>
            <a:fillRect/>
          </a:stretch>
        </p:blipFill>
        <p:spPr bwMode="auto">
          <a:xfrm>
            <a:off x="76200" y="0"/>
            <a:ext cx="8839200" cy="670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
          <p:cNvSpPr>
            <a:spLocks noChangeArrowheads="1"/>
          </p:cNvSpPr>
          <p:nvPr/>
        </p:nvSpPr>
        <p:spPr bwMode="auto">
          <a:xfrm>
            <a:off x="76200" y="59353"/>
            <a:ext cx="8915400" cy="65556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The design details of a component can be modeled at many different levels of abstraction. A UML activity diagram can be used to represent processing logic. Detailed procedural flow for a component can be represented using either </a:t>
            </a:r>
            <a:r>
              <a:rPr kumimoji="0" lang="en-US" sz="2800" b="1" i="0" u="none" strike="noStrike" cap="none" normalizeH="0" baseline="0" dirty="0" err="1" smtClean="0">
                <a:ln>
                  <a:noFill/>
                </a:ln>
                <a:solidFill>
                  <a:schemeClr val="tx1"/>
                </a:solidFill>
                <a:effectLst/>
                <a:latin typeface="Bookman Old Style" pitchFamily="18" charset="0"/>
                <a:ea typeface="Calibri" pitchFamily="34" charset="0"/>
                <a:cs typeface="Times New Roman" pitchFamily="18" charset="0"/>
              </a:rPr>
              <a:t>pseudocode</a:t>
            </a:r>
            <a:r>
              <a:rPr kumimoji="0" lang="en-US" sz="28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 (a programming language like representation) or some other diagrammatic form (e.g., flowchart or box diagram).</a:t>
            </a:r>
            <a:endParaRPr kumimoji="0" lang="en-US" sz="28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Algorithmic structure follows the rules established for structured programming (i.e., a set of constrained procedural constructs). Data structures, selected based on the nature of the data objects to be processed, are usually modeled using </a:t>
            </a:r>
            <a:r>
              <a:rPr kumimoji="0" lang="en-US" sz="2800" b="0" i="0" u="none" strike="noStrike" cap="none" normalizeH="0" baseline="0" dirty="0" err="1" smtClean="0">
                <a:ln>
                  <a:noFill/>
                </a:ln>
                <a:solidFill>
                  <a:schemeClr val="tx1"/>
                </a:solidFill>
                <a:effectLst/>
                <a:latin typeface="Bookman Old Style" pitchFamily="18" charset="0"/>
                <a:ea typeface="Calibri" pitchFamily="34" charset="0"/>
                <a:cs typeface="Times New Roman" pitchFamily="18" charset="0"/>
              </a:rPr>
              <a:t>pseudocode</a:t>
            </a:r>
            <a:r>
              <a:rPr kumimoji="0" lang="en-US" sz="28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 or the programming language to be used for implementation.</a:t>
            </a:r>
            <a:endParaRPr kumimoji="0" lang="en-US" sz="2800" b="0" i="0" u="none" strike="noStrike" cap="none" normalizeH="0" baseline="0" dirty="0" smtClean="0">
              <a:ln>
                <a:noFill/>
              </a:ln>
              <a:solidFill>
                <a:schemeClr val="tx1"/>
              </a:solidFill>
              <a:effectLst/>
              <a:latin typeface="Bookman Old Style" pitchFamily="18" charset="0"/>
              <a:cs typeface="Arial"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
          <p:cNvSpPr>
            <a:spLocks noChangeArrowheads="1"/>
          </p:cNvSpPr>
          <p:nvPr/>
        </p:nvSpPr>
        <p:spPr bwMode="auto">
          <a:xfrm>
            <a:off x="152400" y="106025"/>
            <a:ext cx="8915400" cy="63709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12.4.5 Deployment-Level Design Elements</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Deployment-level design elements indicate how software functionality and subsystems will be allocated within the physical computing environment that will support the software.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For example, the elements of the </a:t>
            </a:r>
            <a:r>
              <a:rPr kumimoji="0" lang="en-US" sz="2400" b="0" i="1" u="none" strike="noStrike" cap="none" normalizeH="0" baseline="0" dirty="0" err="1" smtClean="0">
                <a:ln>
                  <a:noFill/>
                </a:ln>
                <a:solidFill>
                  <a:schemeClr val="tx1"/>
                </a:solidFill>
                <a:effectLst/>
                <a:latin typeface="Bookman Old Style" pitchFamily="18" charset="0"/>
                <a:ea typeface="Calibri" pitchFamily="34" charset="0"/>
                <a:cs typeface="Times New Roman" pitchFamily="18" charset="0"/>
              </a:rPr>
              <a:t>SafeHome</a:t>
            </a:r>
            <a:r>
              <a:rPr kumimoji="0" lang="en-US" sz="2400" b="0"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product are configured to operate within three primary computing environments—a home based PC, the </a:t>
            </a:r>
            <a:r>
              <a:rPr kumimoji="0" lang="en-US" sz="2400" b="0" i="1" u="none" strike="noStrike" cap="none" normalizeH="0" baseline="0" dirty="0" err="1" smtClean="0">
                <a:ln>
                  <a:noFill/>
                </a:ln>
                <a:solidFill>
                  <a:schemeClr val="tx1"/>
                </a:solidFill>
                <a:effectLst/>
                <a:latin typeface="Bookman Old Style" pitchFamily="18" charset="0"/>
                <a:ea typeface="Calibri" pitchFamily="34" charset="0"/>
                <a:cs typeface="Times New Roman" pitchFamily="18" charset="0"/>
              </a:rPr>
              <a:t>SafeHome</a:t>
            </a:r>
            <a:r>
              <a:rPr kumimoji="0" lang="en-US" sz="2400" b="0"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control panel, and a server </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providing Internet-based access to the system). In addition, limited functionality may be provided with mobile platforms.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During design, a UML deployment diagram is developed and then refined as shown in Figure. In the figure, three computing environments are shown (in actuality, there would be more including sensors, cameras, and functionality delivered by mobile platforms). </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604421"/>
            <a:ext cx="8686800" cy="5262979"/>
          </a:xfrm>
          <a:prstGeom prst="rect">
            <a:avLst/>
          </a:prstGeom>
        </p:spPr>
        <p:txBody>
          <a:bodyPr wrap="square">
            <a:spAutoFit/>
          </a:bodyPr>
          <a:lstStyle/>
          <a:p>
            <a:pPr algn="just"/>
            <a:r>
              <a:rPr lang="en-US" sz="2400" dirty="0" smtClean="0">
                <a:latin typeface="Bookman Old Style" pitchFamily="18" charset="0"/>
              </a:rPr>
              <a:t>The subsystems (functionality) housed within each computing element are indicated. For example, the personal computer houses subsystems that implement security, surveillance, home management, and communications features. In addition, an external access subsystem has been designed to manage all attempts to access the </a:t>
            </a:r>
            <a:r>
              <a:rPr lang="en-US" sz="2400" i="1" dirty="0" err="1" smtClean="0">
                <a:latin typeface="Bookman Old Style" pitchFamily="18" charset="0"/>
              </a:rPr>
              <a:t>SafeHome</a:t>
            </a:r>
            <a:r>
              <a:rPr lang="en-US" sz="2400" i="1" dirty="0" smtClean="0">
                <a:latin typeface="Bookman Old Style" pitchFamily="18" charset="0"/>
              </a:rPr>
              <a:t> </a:t>
            </a:r>
            <a:r>
              <a:rPr lang="en-US" sz="2400" dirty="0" smtClean="0">
                <a:latin typeface="Bookman Old Style" pitchFamily="18" charset="0"/>
              </a:rPr>
              <a:t>system from an external source. </a:t>
            </a:r>
          </a:p>
          <a:p>
            <a:pPr algn="just"/>
            <a:r>
              <a:rPr lang="en-US" sz="2400" dirty="0" smtClean="0">
                <a:latin typeface="Bookman Old Style" pitchFamily="18" charset="0"/>
              </a:rPr>
              <a:t>Each subsystem would be elaborated to indicate the components that it implements.</a:t>
            </a:r>
          </a:p>
          <a:p>
            <a:pPr algn="just"/>
            <a:r>
              <a:rPr lang="en-US" sz="2400" dirty="0" smtClean="0">
                <a:latin typeface="Bookman Old Style" pitchFamily="18" charset="0"/>
              </a:rPr>
              <a:t>The diagram shown in Figure is in </a:t>
            </a:r>
            <a:r>
              <a:rPr lang="en-US" sz="2400" i="1" dirty="0" smtClean="0">
                <a:latin typeface="Bookman Old Style" pitchFamily="18" charset="0"/>
              </a:rPr>
              <a:t>descriptor form. </a:t>
            </a:r>
            <a:r>
              <a:rPr lang="en-US" sz="2400" dirty="0" smtClean="0">
                <a:latin typeface="Bookman Old Style" pitchFamily="18" charset="0"/>
              </a:rPr>
              <a:t>This means that the deployment diagram shows the computing environment but does not explicitly indicate configuration details.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OS01\Desktop\444.png"/>
          <p:cNvPicPr>
            <a:picLocks noChangeAspect="1" noChangeArrowheads="1"/>
          </p:cNvPicPr>
          <p:nvPr/>
        </p:nvPicPr>
        <p:blipFill>
          <a:blip r:embed="rId2"/>
          <a:srcRect/>
          <a:stretch>
            <a:fillRect/>
          </a:stretch>
        </p:blipFill>
        <p:spPr bwMode="auto">
          <a:xfrm>
            <a:off x="1203325" y="293688"/>
            <a:ext cx="6737350" cy="627062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
            <a:ext cx="8915400" cy="6986528"/>
          </a:xfrm>
          <a:prstGeom prst="rect">
            <a:avLst/>
          </a:prstGeom>
        </p:spPr>
        <p:txBody>
          <a:bodyPr wrap="square">
            <a:spAutoFit/>
          </a:bodyPr>
          <a:lstStyle/>
          <a:p>
            <a:pPr fontAlgn="base">
              <a:spcBef>
                <a:spcPct val="0"/>
              </a:spcBef>
              <a:spcAft>
                <a:spcPct val="0"/>
              </a:spcAft>
            </a:pPr>
            <a:r>
              <a:rPr lang="en-US" sz="2800" dirty="0" smtClean="0">
                <a:latin typeface="Bookman Old Style" pitchFamily="18" charset="0"/>
              </a:rPr>
              <a:t>The data/class design transforms class models into design class realizations and the requisite data structures required to implement the software.</a:t>
            </a:r>
          </a:p>
          <a:p>
            <a:pPr fontAlgn="base">
              <a:spcBef>
                <a:spcPct val="0"/>
              </a:spcBef>
              <a:spcAft>
                <a:spcPct val="0"/>
              </a:spcAft>
            </a:pPr>
            <a:r>
              <a:rPr lang="en-US" sz="2800" dirty="0" smtClean="0">
                <a:latin typeface="Bookman Old Style" pitchFamily="18" charset="0"/>
              </a:rPr>
              <a:t>The </a:t>
            </a:r>
            <a:r>
              <a:rPr lang="en-US" sz="2800" dirty="0">
                <a:latin typeface="Bookman Old Style" pitchFamily="18" charset="0"/>
              </a:rPr>
              <a:t>architectural design defines the relationship between major structural elements of the software, the architectural styles and patterns that can be used to achieve the requirements defined for the system, and the constraints that affect the way in which architecture can be implemented.</a:t>
            </a:r>
          </a:p>
          <a:p>
            <a:pPr fontAlgn="base">
              <a:spcBef>
                <a:spcPct val="0"/>
              </a:spcBef>
              <a:spcAft>
                <a:spcPct val="0"/>
              </a:spcAft>
            </a:pPr>
            <a:r>
              <a:rPr lang="en-US" sz="2800" dirty="0" smtClean="0">
                <a:latin typeface="Bookman Old Style" pitchFamily="18" charset="0"/>
              </a:rPr>
              <a:t>The </a:t>
            </a:r>
            <a:r>
              <a:rPr lang="en-US" sz="2800" dirty="0">
                <a:latin typeface="Bookman Old Style" pitchFamily="18" charset="0"/>
              </a:rPr>
              <a:t>interface design describes how the software communicates with systems that interoperate with it, and with humans who use it. An interface implies a flow of information (e.g., data and/or control) and a specific type of behavior.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152400" y="381000"/>
            <a:ext cx="8763000" cy="6217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why is design so important?  </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The importance of software design can be stated with a single word— </a:t>
            </a:r>
            <a:r>
              <a:rPr kumimoji="0" lang="en-US" sz="2400" b="0"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quality </a:t>
            </a: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Design is the place where quality is fostered in software engineering. Design provides you with representations of software that can be assessed for quality.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endParaRPr>
          </a:p>
          <a:p>
            <a:pPr algn="just" eaLnBrk="0" fontAlgn="base" hangingPunct="0">
              <a:spcBef>
                <a:spcPct val="0"/>
              </a:spcBef>
              <a:spcAft>
                <a:spcPct val="0"/>
              </a:spcAft>
            </a:pPr>
            <a:r>
              <a:rPr lang="en-US" sz="2400" dirty="0" smtClean="0">
                <a:latin typeface="Bookman Old Style" pitchFamily="18" charset="0"/>
              </a:rPr>
              <a:t>Design is the only way that you can accurately translate stakeholder’s requirements into a finished software product or system. Software design serves as the foundation for all the software engineering and software support activities that follow. Without design, you risk building an unstable system—one that will fail when small changes are made; one that may be difficult to test; one whose quality cannot be assessed until late in the software process, when time is short and many dollars have already been spent.</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228600" y="152400"/>
            <a:ext cx="8915400" cy="6394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400" b="1" dirty="0" smtClean="0">
                <a:latin typeface="Bookman Old Style" pitchFamily="18" charset="0"/>
                <a:ea typeface="Calibri" pitchFamily="34" charset="0"/>
                <a:cs typeface="Times New Roman" pitchFamily="18" charset="0"/>
              </a:rPr>
              <a:t>4</a:t>
            </a:r>
            <a:r>
              <a:rPr kumimoji="0" lang="en-US" sz="2400" b="1"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.2 THE DESIGN PROCESS</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Software design is an iterative process through which requirements are translated into a  “blueprint” for constructing the software. Initially, the blueprint depicts a holistic view of software.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That is, the design is represented at a </a:t>
            </a:r>
            <a:r>
              <a:rPr kumimoji="0" lang="en-US" sz="2800" b="0" i="1"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high level of abstraction—a </a:t>
            </a:r>
            <a:r>
              <a:rPr kumimoji="0" lang="en-US" sz="28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level that can be directly traced to the specific system objective and more detailed data, functional, and behavioral requirements. </a:t>
            </a:r>
          </a:p>
          <a:p>
            <a:pPr marL="0" marR="0" lvl="0" indent="0" algn="l" defTabSz="914400" rtl="0" eaLnBrk="0" fontAlgn="base" latinLnBrk="0" hangingPunct="0">
              <a:lnSpc>
                <a:spcPct val="100000"/>
              </a:lnSpc>
              <a:spcBef>
                <a:spcPct val="0"/>
              </a:spcBef>
              <a:spcAft>
                <a:spcPct val="0"/>
              </a:spcAft>
              <a:buClrTx/>
              <a:buSzTx/>
              <a:buFontTx/>
              <a:buNone/>
              <a:tabLst/>
            </a:pPr>
            <a:endParaRPr lang="en-US" sz="1100" dirty="0" smtClean="0">
              <a:latin typeface="Bookman Old Style"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As design iterations occur, subsequent refinement leads to design representations at much lower levels of abstraction. These can still be traced to requirements, but the connection is more subtle.</a:t>
            </a:r>
            <a:endParaRPr kumimoji="0" lang="en-US" sz="2800" b="0" i="0" u="none" strike="noStrike" cap="none" normalizeH="0" baseline="0" dirty="0" smtClean="0">
              <a:ln>
                <a:noFill/>
              </a:ln>
              <a:solidFill>
                <a:schemeClr val="tx1"/>
              </a:solidFill>
              <a:effectLst/>
              <a:latin typeface="Bookman Old Style" pitchFamily="18"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76200" y="152400"/>
            <a:ext cx="8839200" cy="684033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4.2.1 Software Quality Guidelines and Attributes</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Throughout the design process, the quality of the evolving design suggests three characteristics that serve as a guide for the evaluation of a good design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 The design should implement all of the explicit requirements contained in the requirements model, and it must accommodate all of the implicit requirements desired by stakeholders.</a:t>
            </a:r>
          </a:p>
          <a:p>
            <a:pPr marL="0" marR="0" lvl="0" indent="0" algn="just" defTabSz="914400" rtl="0" eaLnBrk="0" fontAlgn="base" latinLnBrk="0" hangingPunct="0">
              <a:lnSpc>
                <a:spcPct val="100000"/>
              </a:lnSpc>
              <a:spcBef>
                <a:spcPct val="0"/>
              </a:spcBef>
              <a:spcAft>
                <a:spcPct val="0"/>
              </a:spcAft>
              <a:buClrTx/>
              <a:buSzTx/>
              <a:tabLst/>
            </a:pPr>
            <a:endParaRPr kumimoji="0" lang="en-US" sz="9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 The design should be a readable, understandable guide for those who generate code and for those who test and subsequently support the software.</a:t>
            </a:r>
          </a:p>
          <a:p>
            <a:pPr marL="0" marR="0" lvl="0" indent="0" algn="just" defTabSz="914400" rtl="0" eaLnBrk="0" fontAlgn="base" latinLnBrk="0" hangingPunct="0">
              <a:lnSpc>
                <a:spcPct val="100000"/>
              </a:lnSpc>
              <a:spcBef>
                <a:spcPct val="0"/>
              </a:spcBef>
              <a:spcAft>
                <a:spcPct val="0"/>
              </a:spcAft>
              <a:buClrTx/>
              <a:buSzTx/>
              <a:tabLst/>
            </a:pPr>
            <a:endParaRPr kumimoji="0" lang="en-US" sz="105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 The design should provide a complete picture of the software, addressing the data, functional, and behavioral domains from an implementation perspective.</a:t>
            </a:r>
          </a:p>
          <a:p>
            <a:pPr marL="0" marR="0" lvl="0" indent="0" algn="just" defTabSz="914400" rtl="0" eaLnBrk="0" fontAlgn="base" latinLnBrk="0" hangingPunct="0">
              <a:lnSpc>
                <a:spcPct val="100000"/>
              </a:lnSpc>
              <a:spcBef>
                <a:spcPct val="0"/>
              </a:spcBef>
              <a:spcAft>
                <a:spcPct val="0"/>
              </a:spcAft>
              <a:buClrTx/>
              <a:buSzTx/>
              <a:tabLst/>
            </a:pPr>
            <a:endParaRPr kumimoji="0" lang="en-US" sz="105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Bookman Old Style" pitchFamily="18" charset="0"/>
                <a:ea typeface="Calibri" pitchFamily="34" charset="0"/>
                <a:cs typeface="Times New Roman" pitchFamily="18" charset="0"/>
              </a:rPr>
              <a:t>Each of these characteristics is actually a goal of the design process. But how is each of these goals achieved?</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687</TotalTime>
  <Words>4655</Words>
  <Application>Microsoft Office PowerPoint</Application>
  <PresentationFormat>On-screen Show (4:3)</PresentationFormat>
  <Paragraphs>267</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UNIT 4 DESIGN ENGINEERING</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DESIGN ENGINEERING</dc:title>
  <dc:creator>OS01</dc:creator>
  <cp:lastModifiedBy>OS01</cp:lastModifiedBy>
  <cp:revision>96</cp:revision>
  <dcterms:created xsi:type="dcterms:W3CDTF">2021-03-16T10:00:11Z</dcterms:created>
  <dcterms:modified xsi:type="dcterms:W3CDTF">2021-03-26T08:58:34Z</dcterms:modified>
</cp:coreProperties>
</file>