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3"/>
  </p:notesMasterIdLst>
  <p:sldIdLst>
    <p:sldId id="378" r:id="rId2"/>
    <p:sldId id="380" r:id="rId3"/>
    <p:sldId id="381" r:id="rId4"/>
    <p:sldId id="382" r:id="rId5"/>
    <p:sldId id="390" r:id="rId6"/>
    <p:sldId id="391" r:id="rId7"/>
    <p:sldId id="383" r:id="rId8"/>
    <p:sldId id="344" r:id="rId9"/>
    <p:sldId id="345" r:id="rId10"/>
    <p:sldId id="346" r:id="rId11"/>
    <p:sldId id="392" r:id="rId12"/>
    <p:sldId id="347" r:id="rId13"/>
    <p:sldId id="393" r:id="rId14"/>
    <p:sldId id="364" r:id="rId15"/>
    <p:sldId id="394" r:id="rId16"/>
    <p:sldId id="366" r:id="rId17"/>
    <p:sldId id="395" r:id="rId18"/>
    <p:sldId id="367" r:id="rId19"/>
    <p:sldId id="396" r:id="rId20"/>
    <p:sldId id="368" r:id="rId21"/>
    <p:sldId id="397" r:id="rId22"/>
    <p:sldId id="369" r:id="rId23"/>
    <p:sldId id="370" r:id="rId24"/>
    <p:sldId id="371" r:id="rId25"/>
    <p:sldId id="372" r:id="rId26"/>
    <p:sldId id="373" r:id="rId27"/>
    <p:sldId id="377" r:id="rId28"/>
    <p:sldId id="374" r:id="rId29"/>
    <p:sldId id="376" r:id="rId30"/>
    <p:sldId id="398" r:id="rId31"/>
    <p:sldId id="399" r:id="rId32"/>
    <p:sldId id="400" r:id="rId33"/>
    <p:sldId id="401" r:id="rId34"/>
    <p:sldId id="402" r:id="rId35"/>
    <p:sldId id="403" r:id="rId36"/>
    <p:sldId id="404" r:id="rId37"/>
    <p:sldId id="405" r:id="rId38"/>
    <p:sldId id="406" r:id="rId39"/>
    <p:sldId id="407" r:id="rId40"/>
    <p:sldId id="408" r:id="rId41"/>
    <p:sldId id="409" r:id="rId42"/>
    <p:sldId id="410" r:id="rId43"/>
    <p:sldId id="411" r:id="rId44"/>
    <p:sldId id="412" r:id="rId45"/>
    <p:sldId id="413" r:id="rId46"/>
    <p:sldId id="414" r:id="rId47"/>
    <p:sldId id="415" r:id="rId48"/>
    <p:sldId id="416" r:id="rId49"/>
    <p:sldId id="417" r:id="rId50"/>
    <p:sldId id="418" r:id="rId51"/>
    <p:sldId id="419" r:id="rId52"/>
    <p:sldId id="420" r:id="rId53"/>
    <p:sldId id="421" r:id="rId54"/>
    <p:sldId id="422" r:id="rId55"/>
    <p:sldId id="423" r:id="rId56"/>
    <p:sldId id="424" r:id="rId57"/>
    <p:sldId id="425" r:id="rId58"/>
    <p:sldId id="426" r:id="rId59"/>
    <p:sldId id="427" r:id="rId60"/>
    <p:sldId id="428" r:id="rId61"/>
    <p:sldId id="429" r:id="rId62"/>
    <p:sldId id="430" r:id="rId63"/>
    <p:sldId id="431" r:id="rId64"/>
    <p:sldId id="432" r:id="rId65"/>
    <p:sldId id="433" r:id="rId66"/>
    <p:sldId id="434" r:id="rId67"/>
    <p:sldId id="435" r:id="rId68"/>
    <p:sldId id="436" r:id="rId69"/>
    <p:sldId id="437" r:id="rId70"/>
    <p:sldId id="438" r:id="rId71"/>
    <p:sldId id="439" r:id="rId72"/>
    <p:sldId id="440" r:id="rId73"/>
    <p:sldId id="441" r:id="rId74"/>
    <p:sldId id="442" r:id="rId75"/>
    <p:sldId id="443" r:id="rId76"/>
    <p:sldId id="444" r:id="rId77"/>
    <p:sldId id="445" r:id="rId78"/>
    <p:sldId id="446" r:id="rId79"/>
    <p:sldId id="447" r:id="rId80"/>
    <p:sldId id="448" r:id="rId81"/>
    <p:sldId id="449" r:id="rId82"/>
    <p:sldId id="450" r:id="rId83"/>
    <p:sldId id="451" r:id="rId84"/>
    <p:sldId id="452" r:id="rId85"/>
    <p:sldId id="453" r:id="rId86"/>
    <p:sldId id="454" r:id="rId87"/>
    <p:sldId id="455" r:id="rId88"/>
    <p:sldId id="456" r:id="rId89"/>
    <p:sldId id="457" r:id="rId90"/>
    <p:sldId id="458" r:id="rId91"/>
    <p:sldId id="459" r:id="rId92"/>
    <p:sldId id="460" r:id="rId93"/>
    <p:sldId id="461" r:id="rId94"/>
    <p:sldId id="462" r:id="rId95"/>
    <p:sldId id="463" r:id="rId96"/>
    <p:sldId id="464" r:id="rId97"/>
    <p:sldId id="465" r:id="rId98"/>
    <p:sldId id="466" r:id="rId99"/>
    <p:sldId id="467" r:id="rId100"/>
    <p:sldId id="468" r:id="rId101"/>
    <p:sldId id="469" r:id="rId102"/>
    <p:sldId id="470" r:id="rId103"/>
    <p:sldId id="471" r:id="rId104"/>
    <p:sldId id="472" r:id="rId105"/>
    <p:sldId id="473" r:id="rId106"/>
    <p:sldId id="474" r:id="rId107"/>
    <p:sldId id="475" r:id="rId108"/>
    <p:sldId id="476" r:id="rId109"/>
    <p:sldId id="477" r:id="rId110"/>
    <p:sldId id="478" r:id="rId111"/>
    <p:sldId id="479" r:id="rId1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6C8B6-D724-44FA-8FF3-17287871C6C7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EB7E1-8A17-4B82-A6E0-535B389D7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8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B9397-A284-4511-90CC-D09DFD6F2F9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35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83BA65-905E-45DB-A7AE-C822C81F11A1}" type="slidenum">
              <a:rPr lang="en-US"/>
              <a:pPr/>
              <a:t>106</a:t>
            </a:fld>
            <a:endParaRPr lang="en-US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A3F7D-1C5E-4200-86C8-9A880BAFD1AE}" type="slidenum">
              <a:rPr lang="en-US"/>
              <a:pPr/>
              <a:t>107</a:t>
            </a:fld>
            <a:endParaRPr lang="en-US"/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5E4870-84EF-4ACB-89C0-86F63227DC5B}" type="slidenum">
              <a:rPr lang="en-US"/>
              <a:pPr/>
              <a:t>108</a:t>
            </a:fld>
            <a:endParaRPr lang="en-US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657CD-CC34-4089-8860-ECE075550965}" type="slidenum">
              <a:rPr lang="en-US"/>
              <a:pPr/>
              <a:t>109</a:t>
            </a:fld>
            <a:endParaRPr lang="en-US"/>
          </a:p>
        </p:txBody>
      </p:sp>
      <p:sp>
        <p:nvSpPr>
          <p:cNvPr id="57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DBEBCF-24EF-49DA-BFDB-A899720E2272}" type="slidenum">
              <a:rPr lang="en-US"/>
              <a:pPr/>
              <a:t>110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937FCD-F682-447E-AFFF-A9A2FFA82FAC}" type="slidenum">
              <a:rPr lang="en-US"/>
              <a:pPr/>
              <a:t>92</a:t>
            </a:fld>
            <a:endParaRPr lang="en-US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CD1A31-EEA0-405F-8D7E-486F2C79BFB0}" type="slidenum">
              <a:rPr lang="en-US"/>
              <a:pPr/>
              <a:t>93</a:t>
            </a:fld>
            <a:endParaRPr lang="en-US"/>
          </a:p>
        </p:txBody>
      </p:sp>
      <p:sp>
        <p:nvSpPr>
          <p:cNvPr id="55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C95CEE-BB95-48E5-A43C-47B15A2D9A90}" type="slidenum">
              <a:rPr lang="en-US"/>
              <a:pPr/>
              <a:t>94</a:t>
            </a:fld>
            <a:endParaRPr lang="en-US"/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73E48F-2CFB-4F94-9D41-34D21E038BA5}" type="slidenum">
              <a:rPr lang="en-US"/>
              <a:pPr/>
              <a:t>95</a:t>
            </a:fld>
            <a:endParaRPr lang="en-US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2D91DE-71EC-4FF8-8963-1B0C8E8DC3E6}" type="slidenum">
              <a:rPr lang="en-US"/>
              <a:pPr/>
              <a:t>96</a:t>
            </a:fld>
            <a:endParaRPr lang="en-US"/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062B9F-86EB-4E8A-90D5-51C15D0B9BE2}" type="slidenum">
              <a:rPr lang="en-US"/>
              <a:pPr/>
              <a:t>103</a:t>
            </a:fld>
            <a:endParaRPr lang="en-US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1F690B-F273-420B-9879-13971CF1175C}" type="slidenum">
              <a:rPr lang="en-US"/>
              <a:pPr/>
              <a:t>104</a:t>
            </a:fld>
            <a:endParaRPr lang="en-US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4B26A9-45F8-414D-B941-BD1B63BB0714}" type="slidenum">
              <a:rPr lang="en-US"/>
              <a:pPr/>
              <a:t>105</a:t>
            </a:fld>
            <a:endParaRPr lang="en-US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DAD8C231-B410-4522-ADEF-3394005C02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67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D13090AB-38E1-4F1F-9D1C-466FBDCFEC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4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552688" cy="792162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Optimal Binary Search </a:t>
            </a:r>
            <a:r>
              <a:rPr lang="en-US" sz="44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Trees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447800"/>
                <a:ext cx="8705088" cy="5181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 sorted list can be searched using </a:t>
                </a:r>
                <a:r>
                  <a:rPr lang="en-US" dirty="0"/>
                  <a:t>Binary Search Tree</a:t>
                </a:r>
                <a:r>
                  <a:rPr lang="en-US" dirty="0" smtClean="0"/>
                  <a:t>.</a:t>
                </a:r>
              </a:p>
              <a:p>
                <a:endParaRPr lang="en-US" sz="1800" dirty="0" smtClean="0"/>
              </a:p>
              <a:p>
                <a:r>
                  <a:rPr lang="en-US" dirty="0" smtClean="0"/>
                  <a:t>For this search we can construct a binary search tree with the property that searching this tree </a:t>
                </a:r>
                <a:r>
                  <a:rPr lang="en-US" dirty="0"/>
                  <a:t>is </a:t>
                </a:r>
                <a:r>
                  <a:rPr lang="en-US" dirty="0" err="1" smtClean="0"/>
                  <a:t>equivlent</a:t>
                </a:r>
                <a:r>
                  <a:rPr lang="en-US" dirty="0" smtClean="0"/>
                  <a:t> </a:t>
                </a:r>
                <a:r>
                  <a:rPr lang="en-US" dirty="0"/>
                  <a:t>to performing binary search on sorted list</a:t>
                </a:r>
              </a:p>
              <a:p>
                <a:endParaRPr lang="en-US" dirty="0"/>
              </a:p>
              <a:p>
                <a:r>
                  <a:rPr lang="en-US" dirty="0" smtClean="0"/>
                  <a:t>With n nodes total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!∗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!)</m:t>
                        </m:r>
                      </m:den>
                    </m:f>
                  </m:oMath>
                </a14:m>
                <a:r>
                  <a:rPr lang="en-US" dirty="0" smtClean="0"/>
                  <a:t> distinct binary search trees are </a:t>
                </a:r>
                <a:r>
                  <a:rPr lang="en-US" dirty="0" err="1" smtClean="0"/>
                  <a:t>posible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/>
                  <a:t>Suppose we have {5,10,15} elements and want to design BST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447800"/>
                <a:ext cx="8705088" cy="5181600"/>
              </a:xfrm>
              <a:blipFill rotWithShape="1">
                <a:blip r:embed="rId2"/>
                <a:stretch>
                  <a:fillRect l="-350" t="-941" r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60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1066800" y="2133600"/>
            <a:ext cx="782137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w( 0, 0) = q(0) = 2		c(0,0) = 0		r(0,0) = 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w( 1, 1) = q(1) =3		c(1,1) = 0		r(1,1) = 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w( 2, 2) = q(2) = 1		c(2,2) = 0		r(2,2) = 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w( 3, 3) = q(3) = 1		c(3,3) = 0		r(3,3) = 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w( 4, 4) = q(4) = 1		c(4,4) = 0		r(4,4) = 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8917" y="0"/>
            <a:ext cx="7449283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Optimal Binary Search Trees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00600" y="2590800"/>
            <a:ext cx="1143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467600" y="2590800"/>
            <a:ext cx="1143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00600" y="2971800"/>
            <a:ext cx="1143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467600" y="2971800"/>
            <a:ext cx="1143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0600" y="3308132"/>
            <a:ext cx="1143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67600" y="3308132"/>
            <a:ext cx="1143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00600" y="3686502"/>
            <a:ext cx="1143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67600" y="3686502"/>
            <a:ext cx="1143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00600" y="4038600"/>
            <a:ext cx="1143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467600" y="4038600"/>
            <a:ext cx="1143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324100" y="3505200"/>
            <a:ext cx="3543300" cy="2389505"/>
            <a:chOff x="2189226" y="3854450"/>
            <a:chExt cx="3543300" cy="2389505"/>
          </a:xfrm>
        </p:grpSpPr>
        <p:sp>
          <p:nvSpPr>
            <p:cNvPr id="4" name="object 4"/>
            <p:cNvSpPr/>
            <p:nvPr/>
          </p:nvSpPr>
          <p:spPr>
            <a:xfrm>
              <a:off x="2195576" y="4797425"/>
              <a:ext cx="936625" cy="1079500"/>
            </a:xfrm>
            <a:custGeom>
              <a:avLst/>
              <a:gdLst/>
              <a:ahLst/>
              <a:cxnLst/>
              <a:rect l="l" t="t" r="r" b="b"/>
              <a:pathLst>
                <a:path w="936625" h="1079500">
                  <a:moveTo>
                    <a:pt x="936625" y="0"/>
                  </a:moveTo>
                  <a:lnTo>
                    <a:pt x="0" y="10795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00401" y="4365625"/>
              <a:ext cx="863600" cy="863600"/>
            </a:xfrm>
            <a:custGeom>
              <a:avLst/>
              <a:gdLst/>
              <a:ahLst/>
              <a:cxnLst/>
              <a:rect l="l" t="t" r="r" b="b"/>
              <a:pathLst>
                <a:path w="863600" h="863600">
                  <a:moveTo>
                    <a:pt x="431800" y="0"/>
                  </a:moveTo>
                  <a:lnTo>
                    <a:pt x="384745" y="2533"/>
                  </a:lnTo>
                  <a:lnTo>
                    <a:pt x="339159" y="9958"/>
                  </a:lnTo>
                  <a:lnTo>
                    <a:pt x="295306" y="22010"/>
                  </a:lnTo>
                  <a:lnTo>
                    <a:pt x="253448" y="38427"/>
                  </a:lnTo>
                  <a:lnTo>
                    <a:pt x="213849" y="58946"/>
                  </a:lnTo>
                  <a:lnTo>
                    <a:pt x="176771" y="83303"/>
                  </a:lnTo>
                  <a:lnTo>
                    <a:pt x="142479" y="111235"/>
                  </a:lnTo>
                  <a:lnTo>
                    <a:pt x="111235" y="142479"/>
                  </a:lnTo>
                  <a:lnTo>
                    <a:pt x="83303" y="176771"/>
                  </a:lnTo>
                  <a:lnTo>
                    <a:pt x="58946" y="213849"/>
                  </a:lnTo>
                  <a:lnTo>
                    <a:pt x="38427" y="253448"/>
                  </a:lnTo>
                  <a:lnTo>
                    <a:pt x="22010" y="295306"/>
                  </a:lnTo>
                  <a:lnTo>
                    <a:pt x="9958" y="339159"/>
                  </a:lnTo>
                  <a:lnTo>
                    <a:pt x="2533" y="384745"/>
                  </a:lnTo>
                  <a:lnTo>
                    <a:pt x="0" y="431800"/>
                  </a:lnTo>
                  <a:lnTo>
                    <a:pt x="2533" y="478854"/>
                  </a:lnTo>
                  <a:lnTo>
                    <a:pt x="9958" y="524440"/>
                  </a:lnTo>
                  <a:lnTo>
                    <a:pt x="22010" y="568293"/>
                  </a:lnTo>
                  <a:lnTo>
                    <a:pt x="38427" y="610151"/>
                  </a:lnTo>
                  <a:lnTo>
                    <a:pt x="58946" y="649750"/>
                  </a:lnTo>
                  <a:lnTo>
                    <a:pt x="83303" y="686828"/>
                  </a:lnTo>
                  <a:lnTo>
                    <a:pt x="111235" y="721120"/>
                  </a:lnTo>
                  <a:lnTo>
                    <a:pt x="142479" y="752364"/>
                  </a:lnTo>
                  <a:lnTo>
                    <a:pt x="176771" y="780296"/>
                  </a:lnTo>
                  <a:lnTo>
                    <a:pt x="213849" y="804653"/>
                  </a:lnTo>
                  <a:lnTo>
                    <a:pt x="253448" y="825172"/>
                  </a:lnTo>
                  <a:lnTo>
                    <a:pt x="295306" y="841589"/>
                  </a:lnTo>
                  <a:lnTo>
                    <a:pt x="339159" y="853641"/>
                  </a:lnTo>
                  <a:lnTo>
                    <a:pt x="384745" y="861066"/>
                  </a:lnTo>
                  <a:lnTo>
                    <a:pt x="431800" y="863600"/>
                  </a:lnTo>
                  <a:lnTo>
                    <a:pt x="478832" y="861066"/>
                  </a:lnTo>
                  <a:lnTo>
                    <a:pt x="524401" y="853641"/>
                  </a:lnTo>
                  <a:lnTo>
                    <a:pt x="568244" y="841589"/>
                  </a:lnTo>
                  <a:lnTo>
                    <a:pt x="610096" y="825172"/>
                  </a:lnTo>
                  <a:lnTo>
                    <a:pt x="649694" y="804653"/>
                  </a:lnTo>
                  <a:lnTo>
                    <a:pt x="686773" y="780296"/>
                  </a:lnTo>
                  <a:lnTo>
                    <a:pt x="721069" y="752364"/>
                  </a:lnTo>
                  <a:lnTo>
                    <a:pt x="752319" y="721120"/>
                  </a:lnTo>
                  <a:lnTo>
                    <a:pt x="780259" y="686828"/>
                  </a:lnTo>
                  <a:lnTo>
                    <a:pt x="804624" y="649750"/>
                  </a:lnTo>
                  <a:lnTo>
                    <a:pt x="825152" y="610151"/>
                  </a:lnTo>
                  <a:lnTo>
                    <a:pt x="841577" y="568293"/>
                  </a:lnTo>
                  <a:lnTo>
                    <a:pt x="853636" y="524440"/>
                  </a:lnTo>
                  <a:lnTo>
                    <a:pt x="861065" y="478854"/>
                  </a:lnTo>
                  <a:lnTo>
                    <a:pt x="863600" y="431800"/>
                  </a:lnTo>
                  <a:lnTo>
                    <a:pt x="861065" y="384745"/>
                  </a:lnTo>
                  <a:lnTo>
                    <a:pt x="853636" y="339159"/>
                  </a:lnTo>
                  <a:lnTo>
                    <a:pt x="841577" y="295306"/>
                  </a:lnTo>
                  <a:lnTo>
                    <a:pt x="825152" y="253448"/>
                  </a:lnTo>
                  <a:lnTo>
                    <a:pt x="804624" y="213849"/>
                  </a:lnTo>
                  <a:lnTo>
                    <a:pt x="780259" y="176771"/>
                  </a:lnTo>
                  <a:lnTo>
                    <a:pt x="752319" y="142479"/>
                  </a:lnTo>
                  <a:lnTo>
                    <a:pt x="721069" y="111235"/>
                  </a:lnTo>
                  <a:lnTo>
                    <a:pt x="686773" y="83303"/>
                  </a:lnTo>
                  <a:lnTo>
                    <a:pt x="649694" y="58946"/>
                  </a:lnTo>
                  <a:lnTo>
                    <a:pt x="610096" y="38427"/>
                  </a:lnTo>
                  <a:lnTo>
                    <a:pt x="568244" y="22010"/>
                  </a:lnTo>
                  <a:lnTo>
                    <a:pt x="524401" y="9958"/>
                  </a:lnTo>
                  <a:lnTo>
                    <a:pt x="478832" y="2533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00401" y="4365625"/>
              <a:ext cx="863600" cy="863600"/>
            </a:xfrm>
            <a:custGeom>
              <a:avLst/>
              <a:gdLst/>
              <a:ahLst/>
              <a:cxnLst/>
              <a:rect l="l" t="t" r="r" b="b"/>
              <a:pathLst>
                <a:path w="863600" h="863600">
                  <a:moveTo>
                    <a:pt x="0" y="431800"/>
                  </a:moveTo>
                  <a:lnTo>
                    <a:pt x="2533" y="384745"/>
                  </a:lnTo>
                  <a:lnTo>
                    <a:pt x="9958" y="339159"/>
                  </a:lnTo>
                  <a:lnTo>
                    <a:pt x="22010" y="295306"/>
                  </a:lnTo>
                  <a:lnTo>
                    <a:pt x="38427" y="253448"/>
                  </a:lnTo>
                  <a:lnTo>
                    <a:pt x="58946" y="213849"/>
                  </a:lnTo>
                  <a:lnTo>
                    <a:pt x="83303" y="176771"/>
                  </a:lnTo>
                  <a:lnTo>
                    <a:pt x="111235" y="142479"/>
                  </a:lnTo>
                  <a:lnTo>
                    <a:pt x="142479" y="111235"/>
                  </a:lnTo>
                  <a:lnTo>
                    <a:pt x="176771" y="83303"/>
                  </a:lnTo>
                  <a:lnTo>
                    <a:pt x="213849" y="58946"/>
                  </a:lnTo>
                  <a:lnTo>
                    <a:pt x="253448" y="38427"/>
                  </a:lnTo>
                  <a:lnTo>
                    <a:pt x="295306" y="22010"/>
                  </a:lnTo>
                  <a:lnTo>
                    <a:pt x="339159" y="9958"/>
                  </a:lnTo>
                  <a:lnTo>
                    <a:pt x="384745" y="2533"/>
                  </a:lnTo>
                  <a:lnTo>
                    <a:pt x="431800" y="0"/>
                  </a:lnTo>
                  <a:lnTo>
                    <a:pt x="478832" y="2533"/>
                  </a:lnTo>
                  <a:lnTo>
                    <a:pt x="524401" y="9958"/>
                  </a:lnTo>
                  <a:lnTo>
                    <a:pt x="568244" y="22010"/>
                  </a:lnTo>
                  <a:lnTo>
                    <a:pt x="610096" y="38427"/>
                  </a:lnTo>
                  <a:lnTo>
                    <a:pt x="649694" y="58946"/>
                  </a:lnTo>
                  <a:lnTo>
                    <a:pt x="686773" y="83303"/>
                  </a:lnTo>
                  <a:lnTo>
                    <a:pt x="721069" y="111235"/>
                  </a:lnTo>
                  <a:lnTo>
                    <a:pt x="752319" y="142479"/>
                  </a:lnTo>
                  <a:lnTo>
                    <a:pt x="780259" y="176771"/>
                  </a:lnTo>
                  <a:lnTo>
                    <a:pt x="804624" y="213849"/>
                  </a:lnTo>
                  <a:lnTo>
                    <a:pt x="825152" y="253448"/>
                  </a:lnTo>
                  <a:lnTo>
                    <a:pt x="841577" y="295306"/>
                  </a:lnTo>
                  <a:lnTo>
                    <a:pt x="853636" y="339159"/>
                  </a:lnTo>
                  <a:lnTo>
                    <a:pt x="861065" y="384745"/>
                  </a:lnTo>
                  <a:lnTo>
                    <a:pt x="863600" y="431800"/>
                  </a:lnTo>
                  <a:lnTo>
                    <a:pt x="861065" y="478854"/>
                  </a:lnTo>
                  <a:lnTo>
                    <a:pt x="853636" y="524440"/>
                  </a:lnTo>
                  <a:lnTo>
                    <a:pt x="841577" y="568293"/>
                  </a:lnTo>
                  <a:lnTo>
                    <a:pt x="825152" y="610151"/>
                  </a:lnTo>
                  <a:lnTo>
                    <a:pt x="804624" y="649750"/>
                  </a:lnTo>
                  <a:lnTo>
                    <a:pt x="780259" y="686828"/>
                  </a:lnTo>
                  <a:lnTo>
                    <a:pt x="752319" y="721120"/>
                  </a:lnTo>
                  <a:lnTo>
                    <a:pt x="721069" y="752364"/>
                  </a:lnTo>
                  <a:lnTo>
                    <a:pt x="686773" y="780296"/>
                  </a:lnTo>
                  <a:lnTo>
                    <a:pt x="649694" y="804653"/>
                  </a:lnTo>
                  <a:lnTo>
                    <a:pt x="610096" y="825172"/>
                  </a:lnTo>
                  <a:lnTo>
                    <a:pt x="568244" y="841589"/>
                  </a:lnTo>
                  <a:lnTo>
                    <a:pt x="524401" y="853641"/>
                  </a:lnTo>
                  <a:lnTo>
                    <a:pt x="478832" y="861066"/>
                  </a:lnTo>
                  <a:lnTo>
                    <a:pt x="431800" y="863600"/>
                  </a:lnTo>
                  <a:lnTo>
                    <a:pt x="384745" y="861066"/>
                  </a:lnTo>
                  <a:lnTo>
                    <a:pt x="339159" y="853641"/>
                  </a:lnTo>
                  <a:lnTo>
                    <a:pt x="295306" y="841589"/>
                  </a:lnTo>
                  <a:lnTo>
                    <a:pt x="253448" y="825172"/>
                  </a:lnTo>
                  <a:lnTo>
                    <a:pt x="213849" y="804653"/>
                  </a:lnTo>
                  <a:lnTo>
                    <a:pt x="176771" y="780296"/>
                  </a:lnTo>
                  <a:lnTo>
                    <a:pt x="142479" y="752364"/>
                  </a:lnTo>
                  <a:lnTo>
                    <a:pt x="111235" y="721120"/>
                  </a:lnTo>
                  <a:lnTo>
                    <a:pt x="83303" y="686828"/>
                  </a:lnTo>
                  <a:lnTo>
                    <a:pt x="58946" y="649750"/>
                  </a:lnTo>
                  <a:lnTo>
                    <a:pt x="38427" y="610151"/>
                  </a:lnTo>
                  <a:lnTo>
                    <a:pt x="22010" y="568293"/>
                  </a:lnTo>
                  <a:lnTo>
                    <a:pt x="9958" y="524440"/>
                  </a:lnTo>
                  <a:lnTo>
                    <a:pt x="2533" y="478854"/>
                  </a:lnTo>
                  <a:lnTo>
                    <a:pt x="0" y="431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54450" y="5157850"/>
              <a:ext cx="863600" cy="863600"/>
            </a:xfrm>
            <a:custGeom>
              <a:avLst/>
              <a:gdLst/>
              <a:ahLst/>
              <a:cxnLst/>
              <a:rect l="l" t="t" r="r" b="b"/>
              <a:pathLst>
                <a:path w="863600" h="863600">
                  <a:moveTo>
                    <a:pt x="431800" y="0"/>
                  </a:moveTo>
                  <a:lnTo>
                    <a:pt x="384745" y="2533"/>
                  </a:lnTo>
                  <a:lnTo>
                    <a:pt x="339159" y="9957"/>
                  </a:lnTo>
                  <a:lnTo>
                    <a:pt x="295306" y="22010"/>
                  </a:lnTo>
                  <a:lnTo>
                    <a:pt x="253448" y="38426"/>
                  </a:lnTo>
                  <a:lnTo>
                    <a:pt x="213849" y="58944"/>
                  </a:lnTo>
                  <a:lnTo>
                    <a:pt x="176771" y="83299"/>
                  </a:lnTo>
                  <a:lnTo>
                    <a:pt x="142479" y="111229"/>
                  </a:lnTo>
                  <a:lnTo>
                    <a:pt x="111235" y="142469"/>
                  </a:lnTo>
                  <a:lnTo>
                    <a:pt x="83303" y="176758"/>
                  </a:lnTo>
                  <a:lnTo>
                    <a:pt x="58946" y="213830"/>
                  </a:lnTo>
                  <a:lnTo>
                    <a:pt x="38427" y="253423"/>
                  </a:lnTo>
                  <a:lnTo>
                    <a:pt x="22010" y="295273"/>
                  </a:lnTo>
                  <a:lnTo>
                    <a:pt x="9958" y="339118"/>
                  </a:lnTo>
                  <a:lnTo>
                    <a:pt x="2533" y="384693"/>
                  </a:lnTo>
                  <a:lnTo>
                    <a:pt x="0" y="431736"/>
                  </a:lnTo>
                  <a:lnTo>
                    <a:pt x="2533" y="478786"/>
                  </a:lnTo>
                  <a:lnTo>
                    <a:pt x="9958" y="524368"/>
                  </a:lnTo>
                  <a:lnTo>
                    <a:pt x="22010" y="568220"/>
                  </a:lnTo>
                  <a:lnTo>
                    <a:pt x="38427" y="610077"/>
                  </a:lnTo>
                  <a:lnTo>
                    <a:pt x="58946" y="649676"/>
                  </a:lnTo>
                  <a:lnTo>
                    <a:pt x="83303" y="686753"/>
                  </a:lnTo>
                  <a:lnTo>
                    <a:pt x="111235" y="721046"/>
                  </a:lnTo>
                  <a:lnTo>
                    <a:pt x="142479" y="752291"/>
                  </a:lnTo>
                  <a:lnTo>
                    <a:pt x="176771" y="780225"/>
                  </a:lnTo>
                  <a:lnTo>
                    <a:pt x="213849" y="804584"/>
                  </a:lnTo>
                  <a:lnTo>
                    <a:pt x="253448" y="825104"/>
                  </a:lnTo>
                  <a:lnTo>
                    <a:pt x="295306" y="841523"/>
                  </a:lnTo>
                  <a:lnTo>
                    <a:pt x="339159" y="853577"/>
                  </a:lnTo>
                  <a:lnTo>
                    <a:pt x="384745" y="861002"/>
                  </a:lnTo>
                  <a:lnTo>
                    <a:pt x="431800" y="863536"/>
                  </a:lnTo>
                  <a:lnTo>
                    <a:pt x="478854" y="861002"/>
                  </a:lnTo>
                  <a:lnTo>
                    <a:pt x="524440" y="853577"/>
                  </a:lnTo>
                  <a:lnTo>
                    <a:pt x="568293" y="841523"/>
                  </a:lnTo>
                  <a:lnTo>
                    <a:pt x="610151" y="825104"/>
                  </a:lnTo>
                  <a:lnTo>
                    <a:pt x="649750" y="804584"/>
                  </a:lnTo>
                  <a:lnTo>
                    <a:pt x="686828" y="780225"/>
                  </a:lnTo>
                  <a:lnTo>
                    <a:pt x="721120" y="752291"/>
                  </a:lnTo>
                  <a:lnTo>
                    <a:pt x="752364" y="721046"/>
                  </a:lnTo>
                  <a:lnTo>
                    <a:pt x="780296" y="686753"/>
                  </a:lnTo>
                  <a:lnTo>
                    <a:pt x="804653" y="649676"/>
                  </a:lnTo>
                  <a:lnTo>
                    <a:pt x="825172" y="610077"/>
                  </a:lnTo>
                  <a:lnTo>
                    <a:pt x="841589" y="568220"/>
                  </a:lnTo>
                  <a:lnTo>
                    <a:pt x="853641" y="524368"/>
                  </a:lnTo>
                  <a:lnTo>
                    <a:pt x="861066" y="478786"/>
                  </a:lnTo>
                  <a:lnTo>
                    <a:pt x="863600" y="431736"/>
                  </a:lnTo>
                  <a:lnTo>
                    <a:pt x="861066" y="384693"/>
                  </a:lnTo>
                  <a:lnTo>
                    <a:pt x="853641" y="339118"/>
                  </a:lnTo>
                  <a:lnTo>
                    <a:pt x="841589" y="295273"/>
                  </a:lnTo>
                  <a:lnTo>
                    <a:pt x="825172" y="253423"/>
                  </a:lnTo>
                  <a:lnTo>
                    <a:pt x="804653" y="213830"/>
                  </a:lnTo>
                  <a:lnTo>
                    <a:pt x="780296" y="176758"/>
                  </a:lnTo>
                  <a:lnTo>
                    <a:pt x="752364" y="142469"/>
                  </a:lnTo>
                  <a:lnTo>
                    <a:pt x="721120" y="111229"/>
                  </a:lnTo>
                  <a:lnTo>
                    <a:pt x="686828" y="83299"/>
                  </a:lnTo>
                  <a:lnTo>
                    <a:pt x="649750" y="58944"/>
                  </a:lnTo>
                  <a:lnTo>
                    <a:pt x="610151" y="38426"/>
                  </a:lnTo>
                  <a:lnTo>
                    <a:pt x="568293" y="22010"/>
                  </a:lnTo>
                  <a:lnTo>
                    <a:pt x="524440" y="9957"/>
                  </a:lnTo>
                  <a:lnTo>
                    <a:pt x="478854" y="2533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17825" y="5157850"/>
              <a:ext cx="1800225" cy="1079500"/>
            </a:xfrm>
            <a:custGeom>
              <a:avLst/>
              <a:gdLst/>
              <a:ahLst/>
              <a:cxnLst/>
              <a:rect l="l" t="t" r="r" b="b"/>
              <a:pathLst>
                <a:path w="1800225" h="1079500">
                  <a:moveTo>
                    <a:pt x="936625" y="431736"/>
                  </a:moveTo>
                  <a:lnTo>
                    <a:pt x="939158" y="384693"/>
                  </a:lnTo>
                  <a:lnTo>
                    <a:pt x="946583" y="339118"/>
                  </a:lnTo>
                  <a:lnTo>
                    <a:pt x="958635" y="295273"/>
                  </a:lnTo>
                  <a:lnTo>
                    <a:pt x="975052" y="253423"/>
                  </a:lnTo>
                  <a:lnTo>
                    <a:pt x="995571" y="213830"/>
                  </a:lnTo>
                  <a:lnTo>
                    <a:pt x="1019928" y="176758"/>
                  </a:lnTo>
                  <a:lnTo>
                    <a:pt x="1047860" y="142469"/>
                  </a:lnTo>
                  <a:lnTo>
                    <a:pt x="1079104" y="111229"/>
                  </a:lnTo>
                  <a:lnTo>
                    <a:pt x="1113396" y="83299"/>
                  </a:lnTo>
                  <a:lnTo>
                    <a:pt x="1150474" y="58944"/>
                  </a:lnTo>
                  <a:lnTo>
                    <a:pt x="1190073" y="38426"/>
                  </a:lnTo>
                  <a:lnTo>
                    <a:pt x="1231931" y="22010"/>
                  </a:lnTo>
                  <a:lnTo>
                    <a:pt x="1275784" y="9957"/>
                  </a:lnTo>
                  <a:lnTo>
                    <a:pt x="1321370" y="2533"/>
                  </a:lnTo>
                  <a:lnTo>
                    <a:pt x="1368425" y="0"/>
                  </a:lnTo>
                  <a:lnTo>
                    <a:pt x="1415479" y="2533"/>
                  </a:lnTo>
                  <a:lnTo>
                    <a:pt x="1461065" y="9957"/>
                  </a:lnTo>
                  <a:lnTo>
                    <a:pt x="1504918" y="22010"/>
                  </a:lnTo>
                  <a:lnTo>
                    <a:pt x="1546776" y="38426"/>
                  </a:lnTo>
                  <a:lnTo>
                    <a:pt x="1586375" y="58944"/>
                  </a:lnTo>
                  <a:lnTo>
                    <a:pt x="1623453" y="83299"/>
                  </a:lnTo>
                  <a:lnTo>
                    <a:pt x="1657745" y="111229"/>
                  </a:lnTo>
                  <a:lnTo>
                    <a:pt x="1688989" y="142469"/>
                  </a:lnTo>
                  <a:lnTo>
                    <a:pt x="1716921" y="176758"/>
                  </a:lnTo>
                  <a:lnTo>
                    <a:pt x="1741278" y="213830"/>
                  </a:lnTo>
                  <a:lnTo>
                    <a:pt x="1761797" y="253423"/>
                  </a:lnTo>
                  <a:lnTo>
                    <a:pt x="1778214" y="295273"/>
                  </a:lnTo>
                  <a:lnTo>
                    <a:pt x="1790266" y="339118"/>
                  </a:lnTo>
                  <a:lnTo>
                    <a:pt x="1797691" y="384693"/>
                  </a:lnTo>
                  <a:lnTo>
                    <a:pt x="1800225" y="431736"/>
                  </a:lnTo>
                  <a:lnTo>
                    <a:pt x="1797691" y="478786"/>
                  </a:lnTo>
                  <a:lnTo>
                    <a:pt x="1790266" y="524368"/>
                  </a:lnTo>
                  <a:lnTo>
                    <a:pt x="1778214" y="568220"/>
                  </a:lnTo>
                  <a:lnTo>
                    <a:pt x="1761797" y="610077"/>
                  </a:lnTo>
                  <a:lnTo>
                    <a:pt x="1741278" y="649676"/>
                  </a:lnTo>
                  <a:lnTo>
                    <a:pt x="1716921" y="686753"/>
                  </a:lnTo>
                  <a:lnTo>
                    <a:pt x="1688989" y="721046"/>
                  </a:lnTo>
                  <a:lnTo>
                    <a:pt x="1657745" y="752291"/>
                  </a:lnTo>
                  <a:lnTo>
                    <a:pt x="1623453" y="780225"/>
                  </a:lnTo>
                  <a:lnTo>
                    <a:pt x="1586375" y="804584"/>
                  </a:lnTo>
                  <a:lnTo>
                    <a:pt x="1546776" y="825104"/>
                  </a:lnTo>
                  <a:lnTo>
                    <a:pt x="1504918" y="841523"/>
                  </a:lnTo>
                  <a:lnTo>
                    <a:pt x="1461065" y="853577"/>
                  </a:lnTo>
                  <a:lnTo>
                    <a:pt x="1415479" y="861002"/>
                  </a:lnTo>
                  <a:lnTo>
                    <a:pt x="1368425" y="863536"/>
                  </a:lnTo>
                  <a:lnTo>
                    <a:pt x="1321370" y="861002"/>
                  </a:lnTo>
                  <a:lnTo>
                    <a:pt x="1275784" y="853577"/>
                  </a:lnTo>
                  <a:lnTo>
                    <a:pt x="1231931" y="841523"/>
                  </a:lnTo>
                  <a:lnTo>
                    <a:pt x="1190073" y="825104"/>
                  </a:lnTo>
                  <a:lnTo>
                    <a:pt x="1150474" y="804584"/>
                  </a:lnTo>
                  <a:lnTo>
                    <a:pt x="1113396" y="780225"/>
                  </a:lnTo>
                  <a:lnTo>
                    <a:pt x="1079104" y="752291"/>
                  </a:lnTo>
                  <a:lnTo>
                    <a:pt x="1047860" y="721046"/>
                  </a:lnTo>
                  <a:lnTo>
                    <a:pt x="1019928" y="686753"/>
                  </a:lnTo>
                  <a:lnTo>
                    <a:pt x="995571" y="649676"/>
                  </a:lnTo>
                  <a:lnTo>
                    <a:pt x="975052" y="610077"/>
                  </a:lnTo>
                  <a:lnTo>
                    <a:pt x="958635" y="568220"/>
                  </a:lnTo>
                  <a:lnTo>
                    <a:pt x="946583" y="524368"/>
                  </a:lnTo>
                  <a:lnTo>
                    <a:pt x="939158" y="478786"/>
                  </a:lnTo>
                  <a:lnTo>
                    <a:pt x="936625" y="431736"/>
                  </a:lnTo>
                  <a:close/>
                </a:path>
                <a:path w="1800225" h="1079500">
                  <a:moveTo>
                    <a:pt x="215900" y="71374"/>
                  </a:moveTo>
                  <a:lnTo>
                    <a:pt x="935101" y="431736"/>
                  </a:lnTo>
                </a:path>
                <a:path w="1800225" h="1079500">
                  <a:moveTo>
                    <a:pt x="1297051" y="863536"/>
                  </a:moveTo>
                  <a:lnTo>
                    <a:pt x="1079500" y="1079436"/>
                  </a:lnTo>
                </a:path>
                <a:path w="1800225" h="1079500">
                  <a:moveTo>
                    <a:pt x="1297051" y="863536"/>
                  </a:moveTo>
                  <a:lnTo>
                    <a:pt x="1512951" y="1079436"/>
                  </a:lnTo>
                </a:path>
                <a:path w="1800225" h="1079500">
                  <a:moveTo>
                    <a:pt x="217550" y="71374"/>
                  </a:moveTo>
                  <a:lnTo>
                    <a:pt x="0" y="28727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62576" y="3860800"/>
              <a:ext cx="863600" cy="863600"/>
            </a:xfrm>
            <a:custGeom>
              <a:avLst/>
              <a:gdLst/>
              <a:ahLst/>
              <a:cxnLst/>
              <a:rect l="l" t="t" r="r" b="b"/>
              <a:pathLst>
                <a:path w="863600" h="863600">
                  <a:moveTo>
                    <a:pt x="431800" y="0"/>
                  </a:moveTo>
                  <a:lnTo>
                    <a:pt x="384745" y="2533"/>
                  </a:lnTo>
                  <a:lnTo>
                    <a:pt x="339159" y="9958"/>
                  </a:lnTo>
                  <a:lnTo>
                    <a:pt x="295306" y="22010"/>
                  </a:lnTo>
                  <a:lnTo>
                    <a:pt x="253448" y="38427"/>
                  </a:lnTo>
                  <a:lnTo>
                    <a:pt x="213849" y="58946"/>
                  </a:lnTo>
                  <a:lnTo>
                    <a:pt x="176771" y="83303"/>
                  </a:lnTo>
                  <a:lnTo>
                    <a:pt x="142479" y="111235"/>
                  </a:lnTo>
                  <a:lnTo>
                    <a:pt x="111235" y="142479"/>
                  </a:lnTo>
                  <a:lnTo>
                    <a:pt x="83303" y="176771"/>
                  </a:lnTo>
                  <a:lnTo>
                    <a:pt x="58946" y="213849"/>
                  </a:lnTo>
                  <a:lnTo>
                    <a:pt x="38427" y="253448"/>
                  </a:lnTo>
                  <a:lnTo>
                    <a:pt x="22010" y="295306"/>
                  </a:lnTo>
                  <a:lnTo>
                    <a:pt x="9958" y="339159"/>
                  </a:lnTo>
                  <a:lnTo>
                    <a:pt x="2533" y="384745"/>
                  </a:lnTo>
                  <a:lnTo>
                    <a:pt x="0" y="431800"/>
                  </a:lnTo>
                  <a:lnTo>
                    <a:pt x="2533" y="478854"/>
                  </a:lnTo>
                  <a:lnTo>
                    <a:pt x="9958" y="524440"/>
                  </a:lnTo>
                  <a:lnTo>
                    <a:pt x="22010" y="568293"/>
                  </a:lnTo>
                  <a:lnTo>
                    <a:pt x="38427" y="610151"/>
                  </a:lnTo>
                  <a:lnTo>
                    <a:pt x="58946" y="649750"/>
                  </a:lnTo>
                  <a:lnTo>
                    <a:pt x="83303" y="686828"/>
                  </a:lnTo>
                  <a:lnTo>
                    <a:pt x="111235" y="721120"/>
                  </a:lnTo>
                  <a:lnTo>
                    <a:pt x="142479" y="752364"/>
                  </a:lnTo>
                  <a:lnTo>
                    <a:pt x="176771" y="780296"/>
                  </a:lnTo>
                  <a:lnTo>
                    <a:pt x="213849" y="804653"/>
                  </a:lnTo>
                  <a:lnTo>
                    <a:pt x="253448" y="825172"/>
                  </a:lnTo>
                  <a:lnTo>
                    <a:pt x="295306" y="841589"/>
                  </a:lnTo>
                  <a:lnTo>
                    <a:pt x="339159" y="853641"/>
                  </a:lnTo>
                  <a:lnTo>
                    <a:pt x="384745" y="861066"/>
                  </a:lnTo>
                  <a:lnTo>
                    <a:pt x="431800" y="863600"/>
                  </a:lnTo>
                  <a:lnTo>
                    <a:pt x="478832" y="861066"/>
                  </a:lnTo>
                  <a:lnTo>
                    <a:pt x="524401" y="853641"/>
                  </a:lnTo>
                  <a:lnTo>
                    <a:pt x="568244" y="841589"/>
                  </a:lnTo>
                  <a:lnTo>
                    <a:pt x="610096" y="825172"/>
                  </a:lnTo>
                  <a:lnTo>
                    <a:pt x="649694" y="804653"/>
                  </a:lnTo>
                  <a:lnTo>
                    <a:pt x="686773" y="780296"/>
                  </a:lnTo>
                  <a:lnTo>
                    <a:pt x="721069" y="752364"/>
                  </a:lnTo>
                  <a:lnTo>
                    <a:pt x="752319" y="721120"/>
                  </a:lnTo>
                  <a:lnTo>
                    <a:pt x="780259" y="686828"/>
                  </a:lnTo>
                  <a:lnTo>
                    <a:pt x="804624" y="649750"/>
                  </a:lnTo>
                  <a:lnTo>
                    <a:pt x="825152" y="610151"/>
                  </a:lnTo>
                  <a:lnTo>
                    <a:pt x="841577" y="568293"/>
                  </a:lnTo>
                  <a:lnTo>
                    <a:pt x="853636" y="524440"/>
                  </a:lnTo>
                  <a:lnTo>
                    <a:pt x="861065" y="478854"/>
                  </a:lnTo>
                  <a:lnTo>
                    <a:pt x="863600" y="431800"/>
                  </a:lnTo>
                  <a:lnTo>
                    <a:pt x="861065" y="384745"/>
                  </a:lnTo>
                  <a:lnTo>
                    <a:pt x="853636" y="339159"/>
                  </a:lnTo>
                  <a:lnTo>
                    <a:pt x="841577" y="295306"/>
                  </a:lnTo>
                  <a:lnTo>
                    <a:pt x="825152" y="253448"/>
                  </a:lnTo>
                  <a:lnTo>
                    <a:pt x="804624" y="213849"/>
                  </a:lnTo>
                  <a:lnTo>
                    <a:pt x="780259" y="176771"/>
                  </a:lnTo>
                  <a:lnTo>
                    <a:pt x="752319" y="142479"/>
                  </a:lnTo>
                  <a:lnTo>
                    <a:pt x="721069" y="111235"/>
                  </a:lnTo>
                  <a:lnTo>
                    <a:pt x="686773" y="83303"/>
                  </a:lnTo>
                  <a:lnTo>
                    <a:pt x="649694" y="58946"/>
                  </a:lnTo>
                  <a:lnTo>
                    <a:pt x="610096" y="38427"/>
                  </a:lnTo>
                  <a:lnTo>
                    <a:pt x="568244" y="22010"/>
                  </a:lnTo>
                  <a:lnTo>
                    <a:pt x="524401" y="9958"/>
                  </a:lnTo>
                  <a:lnTo>
                    <a:pt x="478832" y="2533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65525" y="3860800"/>
              <a:ext cx="2160905" cy="1081405"/>
            </a:xfrm>
            <a:custGeom>
              <a:avLst/>
              <a:gdLst/>
              <a:ahLst/>
              <a:cxnLst/>
              <a:rect l="l" t="t" r="r" b="b"/>
              <a:pathLst>
                <a:path w="2160904" h="1081404">
                  <a:moveTo>
                    <a:pt x="1297051" y="431800"/>
                  </a:moveTo>
                  <a:lnTo>
                    <a:pt x="1299584" y="384745"/>
                  </a:lnTo>
                  <a:lnTo>
                    <a:pt x="1307009" y="339159"/>
                  </a:lnTo>
                  <a:lnTo>
                    <a:pt x="1319061" y="295306"/>
                  </a:lnTo>
                  <a:lnTo>
                    <a:pt x="1335478" y="253448"/>
                  </a:lnTo>
                  <a:lnTo>
                    <a:pt x="1355997" y="213849"/>
                  </a:lnTo>
                  <a:lnTo>
                    <a:pt x="1380354" y="176771"/>
                  </a:lnTo>
                  <a:lnTo>
                    <a:pt x="1408286" y="142479"/>
                  </a:lnTo>
                  <a:lnTo>
                    <a:pt x="1439530" y="111235"/>
                  </a:lnTo>
                  <a:lnTo>
                    <a:pt x="1473822" y="83303"/>
                  </a:lnTo>
                  <a:lnTo>
                    <a:pt x="1510900" y="58946"/>
                  </a:lnTo>
                  <a:lnTo>
                    <a:pt x="1550499" y="38427"/>
                  </a:lnTo>
                  <a:lnTo>
                    <a:pt x="1592357" y="22010"/>
                  </a:lnTo>
                  <a:lnTo>
                    <a:pt x="1636210" y="9958"/>
                  </a:lnTo>
                  <a:lnTo>
                    <a:pt x="1681796" y="2533"/>
                  </a:lnTo>
                  <a:lnTo>
                    <a:pt x="1728851" y="0"/>
                  </a:lnTo>
                  <a:lnTo>
                    <a:pt x="1775883" y="2533"/>
                  </a:lnTo>
                  <a:lnTo>
                    <a:pt x="1821452" y="9958"/>
                  </a:lnTo>
                  <a:lnTo>
                    <a:pt x="1865295" y="22010"/>
                  </a:lnTo>
                  <a:lnTo>
                    <a:pt x="1907147" y="38427"/>
                  </a:lnTo>
                  <a:lnTo>
                    <a:pt x="1946745" y="58946"/>
                  </a:lnTo>
                  <a:lnTo>
                    <a:pt x="1983824" y="83303"/>
                  </a:lnTo>
                  <a:lnTo>
                    <a:pt x="2018120" y="111235"/>
                  </a:lnTo>
                  <a:lnTo>
                    <a:pt x="2049370" y="142479"/>
                  </a:lnTo>
                  <a:lnTo>
                    <a:pt x="2077310" y="176771"/>
                  </a:lnTo>
                  <a:lnTo>
                    <a:pt x="2101675" y="213849"/>
                  </a:lnTo>
                  <a:lnTo>
                    <a:pt x="2122203" y="253448"/>
                  </a:lnTo>
                  <a:lnTo>
                    <a:pt x="2138628" y="295306"/>
                  </a:lnTo>
                  <a:lnTo>
                    <a:pt x="2150687" y="339159"/>
                  </a:lnTo>
                  <a:lnTo>
                    <a:pt x="2158116" y="384745"/>
                  </a:lnTo>
                  <a:lnTo>
                    <a:pt x="2160651" y="431800"/>
                  </a:lnTo>
                  <a:lnTo>
                    <a:pt x="2158116" y="478854"/>
                  </a:lnTo>
                  <a:lnTo>
                    <a:pt x="2150687" y="524440"/>
                  </a:lnTo>
                  <a:lnTo>
                    <a:pt x="2138628" y="568293"/>
                  </a:lnTo>
                  <a:lnTo>
                    <a:pt x="2122203" y="610151"/>
                  </a:lnTo>
                  <a:lnTo>
                    <a:pt x="2101675" y="649750"/>
                  </a:lnTo>
                  <a:lnTo>
                    <a:pt x="2077310" y="686828"/>
                  </a:lnTo>
                  <a:lnTo>
                    <a:pt x="2049370" y="721120"/>
                  </a:lnTo>
                  <a:lnTo>
                    <a:pt x="2018120" y="752364"/>
                  </a:lnTo>
                  <a:lnTo>
                    <a:pt x="1983824" y="780296"/>
                  </a:lnTo>
                  <a:lnTo>
                    <a:pt x="1946745" y="804653"/>
                  </a:lnTo>
                  <a:lnTo>
                    <a:pt x="1907147" y="825172"/>
                  </a:lnTo>
                  <a:lnTo>
                    <a:pt x="1865295" y="841589"/>
                  </a:lnTo>
                  <a:lnTo>
                    <a:pt x="1821452" y="853641"/>
                  </a:lnTo>
                  <a:lnTo>
                    <a:pt x="1775883" y="861066"/>
                  </a:lnTo>
                  <a:lnTo>
                    <a:pt x="1728851" y="863600"/>
                  </a:lnTo>
                  <a:lnTo>
                    <a:pt x="1681796" y="861066"/>
                  </a:lnTo>
                  <a:lnTo>
                    <a:pt x="1636210" y="853641"/>
                  </a:lnTo>
                  <a:lnTo>
                    <a:pt x="1592357" y="841589"/>
                  </a:lnTo>
                  <a:lnTo>
                    <a:pt x="1550499" y="825172"/>
                  </a:lnTo>
                  <a:lnTo>
                    <a:pt x="1510900" y="804653"/>
                  </a:lnTo>
                  <a:lnTo>
                    <a:pt x="1473822" y="780296"/>
                  </a:lnTo>
                  <a:lnTo>
                    <a:pt x="1439530" y="752364"/>
                  </a:lnTo>
                  <a:lnTo>
                    <a:pt x="1408286" y="721120"/>
                  </a:lnTo>
                  <a:lnTo>
                    <a:pt x="1380354" y="686828"/>
                  </a:lnTo>
                  <a:lnTo>
                    <a:pt x="1355997" y="649750"/>
                  </a:lnTo>
                  <a:lnTo>
                    <a:pt x="1335478" y="610151"/>
                  </a:lnTo>
                  <a:lnTo>
                    <a:pt x="1319061" y="568293"/>
                  </a:lnTo>
                  <a:lnTo>
                    <a:pt x="1307009" y="524440"/>
                  </a:lnTo>
                  <a:lnTo>
                    <a:pt x="1299584" y="478854"/>
                  </a:lnTo>
                  <a:lnTo>
                    <a:pt x="1297051" y="431800"/>
                  </a:lnTo>
                  <a:close/>
                </a:path>
                <a:path w="2160904" h="1081404">
                  <a:moveTo>
                    <a:pt x="1728851" y="865124"/>
                  </a:moveTo>
                  <a:lnTo>
                    <a:pt x="1511300" y="1081024"/>
                  </a:lnTo>
                </a:path>
                <a:path w="2160904" h="1081404">
                  <a:moveTo>
                    <a:pt x="1728851" y="865124"/>
                  </a:moveTo>
                  <a:lnTo>
                    <a:pt x="1944751" y="1081024"/>
                  </a:lnTo>
                </a:path>
                <a:path w="2160904" h="1081404">
                  <a:moveTo>
                    <a:pt x="1368425" y="431800"/>
                  </a:moveTo>
                  <a:lnTo>
                    <a:pt x="0" y="79209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8740" y="355600"/>
            <a:ext cx="7236206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i="1" spc="-5" dirty="0">
                <a:solidFill>
                  <a:srgbClr val="000000"/>
                </a:solidFill>
                <a:latin typeface="Arial"/>
                <a:cs typeface="Arial"/>
              </a:rPr>
              <a:t>Algorithm:</a:t>
            </a:r>
            <a:r>
              <a:rPr sz="4500" b="1" i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500" b="1" i="1" spc="-5" dirty="0">
                <a:solidFill>
                  <a:srgbClr val="000000"/>
                </a:solidFill>
                <a:latin typeface="Arial"/>
                <a:cs typeface="Arial"/>
              </a:rPr>
              <a:t>Insertion</a:t>
            </a:r>
            <a:endParaRPr sz="45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66033" y="6478654"/>
            <a:ext cx="387794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i="1" dirty="0">
                <a:latin typeface="Arial"/>
                <a:cs typeface="Arial"/>
              </a:rPr>
              <a:t>Balanced trees: Red-black</a:t>
            </a:r>
            <a:r>
              <a:rPr sz="2000" b="1" i="1" spc="-15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trees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739" y="1513606"/>
            <a:ext cx="8856980" cy="1534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9430">
              <a:lnSpc>
                <a:spcPct val="100000"/>
              </a:lnSpc>
              <a:spcBef>
                <a:spcPts val="105"/>
              </a:spcBef>
            </a:pPr>
            <a:r>
              <a:rPr sz="2000" i="1" spc="-15" dirty="0" smtClean="0">
                <a:latin typeface="Arial"/>
                <a:cs typeface="Arial"/>
              </a:rPr>
              <a:t>We </a:t>
            </a:r>
            <a:r>
              <a:rPr sz="2000" i="1" dirty="0" smtClean="0">
                <a:latin typeface="Arial"/>
                <a:cs typeface="Arial"/>
              </a:rPr>
              <a:t>have detected a need for balance when z is red and his parent</a:t>
            </a:r>
            <a:r>
              <a:rPr lang="en-US" sz="2000" i="1" dirty="0" smtClean="0">
                <a:latin typeface="Arial"/>
                <a:cs typeface="Arial"/>
              </a:rPr>
              <a:t> </a:t>
            </a:r>
            <a:r>
              <a:rPr sz="2000" i="1" spc="-220" dirty="0" smtClean="0">
                <a:latin typeface="Arial"/>
                <a:cs typeface="Arial"/>
              </a:rPr>
              <a:t> </a:t>
            </a:r>
            <a:r>
              <a:rPr sz="2000" i="1" dirty="0" smtClean="0">
                <a:latin typeface="Arial"/>
                <a:cs typeface="Arial"/>
              </a:rPr>
              <a:t>too.</a:t>
            </a:r>
            <a:endParaRPr sz="20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 smtClean="0">
              <a:latin typeface="Arial"/>
              <a:cs typeface="Arial"/>
            </a:endParaRPr>
          </a:p>
          <a:p>
            <a:pPr marL="12700" marR="1089025">
              <a:lnSpc>
                <a:spcPct val="100000"/>
              </a:lnSpc>
              <a:spcBef>
                <a:spcPts val="1295"/>
              </a:spcBef>
              <a:buChar char="•"/>
              <a:tabLst>
                <a:tab pos="194310" algn="l"/>
              </a:tabLst>
            </a:pPr>
            <a:r>
              <a:rPr sz="2300" i="1" dirty="0" smtClean="0">
                <a:latin typeface="Arial"/>
                <a:cs typeface="Arial"/>
              </a:rPr>
              <a:t>If z </a:t>
            </a:r>
            <a:r>
              <a:rPr sz="2300" i="1" spc="-5" dirty="0" smtClean="0">
                <a:latin typeface="Arial"/>
                <a:cs typeface="Arial"/>
              </a:rPr>
              <a:t>has </a:t>
            </a:r>
            <a:r>
              <a:rPr sz="2300" i="1" dirty="0" smtClean="0">
                <a:latin typeface="Arial"/>
                <a:cs typeface="Arial"/>
              </a:rPr>
              <a:t>a </a:t>
            </a:r>
            <a:r>
              <a:rPr sz="2300" i="1" dirty="0" smtClean="0">
                <a:solidFill>
                  <a:srgbClr val="FF0000"/>
                </a:solidFill>
                <a:latin typeface="Arial"/>
                <a:cs typeface="Arial"/>
              </a:rPr>
              <a:t>red </a:t>
            </a:r>
            <a:r>
              <a:rPr sz="2300" i="1" dirty="0" smtClean="0">
                <a:latin typeface="Arial"/>
                <a:cs typeface="Arial"/>
              </a:rPr>
              <a:t>uncle: </a:t>
            </a:r>
            <a:r>
              <a:rPr sz="2300" i="1" dirty="0" err="1" smtClean="0">
                <a:latin typeface="Arial"/>
                <a:cs typeface="Arial"/>
              </a:rPr>
              <a:t>colour</a:t>
            </a:r>
            <a:r>
              <a:rPr sz="2300" i="1" dirty="0" smtClean="0">
                <a:latin typeface="Arial"/>
                <a:cs typeface="Arial"/>
              </a:rPr>
              <a:t> the parent and uncle black,</a:t>
            </a:r>
            <a:r>
              <a:rPr sz="2300" i="1" spc="-285" dirty="0" smtClean="0">
                <a:latin typeface="Arial"/>
                <a:cs typeface="Arial"/>
              </a:rPr>
              <a:t> </a:t>
            </a:r>
            <a:r>
              <a:rPr sz="2300" i="1" dirty="0" smtClean="0">
                <a:latin typeface="Arial"/>
                <a:cs typeface="Arial"/>
              </a:rPr>
              <a:t>and  </a:t>
            </a:r>
            <a:r>
              <a:rPr sz="2300" i="1" spc="-5" dirty="0" smtClean="0">
                <a:latin typeface="Arial"/>
                <a:cs typeface="Arial"/>
              </a:rPr>
              <a:t>grandparent</a:t>
            </a:r>
            <a:r>
              <a:rPr sz="2300" i="1" spc="-55" dirty="0" smtClean="0">
                <a:latin typeface="Arial"/>
                <a:cs typeface="Arial"/>
              </a:rPr>
              <a:t> </a:t>
            </a:r>
            <a:r>
              <a:rPr sz="2300" i="1" dirty="0" smtClean="0">
                <a:solidFill>
                  <a:srgbClr val="FF0000"/>
                </a:solidFill>
                <a:latin typeface="Arial"/>
                <a:cs typeface="Arial"/>
              </a:rPr>
              <a:t>red</a:t>
            </a:r>
            <a:r>
              <a:rPr sz="2300" i="1" dirty="0" smtClean="0">
                <a:latin typeface="Arial"/>
                <a:cs typeface="Arial"/>
              </a:rPr>
              <a:t>.</a:t>
            </a:r>
            <a:endParaRPr sz="2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075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781550" y="3998848"/>
            <a:ext cx="660400" cy="732155"/>
            <a:chOff x="4781550" y="3998848"/>
            <a:chExt cx="660400" cy="732155"/>
          </a:xfrm>
        </p:grpSpPr>
        <p:sp>
          <p:nvSpPr>
            <p:cNvPr id="4" name="object 4"/>
            <p:cNvSpPr/>
            <p:nvPr/>
          </p:nvSpPr>
          <p:spPr>
            <a:xfrm>
              <a:off x="4932426" y="4005198"/>
              <a:ext cx="360680" cy="503555"/>
            </a:xfrm>
            <a:custGeom>
              <a:avLst/>
              <a:gdLst/>
              <a:ahLst/>
              <a:cxnLst/>
              <a:rect l="l" t="t" r="r" b="b"/>
              <a:pathLst>
                <a:path w="360679" h="503554">
                  <a:moveTo>
                    <a:pt x="215900" y="0"/>
                  </a:moveTo>
                  <a:lnTo>
                    <a:pt x="0" y="503300"/>
                  </a:lnTo>
                </a:path>
                <a:path w="360679" h="503554">
                  <a:moveTo>
                    <a:pt x="215900" y="0"/>
                  </a:moveTo>
                  <a:lnTo>
                    <a:pt x="360299" y="5033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87900" y="4508499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>
                  <a:moveTo>
                    <a:pt x="215900" y="0"/>
                  </a:moveTo>
                  <a:lnTo>
                    <a:pt x="0" y="0"/>
                  </a:lnTo>
                  <a:lnTo>
                    <a:pt x="0" y="215900"/>
                  </a:lnTo>
                  <a:lnTo>
                    <a:pt x="215900" y="215900"/>
                  </a:lnTo>
                  <a:lnTo>
                    <a:pt x="2159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87900" y="4508499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>
                  <a:moveTo>
                    <a:pt x="0" y="215900"/>
                  </a:moveTo>
                  <a:lnTo>
                    <a:pt x="215900" y="215900"/>
                  </a:lnTo>
                  <a:lnTo>
                    <a:pt x="215900" y="0"/>
                  </a:lnTo>
                  <a:lnTo>
                    <a:pt x="0" y="0"/>
                  </a:lnTo>
                  <a:lnTo>
                    <a:pt x="0" y="2159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19700" y="4508499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>
                  <a:moveTo>
                    <a:pt x="215900" y="0"/>
                  </a:moveTo>
                  <a:lnTo>
                    <a:pt x="0" y="0"/>
                  </a:lnTo>
                  <a:lnTo>
                    <a:pt x="0" y="215900"/>
                  </a:lnTo>
                  <a:lnTo>
                    <a:pt x="215900" y="215900"/>
                  </a:lnTo>
                  <a:lnTo>
                    <a:pt x="2159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19700" y="4508499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>
                  <a:moveTo>
                    <a:pt x="0" y="215900"/>
                  </a:moveTo>
                  <a:lnTo>
                    <a:pt x="215900" y="215900"/>
                  </a:lnTo>
                  <a:lnTo>
                    <a:pt x="215900" y="0"/>
                  </a:lnTo>
                  <a:lnTo>
                    <a:pt x="0" y="0"/>
                  </a:lnTo>
                  <a:lnTo>
                    <a:pt x="0" y="2159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765425" y="3998848"/>
            <a:ext cx="660400" cy="732155"/>
            <a:chOff x="2765425" y="3998848"/>
            <a:chExt cx="660400" cy="732155"/>
          </a:xfrm>
        </p:grpSpPr>
        <p:sp>
          <p:nvSpPr>
            <p:cNvPr id="10" name="object 10"/>
            <p:cNvSpPr/>
            <p:nvPr/>
          </p:nvSpPr>
          <p:spPr>
            <a:xfrm>
              <a:off x="2916301" y="4005198"/>
              <a:ext cx="360680" cy="503555"/>
            </a:xfrm>
            <a:custGeom>
              <a:avLst/>
              <a:gdLst/>
              <a:ahLst/>
              <a:cxnLst/>
              <a:rect l="l" t="t" r="r" b="b"/>
              <a:pathLst>
                <a:path w="360679" h="503554">
                  <a:moveTo>
                    <a:pt x="215900" y="0"/>
                  </a:moveTo>
                  <a:lnTo>
                    <a:pt x="0" y="503300"/>
                  </a:lnTo>
                </a:path>
                <a:path w="360679" h="503554">
                  <a:moveTo>
                    <a:pt x="215900" y="0"/>
                  </a:moveTo>
                  <a:lnTo>
                    <a:pt x="360299" y="5033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71775" y="4508499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>
                  <a:moveTo>
                    <a:pt x="215900" y="0"/>
                  </a:moveTo>
                  <a:lnTo>
                    <a:pt x="0" y="0"/>
                  </a:lnTo>
                  <a:lnTo>
                    <a:pt x="0" y="215900"/>
                  </a:lnTo>
                  <a:lnTo>
                    <a:pt x="215900" y="215900"/>
                  </a:lnTo>
                  <a:lnTo>
                    <a:pt x="2159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71775" y="4508499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>
                  <a:moveTo>
                    <a:pt x="0" y="215900"/>
                  </a:moveTo>
                  <a:lnTo>
                    <a:pt x="215900" y="215900"/>
                  </a:lnTo>
                  <a:lnTo>
                    <a:pt x="215900" y="0"/>
                  </a:lnTo>
                  <a:lnTo>
                    <a:pt x="0" y="0"/>
                  </a:lnTo>
                  <a:lnTo>
                    <a:pt x="0" y="2159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03575" y="4508499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>
                  <a:moveTo>
                    <a:pt x="215900" y="0"/>
                  </a:moveTo>
                  <a:lnTo>
                    <a:pt x="0" y="0"/>
                  </a:lnTo>
                  <a:lnTo>
                    <a:pt x="0" y="215900"/>
                  </a:lnTo>
                  <a:lnTo>
                    <a:pt x="215900" y="215900"/>
                  </a:lnTo>
                  <a:lnTo>
                    <a:pt x="2159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03575" y="4508499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>
                  <a:moveTo>
                    <a:pt x="0" y="215900"/>
                  </a:moveTo>
                  <a:lnTo>
                    <a:pt x="215900" y="215900"/>
                  </a:lnTo>
                  <a:lnTo>
                    <a:pt x="215900" y="0"/>
                  </a:lnTo>
                  <a:lnTo>
                    <a:pt x="0" y="0"/>
                  </a:lnTo>
                  <a:lnTo>
                    <a:pt x="0" y="2159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124200" y="1622425"/>
            <a:ext cx="2533650" cy="3542029"/>
            <a:chOff x="3124200" y="1622425"/>
            <a:chExt cx="2533650" cy="3542029"/>
          </a:xfrm>
        </p:grpSpPr>
        <p:sp>
          <p:nvSpPr>
            <p:cNvPr id="16" name="object 16"/>
            <p:cNvSpPr/>
            <p:nvPr/>
          </p:nvSpPr>
          <p:spPr>
            <a:xfrm>
              <a:off x="3130550" y="2276475"/>
              <a:ext cx="2089150" cy="1657350"/>
            </a:xfrm>
            <a:custGeom>
              <a:avLst/>
              <a:gdLst/>
              <a:ahLst/>
              <a:cxnLst/>
              <a:rect l="l" t="t" r="r" b="b"/>
              <a:pathLst>
                <a:path w="2089150" h="1657350">
                  <a:moveTo>
                    <a:pt x="1081151" y="73025"/>
                  </a:moveTo>
                  <a:lnTo>
                    <a:pt x="2089150" y="1584325"/>
                  </a:lnTo>
                </a:path>
                <a:path w="2089150" h="1657350">
                  <a:moveTo>
                    <a:pt x="1081151" y="0"/>
                  </a:moveTo>
                  <a:lnTo>
                    <a:pt x="0" y="1657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79901" y="1628775"/>
              <a:ext cx="1008380" cy="1008380"/>
            </a:xfrm>
            <a:custGeom>
              <a:avLst/>
              <a:gdLst/>
              <a:ahLst/>
              <a:cxnLst/>
              <a:rect l="l" t="t" r="r" b="b"/>
              <a:pathLst>
                <a:path w="1008379" h="1008380">
                  <a:moveTo>
                    <a:pt x="503936" y="0"/>
                  </a:moveTo>
                  <a:lnTo>
                    <a:pt x="455392" y="2307"/>
                  </a:lnTo>
                  <a:lnTo>
                    <a:pt x="408157" y="9089"/>
                  </a:lnTo>
                  <a:lnTo>
                    <a:pt x="362441" y="20133"/>
                  </a:lnTo>
                  <a:lnTo>
                    <a:pt x="318454" y="35229"/>
                  </a:lnTo>
                  <a:lnTo>
                    <a:pt x="276408" y="54166"/>
                  </a:lnTo>
                  <a:lnTo>
                    <a:pt x="236513" y="76731"/>
                  </a:lnTo>
                  <a:lnTo>
                    <a:pt x="198981" y="102715"/>
                  </a:lnTo>
                  <a:lnTo>
                    <a:pt x="164022" y="131905"/>
                  </a:lnTo>
                  <a:lnTo>
                    <a:pt x="131847" y="164091"/>
                  </a:lnTo>
                  <a:lnTo>
                    <a:pt x="102668" y="199061"/>
                  </a:lnTo>
                  <a:lnTo>
                    <a:pt x="76695" y="236604"/>
                  </a:lnTo>
                  <a:lnTo>
                    <a:pt x="54139" y="276508"/>
                  </a:lnTo>
                  <a:lnTo>
                    <a:pt x="35211" y="318563"/>
                  </a:lnTo>
                  <a:lnTo>
                    <a:pt x="20123" y="362557"/>
                  </a:lnTo>
                  <a:lnTo>
                    <a:pt x="9084" y="408279"/>
                  </a:lnTo>
                  <a:lnTo>
                    <a:pt x="2306" y="455518"/>
                  </a:lnTo>
                  <a:lnTo>
                    <a:pt x="0" y="504063"/>
                  </a:lnTo>
                  <a:lnTo>
                    <a:pt x="2306" y="552607"/>
                  </a:lnTo>
                  <a:lnTo>
                    <a:pt x="9084" y="599846"/>
                  </a:lnTo>
                  <a:lnTo>
                    <a:pt x="20123" y="645568"/>
                  </a:lnTo>
                  <a:lnTo>
                    <a:pt x="35211" y="689562"/>
                  </a:lnTo>
                  <a:lnTo>
                    <a:pt x="54139" y="731617"/>
                  </a:lnTo>
                  <a:lnTo>
                    <a:pt x="76695" y="771521"/>
                  </a:lnTo>
                  <a:lnTo>
                    <a:pt x="102668" y="809064"/>
                  </a:lnTo>
                  <a:lnTo>
                    <a:pt x="131847" y="844034"/>
                  </a:lnTo>
                  <a:lnTo>
                    <a:pt x="164022" y="876220"/>
                  </a:lnTo>
                  <a:lnTo>
                    <a:pt x="198981" y="905410"/>
                  </a:lnTo>
                  <a:lnTo>
                    <a:pt x="236513" y="931394"/>
                  </a:lnTo>
                  <a:lnTo>
                    <a:pt x="276408" y="953959"/>
                  </a:lnTo>
                  <a:lnTo>
                    <a:pt x="318454" y="972896"/>
                  </a:lnTo>
                  <a:lnTo>
                    <a:pt x="362441" y="987992"/>
                  </a:lnTo>
                  <a:lnTo>
                    <a:pt x="408157" y="999036"/>
                  </a:lnTo>
                  <a:lnTo>
                    <a:pt x="455392" y="1005818"/>
                  </a:lnTo>
                  <a:lnTo>
                    <a:pt x="503936" y="1008126"/>
                  </a:lnTo>
                  <a:lnTo>
                    <a:pt x="552480" y="1005818"/>
                  </a:lnTo>
                  <a:lnTo>
                    <a:pt x="599719" y="999036"/>
                  </a:lnTo>
                  <a:lnTo>
                    <a:pt x="645441" y="987992"/>
                  </a:lnTo>
                  <a:lnTo>
                    <a:pt x="689435" y="972896"/>
                  </a:lnTo>
                  <a:lnTo>
                    <a:pt x="731490" y="953959"/>
                  </a:lnTo>
                  <a:lnTo>
                    <a:pt x="771394" y="931394"/>
                  </a:lnTo>
                  <a:lnTo>
                    <a:pt x="808937" y="905410"/>
                  </a:lnTo>
                  <a:lnTo>
                    <a:pt x="843907" y="876220"/>
                  </a:lnTo>
                  <a:lnTo>
                    <a:pt x="876093" y="844034"/>
                  </a:lnTo>
                  <a:lnTo>
                    <a:pt x="905283" y="809064"/>
                  </a:lnTo>
                  <a:lnTo>
                    <a:pt x="931267" y="771521"/>
                  </a:lnTo>
                  <a:lnTo>
                    <a:pt x="953832" y="731617"/>
                  </a:lnTo>
                  <a:lnTo>
                    <a:pt x="972769" y="689562"/>
                  </a:lnTo>
                  <a:lnTo>
                    <a:pt x="987865" y="645568"/>
                  </a:lnTo>
                  <a:lnTo>
                    <a:pt x="998909" y="599846"/>
                  </a:lnTo>
                  <a:lnTo>
                    <a:pt x="1005691" y="552607"/>
                  </a:lnTo>
                  <a:lnTo>
                    <a:pt x="1007999" y="504063"/>
                  </a:lnTo>
                  <a:lnTo>
                    <a:pt x="1005691" y="455518"/>
                  </a:lnTo>
                  <a:lnTo>
                    <a:pt x="998909" y="408279"/>
                  </a:lnTo>
                  <a:lnTo>
                    <a:pt x="987865" y="362557"/>
                  </a:lnTo>
                  <a:lnTo>
                    <a:pt x="972769" y="318563"/>
                  </a:lnTo>
                  <a:lnTo>
                    <a:pt x="953832" y="276508"/>
                  </a:lnTo>
                  <a:lnTo>
                    <a:pt x="931267" y="236604"/>
                  </a:lnTo>
                  <a:lnTo>
                    <a:pt x="905283" y="199061"/>
                  </a:lnTo>
                  <a:lnTo>
                    <a:pt x="876093" y="164091"/>
                  </a:lnTo>
                  <a:lnTo>
                    <a:pt x="843907" y="131905"/>
                  </a:lnTo>
                  <a:lnTo>
                    <a:pt x="808937" y="102715"/>
                  </a:lnTo>
                  <a:lnTo>
                    <a:pt x="771394" y="76731"/>
                  </a:lnTo>
                  <a:lnTo>
                    <a:pt x="731490" y="54166"/>
                  </a:lnTo>
                  <a:lnTo>
                    <a:pt x="689435" y="35229"/>
                  </a:lnTo>
                  <a:lnTo>
                    <a:pt x="645441" y="20133"/>
                  </a:lnTo>
                  <a:lnTo>
                    <a:pt x="599719" y="9089"/>
                  </a:lnTo>
                  <a:lnTo>
                    <a:pt x="552480" y="2307"/>
                  </a:lnTo>
                  <a:lnTo>
                    <a:pt x="503936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79901" y="1628775"/>
              <a:ext cx="1008380" cy="1295400"/>
            </a:xfrm>
            <a:custGeom>
              <a:avLst/>
              <a:gdLst/>
              <a:ahLst/>
              <a:cxnLst/>
              <a:rect l="l" t="t" r="r" b="b"/>
              <a:pathLst>
                <a:path w="1008379" h="1295400">
                  <a:moveTo>
                    <a:pt x="0" y="504063"/>
                  </a:moveTo>
                  <a:lnTo>
                    <a:pt x="2306" y="455518"/>
                  </a:lnTo>
                  <a:lnTo>
                    <a:pt x="9084" y="408279"/>
                  </a:lnTo>
                  <a:lnTo>
                    <a:pt x="20123" y="362557"/>
                  </a:lnTo>
                  <a:lnTo>
                    <a:pt x="35211" y="318563"/>
                  </a:lnTo>
                  <a:lnTo>
                    <a:pt x="54139" y="276508"/>
                  </a:lnTo>
                  <a:lnTo>
                    <a:pt x="76695" y="236604"/>
                  </a:lnTo>
                  <a:lnTo>
                    <a:pt x="102668" y="199061"/>
                  </a:lnTo>
                  <a:lnTo>
                    <a:pt x="131847" y="164091"/>
                  </a:lnTo>
                  <a:lnTo>
                    <a:pt x="164022" y="131905"/>
                  </a:lnTo>
                  <a:lnTo>
                    <a:pt x="198981" y="102715"/>
                  </a:lnTo>
                  <a:lnTo>
                    <a:pt x="236513" y="76731"/>
                  </a:lnTo>
                  <a:lnTo>
                    <a:pt x="276408" y="54166"/>
                  </a:lnTo>
                  <a:lnTo>
                    <a:pt x="318454" y="35229"/>
                  </a:lnTo>
                  <a:lnTo>
                    <a:pt x="362441" y="20133"/>
                  </a:lnTo>
                  <a:lnTo>
                    <a:pt x="408157" y="9089"/>
                  </a:lnTo>
                  <a:lnTo>
                    <a:pt x="455392" y="2307"/>
                  </a:lnTo>
                  <a:lnTo>
                    <a:pt x="503936" y="0"/>
                  </a:lnTo>
                  <a:lnTo>
                    <a:pt x="552480" y="2307"/>
                  </a:lnTo>
                  <a:lnTo>
                    <a:pt x="599719" y="9089"/>
                  </a:lnTo>
                  <a:lnTo>
                    <a:pt x="645441" y="20133"/>
                  </a:lnTo>
                  <a:lnTo>
                    <a:pt x="689435" y="35229"/>
                  </a:lnTo>
                  <a:lnTo>
                    <a:pt x="731490" y="54166"/>
                  </a:lnTo>
                  <a:lnTo>
                    <a:pt x="771394" y="76731"/>
                  </a:lnTo>
                  <a:lnTo>
                    <a:pt x="808937" y="102715"/>
                  </a:lnTo>
                  <a:lnTo>
                    <a:pt x="843907" y="131905"/>
                  </a:lnTo>
                  <a:lnTo>
                    <a:pt x="876093" y="164091"/>
                  </a:lnTo>
                  <a:lnTo>
                    <a:pt x="905283" y="199061"/>
                  </a:lnTo>
                  <a:lnTo>
                    <a:pt x="931267" y="236604"/>
                  </a:lnTo>
                  <a:lnTo>
                    <a:pt x="953832" y="276508"/>
                  </a:lnTo>
                  <a:lnTo>
                    <a:pt x="972769" y="318563"/>
                  </a:lnTo>
                  <a:lnTo>
                    <a:pt x="987865" y="362557"/>
                  </a:lnTo>
                  <a:lnTo>
                    <a:pt x="998909" y="408279"/>
                  </a:lnTo>
                  <a:lnTo>
                    <a:pt x="1005691" y="455518"/>
                  </a:lnTo>
                  <a:lnTo>
                    <a:pt x="1007999" y="504063"/>
                  </a:lnTo>
                  <a:lnTo>
                    <a:pt x="1005691" y="552607"/>
                  </a:lnTo>
                  <a:lnTo>
                    <a:pt x="998909" y="599846"/>
                  </a:lnTo>
                  <a:lnTo>
                    <a:pt x="987865" y="645568"/>
                  </a:lnTo>
                  <a:lnTo>
                    <a:pt x="972769" y="689562"/>
                  </a:lnTo>
                  <a:lnTo>
                    <a:pt x="953832" y="731617"/>
                  </a:lnTo>
                  <a:lnTo>
                    <a:pt x="931267" y="771521"/>
                  </a:lnTo>
                  <a:lnTo>
                    <a:pt x="905283" y="809064"/>
                  </a:lnTo>
                  <a:lnTo>
                    <a:pt x="876093" y="844034"/>
                  </a:lnTo>
                  <a:lnTo>
                    <a:pt x="843907" y="876220"/>
                  </a:lnTo>
                  <a:lnTo>
                    <a:pt x="808937" y="905410"/>
                  </a:lnTo>
                  <a:lnTo>
                    <a:pt x="771394" y="931394"/>
                  </a:lnTo>
                  <a:lnTo>
                    <a:pt x="731490" y="953959"/>
                  </a:lnTo>
                  <a:lnTo>
                    <a:pt x="689435" y="972896"/>
                  </a:lnTo>
                  <a:lnTo>
                    <a:pt x="645441" y="987992"/>
                  </a:lnTo>
                  <a:lnTo>
                    <a:pt x="599719" y="999036"/>
                  </a:lnTo>
                  <a:lnTo>
                    <a:pt x="552480" y="1005818"/>
                  </a:lnTo>
                  <a:lnTo>
                    <a:pt x="503936" y="1008126"/>
                  </a:lnTo>
                  <a:lnTo>
                    <a:pt x="455392" y="1005818"/>
                  </a:lnTo>
                  <a:lnTo>
                    <a:pt x="408157" y="999036"/>
                  </a:lnTo>
                  <a:lnTo>
                    <a:pt x="362441" y="987992"/>
                  </a:lnTo>
                  <a:lnTo>
                    <a:pt x="318454" y="972896"/>
                  </a:lnTo>
                  <a:lnTo>
                    <a:pt x="276408" y="953959"/>
                  </a:lnTo>
                  <a:lnTo>
                    <a:pt x="236513" y="931394"/>
                  </a:lnTo>
                  <a:lnTo>
                    <a:pt x="198981" y="905410"/>
                  </a:lnTo>
                  <a:lnTo>
                    <a:pt x="164022" y="876220"/>
                  </a:lnTo>
                  <a:lnTo>
                    <a:pt x="131847" y="844034"/>
                  </a:lnTo>
                  <a:lnTo>
                    <a:pt x="102668" y="809064"/>
                  </a:lnTo>
                  <a:lnTo>
                    <a:pt x="76695" y="771521"/>
                  </a:lnTo>
                  <a:lnTo>
                    <a:pt x="54139" y="731617"/>
                  </a:lnTo>
                  <a:lnTo>
                    <a:pt x="35211" y="689562"/>
                  </a:lnTo>
                  <a:lnTo>
                    <a:pt x="20123" y="645568"/>
                  </a:lnTo>
                  <a:lnTo>
                    <a:pt x="9084" y="599846"/>
                  </a:lnTo>
                  <a:lnTo>
                    <a:pt x="2306" y="552607"/>
                  </a:lnTo>
                  <a:lnTo>
                    <a:pt x="0" y="504063"/>
                  </a:lnTo>
                  <a:close/>
                </a:path>
                <a:path w="1008379" h="1295400">
                  <a:moveTo>
                    <a:pt x="504825" y="1008126"/>
                  </a:moveTo>
                  <a:lnTo>
                    <a:pt x="215900" y="1295400"/>
                  </a:lnTo>
                </a:path>
                <a:path w="1008379" h="1295400">
                  <a:moveTo>
                    <a:pt x="504825" y="1008126"/>
                  </a:moveTo>
                  <a:lnTo>
                    <a:pt x="792099" y="12954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51275" y="2924238"/>
              <a:ext cx="215900" cy="217804"/>
            </a:xfrm>
            <a:custGeom>
              <a:avLst/>
              <a:gdLst/>
              <a:ahLst/>
              <a:cxnLst/>
              <a:rect l="l" t="t" r="r" b="b"/>
              <a:pathLst>
                <a:path w="215900" h="217805">
                  <a:moveTo>
                    <a:pt x="215900" y="0"/>
                  </a:moveTo>
                  <a:lnTo>
                    <a:pt x="0" y="0"/>
                  </a:lnTo>
                  <a:lnTo>
                    <a:pt x="0" y="217487"/>
                  </a:lnTo>
                  <a:lnTo>
                    <a:pt x="215900" y="217487"/>
                  </a:lnTo>
                  <a:lnTo>
                    <a:pt x="215900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51275" y="2924238"/>
              <a:ext cx="215900" cy="217804"/>
            </a:xfrm>
            <a:custGeom>
              <a:avLst/>
              <a:gdLst/>
              <a:ahLst/>
              <a:cxnLst/>
              <a:rect l="l" t="t" r="r" b="b"/>
              <a:pathLst>
                <a:path w="215900" h="217805">
                  <a:moveTo>
                    <a:pt x="0" y="217487"/>
                  </a:moveTo>
                  <a:lnTo>
                    <a:pt x="215900" y="217487"/>
                  </a:lnTo>
                  <a:lnTo>
                    <a:pt x="215900" y="0"/>
                  </a:lnTo>
                  <a:lnTo>
                    <a:pt x="0" y="0"/>
                  </a:lnTo>
                  <a:lnTo>
                    <a:pt x="0" y="2174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00625" y="2924238"/>
              <a:ext cx="215900" cy="217804"/>
            </a:xfrm>
            <a:custGeom>
              <a:avLst/>
              <a:gdLst/>
              <a:ahLst/>
              <a:cxnLst/>
              <a:rect l="l" t="t" r="r" b="b"/>
              <a:pathLst>
                <a:path w="215900" h="217805">
                  <a:moveTo>
                    <a:pt x="215900" y="0"/>
                  </a:moveTo>
                  <a:lnTo>
                    <a:pt x="0" y="0"/>
                  </a:lnTo>
                  <a:lnTo>
                    <a:pt x="0" y="217487"/>
                  </a:lnTo>
                  <a:lnTo>
                    <a:pt x="215900" y="217487"/>
                  </a:lnTo>
                  <a:lnTo>
                    <a:pt x="215900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00625" y="2924238"/>
              <a:ext cx="215900" cy="217804"/>
            </a:xfrm>
            <a:custGeom>
              <a:avLst/>
              <a:gdLst/>
              <a:ahLst/>
              <a:cxnLst/>
              <a:rect l="l" t="t" r="r" b="b"/>
              <a:pathLst>
                <a:path w="215900" h="217805">
                  <a:moveTo>
                    <a:pt x="0" y="217487"/>
                  </a:moveTo>
                  <a:lnTo>
                    <a:pt x="215900" y="217487"/>
                  </a:lnTo>
                  <a:lnTo>
                    <a:pt x="215900" y="0"/>
                  </a:lnTo>
                  <a:lnTo>
                    <a:pt x="0" y="0"/>
                  </a:lnTo>
                  <a:lnTo>
                    <a:pt x="0" y="2174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11700" y="2924175"/>
              <a:ext cx="1008380" cy="1008380"/>
            </a:xfrm>
            <a:custGeom>
              <a:avLst/>
              <a:gdLst/>
              <a:ahLst/>
              <a:cxnLst/>
              <a:rect l="l" t="t" r="r" b="b"/>
              <a:pathLst>
                <a:path w="1008379" h="1008379">
                  <a:moveTo>
                    <a:pt x="503936" y="0"/>
                  </a:moveTo>
                  <a:lnTo>
                    <a:pt x="455392" y="2307"/>
                  </a:lnTo>
                  <a:lnTo>
                    <a:pt x="408157" y="9089"/>
                  </a:lnTo>
                  <a:lnTo>
                    <a:pt x="362441" y="20133"/>
                  </a:lnTo>
                  <a:lnTo>
                    <a:pt x="318454" y="35229"/>
                  </a:lnTo>
                  <a:lnTo>
                    <a:pt x="276408" y="54166"/>
                  </a:lnTo>
                  <a:lnTo>
                    <a:pt x="236513" y="76731"/>
                  </a:lnTo>
                  <a:lnTo>
                    <a:pt x="198981" y="102715"/>
                  </a:lnTo>
                  <a:lnTo>
                    <a:pt x="164022" y="131905"/>
                  </a:lnTo>
                  <a:lnTo>
                    <a:pt x="131847" y="164091"/>
                  </a:lnTo>
                  <a:lnTo>
                    <a:pt x="102668" y="199061"/>
                  </a:lnTo>
                  <a:lnTo>
                    <a:pt x="76695" y="236604"/>
                  </a:lnTo>
                  <a:lnTo>
                    <a:pt x="54139" y="276508"/>
                  </a:lnTo>
                  <a:lnTo>
                    <a:pt x="35211" y="318563"/>
                  </a:lnTo>
                  <a:lnTo>
                    <a:pt x="20123" y="362557"/>
                  </a:lnTo>
                  <a:lnTo>
                    <a:pt x="9084" y="408279"/>
                  </a:lnTo>
                  <a:lnTo>
                    <a:pt x="2306" y="455518"/>
                  </a:lnTo>
                  <a:lnTo>
                    <a:pt x="0" y="504063"/>
                  </a:lnTo>
                  <a:lnTo>
                    <a:pt x="2306" y="552607"/>
                  </a:lnTo>
                  <a:lnTo>
                    <a:pt x="9084" y="599846"/>
                  </a:lnTo>
                  <a:lnTo>
                    <a:pt x="20123" y="645568"/>
                  </a:lnTo>
                  <a:lnTo>
                    <a:pt x="35211" y="689562"/>
                  </a:lnTo>
                  <a:lnTo>
                    <a:pt x="54139" y="731617"/>
                  </a:lnTo>
                  <a:lnTo>
                    <a:pt x="76695" y="771521"/>
                  </a:lnTo>
                  <a:lnTo>
                    <a:pt x="102668" y="809064"/>
                  </a:lnTo>
                  <a:lnTo>
                    <a:pt x="131847" y="844034"/>
                  </a:lnTo>
                  <a:lnTo>
                    <a:pt x="164022" y="876220"/>
                  </a:lnTo>
                  <a:lnTo>
                    <a:pt x="198981" y="905410"/>
                  </a:lnTo>
                  <a:lnTo>
                    <a:pt x="236513" y="931394"/>
                  </a:lnTo>
                  <a:lnTo>
                    <a:pt x="276408" y="953959"/>
                  </a:lnTo>
                  <a:lnTo>
                    <a:pt x="318454" y="972896"/>
                  </a:lnTo>
                  <a:lnTo>
                    <a:pt x="362441" y="987992"/>
                  </a:lnTo>
                  <a:lnTo>
                    <a:pt x="408157" y="999036"/>
                  </a:lnTo>
                  <a:lnTo>
                    <a:pt x="455392" y="1005818"/>
                  </a:lnTo>
                  <a:lnTo>
                    <a:pt x="503936" y="1008126"/>
                  </a:lnTo>
                  <a:lnTo>
                    <a:pt x="552480" y="1005818"/>
                  </a:lnTo>
                  <a:lnTo>
                    <a:pt x="599719" y="999036"/>
                  </a:lnTo>
                  <a:lnTo>
                    <a:pt x="645441" y="987992"/>
                  </a:lnTo>
                  <a:lnTo>
                    <a:pt x="689435" y="972896"/>
                  </a:lnTo>
                  <a:lnTo>
                    <a:pt x="731490" y="953959"/>
                  </a:lnTo>
                  <a:lnTo>
                    <a:pt x="771394" y="931394"/>
                  </a:lnTo>
                  <a:lnTo>
                    <a:pt x="808937" y="905410"/>
                  </a:lnTo>
                  <a:lnTo>
                    <a:pt x="843907" y="876220"/>
                  </a:lnTo>
                  <a:lnTo>
                    <a:pt x="876093" y="844034"/>
                  </a:lnTo>
                  <a:lnTo>
                    <a:pt x="905283" y="809064"/>
                  </a:lnTo>
                  <a:lnTo>
                    <a:pt x="931267" y="771521"/>
                  </a:lnTo>
                  <a:lnTo>
                    <a:pt x="953832" y="731617"/>
                  </a:lnTo>
                  <a:lnTo>
                    <a:pt x="972769" y="689562"/>
                  </a:lnTo>
                  <a:lnTo>
                    <a:pt x="987865" y="645568"/>
                  </a:lnTo>
                  <a:lnTo>
                    <a:pt x="998909" y="599846"/>
                  </a:lnTo>
                  <a:lnTo>
                    <a:pt x="1005691" y="552607"/>
                  </a:lnTo>
                  <a:lnTo>
                    <a:pt x="1007999" y="504063"/>
                  </a:lnTo>
                  <a:lnTo>
                    <a:pt x="1005691" y="455518"/>
                  </a:lnTo>
                  <a:lnTo>
                    <a:pt x="998909" y="408279"/>
                  </a:lnTo>
                  <a:lnTo>
                    <a:pt x="987865" y="362557"/>
                  </a:lnTo>
                  <a:lnTo>
                    <a:pt x="972769" y="318563"/>
                  </a:lnTo>
                  <a:lnTo>
                    <a:pt x="953832" y="276508"/>
                  </a:lnTo>
                  <a:lnTo>
                    <a:pt x="931267" y="236604"/>
                  </a:lnTo>
                  <a:lnTo>
                    <a:pt x="905283" y="199061"/>
                  </a:lnTo>
                  <a:lnTo>
                    <a:pt x="876093" y="164091"/>
                  </a:lnTo>
                  <a:lnTo>
                    <a:pt x="843907" y="131905"/>
                  </a:lnTo>
                  <a:lnTo>
                    <a:pt x="808937" y="102715"/>
                  </a:lnTo>
                  <a:lnTo>
                    <a:pt x="771394" y="76731"/>
                  </a:lnTo>
                  <a:lnTo>
                    <a:pt x="731490" y="54166"/>
                  </a:lnTo>
                  <a:lnTo>
                    <a:pt x="689435" y="35229"/>
                  </a:lnTo>
                  <a:lnTo>
                    <a:pt x="645441" y="20133"/>
                  </a:lnTo>
                  <a:lnTo>
                    <a:pt x="599719" y="9089"/>
                  </a:lnTo>
                  <a:lnTo>
                    <a:pt x="552480" y="2307"/>
                  </a:lnTo>
                  <a:lnTo>
                    <a:pt x="50393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11700" y="2924175"/>
              <a:ext cx="1008380" cy="1297305"/>
            </a:xfrm>
            <a:custGeom>
              <a:avLst/>
              <a:gdLst/>
              <a:ahLst/>
              <a:cxnLst/>
              <a:rect l="l" t="t" r="r" b="b"/>
              <a:pathLst>
                <a:path w="1008379" h="1297304">
                  <a:moveTo>
                    <a:pt x="0" y="504063"/>
                  </a:moveTo>
                  <a:lnTo>
                    <a:pt x="2306" y="455518"/>
                  </a:lnTo>
                  <a:lnTo>
                    <a:pt x="9084" y="408279"/>
                  </a:lnTo>
                  <a:lnTo>
                    <a:pt x="20123" y="362557"/>
                  </a:lnTo>
                  <a:lnTo>
                    <a:pt x="35211" y="318563"/>
                  </a:lnTo>
                  <a:lnTo>
                    <a:pt x="54139" y="276508"/>
                  </a:lnTo>
                  <a:lnTo>
                    <a:pt x="76695" y="236604"/>
                  </a:lnTo>
                  <a:lnTo>
                    <a:pt x="102668" y="199061"/>
                  </a:lnTo>
                  <a:lnTo>
                    <a:pt x="131847" y="164091"/>
                  </a:lnTo>
                  <a:lnTo>
                    <a:pt x="164022" y="131905"/>
                  </a:lnTo>
                  <a:lnTo>
                    <a:pt x="198981" y="102715"/>
                  </a:lnTo>
                  <a:lnTo>
                    <a:pt x="236513" y="76731"/>
                  </a:lnTo>
                  <a:lnTo>
                    <a:pt x="276408" y="54166"/>
                  </a:lnTo>
                  <a:lnTo>
                    <a:pt x="318454" y="35229"/>
                  </a:lnTo>
                  <a:lnTo>
                    <a:pt x="362441" y="20133"/>
                  </a:lnTo>
                  <a:lnTo>
                    <a:pt x="408157" y="9089"/>
                  </a:lnTo>
                  <a:lnTo>
                    <a:pt x="455392" y="2307"/>
                  </a:lnTo>
                  <a:lnTo>
                    <a:pt x="503936" y="0"/>
                  </a:lnTo>
                  <a:lnTo>
                    <a:pt x="552480" y="2307"/>
                  </a:lnTo>
                  <a:lnTo>
                    <a:pt x="599719" y="9089"/>
                  </a:lnTo>
                  <a:lnTo>
                    <a:pt x="645441" y="20133"/>
                  </a:lnTo>
                  <a:lnTo>
                    <a:pt x="689435" y="35229"/>
                  </a:lnTo>
                  <a:lnTo>
                    <a:pt x="731490" y="54166"/>
                  </a:lnTo>
                  <a:lnTo>
                    <a:pt x="771394" y="76731"/>
                  </a:lnTo>
                  <a:lnTo>
                    <a:pt x="808937" y="102715"/>
                  </a:lnTo>
                  <a:lnTo>
                    <a:pt x="843907" y="131905"/>
                  </a:lnTo>
                  <a:lnTo>
                    <a:pt x="876093" y="164091"/>
                  </a:lnTo>
                  <a:lnTo>
                    <a:pt x="905283" y="199061"/>
                  </a:lnTo>
                  <a:lnTo>
                    <a:pt x="931267" y="236604"/>
                  </a:lnTo>
                  <a:lnTo>
                    <a:pt x="953832" y="276508"/>
                  </a:lnTo>
                  <a:lnTo>
                    <a:pt x="972769" y="318563"/>
                  </a:lnTo>
                  <a:lnTo>
                    <a:pt x="987865" y="362557"/>
                  </a:lnTo>
                  <a:lnTo>
                    <a:pt x="998909" y="408279"/>
                  </a:lnTo>
                  <a:lnTo>
                    <a:pt x="1005691" y="455518"/>
                  </a:lnTo>
                  <a:lnTo>
                    <a:pt x="1007999" y="504063"/>
                  </a:lnTo>
                  <a:lnTo>
                    <a:pt x="1005691" y="552607"/>
                  </a:lnTo>
                  <a:lnTo>
                    <a:pt x="998909" y="599846"/>
                  </a:lnTo>
                  <a:lnTo>
                    <a:pt x="987865" y="645568"/>
                  </a:lnTo>
                  <a:lnTo>
                    <a:pt x="972769" y="689562"/>
                  </a:lnTo>
                  <a:lnTo>
                    <a:pt x="953832" y="731617"/>
                  </a:lnTo>
                  <a:lnTo>
                    <a:pt x="931267" y="771521"/>
                  </a:lnTo>
                  <a:lnTo>
                    <a:pt x="905283" y="809064"/>
                  </a:lnTo>
                  <a:lnTo>
                    <a:pt x="876093" y="844034"/>
                  </a:lnTo>
                  <a:lnTo>
                    <a:pt x="843907" y="876220"/>
                  </a:lnTo>
                  <a:lnTo>
                    <a:pt x="808937" y="905410"/>
                  </a:lnTo>
                  <a:lnTo>
                    <a:pt x="771394" y="931394"/>
                  </a:lnTo>
                  <a:lnTo>
                    <a:pt x="731490" y="953959"/>
                  </a:lnTo>
                  <a:lnTo>
                    <a:pt x="689435" y="972896"/>
                  </a:lnTo>
                  <a:lnTo>
                    <a:pt x="645441" y="987992"/>
                  </a:lnTo>
                  <a:lnTo>
                    <a:pt x="599719" y="999036"/>
                  </a:lnTo>
                  <a:lnTo>
                    <a:pt x="552480" y="1005818"/>
                  </a:lnTo>
                  <a:lnTo>
                    <a:pt x="503936" y="1008126"/>
                  </a:lnTo>
                  <a:lnTo>
                    <a:pt x="455392" y="1005818"/>
                  </a:lnTo>
                  <a:lnTo>
                    <a:pt x="408157" y="999036"/>
                  </a:lnTo>
                  <a:lnTo>
                    <a:pt x="362441" y="987992"/>
                  </a:lnTo>
                  <a:lnTo>
                    <a:pt x="318454" y="972896"/>
                  </a:lnTo>
                  <a:lnTo>
                    <a:pt x="276408" y="953959"/>
                  </a:lnTo>
                  <a:lnTo>
                    <a:pt x="236513" y="931394"/>
                  </a:lnTo>
                  <a:lnTo>
                    <a:pt x="198981" y="905410"/>
                  </a:lnTo>
                  <a:lnTo>
                    <a:pt x="164022" y="876220"/>
                  </a:lnTo>
                  <a:lnTo>
                    <a:pt x="131847" y="844034"/>
                  </a:lnTo>
                  <a:lnTo>
                    <a:pt x="102668" y="809064"/>
                  </a:lnTo>
                  <a:lnTo>
                    <a:pt x="76695" y="771521"/>
                  </a:lnTo>
                  <a:lnTo>
                    <a:pt x="54139" y="731617"/>
                  </a:lnTo>
                  <a:lnTo>
                    <a:pt x="35211" y="689562"/>
                  </a:lnTo>
                  <a:lnTo>
                    <a:pt x="20123" y="645568"/>
                  </a:lnTo>
                  <a:lnTo>
                    <a:pt x="9084" y="599846"/>
                  </a:lnTo>
                  <a:lnTo>
                    <a:pt x="2306" y="552607"/>
                  </a:lnTo>
                  <a:lnTo>
                    <a:pt x="0" y="504063"/>
                  </a:lnTo>
                  <a:close/>
                </a:path>
                <a:path w="1008379" h="1297304">
                  <a:moveTo>
                    <a:pt x="504825" y="1009650"/>
                  </a:moveTo>
                  <a:lnTo>
                    <a:pt x="144399" y="1296924"/>
                  </a:lnTo>
                </a:path>
                <a:path w="1008379" h="1297304">
                  <a:moveTo>
                    <a:pt x="504825" y="1009650"/>
                  </a:moveTo>
                  <a:lnTo>
                    <a:pt x="720725" y="12969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11700" y="4221162"/>
              <a:ext cx="287655" cy="287655"/>
            </a:xfrm>
            <a:custGeom>
              <a:avLst/>
              <a:gdLst/>
              <a:ahLst/>
              <a:cxnLst/>
              <a:rect l="l" t="t" r="r" b="b"/>
              <a:pathLst>
                <a:path w="287654" h="287654">
                  <a:moveTo>
                    <a:pt x="287337" y="0"/>
                  </a:moveTo>
                  <a:lnTo>
                    <a:pt x="0" y="0"/>
                  </a:lnTo>
                  <a:lnTo>
                    <a:pt x="0" y="287337"/>
                  </a:lnTo>
                  <a:lnTo>
                    <a:pt x="287337" y="287337"/>
                  </a:lnTo>
                  <a:lnTo>
                    <a:pt x="287337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11700" y="4221162"/>
              <a:ext cx="287655" cy="287655"/>
            </a:xfrm>
            <a:custGeom>
              <a:avLst/>
              <a:gdLst/>
              <a:ahLst/>
              <a:cxnLst/>
              <a:rect l="l" t="t" r="r" b="b"/>
              <a:pathLst>
                <a:path w="287654" h="287654">
                  <a:moveTo>
                    <a:pt x="0" y="287337"/>
                  </a:moveTo>
                  <a:lnTo>
                    <a:pt x="287337" y="287337"/>
                  </a:lnTo>
                  <a:lnTo>
                    <a:pt x="287337" y="0"/>
                  </a:lnTo>
                  <a:lnTo>
                    <a:pt x="0" y="0"/>
                  </a:lnTo>
                  <a:lnTo>
                    <a:pt x="0" y="2873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89551" y="4221162"/>
              <a:ext cx="287655" cy="287655"/>
            </a:xfrm>
            <a:custGeom>
              <a:avLst/>
              <a:gdLst/>
              <a:ahLst/>
              <a:cxnLst/>
              <a:rect l="l" t="t" r="r" b="b"/>
              <a:pathLst>
                <a:path w="287654" h="287654">
                  <a:moveTo>
                    <a:pt x="287337" y="0"/>
                  </a:moveTo>
                  <a:lnTo>
                    <a:pt x="0" y="0"/>
                  </a:lnTo>
                  <a:lnTo>
                    <a:pt x="0" y="287337"/>
                  </a:lnTo>
                  <a:lnTo>
                    <a:pt x="287337" y="287337"/>
                  </a:lnTo>
                  <a:lnTo>
                    <a:pt x="287337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89551" y="4221162"/>
              <a:ext cx="287655" cy="287655"/>
            </a:xfrm>
            <a:custGeom>
              <a:avLst/>
              <a:gdLst/>
              <a:ahLst/>
              <a:cxnLst/>
              <a:rect l="l" t="t" r="r" b="b"/>
              <a:pathLst>
                <a:path w="287654" h="287654">
                  <a:moveTo>
                    <a:pt x="0" y="287337"/>
                  </a:moveTo>
                  <a:lnTo>
                    <a:pt x="287337" y="287337"/>
                  </a:lnTo>
                  <a:lnTo>
                    <a:pt x="287337" y="0"/>
                  </a:lnTo>
                  <a:lnTo>
                    <a:pt x="0" y="0"/>
                  </a:lnTo>
                  <a:lnTo>
                    <a:pt x="0" y="2873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43500" y="4149725"/>
              <a:ext cx="1008380" cy="1008380"/>
            </a:xfrm>
            <a:custGeom>
              <a:avLst/>
              <a:gdLst/>
              <a:ahLst/>
              <a:cxnLst/>
              <a:rect l="l" t="t" r="r" b="b"/>
              <a:pathLst>
                <a:path w="1008379" h="1008379">
                  <a:moveTo>
                    <a:pt x="503936" y="0"/>
                  </a:moveTo>
                  <a:lnTo>
                    <a:pt x="455392" y="2307"/>
                  </a:lnTo>
                  <a:lnTo>
                    <a:pt x="408157" y="9089"/>
                  </a:lnTo>
                  <a:lnTo>
                    <a:pt x="362441" y="20133"/>
                  </a:lnTo>
                  <a:lnTo>
                    <a:pt x="318454" y="35229"/>
                  </a:lnTo>
                  <a:lnTo>
                    <a:pt x="276408" y="54166"/>
                  </a:lnTo>
                  <a:lnTo>
                    <a:pt x="236513" y="76731"/>
                  </a:lnTo>
                  <a:lnTo>
                    <a:pt x="198981" y="102715"/>
                  </a:lnTo>
                  <a:lnTo>
                    <a:pt x="164022" y="131905"/>
                  </a:lnTo>
                  <a:lnTo>
                    <a:pt x="131847" y="164091"/>
                  </a:lnTo>
                  <a:lnTo>
                    <a:pt x="102668" y="199061"/>
                  </a:lnTo>
                  <a:lnTo>
                    <a:pt x="76695" y="236604"/>
                  </a:lnTo>
                  <a:lnTo>
                    <a:pt x="54139" y="276508"/>
                  </a:lnTo>
                  <a:lnTo>
                    <a:pt x="35211" y="318563"/>
                  </a:lnTo>
                  <a:lnTo>
                    <a:pt x="20123" y="362557"/>
                  </a:lnTo>
                  <a:lnTo>
                    <a:pt x="9084" y="408279"/>
                  </a:lnTo>
                  <a:lnTo>
                    <a:pt x="2306" y="455518"/>
                  </a:lnTo>
                  <a:lnTo>
                    <a:pt x="0" y="504063"/>
                  </a:lnTo>
                  <a:lnTo>
                    <a:pt x="2306" y="552607"/>
                  </a:lnTo>
                  <a:lnTo>
                    <a:pt x="9084" y="599846"/>
                  </a:lnTo>
                  <a:lnTo>
                    <a:pt x="20123" y="645568"/>
                  </a:lnTo>
                  <a:lnTo>
                    <a:pt x="35211" y="689562"/>
                  </a:lnTo>
                  <a:lnTo>
                    <a:pt x="54139" y="731617"/>
                  </a:lnTo>
                  <a:lnTo>
                    <a:pt x="76695" y="771521"/>
                  </a:lnTo>
                  <a:lnTo>
                    <a:pt x="102668" y="809064"/>
                  </a:lnTo>
                  <a:lnTo>
                    <a:pt x="131847" y="844034"/>
                  </a:lnTo>
                  <a:lnTo>
                    <a:pt x="164022" y="876220"/>
                  </a:lnTo>
                  <a:lnTo>
                    <a:pt x="198981" y="905410"/>
                  </a:lnTo>
                  <a:lnTo>
                    <a:pt x="236513" y="931394"/>
                  </a:lnTo>
                  <a:lnTo>
                    <a:pt x="276408" y="953959"/>
                  </a:lnTo>
                  <a:lnTo>
                    <a:pt x="318454" y="972896"/>
                  </a:lnTo>
                  <a:lnTo>
                    <a:pt x="362441" y="987992"/>
                  </a:lnTo>
                  <a:lnTo>
                    <a:pt x="408157" y="999036"/>
                  </a:lnTo>
                  <a:lnTo>
                    <a:pt x="455392" y="1005818"/>
                  </a:lnTo>
                  <a:lnTo>
                    <a:pt x="503936" y="1008126"/>
                  </a:lnTo>
                  <a:lnTo>
                    <a:pt x="552480" y="1005818"/>
                  </a:lnTo>
                  <a:lnTo>
                    <a:pt x="599719" y="999036"/>
                  </a:lnTo>
                  <a:lnTo>
                    <a:pt x="645441" y="987992"/>
                  </a:lnTo>
                  <a:lnTo>
                    <a:pt x="689435" y="972896"/>
                  </a:lnTo>
                  <a:lnTo>
                    <a:pt x="731490" y="953959"/>
                  </a:lnTo>
                  <a:lnTo>
                    <a:pt x="771394" y="931394"/>
                  </a:lnTo>
                  <a:lnTo>
                    <a:pt x="808937" y="905410"/>
                  </a:lnTo>
                  <a:lnTo>
                    <a:pt x="843907" y="876220"/>
                  </a:lnTo>
                  <a:lnTo>
                    <a:pt x="876093" y="844034"/>
                  </a:lnTo>
                  <a:lnTo>
                    <a:pt x="905283" y="809064"/>
                  </a:lnTo>
                  <a:lnTo>
                    <a:pt x="931267" y="771521"/>
                  </a:lnTo>
                  <a:lnTo>
                    <a:pt x="953832" y="731617"/>
                  </a:lnTo>
                  <a:lnTo>
                    <a:pt x="972769" y="689562"/>
                  </a:lnTo>
                  <a:lnTo>
                    <a:pt x="987865" y="645568"/>
                  </a:lnTo>
                  <a:lnTo>
                    <a:pt x="998909" y="599846"/>
                  </a:lnTo>
                  <a:lnTo>
                    <a:pt x="1005691" y="552607"/>
                  </a:lnTo>
                  <a:lnTo>
                    <a:pt x="1007999" y="504063"/>
                  </a:lnTo>
                  <a:lnTo>
                    <a:pt x="1005691" y="455518"/>
                  </a:lnTo>
                  <a:lnTo>
                    <a:pt x="998909" y="408279"/>
                  </a:lnTo>
                  <a:lnTo>
                    <a:pt x="987865" y="362557"/>
                  </a:lnTo>
                  <a:lnTo>
                    <a:pt x="972769" y="318563"/>
                  </a:lnTo>
                  <a:lnTo>
                    <a:pt x="953832" y="276508"/>
                  </a:lnTo>
                  <a:lnTo>
                    <a:pt x="931267" y="236604"/>
                  </a:lnTo>
                  <a:lnTo>
                    <a:pt x="905283" y="199061"/>
                  </a:lnTo>
                  <a:lnTo>
                    <a:pt x="876093" y="164091"/>
                  </a:lnTo>
                  <a:lnTo>
                    <a:pt x="843907" y="131905"/>
                  </a:lnTo>
                  <a:lnTo>
                    <a:pt x="808937" y="102715"/>
                  </a:lnTo>
                  <a:lnTo>
                    <a:pt x="771394" y="76731"/>
                  </a:lnTo>
                  <a:lnTo>
                    <a:pt x="731490" y="54166"/>
                  </a:lnTo>
                  <a:lnTo>
                    <a:pt x="689435" y="35229"/>
                  </a:lnTo>
                  <a:lnTo>
                    <a:pt x="645441" y="20133"/>
                  </a:lnTo>
                  <a:lnTo>
                    <a:pt x="599719" y="9089"/>
                  </a:lnTo>
                  <a:lnTo>
                    <a:pt x="552480" y="2307"/>
                  </a:lnTo>
                  <a:lnTo>
                    <a:pt x="50393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43500" y="4149725"/>
              <a:ext cx="1008380" cy="1008380"/>
            </a:xfrm>
            <a:custGeom>
              <a:avLst/>
              <a:gdLst/>
              <a:ahLst/>
              <a:cxnLst/>
              <a:rect l="l" t="t" r="r" b="b"/>
              <a:pathLst>
                <a:path w="1008379" h="1008379">
                  <a:moveTo>
                    <a:pt x="0" y="504063"/>
                  </a:moveTo>
                  <a:lnTo>
                    <a:pt x="2306" y="455518"/>
                  </a:lnTo>
                  <a:lnTo>
                    <a:pt x="9084" y="408279"/>
                  </a:lnTo>
                  <a:lnTo>
                    <a:pt x="20123" y="362557"/>
                  </a:lnTo>
                  <a:lnTo>
                    <a:pt x="35211" y="318563"/>
                  </a:lnTo>
                  <a:lnTo>
                    <a:pt x="54139" y="276508"/>
                  </a:lnTo>
                  <a:lnTo>
                    <a:pt x="76695" y="236604"/>
                  </a:lnTo>
                  <a:lnTo>
                    <a:pt x="102668" y="199061"/>
                  </a:lnTo>
                  <a:lnTo>
                    <a:pt x="131847" y="164091"/>
                  </a:lnTo>
                  <a:lnTo>
                    <a:pt x="164022" y="131905"/>
                  </a:lnTo>
                  <a:lnTo>
                    <a:pt x="198981" y="102715"/>
                  </a:lnTo>
                  <a:lnTo>
                    <a:pt x="236513" y="76731"/>
                  </a:lnTo>
                  <a:lnTo>
                    <a:pt x="276408" y="54166"/>
                  </a:lnTo>
                  <a:lnTo>
                    <a:pt x="318454" y="35229"/>
                  </a:lnTo>
                  <a:lnTo>
                    <a:pt x="362441" y="20133"/>
                  </a:lnTo>
                  <a:lnTo>
                    <a:pt x="408157" y="9089"/>
                  </a:lnTo>
                  <a:lnTo>
                    <a:pt x="455392" y="2307"/>
                  </a:lnTo>
                  <a:lnTo>
                    <a:pt x="503936" y="0"/>
                  </a:lnTo>
                  <a:lnTo>
                    <a:pt x="552480" y="2307"/>
                  </a:lnTo>
                  <a:lnTo>
                    <a:pt x="599719" y="9089"/>
                  </a:lnTo>
                  <a:lnTo>
                    <a:pt x="645441" y="20133"/>
                  </a:lnTo>
                  <a:lnTo>
                    <a:pt x="689435" y="35229"/>
                  </a:lnTo>
                  <a:lnTo>
                    <a:pt x="731490" y="54166"/>
                  </a:lnTo>
                  <a:lnTo>
                    <a:pt x="771394" y="76731"/>
                  </a:lnTo>
                  <a:lnTo>
                    <a:pt x="808937" y="102715"/>
                  </a:lnTo>
                  <a:lnTo>
                    <a:pt x="843907" y="131905"/>
                  </a:lnTo>
                  <a:lnTo>
                    <a:pt x="876093" y="164091"/>
                  </a:lnTo>
                  <a:lnTo>
                    <a:pt x="905283" y="199061"/>
                  </a:lnTo>
                  <a:lnTo>
                    <a:pt x="931267" y="236604"/>
                  </a:lnTo>
                  <a:lnTo>
                    <a:pt x="953832" y="276508"/>
                  </a:lnTo>
                  <a:lnTo>
                    <a:pt x="972769" y="318563"/>
                  </a:lnTo>
                  <a:lnTo>
                    <a:pt x="987865" y="362557"/>
                  </a:lnTo>
                  <a:lnTo>
                    <a:pt x="998909" y="408279"/>
                  </a:lnTo>
                  <a:lnTo>
                    <a:pt x="1005691" y="455518"/>
                  </a:lnTo>
                  <a:lnTo>
                    <a:pt x="1007999" y="504063"/>
                  </a:lnTo>
                  <a:lnTo>
                    <a:pt x="1005691" y="552607"/>
                  </a:lnTo>
                  <a:lnTo>
                    <a:pt x="998909" y="599846"/>
                  </a:lnTo>
                  <a:lnTo>
                    <a:pt x="987865" y="645568"/>
                  </a:lnTo>
                  <a:lnTo>
                    <a:pt x="972769" y="689562"/>
                  </a:lnTo>
                  <a:lnTo>
                    <a:pt x="953832" y="731617"/>
                  </a:lnTo>
                  <a:lnTo>
                    <a:pt x="931267" y="771521"/>
                  </a:lnTo>
                  <a:lnTo>
                    <a:pt x="905283" y="809064"/>
                  </a:lnTo>
                  <a:lnTo>
                    <a:pt x="876093" y="844034"/>
                  </a:lnTo>
                  <a:lnTo>
                    <a:pt x="843907" y="876220"/>
                  </a:lnTo>
                  <a:lnTo>
                    <a:pt x="808937" y="905410"/>
                  </a:lnTo>
                  <a:lnTo>
                    <a:pt x="771394" y="931394"/>
                  </a:lnTo>
                  <a:lnTo>
                    <a:pt x="731490" y="953959"/>
                  </a:lnTo>
                  <a:lnTo>
                    <a:pt x="689435" y="972896"/>
                  </a:lnTo>
                  <a:lnTo>
                    <a:pt x="645441" y="987992"/>
                  </a:lnTo>
                  <a:lnTo>
                    <a:pt x="599719" y="999036"/>
                  </a:lnTo>
                  <a:lnTo>
                    <a:pt x="552480" y="1005818"/>
                  </a:lnTo>
                  <a:lnTo>
                    <a:pt x="503936" y="1008126"/>
                  </a:lnTo>
                  <a:lnTo>
                    <a:pt x="455392" y="1005818"/>
                  </a:lnTo>
                  <a:lnTo>
                    <a:pt x="408157" y="999036"/>
                  </a:lnTo>
                  <a:lnTo>
                    <a:pt x="362441" y="987992"/>
                  </a:lnTo>
                  <a:lnTo>
                    <a:pt x="318454" y="972896"/>
                  </a:lnTo>
                  <a:lnTo>
                    <a:pt x="276408" y="953959"/>
                  </a:lnTo>
                  <a:lnTo>
                    <a:pt x="236513" y="931394"/>
                  </a:lnTo>
                  <a:lnTo>
                    <a:pt x="198981" y="905410"/>
                  </a:lnTo>
                  <a:lnTo>
                    <a:pt x="164022" y="876220"/>
                  </a:lnTo>
                  <a:lnTo>
                    <a:pt x="131847" y="844034"/>
                  </a:lnTo>
                  <a:lnTo>
                    <a:pt x="102668" y="809064"/>
                  </a:lnTo>
                  <a:lnTo>
                    <a:pt x="76695" y="771521"/>
                  </a:lnTo>
                  <a:lnTo>
                    <a:pt x="54139" y="731617"/>
                  </a:lnTo>
                  <a:lnTo>
                    <a:pt x="35211" y="689562"/>
                  </a:lnTo>
                  <a:lnTo>
                    <a:pt x="20123" y="645568"/>
                  </a:lnTo>
                  <a:lnTo>
                    <a:pt x="9084" y="599846"/>
                  </a:lnTo>
                  <a:lnTo>
                    <a:pt x="2306" y="552607"/>
                  </a:lnTo>
                  <a:lnTo>
                    <a:pt x="0" y="50406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218051" y="4238371"/>
            <a:ext cx="150050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" algn="ctr">
              <a:lnSpc>
                <a:spcPct val="100000"/>
              </a:lnSpc>
              <a:spcBef>
                <a:spcPts val="100"/>
              </a:spcBef>
            </a:pPr>
            <a:r>
              <a:rPr sz="5000" i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50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191000" y="2896870"/>
            <a:ext cx="1525905" cy="2894330"/>
            <a:chOff x="4205351" y="2846451"/>
            <a:chExt cx="1525905" cy="2894330"/>
          </a:xfrm>
        </p:grpSpPr>
        <p:sp>
          <p:nvSpPr>
            <p:cNvPr id="33" name="object 33"/>
            <p:cNvSpPr/>
            <p:nvPr/>
          </p:nvSpPr>
          <p:spPr>
            <a:xfrm>
              <a:off x="4211701" y="2852801"/>
              <a:ext cx="1513205" cy="2881630"/>
            </a:xfrm>
            <a:custGeom>
              <a:avLst/>
              <a:gdLst/>
              <a:ahLst/>
              <a:cxnLst/>
              <a:rect l="l" t="t" r="r" b="b"/>
              <a:pathLst>
                <a:path w="1513204" h="2881629">
                  <a:moveTo>
                    <a:pt x="1512824" y="0"/>
                  </a:moveTo>
                  <a:lnTo>
                    <a:pt x="0" y="0"/>
                  </a:lnTo>
                  <a:lnTo>
                    <a:pt x="0" y="2881249"/>
                  </a:lnTo>
                  <a:lnTo>
                    <a:pt x="1512824" y="2881249"/>
                  </a:lnTo>
                  <a:lnTo>
                    <a:pt x="1512824" y="0"/>
                  </a:lnTo>
                  <a:close/>
                </a:path>
              </a:pathLst>
            </a:custGeom>
            <a:solidFill>
              <a:srgbClr val="CC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11701" y="2852801"/>
              <a:ext cx="1513205" cy="2881630"/>
            </a:xfrm>
            <a:custGeom>
              <a:avLst/>
              <a:gdLst/>
              <a:ahLst/>
              <a:cxnLst/>
              <a:rect l="l" t="t" r="r" b="b"/>
              <a:pathLst>
                <a:path w="1513204" h="2881629">
                  <a:moveTo>
                    <a:pt x="0" y="2881249"/>
                  </a:moveTo>
                  <a:lnTo>
                    <a:pt x="1512824" y="2881249"/>
                  </a:lnTo>
                  <a:lnTo>
                    <a:pt x="1512824" y="0"/>
                  </a:lnTo>
                  <a:lnTo>
                    <a:pt x="0" y="0"/>
                  </a:lnTo>
                  <a:lnTo>
                    <a:pt x="0" y="2881249"/>
                  </a:lnTo>
                  <a:close/>
                </a:path>
              </a:pathLst>
            </a:custGeom>
            <a:ln w="12700">
              <a:solidFill>
                <a:srgbClr val="3399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932426" y="5156200"/>
              <a:ext cx="431800" cy="217804"/>
            </a:xfrm>
            <a:custGeom>
              <a:avLst/>
              <a:gdLst/>
              <a:ahLst/>
              <a:cxnLst/>
              <a:rect l="l" t="t" r="r" b="b"/>
              <a:pathLst>
                <a:path w="431800" h="217804">
                  <a:moveTo>
                    <a:pt x="215900" y="1524"/>
                  </a:moveTo>
                  <a:lnTo>
                    <a:pt x="0" y="217550"/>
                  </a:lnTo>
                </a:path>
                <a:path w="431800" h="217804">
                  <a:moveTo>
                    <a:pt x="215900" y="0"/>
                  </a:moveTo>
                  <a:lnTo>
                    <a:pt x="431800" y="2175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87900" y="5373687"/>
              <a:ext cx="288925" cy="287655"/>
            </a:xfrm>
            <a:custGeom>
              <a:avLst/>
              <a:gdLst/>
              <a:ahLst/>
              <a:cxnLst/>
              <a:rect l="l" t="t" r="r" b="b"/>
              <a:pathLst>
                <a:path w="288925" h="287654">
                  <a:moveTo>
                    <a:pt x="288925" y="0"/>
                  </a:moveTo>
                  <a:lnTo>
                    <a:pt x="0" y="0"/>
                  </a:lnTo>
                  <a:lnTo>
                    <a:pt x="0" y="287337"/>
                  </a:lnTo>
                  <a:lnTo>
                    <a:pt x="288925" y="287337"/>
                  </a:lnTo>
                  <a:lnTo>
                    <a:pt x="2889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787900" y="5373687"/>
              <a:ext cx="288925" cy="287655"/>
            </a:xfrm>
            <a:custGeom>
              <a:avLst/>
              <a:gdLst/>
              <a:ahLst/>
              <a:cxnLst/>
              <a:rect l="l" t="t" r="r" b="b"/>
              <a:pathLst>
                <a:path w="288925" h="287654">
                  <a:moveTo>
                    <a:pt x="0" y="287337"/>
                  </a:moveTo>
                  <a:lnTo>
                    <a:pt x="288925" y="287337"/>
                  </a:lnTo>
                  <a:lnTo>
                    <a:pt x="288925" y="0"/>
                  </a:lnTo>
                  <a:lnTo>
                    <a:pt x="0" y="0"/>
                  </a:lnTo>
                  <a:lnTo>
                    <a:pt x="0" y="2873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291201" y="5373687"/>
              <a:ext cx="288925" cy="287655"/>
            </a:xfrm>
            <a:custGeom>
              <a:avLst/>
              <a:gdLst/>
              <a:ahLst/>
              <a:cxnLst/>
              <a:rect l="l" t="t" r="r" b="b"/>
              <a:pathLst>
                <a:path w="288925" h="287654">
                  <a:moveTo>
                    <a:pt x="288925" y="0"/>
                  </a:moveTo>
                  <a:lnTo>
                    <a:pt x="0" y="0"/>
                  </a:lnTo>
                  <a:lnTo>
                    <a:pt x="0" y="287337"/>
                  </a:lnTo>
                  <a:lnTo>
                    <a:pt x="288925" y="287337"/>
                  </a:lnTo>
                  <a:lnTo>
                    <a:pt x="2889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291201" y="5373687"/>
              <a:ext cx="288925" cy="287655"/>
            </a:xfrm>
            <a:custGeom>
              <a:avLst/>
              <a:gdLst/>
              <a:ahLst/>
              <a:cxnLst/>
              <a:rect l="l" t="t" r="r" b="b"/>
              <a:pathLst>
                <a:path w="288925" h="287654">
                  <a:moveTo>
                    <a:pt x="0" y="287337"/>
                  </a:moveTo>
                  <a:lnTo>
                    <a:pt x="288925" y="287337"/>
                  </a:lnTo>
                  <a:lnTo>
                    <a:pt x="288925" y="0"/>
                  </a:lnTo>
                  <a:lnTo>
                    <a:pt x="0" y="0"/>
                  </a:lnTo>
                  <a:lnTo>
                    <a:pt x="0" y="2873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33400" y="0"/>
            <a:ext cx="8610600" cy="3620222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sz="4000" b="1" i="1" spc="-5" dirty="0">
                <a:latin typeface="Arial"/>
                <a:cs typeface="Arial"/>
              </a:rPr>
              <a:t>Algorithm:</a:t>
            </a:r>
            <a:r>
              <a:rPr sz="4000" b="1" i="1" spc="-20" dirty="0">
                <a:latin typeface="Arial"/>
                <a:cs typeface="Arial"/>
              </a:rPr>
              <a:t> </a:t>
            </a:r>
            <a:r>
              <a:rPr sz="4000" b="1" i="1" spc="-5" dirty="0" smtClean="0">
                <a:latin typeface="Arial"/>
                <a:cs typeface="Arial"/>
              </a:rPr>
              <a:t>Insertion</a:t>
            </a:r>
            <a:r>
              <a:rPr lang="en-US" sz="4000" b="1" i="1" spc="-5" dirty="0" smtClean="0">
                <a:latin typeface="Arial"/>
                <a:cs typeface="Arial"/>
              </a:rPr>
              <a:t> </a:t>
            </a:r>
            <a:endParaRPr sz="4000" dirty="0">
              <a:latin typeface="Arial"/>
              <a:cs typeface="Arial"/>
            </a:endParaRPr>
          </a:p>
          <a:p>
            <a:pPr marL="27305">
              <a:lnSpc>
                <a:spcPct val="100000"/>
              </a:lnSpc>
              <a:spcBef>
                <a:spcPts val="1230"/>
              </a:spcBef>
            </a:pPr>
            <a:endParaRPr lang="en-US" sz="100" i="1" spc="-20" dirty="0" smtClean="0">
              <a:latin typeface="Arial"/>
              <a:cs typeface="Arial"/>
            </a:endParaRPr>
          </a:p>
          <a:p>
            <a:pPr marL="27305">
              <a:lnSpc>
                <a:spcPct val="100000"/>
              </a:lnSpc>
              <a:spcBef>
                <a:spcPts val="1230"/>
              </a:spcBef>
            </a:pPr>
            <a:r>
              <a:rPr sz="2400" i="1" spc="-20" dirty="0" smtClean="0">
                <a:latin typeface="Arial"/>
                <a:cs typeface="Arial"/>
              </a:rPr>
              <a:t>Let’s </a:t>
            </a:r>
            <a:r>
              <a:rPr sz="2400" i="1" spc="-5" dirty="0">
                <a:latin typeface="Arial"/>
                <a:cs typeface="Arial"/>
              </a:rPr>
              <a:t>insert 4, 7, 12, 15, </a:t>
            </a:r>
            <a:r>
              <a:rPr sz="2400" i="1" dirty="0">
                <a:latin typeface="Arial"/>
                <a:cs typeface="Arial"/>
              </a:rPr>
              <a:t>3 </a:t>
            </a:r>
            <a:r>
              <a:rPr sz="2400" i="1" spc="-5" dirty="0">
                <a:latin typeface="Arial"/>
                <a:cs typeface="Arial"/>
              </a:rPr>
              <a:t>and</a:t>
            </a:r>
            <a:r>
              <a:rPr sz="2400" i="1" spc="-4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5.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 dirty="0">
              <a:latin typeface="Arial"/>
              <a:cs typeface="Arial"/>
            </a:endParaRPr>
          </a:p>
          <a:p>
            <a:pPr marR="603885" algn="ctr">
              <a:lnSpc>
                <a:spcPct val="100000"/>
              </a:lnSpc>
            </a:pPr>
            <a:r>
              <a:rPr sz="3200" i="1" dirty="0" smtClean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3200" dirty="0" smtClean="0">
              <a:latin typeface="Arial"/>
              <a:cs typeface="Arial"/>
            </a:endParaRPr>
          </a:p>
          <a:p>
            <a:pPr marL="248920" algn="ctr">
              <a:lnSpc>
                <a:spcPct val="100000"/>
              </a:lnSpc>
              <a:spcBef>
                <a:spcPts val="4140"/>
              </a:spcBef>
            </a:pPr>
            <a:r>
              <a:rPr sz="4000" i="1" dirty="0" smtClean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588125" y="4076636"/>
            <a:ext cx="1441450" cy="72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985509" y="4652914"/>
            <a:ext cx="2340610" cy="113728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Double red</a:t>
            </a:r>
            <a:r>
              <a:rPr sz="2000" i="1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violation!</a:t>
            </a:r>
            <a:endParaRPr sz="2000">
              <a:latin typeface="Arial"/>
              <a:cs typeface="Arial"/>
            </a:endParaRPr>
          </a:p>
          <a:p>
            <a:pPr marL="406400">
              <a:lnSpc>
                <a:spcPct val="100000"/>
              </a:lnSpc>
              <a:spcBef>
                <a:spcPts val="780"/>
              </a:spcBef>
            </a:pPr>
            <a:r>
              <a:rPr sz="2000" i="1" dirty="0">
                <a:latin typeface="Arial"/>
                <a:cs typeface="Arial"/>
              </a:rPr>
              <a:t>It </a:t>
            </a:r>
            <a:r>
              <a:rPr sz="2000" i="1" spc="-5" dirty="0">
                <a:latin typeface="Arial"/>
                <a:cs typeface="Arial"/>
              </a:rPr>
              <a:t>also </a:t>
            </a:r>
            <a:r>
              <a:rPr sz="2000" i="1" dirty="0">
                <a:latin typeface="Arial"/>
                <a:cs typeface="Arial"/>
              </a:rPr>
              <a:t>shows</a:t>
            </a:r>
            <a:r>
              <a:rPr sz="2000" i="1" spc="-100" dirty="0">
                <a:latin typeface="Arial"/>
                <a:cs typeface="Arial"/>
              </a:rPr>
              <a:t> </a:t>
            </a:r>
            <a:r>
              <a:rPr sz="2000" i="1" spc="-25" dirty="0">
                <a:latin typeface="Arial"/>
                <a:cs typeface="Arial"/>
              </a:rPr>
              <a:t>it’s</a:t>
            </a:r>
            <a:endParaRPr sz="2000">
              <a:latin typeface="Arial"/>
              <a:cs typeface="Arial"/>
            </a:endParaRPr>
          </a:p>
          <a:p>
            <a:pPr marL="537210">
              <a:lnSpc>
                <a:spcPct val="100000"/>
              </a:lnSpc>
            </a:pPr>
            <a:r>
              <a:rPr sz="2000" i="1" spc="-5" dirty="0">
                <a:latin typeface="Arial"/>
                <a:cs typeface="Arial"/>
              </a:rPr>
              <a:t>unbalanced…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66033" y="6478654"/>
            <a:ext cx="387794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i="1" dirty="0">
                <a:latin typeface="Arial"/>
                <a:cs typeface="Arial"/>
              </a:rPr>
              <a:t>Balanced trees: Red-black</a:t>
            </a:r>
            <a:r>
              <a:rPr sz="2000" b="1" i="1" spc="-15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trees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019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29180" y="0"/>
            <a:ext cx="5485765" cy="1557655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sz="4500" b="1" i="1" spc="-5" dirty="0">
                <a:latin typeface="Arial"/>
                <a:cs typeface="Arial"/>
              </a:rPr>
              <a:t>Algorithm:</a:t>
            </a:r>
            <a:r>
              <a:rPr sz="4500" b="1" i="1" spc="-20" dirty="0">
                <a:latin typeface="Arial"/>
                <a:cs typeface="Arial"/>
              </a:rPr>
              <a:t> </a:t>
            </a:r>
            <a:r>
              <a:rPr sz="4500" b="1" i="1" spc="-5" dirty="0">
                <a:latin typeface="Arial"/>
                <a:cs typeface="Arial"/>
              </a:rPr>
              <a:t>Insertion</a:t>
            </a:r>
            <a:endParaRPr sz="4500">
              <a:latin typeface="Arial"/>
              <a:cs typeface="Arial"/>
            </a:endParaRPr>
          </a:p>
          <a:p>
            <a:pPr marL="27305">
              <a:lnSpc>
                <a:spcPct val="100000"/>
              </a:lnSpc>
              <a:spcBef>
                <a:spcPts val="1230"/>
              </a:spcBef>
            </a:pPr>
            <a:r>
              <a:rPr sz="3000" i="1" spc="-20" dirty="0">
                <a:latin typeface="Arial"/>
                <a:cs typeface="Arial"/>
              </a:rPr>
              <a:t>Let’s </a:t>
            </a:r>
            <a:r>
              <a:rPr sz="3000" i="1" spc="-5" dirty="0">
                <a:latin typeface="Arial"/>
                <a:cs typeface="Arial"/>
              </a:rPr>
              <a:t>insert 4, 7, 12, 15, </a:t>
            </a:r>
            <a:r>
              <a:rPr sz="3000" i="1" dirty="0">
                <a:latin typeface="Arial"/>
                <a:cs typeface="Arial"/>
              </a:rPr>
              <a:t>3 </a:t>
            </a:r>
            <a:r>
              <a:rPr sz="3000" i="1" spc="-5" dirty="0">
                <a:latin typeface="Arial"/>
                <a:cs typeface="Arial"/>
              </a:rPr>
              <a:t>and</a:t>
            </a:r>
            <a:r>
              <a:rPr sz="3000" i="1" spc="-45" dirty="0">
                <a:latin typeface="Arial"/>
                <a:cs typeface="Arial"/>
              </a:rPr>
              <a:t> </a:t>
            </a:r>
            <a:r>
              <a:rPr sz="3000" i="1" spc="-5" dirty="0">
                <a:latin typeface="Arial"/>
                <a:cs typeface="Arial"/>
              </a:rPr>
              <a:t>5.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17725" y="1551050"/>
            <a:ext cx="3973576" cy="4548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48454" y="1653362"/>
            <a:ext cx="37909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i="1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5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66033" y="6478654"/>
            <a:ext cx="387794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i="1" dirty="0">
                <a:latin typeface="Arial"/>
                <a:cs typeface="Arial"/>
              </a:rPr>
              <a:t>Balanced trees: Red-black</a:t>
            </a:r>
            <a:r>
              <a:rPr sz="2000" b="1" i="1" spc="-15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trees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24048" y="3515995"/>
            <a:ext cx="37909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i="1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5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9029" y="3515995"/>
            <a:ext cx="1021715" cy="2014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i="1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5000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3650"/>
              </a:spcBef>
            </a:pPr>
            <a:r>
              <a:rPr sz="5000" i="1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5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64707" y="4102989"/>
            <a:ext cx="2340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Double red</a:t>
            </a:r>
            <a:r>
              <a:rPr sz="2000" i="1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violation.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03111" y="4716017"/>
            <a:ext cx="259524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3810" algn="ctr">
              <a:lnSpc>
                <a:spcPct val="100000"/>
              </a:lnSpc>
              <a:spcBef>
                <a:spcPts val="100"/>
              </a:spcBef>
            </a:pPr>
            <a:r>
              <a:rPr sz="2000" i="1" spc="-15" dirty="0">
                <a:latin typeface="Arial"/>
                <a:cs typeface="Arial"/>
              </a:rPr>
              <a:t>We </a:t>
            </a:r>
            <a:r>
              <a:rPr sz="2000" i="1" spc="-10" dirty="0">
                <a:latin typeface="Arial"/>
                <a:cs typeface="Arial"/>
              </a:rPr>
              <a:t>can’t </a:t>
            </a:r>
            <a:r>
              <a:rPr sz="2000" i="1" dirty="0">
                <a:latin typeface="Arial"/>
                <a:cs typeface="Arial"/>
              </a:rPr>
              <a:t>have a </a:t>
            </a:r>
            <a:r>
              <a:rPr sz="2000" i="1" spc="-5" dirty="0">
                <a:latin typeface="Arial"/>
                <a:cs typeface="Arial"/>
              </a:rPr>
              <a:t>better  </a:t>
            </a:r>
            <a:r>
              <a:rPr sz="2000" i="1" dirty="0">
                <a:latin typeface="Arial"/>
                <a:cs typeface="Arial"/>
              </a:rPr>
              <a:t>balance, and there is</a:t>
            </a:r>
            <a:r>
              <a:rPr sz="2000" i="1" spc="-12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a  red</a:t>
            </a:r>
            <a:r>
              <a:rPr sz="2000" i="1" spc="-5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uncle…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163" y="3790315"/>
            <a:ext cx="23241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What should we</a:t>
            </a:r>
            <a:r>
              <a:rPr sz="2000" i="1" spc="-13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do?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20873" y="4668773"/>
            <a:ext cx="145859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1565" algn="l"/>
              </a:tabLst>
            </a:pPr>
            <a:r>
              <a:rPr sz="5000" i="1" dirty="0">
                <a:solidFill>
                  <a:srgbClr val="FFFFFF"/>
                </a:solidFill>
                <a:latin typeface="Arial"/>
                <a:cs typeface="Arial"/>
              </a:rPr>
              <a:t>3	5</a:t>
            </a:r>
            <a:endParaRPr sz="5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4609" y="4577537"/>
            <a:ext cx="132397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Nothing,</a:t>
            </a:r>
            <a:r>
              <a:rPr sz="2000" i="1" spc="-114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no</a:t>
            </a:r>
            <a:endParaRPr sz="2000">
              <a:latin typeface="Arial"/>
              <a:cs typeface="Arial"/>
            </a:endParaRPr>
          </a:p>
          <a:p>
            <a:pPr marL="26034">
              <a:lnSpc>
                <a:spcPct val="100000"/>
              </a:lnSpc>
            </a:pPr>
            <a:r>
              <a:rPr sz="2000" i="1" dirty="0">
                <a:latin typeface="Arial"/>
                <a:cs typeface="Arial"/>
              </a:rPr>
              <a:t>double</a:t>
            </a:r>
            <a:r>
              <a:rPr sz="2000" i="1" spc="-11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red.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91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FF5BF0-FFEB-4306-BDC2-0359ED86EB60}" type="slidenum">
              <a:rPr lang="en-US"/>
              <a:pPr/>
              <a:t>103</a:t>
            </a:fld>
            <a:endParaRPr lang="en-US"/>
          </a:p>
        </p:txBody>
      </p:sp>
      <p:grpSp>
        <p:nvGrpSpPr>
          <p:cNvPr id="482306" name="Group 2"/>
          <p:cNvGrpSpPr>
            <a:grpSpLocks/>
          </p:cNvGrpSpPr>
          <p:nvPr/>
        </p:nvGrpSpPr>
        <p:grpSpPr bwMode="auto">
          <a:xfrm>
            <a:off x="1633538" y="2454275"/>
            <a:ext cx="6862762" cy="2406650"/>
            <a:chOff x="606" y="2738"/>
            <a:chExt cx="4323" cy="1516"/>
          </a:xfrm>
        </p:grpSpPr>
        <p:pic>
          <p:nvPicPr>
            <p:cNvPr id="48230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" y="2738"/>
              <a:ext cx="4323" cy="1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2308" name="Rectangle 4"/>
            <p:cNvSpPr>
              <a:spLocks noChangeArrowheads="1"/>
            </p:cNvSpPr>
            <p:nvPr/>
          </p:nvSpPr>
          <p:spPr bwMode="auto">
            <a:xfrm>
              <a:off x="1888" y="3445"/>
              <a:ext cx="1701" cy="5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23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Rotations</a:t>
            </a:r>
          </a:p>
        </p:txBody>
      </p:sp>
      <p:sp>
        <p:nvSpPr>
          <p:cNvPr id="48231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143000"/>
            <a:ext cx="7983537" cy="53860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Assumptions for a left rotation on a node </a:t>
            </a:r>
            <a:r>
              <a:rPr lang="en-US" dirty="0">
                <a:latin typeface="Comic Sans MS" pitchFamily="66" charset="0"/>
              </a:rPr>
              <a:t>x</a:t>
            </a:r>
            <a:r>
              <a:rPr lang="en-US" dirty="0"/>
              <a:t>:</a:t>
            </a:r>
          </a:p>
          <a:p>
            <a:pPr lvl="1"/>
            <a:r>
              <a:rPr lang="en-US" sz="2000" dirty="0"/>
              <a:t>The right child of </a:t>
            </a:r>
            <a:r>
              <a:rPr lang="en-US" sz="2000" dirty="0">
                <a:latin typeface="Comic Sans MS" pitchFamily="66" charset="0"/>
              </a:rPr>
              <a:t>x (y)</a:t>
            </a:r>
            <a:r>
              <a:rPr lang="en-US" sz="2000" dirty="0"/>
              <a:t> is not NIL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Idea</a:t>
            </a:r>
            <a:r>
              <a:rPr lang="en-US" dirty="0"/>
              <a:t>:</a:t>
            </a:r>
          </a:p>
          <a:p>
            <a:pPr lvl="1"/>
            <a:endParaRPr lang="en-US" sz="1000" dirty="0" smtClean="0"/>
          </a:p>
          <a:p>
            <a:pPr lvl="1"/>
            <a:r>
              <a:rPr lang="en-US" sz="2400" dirty="0" smtClean="0"/>
              <a:t>Pivots </a:t>
            </a:r>
            <a:r>
              <a:rPr lang="en-US" sz="2400" dirty="0"/>
              <a:t>around the link from </a:t>
            </a:r>
            <a:r>
              <a:rPr lang="en-US" sz="2400" dirty="0">
                <a:latin typeface="Comic Sans MS" pitchFamily="66" charset="0"/>
              </a:rPr>
              <a:t>x</a:t>
            </a:r>
            <a:r>
              <a:rPr lang="en-US" sz="2400" dirty="0"/>
              <a:t> to </a:t>
            </a:r>
            <a:r>
              <a:rPr lang="en-US" sz="2400" dirty="0">
                <a:latin typeface="Comic Sans MS" pitchFamily="66" charset="0"/>
              </a:rPr>
              <a:t>y</a:t>
            </a:r>
          </a:p>
          <a:p>
            <a:pPr lvl="1"/>
            <a:r>
              <a:rPr lang="en-US" sz="2400" dirty="0"/>
              <a:t>Makes </a:t>
            </a:r>
            <a:r>
              <a:rPr lang="en-US" sz="2400" dirty="0">
                <a:latin typeface="Comic Sans MS" pitchFamily="66" charset="0"/>
              </a:rPr>
              <a:t>y</a:t>
            </a:r>
            <a:r>
              <a:rPr lang="en-US" sz="2400" dirty="0"/>
              <a:t> the new root of the </a:t>
            </a:r>
            <a:r>
              <a:rPr lang="en-US" sz="2400" dirty="0" err="1"/>
              <a:t>subtree</a:t>
            </a:r>
            <a:endParaRPr lang="en-US" sz="2400" dirty="0"/>
          </a:p>
          <a:p>
            <a:pPr lvl="1"/>
            <a:r>
              <a:rPr lang="en-US" sz="2400" dirty="0">
                <a:latin typeface="Comic Sans MS" pitchFamily="66" charset="0"/>
              </a:rPr>
              <a:t>x</a:t>
            </a:r>
            <a:r>
              <a:rPr lang="en-US" sz="2400" dirty="0"/>
              <a:t> becomes </a:t>
            </a:r>
            <a:r>
              <a:rPr lang="en-US" sz="2400" dirty="0">
                <a:latin typeface="Comic Sans MS" pitchFamily="66" charset="0"/>
              </a:rPr>
              <a:t>y</a:t>
            </a:r>
            <a:r>
              <a:rPr lang="en-US" sz="2400" dirty="0"/>
              <a:t>’s left child</a:t>
            </a:r>
          </a:p>
          <a:p>
            <a:pPr lvl="1"/>
            <a:r>
              <a:rPr lang="en-US" sz="2400" dirty="0">
                <a:latin typeface="Comic Sans MS" pitchFamily="66" charset="0"/>
              </a:rPr>
              <a:t>y</a:t>
            </a:r>
            <a:r>
              <a:rPr lang="en-US" sz="2400" dirty="0"/>
              <a:t>’s left child becomes </a:t>
            </a:r>
            <a:r>
              <a:rPr lang="en-US" sz="2400" dirty="0">
                <a:latin typeface="Comic Sans MS" pitchFamily="66" charset="0"/>
              </a:rPr>
              <a:t>x</a:t>
            </a:r>
            <a:r>
              <a:rPr lang="en-US" sz="2400" dirty="0"/>
              <a:t>’s right child</a:t>
            </a:r>
          </a:p>
        </p:txBody>
      </p:sp>
    </p:spTree>
    <p:extLst>
      <p:ext uri="{BB962C8B-B14F-4D97-AF65-F5344CB8AC3E}">
        <p14:creationId xmlns:p14="http://schemas.microsoft.com/office/powerpoint/2010/main" val="194645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D649099F-1A17-4AA0-916E-075217B3D238}" type="slidenum">
              <a:rPr lang="en-US"/>
              <a:pPr/>
              <a:t>104</a:t>
            </a:fld>
            <a:endParaRPr lang="en-US"/>
          </a:p>
        </p:txBody>
      </p:sp>
      <p:pic>
        <p:nvPicPr>
          <p:cNvPr id="484354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5313" y="1179513"/>
            <a:ext cx="7061200" cy="2630487"/>
          </a:xfrm>
          <a:prstGeom prst="rect">
            <a:avLst/>
          </a:prstGeom>
          <a:noFill/>
          <a:ln/>
        </p:spPr>
      </p:pic>
      <p:sp>
        <p:nvSpPr>
          <p:cNvPr id="4843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</a:t>
            </a:r>
            <a:r>
              <a:rPr lang="en-US" sz="2800"/>
              <a:t>LEFT-ROTATE</a:t>
            </a:r>
            <a:r>
              <a:rPr lang="en-US"/>
              <a:t> </a:t>
            </a:r>
          </a:p>
        </p:txBody>
      </p:sp>
      <p:pic>
        <p:nvPicPr>
          <p:cNvPr id="48435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5313" y="3935413"/>
            <a:ext cx="8012112" cy="2871787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416027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27DD2D-7D49-46F7-BA98-CFC80943F393}" type="slidenum">
              <a:rPr lang="en-US"/>
              <a:pPr/>
              <a:t>105</a:t>
            </a:fld>
            <a:endParaRPr lang="en-US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Rotations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442325" cy="5389562"/>
          </a:xfrm>
        </p:spPr>
        <p:txBody>
          <a:bodyPr/>
          <a:lstStyle/>
          <a:p>
            <a:r>
              <a:rPr lang="en-US"/>
              <a:t>Assumptions for a right rotation on a node </a:t>
            </a:r>
            <a:r>
              <a:rPr lang="en-US">
                <a:latin typeface="Comic Sans MS" pitchFamily="66" charset="0"/>
              </a:rPr>
              <a:t>x</a:t>
            </a:r>
            <a:r>
              <a:rPr lang="en-US"/>
              <a:t>:</a:t>
            </a:r>
          </a:p>
          <a:p>
            <a:pPr lvl="1"/>
            <a:r>
              <a:rPr lang="en-US"/>
              <a:t>The left child of </a:t>
            </a:r>
            <a:r>
              <a:rPr lang="en-US">
                <a:latin typeface="Comic Sans MS" pitchFamily="66" charset="0"/>
              </a:rPr>
              <a:t>y (x)</a:t>
            </a:r>
            <a:r>
              <a:rPr lang="en-US"/>
              <a:t> is not NIL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Idea:</a:t>
            </a:r>
          </a:p>
          <a:p>
            <a:pPr lvl="1"/>
            <a:r>
              <a:rPr lang="en-US"/>
              <a:t>Pivots around the link from </a:t>
            </a:r>
            <a:r>
              <a:rPr lang="en-US">
                <a:latin typeface="Comic Sans MS" pitchFamily="66" charset="0"/>
              </a:rPr>
              <a:t>y</a:t>
            </a:r>
            <a:r>
              <a:rPr lang="en-US"/>
              <a:t> to </a:t>
            </a:r>
            <a:r>
              <a:rPr lang="en-US">
                <a:latin typeface="Comic Sans MS" pitchFamily="66" charset="0"/>
              </a:rPr>
              <a:t>x</a:t>
            </a:r>
          </a:p>
          <a:p>
            <a:pPr lvl="1"/>
            <a:r>
              <a:rPr lang="en-US"/>
              <a:t>Makes </a:t>
            </a:r>
            <a:r>
              <a:rPr lang="en-US">
                <a:latin typeface="Comic Sans MS" pitchFamily="66" charset="0"/>
              </a:rPr>
              <a:t>x</a:t>
            </a:r>
            <a:r>
              <a:rPr lang="en-US"/>
              <a:t> the new root of the subtree</a:t>
            </a:r>
          </a:p>
          <a:p>
            <a:pPr lvl="1"/>
            <a:r>
              <a:rPr lang="en-US">
                <a:latin typeface="Comic Sans MS" pitchFamily="66" charset="0"/>
              </a:rPr>
              <a:t>y</a:t>
            </a:r>
            <a:r>
              <a:rPr lang="en-US"/>
              <a:t> becomes </a:t>
            </a:r>
            <a:r>
              <a:rPr lang="en-US">
                <a:latin typeface="Comic Sans MS" pitchFamily="66" charset="0"/>
              </a:rPr>
              <a:t>x</a:t>
            </a:r>
            <a:r>
              <a:rPr lang="en-US"/>
              <a:t>’s right child</a:t>
            </a:r>
          </a:p>
          <a:p>
            <a:pPr lvl="1"/>
            <a:r>
              <a:rPr lang="en-US">
                <a:latin typeface="Comic Sans MS" pitchFamily="66" charset="0"/>
              </a:rPr>
              <a:t>x</a:t>
            </a:r>
            <a:r>
              <a:rPr lang="en-US"/>
              <a:t>’s right child becomes </a:t>
            </a:r>
            <a:r>
              <a:rPr lang="en-US">
                <a:latin typeface="Comic Sans MS" pitchFamily="66" charset="0"/>
              </a:rPr>
              <a:t>y</a:t>
            </a:r>
            <a:r>
              <a:rPr lang="en-US"/>
              <a:t>’s left child</a:t>
            </a:r>
          </a:p>
        </p:txBody>
      </p:sp>
      <p:pic>
        <p:nvPicPr>
          <p:cNvPr id="485380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2547938"/>
            <a:ext cx="1887538" cy="1979612"/>
          </a:xfrm>
          <a:noFill/>
          <a:ln/>
        </p:spPr>
      </p:pic>
      <p:pic>
        <p:nvPicPr>
          <p:cNvPr id="485381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51238" y="3376613"/>
            <a:ext cx="2278062" cy="290512"/>
          </a:xfrm>
          <a:noFill/>
          <a:ln/>
        </p:spPr>
      </p:pic>
      <p:pic>
        <p:nvPicPr>
          <p:cNvPr id="48538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450" y="2595563"/>
            <a:ext cx="1785938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538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3146425"/>
            <a:ext cx="2087563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01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E82DEF-56A6-4A4D-B8EB-DEA1E08BB69F}" type="slidenum">
              <a:rPr lang="en-US"/>
              <a:pPr/>
              <a:t>106</a:t>
            </a:fld>
            <a:endParaRPr lang="en-US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RB-INSERT-FIXUP – Case 1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173163"/>
            <a:ext cx="5011737" cy="5813425"/>
          </a:xfrm>
        </p:spPr>
        <p:txBody>
          <a:bodyPr/>
          <a:lstStyle/>
          <a:p>
            <a:pPr>
              <a:lnSpc>
                <a:spcPct val="140000"/>
              </a:lnSpc>
              <a:buFontTx/>
              <a:buNone/>
            </a:pPr>
            <a:r>
              <a:rPr lang="en-US"/>
              <a:t>z’s “uncle” (y) is </a:t>
            </a:r>
            <a:r>
              <a:rPr lang="en-US" b="1">
                <a:solidFill>
                  <a:srgbClr val="DD0111"/>
                </a:solidFill>
              </a:rPr>
              <a:t>red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b="1"/>
              <a:t>Idea: </a:t>
            </a:r>
            <a:r>
              <a:rPr lang="en-US"/>
              <a:t>(</a:t>
            </a:r>
            <a:r>
              <a:rPr lang="en-US" u="sng"/>
              <a:t>z is a right child</a:t>
            </a:r>
            <a:r>
              <a:rPr lang="en-US"/>
              <a:t>)</a:t>
            </a:r>
          </a:p>
          <a:p>
            <a:pPr>
              <a:lnSpc>
                <a:spcPct val="140000"/>
              </a:lnSpc>
            </a:pPr>
            <a:r>
              <a:rPr lang="en-US" sz="2400">
                <a:latin typeface="Comic Sans MS" pitchFamily="66" charset="0"/>
              </a:rPr>
              <a:t>p[p[z]]</a:t>
            </a:r>
            <a:r>
              <a:rPr lang="en-US" sz="2400"/>
              <a:t> (z’s grandparent) must be black: </a:t>
            </a:r>
            <a:r>
              <a:rPr lang="en-US" sz="2400">
                <a:latin typeface="Comic Sans MS" pitchFamily="66" charset="0"/>
              </a:rPr>
              <a:t>z</a:t>
            </a:r>
            <a:r>
              <a:rPr lang="en-US" sz="2400"/>
              <a:t> and </a:t>
            </a:r>
            <a:r>
              <a:rPr lang="en-US" sz="2400">
                <a:latin typeface="Comic Sans MS" pitchFamily="66" charset="0"/>
              </a:rPr>
              <a:t>p[z]</a:t>
            </a:r>
            <a:r>
              <a:rPr lang="en-US" sz="2400"/>
              <a:t> are both red </a:t>
            </a:r>
          </a:p>
          <a:p>
            <a:pPr>
              <a:lnSpc>
                <a:spcPct val="140000"/>
              </a:lnSpc>
            </a:pPr>
            <a:r>
              <a:rPr lang="en-US" sz="2400"/>
              <a:t>Color </a:t>
            </a:r>
            <a:r>
              <a:rPr lang="en-US" sz="2400">
                <a:latin typeface="Comic Sans MS" pitchFamily="66" charset="0"/>
              </a:rPr>
              <a:t>p[z]</a:t>
            </a:r>
            <a:r>
              <a:rPr lang="en-US" sz="2400"/>
              <a:t> </a:t>
            </a:r>
            <a:r>
              <a:rPr lang="en-US" sz="2400" b="1"/>
              <a:t>black</a:t>
            </a:r>
          </a:p>
          <a:p>
            <a:pPr>
              <a:lnSpc>
                <a:spcPct val="140000"/>
              </a:lnSpc>
            </a:pPr>
            <a:r>
              <a:rPr lang="en-US" sz="2400"/>
              <a:t>Color </a:t>
            </a:r>
            <a:r>
              <a:rPr lang="en-US" sz="2400">
                <a:latin typeface="Comic Sans MS" pitchFamily="66" charset="0"/>
              </a:rPr>
              <a:t>y</a:t>
            </a:r>
            <a:r>
              <a:rPr lang="en-US" sz="2400"/>
              <a:t> </a:t>
            </a:r>
            <a:r>
              <a:rPr lang="en-US" sz="2400" b="1"/>
              <a:t>black</a:t>
            </a:r>
          </a:p>
          <a:p>
            <a:pPr>
              <a:lnSpc>
                <a:spcPct val="140000"/>
              </a:lnSpc>
            </a:pPr>
            <a:r>
              <a:rPr lang="en-US" sz="2400"/>
              <a:t>Color </a:t>
            </a:r>
            <a:r>
              <a:rPr lang="en-US" sz="2400">
                <a:latin typeface="Comic Sans MS" pitchFamily="66" charset="0"/>
              </a:rPr>
              <a:t>p[p[z]]</a:t>
            </a:r>
            <a:r>
              <a:rPr lang="en-US" sz="2400"/>
              <a:t> </a:t>
            </a:r>
            <a:r>
              <a:rPr lang="en-US" sz="2400" b="1">
                <a:solidFill>
                  <a:srgbClr val="DD0111"/>
                </a:solidFill>
              </a:rPr>
              <a:t>red</a:t>
            </a:r>
            <a:endParaRPr lang="en-US" sz="2400"/>
          </a:p>
          <a:p>
            <a:pPr>
              <a:lnSpc>
                <a:spcPct val="140000"/>
              </a:lnSpc>
            </a:pPr>
            <a:r>
              <a:rPr lang="en-US" sz="2400">
                <a:latin typeface="Comic Sans MS" pitchFamily="66" charset="0"/>
              </a:rPr>
              <a:t>z = p[p[z]]</a:t>
            </a:r>
          </a:p>
          <a:p>
            <a:pPr lvl="1">
              <a:lnSpc>
                <a:spcPct val="140000"/>
              </a:lnSpc>
            </a:pPr>
            <a:r>
              <a:rPr lang="en-US" sz="2000"/>
              <a:t>Push the </a:t>
            </a:r>
            <a:r>
              <a:rPr lang="en-US" sz="2000" b="1">
                <a:solidFill>
                  <a:srgbClr val="DD0111"/>
                </a:solidFill>
              </a:rPr>
              <a:t>“red”</a:t>
            </a:r>
            <a:r>
              <a:rPr lang="en-US" sz="2000"/>
              <a:t> violation up the tree</a:t>
            </a:r>
          </a:p>
        </p:txBody>
      </p:sp>
      <p:pic>
        <p:nvPicPr>
          <p:cNvPr id="490500" name="Picture 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40363" y="4808538"/>
            <a:ext cx="3375025" cy="1897062"/>
          </a:xfrm>
          <a:noFill/>
          <a:ln/>
        </p:spPr>
      </p:pic>
      <p:pic>
        <p:nvPicPr>
          <p:cNvPr id="490501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03838" y="1181100"/>
            <a:ext cx="3429000" cy="1973263"/>
          </a:xfrm>
          <a:noFill/>
          <a:ln/>
        </p:spPr>
      </p:pic>
      <p:sp>
        <p:nvSpPr>
          <p:cNvPr id="490502" name="Oval 6"/>
          <p:cNvSpPr>
            <a:spLocks noChangeArrowheads="1"/>
          </p:cNvSpPr>
          <p:nvPr/>
        </p:nvSpPr>
        <p:spPr bwMode="auto">
          <a:xfrm>
            <a:off x="5616575" y="1871663"/>
            <a:ext cx="439738" cy="423862"/>
          </a:xfrm>
          <a:prstGeom prst="ellipse">
            <a:avLst/>
          </a:prstGeom>
          <a:noFill/>
          <a:ln w="7620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03" name="Oval 7"/>
          <p:cNvSpPr>
            <a:spLocks noChangeArrowheads="1"/>
          </p:cNvSpPr>
          <p:nvPr/>
        </p:nvSpPr>
        <p:spPr bwMode="auto">
          <a:xfrm>
            <a:off x="8080375" y="1889125"/>
            <a:ext cx="439738" cy="423863"/>
          </a:xfrm>
          <a:prstGeom prst="ellipse">
            <a:avLst/>
          </a:prstGeom>
          <a:noFill/>
          <a:ln w="7620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0504" name="Group 8"/>
          <p:cNvGrpSpPr>
            <a:grpSpLocks/>
          </p:cNvGrpSpPr>
          <p:nvPr/>
        </p:nvGrpSpPr>
        <p:grpSpPr bwMode="auto">
          <a:xfrm>
            <a:off x="5422900" y="3054350"/>
            <a:ext cx="3375025" cy="1897063"/>
            <a:chOff x="3416" y="1924"/>
            <a:chExt cx="2126" cy="1195"/>
          </a:xfrm>
        </p:grpSpPr>
        <p:pic>
          <p:nvPicPr>
            <p:cNvPr id="490505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6" y="1924"/>
              <a:ext cx="2126" cy="1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0506" name="Oval 10"/>
            <p:cNvSpPr>
              <a:spLocks noChangeArrowheads="1"/>
            </p:cNvSpPr>
            <p:nvPr/>
          </p:nvSpPr>
          <p:spPr bwMode="auto">
            <a:xfrm>
              <a:off x="4322" y="2107"/>
              <a:ext cx="277" cy="267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0507" name="Rectangle 11"/>
            <p:cNvSpPr>
              <a:spLocks noChangeArrowheads="1"/>
            </p:cNvSpPr>
            <p:nvPr/>
          </p:nvSpPr>
          <p:spPr bwMode="auto">
            <a:xfrm>
              <a:off x="3931" y="2171"/>
              <a:ext cx="352" cy="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0508" name="Oval 12"/>
          <p:cNvSpPr>
            <a:spLocks noChangeArrowheads="1"/>
          </p:cNvSpPr>
          <p:nvPr/>
        </p:nvSpPr>
        <p:spPr bwMode="auto">
          <a:xfrm>
            <a:off x="6234113" y="2303463"/>
            <a:ext cx="439737" cy="423862"/>
          </a:xfrm>
          <a:prstGeom prst="ellipse">
            <a:avLst/>
          </a:prstGeom>
          <a:noFill/>
          <a:ln w="7620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09" name="Oval 13"/>
          <p:cNvSpPr>
            <a:spLocks noChangeArrowheads="1"/>
          </p:cNvSpPr>
          <p:nvPr/>
        </p:nvSpPr>
        <p:spPr bwMode="auto">
          <a:xfrm>
            <a:off x="6235700" y="4157663"/>
            <a:ext cx="439738" cy="423862"/>
          </a:xfrm>
          <a:prstGeom prst="ellipse">
            <a:avLst/>
          </a:prstGeom>
          <a:noFill/>
          <a:ln w="7620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0510" name="Group 14"/>
          <p:cNvGrpSpPr>
            <a:grpSpLocks/>
          </p:cNvGrpSpPr>
          <p:nvPr/>
        </p:nvGrpSpPr>
        <p:grpSpPr bwMode="auto">
          <a:xfrm>
            <a:off x="6251575" y="5087938"/>
            <a:ext cx="1057275" cy="1254125"/>
            <a:chOff x="3938" y="3205"/>
            <a:chExt cx="666" cy="790"/>
          </a:xfrm>
        </p:grpSpPr>
        <p:sp>
          <p:nvSpPr>
            <p:cNvPr id="490511" name="Oval 15"/>
            <p:cNvSpPr>
              <a:spLocks noChangeArrowheads="1"/>
            </p:cNvSpPr>
            <p:nvPr/>
          </p:nvSpPr>
          <p:spPr bwMode="auto">
            <a:xfrm>
              <a:off x="4327" y="3205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0512" name="Oval 16"/>
            <p:cNvSpPr>
              <a:spLocks noChangeArrowheads="1"/>
            </p:cNvSpPr>
            <p:nvPr/>
          </p:nvSpPr>
          <p:spPr bwMode="auto">
            <a:xfrm>
              <a:off x="3938" y="3728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648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DC1C4-ED30-4DFE-8707-73A4EDF72E35}" type="slidenum">
              <a:rPr lang="en-US"/>
              <a:pPr/>
              <a:t>107</a:t>
            </a:fld>
            <a:endParaRPr lang="en-US"/>
          </a:p>
        </p:txBody>
      </p:sp>
      <p:sp>
        <p:nvSpPr>
          <p:cNvPr id="491522" name="Rectangle 2"/>
          <p:cNvSpPr>
            <a:spLocks noChangeArrowheads="1"/>
          </p:cNvSpPr>
          <p:nvPr/>
        </p:nvSpPr>
        <p:spPr bwMode="auto">
          <a:xfrm>
            <a:off x="3559175" y="6454775"/>
            <a:ext cx="3128963" cy="22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RB-INSERT-FIXUP – Case 1</a:t>
            </a:r>
          </a:p>
        </p:txBody>
      </p:sp>
      <p:pic>
        <p:nvPicPr>
          <p:cNvPr id="491524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19675" y="1130300"/>
            <a:ext cx="3992563" cy="1882775"/>
          </a:xfrm>
          <a:noFill/>
          <a:ln/>
        </p:spPr>
      </p:pic>
      <p:pic>
        <p:nvPicPr>
          <p:cNvPr id="491525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48238" y="4808538"/>
            <a:ext cx="4000500" cy="1874837"/>
          </a:xfrm>
          <a:noFill/>
          <a:ln/>
        </p:spPr>
      </p:pic>
      <p:pic>
        <p:nvPicPr>
          <p:cNvPr id="4915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0" y="3141663"/>
            <a:ext cx="4000500" cy="187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27" name="Oval 7"/>
          <p:cNvSpPr>
            <a:spLocks noChangeArrowheads="1"/>
          </p:cNvSpPr>
          <p:nvPr/>
        </p:nvSpPr>
        <p:spPr bwMode="auto">
          <a:xfrm>
            <a:off x="5878513" y="1811338"/>
            <a:ext cx="439737" cy="423862"/>
          </a:xfrm>
          <a:prstGeom prst="ellipse">
            <a:avLst/>
          </a:prstGeom>
          <a:noFill/>
          <a:ln w="7620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28" name="Oval 8"/>
          <p:cNvSpPr>
            <a:spLocks noChangeArrowheads="1"/>
          </p:cNvSpPr>
          <p:nvPr/>
        </p:nvSpPr>
        <p:spPr bwMode="auto">
          <a:xfrm>
            <a:off x="8350250" y="1820863"/>
            <a:ext cx="439738" cy="423862"/>
          </a:xfrm>
          <a:prstGeom prst="ellipse">
            <a:avLst/>
          </a:prstGeom>
          <a:noFill/>
          <a:ln w="7620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29" name="Oval 9"/>
          <p:cNvSpPr>
            <a:spLocks noChangeArrowheads="1"/>
          </p:cNvSpPr>
          <p:nvPr/>
        </p:nvSpPr>
        <p:spPr bwMode="auto">
          <a:xfrm>
            <a:off x="5257800" y="2217738"/>
            <a:ext cx="439738" cy="423862"/>
          </a:xfrm>
          <a:prstGeom prst="ellipse">
            <a:avLst/>
          </a:prstGeom>
          <a:noFill/>
          <a:ln w="7620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30" name="Oval 10"/>
          <p:cNvSpPr>
            <a:spLocks noChangeArrowheads="1"/>
          </p:cNvSpPr>
          <p:nvPr/>
        </p:nvSpPr>
        <p:spPr bwMode="auto">
          <a:xfrm>
            <a:off x="5346700" y="4225925"/>
            <a:ext cx="439738" cy="423863"/>
          </a:xfrm>
          <a:prstGeom prst="ellipse">
            <a:avLst/>
          </a:prstGeom>
          <a:noFill/>
          <a:ln w="7620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31" name="Oval 11"/>
          <p:cNvSpPr>
            <a:spLocks noChangeArrowheads="1"/>
          </p:cNvSpPr>
          <p:nvPr/>
        </p:nvSpPr>
        <p:spPr bwMode="auto">
          <a:xfrm>
            <a:off x="5184775" y="5884863"/>
            <a:ext cx="439738" cy="423862"/>
          </a:xfrm>
          <a:prstGeom prst="ellipse">
            <a:avLst/>
          </a:prstGeom>
          <a:noFill/>
          <a:ln w="7620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32" name="Oval 12"/>
          <p:cNvSpPr>
            <a:spLocks noChangeArrowheads="1"/>
          </p:cNvSpPr>
          <p:nvPr/>
        </p:nvSpPr>
        <p:spPr bwMode="auto">
          <a:xfrm>
            <a:off x="7191375" y="3403600"/>
            <a:ext cx="439738" cy="423863"/>
          </a:xfrm>
          <a:prstGeom prst="ellips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33" name="Oval 13"/>
          <p:cNvSpPr>
            <a:spLocks noChangeArrowheads="1"/>
          </p:cNvSpPr>
          <p:nvPr/>
        </p:nvSpPr>
        <p:spPr bwMode="auto">
          <a:xfrm>
            <a:off x="7019925" y="5064125"/>
            <a:ext cx="439738" cy="423863"/>
          </a:xfrm>
          <a:prstGeom prst="ellipse">
            <a:avLst/>
          </a:prstGeom>
          <a:noFill/>
          <a:ln w="7620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34" name="Rectangle 14"/>
          <p:cNvSpPr>
            <a:spLocks noGrp="1" noChangeArrowheads="1"/>
          </p:cNvSpPr>
          <p:nvPr>
            <p:ph type="body" sz="half" idx="1"/>
          </p:nvPr>
        </p:nvSpPr>
        <p:spPr>
          <a:xfrm>
            <a:off x="93663" y="1270000"/>
            <a:ext cx="5073650" cy="5626100"/>
          </a:xfrm>
          <a:noFill/>
          <a:ln/>
        </p:spPr>
        <p:txBody>
          <a:bodyPr/>
          <a:lstStyle/>
          <a:p>
            <a:pPr>
              <a:lnSpc>
                <a:spcPct val="140000"/>
              </a:lnSpc>
              <a:buFontTx/>
              <a:buNone/>
            </a:pPr>
            <a:r>
              <a:rPr lang="en-US">
                <a:latin typeface="Comic Sans MS" pitchFamily="66" charset="0"/>
              </a:rPr>
              <a:t>z</a:t>
            </a:r>
            <a:r>
              <a:rPr lang="en-US"/>
              <a:t>’s “uncle” (y) is </a:t>
            </a:r>
            <a:r>
              <a:rPr lang="en-US" b="1">
                <a:solidFill>
                  <a:srgbClr val="DD0111"/>
                </a:solidFill>
              </a:rPr>
              <a:t>red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b="1"/>
              <a:t>Idea: </a:t>
            </a:r>
            <a:r>
              <a:rPr lang="en-US"/>
              <a:t>(</a:t>
            </a:r>
            <a:r>
              <a:rPr lang="en-US" u="sng">
                <a:latin typeface="Comic Sans MS" pitchFamily="66" charset="0"/>
              </a:rPr>
              <a:t>z</a:t>
            </a:r>
            <a:r>
              <a:rPr lang="en-US" u="sng"/>
              <a:t> is a left child</a:t>
            </a:r>
            <a:r>
              <a:rPr lang="en-US"/>
              <a:t>)</a:t>
            </a:r>
          </a:p>
          <a:p>
            <a:pPr>
              <a:lnSpc>
                <a:spcPct val="140000"/>
              </a:lnSpc>
            </a:pPr>
            <a:r>
              <a:rPr lang="en-US" sz="2400">
                <a:latin typeface="Comic Sans MS" pitchFamily="66" charset="0"/>
              </a:rPr>
              <a:t>p[p[z]]</a:t>
            </a:r>
            <a:r>
              <a:rPr lang="en-US" sz="2400"/>
              <a:t> (</a:t>
            </a:r>
            <a:r>
              <a:rPr lang="en-US" sz="2400">
                <a:latin typeface="Comic Sans MS" pitchFamily="66" charset="0"/>
              </a:rPr>
              <a:t>z</a:t>
            </a:r>
            <a:r>
              <a:rPr lang="en-US" sz="2400"/>
              <a:t>’s grandparent) must be black: </a:t>
            </a:r>
            <a:r>
              <a:rPr lang="en-US" sz="2400">
                <a:latin typeface="Comic Sans MS" pitchFamily="66" charset="0"/>
              </a:rPr>
              <a:t>z</a:t>
            </a:r>
            <a:r>
              <a:rPr lang="en-US" sz="2400"/>
              <a:t> and </a:t>
            </a:r>
            <a:r>
              <a:rPr lang="en-US" sz="2400">
                <a:latin typeface="Comic Sans MS" pitchFamily="66" charset="0"/>
              </a:rPr>
              <a:t>p[z]</a:t>
            </a:r>
            <a:r>
              <a:rPr lang="en-US" sz="2400"/>
              <a:t> are both red </a:t>
            </a:r>
          </a:p>
          <a:p>
            <a:pPr>
              <a:lnSpc>
                <a:spcPct val="140000"/>
              </a:lnSpc>
            </a:pPr>
            <a:r>
              <a:rPr lang="en-US" sz="2400"/>
              <a:t>color </a:t>
            </a:r>
            <a:r>
              <a:rPr lang="en-US" sz="2400">
                <a:latin typeface="Comic Sans MS" pitchFamily="66" charset="0"/>
              </a:rPr>
              <a:t>p[z]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 </a:t>
            </a:r>
            <a:r>
              <a:rPr lang="en-US" sz="2400" b="1"/>
              <a:t>black</a:t>
            </a:r>
          </a:p>
          <a:p>
            <a:pPr>
              <a:lnSpc>
                <a:spcPct val="140000"/>
              </a:lnSpc>
            </a:pPr>
            <a:r>
              <a:rPr lang="en-US" sz="2400"/>
              <a:t>color </a:t>
            </a:r>
            <a:r>
              <a:rPr lang="en-US" sz="2400">
                <a:latin typeface="Comic Sans MS" pitchFamily="66" charset="0"/>
              </a:rPr>
              <a:t>y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 </a:t>
            </a:r>
            <a:r>
              <a:rPr lang="en-US" sz="2400" b="1"/>
              <a:t>black</a:t>
            </a:r>
          </a:p>
          <a:p>
            <a:pPr>
              <a:lnSpc>
                <a:spcPct val="140000"/>
              </a:lnSpc>
            </a:pPr>
            <a:r>
              <a:rPr lang="en-US" sz="2400"/>
              <a:t>color </a:t>
            </a:r>
            <a:r>
              <a:rPr lang="en-US" sz="2400">
                <a:latin typeface="Comic Sans MS" pitchFamily="66" charset="0"/>
              </a:rPr>
              <a:t>p[p[z]]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 </a:t>
            </a:r>
            <a:r>
              <a:rPr lang="en-US" sz="2400" b="1">
                <a:solidFill>
                  <a:srgbClr val="DD0111"/>
                </a:solidFill>
              </a:rPr>
              <a:t>red</a:t>
            </a:r>
          </a:p>
          <a:p>
            <a:pPr>
              <a:lnSpc>
                <a:spcPct val="140000"/>
              </a:lnSpc>
            </a:pPr>
            <a:r>
              <a:rPr lang="en-US" sz="2400">
                <a:latin typeface="Comic Sans MS" pitchFamily="66" charset="0"/>
              </a:rPr>
              <a:t>z = p[p[z]]</a:t>
            </a:r>
          </a:p>
          <a:p>
            <a:pPr lvl="1">
              <a:lnSpc>
                <a:spcPct val="140000"/>
              </a:lnSpc>
            </a:pPr>
            <a:r>
              <a:rPr lang="en-US" sz="2000"/>
              <a:t>Push the </a:t>
            </a:r>
            <a:r>
              <a:rPr lang="en-US" sz="2000" b="1">
                <a:solidFill>
                  <a:srgbClr val="DD0111"/>
                </a:solidFill>
              </a:rPr>
              <a:t>“red”</a:t>
            </a:r>
            <a:r>
              <a:rPr lang="en-US" sz="2000"/>
              <a:t> violation up the tree</a:t>
            </a:r>
          </a:p>
        </p:txBody>
      </p:sp>
      <p:sp>
        <p:nvSpPr>
          <p:cNvPr id="491536" name="Rectangle 16"/>
          <p:cNvSpPr>
            <a:spLocks noChangeArrowheads="1"/>
          </p:cNvSpPr>
          <p:nvPr/>
        </p:nvSpPr>
        <p:spPr bwMode="auto">
          <a:xfrm>
            <a:off x="6516688" y="3495675"/>
            <a:ext cx="601662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9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6408A8-48AC-4607-81A2-5B1BEA903D37}" type="slidenum">
              <a:rPr lang="en-US"/>
              <a:pPr/>
              <a:t>108</a:t>
            </a:fld>
            <a:endParaRPr lang="en-US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RB-INSERT-FIXUP – Case 3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111250"/>
            <a:ext cx="3679825" cy="356235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Case 3: </a:t>
            </a:r>
          </a:p>
          <a:p>
            <a:r>
              <a:rPr lang="en-US" sz="2400">
                <a:latin typeface="Comic Sans MS" pitchFamily="66" charset="0"/>
              </a:rPr>
              <a:t>z</a:t>
            </a:r>
            <a:r>
              <a:rPr lang="en-US" sz="2400"/>
              <a:t>’s “uncle” (y) is </a:t>
            </a:r>
            <a:r>
              <a:rPr lang="en-US" sz="2400" b="1"/>
              <a:t>black</a:t>
            </a:r>
            <a:endParaRPr lang="en-US" sz="2400"/>
          </a:p>
          <a:p>
            <a:r>
              <a:rPr lang="en-US" sz="2400">
                <a:latin typeface="Comic Sans MS" pitchFamily="66" charset="0"/>
              </a:rPr>
              <a:t>z</a:t>
            </a:r>
            <a:r>
              <a:rPr lang="en-US" sz="2400"/>
              <a:t> is a left child</a:t>
            </a:r>
          </a:p>
        </p:txBody>
      </p:sp>
      <p:grpSp>
        <p:nvGrpSpPr>
          <p:cNvPr id="492548" name="Group 4"/>
          <p:cNvGrpSpPr>
            <a:grpSpLocks/>
          </p:cNvGrpSpPr>
          <p:nvPr/>
        </p:nvGrpSpPr>
        <p:grpSpPr bwMode="auto">
          <a:xfrm>
            <a:off x="6134100" y="4310063"/>
            <a:ext cx="2849563" cy="1516062"/>
            <a:chOff x="3960" y="2903"/>
            <a:chExt cx="1795" cy="955"/>
          </a:xfrm>
        </p:grpSpPr>
        <p:pic>
          <p:nvPicPr>
            <p:cNvPr id="49254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0" y="2903"/>
              <a:ext cx="1795" cy="9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2550" name="Oval 6"/>
            <p:cNvSpPr>
              <a:spLocks noChangeArrowheads="1"/>
            </p:cNvSpPr>
            <p:nvPr/>
          </p:nvSpPr>
          <p:spPr bwMode="auto">
            <a:xfrm>
              <a:off x="4205" y="3315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51" name="Oval 7"/>
            <p:cNvSpPr>
              <a:spLocks noChangeArrowheads="1"/>
            </p:cNvSpPr>
            <p:nvPr/>
          </p:nvSpPr>
          <p:spPr bwMode="auto">
            <a:xfrm>
              <a:off x="5245" y="3310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2552" name="Group 8"/>
          <p:cNvGrpSpPr>
            <a:grpSpLocks/>
          </p:cNvGrpSpPr>
          <p:nvPr/>
        </p:nvGrpSpPr>
        <p:grpSpPr bwMode="auto">
          <a:xfrm>
            <a:off x="455613" y="4070350"/>
            <a:ext cx="2438400" cy="2157413"/>
            <a:chOff x="383" y="2852"/>
            <a:chExt cx="1536" cy="1359"/>
          </a:xfrm>
        </p:grpSpPr>
        <p:pic>
          <p:nvPicPr>
            <p:cNvPr id="492553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" y="3021"/>
              <a:ext cx="1536" cy="1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2554" name="Oval 10"/>
            <p:cNvSpPr>
              <a:spLocks noChangeArrowheads="1"/>
            </p:cNvSpPr>
            <p:nvPr/>
          </p:nvSpPr>
          <p:spPr bwMode="auto">
            <a:xfrm>
              <a:off x="872" y="3422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55" name="Oval 11"/>
            <p:cNvSpPr>
              <a:spLocks noChangeArrowheads="1"/>
            </p:cNvSpPr>
            <p:nvPr/>
          </p:nvSpPr>
          <p:spPr bwMode="auto">
            <a:xfrm>
              <a:off x="616" y="3688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56" name="Text Box 12"/>
            <p:cNvSpPr txBox="1">
              <a:spLocks noChangeArrowheads="1"/>
            </p:cNvSpPr>
            <p:nvPr/>
          </p:nvSpPr>
          <p:spPr bwMode="auto">
            <a:xfrm>
              <a:off x="1106" y="2852"/>
              <a:ext cx="5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Case 3</a:t>
              </a:r>
            </a:p>
          </p:txBody>
        </p:sp>
      </p:grpSp>
      <p:grpSp>
        <p:nvGrpSpPr>
          <p:cNvPr id="492557" name="Group 13"/>
          <p:cNvGrpSpPr>
            <a:grpSpLocks/>
          </p:cNvGrpSpPr>
          <p:nvPr/>
        </p:nvGrpSpPr>
        <p:grpSpPr bwMode="auto">
          <a:xfrm>
            <a:off x="3259138" y="4319588"/>
            <a:ext cx="2438400" cy="1889125"/>
            <a:chOff x="2149" y="2839"/>
            <a:chExt cx="1536" cy="1190"/>
          </a:xfrm>
        </p:grpSpPr>
        <p:pic>
          <p:nvPicPr>
            <p:cNvPr id="492558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" y="2839"/>
              <a:ext cx="1536" cy="1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2559" name="Oval 15"/>
            <p:cNvSpPr>
              <a:spLocks noChangeArrowheads="1"/>
            </p:cNvSpPr>
            <p:nvPr/>
          </p:nvSpPr>
          <p:spPr bwMode="auto">
            <a:xfrm>
              <a:off x="2638" y="3240"/>
              <a:ext cx="277" cy="267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60" name="Oval 16"/>
            <p:cNvSpPr>
              <a:spLocks noChangeArrowheads="1"/>
            </p:cNvSpPr>
            <p:nvPr/>
          </p:nvSpPr>
          <p:spPr bwMode="auto">
            <a:xfrm>
              <a:off x="2382" y="3506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61" name="Oval 17"/>
            <p:cNvSpPr>
              <a:spLocks noChangeArrowheads="1"/>
            </p:cNvSpPr>
            <p:nvPr/>
          </p:nvSpPr>
          <p:spPr bwMode="auto">
            <a:xfrm>
              <a:off x="3162" y="2989"/>
              <a:ext cx="267" cy="262"/>
            </a:xfrm>
            <a:prstGeom prst="ellipse">
              <a:avLst/>
            </a:prstGeom>
            <a:noFill/>
            <a:ln w="889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2562" name="Rectangle 18"/>
          <p:cNvSpPr>
            <a:spLocks noChangeArrowheads="1"/>
          </p:cNvSpPr>
          <p:nvPr/>
        </p:nvSpPr>
        <p:spPr bwMode="auto">
          <a:xfrm>
            <a:off x="3921125" y="1220787"/>
            <a:ext cx="5022850" cy="312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</a:rPr>
              <a:t>Idea: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chemeClr val="accent2"/>
                </a:solidFill>
              </a:rPr>
              <a:t>color 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p[z] 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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 sz="2400" b="1">
                <a:solidFill>
                  <a:schemeClr val="accent2"/>
                </a:solidFill>
              </a:rPr>
              <a:t>black</a:t>
            </a:r>
            <a:r>
              <a:rPr lang="en-US" sz="2400">
                <a:solidFill>
                  <a:schemeClr val="accent2"/>
                </a:solidFill>
              </a:rPr>
              <a:t>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chemeClr val="accent2"/>
                </a:solidFill>
              </a:rPr>
              <a:t>color 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p[p[z]] 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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 sz="2400" b="1">
                <a:solidFill>
                  <a:srgbClr val="DD0111"/>
                </a:solidFill>
              </a:rPr>
              <a:t>red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chemeClr val="accent2"/>
                </a:solidFill>
              </a:rPr>
              <a:t>RIGHT-ROTATE(T, 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p[p[z]])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chemeClr val="accent2"/>
                </a:solidFill>
              </a:rPr>
              <a:t>No longer have 2 reds in a row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p[z]</a:t>
            </a:r>
            <a:r>
              <a:rPr lang="en-US" sz="2400">
                <a:solidFill>
                  <a:schemeClr val="accent2"/>
                </a:solidFill>
              </a:rPr>
              <a:t> is now black</a:t>
            </a:r>
          </a:p>
        </p:txBody>
      </p:sp>
    </p:spTree>
    <p:extLst>
      <p:ext uri="{BB962C8B-B14F-4D97-AF65-F5344CB8AC3E}">
        <p14:creationId xmlns:p14="http://schemas.microsoft.com/office/powerpoint/2010/main" val="34866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3001F-8B65-4525-B989-66E4AD018437}" type="slidenum">
              <a:rPr lang="en-US"/>
              <a:pPr/>
              <a:t>109</a:t>
            </a:fld>
            <a:endParaRPr lang="en-US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RB-INSERT-FIXUP – Case 2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111250"/>
            <a:ext cx="8537575" cy="41529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Case 2: </a:t>
            </a:r>
          </a:p>
          <a:p>
            <a:r>
              <a:rPr lang="en-US" sz="2400">
                <a:latin typeface="Comic Sans MS" pitchFamily="66" charset="0"/>
              </a:rPr>
              <a:t>z</a:t>
            </a:r>
            <a:r>
              <a:rPr lang="en-US" sz="2400"/>
              <a:t>’s “uncle” (</a:t>
            </a:r>
            <a:r>
              <a:rPr lang="en-US" sz="2400">
                <a:latin typeface="Comic Sans MS" pitchFamily="66" charset="0"/>
              </a:rPr>
              <a:t>y</a:t>
            </a:r>
            <a:r>
              <a:rPr lang="en-US" sz="2400"/>
              <a:t>) is </a:t>
            </a:r>
            <a:r>
              <a:rPr lang="en-US" sz="2400" b="1"/>
              <a:t>black</a:t>
            </a:r>
            <a:endParaRPr lang="en-US" sz="2400"/>
          </a:p>
          <a:p>
            <a:r>
              <a:rPr lang="en-US" sz="2400">
                <a:latin typeface="Comic Sans MS" pitchFamily="66" charset="0"/>
              </a:rPr>
              <a:t>z</a:t>
            </a:r>
            <a:r>
              <a:rPr lang="en-US" sz="2400"/>
              <a:t> is a right child</a:t>
            </a:r>
          </a:p>
          <a:p>
            <a:pPr>
              <a:buFontTx/>
              <a:buNone/>
            </a:pPr>
            <a:r>
              <a:rPr lang="en-US" sz="2400" b="1"/>
              <a:t>Idea</a:t>
            </a:r>
            <a:r>
              <a:rPr lang="en-US" sz="2400"/>
              <a:t>:</a:t>
            </a:r>
          </a:p>
          <a:p>
            <a:r>
              <a:rPr lang="en-US" sz="2400">
                <a:latin typeface="Comic Sans MS" pitchFamily="66" charset="0"/>
              </a:rPr>
              <a:t>z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 p[z]</a:t>
            </a:r>
            <a:endParaRPr lang="en-US" sz="2400">
              <a:latin typeface="Comic Sans MS" pitchFamily="66" charset="0"/>
            </a:endParaRPr>
          </a:p>
          <a:p>
            <a:r>
              <a:rPr lang="en-US" sz="2400"/>
              <a:t>LEFT-ROTATE(</a:t>
            </a:r>
            <a:r>
              <a:rPr lang="en-US" sz="2400">
                <a:latin typeface="Comic Sans MS" pitchFamily="66" charset="0"/>
              </a:rPr>
              <a:t>T, z)</a:t>
            </a:r>
            <a:r>
              <a:rPr lang="en-US" sz="2400"/>
              <a:t> </a:t>
            </a:r>
          </a:p>
          <a:p>
            <a:pPr>
              <a:buFontTx/>
              <a:buNone/>
            </a:pPr>
            <a:r>
              <a:rPr lang="en-US" sz="2400">
                <a:sym typeface="Symbol" pitchFamily="18" charset="2"/>
              </a:rPr>
              <a:t></a:t>
            </a:r>
            <a:r>
              <a:rPr lang="en-US" sz="2400"/>
              <a:t> now z is a left child, and both z and </a:t>
            </a:r>
            <a:r>
              <a:rPr lang="en-US" sz="2400">
                <a:latin typeface="Comic Sans MS" pitchFamily="66" charset="0"/>
              </a:rPr>
              <a:t>p[z]</a:t>
            </a:r>
            <a:r>
              <a:rPr lang="en-US" sz="2400"/>
              <a:t> are red </a:t>
            </a:r>
            <a:r>
              <a:rPr lang="en-US" sz="2400">
                <a:sym typeface="Symbol" pitchFamily="18" charset="2"/>
              </a:rPr>
              <a:t></a:t>
            </a:r>
            <a:r>
              <a:rPr lang="en-US" sz="2400"/>
              <a:t> case 3</a:t>
            </a:r>
          </a:p>
        </p:txBody>
      </p:sp>
      <p:grpSp>
        <p:nvGrpSpPr>
          <p:cNvPr id="493572" name="Group 4"/>
          <p:cNvGrpSpPr>
            <a:grpSpLocks/>
          </p:cNvGrpSpPr>
          <p:nvPr/>
        </p:nvGrpSpPr>
        <p:grpSpPr bwMode="auto">
          <a:xfrm>
            <a:off x="1735138" y="4251325"/>
            <a:ext cx="1958975" cy="2112963"/>
            <a:chOff x="506" y="1506"/>
            <a:chExt cx="1234" cy="1331"/>
          </a:xfrm>
        </p:grpSpPr>
        <p:pic>
          <p:nvPicPr>
            <p:cNvPr id="49357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" y="1675"/>
              <a:ext cx="1234" cy="1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3574" name="Oval 6"/>
            <p:cNvSpPr>
              <a:spLocks noChangeArrowheads="1"/>
            </p:cNvSpPr>
            <p:nvPr/>
          </p:nvSpPr>
          <p:spPr bwMode="auto">
            <a:xfrm>
              <a:off x="697" y="2086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575" name="Oval 7"/>
            <p:cNvSpPr>
              <a:spLocks noChangeArrowheads="1"/>
            </p:cNvSpPr>
            <p:nvPr/>
          </p:nvSpPr>
          <p:spPr bwMode="auto">
            <a:xfrm>
              <a:off x="1086" y="2348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576" name="Text Box 8"/>
            <p:cNvSpPr txBox="1">
              <a:spLocks noChangeArrowheads="1"/>
            </p:cNvSpPr>
            <p:nvPr/>
          </p:nvSpPr>
          <p:spPr bwMode="auto">
            <a:xfrm>
              <a:off x="1037" y="1506"/>
              <a:ext cx="5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Case 2</a:t>
              </a:r>
            </a:p>
          </p:txBody>
        </p:sp>
      </p:grpSp>
      <p:grpSp>
        <p:nvGrpSpPr>
          <p:cNvPr id="493577" name="Group 9"/>
          <p:cNvGrpSpPr>
            <a:grpSpLocks/>
          </p:cNvGrpSpPr>
          <p:nvPr/>
        </p:nvGrpSpPr>
        <p:grpSpPr bwMode="auto">
          <a:xfrm>
            <a:off x="5083175" y="4251325"/>
            <a:ext cx="2438400" cy="2157413"/>
            <a:chOff x="383" y="2852"/>
            <a:chExt cx="1536" cy="1359"/>
          </a:xfrm>
        </p:grpSpPr>
        <p:pic>
          <p:nvPicPr>
            <p:cNvPr id="493578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" y="3021"/>
              <a:ext cx="1536" cy="1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3579" name="Oval 11"/>
            <p:cNvSpPr>
              <a:spLocks noChangeArrowheads="1"/>
            </p:cNvSpPr>
            <p:nvPr/>
          </p:nvSpPr>
          <p:spPr bwMode="auto">
            <a:xfrm>
              <a:off x="872" y="3422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580" name="Oval 12"/>
            <p:cNvSpPr>
              <a:spLocks noChangeArrowheads="1"/>
            </p:cNvSpPr>
            <p:nvPr/>
          </p:nvSpPr>
          <p:spPr bwMode="auto">
            <a:xfrm>
              <a:off x="616" y="3688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581" name="Text Box 13"/>
            <p:cNvSpPr txBox="1">
              <a:spLocks noChangeArrowheads="1"/>
            </p:cNvSpPr>
            <p:nvPr/>
          </p:nvSpPr>
          <p:spPr bwMode="auto">
            <a:xfrm>
              <a:off x="1106" y="2852"/>
              <a:ext cx="5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Case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69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57200"/>
            <a:ext cx="67056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188121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918696B2-6A18-47A2-802B-4F4B3746C02C}" type="slidenum">
              <a:rPr lang="en-US"/>
              <a:pPr/>
              <a:t>110</a:t>
            </a:fld>
            <a:endParaRPr lang="en-US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31763"/>
            <a:ext cx="8229600" cy="906462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95619" name="Oval 3"/>
          <p:cNvSpPr>
            <a:spLocks noChangeAspect="1" noChangeArrowheads="1"/>
          </p:cNvSpPr>
          <p:nvPr/>
        </p:nvSpPr>
        <p:spPr bwMode="auto">
          <a:xfrm>
            <a:off x="2114550" y="1406525"/>
            <a:ext cx="349250" cy="33655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495620" name="Text Box 4"/>
          <p:cNvSpPr txBox="1">
            <a:spLocks noChangeArrowheads="1"/>
          </p:cNvSpPr>
          <p:nvPr/>
        </p:nvSpPr>
        <p:spPr bwMode="auto">
          <a:xfrm>
            <a:off x="352425" y="1131888"/>
            <a:ext cx="120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Insert 4</a:t>
            </a:r>
          </a:p>
        </p:txBody>
      </p:sp>
      <p:grpSp>
        <p:nvGrpSpPr>
          <p:cNvPr id="495621" name="Group 5"/>
          <p:cNvGrpSpPr>
            <a:grpSpLocks/>
          </p:cNvGrpSpPr>
          <p:nvPr/>
        </p:nvGrpSpPr>
        <p:grpSpPr bwMode="auto">
          <a:xfrm>
            <a:off x="403225" y="1816100"/>
            <a:ext cx="3748088" cy="1463675"/>
            <a:chOff x="254" y="1239"/>
            <a:chExt cx="2361" cy="922"/>
          </a:xfrm>
        </p:grpSpPr>
        <p:sp>
          <p:nvSpPr>
            <p:cNvPr id="495622" name="Oval 6"/>
            <p:cNvSpPr>
              <a:spLocks noChangeAspect="1" noChangeArrowheads="1"/>
            </p:cNvSpPr>
            <p:nvPr/>
          </p:nvSpPr>
          <p:spPr bwMode="auto">
            <a:xfrm>
              <a:off x="797" y="1302"/>
              <a:ext cx="220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95623" name="Oval 7"/>
            <p:cNvSpPr>
              <a:spLocks noChangeAspect="1" noChangeArrowheads="1"/>
            </p:cNvSpPr>
            <p:nvPr/>
          </p:nvSpPr>
          <p:spPr bwMode="auto">
            <a:xfrm>
              <a:off x="1866" y="1302"/>
              <a:ext cx="220" cy="2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495624" name="Oval 8"/>
            <p:cNvSpPr>
              <a:spLocks noChangeAspect="1" noChangeArrowheads="1"/>
            </p:cNvSpPr>
            <p:nvPr/>
          </p:nvSpPr>
          <p:spPr bwMode="auto">
            <a:xfrm>
              <a:off x="254" y="1631"/>
              <a:ext cx="220" cy="2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95625" name="Oval 9"/>
            <p:cNvSpPr>
              <a:spLocks noChangeAspect="1" noChangeArrowheads="1"/>
            </p:cNvSpPr>
            <p:nvPr/>
          </p:nvSpPr>
          <p:spPr bwMode="auto">
            <a:xfrm>
              <a:off x="2396" y="1635"/>
              <a:ext cx="219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95626" name="Oval 10"/>
            <p:cNvSpPr>
              <a:spLocks noChangeAspect="1" noChangeArrowheads="1"/>
            </p:cNvSpPr>
            <p:nvPr/>
          </p:nvSpPr>
          <p:spPr bwMode="auto">
            <a:xfrm>
              <a:off x="1281" y="1624"/>
              <a:ext cx="220" cy="2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95627" name="Oval 11"/>
            <p:cNvSpPr>
              <a:spLocks noChangeAspect="1" noChangeArrowheads="1"/>
            </p:cNvSpPr>
            <p:nvPr/>
          </p:nvSpPr>
          <p:spPr bwMode="auto">
            <a:xfrm>
              <a:off x="1759" y="1948"/>
              <a:ext cx="220" cy="212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95628" name="Line 12"/>
            <p:cNvSpPr>
              <a:spLocks noChangeAspect="1" noChangeShapeType="1"/>
            </p:cNvSpPr>
            <p:nvPr/>
          </p:nvSpPr>
          <p:spPr bwMode="auto">
            <a:xfrm rot="3600000">
              <a:off x="1171" y="1047"/>
              <a:ext cx="4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629" name="Line 13"/>
            <p:cNvSpPr>
              <a:spLocks noChangeAspect="1" noChangeShapeType="1"/>
            </p:cNvSpPr>
            <p:nvPr/>
          </p:nvSpPr>
          <p:spPr bwMode="auto">
            <a:xfrm rot="18000000" flipH="1">
              <a:off x="1707" y="1046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630" name="Line 14"/>
            <p:cNvSpPr>
              <a:spLocks noChangeAspect="1" noChangeShapeType="1"/>
            </p:cNvSpPr>
            <p:nvPr/>
          </p:nvSpPr>
          <p:spPr bwMode="auto">
            <a:xfrm rot="3600000">
              <a:off x="635" y="1380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631" name="Line 15"/>
            <p:cNvSpPr>
              <a:spLocks noChangeAspect="1" noChangeShapeType="1"/>
            </p:cNvSpPr>
            <p:nvPr/>
          </p:nvSpPr>
          <p:spPr bwMode="auto">
            <a:xfrm rot="18000000" flipH="1">
              <a:off x="2237" y="1384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632" name="Line 16"/>
            <p:cNvSpPr>
              <a:spLocks noChangeAspect="1" noChangeShapeType="1"/>
            </p:cNvSpPr>
            <p:nvPr/>
          </p:nvSpPr>
          <p:spPr bwMode="auto">
            <a:xfrm rot="18000000" flipH="1">
              <a:off x="1156" y="1386"/>
              <a:ext cx="4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633" name="Line 17"/>
            <p:cNvSpPr>
              <a:spLocks noChangeAspect="1" noChangeShapeType="1"/>
            </p:cNvSpPr>
            <p:nvPr/>
          </p:nvSpPr>
          <p:spPr bwMode="auto">
            <a:xfrm rot="18000000" flipH="1">
              <a:off x="1640" y="1710"/>
              <a:ext cx="4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634" name="Oval 18"/>
            <p:cNvSpPr>
              <a:spLocks noChangeAspect="1" noChangeArrowheads="1"/>
            </p:cNvSpPr>
            <p:nvPr/>
          </p:nvSpPr>
          <p:spPr bwMode="auto">
            <a:xfrm>
              <a:off x="751" y="1948"/>
              <a:ext cx="220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495635" name="Line 19"/>
            <p:cNvSpPr>
              <a:spLocks noChangeAspect="1" noChangeShapeType="1"/>
            </p:cNvSpPr>
            <p:nvPr/>
          </p:nvSpPr>
          <p:spPr bwMode="auto">
            <a:xfrm rot="3600000">
              <a:off x="1131" y="1705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5636" name="Group 20"/>
          <p:cNvGrpSpPr>
            <a:grpSpLocks/>
          </p:cNvGrpSpPr>
          <p:nvPr/>
        </p:nvGrpSpPr>
        <p:grpSpPr bwMode="auto">
          <a:xfrm>
            <a:off x="644525" y="3249613"/>
            <a:ext cx="620713" cy="625475"/>
            <a:chOff x="406" y="2142"/>
            <a:chExt cx="391" cy="394"/>
          </a:xfrm>
        </p:grpSpPr>
        <p:sp>
          <p:nvSpPr>
            <p:cNvPr id="495637" name="Line 21"/>
            <p:cNvSpPr>
              <a:spLocks noChangeShapeType="1"/>
            </p:cNvSpPr>
            <p:nvPr/>
          </p:nvSpPr>
          <p:spPr bwMode="auto">
            <a:xfrm flipH="1">
              <a:off x="585" y="2142"/>
              <a:ext cx="212" cy="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638" name="Oval 22"/>
            <p:cNvSpPr>
              <a:spLocks noChangeAspect="1" noChangeArrowheads="1"/>
            </p:cNvSpPr>
            <p:nvPr/>
          </p:nvSpPr>
          <p:spPr bwMode="auto">
            <a:xfrm>
              <a:off x="406" y="2323"/>
              <a:ext cx="220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</p:grpSp>
      <p:sp>
        <p:nvSpPr>
          <p:cNvPr id="495639" name="Text Box 23"/>
          <p:cNvSpPr txBox="1">
            <a:spLocks noChangeArrowheads="1"/>
          </p:cNvSpPr>
          <p:nvPr/>
        </p:nvSpPr>
        <p:spPr bwMode="auto">
          <a:xfrm>
            <a:off x="3130550" y="2960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grpSp>
        <p:nvGrpSpPr>
          <p:cNvPr id="495640" name="Group 24"/>
          <p:cNvGrpSpPr>
            <a:grpSpLocks/>
          </p:cNvGrpSpPr>
          <p:nvPr/>
        </p:nvGrpSpPr>
        <p:grpSpPr bwMode="auto">
          <a:xfrm>
            <a:off x="4591050" y="1412875"/>
            <a:ext cx="3748088" cy="2468563"/>
            <a:chOff x="2892" y="1005"/>
            <a:chExt cx="2361" cy="1555"/>
          </a:xfrm>
        </p:grpSpPr>
        <p:sp>
          <p:nvSpPr>
            <p:cNvPr id="495641" name="Oval 25"/>
            <p:cNvSpPr>
              <a:spLocks noChangeAspect="1" noChangeArrowheads="1"/>
            </p:cNvSpPr>
            <p:nvPr/>
          </p:nvSpPr>
          <p:spPr bwMode="auto">
            <a:xfrm>
              <a:off x="3970" y="1005"/>
              <a:ext cx="220" cy="2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11</a:t>
              </a:r>
            </a:p>
          </p:txBody>
        </p:sp>
        <p:grpSp>
          <p:nvGrpSpPr>
            <p:cNvPr id="495642" name="Group 26"/>
            <p:cNvGrpSpPr>
              <a:grpSpLocks/>
            </p:cNvGrpSpPr>
            <p:nvPr/>
          </p:nvGrpSpPr>
          <p:grpSpPr bwMode="auto">
            <a:xfrm>
              <a:off x="2892" y="1263"/>
              <a:ext cx="2361" cy="922"/>
              <a:chOff x="254" y="1239"/>
              <a:chExt cx="2361" cy="922"/>
            </a:xfrm>
          </p:grpSpPr>
          <p:sp>
            <p:nvSpPr>
              <p:cNvPr id="495643" name="Oval 27"/>
              <p:cNvSpPr>
                <a:spLocks noChangeAspect="1" noChangeArrowheads="1"/>
              </p:cNvSpPr>
              <p:nvPr/>
            </p:nvSpPr>
            <p:spPr bwMode="auto">
              <a:xfrm>
                <a:off x="797" y="1302"/>
                <a:ext cx="220" cy="213"/>
              </a:xfrm>
              <a:prstGeom prst="ellipse">
                <a:avLst/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495644" name="Oval 28"/>
              <p:cNvSpPr>
                <a:spLocks noChangeAspect="1" noChangeArrowheads="1"/>
              </p:cNvSpPr>
              <p:nvPr/>
            </p:nvSpPr>
            <p:spPr bwMode="auto">
              <a:xfrm>
                <a:off x="1866" y="1302"/>
                <a:ext cx="220" cy="21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14</a:t>
                </a:r>
              </a:p>
            </p:txBody>
          </p:sp>
          <p:sp>
            <p:nvSpPr>
              <p:cNvPr id="495645" name="Oval 29"/>
              <p:cNvSpPr>
                <a:spLocks noChangeAspect="1" noChangeArrowheads="1"/>
              </p:cNvSpPr>
              <p:nvPr/>
            </p:nvSpPr>
            <p:spPr bwMode="auto">
              <a:xfrm>
                <a:off x="254" y="1631"/>
                <a:ext cx="220" cy="21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495646" name="Oval 30"/>
              <p:cNvSpPr>
                <a:spLocks noChangeAspect="1" noChangeArrowheads="1"/>
              </p:cNvSpPr>
              <p:nvPr/>
            </p:nvSpPr>
            <p:spPr bwMode="auto">
              <a:xfrm>
                <a:off x="2396" y="1635"/>
                <a:ext cx="219" cy="213"/>
              </a:xfrm>
              <a:prstGeom prst="ellipse">
                <a:avLst/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15</a:t>
                </a:r>
              </a:p>
            </p:txBody>
          </p:sp>
          <p:sp>
            <p:nvSpPr>
              <p:cNvPr id="495647" name="Oval 31"/>
              <p:cNvSpPr>
                <a:spLocks noChangeAspect="1" noChangeArrowheads="1"/>
              </p:cNvSpPr>
              <p:nvPr/>
            </p:nvSpPr>
            <p:spPr bwMode="auto">
              <a:xfrm>
                <a:off x="1281" y="1624"/>
                <a:ext cx="220" cy="212"/>
              </a:xfrm>
              <a:prstGeom prst="ellipse">
                <a:avLst/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7</a:t>
                </a:r>
              </a:p>
            </p:txBody>
          </p:sp>
          <p:sp>
            <p:nvSpPr>
              <p:cNvPr id="495648" name="Oval 32"/>
              <p:cNvSpPr>
                <a:spLocks noChangeAspect="1" noChangeArrowheads="1"/>
              </p:cNvSpPr>
              <p:nvPr/>
            </p:nvSpPr>
            <p:spPr bwMode="auto">
              <a:xfrm>
                <a:off x="1759" y="1948"/>
                <a:ext cx="220" cy="2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8</a:t>
                </a:r>
              </a:p>
            </p:txBody>
          </p:sp>
          <p:sp>
            <p:nvSpPr>
              <p:cNvPr id="495649" name="Line 33"/>
              <p:cNvSpPr>
                <a:spLocks noChangeAspect="1" noChangeShapeType="1"/>
              </p:cNvSpPr>
              <p:nvPr/>
            </p:nvSpPr>
            <p:spPr bwMode="auto">
              <a:xfrm rot="3600000">
                <a:off x="1171" y="1047"/>
                <a:ext cx="4" cy="3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650" name="Line 34"/>
              <p:cNvSpPr>
                <a:spLocks noChangeAspect="1" noChangeShapeType="1"/>
              </p:cNvSpPr>
              <p:nvPr/>
            </p:nvSpPr>
            <p:spPr bwMode="auto">
              <a:xfrm rot="18000000" flipH="1">
                <a:off x="1707" y="1046"/>
                <a:ext cx="4" cy="3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651" name="Line 35"/>
              <p:cNvSpPr>
                <a:spLocks noChangeAspect="1" noChangeShapeType="1"/>
              </p:cNvSpPr>
              <p:nvPr/>
            </p:nvSpPr>
            <p:spPr bwMode="auto">
              <a:xfrm rot="3600000">
                <a:off x="635" y="1380"/>
                <a:ext cx="4" cy="3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652" name="Line 36"/>
              <p:cNvSpPr>
                <a:spLocks noChangeAspect="1" noChangeShapeType="1"/>
              </p:cNvSpPr>
              <p:nvPr/>
            </p:nvSpPr>
            <p:spPr bwMode="auto">
              <a:xfrm rot="18000000" flipH="1">
                <a:off x="2237" y="1384"/>
                <a:ext cx="4" cy="3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653" name="Line 37"/>
              <p:cNvSpPr>
                <a:spLocks noChangeAspect="1" noChangeShapeType="1"/>
              </p:cNvSpPr>
              <p:nvPr/>
            </p:nvSpPr>
            <p:spPr bwMode="auto">
              <a:xfrm rot="18000000" flipH="1">
                <a:off x="1156" y="1386"/>
                <a:ext cx="4" cy="3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654" name="Line 38"/>
              <p:cNvSpPr>
                <a:spLocks noChangeAspect="1" noChangeShapeType="1"/>
              </p:cNvSpPr>
              <p:nvPr/>
            </p:nvSpPr>
            <p:spPr bwMode="auto">
              <a:xfrm rot="18000000" flipH="1">
                <a:off x="1640" y="1710"/>
                <a:ext cx="4" cy="3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655" name="Oval 39"/>
              <p:cNvSpPr>
                <a:spLocks noChangeAspect="1" noChangeArrowheads="1"/>
              </p:cNvSpPr>
              <p:nvPr/>
            </p:nvSpPr>
            <p:spPr bwMode="auto">
              <a:xfrm>
                <a:off x="751" y="1948"/>
                <a:ext cx="220" cy="21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495656" name="Line 40"/>
              <p:cNvSpPr>
                <a:spLocks noChangeAspect="1" noChangeShapeType="1"/>
              </p:cNvSpPr>
              <p:nvPr/>
            </p:nvSpPr>
            <p:spPr bwMode="auto">
              <a:xfrm rot="3600000">
                <a:off x="1131" y="1705"/>
                <a:ext cx="4" cy="3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5657" name="Group 41"/>
            <p:cNvGrpSpPr>
              <a:grpSpLocks/>
            </p:cNvGrpSpPr>
            <p:nvPr/>
          </p:nvGrpSpPr>
          <p:grpSpPr bwMode="auto">
            <a:xfrm>
              <a:off x="3044" y="2166"/>
              <a:ext cx="391" cy="394"/>
              <a:chOff x="406" y="2142"/>
              <a:chExt cx="391" cy="394"/>
            </a:xfrm>
          </p:grpSpPr>
          <p:sp>
            <p:nvSpPr>
              <p:cNvPr id="495658" name="Line 42"/>
              <p:cNvSpPr>
                <a:spLocks noChangeShapeType="1"/>
              </p:cNvSpPr>
              <p:nvPr/>
            </p:nvSpPr>
            <p:spPr bwMode="auto">
              <a:xfrm flipH="1">
                <a:off x="585" y="2142"/>
                <a:ext cx="212" cy="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659" name="Oval 43"/>
              <p:cNvSpPr>
                <a:spLocks noChangeAspect="1" noChangeArrowheads="1"/>
              </p:cNvSpPr>
              <p:nvPr/>
            </p:nvSpPr>
            <p:spPr bwMode="auto">
              <a:xfrm>
                <a:off x="406" y="2323"/>
                <a:ext cx="220" cy="213"/>
              </a:xfrm>
              <a:prstGeom prst="ellipse">
                <a:avLst/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</p:grpSp>
      </p:grpSp>
      <p:sp>
        <p:nvSpPr>
          <p:cNvPr id="495660" name="Text Box 44"/>
          <p:cNvSpPr txBox="1">
            <a:spLocks noChangeArrowheads="1"/>
          </p:cNvSpPr>
          <p:nvPr/>
        </p:nvSpPr>
        <p:spPr bwMode="auto">
          <a:xfrm>
            <a:off x="6618288" y="23066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grpSp>
        <p:nvGrpSpPr>
          <p:cNvPr id="495661" name="Group 45"/>
          <p:cNvGrpSpPr>
            <a:grpSpLocks/>
          </p:cNvGrpSpPr>
          <p:nvPr/>
        </p:nvGrpSpPr>
        <p:grpSpPr bwMode="auto">
          <a:xfrm>
            <a:off x="3935413" y="1316038"/>
            <a:ext cx="941387" cy="487362"/>
            <a:chOff x="2508" y="908"/>
            <a:chExt cx="593" cy="307"/>
          </a:xfrm>
        </p:grpSpPr>
        <p:sp>
          <p:nvSpPr>
            <p:cNvPr id="495662" name="Text Box 46"/>
            <p:cNvSpPr txBox="1">
              <a:spLocks noChangeArrowheads="1"/>
            </p:cNvSpPr>
            <p:nvPr/>
          </p:nvSpPr>
          <p:spPr bwMode="auto">
            <a:xfrm>
              <a:off x="2508" y="908"/>
              <a:ext cx="5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Case 1</a:t>
              </a:r>
            </a:p>
          </p:txBody>
        </p:sp>
        <p:sp>
          <p:nvSpPr>
            <p:cNvPr id="495663" name="Line 47"/>
            <p:cNvSpPr>
              <a:spLocks noChangeShapeType="1"/>
            </p:cNvSpPr>
            <p:nvPr/>
          </p:nvSpPr>
          <p:spPr bwMode="auto">
            <a:xfrm>
              <a:off x="2511" y="1215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5664" name="Text Box 48"/>
          <p:cNvSpPr txBox="1">
            <a:spLocks noChangeArrowheads="1"/>
          </p:cNvSpPr>
          <p:nvPr/>
        </p:nvSpPr>
        <p:spPr bwMode="auto">
          <a:xfrm>
            <a:off x="7534275" y="18240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495665" name="Text Box 49"/>
          <p:cNvSpPr txBox="1">
            <a:spLocks noChangeArrowheads="1"/>
          </p:cNvSpPr>
          <p:nvPr/>
        </p:nvSpPr>
        <p:spPr bwMode="auto">
          <a:xfrm>
            <a:off x="1171575" y="3275013"/>
            <a:ext cx="247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z and p[z] are both red</a:t>
            </a:r>
          </a:p>
          <a:p>
            <a:r>
              <a:rPr lang="en-US"/>
              <a:t>z’s uncle y is red</a:t>
            </a:r>
          </a:p>
        </p:txBody>
      </p:sp>
      <p:sp>
        <p:nvSpPr>
          <p:cNvPr id="495666" name="Text Box 50"/>
          <p:cNvSpPr txBox="1">
            <a:spLocks noChangeArrowheads="1"/>
          </p:cNvSpPr>
          <p:nvPr/>
        </p:nvSpPr>
        <p:spPr bwMode="auto">
          <a:xfrm>
            <a:off x="344488" y="3481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495667" name="Text Box 51"/>
          <p:cNvSpPr txBox="1">
            <a:spLocks noChangeArrowheads="1"/>
          </p:cNvSpPr>
          <p:nvPr/>
        </p:nvSpPr>
        <p:spPr bwMode="auto">
          <a:xfrm>
            <a:off x="5575300" y="3275013"/>
            <a:ext cx="24701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z and p[z] are both red</a:t>
            </a:r>
          </a:p>
          <a:p>
            <a:r>
              <a:rPr lang="en-US"/>
              <a:t>z’s uncle y is black</a:t>
            </a:r>
          </a:p>
          <a:p>
            <a:r>
              <a:rPr lang="en-US"/>
              <a:t>z is a right child</a:t>
            </a:r>
          </a:p>
        </p:txBody>
      </p:sp>
      <p:grpSp>
        <p:nvGrpSpPr>
          <p:cNvPr id="495668" name="Group 52"/>
          <p:cNvGrpSpPr>
            <a:grpSpLocks/>
          </p:cNvGrpSpPr>
          <p:nvPr/>
        </p:nvGrpSpPr>
        <p:grpSpPr bwMode="auto">
          <a:xfrm>
            <a:off x="7927975" y="1290638"/>
            <a:ext cx="941388" cy="487362"/>
            <a:chOff x="2508" y="908"/>
            <a:chExt cx="593" cy="307"/>
          </a:xfrm>
        </p:grpSpPr>
        <p:sp>
          <p:nvSpPr>
            <p:cNvPr id="495669" name="Text Box 53"/>
            <p:cNvSpPr txBox="1">
              <a:spLocks noChangeArrowheads="1"/>
            </p:cNvSpPr>
            <p:nvPr/>
          </p:nvSpPr>
          <p:spPr bwMode="auto">
            <a:xfrm>
              <a:off x="2508" y="908"/>
              <a:ext cx="5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Case 2</a:t>
              </a:r>
            </a:p>
          </p:txBody>
        </p:sp>
        <p:sp>
          <p:nvSpPr>
            <p:cNvPr id="495670" name="Line 54"/>
            <p:cNvSpPr>
              <a:spLocks noChangeShapeType="1"/>
            </p:cNvSpPr>
            <p:nvPr/>
          </p:nvSpPr>
          <p:spPr bwMode="auto">
            <a:xfrm>
              <a:off x="2511" y="1215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5671" name="Group 55"/>
          <p:cNvGrpSpPr>
            <a:grpSpLocks/>
          </p:cNvGrpSpPr>
          <p:nvPr/>
        </p:nvGrpSpPr>
        <p:grpSpPr bwMode="auto">
          <a:xfrm>
            <a:off x="92075" y="4191000"/>
            <a:ext cx="4595813" cy="2452688"/>
            <a:chOff x="143" y="2675"/>
            <a:chExt cx="2895" cy="1545"/>
          </a:xfrm>
        </p:grpSpPr>
        <p:sp>
          <p:nvSpPr>
            <p:cNvPr id="495672" name="Oval 56"/>
            <p:cNvSpPr>
              <a:spLocks noChangeAspect="1" noChangeArrowheads="1"/>
            </p:cNvSpPr>
            <p:nvPr/>
          </p:nvSpPr>
          <p:spPr bwMode="auto">
            <a:xfrm>
              <a:off x="1755" y="2675"/>
              <a:ext cx="220" cy="2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11</a:t>
              </a:r>
            </a:p>
          </p:txBody>
        </p:sp>
        <p:sp>
          <p:nvSpPr>
            <p:cNvPr id="495673" name="Oval 57"/>
            <p:cNvSpPr>
              <a:spLocks noChangeAspect="1" noChangeArrowheads="1"/>
            </p:cNvSpPr>
            <p:nvPr/>
          </p:nvSpPr>
          <p:spPr bwMode="auto">
            <a:xfrm>
              <a:off x="686" y="3324"/>
              <a:ext cx="220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95674" name="Oval 58"/>
            <p:cNvSpPr>
              <a:spLocks noChangeAspect="1" noChangeArrowheads="1"/>
            </p:cNvSpPr>
            <p:nvPr/>
          </p:nvSpPr>
          <p:spPr bwMode="auto">
            <a:xfrm>
              <a:off x="2289" y="2996"/>
              <a:ext cx="220" cy="2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495675" name="Oval 59"/>
            <p:cNvSpPr>
              <a:spLocks noChangeAspect="1" noChangeArrowheads="1"/>
            </p:cNvSpPr>
            <p:nvPr/>
          </p:nvSpPr>
          <p:spPr bwMode="auto">
            <a:xfrm>
              <a:off x="143" y="3653"/>
              <a:ext cx="220" cy="2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95676" name="Oval 60"/>
            <p:cNvSpPr>
              <a:spLocks noChangeAspect="1" noChangeArrowheads="1"/>
            </p:cNvSpPr>
            <p:nvPr/>
          </p:nvSpPr>
          <p:spPr bwMode="auto">
            <a:xfrm>
              <a:off x="2819" y="3329"/>
              <a:ext cx="219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95677" name="Oval 61"/>
            <p:cNvSpPr>
              <a:spLocks noChangeAspect="1" noChangeArrowheads="1"/>
            </p:cNvSpPr>
            <p:nvPr/>
          </p:nvSpPr>
          <p:spPr bwMode="auto">
            <a:xfrm>
              <a:off x="1223" y="2994"/>
              <a:ext cx="220" cy="212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95678" name="Oval 62"/>
            <p:cNvSpPr>
              <a:spLocks noChangeAspect="1" noChangeArrowheads="1"/>
            </p:cNvSpPr>
            <p:nvPr/>
          </p:nvSpPr>
          <p:spPr bwMode="auto">
            <a:xfrm>
              <a:off x="1701" y="3318"/>
              <a:ext cx="220" cy="2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95679" name="Line 63"/>
            <p:cNvSpPr>
              <a:spLocks noChangeAspect="1" noChangeShapeType="1"/>
            </p:cNvSpPr>
            <p:nvPr/>
          </p:nvSpPr>
          <p:spPr bwMode="auto">
            <a:xfrm rot="3600000">
              <a:off x="1594" y="2741"/>
              <a:ext cx="4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680" name="Line 64"/>
            <p:cNvSpPr>
              <a:spLocks noChangeAspect="1" noChangeShapeType="1"/>
            </p:cNvSpPr>
            <p:nvPr/>
          </p:nvSpPr>
          <p:spPr bwMode="auto">
            <a:xfrm rot="18000000" flipH="1">
              <a:off x="2130" y="2740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681" name="Line 65"/>
            <p:cNvSpPr>
              <a:spLocks noChangeAspect="1" noChangeShapeType="1"/>
            </p:cNvSpPr>
            <p:nvPr/>
          </p:nvSpPr>
          <p:spPr bwMode="auto">
            <a:xfrm rot="3600000">
              <a:off x="524" y="3402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682" name="Line 66"/>
            <p:cNvSpPr>
              <a:spLocks noChangeAspect="1" noChangeShapeType="1"/>
            </p:cNvSpPr>
            <p:nvPr/>
          </p:nvSpPr>
          <p:spPr bwMode="auto">
            <a:xfrm rot="18000000" flipH="1">
              <a:off x="2660" y="3078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683" name="Line 67"/>
            <p:cNvSpPr>
              <a:spLocks noChangeAspect="1" noChangeShapeType="1"/>
            </p:cNvSpPr>
            <p:nvPr/>
          </p:nvSpPr>
          <p:spPr bwMode="auto">
            <a:xfrm rot="18000000" flipH="1">
              <a:off x="1053" y="3412"/>
              <a:ext cx="4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684" name="Line 68"/>
            <p:cNvSpPr>
              <a:spLocks noChangeAspect="1" noChangeShapeType="1"/>
            </p:cNvSpPr>
            <p:nvPr/>
          </p:nvSpPr>
          <p:spPr bwMode="auto">
            <a:xfrm rot="18000000" flipH="1">
              <a:off x="1582" y="3080"/>
              <a:ext cx="4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685" name="Oval 69"/>
            <p:cNvSpPr>
              <a:spLocks noChangeAspect="1" noChangeArrowheads="1"/>
            </p:cNvSpPr>
            <p:nvPr/>
          </p:nvSpPr>
          <p:spPr bwMode="auto">
            <a:xfrm>
              <a:off x="1184" y="3632"/>
              <a:ext cx="220" cy="2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495686" name="Line 70"/>
            <p:cNvSpPr>
              <a:spLocks noChangeAspect="1" noChangeShapeType="1"/>
            </p:cNvSpPr>
            <p:nvPr/>
          </p:nvSpPr>
          <p:spPr bwMode="auto">
            <a:xfrm rot="3600000">
              <a:off x="1060" y="3065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5687" name="Group 71"/>
            <p:cNvGrpSpPr>
              <a:grpSpLocks/>
            </p:cNvGrpSpPr>
            <p:nvPr/>
          </p:nvGrpSpPr>
          <p:grpSpPr bwMode="auto">
            <a:xfrm>
              <a:off x="839" y="3826"/>
              <a:ext cx="391" cy="394"/>
              <a:chOff x="406" y="2142"/>
              <a:chExt cx="391" cy="394"/>
            </a:xfrm>
          </p:grpSpPr>
          <p:sp>
            <p:nvSpPr>
              <p:cNvPr id="495688" name="Line 72"/>
              <p:cNvSpPr>
                <a:spLocks noChangeShapeType="1"/>
              </p:cNvSpPr>
              <p:nvPr/>
            </p:nvSpPr>
            <p:spPr bwMode="auto">
              <a:xfrm flipH="1">
                <a:off x="585" y="2142"/>
                <a:ext cx="212" cy="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689" name="Oval 73"/>
              <p:cNvSpPr>
                <a:spLocks noChangeAspect="1" noChangeArrowheads="1"/>
              </p:cNvSpPr>
              <p:nvPr/>
            </p:nvSpPr>
            <p:spPr bwMode="auto">
              <a:xfrm>
                <a:off x="406" y="2323"/>
                <a:ext cx="220" cy="213"/>
              </a:xfrm>
              <a:prstGeom prst="ellipse">
                <a:avLst/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</p:grpSp>
        <p:sp>
          <p:nvSpPr>
            <p:cNvPr id="495690" name="Text Box 74"/>
            <p:cNvSpPr txBox="1">
              <a:spLocks noChangeArrowheads="1"/>
            </p:cNvSpPr>
            <p:nvPr/>
          </p:nvSpPr>
          <p:spPr bwMode="auto">
            <a:xfrm>
              <a:off x="505" y="320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495691" name="Text Box 75"/>
            <p:cNvSpPr txBox="1">
              <a:spLocks noChangeArrowheads="1"/>
            </p:cNvSpPr>
            <p:nvPr/>
          </p:nvSpPr>
          <p:spPr bwMode="auto">
            <a:xfrm>
              <a:off x="2536" y="297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</p:grpSp>
      <p:grpSp>
        <p:nvGrpSpPr>
          <p:cNvPr id="495692" name="Group 76"/>
          <p:cNvGrpSpPr>
            <a:grpSpLocks/>
          </p:cNvGrpSpPr>
          <p:nvPr/>
        </p:nvGrpSpPr>
        <p:grpSpPr bwMode="auto">
          <a:xfrm>
            <a:off x="4432300" y="4529138"/>
            <a:ext cx="941388" cy="487362"/>
            <a:chOff x="2508" y="908"/>
            <a:chExt cx="593" cy="307"/>
          </a:xfrm>
        </p:grpSpPr>
        <p:sp>
          <p:nvSpPr>
            <p:cNvPr id="495693" name="Text Box 77"/>
            <p:cNvSpPr txBox="1">
              <a:spLocks noChangeArrowheads="1"/>
            </p:cNvSpPr>
            <p:nvPr/>
          </p:nvSpPr>
          <p:spPr bwMode="auto">
            <a:xfrm>
              <a:off x="2508" y="908"/>
              <a:ext cx="5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Case 3</a:t>
              </a:r>
            </a:p>
          </p:txBody>
        </p:sp>
        <p:sp>
          <p:nvSpPr>
            <p:cNvPr id="495694" name="Line 78"/>
            <p:cNvSpPr>
              <a:spLocks noChangeShapeType="1"/>
            </p:cNvSpPr>
            <p:nvPr/>
          </p:nvSpPr>
          <p:spPr bwMode="auto">
            <a:xfrm>
              <a:off x="2511" y="1215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5695" name="Text Box 79"/>
          <p:cNvSpPr txBox="1">
            <a:spLocks noChangeArrowheads="1"/>
          </p:cNvSpPr>
          <p:nvPr/>
        </p:nvSpPr>
        <p:spPr bwMode="auto">
          <a:xfrm>
            <a:off x="2127250" y="5668963"/>
            <a:ext cx="2076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z and p[z] are red</a:t>
            </a:r>
          </a:p>
          <a:p>
            <a:r>
              <a:rPr lang="en-US"/>
              <a:t>z’s uncle y is black</a:t>
            </a:r>
          </a:p>
          <a:p>
            <a:r>
              <a:rPr lang="en-US"/>
              <a:t>z is a left child</a:t>
            </a:r>
          </a:p>
        </p:txBody>
      </p:sp>
      <p:grpSp>
        <p:nvGrpSpPr>
          <p:cNvPr id="495696" name="Group 80"/>
          <p:cNvGrpSpPr>
            <a:grpSpLocks/>
          </p:cNvGrpSpPr>
          <p:nvPr/>
        </p:nvGrpSpPr>
        <p:grpSpPr bwMode="auto">
          <a:xfrm>
            <a:off x="5534025" y="4205288"/>
            <a:ext cx="3032125" cy="1890712"/>
            <a:chOff x="3486" y="2649"/>
            <a:chExt cx="1910" cy="1191"/>
          </a:xfrm>
        </p:grpSpPr>
        <p:sp>
          <p:nvSpPr>
            <p:cNvPr id="495697" name="Oval 81"/>
            <p:cNvSpPr>
              <a:spLocks noChangeAspect="1" noChangeArrowheads="1"/>
            </p:cNvSpPr>
            <p:nvPr/>
          </p:nvSpPr>
          <p:spPr bwMode="auto">
            <a:xfrm>
              <a:off x="4648" y="2982"/>
              <a:ext cx="220" cy="212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11</a:t>
              </a:r>
            </a:p>
          </p:txBody>
        </p:sp>
        <p:sp>
          <p:nvSpPr>
            <p:cNvPr id="495698" name="Oval 82"/>
            <p:cNvSpPr>
              <a:spLocks noChangeAspect="1" noChangeArrowheads="1"/>
            </p:cNvSpPr>
            <p:nvPr/>
          </p:nvSpPr>
          <p:spPr bwMode="auto">
            <a:xfrm>
              <a:off x="3762" y="2981"/>
              <a:ext cx="220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95699" name="Oval 83"/>
            <p:cNvSpPr>
              <a:spLocks noChangeAspect="1" noChangeArrowheads="1"/>
            </p:cNvSpPr>
            <p:nvPr/>
          </p:nvSpPr>
          <p:spPr bwMode="auto">
            <a:xfrm>
              <a:off x="4930" y="3287"/>
              <a:ext cx="220" cy="2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495700" name="Oval 84"/>
            <p:cNvSpPr>
              <a:spLocks noChangeAspect="1" noChangeArrowheads="1"/>
            </p:cNvSpPr>
            <p:nvPr/>
          </p:nvSpPr>
          <p:spPr bwMode="auto">
            <a:xfrm>
              <a:off x="3486" y="3287"/>
              <a:ext cx="220" cy="2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95701" name="Oval 85"/>
            <p:cNvSpPr>
              <a:spLocks noChangeAspect="1" noChangeArrowheads="1"/>
            </p:cNvSpPr>
            <p:nvPr/>
          </p:nvSpPr>
          <p:spPr bwMode="auto">
            <a:xfrm>
              <a:off x="5177" y="3627"/>
              <a:ext cx="219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95702" name="Oval 86"/>
            <p:cNvSpPr>
              <a:spLocks noChangeAspect="1" noChangeArrowheads="1"/>
            </p:cNvSpPr>
            <p:nvPr/>
          </p:nvSpPr>
          <p:spPr bwMode="auto">
            <a:xfrm>
              <a:off x="4179" y="2649"/>
              <a:ext cx="220" cy="2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95703" name="Oval 87"/>
            <p:cNvSpPr>
              <a:spLocks noChangeAspect="1" noChangeArrowheads="1"/>
            </p:cNvSpPr>
            <p:nvPr/>
          </p:nvSpPr>
          <p:spPr bwMode="auto">
            <a:xfrm>
              <a:off x="4421" y="3287"/>
              <a:ext cx="220" cy="2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95704" name="Line 88"/>
            <p:cNvSpPr>
              <a:spLocks noChangeAspect="1" noChangeShapeType="1"/>
            </p:cNvSpPr>
            <p:nvPr/>
          </p:nvSpPr>
          <p:spPr bwMode="auto">
            <a:xfrm rot="18000000" flipH="1">
              <a:off x="4538" y="2735"/>
              <a:ext cx="4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705" name="Oval 89"/>
            <p:cNvSpPr>
              <a:spLocks noChangeAspect="1" noChangeArrowheads="1"/>
            </p:cNvSpPr>
            <p:nvPr/>
          </p:nvSpPr>
          <p:spPr bwMode="auto">
            <a:xfrm>
              <a:off x="3991" y="3287"/>
              <a:ext cx="220" cy="2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495706" name="Oval 90"/>
            <p:cNvSpPr>
              <a:spLocks noChangeAspect="1" noChangeArrowheads="1"/>
            </p:cNvSpPr>
            <p:nvPr/>
          </p:nvSpPr>
          <p:spPr bwMode="auto">
            <a:xfrm>
              <a:off x="3795" y="3627"/>
              <a:ext cx="220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495707" name="Line 91"/>
            <p:cNvSpPr>
              <a:spLocks noChangeShapeType="1"/>
            </p:cNvSpPr>
            <p:nvPr/>
          </p:nvSpPr>
          <p:spPr bwMode="auto">
            <a:xfrm flipH="1">
              <a:off x="4586" y="3182"/>
              <a:ext cx="126" cy="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708" name="Line 92"/>
            <p:cNvSpPr>
              <a:spLocks noChangeShapeType="1"/>
            </p:cNvSpPr>
            <p:nvPr/>
          </p:nvSpPr>
          <p:spPr bwMode="auto">
            <a:xfrm flipH="1">
              <a:off x="3928" y="2825"/>
              <a:ext cx="261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709" name="Line 93"/>
            <p:cNvSpPr>
              <a:spLocks noChangeShapeType="1"/>
            </p:cNvSpPr>
            <p:nvPr/>
          </p:nvSpPr>
          <p:spPr bwMode="auto">
            <a:xfrm flipH="1">
              <a:off x="3632" y="3164"/>
              <a:ext cx="148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710" name="Line 94"/>
            <p:cNvSpPr>
              <a:spLocks noChangeShapeType="1"/>
            </p:cNvSpPr>
            <p:nvPr/>
          </p:nvSpPr>
          <p:spPr bwMode="auto">
            <a:xfrm>
              <a:off x="3938" y="3155"/>
              <a:ext cx="12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711" name="Line 95"/>
            <p:cNvSpPr>
              <a:spLocks noChangeShapeType="1"/>
            </p:cNvSpPr>
            <p:nvPr/>
          </p:nvSpPr>
          <p:spPr bwMode="auto">
            <a:xfrm>
              <a:off x="4848" y="3165"/>
              <a:ext cx="12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712" name="Line 96"/>
            <p:cNvSpPr>
              <a:spLocks noChangeShapeType="1"/>
            </p:cNvSpPr>
            <p:nvPr/>
          </p:nvSpPr>
          <p:spPr bwMode="auto">
            <a:xfrm>
              <a:off x="5118" y="3498"/>
              <a:ext cx="12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713" name="Line 97"/>
            <p:cNvSpPr>
              <a:spLocks noChangeShapeType="1"/>
            </p:cNvSpPr>
            <p:nvPr/>
          </p:nvSpPr>
          <p:spPr bwMode="auto">
            <a:xfrm flipH="1">
              <a:off x="3922" y="3502"/>
              <a:ext cx="126" cy="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714" name="Text Box 98"/>
            <p:cNvSpPr txBox="1">
              <a:spLocks noChangeArrowheads="1"/>
            </p:cNvSpPr>
            <p:nvPr/>
          </p:nvSpPr>
          <p:spPr bwMode="auto">
            <a:xfrm>
              <a:off x="3735" y="278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190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39" grpId="0"/>
      <p:bldP spid="495660" grpId="0"/>
      <p:bldP spid="495664" grpId="0"/>
      <p:bldP spid="495665" grpId="0"/>
      <p:bldP spid="495666" grpId="0"/>
      <p:bldP spid="495667" grpId="0"/>
      <p:bldP spid="495695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4601" y="392633"/>
            <a:ext cx="300329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Deletion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149" y="1539240"/>
            <a:ext cx="8077834" cy="4709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06680" indent="-343535">
              <a:lnSpc>
                <a:spcPct val="100000"/>
              </a:lnSpc>
              <a:spcBef>
                <a:spcPts val="105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Deletion, like insertion, should preserve all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 RB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properties.</a:t>
            </a: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The properties that may be violated depends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  the color of the deleted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node.</a:t>
            </a: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spc="-10" dirty="0">
                <a:latin typeface="Times New Roman"/>
                <a:cs typeface="Times New Roman"/>
              </a:rPr>
              <a:t>Red </a:t>
            </a:r>
            <a:r>
              <a:rPr sz="2800" spc="-5" dirty="0">
                <a:latin typeface="Times New Roman"/>
                <a:cs typeface="Times New Roman"/>
              </a:rPr>
              <a:t>– </a:t>
            </a:r>
            <a:r>
              <a:rPr sz="2800" spc="-10" dirty="0">
                <a:latin typeface="Times New Roman"/>
                <a:cs typeface="Times New Roman"/>
              </a:rPr>
              <a:t>OK.</a:t>
            </a:r>
            <a:r>
              <a:rPr sz="2800" spc="3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u="heavy" spc="-5" dirty="0">
                <a:solidFill>
                  <a:srgbClr val="CC3300"/>
                </a:solidFill>
                <a:uFill>
                  <a:solidFill>
                    <a:srgbClr val="CC3300"/>
                  </a:solidFill>
                </a:uFill>
                <a:latin typeface="Times New Roman"/>
                <a:cs typeface="Times New Roman"/>
              </a:rPr>
              <a:t>Why?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spc="-5" dirty="0">
                <a:solidFill>
                  <a:srgbClr val="9900CC"/>
                </a:solidFill>
                <a:latin typeface="Times New Roman"/>
                <a:cs typeface="Times New Roman"/>
              </a:rPr>
              <a:t>Black?</a:t>
            </a:r>
            <a:endParaRPr sz="28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Steps:</a:t>
            </a: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Do regular BST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deletion.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Fix any violations of RB properties that </a:t>
            </a:r>
            <a:r>
              <a:rPr sz="2800" spc="-10" dirty="0">
                <a:latin typeface="Times New Roman"/>
                <a:cs typeface="Times New Roman"/>
              </a:rPr>
              <a:t>may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result.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1993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ChangeArrowheads="1"/>
          </p:cNvSpPr>
          <p:nvPr/>
        </p:nvSpPr>
        <p:spPr bwMode="auto">
          <a:xfrm>
            <a:off x="1371600" y="1046708"/>
            <a:ext cx="60198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=0, j=1, k=1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w(0 , 1) = p(1 ) + q( 1 ) + w( 0, 0)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= 3 + 3 + 2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= 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c(0 , 1) = min {c( 0 , 0) + c(1 ,1)} + w(0 , 1)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= min {0 +0} + 8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= 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r(0, 1) = k =1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8917" y="0"/>
            <a:ext cx="7449283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Optimal Binary Search Trees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371600" y="5181600"/>
            <a:ext cx="16764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352800" y="3718034"/>
            <a:ext cx="20574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57200"/>
            <a:ext cx="67056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6520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8917" y="0"/>
            <a:ext cx="7449283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Optimal Binary Search Trees</a:t>
            </a:r>
          </a:p>
        </p:txBody>
      </p:sp>
      <p:sp>
        <p:nvSpPr>
          <p:cNvPr id="81921" name="Rectangle 1"/>
          <p:cNvSpPr>
            <a:spLocks noChangeArrowheads="1"/>
          </p:cNvSpPr>
          <p:nvPr/>
        </p:nvSpPr>
        <p:spPr bwMode="auto">
          <a:xfrm>
            <a:off x="1676400" y="1008861"/>
            <a:ext cx="63246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=1, j=2, k=2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w(1 , 2) = p(2 ) + q( 2 ) + w( 1, 1)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= 3 + 1 + 3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= 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c(1 , 2) = min {c( 1 , 1) + c(2 ,2)} + w(1 , 2)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= min {0 +0} + 7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= 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r(1, 2) = k =2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57200"/>
            <a:ext cx="67056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6520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8917" y="0"/>
            <a:ext cx="7449283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Optimal Binary Search Trees</a:t>
            </a:r>
          </a:p>
        </p:txBody>
      </p:sp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1371600" y="1447800"/>
            <a:ext cx="62484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=2, j=3, k=3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w(2 , 3) = p(3 ) + q( 3 ) + w( 2, 2)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= 1 + 1 + 1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=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c(2 , 3) = min {c( 2 , 2) + c(3 ,3)} + w(2 , 3)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= min {0 +0} + 3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=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r(2, 3) = k =3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57200"/>
            <a:ext cx="67056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6520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8917" y="0"/>
            <a:ext cx="7449283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Optimal Binary Search Trees</a:t>
            </a:r>
          </a:p>
        </p:txBody>
      </p:sp>
      <p:sp>
        <p:nvSpPr>
          <p:cNvPr id="78849" name="Rectangle 1"/>
          <p:cNvSpPr>
            <a:spLocks noChangeArrowheads="1"/>
          </p:cNvSpPr>
          <p:nvPr/>
        </p:nvSpPr>
        <p:spPr bwMode="auto">
          <a:xfrm>
            <a:off x="1447800" y="1371600"/>
            <a:ext cx="65532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=3, j=4, k=4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w(3 , 4) = p(4 ) + q( 4 ) + w( 3, 3)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= 1 + 1 + 1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=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c(3 , 4) = min {c( 3 , 3) + c(4 ,4)} + w(3 , 4)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= min {0 +0} + 3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=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r(3, 4) = k =4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447800" y="5562600"/>
            <a:ext cx="16764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352800" y="4038600"/>
            <a:ext cx="21336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57200"/>
            <a:ext cx="67056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652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(i)	                                  (ii)							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(v)                             (iv)                              (iii)</a:t>
            </a:r>
          </a:p>
        </p:txBody>
      </p:sp>
      <p:sp>
        <p:nvSpPr>
          <p:cNvPr id="4" name="Oval 3"/>
          <p:cNvSpPr/>
          <p:nvPr/>
        </p:nvSpPr>
        <p:spPr>
          <a:xfrm>
            <a:off x="1079874" y="415845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18073" y="1388303"/>
            <a:ext cx="717363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80073" y="2368017"/>
            <a:ext cx="793563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5" idx="5"/>
          </p:cNvCxnSpPr>
          <p:nvPr/>
        </p:nvCxnSpPr>
        <p:spPr>
          <a:xfrm>
            <a:off x="2530381" y="1908629"/>
            <a:ext cx="302093" cy="4593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5" idx="1"/>
          </p:cNvCxnSpPr>
          <p:nvPr/>
        </p:nvCxnSpPr>
        <p:spPr>
          <a:xfrm>
            <a:off x="1568637" y="990600"/>
            <a:ext cx="454491" cy="48697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181600" y="23622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88491" y="1545017"/>
            <a:ext cx="717363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705600" y="533400"/>
            <a:ext cx="793563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10" idx="7"/>
          </p:cNvCxnSpPr>
          <p:nvPr/>
        </p:nvCxnSpPr>
        <p:spPr>
          <a:xfrm flipV="1">
            <a:off x="6400799" y="1083503"/>
            <a:ext cx="457201" cy="5507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682082" y="2093306"/>
            <a:ext cx="211464" cy="27471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14400" y="44196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568637" y="5486400"/>
            <a:ext cx="717363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679108" y="3429000"/>
            <a:ext cx="793563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1384674" y="5029200"/>
            <a:ext cx="317986" cy="49611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9" idx="7"/>
          </p:cNvCxnSpPr>
          <p:nvPr/>
        </p:nvCxnSpPr>
        <p:spPr>
          <a:xfrm flipV="1">
            <a:off x="1434726" y="3998305"/>
            <a:ext cx="422928" cy="5105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114799" y="5334000"/>
            <a:ext cx="654237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769037" y="4364417"/>
            <a:ext cx="717363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581400" y="3352800"/>
            <a:ext cx="793563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>
            <a:endCxn id="27" idx="5"/>
          </p:cNvCxnSpPr>
          <p:nvPr/>
        </p:nvCxnSpPr>
        <p:spPr>
          <a:xfrm flipH="1" flipV="1">
            <a:off x="4258748" y="3873126"/>
            <a:ext cx="640369" cy="58056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557573" y="4876800"/>
            <a:ext cx="422928" cy="5105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290329" y="47244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128528" y="3754817"/>
            <a:ext cx="717363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8045637" y="4876800"/>
            <a:ext cx="793563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endCxn id="34" idx="1"/>
          </p:cNvCxnSpPr>
          <p:nvPr/>
        </p:nvCxnSpPr>
        <p:spPr>
          <a:xfrm>
            <a:off x="7740836" y="4284588"/>
            <a:ext cx="421016" cy="68148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2" idx="7"/>
          </p:cNvCxnSpPr>
          <p:nvPr/>
        </p:nvCxnSpPr>
        <p:spPr>
          <a:xfrm flipV="1">
            <a:off x="6810655" y="4303105"/>
            <a:ext cx="422928" cy="5105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65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8917" y="0"/>
            <a:ext cx="7449283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Optimal Binary Search Trees</a:t>
            </a:r>
          </a:p>
        </p:txBody>
      </p:sp>
      <p:pic>
        <p:nvPicPr>
          <p:cNvPr id="7783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375" y="838200"/>
            <a:ext cx="4792462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57200"/>
            <a:ext cx="67056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6520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8917" y="0"/>
            <a:ext cx="7449283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Optimal Binary Search Trees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762000"/>
            <a:ext cx="4572000" cy="5968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8917" y="0"/>
            <a:ext cx="7449283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Optimal Binary Search Trees</a:t>
            </a:r>
          </a:p>
        </p:txBody>
      </p:sp>
      <p:pic>
        <p:nvPicPr>
          <p:cNvPr id="757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914400"/>
            <a:ext cx="4478363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2514600" y="6629400"/>
            <a:ext cx="9906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38600" y="3200400"/>
            <a:ext cx="1524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038600" y="4648200"/>
            <a:ext cx="4572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8917" y="0"/>
            <a:ext cx="7449283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Optimal Binary Search Trees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1" y="810606"/>
            <a:ext cx="4223764" cy="6047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8917" y="0"/>
            <a:ext cx="7449283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Optimal Binary Search Trees</a:t>
            </a: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9954" y="685800"/>
            <a:ext cx="4416646" cy="6192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8917" y="0"/>
            <a:ext cx="7449283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Optimal Binary Search Trees</a:t>
            </a: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685800"/>
            <a:ext cx="406723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2819400" y="6629400"/>
            <a:ext cx="9906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14800" y="4648200"/>
            <a:ext cx="5334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14800" y="3048000"/>
            <a:ext cx="14478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599" y="990600"/>
            <a:ext cx="5955587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008917" y="0"/>
            <a:ext cx="7449283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Optimal Binary Search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8917" y="0"/>
            <a:ext cx="7449283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Optimal Binary Search Trees</a:t>
            </a:r>
          </a:p>
        </p:txBody>
      </p:sp>
      <p:sp>
        <p:nvSpPr>
          <p:cNvPr id="3" name="Oval 2"/>
          <p:cNvSpPr/>
          <p:nvPr/>
        </p:nvSpPr>
        <p:spPr>
          <a:xfrm>
            <a:off x="4343400" y="16002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019800" y="4419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181600" y="2895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200400" y="2895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>
            <a:stCxn id="3" idx="3"/>
            <a:endCxn id="7" idx="7"/>
          </p:cNvCxnSpPr>
          <p:nvPr/>
        </p:nvCxnSpPr>
        <p:spPr>
          <a:xfrm flipH="1">
            <a:off x="3850808" y="2250608"/>
            <a:ext cx="604184" cy="7565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5"/>
            <a:endCxn id="6" idx="0"/>
          </p:cNvCxnSpPr>
          <p:nvPr/>
        </p:nvCxnSpPr>
        <p:spPr>
          <a:xfrm>
            <a:off x="4993808" y="2250608"/>
            <a:ext cx="568792" cy="64499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  <a:endCxn id="5" idx="0"/>
          </p:cNvCxnSpPr>
          <p:nvPr/>
        </p:nvCxnSpPr>
        <p:spPr>
          <a:xfrm>
            <a:off x="5832008" y="3546008"/>
            <a:ext cx="568792" cy="87359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8917" y="0"/>
            <a:ext cx="7449283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Optimal Binary Search Trees</a:t>
            </a:r>
          </a:p>
        </p:txBody>
      </p:sp>
      <p:sp>
        <p:nvSpPr>
          <p:cNvPr id="3" name="Oval 2"/>
          <p:cNvSpPr/>
          <p:nvPr/>
        </p:nvSpPr>
        <p:spPr>
          <a:xfrm>
            <a:off x="4343400" y="16002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019800" y="4419600"/>
            <a:ext cx="10668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181600" y="2895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200400" y="2895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>
            <a:stCxn id="3" idx="3"/>
            <a:endCxn id="7" idx="7"/>
          </p:cNvCxnSpPr>
          <p:nvPr/>
        </p:nvCxnSpPr>
        <p:spPr>
          <a:xfrm flipH="1">
            <a:off x="3850808" y="2250608"/>
            <a:ext cx="604184" cy="7565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5"/>
            <a:endCxn id="6" idx="0"/>
          </p:cNvCxnSpPr>
          <p:nvPr/>
        </p:nvCxnSpPr>
        <p:spPr>
          <a:xfrm>
            <a:off x="4993808" y="2250608"/>
            <a:ext cx="568792" cy="64499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  <a:endCxn id="5" idx="0"/>
          </p:cNvCxnSpPr>
          <p:nvPr/>
        </p:nvCxnSpPr>
        <p:spPr>
          <a:xfrm>
            <a:off x="5832008" y="3546008"/>
            <a:ext cx="721192" cy="87359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609600"/>
          </a:xfrm>
        </p:spPr>
        <p:txBody>
          <a:bodyPr/>
          <a:lstStyle/>
          <a:p>
            <a:r>
              <a:rPr lang="en-US" b="1" dirty="0" smtClean="0"/>
              <a:t>Comparisons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78948817"/>
              </p:ext>
            </p:extLst>
          </p:nvPr>
        </p:nvGraphicFramePr>
        <p:xfrm>
          <a:off x="304800" y="1295400"/>
          <a:ext cx="83820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524000"/>
                <a:gridCol w="1524000"/>
                <a:gridCol w="14478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Searching</a:t>
                      </a:r>
                      <a:r>
                        <a:rPr lang="en-US" sz="2400" dirty="0" smtClean="0">
                          <a:sym typeface="Wingdings" pitchFamily="2" charset="2"/>
                        </a:rPr>
                        <a:t>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Average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For i tree </a:t>
                      </a:r>
                    </a:p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For ii tree </a:t>
                      </a:r>
                    </a:p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</a:p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For iii tree </a:t>
                      </a:r>
                    </a:p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&lt;2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For iv tree </a:t>
                      </a:r>
                    </a:p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For v tree </a:t>
                      </a:r>
                    </a:p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48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76401" y="2895600"/>
            <a:ext cx="54863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b="1" dirty="0" smtClean="0">
                <a:latin typeface="Times New Roman"/>
                <a:cs typeface="Times New Roman"/>
              </a:rPr>
              <a:t>Height Balance</a:t>
            </a:r>
            <a:r>
              <a:rPr sz="4400" b="1" spc="-95" dirty="0" smtClean="0">
                <a:latin typeface="Times New Roman"/>
                <a:cs typeface="Times New Roman"/>
              </a:rPr>
              <a:t> </a:t>
            </a:r>
            <a:r>
              <a:rPr sz="4400" b="1" dirty="0" smtClean="0">
                <a:latin typeface="Times New Roman"/>
                <a:cs typeface="Times New Roman"/>
              </a:rPr>
              <a:t>Tree</a:t>
            </a:r>
            <a:r>
              <a:rPr lang="en-US" sz="4400" b="1" dirty="0" smtClean="0">
                <a:latin typeface="Times New Roman"/>
                <a:cs typeface="Times New Roman"/>
              </a:rPr>
              <a:t>s</a:t>
            </a:r>
            <a:endParaRPr sz="4400" b="1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E62E6C3A-7B48-4A9A-8168-97B278305184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6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9992" y="392633"/>
            <a:ext cx="4686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Balanced binary</a:t>
            </a:r>
            <a:r>
              <a:rPr dirty="0"/>
              <a:t> </a:t>
            </a:r>
            <a:r>
              <a:rPr spc="-5" dirty="0"/>
              <a:t>tree</a:t>
            </a:r>
          </a:p>
        </p:txBody>
      </p:sp>
      <p:sp>
        <p:nvSpPr>
          <p:cNvPr id="4" name="object 4"/>
          <p:cNvSpPr/>
          <p:nvPr/>
        </p:nvSpPr>
        <p:spPr>
          <a:xfrm>
            <a:off x="6481826" y="3974338"/>
            <a:ext cx="451713" cy="373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" y="1546986"/>
            <a:ext cx="8534400" cy="41678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7940" indent="-343535">
              <a:lnSpc>
                <a:spcPct val="100000"/>
              </a:lnSpc>
              <a:spcBef>
                <a:spcPts val="100"/>
              </a:spcBef>
              <a:buClr>
                <a:srgbClr val="0033CC"/>
              </a:buClr>
              <a:buSzPct val="85416"/>
              <a:buChar char="●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The disadvantage of a binary search tree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that its height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  be as large as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 smtClean="0">
                <a:latin typeface="Times New Roman"/>
                <a:cs typeface="Times New Roman"/>
              </a:rPr>
              <a:t>N-1</a:t>
            </a:r>
            <a:endParaRPr sz="2000" dirty="0">
              <a:latin typeface="Times New Roman"/>
              <a:cs typeface="Times New Roman"/>
            </a:endParaRPr>
          </a:p>
          <a:p>
            <a:pPr marL="355600" marR="67945" indent="-343535">
              <a:lnSpc>
                <a:spcPct val="100000"/>
              </a:lnSpc>
              <a:spcBef>
                <a:spcPts val="575"/>
              </a:spcBef>
              <a:buClr>
                <a:srgbClr val="0033CC"/>
              </a:buClr>
              <a:buSzPct val="85416"/>
              <a:buChar char="●"/>
              <a:tabLst>
                <a:tab pos="355600" algn="l"/>
                <a:tab pos="356235" algn="l"/>
              </a:tabLst>
            </a:pPr>
            <a:r>
              <a:rPr sz="2400" dirty="0" smtClean="0">
                <a:latin typeface="Times New Roman"/>
                <a:cs typeface="Times New Roman"/>
              </a:rPr>
              <a:t>This </a:t>
            </a:r>
            <a:r>
              <a:rPr sz="2400" spc="-5" dirty="0">
                <a:latin typeface="Times New Roman"/>
                <a:cs typeface="Times New Roman"/>
              </a:rPr>
              <a:t>means </a:t>
            </a:r>
            <a:r>
              <a:rPr sz="2400" dirty="0">
                <a:latin typeface="Times New Roman"/>
                <a:cs typeface="Times New Roman"/>
              </a:rPr>
              <a:t>that the </a:t>
            </a:r>
            <a:r>
              <a:rPr sz="2400" spc="-5" dirty="0">
                <a:latin typeface="Times New Roman"/>
                <a:cs typeface="Times New Roman"/>
              </a:rPr>
              <a:t>time </a:t>
            </a:r>
            <a:r>
              <a:rPr sz="2400" dirty="0">
                <a:latin typeface="Times New Roman"/>
                <a:cs typeface="Times New Roman"/>
              </a:rPr>
              <a:t>needed to perform insertion and  deletion and </a:t>
            </a:r>
            <a:r>
              <a:rPr sz="2400" spc="-5" dirty="0">
                <a:latin typeface="Times New Roman"/>
                <a:cs typeface="Times New Roman"/>
              </a:rPr>
              <a:t>many </a:t>
            </a:r>
            <a:r>
              <a:rPr sz="2400" dirty="0">
                <a:latin typeface="Times New Roman"/>
                <a:cs typeface="Times New Roman"/>
              </a:rPr>
              <a:t>other operations can be </a:t>
            </a:r>
            <a:r>
              <a:rPr sz="2400" spc="-5" dirty="0">
                <a:latin typeface="Times New Roman"/>
                <a:cs typeface="Times New Roman"/>
              </a:rPr>
              <a:t>O(N) </a:t>
            </a:r>
            <a:r>
              <a:rPr sz="2400" dirty="0">
                <a:latin typeface="Times New Roman"/>
                <a:cs typeface="Times New Roman"/>
              </a:rPr>
              <a:t>in the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worst  </a:t>
            </a:r>
            <a:r>
              <a:rPr sz="2400" spc="5" dirty="0">
                <a:latin typeface="Times New Roman"/>
                <a:cs typeface="Times New Roman"/>
              </a:rPr>
              <a:t>case</a:t>
            </a:r>
            <a:endParaRPr sz="24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lr>
                <a:srgbClr val="0033CC"/>
              </a:buClr>
              <a:buSzPct val="85416"/>
              <a:buChar char="●"/>
              <a:tabLst>
                <a:tab pos="355600" algn="l"/>
                <a:tab pos="356235" algn="l"/>
              </a:tabLst>
            </a:pPr>
            <a:r>
              <a:rPr sz="2400" spc="-15" dirty="0" smtClean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want a tree with </a:t>
            </a:r>
            <a:r>
              <a:rPr sz="2400" spc="-5" dirty="0">
                <a:latin typeface="Times New Roman"/>
                <a:cs typeface="Times New Roman"/>
              </a:rPr>
              <a:t>small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height</a:t>
            </a:r>
          </a:p>
          <a:p>
            <a:pPr marL="355600" indent="-343535">
              <a:lnSpc>
                <a:spcPct val="100000"/>
              </a:lnSpc>
              <a:spcBef>
                <a:spcPts val="590"/>
              </a:spcBef>
              <a:buClr>
                <a:srgbClr val="0033CC"/>
              </a:buClr>
              <a:buSzPct val="85416"/>
              <a:buChar char="●"/>
              <a:tabLst>
                <a:tab pos="355600" algn="l"/>
                <a:tab pos="356235" algn="l"/>
                <a:tab pos="6170295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binary tree </a:t>
            </a:r>
            <a:r>
              <a:rPr sz="2400" spc="-5" dirty="0">
                <a:latin typeface="Times New Roman"/>
                <a:cs typeface="Times New Roman"/>
              </a:rPr>
              <a:t>with N </a:t>
            </a:r>
            <a:r>
              <a:rPr sz="2400" dirty="0">
                <a:latin typeface="Times New Roman"/>
                <a:cs typeface="Times New Roman"/>
              </a:rPr>
              <a:t>node </a:t>
            </a:r>
            <a:r>
              <a:rPr sz="2400" spc="-5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height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 </a:t>
            </a:r>
            <a:r>
              <a:rPr sz="2400" dirty="0" smtClean="0">
                <a:latin typeface="Times New Roman"/>
                <a:cs typeface="Times New Roman"/>
              </a:rPr>
              <a:t>least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(log</a:t>
            </a:r>
            <a:r>
              <a:rPr sz="2400" spc="-15" dirty="0" smtClean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5" dirty="0" smtClean="0">
                <a:latin typeface="Times New Roman"/>
                <a:cs typeface="Times New Roman"/>
              </a:rPr>
              <a:t>)</a:t>
            </a:r>
            <a:endParaRPr lang="en-US" sz="2400" spc="-5" dirty="0" smtClean="0">
              <a:latin typeface="Times New Roman"/>
              <a:cs typeface="Times New Roman"/>
            </a:endParaRPr>
          </a:p>
          <a:p>
            <a:pPr marL="355600" marR="379095" indent="-343535">
              <a:lnSpc>
                <a:spcPct val="100000"/>
              </a:lnSpc>
              <a:spcBef>
                <a:spcPts val="565"/>
              </a:spcBef>
              <a:buClr>
                <a:srgbClr val="0033CC"/>
              </a:buClr>
              <a:buSzPct val="85416"/>
              <a:buChar char="●"/>
              <a:tabLst>
                <a:tab pos="355600" algn="l"/>
                <a:tab pos="356235" algn="l"/>
              </a:tabLst>
            </a:pPr>
            <a:r>
              <a:rPr sz="2400" dirty="0" smtClean="0">
                <a:latin typeface="Times New Roman"/>
                <a:cs typeface="Times New Roman"/>
              </a:rPr>
              <a:t>Thus</a:t>
            </a:r>
            <a:r>
              <a:rPr sz="2400" dirty="0">
                <a:latin typeface="Times New Roman"/>
                <a:cs typeface="Times New Roman"/>
              </a:rPr>
              <a:t>, our goal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to keep the height of a binary </a:t>
            </a:r>
            <a:r>
              <a:rPr sz="2400" dirty="0" smtClean="0">
                <a:latin typeface="Times New Roman"/>
                <a:cs typeface="Times New Roman"/>
              </a:rPr>
              <a:t>search</a:t>
            </a:r>
            <a:r>
              <a:rPr sz="2400" spc="-16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tree  O(log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N)</a:t>
            </a:r>
            <a:endParaRPr sz="2400"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575"/>
              </a:spcBef>
              <a:buClr>
                <a:srgbClr val="0033CC"/>
              </a:buClr>
              <a:buSzPct val="85416"/>
              <a:buChar char="●"/>
              <a:tabLst>
                <a:tab pos="355600" algn="l"/>
                <a:tab pos="356235" algn="l"/>
                <a:tab pos="6610350" algn="l"/>
              </a:tabLst>
            </a:pPr>
            <a:r>
              <a:rPr sz="2400" spc="-5" dirty="0">
                <a:latin typeface="Times New Roman"/>
                <a:cs typeface="Times New Roman"/>
              </a:rPr>
              <a:t>Such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balanced</a:t>
            </a:r>
            <a:r>
              <a:rPr sz="2400" spc="-40" dirty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</a:t>
            </a:r>
            <a:r>
              <a:rPr sz="2400" spc="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ea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5" dirty="0" smtClean="0">
                <a:latin typeface="Times New Roman"/>
                <a:cs typeface="Times New Roman"/>
              </a:rPr>
              <a:t>.</a:t>
            </a:r>
            <a:endParaRPr lang="en-US" sz="2400" spc="-5" dirty="0" smtClean="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575"/>
              </a:spcBef>
              <a:buClr>
                <a:srgbClr val="0033CC"/>
              </a:buClr>
              <a:buSzPct val="85416"/>
              <a:buChar char="●"/>
              <a:tabLst>
                <a:tab pos="355600" algn="l"/>
                <a:tab pos="356235" algn="l"/>
                <a:tab pos="6610350" algn="l"/>
              </a:tabLst>
            </a:pPr>
            <a:r>
              <a:rPr sz="2400" dirty="0">
                <a:latin typeface="Times New Roman"/>
                <a:cs typeface="Times New Roman"/>
              </a:rPr>
              <a:t>	Exa</a:t>
            </a:r>
            <a:r>
              <a:rPr sz="2400" spc="-1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pl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 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AVL </a:t>
            </a:r>
            <a:r>
              <a:rPr sz="2400" dirty="0">
                <a:latin typeface="Times New Roman"/>
                <a:cs typeface="Times New Roman"/>
              </a:rPr>
              <a:t>tree, red-black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tree.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0C977024-95AB-4888-8B05-10D9BAB9B605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2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3198" y="392633"/>
            <a:ext cx="71412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0000"/>
                </a:solidFill>
              </a:rPr>
              <a:t>Binary Search Tree - Best</a:t>
            </a:r>
            <a:r>
              <a:rPr spc="4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Time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751457" y="2971553"/>
            <a:ext cx="1681480" cy="619125"/>
            <a:chOff x="3751457" y="2971553"/>
            <a:chExt cx="1681480" cy="619125"/>
          </a:xfrm>
        </p:grpSpPr>
        <p:sp>
          <p:nvSpPr>
            <p:cNvPr id="5" name="object 5"/>
            <p:cNvSpPr/>
            <p:nvPr/>
          </p:nvSpPr>
          <p:spPr>
            <a:xfrm>
              <a:off x="3751457" y="2971553"/>
              <a:ext cx="1636637" cy="508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77792" y="3003797"/>
              <a:ext cx="1354589" cy="508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77792" y="3081651"/>
              <a:ext cx="1354589" cy="5088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61948" y="1952320"/>
            <a:ext cx="8201051" cy="2966838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06400" marR="183515" indent="-343535">
              <a:lnSpc>
                <a:spcPts val="3460"/>
              </a:lnSpc>
              <a:spcBef>
                <a:spcPts val="535"/>
              </a:spcBef>
              <a:buClr>
                <a:srgbClr val="0033CC"/>
              </a:buClr>
              <a:buSzPct val="84375"/>
              <a:buChar char="●"/>
              <a:tabLst>
                <a:tab pos="406400" algn="l"/>
                <a:tab pos="407034" algn="l"/>
              </a:tabLst>
            </a:pPr>
            <a:r>
              <a:rPr sz="3200" dirty="0">
                <a:latin typeface="Times New Roman"/>
                <a:cs typeface="Times New Roman"/>
              </a:rPr>
              <a:t>All BST operations are O(h), where d is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tree  depth</a:t>
            </a:r>
          </a:p>
          <a:p>
            <a:pPr marL="406400" marR="401955" indent="-343535">
              <a:lnSpc>
                <a:spcPts val="3460"/>
              </a:lnSpc>
              <a:spcBef>
                <a:spcPts val="760"/>
              </a:spcBef>
              <a:buClr>
                <a:srgbClr val="0033CC"/>
              </a:buClr>
              <a:buSzPct val="84375"/>
              <a:buChar char="●"/>
              <a:tabLst>
                <a:tab pos="406400" algn="l"/>
                <a:tab pos="407034" algn="l"/>
                <a:tab pos="2875915" algn="l"/>
                <a:tab pos="3670935" algn="l"/>
              </a:tabLst>
            </a:pPr>
            <a:r>
              <a:rPr sz="3200" dirty="0">
                <a:latin typeface="Times New Roman"/>
                <a:cs typeface="Times New Roman"/>
              </a:rPr>
              <a:t>minimum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	</a:t>
            </a:r>
            <a:r>
              <a:rPr sz="4875" spc="135" baseline="-5982" dirty="0">
                <a:latin typeface="Arial"/>
                <a:cs typeface="Arial"/>
              </a:rPr>
              <a:t>h	</a:t>
            </a:r>
            <a:r>
              <a:rPr sz="4875" spc="-7" baseline="-5982" dirty="0">
                <a:latin typeface="Arial"/>
                <a:cs typeface="Arial"/>
              </a:rPr>
              <a:t>log</a:t>
            </a:r>
            <a:r>
              <a:rPr sz="2850" spc="-7" baseline="-33625" dirty="0">
                <a:latin typeface="Arial"/>
                <a:cs typeface="Arial"/>
              </a:rPr>
              <a:t>2</a:t>
            </a:r>
            <a:r>
              <a:rPr sz="4875" spc="-7" baseline="-5982" dirty="0">
                <a:latin typeface="Arial"/>
                <a:cs typeface="Arial"/>
              </a:rPr>
              <a:t>N </a:t>
            </a:r>
            <a:r>
              <a:rPr sz="3200" dirty="0">
                <a:latin typeface="Times New Roman"/>
                <a:cs typeface="Times New Roman"/>
              </a:rPr>
              <a:t>for a binary tree  with N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nodes</a:t>
            </a:r>
          </a:p>
          <a:p>
            <a:pPr marL="406400" marR="30480" indent="-343535">
              <a:lnSpc>
                <a:spcPts val="3460"/>
              </a:lnSpc>
              <a:spcBef>
                <a:spcPts val="815"/>
              </a:spcBef>
              <a:buClr>
                <a:srgbClr val="0033CC"/>
              </a:buClr>
              <a:buSzPct val="84375"/>
              <a:buChar char="●"/>
              <a:tabLst>
                <a:tab pos="406400" algn="l"/>
                <a:tab pos="407034" algn="l"/>
              </a:tabLst>
            </a:pPr>
            <a:r>
              <a:rPr sz="3200" dirty="0" smtClean="0">
                <a:latin typeface="Times New Roman"/>
                <a:cs typeface="Times New Roman"/>
              </a:rPr>
              <a:t>So</a:t>
            </a:r>
            <a:r>
              <a:rPr sz="3200" dirty="0">
                <a:latin typeface="Times New Roman"/>
                <a:cs typeface="Times New Roman"/>
              </a:rPr>
              <a:t>, best case running time of BST operations  is O(log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N)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26D379E5-F2CD-4374-9644-B152A78242BA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6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7750" y="392633"/>
            <a:ext cx="74510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0000"/>
                </a:solidFill>
              </a:rPr>
              <a:t>Binary Search Tree - Worst</a:t>
            </a:r>
            <a:r>
              <a:rPr spc="4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Time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49" y="1445325"/>
            <a:ext cx="6889750" cy="316166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95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Worst case running time is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O(N)</a:t>
            </a:r>
            <a:endParaRPr sz="32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ts val="3020"/>
              </a:lnSpc>
              <a:spcBef>
                <a:spcPts val="725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What </a:t>
            </a:r>
            <a:r>
              <a:rPr sz="2800" dirty="0">
                <a:latin typeface="Times New Roman"/>
                <a:cs typeface="Times New Roman"/>
              </a:rPr>
              <a:t>happens </a:t>
            </a:r>
            <a:r>
              <a:rPr sz="2800" spc="-5" dirty="0">
                <a:latin typeface="Times New Roman"/>
                <a:cs typeface="Times New Roman"/>
              </a:rPr>
              <a:t>when </a:t>
            </a:r>
            <a:r>
              <a:rPr sz="2800" dirty="0">
                <a:latin typeface="Times New Roman"/>
                <a:cs typeface="Times New Roman"/>
              </a:rPr>
              <a:t>you Insert </a:t>
            </a:r>
            <a:r>
              <a:rPr sz="2800" spc="-5" dirty="0">
                <a:latin typeface="Times New Roman"/>
                <a:cs typeface="Times New Roman"/>
              </a:rPr>
              <a:t>elements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  ascending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order?</a:t>
            </a:r>
            <a:endParaRPr sz="28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Clr>
                <a:srgbClr val="0033CC"/>
              </a:buClr>
              <a:buSzPct val="85416"/>
              <a:buChar char="○"/>
              <a:tabLst>
                <a:tab pos="115633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Insert: 2, 4, 6, 8, 10, 12 into an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empty</a:t>
            </a:r>
            <a:r>
              <a:rPr sz="24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BST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25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Problem: Lack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“balance”:</a:t>
            </a:r>
            <a:endParaRPr sz="28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00"/>
              </a:spcBef>
              <a:buClr>
                <a:srgbClr val="0033CC"/>
              </a:buClr>
              <a:buSzPct val="85416"/>
              <a:buChar char="○"/>
              <a:tabLst>
                <a:tab pos="1156335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compare </a:t>
            </a:r>
            <a:r>
              <a:rPr sz="2400" dirty="0">
                <a:latin typeface="Times New Roman"/>
                <a:cs typeface="Times New Roman"/>
              </a:rPr>
              <a:t>depths of left and right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subtree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20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Unbalanced degenerate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tree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DBDA36AB-52B8-497A-BBFA-3C90FEB1A87A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1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8062" y="850137"/>
            <a:ext cx="7026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0000"/>
                </a:solidFill>
              </a:rPr>
              <a:t>Balanced and unbalanced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BST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851650" y="2051050"/>
            <a:ext cx="469900" cy="469900"/>
            <a:chOff x="6851650" y="2051050"/>
            <a:chExt cx="469900" cy="469900"/>
          </a:xfrm>
        </p:grpSpPr>
        <p:sp>
          <p:nvSpPr>
            <p:cNvPr id="5" name="object 5"/>
            <p:cNvSpPr/>
            <p:nvPr/>
          </p:nvSpPr>
          <p:spPr>
            <a:xfrm>
              <a:off x="6858000" y="2057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58000" y="2057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999223" y="2080082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84850" y="2736850"/>
            <a:ext cx="469900" cy="469900"/>
            <a:chOff x="5784850" y="2736850"/>
            <a:chExt cx="469900" cy="469900"/>
          </a:xfrm>
        </p:grpSpPr>
        <p:sp>
          <p:nvSpPr>
            <p:cNvPr id="9" name="object 9"/>
            <p:cNvSpPr/>
            <p:nvPr/>
          </p:nvSpPr>
          <p:spPr>
            <a:xfrm>
              <a:off x="5791200" y="2743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91200" y="2743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932170" y="276618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766050" y="2736850"/>
            <a:ext cx="469900" cy="469900"/>
            <a:chOff x="7766050" y="2736850"/>
            <a:chExt cx="469900" cy="469900"/>
          </a:xfrm>
        </p:grpSpPr>
        <p:sp>
          <p:nvSpPr>
            <p:cNvPr id="13" name="object 13"/>
            <p:cNvSpPr/>
            <p:nvPr/>
          </p:nvSpPr>
          <p:spPr>
            <a:xfrm>
              <a:off x="7772400" y="2743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72400" y="2743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913878" y="276618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099050" y="3498850"/>
            <a:ext cx="469900" cy="469900"/>
            <a:chOff x="5099050" y="3498850"/>
            <a:chExt cx="469900" cy="469900"/>
          </a:xfrm>
        </p:grpSpPr>
        <p:sp>
          <p:nvSpPr>
            <p:cNvPr id="17" name="object 17"/>
            <p:cNvSpPr/>
            <p:nvPr/>
          </p:nvSpPr>
          <p:spPr>
            <a:xfrm>
              <a:off x="51054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054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246370" y="3528136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394450" y="3498850"/>
            <a:ext cx="469900" cy="469900"/>
            <a:chOff x="6394450" y="3498850"/>
            <a:chExt cx="469900" cy="469900"/>
          </a:xfrm>
        </p:grpSpPr>
        <p:sp>
          <p:nvSpPr>
            <p:cNvPr id="21" name="object 21"/>
            <p:cNvSpPr/>
            <p:nvPr/>
          </p:nvSpPr>
          <p:spPr>
            <a:xfrm>
              <a:off x="64008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008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542023" y="3528136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27050" y="2051050"/>
            <a:ext cx="7318375" cy="3975100"/>
            <a:chOff x="527050" y="2051050"/>
            <a:chExt cx="7318375" cy="3975100"/>
          </a:xfrm>
        </p:grpSpPr>
        <p:sp>
          <p:nvSpPr>
            <p:cNvPr id="25" name="object 25"/>
            <p:cNvSpPr/>
            <p:nvPr/>
          </p:nvSpPr>
          <p:spPr>
            <a:xfrm>
              <a:off x="5334000" y="2447925"/>
              <a:ext cx="2505075" cy="1057275"/>
            </a:xfrm>
            <a:custGeom>
              <a:avLst/>
              <a:gdLst/>
              <a:ahLst/>
              <a:cxnLst/>
              <a:rect l="l" t="t" r="r" b="b"/>
              <a:pathLst>
                <a:path w="2505075" h="1057275">
                  <a:moveTo>
                    <a:pt x="1590675" y="0"/>
                  </a:moveTo>
                  <a:lnTo>
                    <a:pt x="847725" y="361950"/>
                  </a:lnTo>
                </a:path>
                <a:path w="2505075" h="1057275">
                  <a:moveTo>
                    <a:pt x="1914525" y="0"/>
                  </a:moveTo>
                  <a:lnTo>
                    <a:pt x="2505075" y="361950"/>
                  </a:lnTo>
                </a:path>
                <a:path w="2505075" h="1057275">
                  <a:moveTo>
                    <a:pt x="523875" y="685800"/>
                  </a:moveTo>
                  <a:lnTo>
                    <a:pt x="0" y="1057275"/>
                  </a:lnTo>
                </a:path>
                <a:path w="2505075" h="1057275">
                  <a:moveTo>
                    <a:pt x="847725" y="685800"/>
                  </a:moveTo>
                  <a:lnTo>
                    <a:pt x="1295400" y="10572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7050" y="2051050"/>
              <a:ext cx="5575300" cy="3975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731135" y="2080082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12970" y="436664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88589" y="261378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79189" y="375704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45789" y="314718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79770" y="558617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46370" y="4976317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26335" y="413804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59535" y="482384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40989" y="482384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31135" y="558617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950589" y="558617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73404" y="558617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69135" y="558617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160134" y="4228338"/>
            <a:ext cx="20980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339933"/>
                </a:solidFill>
                <a:latin typeface="Arial"/>
                <a:cs typeface="Arial"/>
              </a:rPr>
              <a:t>Is this</a:t>
            </a:r>
            <a:r>
              <a:rPr sz="2000" i="1" spc="-110" dirty="0">
                <a:solidFill>
                  <a:srgbClr val="339933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339933"/>
                </a:solidFill>
                <a:latin typeface="Arial"/>
                <a:cs typeface="Arial"/>
              </a:rPr>
              <a:t>“balanced”?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Date Placeholder 41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C574A953-0EA6-4700-AAA8-AD89497D821E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9586" y="392633"/>
            <a:ext cx="7024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0000"/>
                </a:solidFill>
              </a:rPr>
              <a:t>Balancing Binary Search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Trees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5454" y="2001088"/>
            <a:ext cx="7130415" cy="2965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0033CC"/>
              </a:buClr>
              <a:buSzPct val="84375"/>
              <a:buChar char="●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Many algorithms exist for keeping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binary  search trees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balanced</a:t>
            </a:r>
            <a:endParaRPr sz="3200">
              <a:latin typeface="Times New Roman"/>
              <a:cs typeface="Times New Roman"/>
            </a:endParaRPr>
          </a:p>
          <a:p>
            <a:pPr marL="756285" marR="561975" lvl="1" indent="-287020">
              <a:lnSpc>
                <a:spcPct val="100000"/>
              </a:lnSpc>
              <a:spcBef>
                <a:spcPts val="675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Adelson-Velskii and Landis (</a:t>
            </a:r>
            <a:r>
              <a:rPr sz="2800" spc="-5" dirty="0">
                <a:solidFill>
                  <a:srgbClr val="339933"/>
                </a:solidFill>
                <a:latin typeface="Times New Roman"/>
                <a:cs typeface="Times New Roman"/>
              </a:rPr>
              <a:t>AVL) trees </a:t>
            </a:r>
            <a:r>
              <a:rPr sz="2800" spc="-5" dirty="0">
                <a:latin typeface="Times New Roman"/>
                <a:cs typeface="Times New Roman"/>
              </a:rPr>
              <a:t> (height-balanced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trees)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spc="-5" dirty="0">
                <a:solidFill>
                  <a:srgbClr val="339933"/>
                </a:solidFill>
                <a:latin typeface="Times New Roman"/>
                <a:cs typeface="Times New Roman"/>
              </a:rPr>
              <a:t>Splay trees </a:t>
            </a:r>
            <a:r>
              <a:rPr sz="2800" spc="-5" dirty="0">
                <a:latin typeface="Times New Roman"/>
                <a:cs typeface="Times New Roman"/>
              </a:rPr>
              <a:t>and other </a:t>
            </a:r>
            <a:r>
              <a:rPr sz="2800" dirty="0">
                <a:latin typeface="Times New Roman"/>
                <a:cs typeface="Times New Roman"/>
              </a:rPr>
              <a:t>self-adjusting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trees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spc="-5" dirty="0">
                <a:solidFill>
                  <a:srgbClr val="339933"/>
                </a:solidFill>
                <a:latin typeface="Times New Roman"/>
                <a:cs typeface="Times New Roman"/>
              </a:rPr>
              <a:t>B-trees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other </a:t>
            </a:r>
            <a:r>
              <a:rPr sz="2800" spc="-5" dirty="0">
                <a:latin typeface="Times New Roman"/>
                <a:cs typeface="Times New Roman"/>
              </a:rPr>
              <a:t>multiway search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trees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7B7C56C7-695B-4978-AC69-FBA8B7149119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7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392633"/>
            <a:ext cx="517410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0099"/>
                </a:solidFill>
              </a:rPr>
              <a:t>AVL Tree</a:t>
            </a:r>
            <a:r>
              <a:rPr spc="-75" dirty="0">
                <a:solidFill>
                  <a:srgbClr val="000099"/>
                </a:solidFill>
              </a:rPr>
              <a:t> </a:t>
            </a:r>
            <a:r>
              <a:rPr spc="-10" dirty="0">
                <a:solidFill>
                  <a:srgbClr val="000099"/>
                </a:solidFill>
              </a:rPr>
              <a:t>is…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8601" y="1447135"/>
            <a:ext cx="8534400" cy="324485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5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Named after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delson-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elskii </a:t>
            </a:r>
            <a:r>
              <a:rPr sz="3200" spc="5" dirty="0">
                <a:latin typeface="Times New Roman"/>
                <a:cs typeface="Times New Roman"/>
              </a:rPr>
              <a:t>and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andis</a:t>
            </a:r>
          </a:p>
          <a:p>
            <a:pPr marL="355600" marR="836930" indent="-343535">
              <a:lnSpc>
                <a:spcPct val="100000"/>
              </a:lnSpc>
              <a:spcBef>
                <a:spcPts val="770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lang="en-US" sz="3200" dirty="0" smtClean="0">
                <a:latin typeface="Times New Roman"/>
                <a:cs typeface="Times New Roman"/>
              </a:rPr>
              <a:t>T</a:t>
            </a:r>
            <a:r>
              <a:rPr sz="3200" dirty="0" smtClean="0">
                <a:latin typeface="Times New Roman"/>
                <a:cs typeface="Times New Roman"/>
              </a:rPr>
              <a:t>he </a:t>
            </a:r>
            <a:r>
              <a:rPr sz="3200" dirty="0">
                <a:latin typeface="Times New Roman"/>
                <a:cs typeface="Times New Roman"/>
              </a:rPr>
              <a:t>first dynamically balanced trees to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  propose</a:t>
            </a: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Binary search tree with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balance condition </a:t>
            </a:r>
            <a:r>
              <a:rPr sz="3200" dirty="0">
                <a:latin typeface="Times New Roman"/>
                <a:cs typeface="Times New Roman"/>
              </a:rPr>
              <a:t>in  which the sub-trees of each node </a:t>
            </a:r>
            <a:r>
              <a:rPr sz="3200" spc="5" dirty="0">
                <a:latin typeface="Times New Roman"/>
                <a:cs typeface="Times New Roman"/>
              </a:rPr>
              <a:t>can </a:t>
            </a:r>
            <a:r>
              <a:rPr sz="3200" dirty="0">
                <a:latin typeface="Times New Roman"/>
                <a:cs typeface="Times New Roman"/>
              </a:rPr>
              <a:t>differ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at most 1</a:t>
            </a:r>
            <a:r>
              <a:rPr sz="3200" dirty="0">
                <a:latin typeface="Times New Roman"/>
                <a:cs typeface="Times New Roman"/>
              </a:rPr>
              <a:t> in their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height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6F2BB5B9-D65D-4BEE-80C1-9FB7CB8BED8B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392633"/>
            <a:ext cx="70662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0099"/>
                </a:solidFill>
              </a:rPr>
              <a:t>Definition of a balanced</a:t>
            </a:r>
            <a:r>
              <a:rPr spc="60" dirty="0">
                <a:solidFill>
                  <a:srgbClr val="000099"/>
                </a:solidFill>
              </a:rPr>
              <a:t> </a:t>
            </a:r>
            <a:r>
              <a:rPr spc="-5" dirty="0">
                <a:solidFill>
                  <a:srgbClr val="000099"/>
                </a:solidFill>
              </a:rPr>
              <a:t>tree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49" y="1447135"/>
            <a:ext cx="7933055" cy="1095813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770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3200" dirty="0" smtClean="0">
                <a:latin typeface="Times New Roman"/>
                <a:cs typeface="Times New Roman"/>
              </a:rPr>
              <a:t>Every </a:t>
            </a:r>
            <a:r>
              <a:rPr sz="3200" dirty="0">
                <a:latin typeface="Times New Roman"/>
                <a:cs typeface="Times New Roman"/>
              </a:rPr>
              <a:t>node must have left &amp; right sub-trees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 the same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height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22D1E44C-98AB-4E24-B71E-F97FD33F0ABB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7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71203"/>
            <a:ext cx="9601200" cy="6160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29764" marR="5080" indent="-1917700">
              <a:lnSpc>
                <a:spcPct val="108900"/>
              </a:lnSpc>
              <a:spcBef>
                <a:spcPts val="95"/>
              </a:spcBef>
            </a:pPr>
            <a:r>
              <a:rPr sz="3600" u="heavy" spc="-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</a:rPr>
              <a:t>An AVL tree has </a:t>
            </a:r>
            <a:r>
              <a:rPr sz="3600" u="heavy" spc="-10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</a:rPr>
              <a:t>the </a:t>
            </a:r>
            <a:r>
              <a:rPr sz="3600" u="heavy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</a:rPr>
              <a:t>following </a:t>
            </a:r>
            <a:r>
              <a:rPr sz="3600" dirty="0">
                <a:solidFill>
                  <a:srgbClr val="000099"/>
                </a:solidFill>
              </a:rPr>
              <a:t> </a:t>
            </a:r>
            <a:r>
              <a:rPr sz="3600" u="heavy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</a:rPr>
              <a:t>properties: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689254" y="2077288"/>
            <a:ext cx="3601085" cy="3050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1665" marR="5080" indent="-609600">
              <a:lnSpc>
                <a:spcPct val="100000"/>
              </a:lnSpc>
              <a:spcBef>
                <a:spcPts val="105"/>
              </a:spcBef>
              <a:buClr>
                <a:srgbClr val="0033CC"/>
              </a:buClr>
              <a:buSzPct val="84375"/>
              <a:buAutoNum type="arabicPeriod"/>
              <a:tabLst>
                <a:tab pos="621665" algn="l"/>
                <a:tab pos="622300" algn="l"/>
              </a:tabLst>
            </a:pPr>
            <a:r>
              <a:rPr sz="3200" dirty="0">
                <a:latin typeface="Times New Roman"/>
                <a:cs typeface="Times New Roman"/>
              </a:rPr>
              <a:t>Sub-trees of each  node can differ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  at most 1 in </a:t>
            </a:r>
            <a:r>
              <a:rPr sz="3200" spc="-5" dirty="0">
                <a:latin typeface="Times New Roman"/>
                <a:cs typeface="Times New Roman"/>
              </a:rPr>
              <a:t>their  </a:t>
            </a:r>
            <a:r>
              <a:rPr sz="3200" dirty="0">
                <a:latin typeface="Times New Roman"/>
                <a:cs typeface="Times New Roman"/>
              </a:rPr>
              <a:t>height</a:t>
            </a:r>
            <a:endParaRPr sz="3200">
              <a:latin typeface="Times New Roman"/>
              <a:cs typeface="Times New Roman"/>
            </a:endParaRPr>
          </a:p>
          <a:p>
            <a:pPr marL="621665" marR="59690" indent="-609600">
              <a:lnSpc>
                <a:spcPct val="100000"/>
              </a:lnSpc>
              <a:spcBef>
                <a:spcPts val="770"/>
              </a:spcBef>
              <a:buClr>
                <a:srgbClr val="0033CC"/>
              </a:buClr>
              <a:buSzPct val="84375"/>
              <a:buAutoNum type="arabicPeriod"/>
              <a:tabLst>
                <a:tab pos="621665" algn="l"/>
                <a:tab pos="622300" algn="l"/>
              </a:tabLst>
            </a:pPr>
            <a:r>
              <a:rPr sz="3200" dirty="0">
                <a:latin typeface="Times New Roman"/>
                <a:cs typeface="Times New Roman"/>
              </a:rPr>
              <a:t>Every sub-trees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  an AVL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tree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55068" y="2485652"/>
            <a:ext cx="3826308" cy="2504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C3C81EC5-9A5E-4ED7-BF17-D7585FBF9556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1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1801" y="533400"/>
            <a:ext cx="2741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0099"/>
                </a:solidFill>
              </a:rPr>
              <a:t>AVL</a:t>
            </a:r>
            <a:r>
              <a:rPr spc="-85" dirty="0">
                <a:solidFill>
                  <a:srgbClr val="000099"/>
                </a:solidFill>
              </a:rPr>
              <a:t> </a:t>
            </a:r>
            <a:r>
              <a:rPr spc="-5" dirty="0">
                <a:solidFill>
                  <a:srgbClr val="000099"/>
                </a:solidFill>
              </a:rPr>
              <a:t>tree?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40" y="4901641"/>
            <a:ext cx="2989580" cy="1369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YES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sz="2000" i="1" dirty="0">
                <a:latin typeface="Arial"/>
                <a:cs typeface="Arial"/>
              </a:rPr>
              <a:t>Each left sub-tree has  height 1 greater than</a:t>
            </a:r>
            <a:r>
              <a:rPr sz="2000" i="1" spc="-13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each  right</a:t>
            </a:r>
            <a:r>
              <a:rPr sz="2000" i="1" spc="-3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sub-tree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1228" y="4901641"/>
            <a:ext cx="3183890" cy="1369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NO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sz="2000" i="1" dirty="0">
                <a:latin typeface="Arial"/>
                <a:cs typeface="Arial"/>
              </a:rPr>
              <a:t>Left sub-tree has height 3,  but right sub-tree has</a:t>
            </a:r>
            <a:r>
              <a:rPr sz="2000" i="1" spc="-16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height  1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2782" y="1849506"/>
            <a:ext cx="2552739" cy="2697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28756" y="1937282"/>
            <a:ext cx="2448270" cy="26027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10820A0B-62E4-4544-9BCB-18C95A1BA619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Successful and Unsuccessful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229600" cy="4873752"/>
          </a:xfrm>
        </p:spPr>
        <p:txBody>
          <a:bodyPr/>
          <a:lstStyle/>
          <a:p>
            <a:r>
              <a:rPr lang="en-US" dirty="0" smtClean="0"/>
              <a:t>In analysis of BST we need to consider both successful and unsuccessful searches.</a:t>
            </a:r>
          </a:p>
          <a:p>
            <a:r>
              <a:rPr lang="en-US" dirty="0" smtClean="0"/>
              <a:t>In representation of BST, these successful searches are represented by </a:t>
            </a:r>
            <a:r>
              <a:rPr lang="en-US" b="1" dirty="0" smtClean="0">
                <a:solidFill>
                  <a:srgbClr val="FF0000"/>
                </a:solidFill>
              </a:rPr>
              <a:t>circles</a:t>
            </a:r>
            <a:r>
              <a:rPr lang="en-US" dirty="0" smtClean="0"/>
              <a:t> and unsuccessful searches are represented by </a:t>
            </a:r>
            <a:r>
              <a:rPr lang="en-US" b="1" dirty="0" smtClean="0">
                <a:solidFill>
                  <a:srgbClr val="FF0000"/>
                </a:solidFill>
              </a:rPr>
              <a:t>squares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10000" y="4627183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648199" y="3657600"/>
            <a:ext cx="717363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565308" y="4779583"/>
            <a:ext cx="793563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endCxn id="6" idx="1"/>
          </p:cNvCxnSpPr>
          <p:nvPr/>
        </p:nvCxnSpPr>
        <p:spPr>
          <a:xfrm>
            <a:off x="5260507" y="4187371"/>
            <a:ext cx="421016" cy="68148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7"/>
          </p:cNvCxnSpPr>
          <p:nvPr/>
        </p:nvCxnSpPr>
        <p:spPr>
          <a:xfrm flipV="1">
            <a:off x="4330326" y="4205888"/>
            <a:ext cx="422928" cy="5105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8000" y="5791200"/>
            <a:ext cx="609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43400" y="5791200"/>
            <a:ext cx="609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29200" y="5791200"/>
            <a:ext cx="609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05600" y="5791200"/>
            <a:ext cx="609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505200" y="5204431"/>
            <a:ext cx="422928" cy="5105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0"/>
          </p:cNvCxnSpPr>
          <p:nvPr/>
        </p:nvCxnSpPr>
        <p:spPr>
          <a:xfrm flipV="1">
            <a:off x="5334000" y="5334001"/>
            <a:ext cx="422928" cy="4571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284584" y="5338314"/>
            <a:ext cx="421016" cy="68148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4" idx="0"/>
          </p:cNvCxnSpPr>
          <p:nvPr/>
        </p:nvCxnSpPr>
        <p:spPr>
          <a:xfrm>
            <a:off x="4267200" y="5181600"/>
            <a:ext cx="381000" cy="609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62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0" y="392633"/>
            <a:ext cx="2524631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AVL</a:t>
            </a:r>
            <a:r>
              <a:rPr spc="-90" dirty="0"/>
              <a:t> </a:t>
            </a:r>
            <a:r>
              <a:rPr spc="-5" dirty="0"/>
              <a:t>tree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49" y="1447135"/>
            <a:ext cx="8008620" cy="466217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dirty="0">
                <a:latin typeface="Times New Roman"/>
                <a:cs typeface="Times New Roman"/>
              </a:rPr>
              <a:t>Height of a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node</a:t>
            </a:r>
            <a:endParaRPr sz="3200">
              <a:latin typeface="Times New Roman"/>
              <a:cs typeface="Times New Roman"/>
            </a:endParaRPr>
          </a:p>
          <a:p>
            <a:pPr marL="355600" marR="267335" indent="-343535">
              <a:lnSpc>
                <a:spcPct val="100000"/>
              </a:lnSpc>
              <a:spcBef>
                <a:spcPts val="770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  <a:tab pos="4524375" algn="l"/>
              </a:tabLst>
            </a:pPr>
            <a:r>
              <a:rPr sz="3200" dirty="0">
                <a:latin typeface="Times New Roman"/>
                <a:cs typeface="Times New Roman"/>
              </a:rPr>
              <a:t>The height of a leaf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1.	The height of a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null  </a:t>
            </a:r>
            <a:r>
              <a:rPr sz="3200" dirty="0">
                <a:latin typeface="Times New Roman"/>
                <a:cs typeface="Times New Roman"/>
              </a:rPr>
              <a:t>pointer is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zero.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5" dirty="0">
                <a:latin typeface="Times New Roman"/>
                <a:cs typeface="Times New Roman"/>
              </a:rPr>
              <a:t>height </a:t>
            </a:r>
            <a:r>
              <a:rPr sz="3200" dirty="0">
                <a:latin typeface="Times New Roman"/>
                <a:cs typeface="Times New Roman"/>
              </a:rPr>
              <a:t>of an internal node is the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maximum  </a:t>
            </a:r>
            <a:r>
              <a:rPr sz="3200" spc="5" dirty="0">
                <a:latin typeface="Times New Roman"/>
                <a:cs typeface="Times New Roman"/>
              </a:rPr>
              <a:t>height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its </a:t>
            </a:r>
            <a:r>
              <a:rPr sz="3200" dirty="0">
                <a:latin typeface="Times New Roman"/>
                <a:cs typeface="Times New Roman"/>
              </a:rPr>
              <a:t>children plus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 marL="355600" marR="46990" indent="62230">
              <a:lnSpc>
                <a:spcPct val="103099"/>
              </a:lnSpc>
              <a:spcBef>
                <a:spcPts val="2065"/>
              </a:spcBef>
            </a:pPr>
            <a:r>
              <a:rPr sz="2400" spc="-5" dirty="0">
                <a:solidFill>
                  <a:srgbClr val="9900CC"/>
                </a:solidFill>
                <a:latin typeface="Times New Roman"/>
                <a:cs typeface="Times New Roman"/>
              </a:rPr>
              <a:t>Note </a:t>
            </a:r>
            <a:r>
              <a:rPr sz="2400" dirty="0">
                <a:solidFill>
                  <a:srgbClr val="9900CC"/>
                </a:solidFill>
                <a:latin typeface="Times New Roman"/>
                <a:cs typeface="Times New Roman"/>
              </a:rPr>
              <a:t>that this definition of height </a:t>
            </a:r>
            <a:r>
              <a:rPr sz="2400" spc="-5" dirty="0">
                <a:solidFill>
                  <a:srgbClr val="9900CC"/>
                </a:solidFill>
                <a:latin typeface="Times New Roman"/>
                <a:cs typeface="Times New Roman"/>
              </a:rPr>
              <a:t>is different </a:t>
            </a:r>
            <a:r>
              <a:rPr sz="2400" dirty="0">
                <a:solidFill>
                  <a:srgbClr val="9900CC"/>
                </a:solidFill>
                <a:latin typeface="Times New Roman"/>
                <a:cs typeface="Times New Roman"/>
              </a:rPr>
              <a:t>from the one</a:t>
            </a:r>
            <a:r>
              <a:rPr sz="2400" spc="-100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CC"/>
                </a:solidFill>
                <a:latin typeface="Times New Roman"/>
                <a:cs typeface="Times New Roman"/>
              </a:rPr>
              <a:t>we  </a:t>
            </a:r>
            <a:r>
              <a:rPr sz="2400" dirty="0">
                <a:solidFill>
                  <a:srgbClr val="9900CC"/>
                </a:solidFill>
                <a:latin typeface="Times New Roman"/>
                <a:cs typeface="Times New Roman"/>
              </a:rPr>
              <a:t>defined previously </a:t>
            </a:r>
            <a:r>
              <a:rPr sz="2400" spc="-5" dirty="0">
                <a:solidFill>
                  <a:srgbClr val="9900CC"/>
                </a:solidFill>
                <a:latin typeface="Times New Roman"/>
                <a:cs typeface="Times New Roman"/>
              </a:rPr>
              <a:t>(we </a:t>
            </a:r>
            <a:r>
              <a:rPr sz="2400" dirty="0">
                <a:solidFill>
                  <a:srgbClr val="9900CC"/>
                </a:solidFill>
                <a:latin typeface="Times New Roman"/>
                <a:cs typeface="Times New Roman"/>
              </a:rPr>
              <a:t>defined the height of a leaf </a:t>
            </a:r>
            <a:r>
              <a:rPr sz="2400" spc="-5" dirty="0">
                <a:solidFill>
                  <a:srgbClr val="9900CC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rgbClr val="9900CC"/>
                </a:solidFill>
                <a:latin typeface="Times New Roman"/>
                <a:cs typeface="Times New Roman"/>
              </a:rPr>
              <a:t>zero  previously).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EA8E0445-2041-4390-8A4D-8C72DABF0185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9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392633"/>
            <a:ext cx="418223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AVL</a:t>
            </a:r>
            <a:r>
              <a:rPr spc="-100" dirty="0"/>
              <a:t> </a:t>
            </a:r>
            <a:r>
              <a:rPr spc="-5" dirty="0"/>
              <a:t>Trees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14400" y="1208087"/>
            <a:ext cx="1383030" cy="1992630"/>
            <a:chOff x="914400" y="1208087"/>
            <a:chExt cx="1383030" cy="1992630"/>
          </a:xfrm>
        </p:grpSpPr>
        <p:sp>
          <p:nvSpPr>
            <p:cNvPr id="5" name="object 5"/>
            <p:cNvSpPr/>
            <p:nvPr/>
          </p:nvSpPr>
          <p:spPr>
            <a:xfrm>
              <a:off x="1447800" y="1737233"/>
              <a:ext cx="320675" cy="473075"/>
            </a:xfrm>
            <a:custGeom>
              <a:avLst/>
              <a:gdLst/>
              <a:ahLst/>
              <a:cxnLst/>
              <a:rect l="l" t="t" r="r" b="b"/>
              <a:pathLst>
                <a:path w="320675" h="473075">
                  <a:moveTo>
                    <a:pt x="17653" y="331724"/>
                  </a:moveTo>
                  <a:lnTo>
                    <a:pt x="0" y="472566"/>
                  </a:lnTo>
                  <a:lnTo>
                    <a:pt x="123316" y="402081"/>
                  </a:lnTo>
                  <a:lnTo>
                    <a:pt x="95661" y="383666"/>
                  </a:lnTo>
                  <a:lnTo>
                    <a:pt x="72643" y="383666"/>
                  </a:lnTo>
                  <a:lnTo>
                    <a:pt x="54102" y="371347"/>
                  </a:lnTo>
                  <a:lnTo>
                    <a:pt x="61192" y="360715"/>
                  </a:lnTo>
                  <a:lnTo>
                    <a:pt x="17653" y="331724"/>
                  </a:lnTo>
                  <a:close/>
                </a:path>
                <a:path w="320675" h="473075">
                  <a:moveTo>
                    <a:pt x="61192" y="360715"/>
                  </a:moveTo>
                  <a:lnTo>
                    <a:pt x="54102" y="371347"/>
                  </a:lnTo>
                  <a:lnTo>
                    <a:pt x="72643" y="383666"/>
                  </a:lnTo>
                  <a:lnTo>
                    <a:pt x="79719" y="373051"/>
                  </a:lnTo>
                  <a:lnTo>
                    <a:pt x="61192" y="360715"/>
                  </a:lnTo>
                  <a:close/>
                </a:path>
                <a:path w="320675" h="473075">
                  <a:moveTo>
                    <a:pt x="79719" y="373051"/>
                  </a:moveTo>
                  <a:lnTo>
                    <a:pt x="72643" y="383666"/>
                  </a:lnTo>
                  <a:lnTo>
                    <a:pt x="95661" y="383666"/>
                  </a:lnTo>
                  <a:lnTo>
                    <a:pt x="79719" y="373051"/>
                  </a:lnTo>
                  <a:close/>
                </a:path>
                <a:path w="320675" h="473075">
                  <a:moveTo>
                    <a:pt x="301751" y="0"/>
                  </a:moveTo>
                  <a:lnTo>
                    <a:pt x="61192" y="360715"/>
                  </a:lnTo>
                  <a:lnTo>
                    <a:pt x="79719" y="373051"/>
                  </a:lnTo>
                  <a:lnTo>
                    <a:pt x="320167" y="12318"/>
                  </a:lnTo>
                  <a:lnTo>
                    <a:pt x="3017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76400" y="12192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76400" y="12192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4400" y="2575941"/>
              <a:ext cx="320040" cy="624840"/>
            </a:xfrm>
            <a:custGeom>
              <a:avLst/>
              <a:gdLst/>
              <a:ahLst/>
              <a:cxnLst/>
              <a:rect l="l" t="t" r="r" b="b"/>
              <a:pathLst>
                <a:path w="320040" h="624839">
                  <a:moveTo>
                    <a:pt x="0" y="482473"/>
                  </a:moveTo>
                  <a:lnTo>
                    <a:pt x="0" y="624459"/>
                  </a:lnTo>
                  <a:lnTo>
                    <a:pt x="113588" y="539242"/>
                  </a:lnTo>
                  <a:lnTo>
                    <a:pt x="89448" y="527176"/>
                  </a:lnTo>
                  <a:lnTo>
                    <a:pt x="61061" y="527176"/>
                  </a:lnTo>
                  <a:lnTo>
                    <a:pt x="41173" y="517271"/>
                  </a:lnTo>
                  <a:lnTo>
                    <a:pt x="46862" y="505893"/>
                  </a:lnTo>
                  <a:lnTo>
                    <a:pt x="0" y="482473"/>
                  </a:lnTo>
                  <a:close/>
                </a:path>
                <a:path w="320040" h="624839">
                  <a:moveTo>
                    <a:pt x="46862" y="505893"/>
                  </a:moveTo>
                  <a:lnTo>
                    <a:pt x="41173" y="517271"/>
                  </a:lnTo>
                  <a:lnTo>
                    <a:pt x="61061" y="527176"/>
                  </a:lnTo>
                  <a:lnTo>
                    <a:pt x="66737" y="515826"/>
                  </a:lnTo>
                  <a:lnTo>
                    <a:pt x="46862" y="505893"/>
                  </a:lnTo>
                  <a:close/>
                </a:path>
                <a:path w="320040" h="624839">
                  <a:moveTo>
                    <a:pt x="66737" y="515826"/>
                  </a:moveTo>
                  <a:lnTo>
                    <a:pt x="61061" y="527176"/>
                  </a:lnTo>
                  <a:lnTo>
                    <a:pt x="89448" y="527176"/>
                  </a:lnTo>
                  <a:lnTo>
                    <a:pt x="66737" y="515826"/>
                  </a:lnTo>
                  <a:close/>
                </a:path>
                <a:path w="320040" h="624839">
                  <a:moveTo>
                    <a:pt x="299834" y="0"/>
                  </a:moveTo>
                  <a:lnTo>
                    <a:pt x="46862" y="505893"/>
                  </a:lnTo>
                  <a:lnTo>
                    <a:pt x="66737" y="515826"/>
                  </a:lnTo>
                  <a:lnTo>
                    <a:pt x="319709" y="9906"/>
                  </a:lnTo>
                  <a:lnTo>
                    <a:pt x="2998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71904" y="1289049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latin typeface="Arial"/>
                <a:cs typeface="Arial"/>
              </a:rPr>
              <a:t>10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79487" y="2122487"/>
            <a:ext cx="631825" cy="631825"/>
            <a:chOff x="979487" y="2122487"/>
            <a:chExt cx="631825" cy="631825"/>
          </a:xfrm>
        </p:grpSpPr>
        <p:sp>
          <p:nvSpPr>
            <p:cNvPr id="11" name="object 11"/>
            <p:cNvSpPr/>
            <p:nvPr/>
          </p:nvSpPr>
          <p:spPr>
            <a:xfrm>
              <a:off x="990600" y="21336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59" y="3990"/>
                  </a:lnTo>
                  <a:lnTo>
                    <a:pt x="208458" y="15544"/>
                  </a:lnTo>
                  <a:lnTo>
                    <a:pt x="164725" y="34032"/>
                  </a:lnTo>
                  <a:lnTo>
                    <a:pt x="124788" y="58826"/>
                  </a:lnTo>
                  <a:lnTo>
                    <a:pt x="89273" y="89296"/>
                  </a:lnTo>
                  <a:lnTo>
                    <a:pt x="58808" y="124815"/>
                  </a:lnTo>
                  <a:lnTo>
                    <a:pt x="34020" y="164753"/>
                  </a:lnTo>
                  <a:lnTo>
                    <a:pt x="15538" y="208483"/>
                  </a:lnTo>
                  <a:lnTo>
                    <a:pt x="3989" y="255374"/>
                  </a:lnTo>
                  <a:lnTo>
                    <a:pt x="0" y="304800"/>
                  </a:lnTo>
                  <a:lnTo>
                    <a:pt x="3989" y="354225"/>
                  </a:lnTo>
                  <a:lnTo>
                    <a:pt x="15538" y="401116"/>
                  </a:lnTo>
                  <a:lnTo>
                    <a:pt x="34020" y="444846"/>
                  </a:lnTo>
                  <a:lnTo>
                    <a:pt x="58808" y="484784"/>
                  </a:lnTo>
                  <a:lnTo>
                    <a:pt x="89273" y="520303"/>
                  </a:lnTo>
                  <a:lnTo>
                    <a:pt x="124788" y="550773"/>
                  </a:lnTo>
                  <a:lnTo>
                    <a:pt x="164725" y="575567"/>
                  </a:lnTo>
                  <a:lnTo>
                    <a:pt x="208458" y="594055"/>
                  </a:lnTo>
                  <a:lnTo>
                    <a:pt x="255359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0600" y="21336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89" y="255374"/>
                  </a:lnTo>
                  <a:lnTo>
                    <a:pt x="15538" y="208483"/>
                  </a:lnTo>
                  <a:lnTo>
                    <a:pt x="34020" y="164753"/>
                  </a:lnTo>
                  <a:lnTo>
                    <a:pt x="58808" y="124815"/>
                  </a:lnTo>
                  <a:lnTo>
                    <a:pt x="89273" y="89296"/>
                  </a:lnTo>
                  <a:lnTo>
                    <a:pt x="124788" y="58826"/>
                  </a:lnTo>
                  <a:lnTo>
                    <a:pt x="164725" y="34032"/>
                  </a:lnTo>
                  <a:lnTo>
                    <a:pt x="208458" y="15544"/>
                  </a:lnTo>
                  <a:lnTo>
                    <a:pt x="255359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59" y="605609"/>
                  </a:lnTo>
                  <a:lnTo>
                    <a:pt x="208458" y="594055"/>
                  </a:lnTo>
                  <a:lnTo>
                    <a:pt x="164725" y="575567"/>
                  </a:lnTo>
                  <a:lnTo>
                    <a:pt x="124788" y="550773"/>
                  </a:lnTo>
                  <a:lnTo>
                    <a:pt x="89273" y="520303"/>
                  </a:lnTo>
                  <a:lnTo>
                    <a:pt x="58808" y="484784"/>
                  </a:lnTo>
                  <a:lnTo>
                    <a:pt x="34020" y="444846"/>
                  </a:lnTo>
                  <a:lnTo>
                    <a:pt x="15538" y="401116"/>
                  </a:lnTo>
                  <a:lnTo>
                    <a:pt x="3989" y="354225"/>
                  </a:lnTo>
                  <a:lnTo>
                    <a:pt x="0" y="30480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83639" y="2203830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Arial"/>
                <a:cs typeface="Arial"/>
              </a:rPr>
              <a:t>5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46087" y="3189287"/>
            <a:ext cx="631825" cy="631825"/>
            <a:chOff x="446087" y="3189287"/>
            <a:chExt cx="631825" cy="631825"/>
          </a:xfrm>
        </p:grpSpPr>
        <p:sp>
          <p:nvSpPr>
            <p:cNvPr id="15" name="object 15"/>
            <p:cNvSpPr/>
            <p:nvPr/>
          </p:nvSpPr>
          <p:spPr>
            <a:xfrm>
              <a:off x="457200" y="3200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59" y="3990"/>
                  </a:lnTo>
                  <a:lnTo>
                    <a:pt x="208458" y="15544"/>
                  </a:lnTo>
                  <a:lnTo>
                    <a:pt x="164725" y="34032"/>
                  </a:lnTo>
                  <a:lnTo>
                    <a:pt x="124788" y="58826"/>
                  </a:lnTo>
                  <a:lnTo>
                    <a:pt x="89273" y="89296"/>
                  </a:lnTo>
                  <a:lnTo>
                    <a:pt x="58808" y="124815"/>
                  </a:lnTo>
                  <a:lnTo>
                    <a:pt x="34020" y="164753"/>
                  </a:lnTo>
                  <a:lnTo>
                    <a:pt x="15538" y="208483"/>
                  </a:lnTo>
                  <a:lnTo>
                    <a:pt x="3989" y="255374"/>
                  </a:lnTo>
                  <a:lnTo>
                    <a:pt x="0" y="304800"/>
                  </a:lnTo>
                  <a:lnTo>
                    <a:pt x="3989" y="354225"/>
                  </a:lnTo>
                  <a:lnTo>
                    <a:pt x="15538" y="401116"/>
                  </a:lnTo>
                  <a:lnTo>
                    <a:pt x="34020" y="444846"/>
                  </a:lnTo>
                  <a:lnTo>
                    <a:pt x="58808" y="484784"/>
                  </a:lnTo>
                  <a:lnTo>
                    <a:pt x="89273" y="520303"/>
                  </a:lnTo>
                  <a:lnTo>
                    <a:pt x="124788" y="550773"/>
                  </a:lnTo>
                  <a:lnTo>
                    <a:pt x="164725" y="575567"/>
                  </a:lnTo>
                  <a:lnTo>
                    <a:pt x="208458" y="594055"/>
                  </a:lnTo>
                  <a:lnTo>
                    <a:pt x="255359" y="605609"/>
                  </a:lnTo>
                  <a:lnTo>
                    <a:pt x="304800" y="609600"/>
                  </a:lnTo>
                  <a:lnTo>
                    <a:pt x="354240" y="605609"/>
                  </a:lnTo>
                  <a:lnTo>
                    <a:pt x="401141" y="594055"/>
                  </a:lnTo>
                  <a:lnTo>
                    <a:pt x="444874" y="575567"/>
                  </a:lnTo>
                  <a:lnTo>
                    <a:pt x="484811" y="550773"/>
                  </a:lnTo>
                  <a:lnTo>
                    <a:pt x="520326" y="520303"/>
                  </a:lnTo>
                  <a:lnTo>
                    <a:pt x="550791" y="484784"/>
                  </a:lnTo>
                  <a:lnTo>
                    <a:pt x="575579" y="444846"/>
                  </a:lnTo>
                  <a:lnTo>
                    <a:pt x="594061" y="401116"/>
                  </a:lnTo>
                  <a:lnTo>
                    <a:pt x="605610" y="354225"/>
                  </a:lnTo>
                  <a:lnTo>
                    <a:pt x="609600" y="304800"/>
                  </a:lnTo>
                  <a:lnTo>
                    <a:pt x="605610" y="255374"/>
                  </a:lnTo>
                  <a:lnTo>
                    <a:pt x="594061" y="208483"/>
                  </a:lnTo>
                  <a:lnTo>
                    <a:pt x="575579" y="164753"/>
                  </a:lnTo>
                  <a:lnTo>
                    <a:pt x="550791" y="124815"/>
                  </a:lnTo>
                  <a:lnTo>
                    <a:pt x="520326" y="89296"/>
                  </a:lnTo>
                  <a:lnTo>
                    <a:pt x="484811" y="58826"/>
                  </a:lnTo>
                  <a:lnTo>
                    <a:pt x="444874" y="34032"/>
                  </a:lnTo>
                  <a:lnTo>
                    <a:pt x="401141" y="15544"/>
                  </a:lnTo>
                  <a:lnTo>
                    <a:pt x="354240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200" y="3200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89" y="255374"/>
                  </a:lnTo>
                  <a:lnTo>
                    <a:pt x="15538" y="208483"/>
                  </a:lnTo>
                  <a:lnTo>
                    <a:pt x="34020" y="164753"/>
                  </a:lnTo>
                  <a:lnTo>
                    <a:pt x="58808" y="124815"/>
                  </a:lnTo>
                  <a:lnTo>
                    <a:pt x="89273" y="89296"/>
                  </a:lnTo>
                  <a:lnTo>
                    <a:pt x="124788" y="58826"/>
                  </a:lnTo>
                  <a:lnTo>
                    <a:pt x="164725" y="34032"/>
                  </a:lnTo>
                  <a:lnTo>
                    <a:pt x="208458" y="15544"/>
                  </a:lnTo>
                  <a:lnTo>
                    <a:pt x="255359" y="3990"/>
                  </a:lnTo>
                  <a:lnTo>
                    <a:pt x="304800" y="0"/>
                  </a:lnTo>
                  <a:lnTo>
                    <a:pt x="354240" y="3990"/>
                  </a:lnTo>
                  <a:lnTo>
                    <a:pt x="401141" y="15544"/>
                  </a:lnTo>
                  <a:lnTo>
                    <a:pt x="444874" y="34032"/>
                  </a:lnTo>
                  <a:lnTo>
                    <a:pt x="484811" y="58826"/>
                  </a:lnTo>
                  <a:lnTo>
                    <a:pt x="520326" y="89296"/>
                  </a:lnTo>
                  <a:lnTo>
                    <a:pt x="550791" y="124815"/>
                  </a:lnTo>
                  <a:lnTo>
                    <a:pt x="575579" y="164753"/>
                  </a:lnTo>
                  <a:lnTo>
                    <a:pt x="594061" y="208483"/>
                  </a:lnTo>
                  <a:lnTo>
                    <a:pt x="605610" y="255374"/>
                  </a:lnTo>
                  <a:lnTo>
                    <a:pt x="609600" y="304800"/>
                  </a:lnTo>
                  <a:lnTo>
                    <a:pt x="605610" y="354225"/>
                  </a:lnTo>
                  <a:lnTo>
                    <a:pt x="594061" y="401116"/>
                  </a:lnTo>
                  <a:lnTo>
                    <a:pt x="575579" y="444846"/>
                  </a:lnTo>
                  <a:lnTo>
                    <a:pt x="550791" y="484784"/>
                  </a:lnTo>
                  <a:lnTo>
                    <a:pt x="520326" y="520303"/>
                  </a:lnTo>
                  <a:lnTo>
                    <a:pt x="484811" y="550773"/>
                  </a:lnTo>
                  <a:lnTo>
                    <a:pt x="444874" y="575567"/>
                  </a:lnTo>
                  <a:lnTo>
                    <a:pt x="401141" y="594055"/>
                  </a:lnTo>
                  <a:lnTo>
                    <a:pt x="354240" y="605609"/>
                  </a:lnTo>
                  <a:lnTo>
                    <a:pt x="304800" y="609600"/>
                  </a:lnTo>
                  <a:lnTo>
                    <a:pt x="255359" y="605609"/>
                  </a:lnTo>
                  <a:lnTo>
                    <a:pt x="208458" y="594055"/>
                  </a:lnTo>
                  <a:lnTo>
                    <a:pt x="164725" y="575567"/>
                  </a:lnTo>
                  <a:lnTo>
                    <a:pt x="124788" y="550773"/>
                  </a:lnTo>
                  <a:lnTo>
                    <a:pt x="89273" y="520303"/>
                  </a:lnTo>
                  <a:lnTo>
                    <a:pt x="58808" y="484784"/>
                  </a:lnTo>
                  <a:lnTo>
                    <a:pt x="34020" y="444846"/>
                  </a:lnTo>
                  <a:lnTo>
                    <a:pt x="15538" y="401116"/>
                  </a:lnTo>
                  <a:lnTo>
                    <a:pt x="3989" y="354225"/>
                  </a:lnTo>
                  <a:lnTo>
                    <a:pt x="0" y="30480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49935" y="3270630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194432" y="1737232"/>
            <a:ext cx="788670" cy="1017269"/>
            <a:chOff x="2194432" y="1737232"/>
            <a:chExt cx="788670" cy="1017269"/>
          </a:xfrm>
        </p:grpSpPr>
        <p:sp>
          <p:nvSpPr>
            <p:cNvPr id="19" name="object 19"/>
            <p:cNvSpPr/>
            <p:nvPr/>
          </p:nvSpPr>
          <p:spPr>
            <a:xfrm>
              <a:off x="2194432" y="1737232"/>
              <a:ext cx="320675" cy="473075"/>
            </a:xfrm>
            <a:custGeom>
              <a:avLst/>
              <a:gdLst/>
              <a:ahLst/>
              <a:cxnLst/>
              <a:rect l="l" t="t" r="r" b="b"/>
              <a:pathLst>
                <a:path w="320675" h="473075">
                  <a:moveTo>
                    <a:pt x="240447" y="373051"/>
                  </a:moveTo>
                  <a:lnTo>
                    <a:pt x="196850" y="402081"/>
                  </a:lnTo>
                  <a:lnTo>
                    <a:pt x="320167" y="472566"/>
                  </a:lnTo>
                  <a:lnTo>
                    <a:pt x="309024" y="383666"/>
                  </a:lnTo>
                  <a:lnTo>
                    <a:pt x="247523" y="383666"/>
                  </a:lnTo>
                  <a:lnTo>
                    <a:pt x="240447" y="373051"/>
                  </a:lnTo>
                  <a:close/>
                </a:path>
                <a:path w="320675" h="473075">
                  <a:moveTo>
                    <a:pt x="258974" y="360715"/>
                  </a:moveTo>
                  <a:lnTo>
                    <a:pt x="240447" y="373051"/>
                  </a:lnTo>
                  <a:lnTo>
                    <a:pt x="247523" y="383666"/>
                  </a:lnTo>
                  <a:lnTo>
                    <a:pt x="266065" y="371347"/>
                  </a:lnTo>
                  <a:lnTo>
                    <a:pt x="258974" y="360715"/>
                  </a:lnTo>
                  <a:close/>
                </a:path>
                <a:path w="320675" h="473075">
                  <a:moveTo>
                    <a:pt x="302514" y="331724"/>
                  </a:moveTo>
                  <a:lnTo>
                    <a:pt x="258974" y="360715"/>
                  </a:lnTo>
                  <a:lnTo>
                    <a:pt x="266065" y="371347"/>
                  </a:lnTo>
                  <a:lnTo>
                    <a:pt x="247523" y="383666"/>
                  </a:lnTo>
                  <a:lnTo>
                    <a:pt x="309024" y="383666"/>
                  </a:lnTo>
                  <a:lnTo>
                    <a:pt x="302514" y="331724"/>
                  </a:lnTo>
                  <a:close/>
                </a:path>
                <a:path w="320675" h="473075">
                  <a:moveTo>
                    <a:pt x="18415" y="0"/>
                  </a:moveTo>
                  <a:lnTo>
                    <a:pt x="0" y="12318"/>
                  </a:lnTo>
                  <a:lnTo>
                    <a:pt x="240447" y="373051"/>
                  </a:lnTo>
                  <a:lnTo>
                    <a:pt x="258974" y="360715"/>
                  </a:lnTo>
                  <a:lnTo>
                    <a:pt x="184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62199" y="21335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62199" y="21335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457704" y="2203830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latin typeface="Arial"/>
                <a:cs typeface="Arial"/>
              </a:rPr>
              <a:t>20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79487" y="4637087"/>
            <a:ext cx="1535430" cy="1546225"/>
            <a:chOff x="979487" y="4637087"/>
            <a:chExt cx="1535430" cy="1546225"/>
          </a:xfrm>
        </p:grpSpPr>
        <p:sp>
          <p:nvSpPr>
            <p:cNvPr id="24" name="object 24"/>
            <p:cNvSpPr/>
            <p:nvPr/>
          </p:nvSpPr>
          <p:spPr>
            <a:xfrm>
              <a:off x="1447800" y="5090286"/>
              <a:ext cx="1066800" cy="548640"/>
            </a:xfrm>
            <a:custGeom>
              <a:avLst/>
              <a:gdLst/>
              <a:ahLst/>
              <a:cxnLst/>
              <a:rect l="l" t="t" r="r" b="b"/>
              <a:pathLst>
                <a:path w="1066800" h="548639">
                  <a:moveTo>
                    <a:pt x="320167" y="88265"/>
                  </a:moveTo>
                  <a:lnTo>
                    <a:pt x="301752" y="75946"/>
                  </a:lnTo>
                  <a:lnTo>
                    <a:pt x="61188" y="436664"/>
                  </a:lnTo>
                  <a:lnTo>
                    <a:pt x="17653" y="407670"/>
                  </a:lnTo>
                  <a:lnTo>
                    <a:pt x="0" y="548513"/>
                  </a:lnTo>
                  <a:lnTo>
                    <a:pt x="123317" y="478028"/>
                  </a:lnTo>
                  <a:lnTo>
                    <a:pt x="95656" y="459613"/>
                  </a:lnTo>
                  <a:lnTo>
                    <a:pt x="79717" y="449008"/>
                  </a:lnTo>
                  <a:lnTo>
                    <a:pt x="320167" y="88265"/>
                  </a:lnTo>
                  <a:close/>
                </a:path>
                <a:path w="1066800" h="548639">
                  <a:moveTo>
                    <a:pt x="1066800" y="548513"/>
                  </a:moveTo>
                  <a:lnTo>
                    <a:pt x="1061593" y="454787"/>
                  </a:lnTo>
                  <a:lnTo>
                    <a:pt x="1058926" y="406781"/>
                  </a:lnTo>
                  <a:lnTo>
                    <a:pt x="1013421" y="432790"/>
                  </a:lnTo>
                  <a:lnTo>
                    <a:pt x="766191" y="0"/>
                  </a:lnTo>
                  <a:lnTo>
                    <a:pt x="746887" y="10922"/>
                  </a:lnTo>
                  <a:lnTo>
                    <a:pt x="994105" y="443826"/>
                  </a:lnTo>
                  <a:lnTo>
                    <a:pt x="948690" y="469773"/>
                  </a:lnTo>
                  <a:lnTo>
                    <a:pt x="1066800" y="5485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76400" y="46482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76400" y="46482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90600" y="55626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59" y="3989"/>
                  </a:lnTo>
                  <a:lnTo>
                    <a:pt x="208458" y="15538"/>
                  </a:lnTo>
                  <a:lnTo>
                    <a:pt x="164725" y="34020"/>
                  </a:lnTo>
                  <a:lnTo>
                    <a:pt x="124788" y="58808"/>
                  </a:lnTo>
                  <a:lnTo>
                    <a:pt x="89273" y="89273"/>
                  </a:lnTo>
                  <a:lnTo>
                    <a:pt x="58808" y="124788"/>
                  </a:lnTo>
                  <a:lnTo>
                    <a:pt x="34020" y="164725"/>
                  </a:lnTo>
                  <a:lnTo>
                    <a:pt x="15538" y="208458"/>
                  </a:lnTo>
                  <a:lnTo>
                    <a:pt x="3989" y="255359"/>
                  </a:lnTo>
                  <a:lnTo>
                    <a:pt x="0" y="304800"/>
                  </a:lnTo>
                  <a:lnTo>
                    <a:pt x="3989" y="354240"/>
                  </a:lnTo>
                  <a:lnTo>
                    <a:pt x="15538" y="401141"/>
                  </a:lnTo>
                  <a:lnTo>
                    <a:pt x="34020" y="444874"/>
                  </a:lnTo>
                  <a:lnTo>
                    <a:pt x="58808" y="484811"/>
                  </a:lnTo>
                  <a:lnTo>
                    <a:pt x="89273" y="520326"/>
                  </a:lnTo>
                  <a:lnTo>
                    <a:pt x="124788" y="550791"/>
                  </a:lnTo>
                  <a:lnTo>
                    <a:pt x="164725" y="575579"/>
                  </a:lnTo>
                  <a:lnTo>
                    <a:pt x="208458" y="594061"/>
                  </a:lnTo>
                  <a:lnTo>
                    <a:pt x="255359" y="605610"/>
                  </a:lnTo>
                  <a:lnTo>
                    <a:pt x="304800" y="609600"/>
                  </a:lnTo>
                  <a:lnTo>
                    <a:pt x="354225" y="605610"/>
                  </a:lnTo>
                  <a:lnTo>
                    <a:pt x="401116" y="594061"/>
                  </a:lnTo>
                  <a:lnTo>
                    <a:pt x="444846" y="575579"/>
                  </a:lnTo>
                  <a:lnTo>
                    <a:pt x="484784" y="550791"/>
                  </a:lnTo>
                  <a:lnTo>
                    <a:pt x="520303" y="520326"/>
                  </a:lnTo>
                  <a:lnTo>
                    <a:pt x="550773" y="484811"/>
                  </a:lnTo>
                  <a:lnTo>
                    <a:pt x="575567" y="444874"/>
                  </a:lnTo>
                  <a:lnTo>
                    <a:pt x="594055" y="401141"/>
                  </a:lnTo>
                  <a:lnTo>
                    <a:pt x="605609" y="354240"/>
                  </a:lnTo>
                  <a:lnTo>
                    <a:pt x="609600" y="304800"/>
                  </a:lnTo>
                  <a:lnTo>
                    <a:pt x="605609" y="255359"/>
                  </a:lnTo>
                  <a:lnTo>
                    <a:pt x="594055" y="208458"/>
                  </a:lnTo>
                  <a:lnTo>
                    <a:pt x="575567" y="164725"/>
                  </a:lnTo>
                  <a:lnTo>
                    <a:pt x="550773" y="124788"/>
                  </a:lnTo>
                  <a:lnTo>
                    <a:pt x="520303" y="89273"/>
                  </a:lnTo>
                  <a:lnTo>
                    <a:pt x="484784" y="58808"/>
                  </a:lnTo>
                  <a:lnTo>
                    <a:pt x="444846" y="34020"/>
                  </a:lnTo>
                  <a:lnTo>
                    <a:pt x="401116" y="15538"/>
                  </a:lnTo>
                  <a:lnTo>
                    <a:pt x="354225" y="398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90600" y="55626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89" y="255359"/>
                  </a:lnTo>
                  <a:lnTo>
                    <a:pt x="15538" y="208458"/>
                  </a:lnTo>
                  <a:lnTo>
                    <a:pt x="34020" y="164725"/>
                  </a:lnTo>
                  <a:lnTo>
                    <a:pt x="58808" y="124788"/>
                  </a:lnTo>
                  <a:lnTo>
                    <a:pt x="89273" y="89273"/>
                  </a:lnTo>
                  <a:lnTo>
                    <a:pt x="124788" y="58808"/>
                  </a:lnTo>
                  <a:lnTo>
                    <a:pt x="164725" y="34020"/>
                  </a:lnTo>
                  <a:lnTo>
                    <a:pt x="208458" y="15538"/>
                  </a:lnTo>
                  <a:lnTo>
                    <a:pt x="255359" y="3989"/>
                  </a:lnTo>
                  <a:lnTo>
                    <a:pt x="304800" y="0"/>
                  </a:lnTo>
                  <a:lnTo>
                    <a:pt x="354225" y="3989"/>
                  </a:lnTo>
                  <a:lnTo>
                    <a:pt x="401116" y="15538"/>
                  </a:lnTo>
                  <a:lnTo>
                    <a:pt x="444846" y="34020"/>
                  </a:lnTo>
                  <a:lnTo>
                    <a:pt x="484784" y="58808"/>
                  </a:lnTo>
                  <a:lnTo>
                    <a:pt x="520303" y="89273"/>
                  </a:lnTo>
                  <a:lnTo>
                    <a:pt x="550773" y="124788"/>
                  </a:lnTo>
                  <a:lnTo>
                    <a:pt x="575567" y="164725"/>
                  </a:lnTo>
                  <a:lnTo>
                    <a:pt x="594055" y="208458"/>
                  </a:lnTo>
                  <a:lnTo>
                    <a:pt x="605609" y="255359"/>
                  </a:lnTo>
                  <a:lnTo>
                    <a:pt x="609600" y="304800"/>
                  </a:lnTo>
                  <a:lnTo>
                    <a:pt x="605609" y="354240"/>
                  </a:lnTo>
                  <a:lnTo>
                    <a:pt x="594055" y="401141"/>
                  </a:lnTo>
                  <a:lnTo>
                    <a:pt x="575567" y="444874"/>
                  </a:lnTo>
                  <a:lnTo>
                    <a:pt x="550773" y="484811"/>
                  </a:lnTo>
                  <a:lnTo>
                    <a:pt x="520303" y="520326"/>
                  </a:lnTo>
                  <a:lnTo>
                    <a:pt x="484784" y="550791"/>
                  </a:lnTo>
                  <a:lnTo>
                    <a:pt x="444846" y="575579"/>
                  </a:lnTo>
                  <a:lnTo>
                    <a:pt x="401116" y="594061"/>
                  </a:lnTo>
                  <a:lnTo>
                    <a:pt x="354225" y="605610"/>
                  </a:lnTo>
                  <a:lnTo>
                    <a:pt x="304800" y="609600"/>
                  </a:lnTo>
                  <a:lnTo>
                    <a:pt x="255359" y="605610"/>
                  </a:lnTo>
                  <a:lnTo>
                    <a:pt x="208458" y="594061"/>
                  </a:lnTo>
                  <a:lnTo>
                    <a:pt x="164725" y="575579"/>
                  </a:lnTo>
                  <a:lnTo>
                    <a:pt x="124788" y="550791"/>
                  </a:lnTo>
                  <a:lnTo>
                    <a:pt x="89273" y="520326"/>
                  </a:lnTo>
                  <a:lnTo>
                    <a:pt x="58808" y="484811"/>
                  </a:lnTo>
                  <a:lnTo>
                    <a:pt x="34020" y="444874"/>
                  </a:lnTo>
                  <a:lnTo>
                    <a:pt x="15538" y="401141"/>
                  </a:lnTo>
                  <a:lnTo>
                    <a:pt x="3989" y="354240"/>
                  </a:lnTo>
                  <a:lnTo>
                    <a:pt x="0" y="30480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183639" y="5633415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351087" y="5551487"/>
            <a:ext cx="631825" cy="631825"/>
            <a:chOff x="2351087" y="5551487"/>
            <a:chExt cx="631825" cy="631825"/>
          </a:xfrm>
        </p:grpSpPr>
        <p:sp>
          <p:nvSpPr>
            <p:cNvPr id="31" name="object 31"/>
            <p:cNvSpPr/>
            <p:nvPr/>
          </p:nvSpPr>
          <p:spPr>
            <a:xfrm>
              <a:off x="2362200" y="55626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89"/>
                  </a:lnTo>
                  <a:lnTo>
                    <a:pt x="208483" y="15538"/>
                  </a:lnTo>
                  <a:lnTo>
                    <a:pt x="164753" y="34020"/>
                  </a:lnTo>
                  <a:lnTo>
                    <a:pt x="124815" y="58808"/>
                  </a:lnTo>
                  <a:lnTo>
                    <a:pt x="89296" y="89273"/>
                  </a:lnTo>
                  <a:lnTo>
                    <a:pt x="58826" y="124788"/>
                  </a:lnTo>
                  <a:lnTo>
                    <a:pt x="34032" y="164725"/>
                  </a:lnTo>
                  <a:lnTo>
                    <a:pt x="15544" y="208458"/>
                  </a:lnTo>
                  <a:lnTo>
                    <a:pt x="3990" y="255359"/>
                  </a:lnTo>
                  <a:lnTo>
                    <a:pt x="0" y="304800"/>
                  </a:lnTo>
                  <a:lnTo>
                    <a:pt x="3990" y="354240"/>
                  </a:lnTo>
                  <a:lnTo>
                    <a:pt x="15544" y="401141"/>
                  </a:lnTo>
                  <a:lnTo>
                    <a:pt x="34032" y="444874"/>
                  </a:lnTo>
                  <a:lnTo>
                    <a:pt x="58826" y="484811"/>
                  </a:lnTo>
                  <a:lnTo>
                    <a:pt x="89296" y="520326"/>
                  </a:lnTo>
                  <a:lnTo>
                    <a:pt x="124815" y="550791"/>
                  </a:lnTo>
                  <a:lnTo>
                    <a:pt x="164753" y="575579"/>
                  </a:lnTo>
                  <a:lnTo>
                    <a:pt x="208483" y="594061"/>
                  </a:lnTo>
                  <a:lnTo>
                    <a:pt x="255374" y="605610"/>
                  </a:lnTo>
                  <a:lnTo>
                    <a:pt x="304800" y="609600"/>
                  </a:lnTo>
                  <a:lnTo>
                    <a:pt x="354225" y="605610"/>
                  </a:lnTo>
                  <a:lnTo>
                    <a:pt x="401116" y="594061"/>
                  </a:lnTo>
                  <a:lnTo>
                    <a:pt x="444846" y="575579"/>
                  </a:lnTo>
                  <a:lnTo>
                    <a:pt x="484784" y="550791"/>
                  </a:lnTo>
                  <a:lnTo>
                    <a:pt x="520303" y="520326"/>
                  </a:lnTo>
                  <a:lnTo>
                    <a:pt x="550773" y="484811"/>
                  </a:lnTo>
                  <a:lnTo>
                    <a:pt x="575567" y="444874"/>
                  </a:lnTo>
                  <a:lnTo>
                    <a:pt x="594055" y="401141"/>
                  </a:lnTo>
                  <a:lnTo>
                    <a:pt x="605609" y="354240"/>
                  </a:lnTo>
                  <a:lnTo>
                    <a:pt x="609600" y="304800"/>
                  </a:lnTo>
                  <a:lnTo>
                    <a:pt x="605609" y="255359"/>
                  </a:lnTo>
                  <a:lnTo>
                    <a:pt x="594055" y="208458"/>
                  </a:lnTo>
                  <a:lnTo>
                    <a:pt x="575567" y="164725"/>
                  </a:lnTo>
                  <a:lnTo>
                    <a:pt x="550773" y="124788"/>
                  </a:lnTo>
                  <a:lnTo>
                    <a:pt x="520303" y="89273"/>
                  </a:lnTo>
                  <a:lnTo>
                    <a:pt x="484784" y="58808"/>
                  </a:lnTo>
                  <a:lnTo>
                    <a:pt x="444846" y="34020"/>
                  </a:lnTo>
                  <a:lnTo>
                    <a:pt x="401116" y="15538"/>
                  </a:lnTo>
                  <a:lnTo>
                    <a:pt x="354225" y="398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62200" y="55626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59"/>
                  </a:lnTo>
                  <a:lnTo>
                    <a:pt x="15544" y="208458"/>
                  </a:lnTo>
                  <a:lnTo>
                    <a:pt x="34032" y="164725"/>
                  </a:lnTo>
                  <a:lnTo>
                    <a:pt x="58826" y="124788"/>
                  </a:lnTo>
                  <a:lnTo>
                    <a:pt x="89296" y="89273"/>
                  </a:lnTo>
                  <a:lnTo>
                    <a:pt x="124815" y="58808"/>
                  </a:lnTo>
                  <a:lnTo>
                    <a:pt x="164753" y="34020"/>
                  </a:lnTo>
                  <a:lnTo>
                    <a:pt x="208483" y="15538"/>
                  </a:lnTo>
                  <a:lnTo>
                    <a:pt x="255374" y="3989"/>
                  </a:lnTo>
                  <a:lnTo>
                    <a:pt x="304800" y="0"/>
                  </a:lnTo>
                  <a:lnTo>
                    <a:pt x="354225" y="3989"/>
                  </a:lnTo>
                  <a:lnTo>
                    <a:pt x="401116" y="15538"/>
                  </a:lnTo>
                  <a:lnTo>
                    <a:pt x="444846" y="34020"/>
                  </a:lnTo>
                  <a:lnTo>
                    <a:pt x="484784" y="58808"/>
                  </a:lnTo>
                  <a:lnTo>
                    <a:pt x="520303" y="89273"/>
                  </a:lnTo>
                  <a:lnTo>
                    <a:pt x="550773" y="124788"/>
                  </a:lnTo>
                  <a:lnTo>
                    <a:pt x="575567" y="164725"/>
                  </a:lnTo>
                  <a:lnTo>
                    <a:pt x="594055" y="208458"/>
                  </a:lnTo>
                  <a:lnTo>
                    <a:pt x="605609" y="255359"/>
                  </a:lnTo>
                  <a:lnTo>
                    <a:pt x="609600" y="304800"/>
                  </a:lnTo>
                  <a:lnTo>
                    <a:pt x="605609" y="354240"/>
                  </a:lnTo>
                  <a:lnTo>
                    <a:pt x="594055" y="401141"/>
                  </a:lnTo>
                  <a:lnTo>
                    <a:pt x="575567" y="444874"/>
                  </a:lnTo>
                  <a:lnTo>
                    <a:pt x="550773" y="484811"/>
                  </a:lnTo>
                  <a:lnTo>
                    <a:pt x="520303" y="520326"/>
                  </a:lnTo>
                  <a:lnTo>
                    <a:pt x="484784" y="550791"/>
                  </a:lnTo>
                  <a:lnTo>
                    <a:pt x="444846" y="575579"/>
                  </a:lnTo>
                  <a:lnTo>
                    <a:pt x="401116" y="594061"/>
                  </a:lnTo>
                  <a:lnTo>
                    <a:pt x="354225" y="605610"/>
                  </a:lnTo>
                  <a:lnTo>
                    <a:pt x="304800" y="609600"/>
                  </a:lnTo>
                  <a:lnTo>
                    <a:pt x="255374" y="605610"/>
                  </a:lnTo>
                  <a:lnTo>
                    <a:pt x="208483" y="594061"/>
                  </a:lnTo>
                  <a:lnTo>
                    <a:pt x="164753" y="575579"/>
                  </a:lnTo>
                  <a:lnTo>
                    <a:pt x="124815" y="550791"/>
                  </a:lnTo>
                  <a:lnTo>
                    <a:pt x="89296" y="520326"/>
                  </a:lnTo>
                  <a:lnTo>
                    <a:pt x="58826" y="484811"/>
                  </a:lnTo>
                  <a:lnTo>
                    <a:pt x="34032" y="444874"/>
                  </a:lnTo>
                  <a:lnTo>
                    <a:pt x="15544" y="401141"/>
                  </a:lnTo>
                  <a:lnTo>
                    <a:pt x="3990" y="354240"/>
                  </a:lnTo>
                  <a:lnTo>
                    <a:pt x="0" y="30480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555239" y="5633415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953000" y="1131887"/>
            <a:ext cx="1383030" cy="1992630"/>
            <a:chOff x="4953000" y="1131887"/>
            <a:chExt cx="1383030" cy="1992630"/>
          </a:xfrm>
        </p:grpSpPr>
        <p:sp>
          <p:nvSpPr>
            <p:cNvPr id="35" name="object 35"/>
            <p:cNvSpPr/>
            <p:nvPr/>
          </p:nvSpPr>
          <p:spPr>
            <a:xfrm>
              <a:off x="4953000" y="1661032"/>
              <a:ext cx="854075" cy="1463675"/>
            </a:xfrm>
            <a:custGeom>
              <a:avLst/>
              <a:gdLst/>
              <a:ahLst/>
              <a:cxnLst/>
              <a:rect l="l" t="t" r="r" b="b"/>
              <a:pathLst>
                <a:path w="854075" h="1463675">
                  <a:moveTo>
                    <a:pt x="319659" y="848614"/>
                  </a:moveTo>
                  <a:lnTo>
                    <a:pt x="299847" y="838708"/>
                  </a:lnTo>
                  <a:lnTo>
                    <a:pt x="46837" y="1344612"/>
                  </a:lnTo>
                  <a:lnTo>
                    <a:pt x="0" y="1321181"/>
                  </a:lnTo>
                  <a:lnTo>
                    <a:pt x="0" y="1463167"/>
                  </a:lnTo>
                  <a:lnTo>
                    <a:pt x="113538" y="1377950"/>
                  </a:lnTo>
                  <a:lnTo>
                    <a:pt x="89395" y="1365885"/>
                  </a:lnTo>
                  <a:lnTo>
                    <a:pt x="66738" y="1354556"/>
                  </a:lnTo>
                  <a:lnTo>
                    <a:pt x="319659" y="848614"/>
                  </a:lnTo>
                  <a:close/>
                </a:path>
                <a:path w="854075" h="1463675">
                  <a:moveTo>
                    <a:pt x="853567" y="12319"/>
                  </a:moveTo>
                  <a:lnTo>
                    <a:pt x="835152" y="0"/>
                  </a:lnTo>
                  <a:lnTo>
                    <a:pt x="594588" y="360718"/>
                  </a:lnTo>
                  <a:lnTo>
                    <a:pt x="551053" y="331724"/>
                  </a:lnTo>
                  <a:lnTo>
                    <a:pt x="533400" y="472567"/>
                  </a:lnTo>
                  <a:lnTo>
                    <a:pt x="656717" y="402082"/>
                  </a:lnTo>
                  <a:lnTo>
                    <a:pt x="629056" y="383667"/>
                  </a:lnTo>
                  <a:lnTo>
                    <a:pt x="613117" y="373062"/>
                  </a:lnTo>
                  <a:lnTo>
                    <a:pt x="853567" y="123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15000" y="1143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715000" y="1143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811139" y="1212849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latin typeface="Arial"/>
                <a:cs typeface="Arial"/>
              </a:rPr>
              <a:t>10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484687" y="2046287"/>
            <a:ext cx="1165225" cy="1698625"/>
            <a:chOff x="4484687" y="2046287"/>
            <a:chExt cx="1165225" cy="1698625"/>
          </a:xfrm>
        </p:grpSpPr>
        <p:sp>
          <p:nvSpPr>
            <p:cNvPr id="40" name="object 40"/>
            <p:cNvSpPr/>
            <p:nvPr/>
          </p:nvSpPr>
          <p:spPr>
            <a:xfrm>
              <a:off x="5029200" y="2057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29200" y="2057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495800" y="31242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95800" y="31242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689475" y="3194430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233033" y="1661032"/>
            <a:ext cx="788670" cy="1017269"/>
            <a:chOff x="6233033" y="1661032"/>
            <a:chExt cx="788670" cy="1017269"/>
          </a:xfrm>
        </p:grpSpPr>
        <p:sp>
          <p:nvSpPr>
            <p:cNvPr id="46" name="object 46"/>
            <p:cNvSpPr/>
            <p:nvPr/>
          </p:nvSpPr>
          <p:spPr>
            <a:xfrm>
              <a:off x="6233033" y="1661032"/>
              <a:ext cx="320675" cy="473075"/>
            </a:xfrm>
            <a:custGeom>
              <a:avLst/>
              <a:gdLst/>
              <a:ahLst/>
              <a:cxnLst/>
              <a:rect l="l" t="t" r="r" b="b"/>
              <a:pathLst>
                <a:path w="320675" h="473075">
                  <a:moveTo>
                    <a:pt x="240447" y="373051"/>
                  </a:moveTo>
                  <a:lnTo>
                    <a:pt x="196850" y="402081"/>
                  </a:lnTo>
                  <a:lnTo>
                    <a:pt x="320166" y="472566"/>
                  </a:lnTo>
                  <a:lnTo>
                    <a:pt x="309024" y="383666"/>
                  </a:lnTo>
                  <a:lnTo>
                    <a:pt x="247522" y="383666"/>
                  </a:lnTo>
                  <a:lnTo>
                    <a:pt x="240447" y="373051"/>
                  </a:lnTo>
                  <a:close/>
                </a:path>
                <a:path w="320675" h="473075">
                  <a:moveTo>
                    <a:pt x="258974" y="360715"/>
                  </a:moveTo>
                  <a:lnTo>
                    <a:pt x="240447" y="373051"/>
                  </a:lnTo>
                  <a:lnTo>
                    <a:pt x="247522" y="383666"/>
                  </a:lnTo>
                  <a:lnTo>
                    <a:pt x="266064" y="371347"/>
                  </a:lnTo>
                  <a:lnTo>
                    <a:pt x="258974" y="360715"/>
                  </a:lnTo>
                  <a:close/>
                </a:path>
                <a:path w="320675" h="473075">
                  <a:moveTo>
                    <a:pt x="302513" y="331724"/>
                  </a:moveTo>
                  <a:lnTo>
                    <a:pt x="258974" y="360715"/>
                  </a:lnTo>
                  <a:lnTo>
                    <a:pt x="266064" y="371347"/>
                  </a:lnTo>
                  <a:lnTo>
                    <a:pt x="247522" y="383666"/>
                  </a:lnTo>
                  <a:lnTo>
                    <a:pt x="309024" y="383666"/>
                  </a:lnTo>
                  <a:lnTo>
                    <a:pt x="302513" y="331724"/>
                  </a:lnTo>
                  <a:close/>
                </a:path>
                <a:path w="320675" h="473075">
                  <a:moveTo>
                    <a:pt x="18414" y="0"/>
                  </a:moveTo>
                  <a:lnTo>
                    <a:pt x="0" y="12318"/>
                  </a:lnTo>
                  <a:lnTo>
                    <a:pt x="240447" y="373051"/>
                  </a:lnTo>
                  <a:lnTo>
                    <a:pt x="258974" y="360715"/>
                  </a:lnTo>
                  <a:lnTo>
                    <a:pt x="184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400800" y="20573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400800" y="20573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497192" y="2127326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Arial"/>
                <a:cs typeface="Arial"/>
              </a:rPr>
              <a:t>20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951287" y="3642740"/>
            <a:ext cx="711835" cy="1092835"/>
            <a:chOff x="3951287" y="3642740"/>
            <a:chExt cx="711835" cy="1092835"/>
          </a:xfrm>
        </p:grpSpPr>
        <p:sp>
          <p:nvSpPr>
            <p:cNvPr id="51" name="object 51"/>
            <p:cNvSpPr/>
            <p:nvPr/>
          </p:nvSpPr>
          <p:spPr>
            <a:xfrm>
              <a:off x="4419600" y="3642740"/>
              <a:ext cx="243840" cy="472440"/>
            </a:xfrm>
            <a:custGeom>
              <a:avLst/>
              <a:gdLst/>
              <a:ahLst/>
              <a:cxnLst/>
              <a:rect l="l" t="t" r="r" b="b"/>
              <a:pathLst>
                <a:path w="243839" h="472439">
                  <a:moveTo>
                    <a:pt x="0" y="330072"/>
                  </a:moveTo>
                  <a:lnTo>
                    <a:pt x="0" y="472058"/>
                  </a:lnTo>
                  <a:lnTo>
                    <a:pt x="113537" y="386841"/>
                  </a:lnTo>
                  <a:lnTo>
                    <a:pt x="89408" y="374776"/>
                  </a:lnTo>
                  <a:lnTo>
                    <a:pt x="61087" y="374776"/>
                  </a:lnTo>
                  <a:lnTo>
                    <a:pt x="41148" y="364870"/>
                  </a:lnTo>
                  <a:lnTo>
                    <a:pt x="46839" y="353492"/>
                  </a:lnTo>
                  <a:lnTo>
                    <a:pt x="0" y="330072"/>
                  </a:lnTo>
                  <a:close/>
                </a:path>
                <a:path w="243839" h="472439">
                  <a:moveTo>
                    <a:pt x="46839" y="353492"/>
                  </a:moveTo>
                  <a:lnTo>
                    <a:pt x="41148" y="364870"/>
                  </a:lnTo>
                  <a:lnTo>
                    <a:pt x="61087" y="374776"/>
                  </a:lnTo>
                  <a:lnTo>
                    <a:pt x="66749" y="363447"/>
                  </a:lnTo>
                  <a:lnTo>
                    <a:pt x="46839" y="353492"/>
                  </a:lnTo>
                  <a:close/>
                </a:path>
                <a:path w="243839" h="472439">
                  <a:moveTo>
                    <a:pt x="66749" y="363447"/>
                  </a:moveTo>
                  <a:lnTo>
                    <a:pt x="61087" y="374776"/>
                  </a:lnTo>
                  <a:lnTo>
                    <a:pt x="89408" y="374776"/>
                  </a:lnTo>
                  <a:lnTo>
                    <a:pt x="66749" y="363447"/>
                  </a:lnTo>
                  <a:close/>
                </a:path>
                <a:path w="243839" h="472439">
                  <a:moveTo>
                    <a:pt x="223647" y="0"/>
                  </a:moveTo>
                  <a:lnTo>
                    <a:pt x="46839" y="353492"/>
                  </a:lnTo>
                  <a:lnTo>
                    <a:pt x="66749" y="363447"/>
                  </a:lnTo>
                  <a:lnTo>
                    <a:pt x="243459" y="9905"/>
                  </a:lnTo>
                  <a:lnTo>
                    <a:pt x="2236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962400" y="41147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962400" y="41147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869439" y="4077995"/>
            <a:ext cx="2509520" cy="10922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298700">
              <a:lnSpc>
                <a:spcPct val="100000"/>
              </a:lnSpc>
              <a:spcBef>
                <a:spcPts val="940"/>
              </a:spcBef>
            </a:pPr>
            <a:r>
              <a:rPr sz="2800" b="1" i="1" spc="-5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800" b="1" i="1" spc="-5" dirty="0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842632" y="2651632"/>
            <a:ext cx="788670" cy="1017269"/>
            <a:chOff x="6842632" y="2651632"/>
            <a:chExt cx="788670" cy="1017269"/>
          </a:xfrm>
        </p:grpSpPr>
        <p:sp>
          <p:nvSpPr>
            <p:cNvPr id="56" name="object 56"/>
            <p:cNvSpPr/>
            <p:nvPr/>
          </p:nvSpPr>
          <p:spPr>
            <a:xfrm>
              <a:off x="6842632" y="2651632"/>
              <a:ext cx="320675" cy="473075"/>
            </a:xfrm>
            <a:custGeom>
              <a:avLst/>
              <a:gdLst/>
              <a:ahLst/>
              <a:cxnLst/>
              <a:rect l="l" t="t" r="r" b="b"/>
              <a:pathLst>
                <a:path w="320675" h="473075">
                  <a:moveTo>
                    <a:pt x="240447" y="373051"/>
                  </a:moveTo>
                  <a:lnTo>
                    <a:pt x="196850" y="402081"/>
                  </a:lnTo>
                  <a:lnTo>
                    <a:pt x="320167" y="472566"/>
                  </a:lnTo>
                  <a:lnTo>
                    <a:pt x="309024" y="383666"/>
                  </a:lnTo>
                  <a:lnTo>
                    <a:pt x="247523" y="383666"/>
                  </a:lnTo>
                  <a:lnTo>
                    <a:pt x="240447" y="373051"/>
                  </a:lnTo>
                  <a:close/>
                </a:path>
                <a:path w="320675" h="473075">
                  <a:moveTo>
                    <a:pt x="258974" y="360715"/>
                  </a:moveTo>
                  <a:lnTo>
                    <a:pt x="240447" y="373051"/>
                  </a:lnTo>
                  <a:lnTo>
                    <a:pt x="247523" y="383666"/>
                  </a:lnTo>
                  <a:lnTo>
                    <a:pt x="266065" y="371347"/>
                  </a:lnTo>
                  <a:lnTo>
                    <a:pt x="258974" y="360715"/>
                  </a:lnTo>
                  <a:close/>
                </a:path>
                <a:path w="320675" h="473075">
                  <a:moveTo>
                    <a:pt x="302514" y="331724"/>
                  </a:moveTo>
                  <a:lnTo>
                    <a:pt x="258974" y="360715"/>
                  </a:lnTo>
                  <a:lnTo>
                    <a:pt x="266065" y="371347"/>
                  </a:lnTo>
                  <a:lnTo>
                    <a:pt x="247523" y="383666"/>
                  </a:lnTo>
                  <a:lnTo>
                    <a:pt x="309024" y="383666"/>
                  </a:lnTo>
                  <a:lnTo>
                    <a:pt x="302514" y="331724"/>
                  </a:lnTo>
                  <a:close/>
                </a:path>
                <a:path w="320675" h="473075">
                  <a:moveTo>
                    <a:pt x="18415" y="0"/>
                  </a:moveTo>
                  <a:lnTo>
                    <a:pt x="0" y="12318"/>
                  </a:lnTo>
                  <a:lnTo>
                    <a:pt x="240447" y="373051"/>
                  </a:lnTo>
                  <a:lnTo>
                    <a:pt x="258974" y="360715"/>
                  </a:lnTo>
                  <a:lnTo>
                    <a:pt x="184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010399" y="30479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010399" y="30479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7106793" y="3118230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latin typeface="Arial"/>
                <a:cs typeface="Arial"/>
              </a:rPr>
              <a:t>43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018087" y="2046287"/>
            <a:ext cx="631825" cy="631825"/>
            <a:chOff x="5018087" y="2046287"/>
            <a:chExt cx="631825" cy="631825"/>
          </a:xfrm>
        </p:grpSpPr>
        <p:sp>
          <p:nvSpPr>
            <p:cNvPr id="61" name="object 61"/>
            <p:cNvSpPr/>
            <p:nvPr/>
          </p:nvSpPr>
          <p:spPr>
            <a:xfrm>
              <a:off x="5029200" y="2057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029200" y="2057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5222875" y="2127326"/>
            <a:ext cx="223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Arial"/>
                <a:cs typeface="Arial"/>
              </a:rPr>
              <a:t>5</a:t>
            </a:r>
            <a:endParaRPr sz="28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114800" y="838200"/>
            <a:ext cx="3810000" cy="4038600"/>
          </a:xfrm>
          <a:custGeom>
            <a:avLst/>
            <a:gdLst/>
            <a:ahLst/>
            <a:cxnLst/>
            <a:rect l="l" t="t" r="r" b="b"/>
            <a:pathLst>
              <a:path w="3810000" h="4038600">
                <a:moveTo>
                  <a:pt x="76200" y="0"/>
                </a:moveTo>
                <a:lnTo>
                  <a:pt x="3810000" y="4038600"/>
                </a:lnTo>
              </a:path>
              <a:path w="3810000" h="4038600">
                <a:moveTo>
                  <a:pt x="3810000" y="152400"/>
                </a:moveTo>
                <a:lnTo>
                  <a:pt x="0" y="4038600"/>
                </a:lnTo>
              </a:path>
            </a:pathLst>
          </a:custGeom>
          <a:ln w="127000">
            <a:solidFill>
              <a:srgbClr val="E62D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Date Placeholder 64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653DA7D3-6B3D-4E3D-AE16-18BC4E715396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400" y="392633"/>
            <a:ext cx="334403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AVL</a:t>
            </a:r>
            <a:r>
              <a:rPr spc="-100" dirty="0"/>
              <a:t> </a:t>
            </a:r>
            <a:r>
              <a:rPr spc="-5" dirty="0"/>
              <a:t>Trees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189287" y="1665287"/>
            <a:ext cx="2613025" cy="3032125"/>
            <a:chOff x="3189287" y="1665287"/>
            <a:chExt cx="2613025" cy="3032125"/>
          </a:xfrm>
        </p:grpSpPr>
        <p:sp>
          <p:nvSpPr>
            <p:cNvPr id="5" name="object 5"/>
            <p:cNvSpPr/>
            <p:nvPr/>
          </p:nvSpPr>
          <p:spPr>
            <a:xfrm>
              <a:off x="3657600" y="2019300"/>
              <a:ext cx="2133600" cy="1676400"/>
            </a:xfrm>
            <a:custGeom>
              <a:avLst/>
              <a:gdLst/>
              <a:ahLst/>
              <a:cxnLst/>
              <a:rect l="l" t="t" r="r" b="b"/>
              <a:pathLst>
                <a:path w="2133600" h="1676400">
                  <a:moveTo>
                    <a:pt x="2133600" y="990600"/>
                  </a:moveTo>
                  <a:lnTo>
                    <a:pt x="1828800" y="1676400"/>
                  </a:lnTo>
                </a:path>
                <a:path w="2133600" h="1676400">
                  <a:moveTo>
                    <a:pt x="609600" y="990600"/>
                  </a:moveTo>
                  <a:lnTo>
                    <a:pt x="990600" y="1676400"/>
                  </a:lnTo>
                </a:path>
                <a:path w="2133600" h="1676400">
                  <a:moveTo>
                    <a:pt x="457200" y="990600"/>
                  </a:moveTo>
                  <a:lnTo>
                    <a:pt x="0" y="1676400"/>
                  </a:lnTo>
                </a:path>
                <a:path w="2133600" h="1676400">
                  <a:moveTo>
                    <a:pt x="1524000" y="0"/>
                  </a:moveTo>
                  <a:lnTo>
                    <a:pt x="2057400" y="685800"/>
                  </a:lnTo>
                </a:path>
                <a:path w="2133600" h="1676400">
                  <a:moveTo>
                    <a:pt x="1066800" y="76200"/>
                  </a:moveTo>
                  <a:lnTo>
                    <a:pt x="609600" y="685800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24400" y="1676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0400" y="1676400"/>
              <a:ext cx="2133600" cy="3009900"/>
            </a:xfrm>
            <a:custGeom>
              <a:avLst/>
              <a:gdLst/>
              <a:ahLst/>
              <a:cxnLst/>
              <a:rect l="l" t="t" r="r" b="b"/>
              <a:pathLst>
                <a:path w="2133600" h="3009900">
                  <a:moveTo>
                    <a:pt x="1524000" y="304800"/>
                  </a:moveTo>
                  <a:lnTo>
                    <a:pt x="1527990" y="255374"/>
                  </a:lnTo>
                  <a:lnTo>
                    <a:pt x="1539544" y="208483"/>
                  </a:lnTo>
                  <a:lnTo>
                    <a:pt x="1558032" y="164753"/>
                  </a:lnTo>
                  <a:lnTo>
                    <a:pt x="1582826" y="124815"/>
                  </a:lnTo>
                  <a:lnTo>
                    <a:pt x="1613296" y="89296"/>
                  </a:lnTo>
                  <a:lnTo>
                    <a:pt x="1648815" y="58826"/>
                  </a:lnTo>
                  <a:lnTo>
                    <a:pt x="1688753" y="34032"/>
                  </a:lnTo>
                  <a:lnTo>
                    <a:pt x="1732483" y="15544"/>
                  </a:lnTo>
                  <a:lnTo>
                    <a:pt x="1779374" y="3990"/>
                  </a:lnTo>
                  <a:lnTo>
                    <a:pt x="1828800" y="0"/>
                  </a:lnTo>
                  <a:lnTo>
                    <a:pt x="1878225" y="3990"/>
                  </a:lnTo>
                  <a:lnTo>
                    <a:pt x="1925116" y="15544"/>
                  </a:lnTo>
                  <a:lnTo>
                    <a:pt x="1968846" y="34032"/>
                  </a:lnTo>
                  <a:lnTo>
                    <a:pt x="2008784" y="58826"/>
                  </a:lnTo>
                  <a:lnTo>
                    <a:pt x="2044303" y="89296"/>
                  </a:lnTo>
                  <a:lnTo>
                    <a:pt x="2074773" y="124815"/>
                  </a:lnTo>
                  <a:lnTo>
                    <a:pt x="2099567" y="164753"/>
                  </a:lnTo>
                  <a:lnTo>
                    <a:pt x="2118055" y="208483"/>
                  </a:lnTo>
                  <a:lnTo>
                    <a:pt x="2129609" y="255374"/>
                  </a:lnTo>
                  <a:lnTo>
                    <a:pt x="2133600" y="304800"/>
                  </a:lnTo>
                  <a:lnTo>
                    <a:pt x="2129609" y="354225"/>
                  </a:lnTo>
                  <a:lnTo>
                    <a:pt x="2118055" y="401116"/>
                  </a:lnTo>
                  <a:lnTo>
                    <a:pt x="2099567" y="444846"/>
                  </a:lnTo>
                  <a:lnTo>
                    <a:pt x="2074773" y="484784"/>
                  </a:lnTo>
                  <a:lnTo>
                    <a:pt x="2044303" y="520303"/>
                  </a:lnTo>
                  <a:lnTo>
                    <a:pt x="2008784" y="550773"/>
                  </a:lnTo>
                  <a:lnTo>
                    <a:pt x="1968846" y="575567"/>
                  </a:lnTo>
                  <a:lnTo>
                    <a:pt x="1925116" y="594055"/>
                  </a:lnTo>
                  <a:lnTo>
                    <a:pt x="1878225" y="605609"/>
                  </a:lnTo>
                  <a:lnTo>
                    <a:pt x="1828800" y="609600"/>
                  </a:lnTo>
                  <a:lnTo>
                    <a:pt x="1779374" y="605609"/>
                  </a:lnTo>
                  <a:lnTo>
                    <a:pt x="1732483" y="594055"/>
                  </a:lnTo>
                  <a:lnTo>
                    <a:pt x="1688753" y="575567"/>
                  </a:lnTo>
                  <a:lnTo>
                    <a:pt x="1648815" y="550773"/>
                  </a:lnTo>
                  <a:lnTo>
                    <a:pt x="1613296" y="520303"/>
                  </a:lnTo>
                  <a:lnTo>
                    <a:pt x="1582826" y="484784"/>
                  </a:lnTo>
                  <a:lnTo>
                    <a:pt x="1558032" y="444846"/>
                  </a:lnTo>
                  <a:lnTo>
                    <a:pt x="1539544" y="401116"/>
                  </a:lnTo>
                  <a:lnTo>
                    <a:pt x="1527990" y="354225"/>
                  </a:lnTo>
                  <a:lnTo>
                    <a:pt x="1524000" y="304800"/>
                  </a:lnTo>
                  <a:close/>
                </a:path>
                <a:path w="2133600" h="3009900">
                  <a:moveTo>
                    <a:pt x="457200" y="2324100"/>
                  </a:moveTo>
                  <a:lnTo>
                    <a:pt x="762000" y="3009900"/>
                  </a:lnTo>
                </a:path>
                <a:path w="2133600" h="3009900">
                  <a:moveTo>
                    <a:pt x="304800" y="2400300"/>
                  </a:moveTo>
                  <a:lnTo>
                    <a:pt x="0" y="3009900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876927" y="1808733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Arial"/>
                <a:cs typeface="Arial"/>
              </a:rPr>
              <a:t>12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75087" y="2617787"/>
            <a:ext cx="631825" cy="631825"/>
            <a:chOff x="3875087" y="2617787"/>
            <a:chExt cx="631825" cy="631825"/>
          </a:xfrm>
        </p:grpSpPr>
        <p:sp>
          <p:nvSpPr>
            <p:cNvPr id="10" name="object 10"/>
            <p:cNvSpPr/>
            <p:nvPr/>
          </p:nvSpPr>
          <p:spPr>
            <a:xfrm>
              <a:off x="3886200" y="26289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86200" y="26289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108450" y="2761614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551487" y="2617787"/>
            <a:ext cx="631825" cy="631825"/>
            <a:chOff x="5551487" y="2617787"/>
            <a:chExt cx="631825" cy="631825"/>
          </a:xfrm>
        </p:grpSpPr>
        <p:sp>
          <p:nvSpPr>
            <p:cNvPr id="14" name="object 14"/>
            <p:cNvSpPr/>
            <p:nvPr/>
          </p:nvSpPr>
          <p:spPr>
            <a:xfrm>
              <a:off x="5562600" y="26289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62600" y="26289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715127" y="2761614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Arial"/>
                <a:cs typeface="Arial"/>
              </a:rPr>
              <a:t>16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265487" y="3532187"/>
            <a:ext cx="631825" cy="631825"/>
            <a:chOff x="3265487" y="3532187"/>
            <a:chExt cx="631825" cy="631825"/>
          </a:xfrm>
        </p:grpSpPr>
        <p:sp>
          <p:nvSpPr>
            <p:cNvPr id="18" name="object 18"/>
            <p:cNvSpPr/>
            <p:nvPr/>
          </p:nvSpPr>
          <p:spPr>
            <a:xfrm>
              <a:off x="3276600" y="35433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76600" y="35433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498850" y="367626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808287" y="3532187"/>
            <a:ext cx="2155825" cy="1698625"/>
            <a:chOff x="2808287" y="3532187"/>
            <a:chExt cx="2155825" cy="1698625"/>
          </a:xfrm>
        </p:grpSpPr>
        <p:sp>
          <p:nvSpPr>
            <p:cNvPr id="22" name="object 22"/>
            <p:cNvSpPr/>
            <p:nvPr/>
          </p:nvSpPr>
          <p:spPr>
            <a:xfrm>
              <a:off x="4343400" y="35433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43400" y="35433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19400" y="46101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19400" y="46101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041650" y="474306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646487" y="4598987"/>
            <a:ext cx="631825" cy="631825"/>
            <a:chOff x="3646487" y="4598987"/>
            <a:chExt cx="631825" cy="631825"/>
          </a:xfrm>
        </p:grpSpPr>
        <p:sp>
          <p:nvSpPr>
            <p:cNvPr id="28" name="object 28"/>
            <p:cNvSpPr/>
            <p:nvPr/>
          </p:nvSpPr>
          <p:spPr>
            <a:xfrm>
              <a:off x="3657600" y="46101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57600" y="46101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879850" y="474306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094287" y="3532187"/>
            <a:ext cx="631825" cy="631825"/>
            <a:chOff x="5094287" y="3532187"/>
            <a:chExt cx="631825" cy="631825"/>
          </a:xfrm>
        </p:grpSpPr>
        <p:sp>
          <p:nvSpPr>
            <p:cNvPr id="32" name="object 32"/>
            <p:cNvSpPr/>
            <p:nvPr/>
          </p:nvSpPr>
          <p:spPr>
            <a:xfrm>
              <a:off x="5105400" y="35433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05400" y="35433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495546" y="3676269"/>
            <a:ext cx="1071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4700" algn="l"/>
              </a:tabLst>
            </a:pPr>
            <a:r>
              <a:rPr sz="2000" b="1" i="1" dirty="0">
                <a:latin typeface="Arial"/>
                <a:cs typeface="Arial"/>
              </a:rPr>
              <a:t>10	14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6466BBDC-1417-4550-93C5-1BCD7B1883B4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1" y="392633"/>
            <a:ext cx="3295522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AVL</a:t>
            </a:r>
            <a:r>
              <a:rPr spc="-90" dirty="0"/>
              <a:t> </a:t>
            </a:r>
            <a:r>
              <a:rPr spc="-5" dirty="0"/>
              <a:t>Tree</a:t>
            </a:r>
          </a:p>
        </p:txBody>
      </p:sp>
      <p:sp>
        <p:nvSpPr>
          <p:cNvPr id="4" name="object 4"/>
          <p:cNvSpPr/>
          <p:nvPr/>
        </p:nvSpPr>
        <p:spPr>
          <a:xfrm>
            <a:off x="1524000" y="1752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9194" y="1854454"/>
            <a:ext cx="25272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-1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00" y="2514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79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20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4844" y="2616835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3000" y="3276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98194" y="3378834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8600" y="3276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79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3540" y="3378834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62200" y="2514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17775" y="2616835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09600" y="2053717"/>
            <a:ext cx="1828800" cy="1223010"/>
            <a:chOff x="609600" y="2053717"/>
            <a:chExt cx="1828800" cy="1223010"/>
          </a:xfrm>
        </p:grpSpPr>
        <p:sp>
          <p:nvSpPr>
            <p:cNvPr id="15" name="object 15"/>
            <p:cNvSpPr/>
            <p:nvPr/>
          </p:nvSpPr>
          <p:spPr>
            <a:xfrm>
              <a:off x="1066800" y="2129155"/>
              <a:ext cx="461645" cy="461645"/>
            </a:xfrm>
            <a:custGeom>
              <a:avLst/>
              <a:gdLst/>
              <a:ahLst/>
              <a:cxnLst/>
              <a:rect l="l" t="t" r="r" b="b"/>
              <a:pathLst>
                <a:path w="461644" h="461644">
                  <a:moveTo>
                    <a:pt x="26936" y="380873"/>
                  </a:moveTo>
                  <a:lnTo>
                    <a:pt x="0" y="461645"/>
                  </a:lnTo>
                  <a:lnTo>
                    <a:pt x="80822" y="434721"/>
                  </a:lnTo>
                  <a:lnTo>
                    <a:pt x="67351" y="421259"/>
                  </a:lnTo>
                  <a:lnTo>
                    <a:pt x="49390" y="421259"/>
                  </a:lnTo>
                  <a:lnTo>
                    <a:pt x="40411" y="412242"/>
                  </a:lnTo>
                  <a:lnTo>
                    <a:pt x="49367" y="403288"/>
                  </a:lnTo>
                  <a:lnTo>
                    <a:pt x="26936" y="380873"/>
                  </a:lnTo>
                  <a:close/>
                </a:path>
                <a:path w="461644" h="461644">
                  <a:moveTo>
                    <a:pt x="49367" y="403288"/>
                  </a:moveTo>
                  <a:lnTo>
                    <a:pt x="40411" y="412242"/>
                  </a:lnTo>
                  <a:lnTo>
                    <a:pt x="49390" y="421259"/>
                  </a:lnTo>
                  <a:lnTo>
                    <a:pt x="58366" y="412280"/>
                  </a:lnTo>
                  <a:lnTo>
                    <a:pt x="49367" y="403288"/>
                  </a:lnTo>
                  <a:close/>
                </a:path>
                <a:path w="461644" h="461644">
                  <a:moveTo>
                    <a:pt x="58366" y="412280"/>
                  </a:moveTo>
                  <a:lnTo>
                    <a:pt x="49390" y="421259"/>
                  </a:lnTo>
                  <a:lnTo>
                    <a:pt x="67351" y="421259"/>
                  </a:lnTo>
                  <a:lnTo>
                    <a:pt x="58366" y="412280"/>
                  </a:lnTo>
                  <a:close/>
                </a:path>
                <a:path w="461644" h="461644">
                  <a:moveTo>
                    <a:pt x="452755" y="0"/>
                  </a:moveTo>
                  <a:lnTo>
                    <a:pt x="49367" y="403288"/>
                  </a:lnTo>
                  <a:lnTo>
                    <a:pt x="58366" y="412280"/>
                  </a:lnTo>
                  <a:lnTo>
                    <a:pt x="461644" y="8890"/>
                  </a:lnTo>
                  <a:lnTo>
                    <a:pt x="4527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9600" y="3044444"/>
              <a:ext cx="157683" cy="2321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1720" y="2053716"/>
              <a:ext cx="1376680" cy="1223010"/>
            </a:xfrm>
            <a:custGeom>
              <a:avLst/>
              <a:gdLst/>
              <a:ahLst/>
              <a:cxnLst/>
              <a:rect l="l" t="t" r="r" b="b"/>
              <a:pathLst>
                <a:path w="1376680" h="1223010">
                  <a:moveTo>
                    <a:pt x="233680" y="1222883"/>
                  </a:moveTo>
                  <a:lnTo>
                    <a:pt x="225132" y="1175893"/>
                  </a:lnTo>
                  <a:lnTo>
                    <a:pt x="218440" y="1139063"/>
                  </a:lnTo>
                  <a:lnTo>
                    <a:pt x="193040" y="1158113"/>
                  </a:lnTo>
                  <a:lnTo>
                    <a:pt x="10160" y="914273"/>
                  </a:lnTo>
                  <a:lnTo>
                    <a:pt x="0" y="921893"/>
                  </a:lnTo>
                  <a:lnTo>
                    <a:pt x="182867" y="1165733"/>
                  </a:lnTo>
                  <a:lnTo>
                    <a:pt x="157480" y="1184783"/>
                  </a:lnTo>
                  <a:lnTo>
                    <a:pt x="233680" y="1222883"/>
                  </a:lnTo>
                  <a:close/>
                </a:path>
                <a:path w="1376680" h="1223010">
                  <a:moveTo>
                    <a:pt x="1376680" y="537083"/>
                  </a:moveTo>
                  <a:lnTo>
                    <a:pt x="1369072" y="489077"/>
                  </a:lnTo>
                  <a:lnTo>
                    <a:pt x="1363345" y="452882"/>
                  </a:lnTo>
                  <a:lnTo>
                    <a:pt x="1337525" y="471347"/>
                  </a:lnTo>
                  <a:lnTo>
                    <a:pt x="1000887" y="0"/>
                  </a:lnTo>
                  <a:lnTo>
                    <a:pt x="990473" y="7366"/>
                  </a:lnTo>
                  <a:lnTo>
                    <a:pt x="1327226" y="478713"/>
                  </a:lnTo>
                  <a:lnTo>
                    <a:pt x="1301369" y="497205"/>
                  </a:lnTo>
                  <a:lnTo>
                    <a:pt x="1376680" y="5370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6934200" y="1828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090409" y="1930654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19800" y="2590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176009" y="2693035"/>
            <a:ext cx="25272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-1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305800" y="3352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462264" y="3454984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38800" y="3352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795009" y="3454984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772400" y="2590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928864" y="2693035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019800" y="2129917"/>
            <a:ext cx="2438400" cy="1223010"/>
            <a:chOff x="6019800" y="2129917"/>
            <a:chExt cx="2438400" cy="1223010"/>
          </a:xfrm>
        </p:grpSpPr>
        <p:sp>
          <p:nvSpPr>
            <p:cNvPr id="29" name="object 29"/>
            <p:cNvSpPr/>
            <p:nvPr/>
          </p:nvSpPr>
          <p:spPr>
            <a:xfrm>
              <a:off x="6477000" y="2205355"/>
              <a:ext cx="461645" cy="461645"/>
            </a:xfrm>
            <a:custGeom>
              <a:avLst/>
              <a:gdLst/>
              <a:ahLst/>
              <a:cxnLst/>
              <a:rect l="l" t="t" r="r" b="b"/>
              <a:pathLst>
                <a:path w="461645" h="461644">
                  <a:moveTo>
                    <a:pt x="26924" y="380873"/>
                  </a:moveTo>
                  <a:lnTo>
                    <a:pt x="0" y="461645"/>
                  </a:lnTo>
                  <a:lnTo>
                    <a:pt x="80772" y="434721"/>
                  </a:lnTo>
                  <a:lnTo>
                    <a:pt x="67309" y="421259"/>
                  </a:lnTo>
                  <a:lnTo>
                    <a:pt x="49402" y="421259"/>
                  </a:lnTo>
                  <a:lnTo>
                    <a:pt x="40385" y="412242"/>
                  </a:lnTo>
                  <a:lnTo>
                    <a:pt x="49340" y="403289"/>
                  </a:lnTo>
                  <a:lnTo>
                    <a:pt x="26924" y="380873"/>
                  </a:lnTo>
                  <a:close/>
                </a:path>
                <a:path w="461645" h="461644">
                  <a:moveTo>
                    <a:pt x="49340" y="403289"/>
                  </a:moveTo>
                  <a:lnTo>
                    <a:pt x="40385" y="412242"/>
                  </a:lnTo>
                  <a:lnTo>
                    <a:pt x="49402" y="421259"/>
                  </a:lnTo>
                  <a:lnTo>
                    <a:pt x="58355" y="412304"/>
                  </a:lnTo>
                  <a:lnTo>
                    <a:pt x="49340" y="403289"/>
                  </a:lnTo>
                  <a:close/>
                </a:path>
                <a:path w="461645" h="461644">
                  <a:moveTo>
                    <a:pt x="58355" y="412304"/>
                  </a:moveTo>
                  <a:lnTo>
                    <a:pt x="49402" y="421259"/>
                  </a:lnTo>
                  <a:lnTo>
                    <a:pt x="67309" y="421259"/>
                  </a:lnTo>
                  <a:lnTo>
                    <a:pt x="58355" y="412304"/>
                  </a:lnTo>
                  <a:close/>
                </a:path>
                <a:path w="461645" h="461644">
                  <a:moveTo>
                    <a:pt x="452754" y="0"/>
                  </a:moveTo>
                  <a:lnTo>
                    <a:pt x="49340" y="403289"/>
                  </a:lnTo>
                  <a:lnTo>
                    <a:pt x="58355" y="412304"/>
                  </a:lnTo>
                  <a:lnTo>
                    <a:pt x="461645" y="8890"/>
                  </a:lnTo>
                  <a:lnTo>
                    <a:pt x="4527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19800" y="3120644"/>
              <a:ext cx="157734" cy="2321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62393" y="2129916"/>
              <a:ext cx="996315" cy="1223010"/>
            </a:xfrm>
            <a:custGeom>
              <a:avLst/>
              <a:gdLst/>
              <a:ahLst/>
              <a:cxnLst/>
              <a:rect l="l" t="t" r="r" b="b"/>
              <a:pathLst>
                <a:path w="996315" h="1223010">
                  <a:moveTo>
                    <a:pt x="386207" y="537083"/>
                  </a:moveTo>
                  <a:lnTo>
                    <a:pt x="378599" y="489077"/>
                  </a:lnTo>
                  <a:lnTo>
                    <a:pt x="372872" y="452882"/>
                  </a:lnTo>
                  <a:lnTo>
                    <a:pt x="347052" y="471347"/>
                  </a:lnTo>
                  <a:lnTo>
                    <a:pt x="10414" y="0"/>
                  </a:lnTo>
                  <a:lnTo>
                    <a:pt x="0" y="7366"/>
                  </a:lnTo>
                  <a:lnTo>
                    <a:pt x="336753" y="478713"/>
                  </a:lnTo>
                  <a:lnTo>
                    <a:pt x="310896" y="497205"/>
                  </a:lnTo>
                  <a:lnTo>
                    <a:pt x="386207" y="537083"/>
                  </a:lnTo>
                  <a:close/>
                </a:path>
                <a:path w="996315" h="1223010">
                  <a:moveTo>
                    <a:pt x="995807" y="1222883"/>
                  </a:moveTo>
                  <a:lnTo>
                    <a:pt x="987259" y="1175893"/>
                  </a:lnTo>
                  <a:lnTo>
                    <a:pt x="980567" y="1139063"/>
                  </a:lnTo>
                  <a:lnTo>
                    <a:pt x="955167" y="1158113"/>
                  </a:lnTo>
                  <a:lnTo>
                    <a:pt x="772287" y="914273"/>
                  </a:lnTo>
                  <a:lnTo>
                    <a:pt x="762127" y="921893"/>
                  </a:lnTo>
                  <a:lnTo>
                    <a:pt x="945007" y="1165733"/>
                  </a:lnTo>
                  <a:lnTo>
                    <a:pt x="919607" y="1184783"/>
                  </a:lnTo>
                  <a:lnTo>
                    <a:pt x="995807" y="12228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4038600" y="3886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194428" y="3988689"/>
            <a:ext cx="25272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-2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124200" y="4648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279775" y="475068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657600" y="5410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39"/>
                </a:lnTo>
                <a:lnTo>
                  <a:pt x="516717" y="359760"/>
                </a:lnTo>
                <a:lnTo>
                  <a:pt x="496993" y="401308"/>
                </a:lnTo>
                <a:lnTo>
                  <a:pt x="470683" y="438531"/>
                </a:lnTo>
                <a:lnTo>
                  <a:pt x="438541" y="470675"/>
                </a:lnTo>
                <a:lnTo>
                  <a:pt x="401320" y="496987"/>
                </a:lnTo>
                <a:lnTo>
                  <a:pt x="359770" y="516714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4"/>
                </a:lnTo>
                <a:lnTo>
                  <a:pt x="132080" y="496987"/>
                </a:lnTo>
                <a:lnTo>
                  <a:pt x="94858" y="470675"/>
                </a:lnTo>
                <a:lnTo>
                  <a:pt x="62716" y="438531"/>
                </a:lnTo>
                <a:lnTo>
                  <a:pt x="36406" y="401308"/>
                </a:lnTo>
                <a:lnTo>
                  <a:pt x="16682" y="359760"/>
                </a:lnTo>
                <a:lnTo>
                  <a:pt x="4296" y="314639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813175" y="5513019"/>
            <a:ext cx="25272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-1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743200" y="5410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39"/>
                </a:lnTo>
                <a:lnTo>
                  <a:pt x="516717" y="359760"/>
                </a:lnTo>
                <a:lnTo>
                  <a:pt x="496993" y="401308"/>
                </a:lnTo>
                <a:lnTo>
                  <a:pt x="470683" y="438531"/>
                </a:lnTo>
                <a:lnTo>
                  <a:pt x="438541" y="470675"/>
                </a:lnTo>
                <a:lnTo>
                  <a:pt x="401320" y="496987"/>
                </a:lnTo>
                <a:lnTo>
                  <a:pt x="359770" y="516714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4"/>
                </a:lnTo>
                <a:lnTo>
                  <a:pt x="132080" y="496987"/>
                </a:lnTo>
                <a:lnTo>
                  <a:pt x="94858" y="470675"/>
                </a:lnTo>
                <a:lnTo>
                  <a:pt x="62716" y="438531"/>
                </a:lnTo>
                <a:lnTo>
                  <a:pt x="36406" y="401308"/>
                </a:lnTo>
                <a:lnTo>
                  <a:pt x="16682" y="359760"/>
                </a:lnTo>
                <a:lnTo>
                  <a:pt x="4296" y="314639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898775" y="551301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876800" y="4648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032628" y="475068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124200" y="4187316"/>
            <a:ext cx="1828800" cy="2448560"/>
            <a:chOff x="3124200" y="4187316"/>
            <a:chExt cx="1828800" cy="2448560"/>
          </a:xfrm>
        </p:grpSpPr>
        <p:sp>
          <p:nvSpPr>
            <p:cNvPr id="43" name="object 43"/>
            <p:cNvSpPr/>
            <p:nvPr/>
          </p:nvSpPr>
          <p:spPr>
            <a:xfrm>
              <a:off x="3581400" y="4262754"/>
              <a:ext cx="461645" cy="461645"/>
            </a:xfrm>
            <a:custGeom>
              <a:avLst/>
              <a:gdLst/>
              <a:ahLst/>
              <a:cxnLst/>
              <a:rect l="l" t="t" r="r" b="b"/>
              <a:pathLst>
                <a:path w="461645" h="461645">
                  <a:moveTo>
                    <a:pt x="26924" y="380873"/>
                  </a:moveTo>
                  <a:lnTo>
                    <a:pt x="0" y="461645"/>
                  </a:lnTo>
                  <a:lnTo>
                    <a:pt x="80772" y="434721"/>
                  </a:lnTo>
                  <a:lnTo>
                    <a:pt x="67310" y="421259"/>
                  </a:lnTo>
                  <a:lnTo>
                    <a:pt x="49402" y="421259"/>
                  </a:lnTo>
                  <a:lnTo>
                    <a:pt x="40386" y="412242"/>
                  </a:lnTo>
                  <a:lnTo>
                    <a:pt x="49340" y="403289"/>
                  </a:lnTo>
                  <a:lnTo>
                    <a:pt x="26924" y="380873"/>
                  </a:lnTo>
                  <a:close/>
                </a:path>
                <a:path w="461645" h="461645">
                  <a:moveTo>
                    <a:pt x="49340" y="403289"/>
                  </a:moveTo>
                  <a:lnTo>
                    <a:pt x="40386" y="412242"/>
                  </a:lnTo>
                  <a:lnTo>
                    <a:pt x="49402" y="421259"/>
                  </a:lnTo>
                  <a:lnTo>
                    <a:pt x="58355" y="412304"/>
                  </a:lnTo>
                  <a:lnTo>
                    <a:pt x="49340" y="403289"/>
                  </a:lnTo>
                  <a:close/>
                </a:path>
                <a:path w="461645" h="461645">
                  <a:moveTo>
                    <a:pt x="58355" y="412304"/>
                  </a:moveTo>
                  <a:lnTo>
                    <a:pt x="49402" y="421259"/>
                  </a:lnTo>
                  <a:lnTo>
                    <a:pt x="67310" y="421259"/>
                  </a:lnTo>
                  <a:lnTo>
                    <a:pt x="58355" y="412304"/>
                  </a:lnTo>
                  <a:close/>
                </a:path>
                <a:path w="461645" h="461645">
                  <a:moveTo>
                    <a:pt x="452754" y="0"/>
                  </a:moveTo>
                  <a:lnTo>
                    <a:pt x="49340" y="403289"/>
                  </a:lnTo>
                  <a:lnTo>
                    <a:pt x="58355" y="412304"/>
                  </a:lnTo>
                  <a:lnTo>
                    <a:pt x="461645" y="8890"/>
                  </a:lnTo>
                  <a:lnTo>
                    <a:pt x="4527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124200" y="5178043"/>
              <a:ext cx="157734" cy="2321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76320" y="4187316"/>
              <a:ext cx="1376680" cy="1223010"/>
            </a:xfrm>
            <a:custGeom>
              <a:avLst/>
              <a:gdLst/>
              <a:ahLst/>
              <a:cxnLst/>
              <a:rect l="l" t="t" r="r" b="b"/>
              <a:pathLst>
                <a:path w="1376679" h="1223010">
                  <a:moveTo>
                    <a:pt x="233680" y="1222883"/>
                  </a:moveTo>
                  <a:lnTo>
                    <a:pt x="225132" y="1175893"/>
                  </a:lnTo>
                  <a:lnTo>
                    <a:pt x="218440" y="1139063"/>
                  </a:lnTo>
                  <a:lnTo>
                    <a:pt x="193040" y="1158125"/>
                  </a:lnTo>
                  <a:lnTo>
                    <a:pt x="10160" y="914273"/>
                  </a:lnTo>
                  <a:lnTo>
                    <a:pt x="0" y="921893"/>
                  </a:lnTo>
                  <a:lnTo>
                    <a:pt x="182880" y="1165733"/>
                  </a:lnTo>
                  <a:lnTo>
                    <a:pt x="157480" y="1184783"/>
                  </a:lnTo>
                  <a:lnTo>
                    <a:pt x="233680" y="1222883"/>
                  </a:lnTo>
                  <a:close/>
                </a:path>
                <a:path w="1376679" h="1223010">
                  <a:moveTo>
                    <a:pt x="1376680" y="537083"/>
                  </a:moveTo>
                  <a:lnTo>
                    <a:pt x="1369072" y="489077"/>
                  </a:lnTo>
                  <a:lnTo>
                    <a:pt x="1363345" y="452882"/>
                  </a:lnTo>
                  <a:lnTo>
                    <a:pt x="1337525" y="471347"/>
                  </a:lnTo>
                  <a:lnTo>
                    <a:pt x="1000887" y="0"/>
                  </a:lnTo>
                  <a:lnTo>
                    <a:pt x="990473" y="7366"/>
                  </a:lnTo>
                  <a:lnTo>
                    <a:pt x="1327226" y="478713"/>
                  </a:lnTo>
                  <a:lnTo>
                    <a:pt x="1301369" y="497205"/>
                  </a:lnTo>
                  <a:lnTo>
                    <a:pt x="1376680" y="5370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00400" y="6095999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2" y="173639"/>
                  </a:lnTo>
                  <a:lnTo>
                    <a:pt x="36406" y="132091"/>
                  </a:lnTo>
                  <a:lnTo>
                    <a:pt x="62716" y="94868"/>
                  </a:lnTo>
                  <a:lnTo>
                    <a:pt x="94858" y="62724"/>
                  </a:lnTo>
                  <a:lnTo>
                    <a:pt x="132079" y="36412"/>
                  </a:lnTo>
                  <a:lnTo>
                    <a:pt x="173629" y="16685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5"/>
                  </a:lnTo>
                  <a:lnTo>
                    <a:pt x="401319" y="36412"/>
                  </a:lnTo>
                  <a:lnTo>
                    <a:pt x="438541" y="62724"/>
                  </a:lnTo>
                  <a:lnTo>
                    <a:pt x="470683" y="94868"/>
                  </a:lnTo>
                  <a:lnTo>
                    <a:pt x="496993" y="132091"/>
                  </a:lnTo>
                  <a:lnTo>
                    <a:pt x="516717" y="173639"/>
                  </a:lnTo>
                  <a:lnTo>
                    <a:pt x="529103" y="218760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7" y="359760"/>
                  </a:lnTo>
                  <a:lnTo>
                    <a:pt x="496993" y="401308"/>
                  </a:lnTo>
                  <a:lnTo>
                    <a:pt x="470683" y="438531"/>
                  </a:lnTo>
                  <a:lnTo>
                    <a:pt x="438541" y="470675"/>
                  </a:lnTo>
                  <a:lnTo>
                    <a:pt x="401320" y="496987"/>
                  </a:lnTo>
                  <a:lnTo>
                    <a:pt x="359770" y="516714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4"/>
                  </a:lnTo>
                  <a:lnTo>
                    <a:pt x="132080" y="496987"/>
                  </a:lnTo>
                  <a:lnTo>
                    <a:pt x="94858" y="470675"/>
                  </a:lnTo>
                  <a:lnTo>
                    <a:pt x="62716" y="438531"/>
                  </a:lnTo>
                  <a:lnTo>
                    <a:pt x="36406" y="401308"/>
                  </a:lnTo>
                  <a:lnTo>
                    <a:pt x="16682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41044" y="3912489"/>
            <a:ext cx="1113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45" dirty="0">
                <a:latin typeface="Arial"/>
                <a:cs typeface="Arial"/>
              </a:rPr>
              <a:t>AVL</a:t>
            </a:r>
            <a:r>
              <a:rPr sz="2000" b="1" i="1" spc="-135" dirty="0">
                <a:latin typeface="Arial"/>
                <a:cs typeface="Arial"/>
              </a:rPr>
              <a:t> </a:t>
            </a:r>
            <a:r>
              <a:rPr sz="2000" b="1" i="1" spc="-10" dirty="0">
                <a:latin typeface="Arial"/>
                <a:cs typeface="Arial"/>
              </a:rPr>
              <a:t>Tree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80809" y="4064889"/>
            <a:ext cx="1113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45" dirty="0">
                <a:latin typeface="Arial"/>
                <a:cs typeface="Arial"/>
              </a:rPr>
              <a:t>AVL</a:t>
            </a:r>
            <a:r>
              <a:rPr sz="2000" b="1" i="1" spc="-135" dirty="0">
                <a:latin typeface="Arial"/>
                <a:cs typeface="Arial"/>
              </a:rPr>
              <a:t> </a:t>
            </a:r>
            <a:r>
              <a:rPr sz="2000" b="1" i="1" spc="-10" dirty="0">
                <a:latin typeface="Arial"/>
                <a:cs typeface="Arial"/>
              </a:rPr>
              <a:t>Tree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355975" y="619881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581400" y="5863881"/>
            <a:ext cx="157734" cy="2321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346828" y="6198819"/>
            <a:ext cx="19634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Not an </a:t>
            </a:r>
            <a:r>
              <a:rPr sz="2000" b="1" i="1" spc="-45" dirty="0">
                <a:latin typeface="Arial"/>
                <a:cs typeface="Arial"/>
              </a:rPr>
              <a:t>AVL</a:t>
            </a:r>
            <a:r>
              <a:rPr sz="2000" b="1" i="1" spc="-240" dirty="0">
                <a:latin typeface="Arial"/>
                <a:cs typeface="Arial"/>
              </a:rPr>
              <a:t> </a:t>
            </a:r>
            <a:r>
              <a:rPr sz="2000" b="1" i="1" spc="-10" dirty="0">
                <a:latin typeface="Arial"/>
                <a:cs typeface="Arial"/>
              </a:rPr>
              <a:t>Tree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Date Placeholder 51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F98263B7-3443-442C-BC47-C5D8FA43D264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3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362864"/>
            <a:ext cx="845819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46300" marR="5080" indent="-2134235">
              <a:lnSpc>
                <a:spcPct val="100000"/>
              </a:lnSpc>
              <a:spcBef>
                <a:spcPts val="95"/>
              </a:spcBef>
            </a:pPr>
            <a:r>
              <a:rPr spc="-10" dirty="0" smtClean="0">
                <a:solidFill>
                  <a:srgbClr val="FF0000"/>
                </a:solidFill>
              </a:rPr>
              <a:t>AVL</a:t>
            </a:r>
            <a:r>
              <a:rPr lang="en-US" spc="-10" dirty="0" smtClean="0">
                <a:solidFill>
                  <a:srgbClr val="FF0000"/>
                </a:solidFill>
              </a:rPr>
              <a:t> Trees : Balance Factor</a:t>
            </a:r>
            <a:endParaRPr spc="-5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1524000"/>
            <a:ext cx="7953806" cy="4764766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48260" indent="-342900">
              <a:lnSpc>
                <a:spcPts val="3460"/>
              </a:lnSpc>
              <a:spcBef>
                <a:spcPts val="535"/>
              </a:spcBef>
              <a:buClr>
                <a:srgbClr val="0033CC"/>
              </a:buClr>
              <a:buSzPct val="84375"/>
              <a:buChar char="●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AVL trees are height-balanced binary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search  trees</a:t>
            </a: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lr>
                <a:srgbClr val="0033CC"/>
              </a:buClr>
              <a:buSzPct val="84375"/>
              <a:buChar char="●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0000FF"/>
                </a:solidFill>
                <a:latin typeface="Times New Roman"/>
                <a:cs typeface="Times New Roman"/>
              </a:rPr>
              <a:t>Balance factor </a:t>
            </a:r>
            <a:r>
              <a:rPr sz="3200" dirty="0">
                <a:latin typeface="Times New Roman"/>
                <a:cs typeface="Times New Roman"/>
              </a:rPr>
              <a:t>of a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node</a:t>
            </a:r>
            <a:endParaRPr sz="3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height(</a:t>
            </a:r>
            <a:r>
              <a:rPr lang="en-US" sz="28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righ</a:t>
            </a:r>
            <a:r>
              <a:rPr sz="28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t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subtree) - </a:t>
            </a:r>
            <a:r>
              <a:rPr sz="28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height(</a:t>
            </a:r>
            <a:r>
              <a:rPr lang="en-US" sz="28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lef</a:t>
            </a:r>
            <a:r>
              <a:rPr sz="28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800" spc="-4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subtree</a:t>
            </a:r>
            <a:r>
              <a:rPr sz="28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lang="en-US" sz="2800" spc="-5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69265" lvl="1">
              <a:lnSpc>
                <a:spcPct val="100000"/>
              </a:lnSpc>
              <a:spcBef>
                <a:spcPts val="340"/>
              </a:spcBef>
              <a:buClr>
                <a:srgbClr val="CC0000"/>
              </a:buClr>
              <a:buSzPct val="83928"/>
              <a:tabLst>
                <a:tab pos="756920" algn="l"/>
              </a:tabLst>
            </a:pPr>
            <a:endParaRPr sz="28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460"/>
              </a:lnSpc>
              <a:spcBef>
                <a:spcPts val="810"/>
              </a:spcBef>
              <a:buClr>
                <a:srgbClr val="0033CC"/>
              </a:buClr>
              <a:buSzPct val="84375"/>
              <a:buChar char="●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An AVL tree has balance factor calculated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at  every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node</a:t>
            </a:r>
          </a:p>
          <a:p>
            <a:pPr marL="756285" marR="153035" lvl="1" indent="-287020">
              <a:lnSpc>
                <a:spcPts val="3020"/>
              </a:lnSpc>
              <a:spcBef>
                <a:spcPts val="675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For every node, heights of left and right subtree  can differ by no more than 1</a:t>
            </a:r>
          </a:p>
          <a:p>
            <a:pPr marL="756285" lvl="1" indent="-287020">
              <a:lnSpc>
                <a:spcPct val="100000"/>
              </a:lnSpc>
              <a:spcBef>
                <a:spcPts val="295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Store </a:t>
            </a:r>
            <a:r>
              <a:rPr sz="2800" spc="-5" dirty="0">
                <a:latin typeface="Times New Roman"/>
                <a:cs typeface="Times New Roman"/>
              </a:rPr>
              <a:t>current </a:t>
            </a:r>
            <a:r>
              <a:rPr sz="2800" dirty="0">
                <a:latin typeface="Times New Roman"/>
                <a:cs typeface="Times New Roman"/>
              </a:rPr>
              <a:t>heights </a:t>
            </a:r>
            <a:r>
              <a:rPr sz="2800" spc="-5" dirty="0">
                <a:latin typeface="Times New Roman"/>
                <a:cs typeface="Times New Roman"/>
              </a:rPr>
              <a:t>in each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2DB36577-255C-495F-A370-7767C17DD6F7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1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371600"/>
            <a:ext cx="9144000" cy="2670175"/>
            <a:chOff x="0" y="1371600"/>
            <a:chExt cx="9144000" cy="2670175"/>
          </a:xfrm>
        </p:grpSpPr>
        <p:sp>
          <p:nvSpPr>
            <p:cNvPr id="3" name="object 3"/>
            <p:cNvSpPr/>
            <p:nvPr/>
          </p:nvSpPr>
          <p:spPr>
            <a:xfrm>
              <a:off x="0" y="1371600"/>
              <a:ext cx="9144000" cy="76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600" y="1447800"/>
              <a:ext cx="2320925" cy="25939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60954" y="347578"/>
            <a:ext cx="250164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spc="-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Insertion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12455" y="1676400"/>
            <a:ext cx="2369468" cy="266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33800" y="1943226"/>
            <a:ext cx="1600200" cy="228600"/>
          </a:xfrm>
          <a:custGeom>
            <a:avLst/>
            <a:gdLst/>
            <a:ahLst/>
            <a:cxnLst/>
            <a:rect l="l" t="t" r="r" b="b"/>
            <a:pathLst>
              <a:path w="1600200" h="228600">
                <a:moveTo>
                  <a:pt x="1551406" y="114173"/>
                </a:moveTo>
                <a:lnTo>
                  <a:pt x="1484757" y="197485"/>
                </a:lnTo>
                <a:lnTo>
                  <a:pt x="1481284" y="204225"/>
                </a:lnTo>
                <a:lnTo>
                  <a:pt x="1480693" y="211502"/>
                </a:lnTo>
                <a:lnTo>
                  <a:pt x="1482863" y="218469"/>
                </a:lnTo>
                <a:lnTo>
                  <a:pt x="1487677" y="224282"/>
                </a:lnTo>
                <a:lnTo>
                  <a:pt x="1494418" y="227754"/>
                </a:lnTo>
                <a:lnTo>
                  <a:pt x="1501695" y="228345"/>
                </a:lnTo>
                <a:lnTo>
                  <a:pt x="1508662" y="226175"/>
                </a:lnTo>
                <a:lnTo>
                  <a:pt x="1514475" y="221361"/>
                </a:lnTo>
                <a:lnTo>
                  <a:pt x="1584964" y="133223"/>
                </a:lnTo>
                <a:lnTo>
                  <a:pt x="1575815" y="133223"/>
                </a:lnTo>
                <a:lnTo>
                  <a:pt x="1575815" y="126111"/>
                </a:lnTo>
                <a:lnTo>
                  <a:pt x="1560957" y="126111"/>
                </a:lnTo>
                <a:lnTo>
                  <a:pt x="1551406" y="114173"/>
                </a:lnTo>
                <a:close/>
              </a:path>
              <a:path w="1600200" h="228600">
                <a:moveTo>
                  <a:pt x="1536166" y="95123"/>
                </a:moveTo>
                <a:lnTo>
                  <a:pt x="0" y="95123"/>
                </a:lnTo>
                <a:lnTo>
                  <a:pt x="0" y="133223"/>
                </a:lnTo>
                <a:lnTo>
                  <a:pt x="1536166" y="133223"/>
                </a:lnTo>
                <a:lnTo>
                  <a:pt x="1551406" y="114173"/>
                </a:lnTo>
                <a:lnTo>
                  <a:pt x="1536166" y="95123"/>
                </a:lnTo>
                <a:close/>
              </a:path>
              <a:path w="1600200" h="228600">
                <a:moveTo>
                  <a:pt x="1584964" y="95123"/>
                </a:moveTo>
                <a:lnTo>
                  <a:pt x="1575815" y="95123"/>
                </a:lnTo>
                <a:lnTo>
                  <a:pt x="1575815" y="133223"/>
                </a:lnTo>
                <a:lnTo>
                  <a:pt x="1584964" y="133223"/>
                </a:lnTo>
                <a:lnTo>
                  <a:pt x="1600200" y="114173"/>
                </a:lnTo>
                <a:lnTo>
                  <a:pt x="1584964" y="95123"/>
                </a:lnTo>
                <a:close/>
              </a:path>
              <a:path w="1600200" h="228600">
                <a:moveTo>
                  <a:pt x="1560957" y="102235"/>
                </a:moveTo>
                <a:lnTo>
                  <a:pt x="1551406" y="114173"/>
                </a:lnTo>
                <a:lnTo>
                  <a:pt x="1560957" y="126111"/>
                </a:lnTo>
                <a:lnTo>
                  <a:pt x="1560957" y="102235"/>
                </a:lnTo>
                <a:close/>
              </a:path>
              <a:path w="1600200" h="228600">
                <a:moveTo>
                  <a:pt x="1575815" y="102235"/>
                </a:moveTo>
                <a:lnTo>
                  <a:pt x="1560957" y="102235"/>
                </a:lnTo>
                <a:lnTo>
                  <a:pt x="1560957" y="126111"/>
                </a:lnTo>
                <a:lnTo>
                  <a:pt x="1575815" y="126111"/>
                </a:lnTo>
                <a:lnTo>
                  <a:pt x="1575815" y="102235"/>
                </a:lnTo>
                <a:close/>
              </a:path>
              <a:path w="1600200" h="228600">
                <a:moveTo>
                  <a:pt x="1501695" y="0"/>
                </a:moveTo>
                <a:lnTo>
                  <a:pt x="1494418" y="591"/>
                </a:lnTo>
                <a:lnTo>
                  <a:pt x="1487677" y="4063"/>
                </a:lnTo>
                <a:lnTo>
                  <a:pt x="1482863" y="9876"/>
                </a:lnTo>
                <a:lnTo>
                  <a:pt x="1480693" y="16843"/>
                </a:lnTo>
                <a:lnTo>
                  <a:pt x="1481284" y="24120"/>
                </a:lnTo>
                <a:lnTo>
                  <a:pt x="1484757" y="30861"/>
                </a:lnTo>
                <a:lnTo>
                  <a:pt x="1551406" y="114173"/>
                </a:lnTo>
                <a:lnTo>
                  <a:pt x="1560957" y="102235"/>
                </a:lnTo>
                <a:lnTo>
                  <a:pt x="1575815" y="102235"/>
                </a:lnTo>
                <a:lnTo>
                  <a:pt x="1575815" y="95123"/>
                </a:lnTo>
                <a:lnTo>
                  <a:pt x="1584964" y="95123"/>
                </a:lnTo>
                <a:lnTo>
                  <a:pt x="1514475" y="6985"/>
                </a:lnTo>
                <a:lnTo>
                  <a:pt x="1508662" y="2170"/>
                </a:lnTo>
                <a:lnTo>
                  <a:pt x="1501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60775" y="2310511"/>
            <a:ext cx="1289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Arial"/>
                <a:cs typeface="Arial"/>
              </a:rPr>
              <a:t>Insert</a:t>
            </a:r>
            <a:r>
              <a:rPr sz="2800" b="1" i="1" spc="-75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6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62400" y="3869690"/>
            <a:ext cx="1457325" cy="906144"/>
          </a:xfrm>
          <a:custGeom>
            <a:avLst/>
            <a:gdLst/>
            <a:ahLst/>
            <a:cxnLst/>
            <a:rect l="l" t="t" r="r" b="b"/>
            <a:pathLst>
              <a:path w="1457325" h="906145">
                <a:moveTo>
                  <a:pt x="42163" y="703072"/>
                </a:moveTo>
                <a:lnTo>
                  <a:pt x="0" y="854710"/>
                </a:lnTo>
                <a:lnTo>
                  <a:pt x="127888" y="904494"/>
                </a:lnTo>
                <a:lnTo>
                  <a:pt x="135328" y="905789"/>
                </a:lnTo>
                <a:lnTo>
                  <a:pt x="142446" y="904192"/>
                </a:lnTo>
                <a:lnTo>
                  <a:pt x="148445" y="900047"/>
                </a:lnTo>
                <a:lnTo>
                  <a:pt x="152526" y="893699"/>
                </a:lnTo>
                <a:lnTo>
                  <a:pt x="153822" y="886186"/>
                </a:lnTo>
                <a:lnTo>
                  <a:pt x="152225" y="879030"/>
                </a:lnTo>
                <a:lnTo>
                  <a:pt x="148080" y="873017"/>
                </a:lnTo>
                <a:lnTo>
                  <a:pt x="141732" y="868934"/>
                </a:lnTo>
                <a:lnTo>
                  <a:pt x="116255" y="859028"/>
                </a:lnTo>
                <a:lnTo>
                  <a:pt x="30607" y="859028"/>
                </a:lnTo>
                <a:lnTo>
                  <a:pt x="11557" y="826008"/>
                </a:lnTo>
                <a:lnTo>
                  <a:pt x="45810" y="806176"/>
                </a:lnTo>
                <a:lnTo>
                  <a:pt x="58165" y="724662"/>
                </a:lnTo>
                <a:lnTo>
                  <a:pt x="57773" y="717163"/>
                </a:lnTo>
                <a:lnTo>
                  <a:pt x="54641" y="710580"/>
                </a:lnTo>
                <a:lnTo>
                  <a:pt x="49272" y="705641"/>
                </a:lnTo>
                <a:lnTo>
                  <a:pt x="42163" y="703072"/>
                </a:lnTo>
                <a:close/>
              </a:path>
              <a:path w="1457325" h="906145">
                <a:moveTo>
                  <a:pt x="45810" y="806176"/>
                </a:moveTo>
                <a:lnTo>
                  <a:pt x="11557" y="826008"/>
                </a:lnTo>
                <a:lnTo>
                  <a:pt x="30607" y="859028"/>
                </a:lnTo>
                <a:lnTo>
                  <a:pt x="54297" y="845312"/>
                </a:lnTo>
                <a:lnTo>
                  <a:pt x="39877" y="845312"/>
                </a:lnTo>
                <a:lnTo>
                  <a:pt x="28066" y="824738"/>
                </a:lnTo>
                <a:lnTo>
                  <a:pt x="42996" y="824738"/>
                </a:lnTo>
                <a:lnTo>
                  <a:pt x="45810" y="806176"/>
                </a:lnTo>
                <a:close/>
              </a:path>
              <a:path w="1457325" h="906145">
                <a:moveTo>
                  <a:pt x="65017" y="839105"/>
                </a:moveTo>
                <a:lnTo>
                  <a:pt x="30607" y="859028"/>
                </a:lnTo>
                <a:lnTo>
                  <a:pt x="116255" y="859028"/>
                </a:lnTo>
                <a:lnTo>
                  <a:pt x="65017" y="839105"/>
                </a:lnTo>
                <a:close/>
              </a:path>
              <a:path w="1457325" h="906145">
                <a:moveTo>
                  <a:pt x="28066" y="824738"/>
                </a:moveTo>
                <a:lnTo>
                  <a:pt x="39877" y="845312"/>
                </a:lnTo>
                <a:lnTo>
                  <a:pt x="42165" y="830219"/>
                </a:lnTo>
                <a:lnTo>
                  <a:pt x="28066" y="824738"/>
                </a:lnTo>
                <a:close/>
              </a:path>
              <a:path w="1457325" h="906145">
                <a:moveTo>
                  <a:pt x="42165" y="830219"/>
                </a:moveTo>
                <a:lnTo>
                  <a:pt x="39877" y="845312"/>
                </a:lnTo>
                <a:lnTo>
                  <a:pt x="54297" y="845312"/>
                </a:lnTo>
                <a:lnTo>
                  <a:pt x="65017" y="839105"/>
                </a:lnTo>
                <a:lnTo>
                  <a:pt x="42165" y="830219"/>
                </a:lnTo>
                <a:close/>
              </a:path>
              <a:path w="1457325" h="906145">
                <a:moveTo>
                  <a:pt x="1438275" y="0"/>
                </a:moveTo>
                <a:lnTo>
                  <a:pt x="45810" y="806176"/>
                </a:lnTo>
                <a:lnTo>
                  <a:pt x="42165" y="830219"/>
                </a:lnTo>
                <a:lnTo>
                  <a:pt x="65017" y="839105"/>
                </a:lnTo>
                <a:lnTo>
                  <a:pt x="1457325" y="33020"/>
                </a:lnTo>
                <a:lnTo>
                  <a:pt x="1438275" y="0"/>
                </a:lnTo>
                <a:close/>
              </a:path>
              <a:path w="1457325" h="906145">
                <a:moveTo>
                  <a:pt x="42996" y="824738"/>
                </a:moveTo>
                <a:lnTo>
                  <a:pt x="28066" y="824738"/>
                </a:lnTo>
                <a:lnTo>
                  <a:pt x="42165" y="830219"/>
                </a:lnTo>
                <a:lnTo>
                  <a:pt x="42996" y="8247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27828" y="4445889"/>
            <a:ext cx="27984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Imbalance at 8  Perform rotation with</a:t>
            </a:r>
            <a:r>
              <a:rPr sz="2000" b="1" i="1" spc="-17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8200" y="4137025"/>
            <a:ext cx="2754376" cy="25837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EC0C3C44-0D9C-4A34-9A67-0D1C61479E87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1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140" y="652378"/>
            <a:ext cx="34264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spc="-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Deletion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2175" y="2235835"/>
            <a:ext cx="997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Arial"/>
                <a:cs typeface="Arial"/>
              </a:rPr>
              <a:t>Delete</a:t>
            </a:r>
            <a:r>
              <a:rPr sz="2000" b="1" i="1" spc="-114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29000" y="1790826"/>
            <a:ext cx="1295400" cy="228600"/>
          </a:xfrm>
          <a:custGeom>
            <a:avLst/>
            <a:gdLst/>
            <a:ahLst/>
            <a:cxnLst/>
            <a:rect l="l" t="t" r="r" b="b"/>
            <a:pathLst>
              <a:path w="1295400" h="228600">
                <a:moveTo>
                  <a:pt x="1246606" y="114173"/>
                </a:moveTo>
                <a:lnTo>
                  <a:pt x="1179957" y="197485"/>
                </a:lnTo>
                <a:lnTo>
                  <a:pt x="1176484" y="204225"/>
                </a:lnTo>
                <a:lnTo>
                  <a:pt x="1175893" y="211502"/>
                </a:lnTo>
                <a:lnTo>
                  <a:pt x="1178063" y="218469"/>
                </a:lnTo>
                <a:lnTo>
                  <a:pt x="1182877" y="224282"/>
                </a:lnTo>
                <a:lnTo>
                  <a:pt x="1189618" y="227754"/>
                </a:lnTo>
                <a:lnTo>
                  <a:pt x="1196895" y="228345"/>
                </a:lnTo>
                <a:lnTo>
                  <a:pt x="1203862" y="226175"/>
                </a:lnTo>
                <a:lnTo>
                  <a:pt x="1209675" y="221361"/>
                </a:lnTo>
                <a:lnTo>
                  <a:pt x="1280164" y="133223"/>
                </a:lnTo>
                <a:lnTo>
                  <a:pt x="1271015" y="133223"/>
                </a:lnTo>
                <a:lnTo>
                  <a:pt x="1271015" y="126111"/>
                </a:lnTo>
                <a:lnTo>
                  <a:pt x="1256157" y="126111"/>
                </a:lnTo>
                <a:lnTo>
                  <a:pt x="1246606" y="114173"/>
                </a:lnTo>
                <a:close/>
              </a:path>
              <a:path w="1295400" h="228600">
                <a:moveTo>
                  <a:pt x="1231366" y="95123"/>
                </a:moveTo>
                <a:lnTo>
                  <a:pt x="0" y="95123"/>
                </a:lnTo>
                <a:lnTo>
                  <a:pt x="0" y="133223"/>
                </a:lnTo>
                <a:lnTo>
                  <a:pt x="1231366" y="133223"/>
                </a:lnTo>
                <a:lnTo>
                  <a:pt x="1246606" y="114173"/>
                </a:lnTo>
                <a:lnTo>
                  <a:pt x="1231366" y="95123"/>
                </a:lnTo>
                <a:close/>
              </a:path>
              <a:path w="1295400" h="228600">
                <a:moveTo>
                  <a:pt x="1280164" y="95123"/>
                </a:moveTo>
                <a:lnTo>
                  <a:pt x="1271015" y="95123"/>
                </a:lnTo>
                <a:lnTo>
                  <a:pt x="1271015" y="133223"/>
                </a:lnTo>
                <a:lnTo>
                  <a:pt x="1280164" y="133223"/>
                </a:lnTo>
                <a:lnTo>
                  <a:pt x="1295400" y="114173"/>
                </a:lnTo>
                <a:lnTo>
                  <a:pt x="1280164" y="95123"/>
                </a:lnTo>
                <a:close/>
              </a:path>
              <a:path w="1295400" h="228600">
                <a:moveTo>
                  <a:pt x="1256157" y="102235"/>
                </a:moveTo>
                <a:lnTo>
                  <a:pt x="1246606" y="114173"/>
                </a:lnTo>
                <a:lnTo>
                  <a:pt x="1256157" y="126111"/>
                </a:lnTo>
                <a:lnTo>
                  <a:pt x="1256157" y="102235"/>
                </a:lnTo>
                <a:close/>
              </a:path>
              <a:path w="1295400" h="228600">
                <a:moveTo>
                  <a:pt x="1271015" y="102235"/>
                </a:moveTo>
                <a:lnTo>
                  <a:pt x="1256157" y="102235"/>
                </a:lnTo>
                <a:lnTo>
                  <a:pt x="1256157" y="126111"/>
                </a:lnTo>
                <a:lnTo>
                  <a:pt x="1271015" y="126111"/>
                </a:lnTo>
                <a:lnTo>
                  <a:pt x="1271015" y="102235"/>
                </a:lnTo>
                <a:close/>
              </a:path>
              <a:path w="1295400" h="228600">
                <a:moveTo>
                  <a:pt x="1196895" y="0"/>
                </a:moveTo>
                <a:lnTo>
                  <a:pt x="1189618" y="591"/>
                </a:lnTo>
                <a:lnTo>
                  <a:pt x="1182877" y="4063"/>
                </a:lnTo>
                <a:lnTo>
                  <a:pt x="1178063" y="9876"/>
                </a:lnTo>
                <a:lnTo>
                  <a:pt x="1175893" y="16843"/>
                </a:lnTo>
                <a:lnTo>
                  <a:pt x="1176484" y="24120"/>
                </a:lnTo>
                <a:lnTo>
                  <a:pt x="1179957" y="30861"/>
                </a:lnTo>
                <a:lnTo>
                  <a:pt x="1246606" y="114173"/>
                </a:lnTo>
                <a:lnTo>
                  <a:pt x="1256157" y="102235"/>
                </a:lnTo>
                <a:lnTo>
                  <a:pt x="1271015" y="102235"/>
                </a:lnTo>
                <a:lnTo>
                  <a:pt x="1271015" y="95123"/>
                </a:lnTo>
                <a:lnTo>
                  <a:pt x="1280164" y="95123"/>
                </a:lnTo>
                <a:lnTo>
                  <a:pt x="1209675" y="6985"/>
                </a:lnTo>
                <a:lnTo>
                  <a:pt x="1203862" y="2170"/>
                </a:lnTo>
                <a:lnTo>
                  <a:pt x="11968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86200" y="3792982"/>
            <a:ext cx="1380490" cy="762635"/>
          </a:xfrm>
          <a:custGeom>
            <a:avLst/>
            <a:gdLst/>
            <a:ahLst/>
            <a:cxnLst/>
            <a:rect l="l" t="t" r="r" b="b"/>
            <a:pathLst>
              <a:path w="1380489" h="762635">
                <a:moveTo>
                  <a:pt x="43757" y="553918"/>
                </a:moveTo>
                <a:lnTo>
                  <a:pt x="37004" y="556672"/>
                </a:lnTo>
                <a:lnTo>
                  <a:pt x="31751" y="561760"/>
                </a:lnTo>
                <a:lnTo>
                  <a:pt x="28701" y="568706"/>
                </a:lnTo>
                <a:lnTo>
                  <a:pt x="0" y="702818"/>
                </a:lnTo>
                <a:lnTo>
                  <a:pt x="124587" y="760349"/>
                </a:lnTo>
                <a:lnTo>
                  <a:pt x="131929" y="762113"/>
                </a:lnTo>
                <a:lnTo>
                  <a:pt x="139128" y="760936"/>
                </a:lnTo>
                <a:lnTo>
                  <a:pt x="145375" y="757116"/>
                </a:lnTo>
                <a:lnTo>
                  <a:pt x="149860" y="750951"/>
                </a:lnTo>
                <a:lnTo>
                  <a:pt x="151626" y="743608"/>
                </a:lnTo>
                <a:lnTo>
                  <a:pt x="150463" y="736409"/>
                </a:lnTo>
                <a:lnTo>
                  <a:pt x="146681" y="730162"/>
                </a:lnTo>
                <a:lnTo>
                  <a:pt x="140588" y="725678"/>
                </a:lnTo>
                <a:lnTo>
                  <a:pt x="104225" y="708914"/>
                </a:lnTo>
                <a:lnTo>
                  <a:pt x="30352" y="708914"/>
                </a:lnTo>
                <a:lnTo>
                  <a:pt x="13335" y="674878"/>
                </a:lnTo>
                <a:lnTo>
                  <a:pt x="48718" y="657186"/>
                </a:lnTo>
                <a:lnTo>
                  <a:pt x="66039" y="576580"/>
                </a:lnTo>
                <a:lnTo>
                  <a:pt x="66095" y="569029"/>
                </a:lnTo>
                <a:lnTo>
                  <a:pt x="63341" y="562276"/>
                </a:lnTo>
                <a:lnTo>
                  <a:pt x="58253" y="557023"/>
                </a:lnTo>
                <a:lnTo>
                  <a:pt x="51308" y="553974"/>
                </a:lnTo>
                <a:lnTo>
                  <a:pt x="43757" y="553918"/>
                </a:lnTo>
                <a:close/>
              </a:path>
              <a:path w="1380489" h="762635">
                <a:moveTo>
                  <a:pt x="48718" y="657186"/>
                </a:moveTo>
                <a:lnTo>
                  <a:pt x="13335" y="674878"/>
                </a:lnTo>
                <a:lnTo>
                  <a:pt x="30352" y="708914"/>
                </a:lnTo>
                <a:lnTo>
                  <a:pt x="56260" y="695960"/>
                </a:lnTo>
                <a:lnTo>
                  <a:pt x="40386" y="695960"/>
                </a:lnTo>
                <a:lnTo>
                  <a:pt x="29845" y="674624"/>
                </a:lnTo>
                <a:lnTo>
                  <a:pt x="44970" y="674624"/>
                </a:lnTo>
                <a:lnTo>
                  <a:pt x="48718" y="657186"/>
                </a:lnTo>
                <a:close/>
              </a:path>
              <a:path w="1380489" h="762635">
                <a:moveTo>
                  <a:pt x="65790" y="691195"/>
                </a:moveTo>
                <a:lnTo>
                  <a:pt x="30352" y="708914"/>
                </a:lnTo>
                <a:lnTo>
                  <a:pt x="104225" y="708914"/>
                </a:lnTo>
                <a:lnTo>
                  <a:pt x="65790" y="691195"/>
                </a:lnTo>
                <a:close/>
              </a:path>
              <a:path w="1380489" h="762635">
                <a:moveTo>
                  <a:pt x="29845" y="674624"/>
                </a:moveTo>
                <a:lnTo>
                  <a:pt x="40386" y="695960"/>
                </a:lnTo>
                <a:lnTo>
                  <a:pt x="43607" y="680968"/>
                </a:lnTo>
                <a:lnTo>
                  <a:pt x="29845" y="674624"/>
                </a:lnTo>
                <a:close/>
              </a:path>
              <a:path w="1380489" h="762635">
                <a:moveTo>
                  <a:pt x="43607" y="680968"/>
                </a:moveTo>
                <a:lnTo>
                  <a:pt x="40386" y="695960"/>
                </a:lnTo>
                <a:lnTo>
                  <a:pt x="56260" y="695960"/>
                </a:lnTo>
                <a:lnTo>
                  <a:pt x="65790" y="691195"/>
                </a:lnTo>
                <a:lnTo>
                  <a:pt x="43607" y="680968"/>
                </a:lnTo>
                <a:close/>
              </a:path>
              <a:path w="1380489" h="762635">
                <a:moveTo>
                  <a:pt x="1363090" y="0"/>
                </a:moveTo>
                <a:lnTo>
                  <a:pt x="48718" y="657186"/>
                </a:lnTo>
                <a:lnTo>
                  <a:pt x="43607" y="680968"/>
                </a:lnTo>
                <a:lnTo>
                  <a:pt x="65790" y="691195"/>
                </a:lnTo>
                <a:lnTo>
                  <a:pt x="1380109" y="34036"/>
                </a:lnTo>
                <a:lnTo>
                  <a:pt x="1363090" y="0"/>
                </a:lnTo>
                <a:close/>
              </a:path>
              <a:path w="1380489" h="762635">
                <a:moveTo>
                  <a:pt x="44970" y="674624"/>
                </a:moveTo>
                <a:lnTo>
                  <a:pt x="29845" y="674624"/>
                </a:lnTo>
                <a:lnTo>
                  <a:pt x="43607" y="680968"/>
                </a:lnTo>
                <a:lnTo>
                  <a:pt x="44970" y="674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32628" y="3836289"/>
            <a:ext cx="27984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Imbalance at 3  Perform rotation with</a:t>
            </a:r>
            <a:r>
              <a:rPr sz="2000" b="1" i="1" spc="-17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8600" y="1371472"/>
            <a:ext cx="8229600" cy="5179060"/>
            <a:chOff x="228600" y="1371472"/>
            <a:chExt cx="8229600" cy="5179060"/>
          </a:xfrm>
        </p:grpSpPr>
        <p:sp>
          <p:nvSpPr>
            <p:cNvPr id="9" name="object 9"/>
            <p:cNvSpPr/>
            <p:nvPr/>
          </p:nvSpPr>
          <p:spPr>
            <a:xfrm>
              <a:off x="228600" y="1371472"/>
              <a:ext cx="2971800" cy="24400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10200" y="1447672"/>
              <a:ext cx="3048000" cy="25035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9600" y="3886199"/>
              <a:ext cx="2819400" cy="26638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3540" y="6182969"/>
            <a:ext cx="27984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Imbalance at 5  Perform rotation with</a:t>
            </a:r>
            <a:r>
              <a:rPr sz="2000" b="1" i="1" spc="-17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962400" y="4572000"/>
            <a:ext cx="4556125" cy="2114550"/>
            <a:chOff x="3962400" y="4572000"/>
            <a:chExt cx="4556125" cy="2114550"/>
          </a:xfrm>
        </p:grpSpPr>
        <p:sp>
          <p:nvSpPr>
            <p:cNvPr id="14" name="object 14"/>
            <p:cNvSpPr/>
            <p:nvPr/>
          </p:nvSpPr>
          <p:spPr>
            <a:xfrm>
              <a:off x="3962400" y="5600815"/>
              <a:ext cx="1219200" cy="228600"/>
            </a:xfrm>
            <a:custGeom>
              <a:avLst/>
              <a:gdLst/>
              <a:ahLst/>
              <a:cxnLst/>
              <a:rect l="l" t="t" r="r" b="b"/>
              <a:pathLst>
                <a:path w="1219200" h="228600">
                  <a:moveTo>
                    <a:pt x="1170437" y="114184"/>
                  </a:moveTo>
                  <a:lnTo>
                    <a:pt x="1103757" y="197534"/>
                  </a:lnTo>
                  <a:lnTo>
                    <a:pt x="1100284" y="204260"/>
                  </a:lnTo>
                  <a:lnTo>
                    <a:pt x="1099693" y="211539"/>
                  </a:lnTo>
                  <a:lnTo>
                    <a:pt x="1101863" y="218508"/>
                  </a:lnTo>
                  <a:lnTo>
                    <a:pt x="1106677" y="224305"/>
                  </a:lnTo>
                  <a:lnTo>
                    <a:pt x="1113418" y="227772"/>
                  </a:lnTo>
                  <a:lnTo>
                    <a:pt x="1120695" y="228368"/>
                  </a:lnTo>
                  <a:lnTo>
                    <a:pt x="1127662" y="226189"/>
                  </a:lnTo>
                  <a:lnTo>
                    <a:pt x="1133475" y="221334"/>
                  </a:lnTo>
                  <a:lnTo>
                    <a:pt x="1203959" y="133234"/>
                  </a:lnTo>
                  <a:lnTo>
                    <a:pt x="1194815" y="133234"/>
                  </a:lnTo>
                  <a:lnTo>
                    <a:pt x="1194815" y="126084"/>
                  </a:lnTo>
                  <a:lnTo>
                    <a:pt x="1179957" y="126084"/>
                  </a:lnTo>
                  <a:lnTo>
                    <a:pt x="1170437" y="114184"/>
                  </a:lnTo>
                  <a:close/>
                </a:path>
                <a:path w="1219200" h="228600">
                  <a:moveTo>
                    <a:pt x="1155197" y="95134"/>
                  </a:moveTo>
                  <a:lnTo>
                    <a:pt x="0" y="95134"/>
                  </a:lnTo>
                  <a:lnTo>
                    <a:pt x="0" y="133234"/>
                  </a:lnTo>
                  <a:lnTo>
                    <a:pt x="1155197" y="133234"/>
                  </a:lnTo>
                  <a:lnTo>
                    <a:pt x="1170437" y="114184"/>
                  </a:lnTo>
                  <a:lnTo>
                    <a:pt x="1155197" y="95134"/>
                  </a:lnTo>
                  <a:close/>
                </a:path>
                <a:path w="1219200" h="228600">
                  <a:moveTo>
                    <a:pt x="1203959" y="95134"/>
                  </a:moveTo>
                  <a:lnTo>
                    <a:pt x="1194815" y="95134"/>
                  </a:lnTo>
                  <a:lnTo>
                    <a:pt x="1194815" y="133234"/>
                  </a:lnTo>
                  <a:lnTo>
                    <a:pt x="1203959" y="133234"/>
                  </a:lnTo>
                  <a:lnTo>
                    <a:pt x="1219200" y="114184"/>
                  </a:lnTo>
                  <a:lnTo>
                    <a:pt x="1203959" y="95134"/>
                  </a:lnTo>
                  <a:close/>
                </a:path>
                <a:path w="1219200" h="228600">
                  <a:moveTo>
                    <a:pt x="1179957" y="102284"/>
                  </a:moveTo>
                  <a:lnTo>
                    <a:pt x="1170437" y="114184"/>
                  </a:lnTo>
                  <a:lnTo>
                    <a:pt x="1179957" y="126084"/>
                  </a:lnTo>
                  <a:lnTo>
                    <a:pt x="1179957" y="102284"/>
                  </a:lnTo>
                  <a:close/>
                </a:path>
                <a:path w="1219200" h="228600">
                  <a:moveTo>
                    <a:pt x="1194815" y="102284"/>
                  </a:moveTo>
                  <a:lnTo>
                    <a:pt x="1179957" y="102284"/>
                  </a:lnTo>
                  <a:lnTo>
                    <a:pt x="1179957" y="126084"/>
                  </a:lnTo>
                  <a:lnTo>
                    <a:pt x="1194815" y="126084"/>
                  </a:lnTo>
                  <a:lnTo>
                    <a:pt x="1194815" y="102284"/>
                  </a:lnTo>
                  <a:close/>
                </a:path>
                <a:path w="1219200" h="228600">
                  <a:moveTo>
                    <a:pt x="1120695" y="0"/>
                  </a:moveTo>
                  <a:lnTo>
                    <a:pt x="1113418" y="595"/>
                  </a:lnTo>
                  <a:lnTo>
                    <a:pt x="1106677" y="4062"/>
                  </a:lnTo>
                  <a:lnTo>
                    <a:pt x="1101863" y="9859"/>
                  </a:lnTo>
                  <a:lnTo>
                    <a:pt x="1099693" y="16829"/>
                  </a:lnTo>
                  <a:lnTo>
                    <a:pt x="1100284" y="24107"/>
                  </a:lnTo>
                  <a:lnTo>
                    <a:pt x="1103757" y="30834"/>
                  </a:lnTo>
                  <a:lnTo>
                    <a:pt x="1170437" y="114184"/>
                  </a:lnTo>
                  <a:lnTo>
                    <a:pt x="1179957" y="102284"/>
                  </a:lnTo>
                  <a:lnTo>
                    <a:pt x="1194815" y="102284"/>
                  </a:lnTo>
                  <a:lnTo>
                    <a:pt x="1194815" y="95134"/>
                  </a:lnTo>
                  <a:lnTo>
                    <a:pt x="1203959" y="95134"/>
                  </a:lnTo>
                  <a:lnTo>
                    <a:pt x="1133475" y="7034"/>
                  </a:lnTo>
                  <a:lnTo>
                    <a:pt x="1127662" y="2178"/>
                  </a:lnTo>
                  <a:lnTo>
                    <a:pt x="11206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38800" y="4572000"/>
              <a:ext cx="2879725" cy="21145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89568591-4389-48F7-8AB9-0910FC4CA735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5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4600" y="392633"/>
            <a:ext cx="3282441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0099"/>
                </a:solidFill>
              </a:rPr>
              <a:t>Key</a:t>
            </a:r>
            <a:r>
              <a:rPr spc="-80" dirty="0">
                <a:solidFill>
                  <a:srgbClr val="000099"/>
                </a:solidFill>
              </a:rPr>
              <a:t> </a:t>
            </a:r>
            <a:r>
              <a:rPr spc="-5" dirty="0">
                <a:solidFill>
                  <a:srgbClr val="000099"/>
                </a:solidFill>
              </a:rPr>
              <a:t>Points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400" y="1543938"/>
            <a:ext cx="8762999" cy="25910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44170" indent="-343535">
              <a:lnSpc>
                <a:spcPct val="100000"/>
              </a:lnSpc>
              <a:spcBef>
                <a:spcPts val="105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AVL tree remain 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balanced </a:t>
            </a:r>
            <a:r>
              <a:rPr sz="3200" dirty="0">
                <a:latin typeface="Times New Roman"/>
                <a:cs typeface="Times New Roman"/>
              </a:rPr>
              <a:t>by applying  rotations, therefore it guarantees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O(log</a:t>
            </a:r>
            <a:r>
              <a:rPr sz="3200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N) </a:t>
            </a:r>
            <a:r>
              <a:rPr sz="3200" dirty="0">
                <a:latin typeface="Times New Roman"/>
                <a:cs typeface="Times New Roman"/>
              </a:rPr>
              <a:t> search time in a dynamic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 smtClean="0">
                <a:latin typeface="Times New Roman"/>
                <a:cs typeface="Times New Roman"/>
              </a:rPr>
              <a:t>environment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12065" marR="344170">
              <a:lnSpc>
                <a:spcPct val="100000"/>
              </a:lnSpc>
              <a:spcBef>
                <a:spcPts val="105"/>
              </a:spcBef>
              <a:buClr>
                <a:srgbClr val="0033CC"/>
              </a:buClr>
              <a:buSzPct val="84375"/>
              <a:tabLst>
                <a:tab pos="355600" algn="l"/>
                <a:tab pos="356235" algn="l"/>
              </a:tabLst>
            </a:pPr>
            <a:endParaRPr sz="3200"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Tree </a:t>
            </a:r>
            <a:r>
              <a:rPr sz="3200" spc="5" dirty="0">
                <a:latin typeface="Times New Roman"/>
                <a:cs typeface="Times New Roman"/>
              </a:rPr>
              <a:t>can </a:t>
            </a:r>
            <a:r>
              <a:rPr sz="3200" dirty="0">
                <a:latin typeface="Times New Roman"/>
                <a:cs typeface="Times New Roman"/>
              </a:rPr>
              <a:t>be re-balanced in at most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O(log</a:t>
            </a:r>
            <a:r>
              <a:rPr sz="3200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N) </a:t>
            </a:r>
            <a:r>
              <a:rPr sz="3200" dirty="0">
                <a:latin typeface="Times New Roman"/>
                <a:cs typeface="Times New Roman"/>
              </a:rPr>
              <a:t> time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5D3A7F99-A66A-47E3-B24B-DC4B61558623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2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601" y="392633"/>
            <a:ext cx="562406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Searching AVL</a:t>
            </a:r>
            <a:r>
              <a:rPr spc="-50" dirty="0"/>
              <a:t> </a:t>
            </a:r>
            <a:r>
              <a:rPr spc="-5" dirty="0"/>
              <a:t>Trees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49" y="1543938"/>
            <a:ext cx="7759700" cy="39273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Searching an AVL tree is exactly the same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  searching a regular binary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 smtClean="0">
                <a:latin typeface="Times New Roman"/>
                <a:cs typeface="Times New Roman"/>
              </a:rPr>
              <a:t>tree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12065" marR="5080">
              <a:lnSpc>
                <a:spcPct val="100000"/>
              </a:lnSpc>
              <a:spcBef>
                <a:spcPts val="105"/>
              </a:spcBef>
              <a:buClr>
                <a:srgbClr val="0033CC"/>
              </a:buClr>
              <a:buSzPct val="84375"/>
              <a:tabLst>
                <a:tab pos="355600" algn="l"/>
                <a:tab pos="356235" algn="l"/>
              </a:tabLst>
            </a:pPr>
            <a:endParaRPr sz="3200" dirty="0">
              <a:latin typeface="Times New Roman"/>
              <a:cs typeface="Times New Roman"/>
            </a:endParaRPr>
          </a:p>
          <a:p>
            <a:pPr marL="756285" marR="178435" lvl="1" indent="-287020">
              <a:lnSpc>
                <a:spcPct val="100000"/>
              </a:lnSpc>
              <a:spcBef>
                <a:spcPts val="675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all descendants to the </a:t>
            </a:r>
            <a:r>
              <a:rPr sz="2800" dirty="0">
                <a:latin typeface="Times New Roman"/>
                <a:cs typeface="Times New Roman"/>
              </a:rPr>
              <a:t>right of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node </a:t>
            </a:r>
            <a:r>
              <a:rPr sz="2800" spc="-5" dirty="0">
                <a:latin typeface="Times New Roman"/>
                <a:cs typeface="Times New Roman"/>
              </a:rPr>
              <a:t>are greater  than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 smtClean="0">
                <a:latin typeface="Times New Roman"/>
                <a:cs typeface="Times New Roman"/>
              </a:rPr>
              <a:t>node</a:t>
            </a:r>
            <a:endParaRPr lang="en-US" sz="2800" dirty="0">
              <a:latin typeface="Times New Roman"/>
              <a:cs typeface="Times New Roman"/>
            </a:endParaRPr>
          </a:p>
          <a:p>
            <a:pPr marL="469265" marR="178435" lvl="1">
              <a:lnSpc>
                <a:spcPct val="100000"/>
              </a:lnSpc>
              <a:spcBef>
                <a:spcPts val="675"/>
              </a:spcBef>
              <a:buClr>
                <a:srgbClr val="CC0000"/>
              </a:buClr>
              <a:buSzPct val="83928"/>
              <a:tabLst>
                <a:tab pos="756920" algn="l"/>
              </a:tabLst>
            </a:pPr>
            <a:endParaRPr sz="2800" dirty="0">
              <a:latin typeface="Times New Roman"/>
              <a:cs typeface="Times New Roman"/>
            </a:endParaRPr>
          </a:p>
          <a:p>
            <a:pPr marL="756285" marR="127000" lvl="1" indent="-287020">
              <a:lnSpc>
                <a:spcPct val="100000"/>
              </a:lnSpc>
              <a:spcBef>
                <a:spcPts val="675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all </a:t>
            </a:r>
            <a:r>
              <a:rPr sz="2800" dirty="0">
                <a:latin typeface="Times New Roman"/>
                <a:cs typeface="Times New Roman"/>
              </a:rPr>
              <a:t>descendants </a:t>
            </a:r>
            <a:r>
              <a:rPr sz="2800" spc="-5" dirty="0">
                <a:latin typeface="Times New Roman"/>
                <a:cs typeface="Times New Roman"/>
              </a:rPr>
              <a:t>to the left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node </a:t>
            </a:r>
            <a:r>
              <a:rPr sz="2800" spc="-5" dirty="0">
                <a:latin typeface="Times New Roman"/>
                <a:cs typeface="Times New Roman"/>
              </a:rPr>
              <a:t>are </a:t>
            </a:r>
            <a:r>
              <a:rPr sz="2800" dirty="0">
                <a:latin typeface="Times New Roman"/>
                <a:cs typeface="Times New Roman"/>
              </a:rPr>
              <a:t>less </a:t>
            </a:r>
            <a:r>
              <a:rPr sz="2800" spc="-5" dirty="0">
                <a:latin typeface="Times New Roman"/>
                <a:cs typeface="Times New Roman"/>
              </a:rPr>
              <a:t>than 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D3B36D01-905D-4C4B-BFDB-59F21ED14706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2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1" y="392633"/>
            <a:ext cx="537362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Inserting in AVL</a:t>
            </a:r>
            <a:r>
              <a:rPr dirty="0"/>
              <a:t> </a:t>
            </a:r>
            <a:r>
              <a:rPr spc="-5" dirty="0"/>
              <a:t>Tree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49" y="1445325"/>
            <a:ext cx="7833995" cy="441388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95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Insertion is similar to regular binary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tree</a:t>
            </a:r>
            <a:endParaRPr sz="3200">
              <a:latin typeface="Times New Roman"/>
              <a:cs typeface="Times New Roman"/>
            </a:endParaRPr>
          </a:p>
          <a:p>
            <a:pPr marL="756285" marR="414655" lvl="1" indent="-287020">
              <a:lnSpc>
                <a:spcPts val="3020"/>
              </a:lnSpc>
              <a:spcBef>
                <a:spcPts val="725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keep </a:t>
            </a:r>
            <a:r>
              <a:rPr sz="2800" dirty="0">
                <a:latin typeface="Times New Roman"/>
                <a:cs typeface="Times New Roman"/>
              </a:rPr>
              <a:t>going </a:t>
            </a:r>
            <a:r>
              <a:rPr sz="2800" spc="-5" dirty="0">
                <a:latin typeface="Times New Roman"/>
                <a:cs typeface="Times New Roman"/>
              </a:rPr>
              <a:t>left </a:t>
            </a:r>
            <a:r>
              <a:rPr sz="2800" dirty="0">
                <a:latin typeface="Times New Roman"/>
                <a:cs typeface="Times New Roman"/>
              </a:rPr>
              <a:t>(or right) </a:t>
            </a: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tree </a:t>
            </a:r>
            <a:r>
              <a:rPr sz="2800" dirty="0">
                <a:latin typeface="Times New Roman"/>
                <a:cs typeface="Times New Roman"/>
              </a:rPr>
              <a:t>until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null  </a:t>
            </a:r>
            <a:r>
              <a:rPr sz="2800" spc="-5" dirty="0">
                <a:latin typeface="Times New Roman"/>
                <a:cs typeface="Times New Roman"/>
              </a:rPr>
              <a:t>child is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reached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95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insert </a:t>
            </a:r>
            <a:r>
              <a:rPr sz="2800" spc="-5" dirty="0">
                <a:latin typeface="Times New Roman"/>
                <a:cs typeface="Times New Roman"/>
              </a:rPr>
              <a:t>a new </a:t>
            </a:r>
            <a:r>
              <a:rPr sz="2800" dirty="0">
                <a:latin typeface="Times New Roman"/>
                <a:cs typeface="Times New Roman"/>
              </a:rPr>
              <a:t>node </a:t>
            </a:r>
            <a:r>
              <a:rPr sz="2800" spc="-5" dirty="0">
                <a:latin typeface="Times New Roman"/>
                <a:cs typeface="Times New Roman"/>
              </a:rPr>
              <a:t>in this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position</a:t>
            </a:r>
            <a:endParaRPr sz="28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10"/>
              </a:spcBef>
              <a:buClr>
                <a:srgbClr val="0033CC"/>
              </a:buClr>
              <a:buSzPct val="85416"/>
              <a:buChar char="○"/>
              <a:tabLst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an inserted node is </a:t>
            </a:r>
            <a:r>
              <a:rPr sz="2400" i="1" dirty="0">
                <a:latin typeface="Times New Roman"/>
                <a:cs typeface="Times New Roman"/>
              </a:rPr>
              <a:t>always </a:t>
            </a:r>
            <a:r>
              <a:rPr sz="2400" dirty="0">
                <a:latin typeface="Times New Roman"/>
                <a:cs typeface="Times New Roman"/>
              </a:rPr>
              <a:t>a leaf to start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65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Major difference from binary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tree</a:t>
            </a:r>
            <a:endParaRPr sz="32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ts val="3020"/>
              </a:lnSpc>
              <a:spcBef>
                <a:spcPts val="720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must check if any </a:t>
            </a:r>
            <a:r>
              <a:rPr sz="2800" dirty="0">
                <a:latin typeface="Times New Roman"/>
                <a:cs typeface="Times New Roman"/>
              </a:rPr>
              <a:t>of the </a:t>
            </a:r>
            <a:r>
              <a:rPr sz="2800" spc="-5" dirty="0">
                <a:latin typeface="Times New Roman"/>
                <a:cs typeface="Times New Roman"/>
              </a:rPr>
              <a:t>sub-trees in the tree have  become too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unbalanced</a:t>
            </a:r>
            <a:endParaRPr sz="2800">
              <a:latin typeface="Times New Roman"/>
              <a:cs typeface="Times New Roman"/>
            </a:endParaRPr>
          </a:p>
          <a:p>
            <a:pPr marL="1155700" marR="10160" lvl="2" indent="-228600">
              <a:lnSpc>
                <a:spcPts val="2590"/>
              </a:lnSpc>
              <a:spcBef>
                <a:spcPts val="595"/>
              </a:spcBef>
              <a:buClr>
                <a:srgbClr val="0033CC"/>
              </a:buClr>
              <a:buSzPct val="85416"/>
              <a:buChar char="○"/>
              <a:tabLst>
                <a:tab pos="1156335" algn="l"/>
                <a:tab pos="4271010" algn="l"/>
              </a:tabLst>
            </a:pPr>
            <a:r>
              <a:rPr sz="2400" dirty="0">
                <a:latin typeface="Times New Roman"/>
                <a:cs typeface="Times New Roman"/>
              </a:rPr>
              <a:t>search from inserted node to root looking for any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 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balance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factor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	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54363344-AD31-4203-898B-21631FB92473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715962"/>
          </a:xfrm>
        </p:spPr>
        <p:txBody>
          <a:bodyPr/>
          <a:lstStyle/>
          <a:p>
            <a:r>
              <a:rPr lang="en-US" dirty="0"/>
              <a:t>Successful and Unsuccessful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001000" cy="5102352"/>
          </a:xfrm>
        </p:spPr>
        <p:txBody>
          <a:bodyPr/>
          <a:lstStyle/>
          <a:p>
            <a:r>
              <a:rPr lang="en-US" dirty="0" smtClean="0"/>
              <a:t>Each time a BST is examined for an identifier that is not in the tree, the search terminates at an </a:t>
            </a:r>
            <a:r>
              <a:rPr lang="en-US" b="1" dirty="0" smtClean="0">
                <a:solidFill>
                  <a:srgbClr val="FF0000"/>
                </a:solidFill>
              </a:rPr>
              <a:t>external node.</a:t>
            </a:r>
          </a:p>
          <a:p>
            <a:endParaRPr lang="en-US" dirty="0"/>
          </a:p>
          <a:p>
            <a:r>
              <a:rPr lang="en-US" dirty="0" smtClean="0"/>
              <a:t>Since all such searches are unsuccessful searches, external nodes are also called as </a:t>
            </a:r>
            <a:r>
              <a:rPr lang="en-US" b="1" dirty="0" smtClean="0">
                <a:solidFill>
                  <a:srgbClr val="FF0000"/>
                </a:solidFill>
              </a:rPr>
              <a:t>failure nodes 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/>
              <a:t>BST with added external nodes is called as </a:t>
            </a:r>
            <a:r>
              <a:rPr lang="en-US" b="1" dirty="0" smtClean="0">
                <a:solidFill>
                  <a:srgbClr val="FF0000"/>
                </a:solidFill>
              </a:rPr>
              <a:t>Extended Binary Tree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24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1" y="476885"/>
            <a:ext cx="48924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Inserting </a:t>
            </a:r>
            <a:r>
              <a:rPr sz="3200" dirty="0"/>
              <a:t>in AVL</a:t>
            </a:r>
            <a:r>
              <a:rPr sz="3200" spc="-95" dirty="0"/>
              <a:t> </a:t>
            </a:r>
            <a:r>
              <a:rPr sz="3200" dirty="0"/>
              <a:t>Tree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49" y="1216333"/>
            <a:ext cx="7759065" cy="539940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00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A few points </a:t>
            </a:r>
            <a:r>
              <a:rPr sz="3200" spc="5" dirty="0">
                <a:latin typeface="Times New Roman"/>
                <a:cs typeface="Times New Roman"/>
              </a:rPr>
              <a:t>about </a:t>
            </a:r>
            <a:r>
              <a:rPr sz="3200" dirty="0">
                <a:latin typeface="Times New Roman"/>
                <a:cs typeface="Times New Roman"/>
              </a:rPr>
              <a:t>tree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inserts</a:t>
            </a: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the insert </a:t>
            </a:r>
            <a:r>
              <a:rPr sz="2800" spc="-5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be done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recursively</a:t>
            </a:r>
          </a:p>
          <a:p>
            <a:pPr marL="756285" marR="144780" lvl="1" indent="-287020">
              <a:lnSpc>
                <a:spcPts val="3020"/>
              </a:lnSpc>
              <a:spcBef>
                <a:spcPts val="720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the insert </a:t>
            </a:r>
            <a:r>
              <a:rPr sz="2800" spc="-5" dirty="0">
                <a:latin typeface="Times New Roman"/>
                <a:cs typeface="Times New Roman"/>
              </a:rPr>
              <a:t>call will </a:t>
            </a:r>
            <a:r>
              <a:rPr sz="2800" dirty="0">
                <a:latin typeface="Times New Roman"/>
                <a:cs typeface="Times New Roman"/>
              </a:rPr>
              <a:t>return true </a:t>
            </a:r>
            <a:r>
              <a:rPr sz="2800" spc="-5" dirty="0">
                <a:latin typeface="Times New Roman"/>
                <a:cs typeface="Times New Roman"/>
              </a:rPr>
              <a:t>if </a:t>
            </a:r>
            <a:r>
              <a:rPr sz="2800" dirty="0">
                <a:latin typeface="Times New Roman"/>
                <a:cs typeface="Times New Roman"/>
              </a:rPr>
              <a:t>the height of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 sub-tree </a:t>
            </a:r>
            <a:r>
              <a:rPr sz="2800" spc="-5" dirty="0">
                <a:latin typeface="Times New Roman"/>
                <a:cs typeface="Times New Roman"/>
              </a:rPr>
              <a:t>has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changed</a:t>
            </a:r>
            <a:endParaRPr sz="2800" dirty="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ts val="2600"/>
              </a:lnSpc>
              <a:spcBef>
                <a:spcPts val="585"/>
              </a:spcBef>
              <a:buClr>
                <a:srgbClr val="0033CC"/>
              </a:buClr>
              <a:buSzPct val="85416"/>
              <a:buChar char="○"/>
              <a:tabLst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since </a:t>
            </a:r>
            <a:r>
              <a:rPr sz="2400" spc="-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are doing an insert, the height of the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sub-tree  </a:t>
            </a:r>
            <a:r>
              <a:rPr sz="2400" dirty="0">
                <a:latin typeface="Times New Roman"/>
                <a:cs typeface="Times New Roman"/>
              </a:rPr>
              <a:t>can only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increase</a:t>
            </a:r>
          </a:p>
          <a:p>
            <a:pPr marL="756285" marR="260350" lvl="1" indent="-287020">
              <a:lnSpc>
                <a:spcPts val="3020"/>
              </a:lnSpc>
              <a:spcBef>
                <a:spcPts val="660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if </a:t>
            </a:r>
            <a:r>
              <a:rPr sz="2800" i="1" spc="-5" dirty="0">
                <a:latin typeface="Times New Roman"/>
                <a:cs typeface="Times New Roman"/>
              </a:rPr>
              <a:t>insert() </a:t>
            </a:r>
            <a:r>
              <a:rPr sz="2800" dirty="0">
                <a:latin typeface="Times New Roman"/>
                <a:cs typeface="Times New Roman"/>
              </a:rPr>
              <a:t>returns </a:t>
            </a:r>
            <a:r>
              <a:rPr sz="2800" spc="-5" dirty="0">
                <a:latin typeface="Times New Roman"/>
                <a:cs typeface="Times New Roman"/>
              </a:rPr>
              <a:t>true, balance factor </a:t>
            </a:r>
            <a:r>
              <a:rPr sz="2800" dirty="0">
                <a:latin typeface="Times New Roman"/>
                <a:cs typeface="Times New Roman"/>
              </a:rPr>
              <a:t>of current  node </a:t>
            </a:r>
            <a:r>
              <a:rPr sz="2800" spc="-5" dirty="0">
                <a:latin typeface="Times New Roman"/>
                <a:cs typeface="Times New Roman"/>
              </a:rPr>
              <a:t>needs to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adjusted</a:t>
            </a:r>
            <a:endParaRPr sz="28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260"/>
              </a:spcBef>
              <a:buClr>
                <a:srgbClr val="0033CC"/>
              </a:buClr>
              <a:buSzPct val="85416"/>
              <a:buChar char="○"/>
              <a:tabLst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balance factor = height(right) –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height(left)</a:t>
            </a:r>
          </a:p>
          <a:p>
            <a:pPr marL="1612900" lvl="3" indent="-229235">
              <a:lnSpc>
                <a:spcPct val="100000"/>
              </a:lnSpc>
              <a:spcBef>
                <a:spcPts val="260"/>
              </a:spcBef>
              <a:buClr>
                <a:srgbClr val="0033CC"/>
              </a:buClr>
              <a:buSzPct val="65000"/>
              <a:buFont typeface="Wingdings"/>
              <a:buChar char="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left sub-tree increases, balance factor decreases by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</a:p>
          <a:p>
            <a:pPr marL="1612900" lvl="3" indent="-229235">
              <a:lnSpc>
                <a:spcPct val="100000"/>
              </a:lnSpc>
              <a:spcBef>
                <a:spcPts val="240"/>
              </a:spcBef>
              <a:buClr>
                <a:srgbClr val="0033CC"/>
              </a:buClr>
              <a:buSzPct val="65000"/>
              <a:buFont typeface="Wingdings"/>
              <a:buChar char="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right sub-tree increases, balance factor increases by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</a:p>
          <a:p>
            <a:pPr marL="756285" marR="27305" lvl="1" indent="-287020">
              <a:lnSpc>
                <a:spcPts val="3010"/>
              </a:lnSpc>
              <a:spcBef>
                <a:spcPts val="710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  <a:tab pos="4344670" algn="l"/>
              </a:tabLst>
            </a:pPr>
            <a:r>
              <a:rPr sz="2800" spc="-5" dirty="0">
                <a:latin typeface="Times New Roman"/>
                <a:cs typeface="Times New Roman"/>
              </a:rPr>
              <a:t>if balance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factor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equals	2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any </a:t>
            </a:r>
            <a:r>
              <a:rPr sz="2800" dirty="0">
                <a:latin typeface="Times New Roman"/>
                <a:cs typeface="Times New Roman"/>
              </a:rPr>
              <a:t>node, 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sub-  tree must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rebalanced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9C8E64DE-8D51-4CAE-B0C2-FEF546FA4BFC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3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84250"/>
            <a:ext cx="9144000" cy="546100"/>
            <a:chOff x="0" y="98425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1371600"/>
              <a:ext cx="9144000" cy="76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33600" y="990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80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79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19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20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264668"/>
            <a:ext cx="5883021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Inserting </a:t>
            </a:r>
            <a:r>
              <a:rPr sz="3200" dirty="0"/>
              <a:t>in AVL</a:t>
            </a:r>
            <a:r>
              <a:rPr sz="3200" spc="-95" dirty="0"/>
              <a:t> </a:t>
            </a:r>
            <a:r>
              <a:rPr sz="3200" dirty="0"/>
              <a:t>Tree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6394" y="1095502"/>
            <a:ext cx="508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15" dirty="0">
                <a:latin typeface="Arial"/>
                <a:cs typeface="Arial"/>
              </a:rPr>
              <a:t>M</a:t>
            </a:r>
            <a:r>
              <a:rPr sz="1600" i="1" spc="-10" dirty="0">
                <a:latin typeface="Arial"/>
                <a:cs typeface="Arial"/>
              </a:rPr>
              <a:t>(-</a:t>
            </a:r>
            <a:r>
              <a:rPr sz="1600" i="1" spc="-5" dirty="0">
                <a:latin typeface="Arial"/>
                <a:cs typeface="Arial"/>
              </a:rPr>
              <a:t>1)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12850" y="1291716"/>
            <a:ext cx="3594100" cy="1762760"/>
            <a:chOff x="1212850" y="1291716"/>
            <a:chExt cx="3594100" cy="1762760"/>
          </a:xfrm>
        </p:grpSpPr>
        <p:sp>
          <p:nvSpPr>
            <p:cNvPr id="8" name="object 8"/>
            <p:cNvSpPr/>
            <p:nvPr/>
          </p:nvSpPr>
          <p:spPr>
            <a:xfrm>
              <a:off x="1219200" y="1752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79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19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20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76400" y="1367154"/>
              <a:ext cx="461645" cy="461645"/>
            </a:xfrm>
            <a:custGeom>
              <a:avLst/>
              <a:gdLst/>
              <a:ahLst/>
              <a:cxnLst/>
              <a:rect l="l" t="t" r="r" b="b"/>
              <a:pathLst>
                <a:path w="461644" h="461644">
                  <a:moveTo>
                    <a:pt x="26924" y="380873"/>
                  </a:moveTo>
                  <a:lnTo>
                    <a:pt x="0" y="461645"/>
                  </a:lnTo>
                  <a:lnTo>
                    <a:pt x="80772" y="434721"/>
                  </a:lnTo>
                  <a:lnTo>
                    <a:pt x="67310" y="421259"/>
                  </a:lnTo>
                  <a:lnTo>
                    <a:pt x="49402" y="421259"/>
                  </a:lnTo>
                  <a:lnTo>
                    <a:pt x="40386" y="412242"/>
                  </a:lnTo>
                  <a:lnTo>
                    <a:pt x="49340" y="403289"/>
                  </a:lnTo>
                  <a:lnTo>
                    <a:pt x="26924" y="380873"/>
                  </a:lnTo>
                  <a:close/>
                </a:path>
                <a:path w="461644" h="461644">
                  <a:moveTo>
                    <a:pt x="49340" y="403289"/>
                  </a:moveTo>
                  <a:lnTo>
                    <a:pt x="40386" y="412242"/>
                  </a:lnTo>
                  <a:lnTo>
                    <a:pt x="49402" y="421259"/>
                  </a:lnTo>
                  <a:lnTo>
                    <a:pt x="58355" y="412304"/>
                  </a:lnTo>
                  <a:lnTo>
                    <a:pt x="49340" y="403289"/>
                  </a:lnTo>
                  <a:close/>
                </a:path>
                <a:path w="461644" h="461644">
                  <a:moveTo>
                    <a:pt x="58355" y="412304"/>
                  </a:moveTo>
                  <a:lnTo>
                    <a:pt x="49402" y="421259"/>
                  </a:lnTo>
                  <a:lnTo>
                    <a:pt x="67310" y="421259"/>
                  </a:lnTo>
                  <a:lnTo>
                    <a:pt x="58355" y="412304"/>
                  </a:lnTo>
                  <a:close/>
                </a:path>
                <a:path w="461644" h="461644">
                  <a:moveTo>
                    <a:pt x="452755" y="0"/>
                  </a:moveTo>
                  <a:lnTo>
                    <a:pt x="49340" y="403289"/>
                  </a:lnTo>
                  <a:lnTo>
                    <a:pt x="58355" y="412304"/>
                  </a:lnTo>
                  <a:lnTo>
                    <a:pt x="461644" y="8890"/>
                  </a:lnTo>
                  <a:lnTo>
                    <a:pt x="4527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52600" y="2514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80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79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19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20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1319" y="2205989"/>
              <a:ext cx="233679" cy="308610"/>
            </a:xfrm>
            <a:custGeom>
              <a:avLst/>
              <a:gdLst/>
              <a:ahLst/>
              <a:cxnLst/>
              <a:rect l="l" t="t" r="r" b="b"/>
              <a:pathLst>
                <a:path w="233680" h="308610">
                  <a:moveTo>
                    <a:pt x="182880" y="251460"/>
                  </a:moveTo>
                  <a:lnTo>
                    <a:pt x="157480" y="270510"/>
                  </a:lnTo>
                  <a:lnTo>
                    <a:pt x="233680" y="308610"/>
                  </a:lnTo>
                  <a:lnTo>
                    <a:pt x="225136" y="261620"/>
                  </a:lnTo>
                  <a:lnTo>
                    <a:pt x="190500" y="261620"/>
                  </a:lnTo>
                  <a:lnTo>
                    <a:pt x="182880" y="251460"/>
                  </a:lnTo>
                  <a:close/>
                </a:path>
                <a:path w="233680" h="308610">
                  <a:moveTo>
                    <a:pt x="193040" y="243839"/>
                  </a:moveTo>
                  <a:lnTo>
                    <a:pt x="182880" y="251460"/>
                  </a:lnTo>
                  <a:lnTo>
                    <a:pt x="190500" y="261620"/>
                  </a:lnTo>
                  <a:lnTo>
                    <a:pt x="200660" y="254000"/>
                  </a:lnTo>
                  <a:lnTo>
                    <a:pt x="193040" y="243839"/>
                  </a:lnTo>
                  <a:close/>
                </a:path>
                <a:path w="233680" h="308610">
                  <a:moveTo>
                    <a:pt x="218440" y="224789"/>
                  </a:moveTo>
                  <a:lnTo>
                    <a:pt x="193040" y="243839"/>
                  </a:lnTo>
                  <a:lnTo>
                    <a:pt x="200660" y="254000"/>
                  </a:lnTo>
                  <a:lnTo>
                    <a:pt x="190500" y="261620"/>
                  </a:lnTo>
                  <a:lnTo>
                    <a:pt x="225136" y="261620"/>
                  </a:lnTo>
                  <a:lnTo>
                    <a:pt x="218440" y="224789"/>
                  </a:lnTo>
                  <a:close/>
                </a:path>
                <a:path w="233680" h="308610">
                  <a:moveTo>
                    <a:pt x="10160" y="0"/>
                  </a:moveTo>
                  <a:lnTo>
                    <a:pt x="0" y="7620"/>
                  </a:lnTo>
                  <a:lnTo>
                    <a:pt x="182880" y="251460"/>
                  </a:lnTo>
                  <a:lnTo>
                    <a:pt x="193040" y="2438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71800" y="1752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80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79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20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61792" y="1291716"/>
              <a:ext cx="386715" cy="537210"/>
            </a:xfrm>
            <a:custGeom>
              <a:avLst/>
              <a:gdLst/>
              <a:ahLst/>
              <a:cxnLst/>
              <a:rect l="l" t="t" r="r" b="b"/>
              <a:pathLst>
                <a:path w="386714" h="537210">
                  <a:moveTo>
                    <a:pt x="336761" y="478707"/>
                  </a:moveTo>
                  <a:lnTo>
                    <a:pt x="310895" y="497205"/>
                  </a:lnTo>
                  <a:lnTo>
                    <a:pt x="386206" y="537083"/>
                  </a:lnTo>
                  <a:lnTo>
                    <a:pt x="378604" y="489077"/>
                  </a:lnTo>
                  <a:lnTo>
                    <a:pt x="344169" y="489077"/>
                  </a:lnTo>
                  <a:lnTo>
                    <a:pt x="336761" y="478707"/>
                  </a:lnTo>
                  <a:close/>
                </a:path>
                <a:path w="386714" h="537210">
                  <a:moveTo>
                    <a:pt x="347054" y="471345"/>
                  </a:moveTo>
                  <a:lnTo>
                    <a:pt x="336761" y="478707"/>
                  </a:lnTo>
                  <a:lnTo>
                    <a:pt x="344169" y="489077"/>
                  </a:lnTo>
                  <a:lnTo>
                    <a:pt x="354456" y="481711"/>
                  </a:lnTo>
                  <a:lnTo>
                    <a:pt x="347054" y="471345"/>
                  </a:lnTo>
                  <a:close/>
                </a:path>
                <a:path w="386714" h="537210">
                  <a:moveTo>
                    <a:pt x="372871" y="452882"/>
                  </a:moveTo>
                  <a:lnTo>
                    <a:pt x="347054" y="471345"/>
                  </a:lnTo>
                  <a:lnTo>
                    <a:pt x="354456" y="481711"/>
                  </a:lnTo>
                  <a:lnTo>
                    <a:pt x="344169" y="489077"/>
                  </a:lnTo>
                  <a:lnTo>
                    <a:pt x="378604" y="489077"/>
                  </a:lnTo>
                  <a:lnTo>
                    <a:pt x="372871" y="452882"/>
                  </a:lnTo>
                  <a:close/>
                </a:path>
                <a:path w="386714" h="537210">
                  <a:moveTo>
                    <a:pt x="10413" y="0"/>
                  </a:moveTo>
                  <a:lnTo>
                    <a:pt x="0" y="7366"/>
                  </a:lnTo>
                  <a:lnTo>
                    <a:pt x="336761" y="478707"/>
                  </a:lnTo>
                  <a:lnTo>
                    <a:pt x="347054" y="471345"/>
                  </a:lnTo>
                  <a:lnTo>
                    <a:pt x="104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0000" y="2057400"/>
              <a:ext cx="990600" cy="228600"/>
            </a:xfrm>
            <a:custGeom>
              <a:avLst/>
              <a:gdLst/>
              <a:ahLst/>
              <a:cxnLst/>
              <a:rect l="l" t="t" r="r" b="b"/>
              <a:pathLst>
                <a:path w="990600" h="228600">
                  <a:moveTo>
                    <a:pt x="0" y="57150"/>
                  </a:moveTo>
                  <a:lnTo>
                    <a:pt x="742950" y="57150"/>
                  </a:lnTo>
                  <a:lnTo>
                    <a:pt x="742950" y="0"/>
                  </a:lnTo>
                  <a:lnTo>
                    <a:pt x="990600" y="114300"/>
                  </a:lnTo>
                  <a:lnTo>
                    <a:pt x="742950" y="228600"/>
                  </a:lnTo>
                  <a:lnTo>
                    <a:pt x="74295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13175" y="1702054"/>
            <a:ext cx="9880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insert(V)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2044" y="1857501"/>
            <a:ext cx="4083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E(1)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55394" y="2619882"/>
            <a:ext cx="375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J(0)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74975" y="1857501"/>
            <a:ext cx="4083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P(0)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72200" y="990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176009" y="1095502"/>
            <a:ext cx="441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15" dirty="0">
                <a:latin typeface="Arial"/>
                <a:cs typeface="Arial"/>
              </a:rPr>
              <a:t>M</a:t>
            </a:r>
            <a:r>
              <a:rPr sz="1600" i="1" spc="-5" dirty="0">
                <a:latin typeface="Arial"/>
                <a:cs typeface="Arial"/>
              </a:rPr>
              <a:t>(0)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251450" y="1291716"/>
            <a:ext cx="2298700" cy="1762760"/>
            <a:chOff x="5251450" y="1291716"/>
            <a:chExt cx="2298700" cy="1762760"/>
          </a:xfrm>
        </p:grpSpPr>
        <p:sp>
          <p:nvSpPr>
            <p:cNvPr id="22" name="object 22"/>
            <p:cNvSpPr/>
            <p:nvPr/>
          </p:nvSpPr>
          <p:spPr>
            <a:xfrm>
              <a:off x="5257800" y="1752600"/>
              <a:ext cx="2286000" cy="1295400"/>
            </a:xfrm>
            <a:custGeom>
              <a:avLst/>
              <a:gdLst/>
              <a:ahLst/>
              <a:cxnLst/>
              <a:rect l="l" t="t" r="r" b="b"/>
              <a:pathLst>
                <a:path w="2286000" h="1295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79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20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  <a:path w="2286000" h="1295400">
                  <a:moveTo>
                    <a:pt x="533400" y="1028700"/>
                  </a:moveTo>
                  <a:lnTo>
                    <a:pt x="537696" y="980753"/>
                  </a:lnTo>
                  <a:lnTo>
                    <a:pt x="550082" y="935629"/>
                  </a:lnTo>
                  <a:lnTo>
                    <a:pt x="569806" y="894080"/>
                  </a:lnTo>
                  <a:lnTo>
                    <a:pt x="596116" y="856858"/>
                  </a:lnTo>
                  <a:lnTo>
                    <a:pt x="628258" y="824716"/>
                  </a:lnTo>
                  <a:lnTo>
                    <a:pt x="665479" y="798406"/>
                  </a:lnTo>
                  <a:lnTo>
                    <a:pt x="707029" y="778682"/>
                  </a:lnTo>
                  <a:lnTo>
                    <a:pt x="752153" y="766296"/>
                  </a:lnTo>
                  <a:lnTo>
                    <a:pt x="800100" y="762000"/>
                  </a:lnTo>
                  <a:lnTo>
                    <a:pt x="848046" y="766296"/>
                  </a:lnTo>
                  <a:lnTo>
                    <a:pt x="893170" y="778682"/>
                  </a:lnTo>
                  <a:lnTo>
                    <a:pt x="934719" y="798406"/>
                  </a:lnTo>
                  <a:lnTo>
                    <a:pt x="971941" y="824716"/>
                  </a:lnTo>
                  <a:lnTo>
                    <a:pt x="1004083" y="856858"/>
                  </a:lnTo>
                  <a:lnTo>
                    <a:pt x="1030393" y="894079"/>
                  </a:lnTo>
                  <a:lnTo>
                    <a:pt x="1050117" y="935629"/>
                  </a:lnTo>
                  <a:lnTo>
                    <a:pt x="1062503" y="980753"/>
                  </a:lnTo>
                  <a:lnTo>
                    <a:pt x="1066800" y="1028700"/>
                  </a:lnTo>
                  <a:lnTo>
                    <a:pt x="1062503" y="1076646"/>
                  </a:lnTo>
                  <a:lnTo>
                    <a:pt x="1050117" y="1121770"/>
                  </a:lnTo>
                  <a:lnTo>
                    <a:pt x="1030393" y="1163319"/>
                  </a:lnTo>
                  <a:lnTo>
                    <a:pt x="1004083" y="1200541"/>
                  </a:lnTo>
                  <a:lnTo>
                    <a:pt x="971941" y="1232683"/>
                  </a:lnTo>
                  <a:lnTo>
                    <a:pt x="934720" y="1258993"/>
                  </a:lnTo>
                  <a:lnTo>
                    <a:pt x="893170" y="1278717"/>
                  </a:lnTo>
                  <a:lnTo>
                    <a:pt x="848046" y="1291103"/>
                  </a:lnTo>
                  <a:lnTo>
                    <a:pt x="800100" y="1295400"/>
                  </a:lnTo>
                  <a:lnTo>
                    <a:pt x="752153" y="1291103"/>
                  </a:lnTo>
                  <a:lnTo>
                    <a:pt x="707029" y="1278717"/>
                  </a:lnTo>
                  <a:lnTo>
                    <a:pt x="665480" y="1258993"/>
                  </a:lnTo>
                  <a:lnTo>
                    <a:pt x="628258" y="1232683"/>
                  </a:lnTo>
                  <a:lnTo>
                    <a:pt x="596116" y="1200541"/>
                  </a:lnTo>
                  <a:lnTo>
                    <a:pt x="569806" y="1163320"/>
                  </a:lnTo>
                  <a:lnTo>
                    <a:pt x="550082" y="1121770"/>
                  </a:lnTo>
                  <a:lnTo>
                    <a:pt x="537696" y="1076646"/>
                  </a:lnTo>
                  <a:lnTo>
                    <a:pt x="533400" y="1028700"/>
                  </a:lnTo>
                  <a:close/>
                </a:path>
                <a:path w="2286000" h="1295400">
                  <a:moveTo>
                    <a:pt x="1752600" y="266700"/>
                  </a:moveTo>
                  <a:lnTo>
                    <a:pt x="1756896" y="218753"/>
                  </a:lnTo>
                  <a:lnTo>
                    <a:pt x="1769282" y="173629"/>
                  </a:lnTo>
                  <a:lnTo>
                    <a:pt x="1789006" y="132080"/>
                  </a:lnTo>
                  <a:lnTo>
                    <a:pt x="1815316" y="94858"/>
                  </a:lnTo>
                  <a:lnTo>
                    <a:pt x="1847458" y="62716"/>
                  </a:lnTo>
                  <a:lnTo>
                    <a:pt x="1884679" y="36406"/>
                  </a:lnTo>
                  <a:lnTo>
                    <a:pt x="1926229" y="16682"/>
                  </a:lnTo>
                  <a:lnTo>
                    <a:pt x="1971353" y="4296"/>
                  </a:lnTo>
                  <a:lnTo>
                    <a:pt x="2019300" y="0"/>
                  </a:lnTo>
                  <a:lnTo>
                    <a:pt x="2067246" y="4296"/>
                  </a:lnTo>
                  <a:lnTo>
                    <a:pt x="2112370" y="16682"/>
                  </a:lnTo>
                  <a:lnTo>
                    <a:pt x="2153920" y="36406"/>
                  </a:lnTo>
                  <a:lnTo>
                    <a:pt x="2191141" y="62716"/>
                  </a:lnTo>
                  <a:lnTo>
                    <a:pt x="2223283" y="94858"/>
                  </a:lnTo>
                  <a:lnTo>
                    <a:pt x="2249593" y="132079"/>
                  </a:lnTo>
                  <a:lnTo>
                    <a:pt x="2269317" y="173629"/>
                  </a:lnTo>
                  <a:lnTo>
                    <a:pt x="2281703" y="218753"/>
                  </a:lnTo>
                  <a:lnTo>
                    <a:pt x="2286000" y="266700"/>
                  </a:lnTo>
                  <a:lnTo>
                    <a:pt x="2281703" y="314646"/>
                  </a:lnTo>
                  <a:lnTo>
                    <a:pt x="2269317" y="359770"/>
                  </a:lnTo>
                  <a:lnTo>
                    <a:pt x="2249593" y="401319"/>
                  </a:lnTo>
                  <a:lnTo>
                    <a:pt x="2223283" y="438541"/>
                  </a:lnTo>
                  <a:lnTo>
                    <a:pt x="2191141" y="470683"/>
                  </a:lnTo>
                  <a:lnTo>
                    <a:pt x="2153920" y="496993"/>
                  </a:lnTo>
                  <a:lnTo>
                    <a:pt x="2112370" y="516717"/>
                  </a:lnTo>
                  <a:lnTo>
                    <a:pt x="2067246" y="529103"/>
                  </a:lnTo>
                  <a:lnTo>
                    <a:pt x="2019300" y="533400"/>
                  </a:lnTo>
                  <a:lnTo>
                    <a:pt x="1971353" y="529103"/>
                  </a:lnTo>
                  <a:lnTo>
                    <a:pt x="1926229" y="516717"/>
                  </a:lnTo>
                  <a:lnTo>
                    <a:pt x="1884679" y="496993"/>
                  </a:lnTo>
                  <a:lnTo>
                    <a:pt x="1847458" y="470683"/>
                  </a:lnTo>
                  <a:lnTo>
                    <a:pt x="1815316" y="438541"/>
                  </a:lnTo>
                  <a:lnTo>
                    <a:pt x="1789006" y="401320"/>
                  </a:lnTo>
                  <a:lnTo>
                    <a:pt x="1769282" y="359770"/>
                  </a:lnTo>
                  <a:lnTo>
                    <a:pt x="1756896" y="314646"/>
                  </a:lnTo>
                  <a:lnTo>
                    <a:pt x="175260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09920" y="1291716"/>
              <a:ext cx="1376680" cy="1223010"/>
            </a:xfrm>
            <a:custGeom>
              <a:avLst/>
              <a:gdLst/>
              <a:ahLst/>
              <a:cxnLst/>
              <a:rect l="l" t="t" r="r" b="b"/>
              <a:pathLst>
                <a:path w="1376679" h="1223010">
                  <a:moveTo>
                    <a:pt x="233680" y="1222883"/>
                  </a:moveTo>
                  <a:lnTo>
                    <a:pt x="225132" y="1175893"/>
                  </a:lnTo>
                  <a:lnTo>
                    <a:pt x="218440" y="1139063"/>
                  </a:lnTo>
                  <a:lnTo>
                    <a:pt x="193040" y="1158113"/>
                  </a:lnTo>
                  <a:lnTo>
                    <a:pt x="10160" y="914273"/>
                  </a:lnTo>
                  <a:lnTo>
                    <a:pt x="0" y="921893"/>
                  </a:lnTo>
                  <a:lnTo>
                    <a:pt x="182880" y="1165733"/>
                  </a:lnTo>
                  <a:lnTo>
                    <a:pt x="157480" y="1184783"/>
                  </a:lnTo>
                  <a:lnTo>
                    <a:pt x="233680" y="1222883"/>
                  </a:lnTo>
                  <a:close/>
                </a:path>
                <a:path w="1376679" h="1223010">
                  <a:moveTo>
                    <a:pt x="466725" y="84328"/>
                  </a:moveTo>
                  <a:lnTo>
                    <a:pt x="457835" y="75438"/>
                  </a:lnTo>
                  <a:lnTo>
                    <a:pt x="54419" y="478739"/>
                  </a:lnTo>
                  <a:lnTo>
                    <a:pt x="32004" y="456311"/>
                  </a:lnTo>
                  <a:lnTo>
                    <a:pt x="5080" y="537083"/>
                  </a:lnTo>
                  <a:lnTo>
                    <a:pt x="85852" y="510159"/>
                  </a:lnTo>
                  <a:lnTo>
                    <a:pt x="72390" y="496697"/>
                  </a:lnTo>
                  <a:lnTo>
                    <a:pt x="63423" y="487743"/>
                  </a:lnTo>
                  <a:lnTo>
                    <a:pt x="466725" y="84328"/>
                  </a:lnTo>
                  <a:close/>
                </a:path>
                <a:path w="1376679" h="1223010">
                  <a:moveTo>
                    <a:pt x="1376680" y="537083"/>
                  </a:moveTo>
                  <a:lnTo>
                    <a:pt x="1369072" y="489077"/>
                  </a:lnTo>
                  <a:lnTo>
                    <a:pt x="1363345" y="452882"/>
                  </a:lnTo>
                  <a:lnTo>
                    <a:pt x="1337525" y="471347"/>
                  </a:lnTo>
                  <a:lnTo>
                    <a:pt x="1000887" y="0"/>
                  </a:lnTo>
                  <a:lnTo>
                    <a:pt x="990473" y="7366"/>
                  </a:lnTo>
                  <a:lnTo>
                    <a:pt x="1327226" y="478713"/>
                  </a:lnTo>
                  <a:lnTo>
                    <a:pt x="1301369" y="497205"/>
                  </a:lnTo>
                  <a:lnTo>
                    <a:pt x="1376680" y="5370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261228" y="1857501"/>
            <a:ext cx="4083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E(1)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95009" y="2619882"/>
            <a:ext cx="375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J(0)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14209" y="1857501"/>
            <a:ext cx="4083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P(1)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462519" y="2205989"/>
            <a:ext cx="621030" cy="848360"/>
            <a:chOff x="7462519" y="2205989"/>
            <a:chExt cx="621030" cy="848360"/>
          </a:xfrm>
        </p:grpSpPr>
        <p:sp>
          <p:nvSpPr>
            <p:cNvPr id="28" name="object 28"/>
            <p:cNvSpPr/>
            <p:nvPr/>
          </p:nvSpPr>
          <p:spPr>
            <a:xfrm>
              <a:off x="7543799" y="2514599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20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79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79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20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62519" y="2205989"/>
              <a:ext cx="233679" cy="308610"/>
            </a:xfrm>
            <a:custGeom>
              <a:avLst/>
              <a:gdLst/>
              <a:ahLst/>
              <a:cxnLst/>
              <a:rect l="l" t="t" r="r" b="b"/>
              <a:pathLst>
                <a:path w="233679" h="308610">
                  <a:moveTo>
                    <a:pt x="182879" y="251460"/>
                  </a:moveTo>
                  <a:lnTo>
                    <a:pt x="157479" y="270510"/>
                  </a:lnTo>
                  <a:lnTo>
                    <a:pt x="233679" y="308610"/>
                  </a:lnTo>
                  <a:lnTo>
                    <a:pt x="225136" y="261620"/>
                  </a:lnTo>
                  <a:lnTo>
                    <a:pt x="190500" y="261620"/>
                  </a:lnTo>
                  <a:lnTo>
                    <a:pt x="182879" y="251460"/>
                  </a:lnTo>
                  <a:close/>
                </a:path>
                <a:path w="233679" h="308610">
                  <a:moveTo>
                    <a:pt x="193039" y="243839"/>
                  </a:moveTo>
                  <a:lnTo>
                    <a:pt x="182879" y="251460"/>
                  </a:lnTo>
                  <a:lnTo>
                    <a:pt x="190500" y="261620"/>
                  </a:lnTo>
                  <a:lnTo>
                    <a:pt x="200659" y="254000"/>
                  </a:lnTo>
                  <a:lnTo>
                    <a:pt x="193039" y="243839"/>
                  </a:lnTo>
                  <a:close/>
                </a:path>
                <a:path w="233679" h="308610">
                  <a:moveTo>
                    <a:pt x="218439" y="224789"/>
                  </a:moveTo>
                  <a:lnTo>
                    <a:pt x="193039" y="243839"/>
                  </a:lnTo>
                  <a:lnTo>
                    <a:pt x="200659" y="254000"/>
                  </a:lnTo>
                  <a:lnTo>
                    <a:pt x="190500" y="261620"/>
                  </a:lnTo>
                  <a:lnTo>
                    <a:pt x="225136" y="261620"/>
                  </a:lnTo>
                  <a:lnTo>
                    <a:pt x="218439" y="224789"/>
                  </a:lnTo>
                  <a:close/>
                </a:path>
                <a:path w="233679" h="308610">
                  <a:moveTo>
                    <a:pt x="10159" y="0"/>
                  </a:moveTo>
                  <a:lnTo>
                    <a:pt x="0" y="7620"/>
                  </a:lnTo>
                  <a:lnTo>
                    <a:pt x="182879" y="251460"/>
                  </a:lnTo>
                  <a:lnTo>
                    <a:pt x="193039" y="2438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547864" y="2619882"/>
            <a:ext cx="4083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V(0)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133600" y="3505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136394" y="3610432"/>
            <a:ext cx="508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20" dirty="0">
                <a:latin typeface="Arial"/>
                <a:cs typeface="Arial"/>
              </a:rPr>
              <a:t>M</a:t>
            </a:r>
            <a:r>
              <a:rPr sz="1600" i="1" spc="-10" dirty="0">
                <a:latin typeface="Arial"/>
                <a:cs typeface="Arial"/>
              </a:rPr>
              <a:t>(-1)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212850" y="3806316"/>
            <a:ext cx="2298700" cy="1762760"/>
            <a:chOff x="1212850" y="3806316"/>
            <a:chExt cx="2298700" cy="1762760"/>
          </a:xfrm>
        </p:grpSpPr>
        <p:sp>
          <p:nvSpPr>
            <p:cNvPr id="34" name="object 34"/>
            <p:cNvSpPr/>
            <p:nvPr/>
          </p:nvSpPr>
          <p:spPr>
            <a:xfrm>
              <a:off x="1219200" y="4267199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19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76400" y="3881754"/>
              <a:ext cx="461645" cy="461645"/>
            </a:xfrm>
            <a:custGeom>
              <a:avLst/>
              <a:gdLst/>
              <a:ahLst/>
              <a:cxnLst/>
              <a:rect l="l" t="t" r="r" b="b"/>
              <a:pathLst>
                <a:path w="461644" h="461645">
                  <a:moveTo>
                    <a:pt x="26924" y="380873"/>
                  </a:moveTo>
                  <a:lnTo>
                    <a:pt x="0" y="461645"/>
                  </a:lnTo>
                  <a:lnTo>
                    <a:pt x="80772" y="434721"/>
                  </a:lnTo>
                  <a:lnTo>
                    <a:pt x="67310" y="421259"/>
                  </a:lnTo>
                  <a:lnTo>
                    <a:pt x="49402" y="421259"/>
                  </a:lnTo>
                  <a:lnTo>
                    <a:pt x="40386" y="412242"/>
                  </a:lnTo>
                  <a:lnTo>
                    <a:pt x="49340" y="403289"/>
                  </a:lnTo>
                  <a:lnTo>
                    <a:pt x="26924" y="380873"/>
                  </a:lnTo>
                  <a:close/>
                </a:path>
                <a:path w="461644" h="461645">
                  <a:moveTo>
                    <a:pt x="49340" y="403289"/>
                  </a:moveTo>
                  <a:lnTo>
                    <a:pt x="40386" y="412242"/>
                  </a:lnTo>
                  <a:lnTo>
                    <a:pt x="49402" y="421259"/>
                  </a:lnTo>
                  <a:lnTo>
                    <a:pt x="58355" y="412304"/>
                  </a:lnTo>
                  <a:lnTo>
                    <a:pt x="49340" y="403289"/>
                  </a:lnTo>
                  <a:close/>
                </a:path>
                <a:path w="461644" h="461645">
                  <a:moveTo>
                    <a:pt x="58355" y="412304"/>
                  </a:moveTo>
                  <a:lnTo>
                    <a:pt x="49402" y="421259"/>
                  </a:lnTo>
                  <a:lnTo>
                    <a:pt x="67310" y="421259"/>
                  </a:lnTo>
                  <a:lnTo>
                    <a:pt x="58355" y="412304"/>
                  </a:lnTo>
                  <a:close/>
                </a:path>
                <a:path w="461644" h="461645">
                  <a:moveTo>
                    <a:pt x="452755" y="0"/>
                  </a:moveTo>
                  <a:lnTo>
                    <a:pt x="49340" y="403289"/>
                  </a:lnTo>
                  <a:lnTo>
                    <a:pt x="58355" y="412304"/>
                  </a:lnTo>
                  <a:lnTo>
                    <a:pt x="461644" y="8890"/>
                  </a:lnTo>
                  <a:lnTo>
                    <a:pt x="4527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52600" y="5029199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80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19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20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71319" y="4720589"/>
              <a:ext cx="233679" cy="308610"/>
            </a:xfrm>
            <a:custGeom>
              <a:avLst/>
              <a:gdLst/>
              <a:ahLst/>
              <a:cxnLst/>
              <a:rect l="l" t="t" r="r" b="b"/>
              <a:pathLst>
                <a:path w="233680" h="308610">
                  <a:moveTo>
                    <a:pt x="182880" y="251460"/>
                  </a:moveTo>
                  <a:lnTo>
                    <a:pt x="157480" y="270510"/>
                  </a:lnTo>
                  <a:lnTo>
                    <a:pt x="233680" y="308610"/>
                  </a:lnTo>
                  <a:lnTo>
                    <a:pt x="225136" y="261620"/>
                  </a:lnTo>
                  <a:lnTo>
                    <a:pt x="190500" y="261620"/>
                  </a:lnTo>
                  <a:lnTo>
                    <a:pt x="182880" y="251460"/>
                  </a:lnTo>
                  <a:close/>
                </a:path>
                <a:path w="233680" h="308610">
                  <a:moveTo>
                    <a:pt x="193040" y="243840"/>
                  </a:moveTo>
                  <a:lnTo>
                    <a:pt x="182880" y="251460"/>
                  </a:lnTo>
                  <a:lnTo>
                    <a:pt x="190500" y="261620"/>
                  </a:lnTo>
                  <a:lnTo>
                    <a:pt x="200660" y="254000"/>
                  </a:lnTo>
                  <a:lnTo>
                    <a:pt x="193040" y="243840"/>
                  </a:lnTo>
                  <a:close/>
                </a:path>
                <a:path w="233680" h="308610">
                  <a:moveTo>
                    <a:pt x="218440" y="224790"/>
                  </a:moveTo>
                  <a:lnTo>
                    <a:pt x="193040" y="243840"/>
                  </a:lnTo>
                  <a:lnTo>
                    <a:pt x="200660" y="254000"/>
                  </a:lnTo>
                  <a:lnTo>
                    <a:pt x="190500" y="261620"/>
                  </a:lnTo>
                  <a:lnTo>
                    <a:pt x="225136" y="261620"/>
                  </a:lnTo>
                  <a:lnTo>
                    <a:pt x="218440" y="224790"/>
                  </a:lnTo>
                  <a:close/>
                </a:path>
                <a:path w="233680" h="308610">
                  <a:moveTo>
                    <a:pt x="10160" y="0"/>
                  </a:moveTo>
                  <a:lnTo>
                    <a:pt x="0" y="7620"/>
                  </a:lnTo>
                  <a:lnTo>
                    <a:pt x="182880" y="251460"/>
                  </a:lnTo>
                  <a:lnTo>
                    <a:pt x="193040" y="24384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71800" y="4267199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80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661792" y="3806316"/>
              <a:ext cx="386715" cy="537210"/>
            </a:xfrm>
            <a:custGeom>
              <a:avLst/>
              <a:gdLst/>
              <a:ahLst/>
              <a:cxnLst/>
              <a:rect l="l" t="t" r="r" b="b"/>
              <a:pathLst>
                <a:path w="386714" h="537210">
                  <a:moveTo>
                    <a:pt x="336761" y="478707"/>
                  </a:moveTo>
                  <a:lnTo>
                    <a:pt x="310895" y="497204"/>
                  </a:lnTo>
                  <a:lnTo>
                    <a:pt x="386206" y="537082"/>
                  </a:lnTo>
                  <a:lnTo>
                    <a:pt x="378604" y="489076"/>
                  </a:lnTo>
                  <a:lnTo>
                    <a:pt x="344169" y="489076"/>
                  </a:lnTo>
                  <a:lnTo>
                    <a:pt x="336761" y="478707"/>
                  </a:lnTo>
                  <a:close/>
                </a:path>
                <a:path w="386714" h="537210">
                  <a:moveTo>
                    <a:pt x="347054" y="471345"/>
                  </a:moveTo>
                  <a:lnTo>
                    <a:pt x="336761" y="478707"/>
                  </a:lnTo>
                  <a:lnTo>
                    <a:pt x="344169" y="489076"/>
                  </a:lnTo>
                  <a:lnTo>
                    <a:pt x="354456" y="481710"/>
                  </a:lnTo>
                  <a:lnTo>
                    <a:pt x="347054" y="471345"/>
                  </a:lnTo>
                  <a:close/>
                </a:path>
                <a:path w="386714" h="537210">
                  <a:moveTo>
                    <a:pt x="372871" y="452881"/>
                  </a:moveTo>
                  <a:lnTo>
                    <a:pt x="347054" y="471345"/>
                  </a:lnTo>
                  <a:lnTo>
                    <a:pt x="354456" y="481710"/>
                  </a:lnTo>
                  <a:lnTo>
                    <a:pt x="344169" y="489076"/>
                  </a:lnTo>
                  <a:lnTo>
                    <a:pt x="378604" y="489076"/>
                  </a:lnTo>
                  <a:lnTo>
                    <a:pt x="372871" y="452881"/>
                  </a:lnTo>
                  <a:close/>
                </a:path>
                <a:path w="386714" h="537210">
                  <a:moveTo>
                    <a:pt x="10413" y="0"/>
                  </a:moveTo>
                  <a:lnTo>
                    <a:pt x="0" y="7365"/>
                  </a:lnTo>
                  <a:lnTo>
                    <a:pt x="336761" y="478707"/>
                  </a:lnTo>
                  <a:lnTo>
                    <a:pt x="347054" y="471345"/>
                  </a:lnTo>
                  <a:lnTo>
                    <a:pt x="104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3810000" y="4572000"/>
            <a:ext cx="990600" cy="228600"/>
          </a:xfrm>
          <a:custGeom>
            <a:avLst/>
            <a:gdLst/>
            <a:ahLst/>
            <a:cxnLst/>
            <a:rect l="l" t="t" r="r" b="b"/>
            <a:pathLst>
              <a:path w="990600" h="228600">
                <a:moveTo>
                  <a:pt x="0" y="57150"/>
                </a:moveTo>
                <a:lnTo>
                  <a:pt x="742950" y="57150"/>
                </a:lnTo>
                <a:lnTo>
                  <a:pt x="742950" y="0"/>
                </a:lnTo>
                <a:lnTo>
                  <a:pt x="990600" y="114300"/>
                </a:lnTo>
                <a:lnTo>
                  <a:pt x="742950" y="228600"/>
                </a:lnTo>
                <a:lnTo>
                  <a:pt x="74295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813175" y="4217289"/>
            <a:ext cx="96011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insert(L)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22044" y="4372736"/>
            <a:ext cx="4083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E(1)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755394" y="5135117"/>
            <a:ext cx="375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J(0)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74975" y="4372736"/>
            <a:ext cx="4083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P(0)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172200" y="3505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176009" y="3610432"/>
            <a:ext cx="508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20" dirty="0">
                <a:latin typeface="Arial"/>
                <a:cs typeface="Arial"/>
              </a:rPr>
              <a:t>M</a:t>
            </a:r>
            <a:r>
              <a:rPr sz="1600" i="1" spc="-10" dirty="0">
                <a:latin typeface="Arial"/>
                <a:cs typeface="Arial"/>
              </a:rPr>
              <a:t>(-2)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251450" y="3806316"/>
            <a:ext cx="2298700" cy="1762760"/>
            <a:chOff x="5251450" y="3806316"/>
            <a:chExt cx="2298700" cy="1762760"/>
          </a:xfrm>
        </p:grpSpPr>
        <p:sp>
          <p:nvSpPr>
            <p:cNvPr id="48" name="object 48"/>
            <p:cNvSpPr/>
            <p:nvPr/>
          </p:nvSpPr>
          <p:spPr>
            <a:xfrm>
              <a:off x="5257800" y="4267199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715000" y="3881754"/>
              <a:ext cx="461645" cy="461645"/>
            </a:xfrm>
            <a:custGeom>
              <a:avLst/>
              <a:gdLst/>
              <a:ahLst/>
              <a:cxnLst/>
              <a:rect l="l" t="t" r="r" b="b"/>
              <a:pathLst>
                <a:path w="461645" h="461645">
                  <a:moveTo>
                    <a:pt x="26924" y="380873"/>
                  </a:moveTo>
                  <a:lnTo>
                    <a:pt x="0" y="461645"/>
                  </a:lnTo>
                  <a:lnTo>
                    <a:pt x="80772" y="434721"/>
                  </a:lnTo>
                  <a:lnTo>
                    <a:pt x="67310" y="421259"/>
                  </a:lnTo>
                  <a:lnTo>
                    <a:pt x="49402" y="421259"/>
                  </a:lnTo>
                  <a:lnTo>
                    <a:pt x="40386" y="412242"/>
                  </a:lnTo>
                  <a:lnTo>
                    <a:pt x="49340" y="403289"/>
                  </a:lnTo>
                  <a:lnTo>
                    <a:pt x="26924" y="380873"/>
                  </a:lnTo>
                  <a:close/>
                </a:path>
                <a:path w="461645" h="461645">
                  <a:moveTo>
                    <a:pt x="49340" y="403289"/>
                  </a:moveTo>
                  <a:lnTo>
                    <a:pt x="40386" y="412242"/>
                  </a:lnTo>
                  <a:lnTo>
                    <a:pt x="49402" y="421259"/>
                  </a:lnTo>
                  <a:lnTo>
                    <a:pt x="58355" y="412304"/>
                  </a:lnTo>
                  <a:lnTo>
                    <a:pt x="49340" y="403289"/>
                  </a:lnTo>
                  <a:close/>
                </a:path>
                <a:path w="461645" h="461645">
                  <a:moveTo>
                    <a:pt x="58355" y="412304"/>
                  </a:moveTo>
                  <a:lnTo>
                    <a:pt x="49402" y="421259"/>
                  </a:lnTo>
                  <a:lnTo>
                    <a:pt x="67310" y="421259"/>
                  </a:lnTo>
                  <a:lnTo>
                    <a:pt x="58355" y="412304"/>
                  </a:lnTo>
                  <a:close/>
                </a:path>
                <a:path w="461645" h="461645">
                  <a:moveTo>
                    <a:pt x="452754" y="0"/>
                  </a:moveTo>
                  <a:lnTo>
                    <a:pt x="49340" y="403289"/>
                  </a:lnTo>
                  <a:lnTo>
                    <a:pt x="58355" y="412304"/>
                  </a:lnTo>
                  <a:lnTo>
                    <a:pt x="461645" y="8890"/>
                  </a:lnTo>
                  <a:lnTo>
                    <a:pt x="4527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791200" y="5029199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20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709919" y="4720589"/>
              <a:ext cx="233679" cy="308610"/>
            </a:xfrm>
            <a:custGeom>
              <a:avLst/>
              <a:gdLst/>
              <a:ahLst/>
              <a:cxnLst/>
              <a:rect l="l" t="t" r="r" b="b"/>
              <a:pathLst>
                <a:path w="233679" h="308610">
                  <a:moveTo>
                    <a:pt x="182879" y="251460"/>
                  </a:moveTo>
                  <a:lnTo>
                    <a:pt x="157479" y="270510"/>
                  </a:lnTo>
                  <a:lnTo>
                    <a:pt x="233679" y="308610"/>
                  </a:lnTo>
                  <a:lnTo>
                    <a:pt x="225136" y="261620"/>
                  </a:lnTo>
                  <a:lnTo>
                    <a:pt x="190500" y="261620"/>
                  </a:lnTo>
                  <a:lnTo>
                    <a:pt x="182879" y="251460"/>
                  </a:lnTo>
                  <a:close/>
                </a:path>
                <a:path w="233679" h="308610">
                  <a:moveTo>
                    <a:pt x="193039" y="243840"/>
                  </a:moveTo>
                  <a:lnTo>
                    <a:pt x="182879" y="251460"/>
                  </a:lnTo>
                  <a:lnTo>
                    <a:pt x="190500" y="261620"/>
                  </a:lnTo>
                  <a:lnTo>
                    <a:pt x="200659" y="254000"/>
                  </a:lnTo>
                  <a:lnTo>
                    <a:pt x="193039" y="243840"/>
                  </a:lnTo>
                  <a:close/>
                </a:path>
                <a:path w="233679" h="308610">
                  <a:moveTo>
                    <a:pt x="218439" y="224790"/>
                  </a:moveTo>
                  <a:lnTo>
                    <a:pt x="193039" y="243840"/>
                  </a:lnTo>
                  <a:lnTo>
                    <a:pt x="200659" y="254000"/>
                  </a:lnTo>
                  <a:lnTo>
                    <a:pt x="190500" y="261620"/>
                  </a:lnTo>
                  <a:lnTo>
                    <a:pt x="225136" y="261620"/>
                  </a:lnTo>
                  <a:lnTo>
                    <a:pt x="218439" y="224790"/>
                  </a:lnTo>
                  <a:close/>
                </a:path>
                <a:path w="233679" h="308610">
                  <a:moveTo>
                    <a:pt x="10159" y="0"/>
                  </a:moveTo>
                  <a:lnTo>
                    <a:pt x="0" y="7620"/>
                  </a:lnTo>
                  <a:lnTo>
                    <a:pt x="182879" y="251460"/>
                  </a:lnTo>
                  <a:lnTo>
                    <a:pt x="193039" y="243840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010400" y="4267199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20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79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700392" y="3806316"/>
              <a:ext cx="386715" cy="537210"/>
            </a:xfrm>
            <a:custGeom>
              <a:avLst/>
              <a:gdLst/>
              <a:ahLst/>
              <a:cxnLst/>
              <a:rect l="l" t="t" r="r" b="b"/>
              <a:pathLst>
                <a:path w="386715" h="537210">
                  <a:moveTo>
                    <a:pt x="336761" y="478707"/>
                  </a:moveTo>
                  <a:lnTo>
                    <a:pt x="310896" y="497204"/>
                  </a:lnTo>
                  <a:lnTo>
                    <a:pt x="386206" y="537082"/>
                  </a:lnTo>
                  <a:lnTo>
                    <a:pt x="378604" y="489076"/>
                  </a:lnTo>
                  <a:lnTo>
                    <a:pt x="344170" y="489076"/>
                  </a:lnTo>
                  <a:lnTo>
                    <a:pt x="336761" y="478707"/>
                  </a:lnTo>
                  <a:close/>
                </a:path>
                <a:path w="386715" h="537210">
                  <a:moveTo>
                    <a:pt x="347054" y="471345"/>
                  </a:moveTo>
                  <a:lnTo>
                    <a:pt x="336761" y="478707"/>
                  </a:lnTo>
                  <a:lnTo>
                    <a:pt x="344170" y="489076"/>
                  </a:lnTo>
                  <a:lnTo>
                    <a:pt x="354456" y="481710"/>
                  </a:lnTo>
                  <a:lnTo>
                    <a:pt x="347054" y="471345"/>
                  </a:lnTo>
                  <a:close/>
                </a:path>
                <a:path w="386715" h="537210">
                  <a:moveTo>
                    <a:pt x="372872" y="452881"/>
                  </a:moveTo>
                  <a:lnTo>
                    <a:pt x="347054" y="471345"/>
                  </a:lnTo>
                  <a:lnTo>
                    <a:pt x="354456" y="481710"/>
                  </a:lnTo>
                  <a:lnTo>
                    <a:pt x="344170" y="489076"/>
                  </a:lnTo>
                  <a:lnTo>
                    <a:pt x="378604" y="489076"/>
                  </a:lnTo>
                  <a:lnTo>
                    <a:pt x="372872" y="452881"/>
                  </a:lnTo>
                  <a:close/>
                </a:path>
                <a:path w="386715" h="537210">
                  <a:moveTo>
                    <a:pt x="10413" y="0"/>
                  </a:moveTo>
                  <a:lnTo>
                    <a:pt x="0" y="7365"/>
                  </a:lnTo>
                  <a:lnTo>
                    <a:pt x="336761" y="478707"/>
                  </a:lnTo>
                  <a:lnTo>
                    <a:pt x="347054" y="471345"/>
                  </a:lnTo>
                  <a:lnTo>
                    <a:pt x="104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261228" y="4372736"/>
            <a:ext cx="4756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E</a:t>
            </a:r>
            <a:r>
              <a:rPr sz="1600" i="1" spc="-10" dirty="0">
                <a:latin typeface="Arial"/>
                <a:cs typeface="Arial"/>
              </a:rPr>
              <a:t>(-</a:t>
            </a:r>
            <a:r>
              <a:rPr sz="1600" i="1" spc="-5" dirty="0">
                <a:latin typeface="Arial"/>
                <a:cs typeface="Arial"/>
              </a:rPr>
              <a:t>2)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795009" y="5135117"/>
            <a:ext cx="375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J(1)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014209" y="4372736"/>
            <a:ext cx="4083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P(0)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6319520" y="5406390"/>
            <a:ext cx="621030" cy="848360"/>
            <a:chOff x="6319520" y="5406390"/>
            <a:chExt cx="621030" cy="848360"/>
          </a:xfrm>
        </p:grpSpPr>
        <p:sp>
          <p:nvSpPr>
            <p:cNvPr id="58" name="object 58"/>
            <p:cNvSpPr/>
            <p:nvPr/>
          </p:nvSpPr>
          <p:spPr>
            <a:xfrm>
              <a:off x="6400800" y="5715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2" y="173639"/>
                  </a:lnTo>
                  <a:lnTo>
                    <a:pt x="36406" y="132091"/>
                  </a:lnTo>
                  <a:lnTo>
                    <a:pt x="62716" y="94868"/>
                  </a:lnTo>
                  <a:lnTo>
                    <a:pt x="94858" y="62724"/>
                  </a:lnTo>
                  <a:lnTo>
                    <a:pt x="132079" y="36412"/>
                  </a:lnTo>
                  <a:lnTo>
                    <a:pt x="173629" y="16685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5"/>
                  </a:lnTo>
                  <a:lnTo>
                    <a:pt x="401320" y="36412"/>
                  </a:lnTo>
                  <a:lnTo>
                    <a:pt x="438541" y="62724"/>
                  </a:lnTo>
                  <a:lnTo>
                    <a:pt x="470683" y="94868"/>
                  </a:lnTo>
                  <a:lnTo>
                    <a:pt x="496993" y="132091"/>
                  </a:lnTo>
                  <a:lnTo>
                    <a:pt x="516717" y="173639"/>
                  </a:lnTo>
                  <a:lnTo>
                    <a:pt x="529103" y="218760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7" y="359760"/>
                  </a:lnTo>
                  <a:lnTo>
                    <a:pt x="496993" y="401308"/>
                  </a:lnTo>
                  <a:lnTo>
                    <a:pt x="470683" y="438531"/>
                  </a:lnTo>
                  <a:lnTo>
                    <a:pt x="438541" y="470675"/>
                  </a:lnTo>
                  <a:lnTo>
                    <a:pt x="401320" y="496987"/>
                  </a:lnTo>
                  <a:lnTo>
                    <a:pt x="359770" y="516714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4"/>
                  </a:lnTo>
                  <a:lnTo>
                    <a:pt x="132079" y="496987"/>
                  </a:lnTo>
                  <a:lnTo>
                    <a:pt x="94858" y="470675"/>
                  </a:lnTo>
                  <a:lnTo>
                    <a:pt x="62716" y="438531"/>
                  </a:lnTo>
                  <a:lnTo>
                    <a:pt x="36406" y="401308"/>
                  </a:lnTo>
                  <a:lnTo>
                    <a:pt x="16682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319520" y="5406390"/>
              <a:ext cx="233679" cy="308610"/>
            </a:xfrm>
            <a:custGeom>
              <a:avLst/>
              <a:gdLst/>
              <a:ahLst/>
              <a:cxnLst/>
              <a:rect l="l" t="t" r="r" b="b"/>
              <a:pathLst>
                <a:path w="233679" h="308610">
                  <a:moveTo>
                    <a:pt x="182879" y="251459"/>
                  </a:moveTo>
                  <a:lnTo>
                    <a:pt x="157479" y="270510"/>
                  </a:lnTo>
                  <a:lnTo>
                    <a:pt x="233679" y="308610"/>
                  </a:lnTo>
                  <a:lnTo>
                    <a:pt x="225136" y="261620"/>
                  </a:lnTo>
                  <a:lnTo>
                    <a:pt x="190500" y="261620"/>
                  </a:lnTo>
                  <a:lnTo>
                    <a:pt x="182879" y="251459"/>
                  </a:lnTo>
                  <a:close/>
                </a:path>
                <a:path w="233679" h="308610">
                  <a:moveTo>
                    <a:pt x="193039" y="243840"/>
                  </a:moveTo>
                  <a:lnTo>
                    <a:pt x="182879" y="251459"/>
                  </a:lnTo>
                  <a:lnTo>
                    <a:pt x="190500" y="261620"/>
                  </a:lnTo>
                  <a:lnTo>
                    <a:pt x="200659" y="254000"/>
                  </a:lnTo>
                  <a:lnTo>
                    <a:pt x="193039" y="243840"/>
                  </a:lnTo>
                  <a:close/>
                </a:path>
                <a:path w="233679" h="308610">
                  <a:moveTo>
                    <a:pt x="218439" y="224790"/>
                  </a:moveTo>
                  <a:lnTo>
                    <a:pt x="193039" y="243840"/>
                  </a:lnTo>
                  <a:lnTo>
                    <a:pt x="200659" y="254000"/>
                  </a:lnTo>
                  <a:lnTo>
                    <a:pt x="190500" y="261620"/>
                  </a:lnTo>
                  <a:lnTo>
                    <a:pt x="225136" y="261620"/>
                  </a:lnTo>
                  <a:lnTo>
                    <a:pt x="218439" y="224790"/>
                  </a:lnTo>
                  <a:close/>
                </a:path>
                <a:path w="233679" h="308610">
                  <a:moveTo>
                    <a:pt x="10159" y="0"/>
                  </a:moveTo>
                  <a:lnTo>
                    <a:pt x="0" y="7620"/>
                  </a:lnTo>
                  <a:lnTo>
                    <a:pt x="182879" y="251459"/>
                  </a:lnTo>
                  <a:lnTo>
                    <a:pt x="193039" y="243840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956428" y="5820867"/>
            <a:ext cx="3310254" cy="785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9685" algn="ctr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L(0)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i="1" dirty="0">
                <a:latin typeface="Arial"/>
                <a:cs typeface="Arial"/>
              </a:rPr>
              <a:t>This tree needs to be</a:t>
            </a:r>
            <a:r>
              <a:rPr sz="2000" b="1" i="1" spc="-15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fixed!</a:t>
            </a:r>
            <a:endParaRPr sz="2000">
              <a:latin typeface="Arial"/>
              <a:cs typeface="Arial"/>
            </a:endParaRPr>
          </a:p>
        </p:txBody>
      </p:sp>
      <p:sp>
        <p:nvSpPr>
          <p:cNvPr id="61" name="Date Placeholder 60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24EBD6D9-BBF2-410B-A15E-2A6B98E56C28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7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600" y="392633"/>
            <a:ext cx="554278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Re-Balancing a</a:t>
            </a:r>
            <a:r>
              <a:rPr spc="-35" dirty="0"/>
              <a:t> </a:t>
            </a:r>
            <a:r>
              <a:rPr spc="-5" dirty="0"/>
              <a:t>Tree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8600" y="1521001"/>
            <a:ext cx="8839200" cy="484949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85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To </a:t>
            </a:r>
            <a:r>
              <a:rPr sz="3200" spc="5" dirty="0">
                <a:latin typeface="Times New Roman"/>
                <a:cs typeface="Times New Roman"/>
              </a:rPr>
              <a:t>check </a:t>
            </a:r>
            <a:r>
              <a:rPr sz="3200" dirty="0">
                <a:latin typeface="Times New Roman"/>
                <a:cs typeface="Times New Roman"/>
              </a:rPr>
              <a:t>if a tree </a:t>
            </a:r>
            <a:r>
              <a:rPr sz="3200" spc="5" dirty="0">
                <a:latin typeface="Times New Roman"/>
                <a:cs typeface="Times New Roman"/>
              </a:rPr>
              <a:t>needs </a:t>
            </a:r>
            <a:r>
              <a:rPr sz="3200" dirty="0">
                <a:latin typeface="Times New Roman"/>
                <a:cs typeface="Times New Roman"/>
              </a:rPr>
              <a:t>to be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rebalanced</a:t>
            </a: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start at the </a:t>
            </a:r>
            <a:r>
              <a:rPr sz="2800" dirty="0">
                <a:latin typeface="Times New Roman"/>
                <a:cs typeface="Times New Roman"/>
              </a:rPr>
              <a:t>parent </a:t>
            </a:r>
            <a:r>
              <a:rPr sz="2800" spc="-5" dirty="0">
                <a:latin typeface="Times New Roman"/>
                <a:cs typeface="Times New Roman"/>
              </a:rPr>
              <a:t>of the </a:t>
            </a:r>
            <a:r>
              <a:rPr sz="2800" dirty="0">
                <a:latin typeface="Times New Roman"/>
                <a:cs typeface="Times New Roman"/>
              </a:rPr>
              <a:t>inserted node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journey  up the </a:t>
            </a:r>
            <a:r>
              <a:rPr sz="2800" spc="-5" dirty="0">
                <a:latin typeface="Times New Roman"/>
                <a:cs typeface="Times New Roman"/>
              </a:rPr>
              <a:t>tree to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root</a:t>
            </a:r>
          </a:p>
          <a:p>
            <a:pPr marL="1155700" marR="572770" lvl="2" indent="-228600">
              <a:lnSpc>
                <a:spcPct val="100000"/>
              </a:lnSpc>
              <a:spcBef>
                <a:spcPts val="595"/>
              </a:spcBef>
              <a:buClr>
                <a:srgbClr val="0033CC"/>
              </a:buClr>
              <a:buSzPct val="85416"/>
              <a:buChar char="○"/>
              <a:tabLst>
                <a:tab pos="1156335" algn="l"/>
                <a:tab pos="5617210" algn="l"/>
              </a:tabLst>
            </a:pPr>
            <a:r>
              <a:rPr sz="2400" dirty="0">
                <a:latin typeface="Times New Roman"/>
                <a:cs typeface="Times New Roman"/>
              </a:rPr>
              <a:t>if a node’s balance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factor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becomes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2 </a:t>
            </a:r>
            <a:r>
              <a:rPr sz="2400" dirty="0">
                <a:latin typeface="Times New Roman"/>
                <a:cs typeface="Times New Roman"/>
              </a:rPr>
              <a:t>need to do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dirty="0" smtClean="0">
                <a:latin typeface="Times New Roman"/>
                <a:cs typeface="Times New Roman"/>
              </a:rPr>
              <a:t>rotation </a:t>
            </a:r>
            <a:r>
              <a:rPr sz="2400" dirty="0">
                <a:latin typeface="Times New Roman"/>
                <a:cs typeface="Times New Roman"/>
              </a:rPr>
              <a:t>in the sub-tree rooted at the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</a:t>
            </a:r>
          </a:p>
          <a:p>
            <a:pPr marL="1155700" marR="12700" lvl="2" indent="-228600">
              <a:lnSpc>
                <a:spcPct val="100000"/>
              </a:lnSpc>
              <a:spcBef>
                <a:spcPts val="575"/>
              </a:spcBef>
              <a:buClr>
                <a:srgbClr val="0033CC"/>
              </a:buClr>
              <a:buSzPct val="85416"/>
              <a:buChar char="○"/>
              <a:tabLst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once </a:t>
            </a:r>
            <a:r>
              <a:rPr sz="2400" spc="-5" dirty="0">
                <a:latin typeface="Times New Roman"/>
                <a:cs typeface="Times New Roman"/>
              </a:rPr>
              <a:t>sub-tree has </a:t>
            </a:r>
            <a:r>
              <a:rPr sz="2400" dirty="0">
                <a:latin typeface="Times New Roman"/>
                <a:cs typeface="Times New Roman"/>
              </a:rPr>
              <a:t>been re-balanced, guaranteed that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 rest of the tree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balanced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well</a:t>
            </a:r>
            <a:endParaRPr sz="2400" dirty="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500"/>
              </a:spcBef>
              <a:buClr>
                <a:srgbClr val="0033CC"/>
              </a:buClr>
              <a:buSzPct val="65000"/>
              <a:buFont typeface="Wingdings"/>
              <a:buChar char="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can just return false from the </a:t>
            </a:r>
            <a:r>
              <a:rPr sz="2000" i="1" dirty="0">
                <a:latin typeface="Times New Roman"/>
                <a:cs typeface="Times New Roman"/>
              </a:rPr>
              <a:t>insert()</a:t>
            </a:r>
            <a:r>
              <a:rPr sz="2000" i="1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</a:t>
            </a:r>
          </a:p>
          <a:p>
            <a:pPr marL="756285" lvl="1" indent="-287020">
              <a:lnSpc>
                <a:spcPct val="100000"/>
              </a:lnSpc>
              <a:spcBef>
                <a:spcPts val="640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4 </a:t>
            </a:r>
            <a:r>
              <a:rPr sz="2800" dirty="0">
                <a:latin typeface="Times New Roman"/>
                <a:cs typeface="Times New Roman"/>
              </a:rPr>
              <a:t>possible </a:t>
            </a:r>
            <a:r>
              <a:rPr sz="2800" spc="-5" dirty="0">
                <a:latin typeface="Times New Roman"/>
                <a:cs typeface="Times New Roman"/>
              </a:rPr>
              <a:t>cases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re-balancing</a:t>
            </a:r>
            <a:endParaRPr sz="28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590"/>
              </a:spcBef>
              <a:buClr>
                <a:srgbClr val="0033CC"/>
              </a:buClr>
              <a:buSzPct val="85416"/>
              <a:buChar char="○"/>
              <a:tabLst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only 2 of them need to be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considered</a:t>
            </a:r>
          </a:p>
          <a:p>
            <a:pPr marL="1612900" lvl="3" indent="-229235">
              <a:lnSpc>
                <a:spcPct val="100000"/>
              </a:lnSpc>
              <a:spcBef>
                <a:spcPts val="500"/>
              </a:spcBef>
              <a:buClr>
                <a:srgbClr val="0033CC"/>
              </a:buClr>
              <a:buSzPct val="65000"/>
              <a:buFont typeface="Wingdings"/>
              <a:buChar char="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other 2 are identical </a:t>
            </a:r>
            <a:r>
              <a:rPr sz="2000" spc="5" dirty="0">
                <a:latin typeface="Times New Roman"/>
                <a:cs typeface="Times New Roman"/>
              </a:rPr>
              <a:t>but </a:t>
            </a:r>
            <a:r>
              <a:rPr sz="2000" dirty="0">
                <a:latin typeface="Times New Roman"/>
                <a:cs typeface="Times New Roman"/>
              </a:rPr>
              <a:t>in the opposite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D696F94B-FDAB-4E24-A574-3CA2F0DE1901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8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2134" y="1719707"/>
            <a:ext cx="384047" cy="373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837933" y="3183001"/>
            <a:ext cx="759460" cy="739775"/>
            <a:chOff x="6837933" y="3183001"/>
            <a:chExt cx="759460" cy="739775"/>
          </a:xfrm>
        </p:grpSpPr>
        <p:sp>
          <p:nvSpPr>
            <p:cNvPr id="5" name="object 5"/>
            <p:cNvSpPr/>
            <p:nvPr/>
          </p:nvSpPr>
          <p:spPr>
            <a:xfrm>
              <a:off x="6837933" y="3183001"/>
              <a:ext cx="384048" cy="3733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2837" y="3548837"/>
              <a:ext cx="384048" cy="3736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025385" y="4646421"/>
            <a:ext cx="384175" cy="739775"/>
            <a:chOff x="7025385" y="4646421"/>
            <a:chExt cx="384175" cy="739775"/>
          </a:xfrm>
        </p:grpSpPr>
        <p:sp>
          <p:nvSpPr>
            <p:cNvPr id="8" name="object 8"/>
            <p:cNvSpPr/>
            <p:nvPr/>
          </p:nvSpPr>
          <p:spPr>
            <a:xfrm>
              <a:off x="7025385" y="4646421"/>
              <a:ext cx="384048" cy="3733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25385" y="5012131"/>
              <a:ext cx="384048" cy="3736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28600" y="1708530"/>
            <a:ext cx="8382000" cy="4796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  <a:tabLst>
                <a:tab pos="5807710" algn="l"/>
              </a:tabLst>
            </a:pPr>
            <a:r>
              <a:rPr lang="en-US" sz="2400" i="1" spc="-5" dirty="0" smtClean="0">
                <a:latin typeface="Arial"/>
                <a:cs typeface="Arial"/>
              </a:rPr>
              <a:t>   </a:t>
            </a:r>
            <a:r>
              <a:rPr sz="2400" i="1" spc="-5" dirty="0" smtClean="0">
                <a:latin typeface="Arial"/>
                <a:cs typeface="Arial"/>
              </a:rPr>
              <a:t>Let </a:t>
            </a:r>
            <a:r>
              <a:rPr sz="2400" i="1" spc="-5" dirty="0">
                <a:latin typeface="Arial"/>
                <a:cs typeface="Arial"/>
              </a:rPr>
              <a:t>the node that needs</a:t>
            </a:r>
            <a:r>
              <a:rPr sz="2400" i="1" spc="8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rebalancing</a:t>
            </a:r>
            <a:r>
              <a:rPr sz="2400" i="1" spc="50" dirty="0">
                <a:latin typeface="Arial"/>
                <a:cs typeface="Arial"/>
              </a:rPr>
              <a:t> </a:t>
            </a:r>
            <a:r>
              <a:rPr sz="2400" i="1" spc="-5" dirty="0" smtClean="0">
                <a:latin typeface="Arial"/>
                <a:cs typeface="Arial"/>
              </a:rPr>
              <a:t>be</a:t>
            </a:r>
            <a:endParaRPr lang="en-US" sz="2400" i="1" spc="-5" dirty="0" smtClean="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00"/>
              </a:spcBef>
              <a:tabLst>
                <a:tab pos="5807710" algn="l"/>
              </a:tabLst>
            </a:pPr>
            <a:endParaRPr lang="en-US" sz="900" dirty="0" smtClean="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endParaRPr lang="en-US" sz="1400" i="1" spc="-5" dirty="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2400" i="1" spc="-5" dirty="0" smtClean="0">
                <a:latin typeface="Arial"/>
                <a:cs typeface="Arial"/>
              </a:rPr>
              <a:t>There </a:t>
            </a:r>
            <a:r>
              <a:rPr sz="2400" i="1" spc="-5" dirty="0">
                <a:latin typeface="Arial"/>
                <a:cs typeface="Arial"/>
              </a:rPr>
              <a:t>are 4</a:t>
            </a:r>
            <a:r>
              <a:rPr sz="2400" i="1" spc="1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cases:</a:t>
            </a:r>
            <a:endParaRPr sz="2400" dirty="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</a:pPr>
            <a:r>
              <a:rPr sz="2400" i="1" spc="-5" dirty="0">
                <a:solidFill>
                  <a:srgbClr val="339933"/>
                </a:solidFill>
                <a:latin typeface="Arial"/>
                <a:cs typeface="Arial"/>
              </a:rPr>
              <a:t>Outside Cases </a:t>
            </a:r>
            <a:r>
              <a:rPr sz="2400" i="1" spc="-5" dirty="0">
                <a:latin typeface="Arial"/>
                <a:cs typeface="Arial"/>
              </a:rPr>
              <a:t>(require single rotation)</a:t>
            </a:r>
            <a:r>
              <a:rPr sz="2400" i="1" spc="5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999490" indent="-339725">
              <a:lnSpc>
                <a:spcPct val="100000"/>
              </a:lnSpc>
              <a:buAutoNum type="arabicPeriod"/>
              <a:tabLst>
                <a:tab pos="1000125" algn="l"/>
                <a:tab pos="6493510" algn="l"/>
              </a:tabLst>
            </a:pPr>
            <a:r>
              <a:rPr lang="en-US" sz="2400" i="1" spc="-5" dirty="0" smtClean="0">
                <a:latin typeface="Arial"/>
                <a:cs typeface="Arial"/>
              </a:rPr>
              <a:t>   </a:t>
            </a:r>
            <a:r>
              <a:rPr sz="2400" i="1" spc="-5" dirty="0" smtClean="0">
                <a:latin typeface="Arial"/>
                <a:cs typeface="Arial"/>
              </a:rPr>
              <a:t>Insertion </a:t>
            </a:r>
            <a:r>
              <a:rPr sz="2400" i="1" spc="-5" dirty="0">
                <a:latin typeface="Arial"/>
                <a:cs typeface="Arial"/>
              </a:rPr>
              <a:t>into </a:t>
            </a:r>
            <a:r>
              <a:rPr sz="2400" i="1" spc="-5" dirty="0">
                <a:solidFill>
                  <a:srgbClr val="FF3300"/>
                </a:solidFill>
                <a:latin typeface="Arial"/>
                <a:cs typeface="Arial"/>
              </a:rPr>
              <a:t>left </a:t>
            </a:r>
            <a:r>
              <a:rPr sz="2400" i="1" spc="-5" dirty="0">
                <a:latin typeface="Arial"/>
                <a:cs typeface="Arial"/>
              </a:rPr>
              <a:t>subtree </a:t>
            </a:r>
            <a:r>
              <a:rPr sz="2400" i="1" spc="-5" dirty="0">
                <a:solidFill>
                  <a:srgbClr val="FF3300"/>
                </a:solidFill>
                <a:latin typeface="Arial"/>
                <a:cs typeface="Arial"/>
              </a:rPr>
              <a:t>of left</a:t>
            </a:r>
            <a:r>
              <a:rPr sz="2400" i="1" spc="14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child</a:t>
            </a:r>
            <a:r>
              <a:rPr sz="2400" i="1" spc="2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of	</a:t>
            </a:r>
            <a:endParaRPr sz="2400" dirty="0">
              <a:latin typeface="Arial"/>
              <a:cs typeface="Arial"/>
            </a:endParaRPr>
          </a:p>
          <a:p>
            <a:pPr marL="999490" indent="-339725">
              <a:lnSpc>
                <a:spcPct val="100000"/>
              </a:lnSpc>
              <a:buAutoNum type="arabicPeriod"/>
              <a:tabLst>
                <a:tab pos="1000125" algn="l"/>
                <a:tab pos="6868795" algn="l"/>
              </a:tabLst>
            </a:pPr>
            <a:r>
              <a:rPr lang="en-US" sz="2400" i="1" spc="-5" dirty="0" smtClean="0">
                <a:latin typeface="Arial"/>
                <a:cs typeface="Arial"/>
              </a:rPr>
              <a:t>   </a:t>
            </a:r>
            <a:r>
              <a:rPr sz="2400" i="1" spc="-5" dirty="0" smtClean="0">
                <a:latin typeface="Arial"/>
                <a:cs typeface="Arial"/>
              </a:rPr>
              <a:t>Insertion </a:t>
            </a:r>
            <a:r>
              <a:rPr sz="2400" i="1" spc="-5" dirty="0">
                <a:latin typeface="Arial"/>
                <a:cs typeface="Arial"/>
              </a:rPr>
              <a:t>into </a:t>
            </a:r>
            <a:r>
              <a:rPr sz="2400" i="1" spc="-5" dirty="0">
                <a:solidFill>
                  <a:srgbClr val="FF3300"/>
                </a:solidFill>
                <a:latin typeface="Arial"/>
                <a:cs typeface="Arial"/>
              </a:rPr>
              <a:t>right </a:t>
            </a:r>
            <a:r>
              <a:rPr sz="2400" i="1" spc="-5" dirty="0">
                <a:latin typeface="Arial"/>
                <a:cs typeface="Arial"/>
              </a:rPr>
              <a:t>subtree </a:t>
            </a:r>
            <a:r>
              <a:rPr sz="2400" i="1" spc="-5" dirty="0">
                <a:solidFill>
                  <a:srgbClr val="FF3300"/>
                </a:solidFill>
                <a:latin typeface="Arial"/>
                <a:cs typeface="Arial"/>
              </a:rPr>
              <a:t>of right</a:t>
            </a:r>
            <a:r>
              <a:rPr sz="2400" i="1" spc="16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child</a:t>
            </a:r>
            <a:r>
              <a:rPr sz="2400" i="1" spc="3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of	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eriod"/>
            </a:pPr>
            <a:endParaRPr sz="2500" dirty="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2400" i="1" spc="-5" dirty="0">
                <a:solidFill>
                  <a:srgbClr val="339933"/>
                </a:solidFill>
                <a:latin typeface="Arial"/>
                <a:cs typeface="Arial"/>
              </a:rPr>
              <a:t>Inside Cases </a:t>
            </a:r>
            <a:r>
              <a:rPr sz="2400" i="1" spc="-5" dirty="0">
                <a:latin typeface="Arial"/>
                <a:cs typeface="Arial"/>
              </a:rPr>
              <a:t>(require double rotation)</a:t>
            </a:r>
            <a:r>
              <a:rPr sz="2400" i="1" spc="7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999490" indent="-339725">
              <a:lnSpc>
                <a:spcPct val="100000"/>
              </a:lnSpc>
              <a:buAutoNum type="arabicPeriod" startAt="3"/>
              <a:tabLst>
                <a:tab pos="1000125" algn="l"/>
                <a:tab pos="6680834" algn="l"/>
              </a:tabLst>
            </a:pPr>
            <a:r>
              <a:rPr lang="en-US" sz="2400" i="1" spc="-5" dirty="0" smtClean="0">
                <a:latin typeface="Arial"/>
                <a:cs typeface="Arial"/>
              </a:rPr>
              <a:t>   </a:t>
            </a:r>
            <a:r>
              <a:rPr sz="2400" i="1" spc="-5" dirty="0" smtClean="0">
                <a:latin typeface="Arial"/>
                <a:cs typeface="Arial"/>
              </a:rPr>
              <a:t>Insertion </a:t>
            </a:r>
            <a:r>
              <a:rPr sz="2400" i="1" spc="-5" dirty="0">
                <a:latin typeface="Arial"/>
                <a:cs typeface="Arial"/>
              </a:rPr>
              <a:t>into </a:t>
            </a:r>
            <a:r>
              <a:rPr sz="2400" i="1" spc="-5" dirty="0">
                <a:solidFill>
                  <a:srgbClr val="FF3300"/>
                </a:solidFill>
                <a:latin typeface="Arial"/>
                <a:cs typeface="Arial"/>
              </a:rPr>
              <a:t>right </a:t>
            </a:r>
            <a:r>
              <a:rPr sz="2400" i="1" spc="-5" dirty="0">
                <a:latin typeface="Arial"/>
                <a:cs typeface="Arial"/>
              </a:rPr>
              <a:t>subtree </a:t>
            </a:r>
            <a:r>
              <a:rPr sz="2400" i="1" spc="-5" dirty="0">
                <a:solidFill>
                  <a:srgbClr val="FF3300"/>
                </a:solidFill>
                <a:latin typeface="Arial"/>
                <a:cs typeface="Arial"/>
              </a:rPr>
              <a:t>of left</a:t>
            </a:r>
            <a:r>
              <a:rPr sz="2400" i="1" spc="15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child</a:t>
            </a:r>
            <a:r>
              <a:rPr sz="2400" i="1" spc="4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of	</a:t>
            </a:r>
            <a:endParaRPr sz="2400" dirty="0">
              <a:latin typeface="Arial"/>
              <a:cs typeface="Arial"/>
            </a:endParaRPr>
          </a:p>
          <a:p>
            <a:pPr marL="999490" indent="-339725">
              <a:lnSpc>
                <a:spcPct val="100000"/>
              </a:lnSpc>
              <a:buAutoNum type="arabicPeriod" startAt="3"/>
              <a:tabLst>
                <a:tab pos="1000125" algn="l"/>
                <a:tab pos="6680834" algn="l"/>
              </a:tabLst>
            </a:pPr>
            <a:r>
              <a:rPr lang="en-US" sz="2400" i="1" spc="-5" dirty="0" smtClean="0">
                <a:latin typeface="Arial"/>
                <a:cs typeface="Arial"/>
              </a:rPr>
              <a:t>   </a:t>
            </a:r>
            <a:r>
              <a:rPr sz="2400" i="1" spc="-5" dirty="0" smtClean="0">
                <a:latin typeface="Arial"/>
                <a:cs typeface="Arial"/>
              </a:rPr>
              <a:t>Insertion </a:t>
            </a:r>
            <a:r>
              <a:rPr sz="2400" i="1" spc="-5" dirty="0">
                <a:latin typeface="Arial"/>
                <a:cs typeface="Arial"/>
              </a:rPr>
              <a:t>into </a:t>
            </a:r>
            <a:r>
              <a:rPr sz="2400" i="1" spc="-5" dirty="0">
                <a:solidFill>
                  <a:srgbClr val="FF3300"/>
                </a:solidFill>
                <a:latin typeface="Arial"/>
                <a:cs typeface="Arial"/>
              </a:rPr>
              <a:t>left </a:t>
            </a:r>
            <a:r>
              <a:rPr sz="2400" i="1" spc="-5" dirty="0">
                <a:latin typeface="Arial"/>
                <a:cs typeface="Arial"/>
              </a:rPr>
              <a:t>subtree </a:t>
            </a:r>
            <a:r>
              <a:rPr sz="2400" i="1" spc="-5" dirty="0">
                <a:solidFill>
                  <a:srgbClr val="FF3300"/>
                </a:solidFill>
                <a:latin typeface="Arial"/>
                <a:cs typeface="Arial"/>
              </a:rPr>
              <a:t>of right</a:t>
            </a:r>
            <a:r>
              <a:rPr sz="2400" i="1" spc="14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child</a:t>
            </a:r>
            <a:r>
              <a:rPr sz="2400" i="1" spc="3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of	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350"/>
              </a:spcBef>
            </a:pPr>
            <a:r>
              <a:rPr sz="2400" i="1" spc="-5" dirty="0">
                <a:latin typeface="Arial"/>
                <a:cs typeface="Arial"/>
              </a:rPr>
              <a:t>The rebalancing is performed through four separate  rotation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algorithms.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14400" y="533400"/>
            <a:ext cx="6527037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1" dirty="0">
                <a:solidFill>
                  <a:srgbClr val="C00000"/>
                </a:solidFill>
                <a:latin typeface="Arial"/>
                <a:cs typeface="Arial"/>
              </a:rPr>
              <a:t>Insertions in </a:t>
            </a:r>
            <a:r>
              <a:rPr sz="4400" i="1" spc="-80" dirty="0">
                <a:solidFill>
                  <a:srgbClr val="C00000"/>
                </a:solidFill>
                <a:latin typeface="Arial"/>
                <a:cs typeface="Arial"/>
              </a:rPr>
              <a:t>AVL</a:t>
            </a:r>
            <a:r>
              <a:rPr sz="4400" i="1" spc="-3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400" i="1" spc="-65" dirty="0">
                <a:solidFill>
                  <a:srgbClr val="C00000"/>
                </a:solidFill>
                <a:latin typeface="Arial"/>
                <a:cs typeface="Arial"/>
              </a:rPr>
              <a:t>Trees</a:t>
            </a:r>
            <a:endParaRPr sz="44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2C75A1F8-7C15-499A-8D97-4A58F93129EB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5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900551" y="1685925"/>
            <a:ext cx="850900" cy="850900"/>
            <a:chOff x="3900551" y="1685925"/>
            <a:chExt cx="850900" cy="850900"/>
          </a:xfrm>
        </p:grpSpPr>
        <p:sp>
          <p:nvSpPr>
            <p:cNvPr id="4" name="object 4"/>
            <p:cNvSpPr/>
            <p:nvPr/>
          </p:nvSpPr>
          <p:spPr>
            <a:xfrm>
              <a:off x="3906901" y="1692275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419100" y="0"/>
                  </a:moveTo>
                  <a:lnTo>
                    <a:pt x="370213" y="2818"/>
                  </a:lnTo>
                  <a:lnTo>
                    <a:pt x="322985" y="11065"/>
                  </a:lnTo>
                  <a:lnTo>
                    <a:pt x="277731" y="24426"/>
                  </a:lnTo>
                  <a:lnTo>
                    <a:pt x="234764" y="42587"/>
                  </a:lnTo>
                  <a:lnTo>
                    <a:pt x="194399" y="65234"/>
                  </a:lnTo>
                  <a:lnTo>
                    <a:pt x="156949" y="92053"/>
                  </a:lnTo>
                  <a:lnTo>
                    <a:pt x="122729" y="122729"/>
                  </a:lnTo>
                  <a:lnTo>
                    <a:pt x="92053" y="156949"/>
                  </a:lnTo>
                  <a:lnTo>
                    <a:pt x="65234" y="194399"/>
                  </a:lnTo>
                  <a:lnTo>
                    <a:pt x="42587" y="234764"/>
                  </a:lnTo>
                  <a:lnTo>
                    <a:pt x="24426" y="277731"/>
                  </a:lnTo>
                  <a:lnTo>
                    <a:pt x="11065" y="322985"/>
                  </a:lnTo>
                  <a:lnTo>
                    <a:pt x="2818" y="370213"/>
                  </a:lnTo>
                  <a:lnTo>
                    <a:pt x="0" y="419100"/>
                  </a:lnTo>
                  <a:lnTo>
                    <a:pt x="2818" y="467986"/>
                  </a:lnTo>
                  <a:lnTo>
                    <a:pt x="11065" y="515214"/>
                  </a:lnTo>
                  <a:lnTo>
                    <a:pt x="24426" y="560468"/>
                  </a:lnTo>
                  <a:lnTo>
                    <a:pt x="42587" y="603435"/>
                  </a:lnTo>
                  <a:lnTo>
                    <a:pt x="65234" y="643800"/>
                  </a:lnTo>
                  <a:lnTo>
                    <a:pt x="92053" y="681250"/>
                  </a:lnTo>
                  <a:lnTo>
                    <a:pt x="122729" y="715470"/>
                  </a:lnTo>
                  <a:lnTo>
                    <a:pt x="156949" y="746146"/>
                  </a:lnTo>
                  <a:lnTo>
                    <a:pt x="194399" y="772965"/>
                  </a:lnTo>
                  <a:lnTo>
                    <a:pt x="234764" y="795612"/>
                  </a:lnTo>
                  <a:lnTo>
                    <a:pt x="277731" y="813773"/>
                  </a:lnTo>
                  <a:lnTo>
                    <a:pt x="322985" y="827134"/>
                  </a:lnTo>
                  <a:lnTo>
                    <a:pt x="370213" y="835381"/>
                  </a:lnTo>
                  <a:lnTo>
                    <a:pt x="419100" y="838200"/>
                  </a:lnTo>
                  <a:lnTo>
                    <a:pt x="467963" y="835381"/>
                  </a:lnTo>
                  <a:lnTo>
                    <a:pt x="515174" y="827134"/>
                  </a:lnTo>
                  <a:lnTo>
                    <a:pt x="560417" y="813773"/>
                  </a:lnTo>
                  <a:lnTo>
                    <a:pt x="603379" y="795612"/>
                  </a:lnTo>
                  <a:lnTo>
                    <a:pt x="643744" y="772965"/>
                  </a:lnTo>
                  <a:lnTo>
                    <a:pt x="681196" y="746146"/>
                  </a:lnTo>
                  <a:lnTo>
                    <a:pt x="715422" y="715470"/>
                  </a:lnTo>
                  <a:lnTo>
                    <a:pt x="746106" y="681250"/>
                  </a:lnTo>
                  <a:lnTo>
                    <a:pt x="772934" y="643800"/>
                  </a:lnTo>
                  <a:lnTo>
                    <a:pt x="795590" y="603435"/>
                  </a:lnTo>
                  <a:lnTo>
                    <a:pt x="813759" y="560468"/>
                  </a:lnTo>
                  <a:lnTo>
                    <a:pt x="827127" y="515214"/>
                  </a:lnTo>
                  <a:lnTo>
                    <a:pt x="835379" y="467986"/>
                  </a:lnTo>
                  <a:lnTo>
                    <a:pt x="838200" y="419100"/>
                  </a:lnTo>
                  <a:lnTo>
                    <a:pt x="835379" y="370213"/>
                  </a:lnTo>
                  <a:lnTo>
                    <a:pt x="827127" y="322985"/>
                  </a:lnTo>
                  <a:lnTo>
                    <a:pt x="813759" y="277731"/>
                  </a:lnTo>
                  <a:lnTo>
                    <a:pt x="795590" y="234764"/>
                  </a:lnTo>
                  <a:lnTo>
                    <a:pt x="772934" y="194399"/>
                  </a:lnTo>
                  <a:lnTo>
                    <a:pt x="746106" y="156949"/>
                  </a:lnTo>
                  <a:lnTo>
                    <a:pt x="715422" y="122729"/>
                  </a:lnTo>
                  <a:lnTo>
                    <a:pt x="681196" y="92053"/>
                  </a:lnTo>
                  <a:lnTo>
                    <a:pt x="643744" y="65234"/>
                  </a:lnTo>
                  <a:lnTo>
                    <a:pt x="603379" y="42587"/>
                  </a:lnTo>
                  <a:lnTo>
                    <a:pt x="560417" y="24426"/>
                  </a:lnTo>
                  <a:lnTo>
                    <a:pt x="515174" y="11065"/>
                  </a:lnTo>
                  <a:lnTo>
                    <a:pt x="467963" y="2818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06901" y="1692275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419100"/>
                  </a:moveTo>
                  <a:lnTo>
                    <a:pt x="2818" y="370213"/>
                  </a:lnTo>
                  <a:lnTo>
                    <a:pt x="11065" y="322985"/>
                  </a:lnTo>
                  <a:lnTo>
                    <a:pt x="24426" y="277731"/>
                  </a:lnTo>
                  <a:lnTo>
                    <a:pt x="42587" y="234764"/>
                  </a:lnTo>
                  <a:lnTo>
                    <a:pt x="65234" y="194399"/>
                  </a:lnTo>
                  <a:lnTo>
                    <a:pt x="92053" y="156949"/>
                  </a:lnTo>
                  <a:lnTo>
                    <a:pt x="122729" y="122729"/>
                  </a:lnTo>
                  <a:lnTo>
                    <a:pt x="156949" y="92053"/>
                  </a:lnTo>
                  <a:lnTo>
                    <a:pt x="194399" y="65234"/>
                  </a:lnTo>
                  <a:lnTo>
                    <a:pt x="234764" y="42587"/>
                  </a:lnTo>
                  <a:lnTo>
                    <a:pt x="277731" y="24426"/>
                  </a:lnTo>
                  <a:lnTo>
                    <a:pt x="322985" y="11065"/>
                  </a:lnTo>
                  <a:lnTo>
                    <a:pt x="370213" y="2818"/>
                  </a:lnTo>
                  <a:lnTo>
                    <a:pt x="419100" y="0"/>
                  </a:lnTo>
                  <a:lnTo>
                    <a:pt x="467963" y="2818"/>
                  </a:lnTo>
                  <a:lnTo>
                    <a:pt x="515174" y="11065"/>
                  </a:lnTo>
                  <a:lnTo>
                    <a:pt x="560417" y="24426"/>
                  </a:lnTo>
                  <a:lnTo>
                    <a:pt x="603379" y="42587"/>
                  </a:lnTo>
                  <a:lnTo>
                    <a:pt x="643744" y="65234"/>
                  </a:lnTo>
                  <a:lnTo>
                    <a:pt x="681196" y="92053"/>
                  </a:lnTo>
                  <a:lnTo>
                    <a:pt x="715422" y="122729"/>
                  </a:lnTo>
                  <a:lnTo>
                    <a:pt x="746106" y="156949"/>
                  </a:lnTo>
                  <a:lnTo>
                    <a:pt x="772934" y="194399"/>
                  </a:lnTo>
                  <a:lnTo>
                    <a:pt x="795590" y="234764"/>
                  </a:lnTo>
                  <a:lnTo>
                    <a:pt x="813759" y="277731"/>
                  </a:lnTo>
                  <a:lnTo>
                    <a:pt x="827127" y="322985"/>
                  </a:lnTo>
                  <a:lnTo>
                    <a:pt x="835379" y="370213"/>
                  </a:lnTo>
                  <a:lnTo>
                    <a:pt x="838200" y="419100"/>
                  </a:lnTo>
                  <a:lnTo>
                    <a:pt x="835379" y="467986"/>
                  </a:lnTo>
                  <a:lnTo>
                    <a:pt x="827127" y="515214"/>
                  </a:lnTo>
                  <a:lnTo>
                    <a:pt x="813759" y="560468"/>
                  </a:lnTo>
                  <a:lnTo>
                    <a:pt x="795590" y="603435"/>
                  </a:lnTo>
                  <a:lnTo>
                    <a:pt x="772934" y="643800"/>
                  </a:lnTo>
                  <a:lnTo>
                    <a:pt x="746106" y="681250"/>
                  </a:lnTo>
                  <a:lnTo>
                    <a:pt x="715422" y="715470"/>
                  </a:lnTo>
                  <a:lnTo>
                    <a:pt x="681196" y="746146"/>
                  </a:lnTo>
                  <a:lnTo>
                    <a:pt x="643744" y="772965"/>
                  </a:lnTo>
                  <a:lnTo>
                    <a:pt x="603379" y="795612"/>
                  </a:lnTo>
                  <a:lnTo>
                    <a:pt x="560417" y="813773"/>
                  </a:lnTo>
                  <a:lnTo>
                    <a:pt x="515174" y="827134"/>
                  </a:lnTo>
                  <a:lnTo>
                    <a:pt x="467963" y="835381"/>
                  </a:lnTo>
                  <a:lnTo>
                    <a:pt x="419100" y="838200"/>
                  </a:lnTo>
                  <a:lnTo>
                    <a:pt x="370213" y="835381"/>
                  </a:lnTo>
                  <a:lnTo>
                    <a:pt x="322985" y="827134"/>
                  </a:lnTo>
                  <a:lnTo>
                    <a:pt x="277731" y="813773"/>
                  </a:lnTo>
                  <a:lnTo>
                    <a:pt x="234764" y="795612"/>
                  </a:lnTo>
                  <a:lnTo>
                    <a:pt x="194399" y="772965"/>
                  </a:lnTo>
                  <a:lnTo>
                    <a:pt x="156949" y="746146"/>
                  </a:lnTo>
                  <a:lnTo>
                    <a:pt x="122729" y="715470"/>
                  </a:lnTo>
                  <a:lnTo>
                    <a:pt x="92053" y="681250"/>
                  </a:lnTo>
                  <a:lnTo>
                    <a:pt x="65234" y="643800"/>
                  </a:lnTo>
                  <a:lnTo>
                    <a:pt x="42587" y="603435"/>
                  </a:lnTo>
                  <a:lnTo>
                    <a:pt x="24426" y="560468"/>
                  </a:lnTo>
                  <a:lnTo>
                    <a:pt x="11065" y="515214"/>
                  </a:lnTo>
                  <a:lnTo>
                    <a:pt x="2818" y="467986"/>
                  </a:lnTo>
                  <a:lnTo>
                    <a:pt x="0" y="419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14876" y="1554937"/>
            <a:ext cx="177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spc="-5" dirty="0">
                <a:solidFill>
                  <a:srgbClr val="000000"/>
                </a:solidFill>
                <a:latin typeface="Arial"/>
                <a:cs typeface="Arial"/>
              </a:rPr>
              <a:t>j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24151" y="3057525"/>
            <a:ext cx="850900" cy="850900"/>
            <a:chOff x="2224151" y="3057525"/>
            <a:chExt cx="850900" cy="850900"/>
          </a:xfrm>
        </p:grpSpPr>
        <p:sp>
          <p:nvSpPr>
            <p:cNvPr id="8" name="object 8"/>
            <p:cNvSpPr/>
            <p:nvPr/>
          </p:nvSpPr>
          <p:spPr>
            <a:xfrm>
              <a:off x="2230501" y="3063875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419100" y="0"/>
                  </a:moveTo>
                  <a:lnTo>
                    <a:pt x="370213" y="2818"/>
                  </a:lnTo>
                  <a:lnTo>
                    <a:pt x="322985" y="11065"/>
                  </a:lnTo>
                  <a:lnTo>
                    <a:pt x="277731" y="24426"/>
                  </a:lnTo>
                  <a:lnTo>
                    <a:pt x="234764" y="42587"/>
                  </a:lnTo>
                  <a:lnTo>
                    <a:pt x="194399" y="65234"/>
                  </a:lnTo>
                  <a:lnTo>
                    <a:pt x="156949" y="92053"/>
                  </a:lnTo>
                  <a:lnTo>
                    <a:pt x="122729" y="122729"/>
                  </a:lnTo>
                  <a:lnTo>
                    <a:pt x="92053" y="156949"/>
                  </a:lnTo>
                  <a:lnTo>
                    <a:pt x="65234" y="194399"/>
                  </a:lnTo>
                  <a:lnTo>
                    <a:pt x="42587" y="234764"/>
                  </a:lnTo>
                  <a:lnTo>
                    <a:pt x="24426" y="277731"/>
                  </a:lnTo>
                  <a:lnTo>
                    <a:pt x="11065" y="322985"/>
                  </a:lnTo>
                  <a:lnTo>
                    <a:pt x="2818" y="370213"/>
                  </a:lnTo>
                  <a:lnTo>
                    <a:pt x="0" y="419100"/>
                  </a:lnTo>
                  <a:lnTo>
                    <a:pt x="2818" y="467986"/>
                  </a:lnTo>
                  <a:lnTo>
                    <a:pt x="11065" y="515214"/>
                  </a:lnTo>
                  <a:lnTo>
                    <a:pt x="24426" y="560468"/>
                  </a:lnTo>
                  <a:lnTo>
                    <a:pt x="42587" y="603435"/>
                  </a:lnTo>
                  <a:lnTo>
                    <a:pt x="65234" y="643800"/>
                  </a:lnTo>
                  <a:lnTo>
                    <a:pt x="92053" y="681250"/>
                  </a:lnTo>
                  <a:lnTo>
                    <a:pt x="122729" y="715470"/>
                  </a:lnTo>
                  <a:lnTo>
                    <a:pt x="156949" y="746146"/>
                  </a:lnTo>
                  <a:lnTo>
                    <a:pt x="194399" y="772965"/>
                  </a:lnTo>
                  <a:lnTo>
                    <a:pt x="234764" y="795612"/>
                  </a:lnTo>
                  <a:lnTo>
                    <a:pt x="277731" y="813773"/>
                  </a:lnTo>
                  <a:lnTo>
                    <a:pt x="322985" y="827134"/>
                  </a:lnTo>
                  <a:lnTo>
                    <a:pt x="370213" y="835381"/>
                  </a:lnTo>
                  <a:lnTo>
                    <a:pt x="419100" y="838200"/>
                  </a:lnTo>
                  <a:lnTo>
                    <a:pt x="467963" y="835381"/>
                  </a:lnTo>
                  <a:lnTo>
                    <a:pt x="515174" y="827134"/>
                  </a:lnTo>
                  <a:lnTo>
                    <a:pt x="560417" y="813773"/>
                  </a:lnTo>
                  <a:lnTo>
                    <a:pt x="603379" y="795612"/>
                  </a:lnTo>
                  <a:lnTo>
                    <a:pt x="643744" y="772965"/>
                  </a:lnTo>
                  <a:lnTo>
                    <a:pt x="681196" y="746146"/>
                  </a:lnTo>
                  <a:lnTo>
                    <a:pt x="715422" y="715470"/>
                  </a:lnTo>
                  <a:lnTo>
                    <a:pt x="746106" y="681250"/>
                  </a:lnTo>
                  <a:lnTo>
                    <a:pt x="772934" y="643800"/>
                  </a:lnTo>
                  <a:lnTo>
                    <a:pt x="795590" y="603435"/>
                  </a:lnTo>
                  <a:lnTo>
                    <a:pt x="813759" y="560468"/>
                  </a:lnTo>
                  <a:lnTo>
                    <a:pt x="827127" y="515214"/>
                  </a:lnTo>
                  <a:lnTo>
                    <a:pt x="835379" y="467986"/>
                  </a:lnTo>
                  <a:lnTo>
                    <a:pt x="838200" y="419100"/>
                  </a:lnTo>
                  <a:lnTo>
                    <a:pt x="835379" y="370213"/>
                  </a:lnTo>
                  <a:lnTo>
                    <a:pt x="827127" y="322985"/>
                  </a:lnTo>
                  <a:lnTo>
                    <a:pt x="813759" y="277731"/>
                  </a:lnTo>
                  <a:lnTo>
                    <a:pt x="795590" y="234764"/>
                  </a:lnTo>
                  <a:lnTo>
                    <a:pt x="772934" y="194399"/>
                  </a:lnTo>
                  <a:lnTo>
                    <a:pt x="746106" y="156949"/>
                  </a:lnTo>
                  <a:lnTo>
                    <a:pt x="715422" y="122729"/>
                  </a:lnTo>
                  <a:lnTo>
                    <a:pt x="681196" y="92053"/>
                  </a:lnTo>
                  <a:lnTo>
                    <a:pt x="643744" y="65234"/>
                  </a:lnTo>
                  <a:lnTo>
                    <a:pt x="603379" y="42587"/>
                  </a:lnTo>
                  <a:lnTo>
                    <a:pt x="560417" y="24426"/>
                  </a:lnTo>
                  <a:lnTo>
                    <a:pt x="515174" y="11065"/>
                  </a:lnTo>
                  <a:lnTo>
                    <a:pt x="467963" y="2818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30501" y="3063875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419100"/>
                  </a:moveTo>
                  <a:lnTo>
                    <a:pt x="2818" y="370213"/>
                  </a:lnTo>
                  <a:lnTo>
                    <a:pt x="11065" y="322985"/>
                  </a:lnTo>
                  <a:lnTo>
                    <a:pt x="24426" y="277731"/>
                  </a:lnTo>
                  <a:lnTo>
                    <a:pt x="42587" y="234764"/>
                  </a:lnTo>
                  <a:lnTo>
                    <a:pt x="65234" y="194399"/>
                  </a:lnTo>
                  <a:lnTo>
                    <a:pt x="92053" y="156949"/>
                  </a:lnTo>
                  <a:lnTo>
                    <a:pt x="122729" y="122729"/>
                  </a:lnTo>
                  <a:lnTo>
                    <a:pt x="156949" y="92053"/>
                  </a:lnTo>
                  <a:lnTo>
                    <a:pt x="194399" y="65234"/>
                  </a:lnTo>
                  <a:lnTo>
                    <a:pt x="234764" y="42587"/>
                  </a:lnTo>
                  <a:lnTo>
                    <a:pt x="277731" y="24426"/>
                  </a:lnTo>
                  <a:lnTo>
                    <a:pt x="322985" y="11065"/>
                  </a:lnTo>
                  <a:lnTo>
                    <a:pt x="370213" y="2818"/>
                  </a:lnTo>
                  <a:lnTo>
                    <a:pt x="419100" y="0"/>
                  </a:lnTo>
                  <a:lnTo>
                    <a:pt x="467963" y="2818"/>
                  </a:lnTo>
                  <a:lnTo>
                    <a:pt x="515174" y="11065"/>
                  </a:lnTo>
                  <a:lnTo>
                    <a:pt x="560417" y="24426"/>
                  </a:lnTo>
                  <a:lnTo>
                    <a:pt x="603379" y="42587"/>
                  </a:lnTo>
                  <a:lnTo>
                    <a:pt x="643744" y="65234"/>
                  </a:lnTo>
                  <a:lnTo>
                    <a:pt x="681196" y="92053"/>
                  </a:lnTo>
                  <a:lnTo>
                    <a:pt x="715422" y="122729"/>
                  </a:lnTo>
                  <a:lnTo>
                    <a:pt x="746106" y="156949"/>
                  </a:lnTo>
                  <a:lnTo>
                    <a:pt x="772934" y="194399"/>
                  </a:lnTo>
                  <a:lnTo>
                    <a:pt x="795590" y="234764"/>
                  </a:lnTo>
                  <a:lnTo>
                    <a:pt x="813759" y="277731"/>
                  </a:lnTo>
                  <a:lnTo>
                    <a:pt x="827127" y="322985"/>
                  </a:lnTo>
                  <a:lnTo>
                    <a:pt x="835379" y="370213"/>
                  </a:lnTo>
                  <a:lnTo>
                    <a:pt x="838200" y="419100"/>
                  </a:lnTo>
                  <a:lnTo>
                    <a:pt x="835379" y="467986"/>
                  </a:lnTo>
                  <a:lnTo>
                    <a:pt x="827127" y="515214"/>
                  </a:lnTo>
                  <a:lnTo>
                    <a:pt x="813759" y="560468"/>
                  </a:lnTo>
                  <a:lnTo>
                    <a:pt x="795590" y="603435"/>
                  </a:lnTo>
                  <a:lnTo>
                    <a:pt x="772934" y="643800"/>
                  </a:lnTo>
                  <a:lnTo>
                    <a:pt x="746106" y="681250"/>
                  </a:lnTo>
                  <a:lnTo>
                    <a:pt x="715422" y="715470"/>
                  </a:lnTo>
                  <a:lnTo>
                    <a:pt x="681196" y="746146"/>
                  </a:lnTo>
                  <a:lnTo>
                    <a:pt x="643744" y="772965"/>
                  </a:lnTo>
                  <a:lnTo>
                    <a:pt x="603379" y="795612"/>
                  </a:lnTo>
                  <a:lnTo>
                    <a:pt x="560417" y="813773"/>
                  </a:lnTo>
                  <a:lnTo>
                    <a:pt x="515174" y="827134"/>
                  </a:lnTo>
                  <a:lnTo>
                    <a:pt x="467963" y="835381"/>
                  </a:lnTo>
                  <a:lnTo>
                    <a:pt x="419100" y="838200"/>
                  </a:lnTo>
                  <a:lnTo>
                    <a:pt x="370213" y="835381"/>
                  </a:lnTo>
                  <a:lnTo>
                    <a:pt x="322985" y="827134"/>
                  </a:lnTo>
                  <a:lnTo>
                    <a:pt x="277731" y="813773"/>
                  </a:lnTo>
                  <a:lnTo>
                    <a:pt x="234764" y="795612"/>
                  </a:lnTo>
                  <a:lnTo>
                    <a:pt x="194399" y="772965"/>
                  </a:lnTo>
                  <a:lnTo>
                    <a:pt x="156949" y="746146"/>
                  </a:lnTo>
                  <a:lnTo>
                    <a:pt x="122729" y="715470"/>
                  </a:lnTo>
                  <a:lnTo>
                    <a:pt x="92053" y="681250"/>
                  </a:lnTo>
                  <a:lnTo>
                    <a:pt x="65234" y="643800"/>
                  </a:lnTo>
                  <a:lnTo>
                    <a:pt x="42587" y="603435"/>
                  </a:lnTo>
                  <a:lnTo>
                    <a:pt x="24426" y="560468"/>
                  </a:lnTo>
                  <a:lnTo>
                    <a:pt x="11065" y="515214"/>
                  </a:lnTo>
                  <a:lnTo>
                    <a:pt x="2818" y="467986"/>
                  </a:lnTo>
                  <a:lnTo>
                    <a:pt x="0" y="419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38222" y="3002991"/>
            <a:ext cx="3689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k</a:t>
            </a:r>
            <a:endParaRPr sz="5400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47687" y="2395601"/>
            <a:ext cx="3494404" cy="3342004"/>
            <a:chOff x="547687" y="2395601"/>
            <a:chExt cx="3494404" cy="3342004"/>
          </a:xfrm>
        </p:grpSpPr>
        <p:sp>
          <p:nvSpPr>
            <p:cNvPr id="12" name="object 12"/>
            <p:cNvSpPr/>
            <p:nvPr/>
          </p:nvSpPr>
          <p:spPr>
            <a:xfrm>
              <a:off x="2946400" y="2408301"/>
              <a:ext cx="1082675" cy="777875"/>
            </a:xfrm>
            <a:custGeom>
              <a:avLst/>
              <a:gdLst/>
              <a:ahLst/>
              <a:cxnLst/>
              <a:rect l="l" t="t" r="r" b="b"/>
              <a:pathLst>
                <a:path w="1082675" h="777875">
                  <a:moveTo>
                    <a:pt x="1082675" y="0"/>
                  </a:moveTo>
                  <a:lnTo>
                    <a:pt x="0" y="77774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4037" y="4435475"/>
              <a:ext cx="1600835" cy="1295400"/>
            </a:xfrm>
            <a:custGeom>
              <a:avLst/>
              <a:gdLst/>
              <a:ahLst/>
              <a:cxnLst/>
              <a:rect l="l" t="t" r="r" b="b"/>
              <a:pathLst>
                <a:path w="1600835" h="1295400">
                  <a:moveTo>
                    <a:pt x="800163" y="0"/>
                  </a:moveTo>
                  <a:lnTo>
                    <a:pt x="0" y="1295400"/>
                  </a:lnTo>
                  <a:lnTo>
                    <a:pt x="1600263" y="1295400"/>
                  </a:lnTo>
                  <a:lnTo>
                    <a:pt x="800163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4037" y="4435475"/>
              <a:ext cx="1600835" cy="1295400"/>
            </a:xfrm>
            <a:custGeom>
              <a:avLst/>
              <a:gdLst/>
              <a:ahLst/>
              <a:cxnLst/>
              <a:rect l="l" t="t" r="r" b="b"/>
              <a:pathLst>
                <a:path w="1600835" h="1295400">
                  <a:moveTo>
                    <a:pt x="0" y="1295400"/>
                  </a:moveTo>
                  <a:lnTo>
                    <a:pt x="800163" y="0"/>
                  </a:lnTo>
                  <a:lnTo>
                    <a:pt x="1600263" y="1295400"/>
                  </a:lnTo>
                  <a:lnTo>
                    <a:pt x="0" y="1295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54201" y="3779901"/>
              <a:ext cx="998855" cy="655955"/>
            </a:xfrm>
            <a:custGeom>
              <a:avLst/>
              <a:gdLst/>
              <a:ahLst/>
              <a:cxnLst/>
              <a:rect l="l" t="t" r="r" b="b"/>
              <a:pathLst>
                <a:path w="998855" h="655954">
                  <a:moveTo>
                    <a:pt x="998474" y="0"/>
                  </a:moveTo>
                  <a:lnTo>
                    <a:pt x="0" y="65557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66266" y="4908296"/>
            <a:ext cx="48323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X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214751" y="4505325"/>
            <a:ext cx="1536700" cy="1231900"/>
            <a:chOff x="3214751" y="4505325"/>
            <a:chExt cx="1536700" cy="1231900"/>
          </a:xfrm>
        </p:grpSpPr>
        <p:sp>
          <p:nvSpPr>
            <p:cNvPr id="18" name="object 18"/>
            <p:cNvSpPr/>
            <p:nvPr/>
          </p:nvSpPr>
          <p:spPr>
            <a:xfrm>
              <a:off x="3221101" y="4511675"/>
              <a:ext cx="1524000" cy="1219200"/>
            </a:xfrm>
            <a:custGeom>
              <a:avLst/>
              <a:gdLst/>
              <a:ahLst/>
              <a:cxnLst/>
              <a:rect l="l" t="t" r="r" b="b"/>
              <a:pathLst>
                <a:path w="1524000" h="1219200">
                  <a:moveTo>
                    <a:pt x="762000" y="0"/>
                  </a:moveTo>
                  <a:lnTo>
                    <a:pt x="0" y="1219200"/>
                  </a:lnTo>
                  <a:lnTo>
                    <a:pt x="1524000" y="12192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21101" y="4511675"/>
              <a:ext cx="1524000" cy="1219200"/>
            </a:xfrm>
            <a:custGeom>
              <a:avLst/>
              <a:gdLst/>
              <a:ahLst/>
              <a:cxnLst/>
              <a:rect l="l" t="t" r="r" b="b"/>
              <a:pathLst>
                <a:path w="1524000" h="1219200">
                  <a:moveTo>
                    <a:pt x="0" y="1219200"/>
                  </a:moveTo>
                  <a:lnTo>
                    <a:pt x="762000" y="0"/>
                  </a:lnTo>
                  <a:lnTo>
                    <a:pt x="1524000" y="1219200"/>
                  </a:lnTo>
                  <a:lnTo>
                    <a:pt x="0" y="1219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757676" y="4908296"/>
            <a:ext cx="48323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Y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195951" y="3514725"/>
            <a:ext cx="1612900" cy="1308100"/>
            <a:chOff x="5195951" y="3514725"/>
            <a:chExt cx="1612900" cy="1308100"/>
          </a:xfrm>
        </p:grpSpPr>
        <p:sp>
          <p:nvSpPr>
            <p:cNvPr id="22" name="object 22"/>
            <p:cNvSpPr/>
            <p:nvPr/>
          </p:nvSpPr>
          <p:spPr>
            <a:xfrm>
              <a:off x="5202301" y="3521075"/>
              <a:ext cx="1600200" cy="1295400"/>
            </a:xfrm>
            <a:custGeom>
              <a:avLst/>
              <a:gdLst/>
              <a:ahLst/>
              <a:cxnLst/>
              <a:rect l="l" t="t" r="r" b="b"/>
              <a:pathLst>
                <a:path w="1600200" h="1295400">
                  <a:moveTo>
                    <a:pt x="800100" y="0"/>
                  </a:moveTo>
                  <a:lnTo>
                    <a:pt x="0" y="1295400"/>
                  </a:lnTo>
                  <a:lnTo>
                    <a:pt x="1600200" y="1295400"/>
                  </a:lnTo>
                  <a:lnTo>
                    <a:pt x="8001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02301" y="3521075"/>
              <a:ext cx="1600200" cy="1295400"/>
            </a:xfrm>
            <a:custGeom>
              <a:avLst/>
              <a:gdLst/>
              <a:ahLst/>
              <a:cxnLst/>
              <a:rect l="l" t="t" r="r" b="b"/>
              <a:pathLst>
                <a:path w="1600200" h="1295400">
                  <a:moveTo>
                    <a:pt x="0" y="1295400"/>
                  </a:moveTo>
                  <a:lnTo>
                    <a:pt x="800100" y="0"/>
                  </a:lnTo>
                  <a:lnTo>
                    <a:pt x="1600200" y="1295400"/>
                  </a:lnTo>
                  <a:lnTo>
                    <a:pt x="0" y="1295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815329" y="3841495"/>
            <a:ext cx="4445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Z</a:t>
            </a:r>
            <a:endParaRPr sz="5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946400" y="2408301"/>
            <a:ext cx="3056255" cy="2103755"/>
          </a:xfrm>
          <a:custGeom>
            <a:avLst/>
            <a:gdLst/>
            <a:ahLst/>
            <a:cxnLst/>
            <a:rect l="l" t="t" r="r" b="b"/>
            <a:pathLst>
              <a:path w="3056254" h="2103754">
                <a:moveTo>
                  <a:pt x="0" y="1371600"/>
                </a:moveTo>
                <a:lnTo>
                  <a:pt x="1036701" y="2103374"/>
                </a:lnTo>
              </a:path>
              <a:path w="3056254" h="2103754">
                <a:moveTo>
                  <a:pt x="1676400" y="0"/>
                </a:moveTo>
                <a:lnTo>
                  <a:pt x="3056001" y="111277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83501" y="4816475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83501" y="5730875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8167" y="1524000"/>
            <a:ext cx="535203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Arial"/>
                <a:cs typeface="Arial"/>
              </a:rPr>
              <a:t>Consider </a:t>
            </a:r>
            <a:r>
              <a:rPr sz="2400" i="1" dirty="0">
                <a:latin typeface="Arial"/>
                <a:cs typeface="Arial"/>
              </a:rPr>
              <a:t>a</a:t>
            </a:r>
            <a:r>
              <a:rPr sz="2400" i="1" spc="-40" dirty="0">
                <a:latin typeface="Arial"/>
                <a:cs typeface="Arial"/>
              </a:rPr>
              <a:t> </a:t>
            </a:r>
            <a:r>
              <a:rPr sz="2400" i="1" spc="-5" dirty="0" smtClean="0">
                <a:latin typeface="Arial"/>
                <a:cs typeface="Arial"/>
              </a:rPr>
              <a:t>valid</a:t>
            </a:r>
            <a:r>
              <a:rPr lang="en-US" sz="2400" i="1" spc="-5" dirty="0" smtClean="0">
                <a:latin typeface="Arial"/>
                <a:cs typeface="Arial"/>
              </a:rPr>
              <a:t> </a:t>
            </a:r>
            <a:r>
              <a:rPr sz="2400" i="1" spc="-50" dirty="0" smtClean="0">
                <a:latin typeface="Arial"/>
                <a:cs typeface="Arial"/>
              </a:rPr>
              <a:t>AVL</a:t>
            </a:r>
            <a:r>
              <a:rPr sz="2400" i="1" spc="-70" dirty="0" smtClean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subtree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4037" y="683717"/>
            <a:ext cx="753913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i="1" spc="-80" dirty="0">
                <a:solidFill>
                  <a:srgbClr val="C00000"/>
                </a:solidFill>
                <a:latin typeface="Arial"/>
                <a:cs typeface="Arial"/>
              </a:rPr>
              <a:t>AVL </a:t>
            </a:r>
            <a:r>
              <a:rPr sz="4400" b="1" i="1" dirty="0">
                <a:solidFill>
                  <a:srgbClr val="C00000"/>
                </a:solidFill>
                <a:latin typeface="Arial"/>
                <a:cs typeface="Arial"/>
              </a:rPr>
              <a:t>Insertion: Outside</a:t>
            </a:r>
            <a:r>
              <a:rPr sz="4400" b="1" i="1" spc="-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400" b="1" i="1" dirty="0">
                <a:solidFill>
                  <a:srgbClr val="C00000"/>
                </a:solidFill>
                <a:latin typeface="Arial"/>
                <a:cs typeface="Arial"/>
              </a:rPr>
              <a:t>Case</a:t>
            </a:r>
            <a:endParaRPr sz="440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61228" y="3226435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31594" y="421728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70628" y="406488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49652200-67BF-4E6E-89FB-99C2B872D075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971925" y="1712976"/>
            <a:ext cx="802005" cy="755650"/>
            <a:chOff x="3971925" y="1712976"/>
            <a:chExt cx="802005" cy="755650"/>
          </a:xfrm>
        </p:grpSpPr>
        <p:sp>
          <p:nvSpPr>
            <p:cNvPr id="4" name="object 4"/>
            <p:cNvSpPr/>
            <p:nvPr/>
          </p:nvSpPr>
          <p:spPr>
            <a:xfrm>
              <a:off x="3978275" y="1719326"/>
              <a:ext cx="789305" cy="742950"/>
            </a:xfrm>
            <a:custGeom>
              <a:avLst/>
              <a:gdLst/>
              <a:ahLst/>
              <a:cxnLst/>
              <a:rect l="l" t="t" r="r" b="b"/>
              <a:pathLst>
                <a:path w="789304" h="742950">
                  <a:moveTo>
                    <a:pt x="394462" y="0"/>
                  </a:moveTo>
                  <a:lnTo>
                    <a:pt x="344991" y="2893"/>
                  </a:lnTo>
                  <a:lnTo>
                    <a:pt x="297351" y="11340"/>
                  </a:lnTo>
                  <a:lnTo>
                    <a:pt x="251913" y="24995"/>
                  </a:lnTo>
                  <a:lnTo>
                    <a:pt x="209045" y="43509"/>
                  </a:lnTo>
                  <a:lnTo>
                    <a:pt x="169119" y="66536"/>
                  </a:lnTo>
                  <a:lnTo>
                    <a:pt x="132504" y="93727"/>
                  </a:lnTo>
                  <a:lnTo>
                    <a:pt x="99570" y="124734"/>
                  </a:lnTo>
                  <a:lnTo>
                    <a:pt x="70688" y="159211"/>
                  </a:lnTo>
                  <a:lnTo>
                    <a:pt x="46227" y="196810"/>
                  </a:lnTo>
                  <a:lnTo>
                    <a:pt x="26557" y="237184"/>
                  </a:lnTo>
                  <a:lnTo>
                    <a:pt x="12050" y="279984"/>
                  </a:lnTo>
                  <a:lnTo>
                    <a:pt x="3074" y="324863"/>
                  </a:lnTo>
                  <a:lnTo>
                    <a:pt x="0" y="371475"/>
                  </a:lnTo>
                  <a:lnTo>
                    <a:pt x="3074" y="418061"/>
                  </a:lnTo>
                  <a:lnTo>
                    <a:pt x="12050" y="462923"/>
                  </a:lnTo>
                  <a:lnTo>
                    <a:pt x="26557" y="505713"/>
                  </a:lnTo>
                  <a:lnTo>
                    <a:pt x="46227" y="546082"/>
                  </a:lnTo>
                  <a:lnTo>
                    <a:pt x="70688" y="583682"/>
                  </a:lnTo>
                  <a:lnTo>
                    <a:pt x="99570" y="618164"/>
                  </a:lnTo>
                  <a:lnTo>
                    <a:pt x="132504" y="649179"/>
                  </a:lnTo>
                  <a:lnTo>
                    <a:pt x="169119" y="676379"/>
                  </a:lnTo>
                  <a:lnTo>
                    <a:pt x="209045" y="699415"/>
                  </a:lnTo>
                  <a:lnTo>
                    <a:pt x="251913" y="717938"/>
                  </a:lnTo>
                  <a:lnTo>
                    <a:pt x="297351" y="731601"/>
                  </a:lnTo>
                  <a:lnTo>
                    <a:pt x="344991" y="740054"/>
                  </a:lnTo>
                  <a:lnTo>
                    <a:pt x="394462" y="742950"/>
                  </a:lnTo>
                  <a:lnTo>
                    <a:pt x="443959" y="740054"/>
                  </a:lnTo>
                  <a:lnTo>
                    <a:pt x="491622" y="731601"/>
                  </a:lnTo>
                  <a:lnTo>
                    <a:pt x="537079" y="717938"/>
                  </a:lnTo>
                  <a:lnTo>
                    <a:pt x="579963" y="699415"/>
                  </a:lnTo>
                  <a:lnTo>
                    <a:pt x="619902" y="676379"/>
                  </a:lnTo>
                  <a:lnTo>
                    <a:pt x="656526" y="649179"/>
                  </a:lnTo>
                  <a:lnTo>
                    <a:pt x="689467" y="618164"/>
                  </a:lnTo>
                  <a:lnTo>
                    <a:pt x="718355" y="583682"/>
                  </a:lnTo>
                  <a:lnTo>
                    <a:pt x="742819" y="546082"/>
                  </a:lnTo>
                  <a:lnTo>
                    <a:pt x="762491" y="505713"/>
                  </a:lnTo>
                  <a:lnTo>
                    <a:pt x="777000" y="462923"/>
                  </a:lnTo>
                  <a:lnTo>
                    <a:pt x="785976" y="418061"/>
                  </a:lnTo>
                  <a:lnTo>
                    <a:pt x="789051" y="371475"/>
                  </a:lnTo>
                  <a:lnTo>
                    <a:pt x="785976" y="324863"/>
                  </a:lnTo>
                  <a:lnTo>
                    <a:pt x="777000" y="279984"/>
                  </a:lnTo>
                  <a:lnTo>
                    <a:pt x="762491" y="237184"/>
                  </a:lnTo>
                  <a:lnTo>
                    <a:pt x="742819" y="196810"/>
                  </a:lnTo>
                  <a:lnTo>
                    <a:pt x="718355" y="159211"/>
                  </a:lnTo>
                  <a:lnTo>
                    <a:pt x="689467" y="124734"/>
                  </a:lnTo>
                  <a:lnTo>
                    <a:pt x="656526" y="93727"/>
                  </a:lnTo>
                  <a:lnTo>
                    <a:pt x="619902" y="66536"/>
                  </a:lnTo>
                  <a:lnTo>
                    <a:pt x="579963" y="43509"/>
                  </a:lnTo>
                  <a:lnTo>
                    <a:pt x="537079" y="24995"/>
                  </a:lnTo>
                  <a:lnTo>
                    <a:pt x="491622" y="11340"/>
                  </a:lnTo>
                  <a:lnTo>
                    <a:pt x="443959" y="2893"/>
                  </a:lnTo>
                  <a:lnTo>
                    <a:pt x="394462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78275" y="1719326"/>
              <a:ext cx="789305" cy="742950"/>
            </a:xfrm>
            <a:custGeom>
              <a:avLst/>
              <a:gdLst/>
              <a:ahLst/>
              <a:cxnLst/>
              <a:rect l="l" t="t" r="r" b="b"/>
              <a:pathLst>
                <a:path w="789304" h="742950">
                  <a:moveTo>
                    <a:pt x="0" y="371475"/>
                  </a:moveTo>
                  <a:lnTo>
                    <a:pt x="3074" y="324863"/>
                  </a:lnTo>
                  <a:lnTo>
                    <a:pt x="12050" y="279984"/>
                  </a:lnTo>
                  <a:lnTo>
                    <a:pt x="26557" y="237184"/>
                  </a:lnTo>
                  <a:lnTo>
                    <a:pt x="46227" y="196810"/>
                  </a:lnTo>
                  <a:lnTo>
                    <a:pt x="70688" y="159211"/>
                  </a:lnTo>
                  <a:lnTo>
                    <a:pt x="99570" y="124734"/>
                  </a:lnTo>
                  <a:lnTo>
                    <a:pt x="132504" y="93727"/>
                  </a:lnTo>
                  <a:lnTo>
                    <a:pt x="169119" y="66536"/>
                  </a:lnTo>
                  <a:lnTo>
                    <a:pt x="209045" y="43509"/>
                  </a:lnTo>
                  <a:lnTo>
                    <a:pt x="251913" y="24995"/>
                  </a:lnTo>
                  <a:lnTo>
                    <a:pt x="297351" y="11340"/>
                  </a:lnTo>
                  <a:lnTo>
                    <a:pt x="344991" y="2893"/>
                  </a:lnTo>
                  <a:lnTo>
                    <a:pt x="394462" y="0"/>
                  </a:lnTo>
                  <a:lnTo>
                    <a:pt x="443959" y="2893"/>
                  </a:lnTo>
                  <a:lnTo>
                    <a:pt x="491622" y="11340"/>
                  </a:lnTo>
                  <a:lnTo>
                    <a:pt x="537079" y="24995"/>
                  </a:lnTo>
                  <a:lnTo>
                    <a:pt x="579963" y="43509"/>
                  </a:lnTo>
                  <a:lnTo>
                    <a:pt x="619902" y="66536"/>
                  </a:lnTo>
                  <a:lnTo>
                    <a:pt x="656526" y="93727"/>
                  </a:lnTo>
                  <a:lnTo>
                    <a:pt x="689467" y="124734"/>
                  </a:lnTo>
                  <a:lnTo>
                    <a:pt x="718355" y="159211"/>
                  </a:lnTo>
                  <a:lnTo>
                    <a:pt x="742819" y="196810"/>
                  </a:lnTo>
                  <a:lnTo>
                    <a:pt x="762491" y="237184"/>
                  </a:lnTo>
                  <a:lnTo>
                    <a:pt x="777000" y="279984"/>
                  </a:lnTo>
                  <a:lnTo>
                    <a:pt x="785976" y="324863"/>
                  </a:lnTo>
                  <a:lnTo>
                    <a:pt x="789051" y="371475"/>
                  </a:lnTo>
                  <a:lnTo>
                    <a:pt x="785976" y="418061"/>
                  </a:lnTo>
                  <a:lnTo>
                    <a:pt x="777000" y="462923"/>
                  </a:lnTo>
                  <a:lnTo>
                    <a:pt x="762491" y="505713"/>
                  </a:lnTo>
                  <a:lnTo>
                    <a:pt x="742819" y="546082"/>
                  </a:lnTo>
                  <a:lnTo>
                    <a:pt x="718355" y="583682"/>
                  </a:lnTo>
                  <a:lnTo>
                    <a:pt x="689467" y="618164"/>
                  </a:lnTo>
                  <a:lnTo>
                    <a:pt x="656526" y="649179"/>
                  </a:lnTo>
                  <a:lnTo>
                    <a:pt x="619902" y="676379"/>
                  </a:lnTo>
                  <a:lnTo>
                    <a:pt x="579963" y="699415"/>
                  </a:lnTo>
                  <a:lnTo>
                    <a:pt x="537079" y="717938"/>
                  </a:lnTo>
                  <a:lnTo>
                    <a:pt x="491622" y="731601"/>
                  </a:lnTo>
                  <a:lnTo>
                    <a:pt x="443959" y="740054"/>
                  </a:lnTo>
                  <a:lnTo>
                    <a:pt x="394462" y="742950"/>
                  </a:lnTo>
                  <a:lnTo>
                    <a:pt x="344991" y="740054"/>
                  </a:lnTo>
                  <a:lnTo>
                    <a:pt x="297351" y="731601"/>
                  </a:lnTo>
                  <a:lnTo>
                    <a:pt x="251913" y="717938"/>
                  </a:lnTo>
                  <a:lnTo>
                    <a:pt x="209045" y="699415"/>
                  </a:lnTo>
                  <a:lnTo>
                    <a:pt x="169119" y="676379"/>
                  </a:lnTo>
                  <a:lnTo>
                    <a:pt x="132504" y="649179"/>
                  </a:lnTo>
                  <a:lnTo>
                    <a:pt x="99570" y="618164"/>
                  </a:lnTo>
                  <a:lnTo>
                    <a:pt x="70688" y="583682"/>
                  </a:lnTo>
                  <a:lnTo>
                    <a:pt x="46227" y="546082"/>
                  </a:lnTo>
                  <a:lnTo>
                    <a:pt x="26557" y="505713"/>
                  </a:lnTo>
                  <a:lnTo>
                    <a:pt x="12050" y="462923"/>
                  </a:lnTo>
                  <a:lnTo>
                    <a:pt x="3074" y="418061"/>
                  </a:lnTo>
                  <a:lnTo>
                    <a:pt x="0" y="3714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29176" y="1520190"/>
            <a:ext cx="177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spc="-5" dirty="0">
                <a:solidFill>
                  <a:srgbClr val="000000"/>
                </a:solidFill>
                <a:latin typeface="Arial"/>
                <a:cs typeface="Arial"/>
              </a:rPr>
              <a:t>j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92426" y="2927350"/>
            <a:ext cx="803275" cy="755650"/>
            <a:chOff x="2392426" y="2927350"/>
            <a:chExt cx="803275" cy="755650"/>
          </a:xfrm>
        </p:grpSpPr>
        <p:sp>
          <p:nvSpPr>
            <p:cNvPr id="8" name="object 8"/>
            <p:cNvSpPr/>
            <p:nvPr/>
          </p:nvSpPr>
          <p:spPr>
            <a:xfrm>
              <a:off x="2398776" y="2933700"/>
              <a:ext cx="790575" cy="742950"/>
            </a:xfrm>
            <a:custGeom>
              <a:avLst/>
              <a:gdLst/>
              <a:ahLst/>
              <a:cxnLst/>
              <a:rect l="l" t="t" r="r" b="b"/>
              <a:pathLst>
                <a:path w="790575" h="742950">
                  <a:moveTo>
                    <a:pt x="395224" y="0"/>
                  </a:moveTo>
                  <a:lnTo>
                    <a:pt x="345640" y="2895"/>
                  </a:lnTo>
                  <a:lnTo>
                    <a:pt x="297897" y="11348"/>
                  </a:lnTo>
                  <a:lnTo>
                    <a:pt x="252364" y="25011"/>
                  </a:lnTo>
                  <a:lnTo>
                    <a:pt x="209410" y="43534"/>
                  </a:lnTo>
                  <a:lnTo>
                    <a:pt x="169407" y="66570"/>
                  </a:lnTo>
                  <a:lnTo>
                    <a:pt x="132725" y="93770"/>
                  </a:lnTo>
                  <a:lnTo>
                    <a:pt x="99732" y="124785"/>
                  </a:lnTo>
                  <a:lnTo>
                    <a:pt x="70800" y="159267"/>
                  </a:lnTo>
                  <a:lnTo>
                    <a:pt x="46299" y="196867"/>
                  </a:lnTo>
                  <a:lnTo>
                    <a:pt x="26598" y="237236"/>
                  </a:lnTo>
                  <a:lnTo>
                    <a:pt x="12068" y="280026"/>
                  </a:lnTo>
                  <a:lnTo>
                    <a:pt x="3078" y="324888"/>
                  </a:lnTo>
                  <a:lnTo>
                    <a:pt x="0" y="371475"/>
                  </a:lnTo>
                  <a:lnTo>
                    <a:pt x="3078" y="418061"/>
                  </a:lnTo>
                  <a:lnTo>
                    <a:pt x="12068" y="462923"/>
                  </a:lnTo>
                  <a:lnTo>
                    <a:pt x="26598" y="505713"/>
                  </a:lnTo>
                  <a:lnTo>
                    <a:pt x="46299" y="546082"/>
                  </a:lnTo>
                  <a:lnTo>
                    <a:pt x="70800" y="583682"/>
                  </a:lnTo>
                  <a:lnTo>
                    <a:pt x="99732" y="618164"/>
                  </a:lnTo>
                  <a:lnTo>
                    <a:pt x="132725" y="649179"/>
                  </a:lnTo>
                  <a:lnTo>
                    <a:pt x="169407" y="676379"/>
                  </a:lnTo>
                  <a:lnTo>
                    <a:pt x="209410" y="699415"/>
                  </a:lnTo>
                  <a:lnTo>
                    <a:pt x="252364" y="717938"/>
                  </a:lnTo>
                  <a:lnTo>
                    <a:pt x="297897" y="731601"/>
                  </a:lnTo>
                  <a:lnTo>
                    <a:pt x="345640" y="740054"/>
                  </a:lnTo>
                  <a:lnTo>
                    <a:pt x="395224" y="742950"/>
                  </a:lnTo>
                  <a:lnTo>
                    <a:pt x="444809" y="740054"/>
                  </a:lnTo>
                  <a:lnTo>
                    <a:pt x="492558" y="731601"/>
                  </a:lnTo>
                  <a:lnTo>
                    <a:pt x="538101" y="717938"/>
                  </a:lnTo>
                  <a:lnTo>
                    <a:pt x="581065" y="699415"/>
                  </a:lnTo>
                  <a:lnTo>
                    <a:pt x="621081" y="676379"/>
                  </a:lnTo>
                  <a:lnTo>
                    <a:pt x="657778" y="649179"/>
                  </a:lnTo>
                  <a:lnTo>
                    <a:pt x="690785" y="618164"/>
                  </a:lnTo>
                  <a:lnTo>
                    <a:pt x="719732" y="583682"/>
                  </a:lnTo>
                  <a:lnTo>
                    <a:pt x="744246" y="546082"/>
                  </a:lnTo>
                  <a:lnTo>
                    <a:pt x="763959" y="505713"/>
                  </a:lnTo>
                  <a:lnTo>
                    <a:pt x="778498" y="462923"/>
                  </a:lnTo>
                  <a:lnTo>
                    <a:pt x="787494" y="418061"/>
                  </a:lnTo>
                  <a:lnTo>
                    <a:pt x="790575" y="371475"/>
                  </a:lnTo>
                  <a:lnTo>
                    <a:pt x="787494" y="324888"/>
                  </a:lnTo>
                  <a:lnTo>
                    <a:pt x="778498" y="280026"/>
                  </a:lnTo>
                  <a:lnTo>
                    <a:pt x="763959" y="237236"/>
                  </a:lnTo>
                  <a:lnTo>
                    <a:pt x="744246" y="196867"/>
                  </a:lnTo>
                  <a:lnTo>
                    <a:pt x="719732" y="159267"/>
                  </a:lnTo>
                  <a:lnTo>
                    <a:pt x="690785" y="124785"/>
                  </a:lnTo>
                  <a:lnTo>
                    <a:pt x="657778" y="93770"/>
                  </a:lnTo>
                  <a:lnTo>
                    <a:pt x="621081" y="66570"/>
                  </a:lnTo>
                  <a:lnTo>
                    <a:pt x="581065" y="43534"/>
                  </a:lnTo>
                  <a:lnTo>
                    <a:pt x="538101" y="25011"/>
                  </a:lnTo>
                  <a:lnTo>
                    <a:pt x="492558" y="11348"/>
                  </a:lnTo>
                  <a:lnTo>
                    <a:pt x="444809" y="2895"/>
                  </a:lnTo>
                  <a:lnTo>
                    <a:pt x="395224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98776" y="2933700"/>
              <a:ext cx="790575" cy="742950"/>
            </a:xfrm>
            <a:custGeom>
              <a:avLst/>
              <a:gdLst/>
              <a:ahLst/>
              <a:cxnLst/>
              <a:rect l="l" t="t" r="r" b="b"/>
              <a:pathLst>
                <a:path w="790575" h="742950">
                  <a:moveTo>
                    <a:pt x="0" y="371475"/>
                  </a:moveTo>
                  <a:lnTo>
                    <a:pt x="3078" y="324888"/>
                  </a:lnTo>
                  <a:lnTo>
                    <a:pt x="12068" y="280026"/>
                  </a:lnTo>
                  <a:lnTo>
                    <a:pt x="26598" y="237236"/>
                  </a:lnTo>
                  <a:lnTo>
                    <a:pt x="46299" y="196867"/>
                  </a:lnTo>
                  <a:lnTo>
                    <a:pt x="70800" y="159267"/>
                  </a:lnTo>
                  <a:lnTo>
                    <a:pt x="99732" y="124785"/>
                  </a:lnTo>
                  <a:lnTo>
                    <a:pt x="132725" y="93770"/>
                  </a:lnTo>
                  <a:lnTo>
                    <a:pt x="169407" y="66570"/>
                  </a:lnTo>
                  <a:lnTo>
                    <a:pt x="209410" y="43534"/>
                  </a:lnTo>
                  <a:lnTo>
                    <a:pt x="252364" y="25011"/>
                  </a:lnTo>
                  <a:lnTo>
                    <a:pt x="297897" y="11348"/>
                  </a:lnTo>
                  <a:lnTo>
                    <a:pt x="345640" y="2895"/>
                  </a:lnTo>
                  <a:lnTo>
                    <a:pt x="395224" y="0"/>
                  </a:lnTo>
                  <a:lnTo>
                    <a:pt x="444809" y="2895"/>
                  </a:lnTo>
                  <a:lnTo>
                    <a:pt x="492558" y="11348"/>
                  </a:lnTo>
                  <a:lnTo>
                    <a:pt x="538101" y="25011"/>
                  </a:lnTo>
                  <a:lnTo>
                    <a:pt x="581065" y="43534"/>
                  </a:lnTo>
                  <a:lnTo>
                    <a:pt x="621081" y="66570"/>
                  </a:lnTo>
                  <a:lnTo>
                    <a:pt x="657778" y="93770"/>
                  </a:lnTo>
                  <a:lnTo>
                    <a:pt x="690785" y="124785"/>
                  </a:lnTo>
                  <a:lnTo>
                    <a:pt x="719732" y="159267"/>
                  </a:lnTo>
                  <a:lnTo>
                    <a:pt x="744246" y="196867"/>
                  </a:lnTo>
                  <a:lnTo>
                    <a:pt x="763959" y="237236"/>
                  </a:lnTo>
                  <a:lnTo>
                    <a:pt x="778498" y="280026"/>
                  </a:lnTo>
                  <a:lnTo>
                    <a:pt x="787494" y="324888"/>
                  </a:lnTo>
                  <a:lnTo>
                    <a:pt x="790575" y="371475"/>
                  </a:lnTo>
                  <a:lnTo>
                    <a:pt x="787494" y="418061"/>
                  </a:lnTo>
                  <a:lnTo>
                    <a:pt x="778498" y="462923"/>
                  </a:lnTo>
                  <a:lnTo>
                    <a:pt x="763959" y="505713"/>
                  </a:lnTo>
                  <a:lnTo>
                    <a:pt x="744246" y="546082"/>
                  </a:lnTo>
                  <a:lnTo>
                    <a:pt x="719732" y="583682"/>
                  </a:lnTo>
                  <a:lnTo>
                    <a:pt x="690785" y="618164"/>
                  </a:lnTo>
                  <a:lnTo>
                    <a:pt x="657778" y="649179"/>
                  </a:lnTo>
                  <a:lnTo>
                    <a:pt x="621081" y="676379"/>
                  </a:lnTo>
                  <a:lnTo>
                    <a:pt x="581065" y="699415"/>
                  </a:lnTo>
                  <a:lnTo>
                    <a:pt x="538101" y="717938"/>
                  </a:lnTo>
                  <a:lnTo>
                    <a:pt x="492558" y="731601"/>
                  </a:lnTo>
                  <a:lnTo>
                    <a:pt x="444809" y="740054"/>
                  </a:lnTo>
                  <a:lnTo>
                    <a:pt x="395224" y="742950"/>
                  </a:lnTo>
                  <a:lnTo>
                    <a:pt x="345640" y="740054"/>
                  </a:lnTo>
                  <a:lnTo>
                    <a:pt x="297897" y="731601"/>
                  </a:lnTo>
                  <a:lnTo>
                    <a:pt x="252364" y="717938"/>
                  </a:lnTo>
                  <a:lnTo>
                    <a:pt x="209410" y="699415"/>
                  </a:lnTo>
                  <a:lnTo>
                    <a:pt x="169407" y="676379"/>
                  </a:lnTo>
                  <a:lnTo>
                    <a:pt x="132725" y="649179"/>
                  </a:lnTo>
                  <a:lnTo>
                    <a:pt x="99732" y="618164"/>
                  </a:lnTo>
                  <a:lnTo>
                    <a:pt x="70800" y="583682"/>
                  </a:lnTo>
                  <a:lnTo>
                    <a:pt x="46299" y="546082"/>
                  </a:lnTo>
                  <a:lnTo>
                    <a:pt x="26598" y="505713"/>
                  </a:lnTo>
                  <a:lnTo>
                    <a:pt x="12068" y="462923"/>
                  </a:lnTo>
                  <a:lnTo>
                    <a:pt x="3078" y="418061"/>
                  </a:lnTo>
                  <a:lnTo>
                    <a:pt x="0" y="3714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04897" y="2849117"/>
            <a:ext cx="3683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k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14387" y="2339975"/>
            <a:ext cx="3291204" cy="3771900"/>
            <a:chOff x="814387" y="2339975"/>
            <a:chExt cx="3291204" cy="3771900"/>
          </a:xfrm>
        </p:grpSpPr>
        <p:sp>
          <p:nvSpPr>
            <p:cNvPr id="12" name="object 12"/>
            <p:cNvSpPr/>
            <p:nvPr/>
          </p:nvSpPr>
          <p:spPr>
            <a:xfrm>
              <a:off x="3073400" y="2352675"/>
              <a:ext cx="1019175" cy="688975"/>
            </a:xfrm>
            <a:custGeom>
              <a:avLst/>
              <a:gdLst/>
              <a:ahLst/>
              <a:cxnLst/>
              <a:rect l="l" t="t" r="r" b="b"/>
              <a:pathLst>
                <a:path w="1019175" h="688975">
                  <a:moveTo>
                    <a:pt x="1019175" y="0"/>
                  </a:moveTo>
                  <a:lnTo>
                    <a:pt x="0" y="68897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0737" y="4148073"/>
              <a:ext cx="1506855" cy="1957705"/>
            </a:xfrm>
            <a:custGeom>
              <a:avLst/>
              <a:gdLst/>
              <a:ahLst/>
              <a:cxnLst/>
              <a:rect l="l" t="t" r="r" b="b"/>
              <a:pathLst>
                <a:path w="1506855" h="1957704">
                  <a:moveTo>
                    <a:pt x="753300" y="0"/>
                  </a:moveTo>
                  <a:lnTo>
                    <a:pt x="0" y="1957451"/>
                  </a:lnTo>
                  <a:lnTo>
                    <a:pt x="1506537" y="1957451"/>
                  </a:lnTo>
                  <a:lnTo>
                    <a:pt x="7533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0737" y="4148073"/>
              <a:ext cx="1506855" cy="1957705"/>
            </a:xfrm>
            <a:custGeom>
              <a:avLst/>
              <a:gdLst/>
              <a:ahLst/>
              <a:cxnLst/>
              <a:rect l="l" t="t" r="r" b="b"/>
              <a:pathLst>
                <a:path w="1506855" h="1957704">
                  <a:moveTo>
                    <a:pt x="0" y="1957451"/>
                  </a:moveTo>
                  <a:lnTo>
                    <a:pt x="753300" y="0"/>
                  </a:lnTo>
                  <a:lnTo>
                    <a:pt x="1506537" y="1957451"/>
                  </a:lnTo>
                  <a:lnTo>
                    <a:pt x="0" y="19574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74800" y="3568700"/>
              <a:ext cx="939800" cy="579755"/>
            </a:xfrm>
            <a:custGeom>
              <a:avLst/>
              <a:gdLst/>
              <a:ahLst/>
              <a:cxnLst/>
              <a:rect l="l" t="t" r="r" b="b"/>
              <a:pathLst>
                <a:path w="939800" h="579754">
                  <a:moveTo>
                    <a:pt x="939800" y="0"/>
                  </a:moveTo>
                  <a:lnTo>
                    <a:pt x="0" y="57937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401317" y="5176824"/>
            <a:ext cx="4832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X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325876" y="3332226"/>
            <a:ext cx="3386454" cy="1970405"/>
            <a:chOff x="3325876" y="3332226"/>
            <a:chExt cx="3386454" cy="1970405"/>
          </a:xfrm>
        </p:grpSpPr>
        <p:sp>
          <p:nvSpPr>
            <p:cNvPr id="18" name="object 18"/>
            <p:cNvSpPr/>
            <p:nvPr/>
          </p:nvSpPr>
          <p:spPr>
            <a:xfrm>
              <a:off x="3332226" y="4216400"/>
              <a:ext cx="1435100" cy="1079500"/>
            </a:xfrm>
            <a:custGeom>
              <a:avLst/>
              <a:gdLst/>
              <a:ahLst/>
              <a:cxnLst/>
              <a:rect l="l" t="t" r="r" b="b"/>
              <a:pathLst>
                <a:path w="1435100" h="1079500">
                  <a:moveTo>
                    <a:pt x="717550" y="0"/>
                  </a:moveTo>
                  <a:lnTo>
                    <a:pt x="0" y="1079500"/>
                  </a:lnTo>
                  <a:lnTo>
                    <a:pt x="1435100" y="1079500"/>
                  </a:lnTo>
                  <a:lnTo>
                    <a:pt x="71755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32226" y="4216400"/>
              <a:ext cx="1435100" cy="1079500"/>
            </a:xfrm>
            <a:custGeom>
              <a:avLst/>
              <a:gdLst/>
              <a:ahLst/>
              <a:cxnLst/>
              <a:rect l="l" t="t" r="r" b="b"/>
              <a:pathLst>
                <a:path w="1435100" h="1079500">
                  <a:moveTo>
                    <a:pt x="0" y="1079500"/>
                  </a:moveTo>
                  <a:lnTo>
                    <a:pt x="717550" y="0"/>
                  </a:lnTo>
                  <a:lnTo>
                    <a:pt x="1435100" y="1079500"/>
                  </a:lnTo>
                  <a:lnTo>
                    <a:pt x="0" y="10795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97475" y="3338576"/>
              <a:ext cx="1508125" cy="1148080"/>
            </a:xfrm>
            <a:custGeom>
              <a:avLst/>
              <a:gdLst/>
              <a:ahLst/>
              <a:cxnLst/>
              <a:rect l="l" t="t" r="r" b="b"/>
              <a:pathLst>
                <a:path w="1508125" h="1148079">
                  <a:moveTo>
                    <a:pt x="754126" y="0"/>
                  </a:moveTo>
                  <a:lnTo>
                    <a:pt x="0" y="1147699"/>
                  </a:lnTo>
                  <a:lnTo>
                    <a:pt x="1508125" y="1147699"/>
                  </a:lnTo>
                  <a:lnTo>
                    <a:pt x="754126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97475" y="3338576"/>
              <a:ext cx="1508125" cy="1148080"/>
            </a:xfrm>
            <a:custGeom>
              <a:avLst/>
              <a:gdLst/>
              <a:ahLst/>
              <a:cxnLst/>
              <a:rect l="l" t="t" r="r" b="b"/>
              <a:pathLst>
                <a:path w="1508125" h="1148079">
                  <a:moveTo>
                    <a:pt x="0" y="1147699"/>
                  </a:moveTo>
                  <a:lnTo>
                    <a:pt x="754126" y="0"/>
                  </a:lnTo>
                  <a:lnTo>
                    <a:pt x="1508125" y="1147699"/>
                  </a:lnTo>
                  <a:lnTo>
                    <a:pt x="0" y="114769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736082" y="3569970"/>
            <a:ext cx="4445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Z</a:t>
            </a:r>
            <a:endParaRPr sz="5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73400" y="2352675"/>
            <a:ext cx="2878455" cy="1863725"/>
          </a:xfrm>
          <a:custGeom>
            <a:avLst/>
            <a:gdLst/>
            <a:ahLst/>
            <a:cxnLst/>
            <a:rect l="l" t="t" r="r" b="b"/>
            <a:pathLst>
              <a:path w="2878454" h="1863725">
                <a:moveTo>
                  <a:pt x="0" y="1216025"/>
                </a:moveTo>
                <a:lnTo>
                  <a:pt x="976376" y="1863725"/>
                </a:lnTo>
              </a:path>
              <a:path w="2878454" h="1863725">
                <a:moveTo>
                  <a:pt x="1579626" y="0"/>
                </a:moveTo>
                <a:lnTo>
                  <a:pt x="2878201" y="98590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64375" y="4486275"/>
            <a:ext cx="1506855" cy="1905"/>
          </a:xfrm>
          <a:custGeom>
            <a:avLst/>
            <a:gdLst/>
            <a:ahLst/>
            <a:cxnLst/>
            <a:rect l="l" t="t" r="r" b="b"/>
            <a:pathLst>
              <a:path w="1506854" h="1904">
                <a:moveTo>
                  <a:pt x="0" y="0"/>
                </a:moveTo>
                <a:lnTo>
                  <a:pt x="1506601" y="1524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64375" y="5295900"/>
            <a:ext cx="1506855" cy="1905"/>
          </a:xfrm>
          <a:custGeom>
            <a:avLst/>
            <a:gdLst/>
            <a:ahLst/>
            <a:cxnLst/>
            <a:rect l="l" t="t" r="r" b="b"/>
            <a:pathLst>
              <a:path w="1506854" h="1904">
                <a:moveTo>
                  <a:pt x="0" y="0"/>
                </a:moveTo>
                <a:lnTo>
                  <a:pt x="1506601" y="1650"/>
                </a:lnTo>
              </a:path>
            </a:pathLst>
          </a:custGeom>
          <a:ln w="19049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64375" y="6037262"/>
            <a:ext cx="1506855" cy="1905"/>
          </a:xfrm>
          <a:custGeom>
            <a:avLst/>
            <a:gdLst/>
            <a:ahLst/>
            <a:cxnLst/>
            <a:rect l="l" t="t" r="r" b="b"/>
            <a:pathLst>
              <a:path w="1506854" h="1904">
                <a:moveTo>
                  <a:pt x="0" y="0"/>
                </a:moveTo>
                <a:lnTo>
                  <a:pt x="1506601" y="1587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428233" y="1719326"/>
            <a:ext cx="363956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Arial"/>
                <a:cs typeface="Arial"/>
              </a:rPr>
              <a:t>Inserting into </a:t>
            </a:r>
            <a:r>
              <a:rPr sz="2400" i="1" dirty="0">
                <a:latin typeface="Arial"/>
                <a:cs typeface="Arial"/>
              </a:rPr>
              <a:t>X  </a:t>
            </a:r>
            <a:r>
              <a:rPr sz="2400" i="1" spc="-5" dirty="0">
                <a:latin typeface="Arial"/>
                <a:cs typeface="Arial"/>
              </a:rPr>
              <a:t>destroys the </a:t>
            </a:r>
            <a:r>
              <a:rPr sz="2400" i="1" spc="-50" dirty="0">
                <a:latin typeface="Arial"/>
                <a:cs typeface="Arial"/>
              </a:rPr>
              <a:t>AVL  </a:t>
            </a:r>
            <a:r>
              <a:rPr sz="2400" i="1" spc="-5" dirty="0">
                <a:latin typeface="Arial"/>
                <a:cs typeface="Arial"/>
              </a:rPr>
              <a:t>property at node</a:t>
            </a:r>
            <a:r>
              <a:rPr sz="2400" i="1" spc="-3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j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51661" y="683717"/>
            <a:ext cx="70415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1" spc="-80" dirty="0">
                <a:solidFill>
                  <a:srgbClr val="FF0000"/>
                </a:solidFill>
                <a:latin typeface="Arial"/>
                <a:cs typeface="Arial"/>
              </a:rPr>
              <a:t>AVL </a:t>
            </a: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Insertion: Outside</a:t>
            </a:r>
            <a:r>
              <a:rPr sz="4400" i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Case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61228" y="3226435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07794" y="4064889"/>
            <a:ext cx="45783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r>
              <a:rPr sz="2000" i="1" spc="5" dirty="0">
                <a:latin typeface="Arial"/>
                <a:cs typeface="Arial"/>
              </a:rPr>
              <a:t>+</a:t>
            </a:r>
            <a:r>
              <a:rPr sz="2000" i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19525" y="4020803"/>
            <a:ext cx="618490" cy="131762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50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5400" i="1" dirty="0">
                <a:latin typeface="Arial"/>
                <a:cs typeface="Arial"/>
              </a:rPr>
              <a:t>Y</a:t>
            </a:r>
            <a:endParaRPr sz="5400">
              <a:latin typeface="Arial"/>
              <a:cs typeface="Arial"/>
            </a:endParaRPr>
          </a:p>
        </p:txBody>
      </p:sp>
      <p:sp>
        <p:nvSpPr>
          <p:cNvPr id="32" name="Date Placeholder 31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5C16C117-2FFB-4A05-9FE9-E778078EDD17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3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971925" y="1712976"/>
            <a:ext cx="802005" cy="755650"/>
            <a:chOff x="3971925" y="1712976"/>
            <a:chExt cx="802005" cy="755650"/>
          </a:xfrm>
        </p:grpSpPr>
        <p:sp>
          <p:nvSpPr>
            <p:cNvPr id="4" name="object 4"/>
            <p:cNvSpPr/>
            <p:nvPr/>
          </p:nvSpPr>
          <p:spPr>
            <a:xfrm>
              <a:off x="3978275" y="1719326"/>
              <a:ext cx="789305" cy="742950"/>
            </a:xfrm>
            <a:custGeom>
              <a:avLst/>
              <a:gdLst/>
              <a:ahLst/>
              <a:cxnLst/>
              <a:rect l="l" t="t" r="r" b="b"/>
              <a:pathLst>
                <a:path w="789304" h="742950">
                  <a:moveTo>
                    <a:pt x="394462" y="0"/>
                  </a:moveTo>
                  <a:lnTo>
                    <a:pt x="344991" y="2893"/>
                  </a:lnTo>
                  <a:lnTo>
                    <a:pt x="297351" y="11340"/>
                  </a:lnTo>
                  <a:lnTo>
                    <a:pt x="251913" y="24995"/>
                  </a:lnTo>
                  <a:lnTo>
                    <a:pt x="209045" y="43509"/>
                  </a:lnTo>
                  <a:lnTo>
                    <a:pt x="169119" y="66536"/>
                  </a:lnTo>
                  <a:lnTo>
                    <a:pt x="132504" y="93727"/>
                  </a:lnTo>
                  <a:lnTo>
                    <a:pt x="99570" y="124734"/>
                  </a:lnTo>
                  <a:lnTo>
                    <a:pt x="70688" y="159211"/>
                  </a:lnTo>
                  <a:lnTo>
                    <a:pt x="46227" y="196810"/>
                  </a:lnTo>
                  <a:lnTo>
                    <a:pt x="26557" y="237184"/>
                  </a:lnTo>
                  <a:lnTo>
                    <a:pt x="12050" y="279984"/>
                  </a:lnTo>
                  <a:lnTo>
                    <a:pt x="3074" y="324863"/>
                  </a:lnTo>
                  <a:lnTo>
                    <a:pt x="0" y="371475"/>
                  </a:lnTo>
                  <a:lnTo>
                    <a:pt x="3074" y="418061"/>
                  </a:lnTo>
                  <a:lnTo>
                    <a:pt x="12050" y="462923"/>
                  </a:lnTo>
                  <a:lnTo>
                    <a:pt x="26557" y="505713"/>
                  </a:lnTo>
                  <a:lnTo>
                    <a:pt x="46227" y="546082"/>
                  </a:lnTo>
                  <a:lnTo>
                    <a:pt x="70688" y="583682"/>
                  </a:lnTo>
                  <a:lnTo>
                    <a:pt x="99570" y="618164"/>
                  </a:lnTo>
                  <a:lnTo>
                    <a:pt x="132504" y="649179"/>
                  </a:lnTo>
                  <a:lnTo>
                    <a:pt x="169119" y="676379"/>
                  </a:lnTo>
                  <a:lnTo>
                    <a:pt x="209045" y="699415"/>
                  </a:lnTo>
                  <a:lnTo>
                    <a:pt x="251913" y="717938"/>
                  </a:lnTo>
                  <a:lnTo>
                    <a:pt x="297351" y="731601"/>
                  </a:lnTo>
                  <a:lnTo>
                    <a:pt x="344991" y="740054"/>
                  </a:lnTo>
                  <a:lnTo>
                    <a:pt x="394462" y="742950"/>
                  </a:lnTo>
                  <a:lnTo>
                    <a:pt x="443959" y="740054"/>
                  </a:lnTo>
                  <a:lnTo>
                    <a:pt x="491622" y="731601"/>
                  </a:lnTo>
                  <a:lnTo>
                    <a:pt x="537079" y="717938"/>
                  </a:lnTo>
                  <a:lnTo>
                    <a:pt x="579963" y="699415"/>
                  </a:lnTo>
                  <a:lnTo>
                    <a:pt x="619902" y="676379"/>
                  </a:lnTo>
                  <a:lnTo>
                    <a:pt x="656526" y="649179"/>
                  </a:lnTo>
                  <a:lnTo>
                    <a:pt x="689467" y="618164"/>
                  </a:lnTo>
                  <a:lnTo>
                    <a:pt x="718355" y="583682"/>
                  </a:lnTo>
                  <a:lnTo>
                    <a:pt x="742819" y="546082"/>
                  </a:lnTo>
                  <a:lnTo>
                    <a:pt x="762491" y="505713"/>
                  </a:lnTo>
                  <a:lnTo>
                    <a:pt x="777000" y="462923"/>
                  </a:lnTo>
                  <a:lnTo>
                    <a:pt x="785976" y="418061"/>
                  </a:lnTo>
                  <a:lnTo>
                    <a:pt x="789051" y="371475"/>
                  </a:lnTo>
                  <a:lnTo>
                    <a:pt x="785976" y="324863"/>
                  </a:lnTo>
                  <a:lnTo>
                    <a:pt x="777000" y="279984"/>
                  </a:lnTo>
                  <a:lnTo>
                    <a:pt x="762491" y="237184"/>
                  </a:lnTo>
                  <a:lnTo>
                    <a:pt x="742819" y="196810"/>
                  </a:lnTo>
                  <a:lnTo>
                    <a:pt x="718355" y="159211"/>
                  </a:lnTo>
                  <a:lnTo>
                    <a:pt x="689467" y="124734"/>
                  </a:lnTo>
                  <a:lnTo>
                    <a:pt x="656526" y="93727"/>
                  </a:lnTo>
                  <a:lnTo>
                    <a:pt x="619902" y="66536"/>
                  </a:lnTo>
                  <a:lnTo>
                    <a:pt x="579963" y="43509"/>
                  </a:lnTo>
                  <a:lnTo>
                    <a:pt x="537079" y="24995"/>
                  </a:lnTo>
                  <a:lnTo>
                    <a:pt x="491622" y="11340"/>
                  </a:lnTo>
                  <a:lnTo>
                    <a:pt x="443959" y="2893"/>
                  </a:lnTo>
                  <a:lnTo>
                    <a:pt x="394462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78275" y="1719326"/>
              <a:ext cx="789305" cy="742950"/>
            </a:xfrm>
            <a:custGeom>
              <a:avLst/>
              <a:gdLst/>
              <a:ahLst/>
              <a:cxnLst/>
              <a:rect l="l" t="t" r="r" b="b"/>
              <a:pathLst>
                <a:path w="789304" h="742950">
                  <a:moveTo>
                    <a:pt x="0" y="371475"/>
                  </a:moveTo>
                  <a:lnTo>
                    <a:pt x="3074" y="324863"/>
                  </a:lnTo>
                  <a:lnTo>
                    <a:pt x="12050" y="279984"/>
                  </a:lnTo>
                  <a:lnTo>
                    <a:pt x="26557" y="237184"/>
                  </a:lnTo>
                  <a:lnTo>
                    <a:pt x="46227" y="196810"/>
                  </a:lnTo>
                  <a:lnTo>
                    <a:pt x="70688" y="159211"/>
                  </a:lnTo>
                  <a:lnTo>
                    <a:pt x="99570" y="124734"/>
                  </a:lnTo>
                  <a:lnTo>
                    <a:pt x="132504" y="93727"/>
                  </a:lnTo>
                  <a:lnTo>
                    <a:pt x="169119" y="66536"/>
                  </a:lnTo>
                  <a:lnTo>
                    <a:pt x="209045" y="43509"/>
                  </a:lnTo>
                  <a:lnTo>
                    <a:pt x="251913" y="24995"/>
                  </a:lnTo>
                  <a:lnTo>
                    <a:pt x="297351" y="11340"/>
                  </a:lnTo>
                  <a:lnTo>
                    <a:pt x="344991" y="2893"/>
                  </a:lnTo>
                  <a:lnTo>
                    <a:pt x="394462" y="0"/>
                  </a:lnTo>
                  <a:lnTo>
                    <a:pt x="443959" y="2893"/>
                  </a:lnTo>
                  <a:lnTo>
                    <a:pt x="491622" y="11340"/>
                  </a:lnTo>
                  <a:lnTo>
                    <a:pt x="537079" y="24995"/>
                  </a:lnTo>
                  <a:lnTo>
                    <a:pt x="579963" y="43509"/>
                  </a:lnTo>
                  <a:lnTo>
                    <a:pt x="619902" y="66536"/>
                  </a:lnTo>
                  <a:lnTo>
                    <a:pt x="656526" y="93727"/>
                  </a:lnTo>
                  <a:lnTo>
                    <a:pt x="689467" y="124734"/>
                  </a:lnTo>
                  <a:lnTo>
                    <a:pt x="718355" y="159211"/>
                  </a:lnTo>
                  <a:lnTo>
                    <a:pt x="742819" y="196810"/>
                  </a:lnTo>
                  <a:lnTo>
                    <a:pt x="762491" y="237184"/>
                  </a:lnTo>
                  <a:lnTo>
                    <a:pt x="777000" y="279984"/>
                  </a:lnTo>
                  <a:lnTo>
                    <a:pt x="785976" y="324863"/>
                  </a:lnTo>
                  <a:lnTo>
                    <a:pt x="789051" y="371475"/>
                  </a:lnTo>
                  <a:lnTo>
                    <a:pt x="785976" y="418061"/>
                  </a:lnTo>
                  <a:lnTo>
                    <a:pt x="777000" y="462923"/>
                  </a:lnTo>
                  <a:lnTo>
                    <a:pt x="762491" y="505713"/>
                  </a:lnTo>
                  <a:lnTo>
                    <a:pt x="742819" y="546082"/>
                  </a:lnTo>
                  <a:lnTo>
                    <a:pt x="718355" y="583682"/>
                  </a:lnTo>
                  <a:lnTo>
                    <a:pt x="689467" y="618164"/>
                  </a:lnTo>
                  <a:lnTo>
                    <a:pt x="656526" y="649179"/>
                  </a:lnTo>
                  <a:lnTo>
                    <a:pt x="619902" y="676379"/>
                  </a:lnTo>
                  <a:lnTo>
                    <a:pt x="579963" y="699415"/>
                  </a:lnTo>
                  <a:lnTo>
                    <a:pt x="537079" y="717938"/>
                  </a:lnTo>
                  <a:lnTo>
                    <a:pt x="491622" y="731601"/>
                  </a:lnTo>
                  <a:lnTo>
                    <a:pt x="443959" y="740054"/>
                  </a:lnTo>
                  <a:lnTo>
                    <a:pt x="394462" y="742950"/>
                  </a:lnTo>
                  <a:lnTo>
                    <a:pt x="344991" y="740054"/>
                  </a:lnTo>
                  <a:lnTo>
                    <a:pt x="297351" y="731601"/>
                  </a:lnTo>
                  <a:lnTo>
                    <a:pt x="251913" y="717938"/>
                  </a:lnTo>
                  <a:lnTo>
                    <a:pt x="209045" y="699415"/>
                  </a:lnTo>
                  <a:lnTo>
                    <a:pt x="169119" y="676379"/>
                  </a:lnTo>
                  <a:lnTo>
                    <a:pt x="132504" y="649179"/>
                  </a:lnTo>
                  <a:lnTo>
                    <a:pt x="99570" y="618164"/>
                  </a:lnTo>
                  <a:lnTo>
                    <a:pt x="70688" y="583682"/>
                  </a:lnTo>
                  <a:lnTo>
                    <a:pt x="46227" y="546082"/>
                  </a:lnTo>
                  <a:lnTo>
                    <a:pt x="26557" y="505713"/>
                  </a:lnTo>
                  <a:lnTo>
                    <a:pt x="12050" y="462923"/>
                  </a:lnTo>
                  <a:lnTo>
                    <a:pt x="3074" y="418061"/>
                  </a:lnTo>
                  <a:lnTo>
                    <a:pt x="0" y="3714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29176" y="1520190"/>
            <a:ext cx="177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spc="-5" dirty="0">
                <a:solidFill>
                  <a:srgbClr val="000000"/>
                </a:solidFill>
                <a:latin typeface="Arial"/>
                <a:cs typeface="Arial"/>
              </a:rPr>
              <a:t>j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92426" y="2927350"/>
            <a:ext cx="803275" cy="755650"/>
            <a:chOff x="2392426" y="2927350"/>
            <a:chExt cx="803275" cy="755650"/>
          </a:xfrm>
        </p:grpSpPr>
        <p:sp>
          <p:nvSpPr>
            <p:cNvPr id="8" name="object 8"/>
            <p:cNvSpPr/>
            <p:nvPr/>
          </p:nvSpPr>
          <p:spPr>
            <a:xfrm>
              <a:off x="2398776" y="2933700"/>
              <a:ext cx="790575" cy="742950"/>
            </a:xfrm>
            <a:custGeom>
              <a:avLst/>
              <a:gdLst/>
              <a:ahLst/>
              <a:cxnLst/>
              <a:rect l="l" t="t" r="r" b="b"/>
              <a:pathLst>
                <a:path w="790575" h="742950">
                  <a:moveTo>
                    <a:pt x="395224" y="0"/>
                  </a:moveTo>
                  <a:lnTo>
                    <a:pt x="345640" y="2895"/>
                  </a:lnTo>
                  <a:lnTo>
                    <a:pt x="297897" y="11348"/>
                  </a:lnTo>
                  <a:lnTo>
                    <a:pt x="252364" y="25011"/>
                  </a:lnTo>
                  <a:lnTo>
                    <a:pt x="209410" y="43534"/>
                  </a:lnTo>
                  <a:lnTo>
                    <a:pt x="169407" y="66570"/>
                  </a:lnTo>
                  <a:lnTo>
                    <a:pt x="132725" y="93770"/>
                  </a:lnTo>
                  <a:lnTo>
                    <a:pt x="99732" y="124785"/>
                  </a:lnTo>
                  <a:lnTo>
                    <a:pt x="70800" y="159267"/>
                  </a:lnTo>
                  <a:lnTo>
                    <a:pt x="46299" y="196867"/>
                  </a:lnTo>
                  <a:lnTo>
                    <a:pt x="26598" y="237236"/>
                  </a:lnTo>
                  <a:lnTo>
                    <a:pt x="12068" y="280026"/>
                  </a:lnTo>
                  <a:lnTo>
                    <a:pt x="3078" y="324888"/>
                  </a:lnTo>
                  <a:lnTo>
                    <a:pt x="0" y="371475"/>
                  </a:lnTo>
                  <a:lnTo>
                    <a:pt x="3078" y="418061"/>
                  </a:lnTo>
                  <a:lnTo>
                    <a:pt x="12068" y="462923"/>
                  </a:lnTo>
                  <a:lnTo>
                    <a:pt x="26598" y="505713"/>
                  </a:lnTo>
                  <a:lnTo>
                    <a:pt x="46299" y="546082"/>
                  </a:lnTo>
                  <a:lnTo>
                    <a:pt x="70800" y="583682"/>
                  </a:lnTo>
                  <a:lnTo>
                    <a:pt x="99732" y="618164"/>
                  </a:lnTo>
                  <a:lnTo>
                    <a:pt x="132725" y="649179"/>
                  </a:lnTo>
                  <a:lnTo>
                    <a:pt x="169407" y="676379"/>
                  </a:lnTo>
                  <a:lnTo>
                    <a:pt x="209410" y="699415"/>
                  </a:lnTo>
                  <a:lnTo>
                    <a:pt x="252364" y="717938"/>
                  </a:lnTo>
                  <a:lnTo>
                    <a:pt x="297897" y="731601"/>
                  </a:lnTo>
                  <a:lnTo>
                    <a:pt x="345640" y="740054"/>
                  </a:lnTo>
                  <a:lnTo>
                    <a:pt x="395224" y="742950"/>
                  </a:lnTo>
                  <a:lnTo>
                    <a:pt x="444809" y="740054"/>
                  </a:lnTo>
                  <a:lnTo>
                    <a:pt x="492558" y="731601"/>
                  </a:lnTo>
                  <a:lnTo>
                    <a:pt x="538101" y="717938"/>
                  </a:lnTo>
                  <a:lnTo>
                    <a:pt x="581065" y="699415"/>
                  </a:lnTo>
                  <a:lnTo>
                    <a:pt x="621081" y="676379"/>
                  </a:lnTo>
                  <a:lnTo>
                    <a:pt x="657778" y="649179"/>
                  </a:lnTo>
                  <a:lnTo>
                    <a:pt x="690785" y="618164"/>
                  </a:lnTo>
                  <a:lnTo>
                    <a:pt x="719732" y="583682"/>
                  </a:lnTo>
                  <a:lnTo>
                    <a:pt x="744246" y="546082"/>
                  </a:lnTo>
                  <a:lnTo>
                    <a:pt x="763959" y="505713"/>
                  </a:lnTo>
                  <a:lnTo>
                    <a:pt x="778498" y="462923"/>
                  </a:lnTo>
                  <a:lnTo>
                    <a:pt x="787494" y="418061"/>
                  </a:lnTo>
                  <a:lnTo>
                    <a:pt x="790575" y="371475"/>
                  </a:lnTo>
                  <a:lnTo>
                    <a:pt x="787494" y="324888"/>
                  </a:lnTo>
                  <a:lnTo>
                    <a:pt x="778498" y="280026"/>
                  </a:lnTo>
                  <a:lnTo>
                    <a:pt x="763959" y="237236"/>
                  </a:lnTo>
                  <a:lnTo>
                    <a:pt x="744246" y="196867"/>
                  </a:lnTo>
                  <a:lnTo>
                    <a:pt x="719732" y="159267"/>
                  </a:lnTo>
                  <a:lnTo>
                    <a:pt x="690785" y="124785"/>
                  </a:lnTo>
                  <a:lnTo>
                    <a:pt x="657778" y="93770"/>
                  </a:lnTo>
                  <a:lnTo>
                    <a:pt x="621081" y="66570"/>
                  </a:lnTo>
                  <a:lnTo>
                    <a:pt x="581065" y="43534"/>
                  </a:lnTo>
                  <a:lnTo>
                    <a:pt x="538101" y="25011"/>
                  </a:lnTo>
                  <a:lnTo>
                    <a:pt x="492558" y="11348"/>
                  </a:lnTo>
                  <a:lnTo>
                    <a:pt x="444809" y="2895"/>
                  </a:lnTo>
                  <a:lnTo>
                    <a:pt x="395224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98776" y="2933700"/>
              <a:ext cx="790575" cy="742950"/>
            </a:xfrm>
            <a:custGeom>
              <a:avLst/>
              <a:gdLst/>
              <a:ahLst/>
              <a:cxnLst/>
              <a:rect l="l" t="t" r="r" b="b"/>
              <a:pathLst>
                <a:path w="790575" h="742950">
                  <a:moveTo>
                    <a:pt x="0" y="371475"/>
                  </a:moveTo>
                  <a:lnTo>
                    <a:pt x="3078" y="324888"/>
                  </a:lnTo>
                  <a:lnTo>
                    <a:pt x="12068" y="280026"/>
                  </a:lnTo>
                  <a:lnTo>
                    <a:pt x="26598" y="237236"/>
                  </a:lnTo>
                  <a:lnTo>
                    <a:pt x="46299" y="196867"/>
                  </a:lnTo>
                  <a:lnTo>
                    <a:pt x="70800" y="159267"/>
                  </a:lnTo>
                  <a:lnTo>
                    <a:pt x="99732" y="124785"/>
                  </a:lnTo>
                  <a:lnTo>
                    <a:pt x="132725" y="93770"/>
                  </a:lnTo>
                  <a:lnTo>
                    <a:pt x="169407" y="66570"/>
                  </a:lnTo>
                  <a:lnTo>
                    <a:pt x="209410" y="43534"/>
                  </a:lnTo>
                  <a:lnTo>
                    <a:pt x="252364" y="25011"/>
                  </a:lnTo>
                  <a:lnTo>
                    <a:pt x="297897" y="11348"/>
                  </a:lnTo>
                  <a:lnTo>
                    <a:pt x="345640" y="2895"/>
                  </a:lnTo>
                  <a:lnTo>
                    <a:pt x="395224" y="0"/>
                  </a:lnTo>
                  <a:lnTo>
                    <a:pt x="444809" y="2895"/>
                  </a:lnTo>
                  <a:lnTo>
                    <a:pt x="492558" y="11348"/>
                  </a:lnTo>
                  <a:lnTo>
                    <a:pt x="538101" y="25011"/>
                  </a:lnTo>
                  <a:lnTo>
                    <a:pt x="581065" y="43534"/>
                  </a:lnTo>
                  <a:lnTo>
                    <a:pt x="621081" y="66570"/>
                  </a:lnTo>
                  <a:lnTo>
                    <a:pt x="657778" y="93770"/>
                  </a:lnTo>
                  <a:lnTo>
                    <a:pt x="690785" y="124785"/>
                  </a:lnTo>
                  <a:lnTo>
                    <a:pt x="719732" y="159267"/>
                  </a:lnTo>
                  <a:lnTo>
                    <a:pt x="744246" y="196867"/>
                  </a:lnTo>
                  <a:lnTo>
                    <a:pt x="763959" y="237236"/>
                  </a:lnTo>
                  <a:lnTo>
                    <a:pt x="778498" y="280026"/>
                  </a:lnTo>
                  <a:lnTo>
                    <a:pt x="787494" y="324888"/>
                  </a:lnTo>
                  <a:lnTo>
                    <a:pt x="790575" y="371475"/>
                  </a:lnTo>
                  <a:lnTo>
                    <a:pt x="787494" y="418061"/>
                  </a:lnTo>
                  <a:lnTo>
                    <a:pt x="778498" y="462923"/>
                  </a:lnTo>
                  <a:lnTo>
                    <a:pt x="763959" y="505713"/>
                  </a:lnTo>
                  <a:lnTo>
                    <a:pt x="744246" y="546082"/>
                  </a:lnTo>
                  <a:lnTo>
                    <a:pt x="719732" y="583682"/>
                  </a:lnTo>
                  <a:lnTo>
                    <a:pt x="690785" y="618164"/>
                  </a:lnTo>
                  <a:lnTo>
                    <a:pt x="657778" y="649179"/>
                  </a:lnTo>
                  <a:lnTo>
                    <a:pt x="621081" y="676379"/>
                  </a:lnTo>
                  <a:lnTo>
                    <a:pt x="581065" y="699415"/>
                  </a:lnTo>
                  <a:lnTo>
                    <a:pt x="538101" y="717938"/>
                  </a:lnTo>
                  <a:lnTo>
                    <a:pt x="492558" y="731601"/>
                  </a:lnTo>
                  <a:lnTo>
                    <a:pt x="444809" y="740054"/>
                  </a:lnTo>
                  <a:lnTo>
                    <a:pt x="395224" y="742950"/>
                  </a:lnTo>
                  <a:lnTo>
                    <a:pt x="345640" y="740054"/>
                  </a:lnTo>
                  <a:lnTo>
                    <a:pt x="297897" y="731601"/>
                  </a:lnTo>
                  <a:lnTo>
                    <a:pt x="252364" y="717938"/>
                  </a:lnTo>
                  <a:lnTo>
                    <a:pt x="209410" y="699415"/>
                  </a:lnTo>
                  <a:lnTo>
                    <a:pt x="169407" y="676379"/>
                  </a:lnTo>
                  <a:lnTo>
                    <a:pt x="132725" y="649179"/>
                  </a:lnTo>
                  <a:lnTo>
                    <a:pt x="99732" y="618164"/>
                  </a:lnTo>
                  <a:lnTo>
                    <a:pt x="70800" y="583682"/>
                  </a:lnTo>
                  <a:lnTo>
                    <a:pt x="46299" y="546082"/>
                  </a:lnTo>
                  <a:lnTo>
                    <a:pt x="26598" y="505713"/>
                  </a:lnTo>
                  <a:lnTo>
                    <a:pt x="12068" y="462923"/>
                  </a:lnTo>
                  <a:lnTo>
                    <a:pt x="3078" y="418061"/>
                  </a:lnTo>
                  <a:lnTo>
                    <a:pt x="0" y="3714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04897" y="2849117"/>
            <a:ext cx="3683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k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14387" y="2339975"/>
            <a:ext cx="3291204" cy="3771900"/>
            <a:chOff x="814387" y="2339975"/>
            <a:chExt cx="3291204" cy="3771900"/>
          </a:xfrm>
        </p:grpSpPr>
        <p:sp>
          <p:nvSpPr>
            <p:cNvPr id="12" name="object 12"/>
            <p:cNvSpPr/>
            <p:nvPr/>
          </p:nvSpPr>
          <p:spPr>
            <a:xfrm>
              <a:off x="3073400" y="2352675"/>
              <a:ext cx="1019175" cy="688975"/>
            </a:xfrm>
            <a:custGeom>
              <a:avLst/>
              <a:gdLst/>
              <a:ahLst/>
              <a:cxnLst/>
              <a:rect l="l" t="t" r="r" b="b"/>
              <a:pathLst>
                <a:path w="1019175" h="688975">
                  <a:moveTo>
                    <a:pt x="1019175" y="0"/>
                  </a:moveTo>
                  <a:lnTo>
                    <a:pt x="0" y="68897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0737" y="4148073"/>
              <a:ext cx="1506855" cy="1957705"/>
            </a:xfrm>
            <a:custGeom>
              <a:avLst/>
              <a:gdLst/>
              <a:ahLst/>
              <a:cxnLst/>
              <a:rect l="l" t="t" r="r" b="b"/>
              <a:pathLst>
                <a:path w="1506855" h="1957704">
                  <a:moveTo>
                    <a:pt x="753300" y="0"/>
                  </a:moveTo>
                  <a:lnTo>
                    <a:pt x="0" y="1957451"/>
                  </a:lnTo>
                  <a:lnTo>
                    <a:pt x="1506537" y="1957451"/>
                  </a:lnTo>
                  <a:lnTo>
                    <a:pt x="7533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0737" y="4148073"/>
              <a:ext cx="1506855" cy="1957705"/>
            </a:xfrm>
            <a:custGeom>
              <a:avLst/>
              <a:gdLst/>
              <a:ahLst/>
              <a:cxnLst/>
              <a:rect l="l" t="t" r="r" b="b"/>
              <a:pathLst>
                <a:path w="1506855" h="1957704">
                  <a:moveTo>
                    <a:pt x="0" y="1957451"/>
                  </a:moveTo>
                  <a:lnTo>
                    <a:pt x="753300" y="0"/>
                  </a:lnTo>
                  <a:lnTo>
                    <a:pt x="1506537" y="1957451"/>
                  </a:lnTo>
                  <a:lnTo>
                    <a:pt x="0" y="19574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74800" y="3568700"/>
              <a:ext cx="939800" cy="579755"/>
            </a:xfrm>
            <a:custGeom>
              <a:avLst/>
              <a:gdLst/>
              <a:ahLst/>
              <a:cxnLst/>
              <a:rect l="l" t="t" r="r" b="b"/>
              <a:pathLst>
                <a:path w="939800" h="579754">
                  <a:moveTo>
                    <a:pt x="939800" y="0"/>
                  </a:moveTo>
                  <a:lnTo>
                    <a:pt x="0" y="57937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401317" y="5176824"/>
            <a:ext cx="4832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X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060700" y="3332226"/>
            <a:ext cx="3651250" cy="1970405"/>
            <a:chOff x="3060700" y="3332226"/>
            <a:chExt cx="3651250" cy="1970405"/>
          </a:xfrm>
        </p:grpSpPr>
        <p:sp>
          <p:nvSpPr>
            <p:cNvPr id="18" name="object 18"/>
            <p:cNvSpPr/>
            <p:nvPr/>
          </p:nvSpPr>
          <p:spPr>
            <a:xfrm>
              <a:off x="3332225" y="4216400"/>
              <a:ext cx="1435100" cy="1079500"/>
            </a:xfrm>
            <a:custGeom>
              <a:avLst/>
              <a:gdLst/>
              <a:ahLst/>
              <a:cxnLst/>
              <a:rect l="l" t="t" r="r" b="b"/>
              <a:pathLst>
                <a:path w="1435100" h="1079500">
                  <a:moveTo>
                    <a:pt x="717550" y="0"/>
                  </a:moveTo>
                  <a:lnTo>
                    <a:pt x="0" y="1079500"/>
                  </a:lnTo>
                  <a:lnTo>
                    <a:pt x="1435100" y="1079500"/>
                  </a:lnTo>
                  <a:lnTo>
                    <a:pt x="71755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32225" y="4216400"/>
              <a:ext cx="1435100" cy="1079500"/>
            </a:xfrm>
            <a:custGeom>
              <a:avLst/>
              <a:gdLst/>
              <a:ahLst/>
              <a:cxnLst/>
              <a:rect l="l" t="t" r="r" b="b"/>
              <a:pathLst>
                <a:path w="1435100" h="1079500">
                  <a:moveTo>
                    <a:pt x="0" y="1079500"/>
                  </a:moveTo>
                  <a:lnTo>
                    <a:pt x="717550" y="0"/>
                  </a:lnTo>
                  <a:lnTo>
                    <a:pt x="1435100" y="1079500"/>
                  </a:lnTo>
                  <a:lnTo>
                    <a:pt x="0" y="10795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73400" y="3568700"/>
              <a:ext cx="976630" cy="647700"/>
            </a:xfrm>
            <a:custGeom>
              <a:avLst/>
              <a:gdLst/>
              <a:ahLst/>
              <a:cxnLst/>
              <a:rect l="l" t="t" r="r" b="b"/>
              <a:pathLst>
                <a:path w="976629" h="647700">
                  <a:moveTo>
                    <a:pt x="0" y="0"/>
                  </a:moveTo>
                  <a:lnTo>
                    <a:pt x="976376" y="64770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97475" y="3338576"/>
              <a:ext cx="1508125" cy="1148080"/>
            </a:xfrm>
            <a:custGeom>
              <a:avLst/>
              <a:gdLst/>
              <a:ahLst/>
              <a:cxnLst/>
              <a:rect l="l" t="t" r="r" b="b"/>
              <a:pathLst>
                <a:path w="1508125" h="1148079">
                  <a:moveTo>
                    <a:pt x="754126" y="0"/>
                  </a:moveTo>
                  <a:lnTo>
                    <a:pt x="0" y="1147699"/>
                  </a:lnTo>
                  <a:lnTo>
                    <a:pt x="1508125" y="1147699"/>
                  </a:lnTo>
                  <a:lnTo>
                    <a:pt x="754126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97475" y="3338576"/>
              <a:ext cx="1508125" cy="1148080"/>
            </a:xfrm>
            <a:custGeom>
              <a:avLst/>
              <a:gdLst/>
              <a:ahLst/>
              <a:cxnLst/>
              <a:rect l="l" t="t" r="r" b="b"/>
              <a:pathLst>
                <a:path w="1508125" h="1148079">
                  <a:moveTo>
                    <a:pt x="0" y="1147699"/>
                  </a:moveTo>
                  <a:lnTo>
                    <a:pt x="754126" y="0"/>
                  </a:lnTo>
                  <a:lnTo>
                    <a:pt x="1508125" y="1147699"/>
                  </a:lnTo>
                  <a:lnTo>
                    <a:pt x="0" y="114769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736082" y="3473797"/>
            <a:ext cx="3044825" cy="186436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1318260" algn="l"/>
                <a:tab pos="3030855" algn="l"/>
              </a:tabLst>
            </a:pPr>
            <a:r>
              <a:rPr sz="5400" i="1" dirty="0">
                <a:latin typeface="Arial"/>
                <a:cs typeface="Arial"/>
              </a:rPr>
              <a:t>Z	</a:t>
            </a:r>
            <a:r>
              <a:rPr sz="5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5400">
              <a:latin typeface="Arial"/>
              <a:cs typeface="Arial"/>
            </a:endParaRPr>
          </a:p>
          <a:p>
            <a:pPr marL="1305560" algn="ctr">
              <a:lnSpc>
                <a:spcPct val="100000"/>
              </a:lnSpc>
              <a:spcBef>
                <a:spcPts val="760"/>
              </a:spcBef>
              <a:tabLst>
                <a:tab pos="3018155" algn="l"/>
              </a:tabLst>
            </a:pPr>
            <a:r>
              <a:rPr sz="5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5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53026" y="2352675"/>
            <a:ext cx="1298575" cy="986155"/>
          </a:xfrm>
          <a:custGeom>
            <a:avLst/>
            <a:gdLst/>
            <a:ahLst/>
            <a:cxnLst/>
            <a:rect l="l" t="t" r="r" b="b"/>
            <a:pathLst>
              <a:path w="1298575" h="986154">
                <a:moveTo>
                  <a:pt x="0" y="0"/>
                </a:moveTo>
                <a:lnTo>
                  <a:pt x="1298575" y="98590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64375" y="6037262"/>
            <a:ext cx="1506855" cy="1905"/>
          </a:xfrm>
          <a:custGeom>
            <a:avLst/>
            <a:gdLst/>
            <a:ahLst/>
            <a:cxnLst/>
            <a:rect l="l" t="t" r="r" b="b"/>
            <a:pathLst>
              <a:path w="1506854" h="1904">
                <a:moveTo>
                  <a:pt x="0" y="0"/>
                </a:moveTo>
                <a:lnTo>
                  <a:pt x="1506601" y="1587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375528" y="1913382"/>
            <a:ext cx="2650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Arial"/>
                <a:cs typeface="Arial"/>
              </a:rPr>
              <a:t>Do a </a:t>
            </a:r>
            <a:r>
              <a:rPr sz="2400" i="1" spc="-5" dirty="0">
                <a:solidFill>
                  <a:srgbClr val="339933"/>
                </a:solidFill>
                <a:latin typeface="Arial"/>
                <a:cs typeface="Arial"/>
              </a:rPr>
              <a:t>“right</a:t>
            </a:r>
            <a:r>
              <a:rPr sz="2400" i="1" spc="-50" dirty="0">
                <a:solidFill>
                  <a:srgbClr val="339933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39933"/>
                </a:solidFill>
                <a:latin typeface="Arial"/>
                <a:cs typeface="Arial"/>
              </a:rPr>
              <a:t>rotation”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51661" y="683717"/>
            <a:ext cx="70415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1" spc="-80" dirty="0">
                <a:solidFill>
                  <a:srgbClr val="FF0000"/>
                </a:solidFill>
                <a:latin typeface="Arial"/>
                <a:cs typeface="Arial"/>
              </a:rPr>
              <a:t>AVL </a:t>
            </a: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Insertion: Outside</a:t>
            </a:r>
            <a:r>
              <a:rPr sz="4400" i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Case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062389" y="1555298"/>
            <a:ext cx="2962275" cy="2339975"/>
            <a:chOff x="2062389" y="1555298"/>
            <a:chExt cx="2962275" cy="2339975"/>
          </a:xfrm>
        </p:grpSpPr>
        <p:sp>
          <p:nvSpPr>
            <p:cNvPr id="29" name="object 29"/>
            <p:cNvSpPr/>
            <p:nvPr/>
          </p:nvSpPr>
          <p:spPr>
            <a:xfrm>
              <a:off x="2581402" y="1852676"/>
              <a:ext cx="1209675" cy="992505"/>
            </a:xfrm>
            <a:custGeom>
              <a:avLst/>
              <a:gdLst/>
              <a:ahLst/>
              <a:cxnLst/>
              <a:rect l="l" t="t" r="r" b="b"/>
              <a:pathLst>
                <a:path w="1209675" h="992505">
                  <a:moveTo>
                    <a:pt x="743458" y="14224"/>
                  </a:moveTo>
                  <a:lnTo>
                    <a:pt x="685800" y="15112"/>
                  </a:lnTo>
                  <a:lnTo>
                    <a:pt x="629666" y="18414"/>
                  </a:lnTo>
                  <a:lnTo>
                    <a:pt x="575437" y="24637"/>
                  </a:lnTo>
                  <a:lnTo>
                    <a:pt x="523367" y="33909"/>
                  </a:lnTo>
                  <a:lnTo>
                    <a:pt x="473583" y="46736"/>
                  </a:lnTo>
                  <a:lnTo>
                    <a:pt x="426339" y="63246"/>
                  </a:lnTo>
                  <a:lnTo>
                    <a:pt x="381762" y="83693"/>
                  </a:lnTo>
                  <a:lnTo>
                    <a:pt x="340360" y="108712"/>
                  </a:lnTo>
                  <a:lnTo>
                    <a:pt x="302133" y="138429"/>
                  </a:lnTo>
                  <a:lnTo>
                    <a:pt x="267208" y="172465"/>
                  </a:lnTo>
                  <a:lnTo>
                    <a:pt x="235458" y="210820"/>
                  </a:lnTo>
                  <a:lnTo>
                    <a:pt x="206629" y="252984"/>
                  </a:lnTo>
                  <a:lnTo>
                    <a:pt x="180340" y="298703"/>
                  </a:lnTo>
                  <a:lnTo>
                    <a:pt x="156464" y="347852"/>
                  </a:lnTo>
                  <a:lnTo>
                    <a:pt x="135000" y="399796"/>
                  </a:lnTo>
                  <a:lnTo>
                    <a:pt x="115316" y="454533"/>
                  </a:lnTo>
                  <a:lnTo>
                    <a:pt x="97536" y="511683"/>
                  </a:lnTo>
                  <a:lnTo>
                    <a:pt x="73660" y="601345"/>
                  </a:lnTo>
                  <a:lnTo>
                    <a:pt x="59436" y="663321"/>
                  </a:lnTo>
                  <a:lnTo>
                    <a:pt x="46228" y="726694"/>
                  </a:lnTo>
                  <a:lnTo>
                    <a:pt x="33909" y="791337"/>
                  </a:lnTo>
                  <a:lnTo>
                    <a:pt x="22225" y="856741"/>
                  </a:lnTo>
                  <a:lnTo>
                    <a:pt x="10922" y="922654"/>
                  </a:lnTo>
                  <a:lnTo>
                    <a:pt x="0" y="988949"/>
                  </a:lnTo>
                  <a:lnTo>
                    <a:pt x="18796" y="992124"/>
                  </a:lnTo>
                  <a:lnTo>
                    <a:pt x="29718" y="925829"/>
                  </a:lnTo>
                  <a:lnTo>
                    <a:pt x="41021" y="859916"/>
                  </a:lnTo>
                  <a:lnTo>
                    <a:pt x="52705" y="794638"/>
                  </a:lnTo>
                  <a:lnTo>
                    <a:pt x="64897" y="730250"/>
                  </a:lnTo>
                  <a:lnTo>
                    <a:pt x="78105" y="667258"/>
                  </a:lnTo>
                  <a:lnTo>
                    <a:pt x="92202" y="605663"/>
                  </a:lnTo>
                  <a:lnTo>
                    <a:pt x="107696" y="545973"/>
                  </a:lnTo>
                  <a:lnTo>
                    <a:pt x="124460" y="488314"/>
                  </a:lnTo>
                  <a:lnTo>
                    <a:pt x="142875" y="433070"/>
                  </a:lnTo>
                  <a:lnTo>
                    <a:pt x="163068" y="380491"/>
                  </a:lnTo>
                  <a:lnTo>
                    <a:pt x="185420" y="330962"/>
                  </a:lnTo>
                  <a:lnTo>
                    <a:pt x="209804" y="284607"/>
                  </a:lnTo>
                  <a:lnTo>
                    <a:pt x="236600" y="241808"/>
                  </a:lnTo>
                  <a:lnTo>
                    <a:pt x="265938" y="203073"/>
                  </a:lnTo>
                  <a:lnTo>
                    <a:pt x="297942" y="168148"/>
                  </a:lnTo>
                  <a:lnTo>
                    <a:pt x="332867" y="137668"/>
                  </a:lnTo>
                  <a:lnTo>
                    <a:pt x="370967" y="111760"/>
                  </a:lnTo>
                  <a:lnTo>
                    <a:pt x="412115" y="90043"/>
                  </a:lnTo>
                  <a:lnTo>
                    <a:pt x="456311" y="72262"/>
                  </a:lnTo>
                  <a:lnTo>
                    <a:pt x="503300" y="58165"/>
                  </a:lnTo>
                  <a:lnTo>
                    <a:pt x="552831" y="47625"/>
                  </a:lnTo>
                  <a:lnTo>
                    <a:pt x="604774" y="40004"/>
                  </a:lnTo>
                  <a:lnTo>
                    <a:pt x="658876" y="35433"/>
                  </a:lnTo>
                  <a:lnTo>
                    <a:pt x="714883" y="33400"/>
                  </a:lnTo>
                  <a:lnTo>
                    <a:pt x="1016924" y="33274"/>
                  </a:lnTo>
                  <a:lnTo>
                    <a:pt x="956310" y="26797"/>
                  </a:lnTo>
                  <a:lnTo>
                    <a:pt x="894207" y="21209"/>
                  </a:lnTo>
                  <a:lnTo>
                    <a:pt x="832865" y="17018"/>
                  </a:lnTo>
                  <a:lnTo>
                    <a:pt x="773049" y="14732"/>
                  </a:lnTo>
                  <a:lnTo>
                    <a:pt x="743458" y="14224"/>
                  </a:lnTo>
                  <a:close/>
                </a:path>
                <a:path w="1209675" h="992505">
                  <a:moveTo>
                    <a:pt x="1154695" y="69600"/>
                  </a:moveTo>
                  <a:lnTo>
                    <a:pt x="1100963" y="92075"/>
                  </a:lnTo>
                  <a:lnTo>
                    <a:pt x="1098677" y="97662"/>
                  </a:lnTo>
                  <a:lnTo>
                    <a:pt x="1100709" y="102488"/>
                  </a:lnTo>
                  <a:lnTo>
                    <a:pt x="1102740" y="107441"/>
                  </a:lnTo>
                  <a:lnTo>
                    <a:pt x="1108328" y="109727"/>
                  </a:lnTo>
                  <a:lnTo>
                    <a:pt x="1192880" y="74295"/>
                  </a:lnTo>
                  <a:lnTo>
                    <a:pt x="1189609" y="74295"/>
                  </a:lnTo>
                  <a:lnTo>
                    <a:pt x="1154695" y="69600"/>
                  </a:lnTo>
                  <a:close/>
                </a:path>
                <a:path w="1209675" h="992505">
                  <a:moveTo>
                    <a:pt x="1172074" y="62331"/>
                  </a:moveTo>
                  <a:lnTo>
                    <a:pt x="1154695" y="69600"/>
                  </a:lnTo>
                  <a:lnTo>
                    <a:pt x="1189609" y="74295"/>
                  </a:lnTo>
                  <a:lnTo>
                    <a:pt x="1189864" y="72389"/>
                  </a:lnTo>
                  <a:lnTo>
                    <a:pt x="1185037" y="72389"/>
                  </a:lnTo>
                  <a:lnTo>
                    <a:pt x="1172074" y="62331"/>
                  </a:lnTo>
                  <a:close/>
                </a:path>
                <a:path w="1209675" h="992505">
                  <a:moveTo>
                    <a:pt x="1122807" y="0"/>
                  </a:moveTo>
                  <a:lnTo>
                    <a:pt x="1116838" y="762"/>
                  </a:lnTo>
                  <a:lnTo>
                    <a:pt x="1113663" y="4952"/>
                  </a:lnTo>
                  <a:lnTo>
                    <a:pt x="1110361" y="9016"/>
                  </a:lnTo>
                  <a:lnTo>
                    <a:pt x="1111123" y="14986"/>
                  </a:lnTo>
                  <a:lnTo>
                    <a:pt x="1115314" y="18287"/>
                  </a:lnTo>
                  <a:lnTo>
                    <a:pt x="1157170" y="50767"/>
                  </a:lnTo>
                  <a:lnTo>
                    <a:pt x="1192149" y="55372"/>
                  </a:lnTo>
                  <a:lnTo>
                    <a:pt x="1189609" y="74295"/>
                  </a:lnTo>
                  <a:lnTo>
                    <a:pt x="1192880" y="74295"/>
                  </a:lnTo>
                  <a:lnTo>
                    <a:pt x="1209548" y="67310"/>
                  </a:lnTo>
                  <a:lnTo>
                    <a:pt x="1126998" y="3175"/>
                  </a:lnTo>
                  <a:lnTo>
                    <a:pt x="1122807" y="0"/>
                  </a:lnTo>
                  <a:close/>
                </a:path>
                <a:path w="1209675" h="992505">
                  <a:moveTo>
                    <a:pt x="1187196" y="56007"/>
                  </a:moveTo>
                  <a:lnTo>
                    <a:pt x="1172074" y="62331"/>
                  </a:lnTo>
                  <a:lnTo>
                    <a:pt x="1185037" y="72389"/>
                  </a:lnTo>
                  <a:lnTo>
                    <a:pt x="1187196" y="56007"/>
                  </a:lnTo>
                  <a:close/>
                </a:path>
                <a:path w="1209675" h="992505">
                  <a:moveTo>
                    <a:pt x="1192063" y="56007"/>
                  </a:moveTo>
                  <a:lnTo>
                    <a:pt x="1187196" y="56007"/>
                  </a:lnTo>
                  <a:lnTo>
                    <a:pt x="1185037" y="72389"/>
                  </a:lnTo>
                  <a:lnTo>
                    <a:pt x="1189864" y="72389"/>
                  </a:lnTo>
                  <a:lnTo>
                    <a:pt x="1192063" y="56007"/>
                  </a:lnTo>
                  <a:close/>
                </a:path>
                <a:path w="1209675" h="992505">
                  <a:moveTo>
                    <a:pt x="1016924" y="33274"/>
                  </a:moveTo>
                  <a:lnTo>
                    <a:pt x="743585" y="33274"/>
                  </a:lnTo>
                  <a:lnTo>
                    <a:pt x="772795" y="33782"/>
                  </a:lnTo>
                  <a:lnTo>
                    <a:pt x="832231" y="36068"/>
                  </a:lnTo>
                  <a:lnTo>
                    <a:pt x="892810" y="40259"/>
                  </a:lnTo>
                  <a:lnTo>
                    <a:pt x="954532" y="45720"/>
                  </a:lnTo>
                  <a:lnTo>
                    <a:pt x="1017270" y="52450"/>
                  </a:lnTo>
                  <a:lnTo>
                    <a:pt x="1154695" y="69600"/>
                  </a:lnTo>
                  <a:lnTo>
                    <a:pt x="1172074" y="62331"/>
                  </a:lnTo>
                  <a:lnTo>
                    <a:pt x="1157170" y="50767"/>
                  </a:lnTo>
                  <a:lnTo>
                    <a:pt x="1019301" y="33527"/>
                  </a:lnTo>
                  <a:lnTo>
                    <a:pt x="1016924" y="33274"/>
                  </a:lnTo>
                  <a:close/>
                </a:path>
                <a:path w="1209675" h="992505">
                  <a:moveTo>
                    <a:pt x="1157170" y="50767"/>
                  </a:moveTo>
                  <a:lnTo>
                    <a:pt x="1172074" y="62331"/>
                  </a:lnTo>
                  <a:lnTo>
                    <a:pt x="1187196" y="56007"/>
                  </a:lnTo>
                  <a:lnTo>
                    <a:pt x="1192063" y="56007"/>
                  </a:lnTo>
                  <a:lnTo>
                    <a:pt x="1192149" y="55372"/>
                  </a:lnTo>
                  <a:lnTo>
                    <a:pt x="1157170" y="507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75089" y="1567998"/>
              <a:ext cx="2936875" cy="2314575"/>
            </a:xfrm>
            <a:custGeom>
              <a:avLst/>
              <a:gdLst/>
              <a:ahLst/>
              <a:cxnLst/>
              <a:rect l="l" t="t" r="r" b="b"/>
              <a:pathLst>
                <a:path w="2936875" h="2314575">
                  <a:moveTo>
                    <a:pt x="63717" y="2140401"/>
                  </a:moveTo>
                  <a:lnTo>
                    <a:pt x="35182" y="2091053"/>
                  </a:lnTo>
                  <a:lnTo>
                    <a:pt x="15186" y="2037148"/>
                  </a:lnTo>
                  <a:lnTo>
                    <a:pt x="3526" y="1979017"/>
                  </a:lnTo>
                  <a:lnTo>
                    <a:pt x="0" y="1916989"/>
                  </a:lnTo>
                  <a:lnTo>
                    <a:pt x="1223" y="1884617"/>
                  </a:lnTo>
                  <a:lnTo>
                    <a:pt x="9517" y="1817362"/>
                  </a:lnTo>
                  <a:lnTo>
                    <a:pt x="25438" y="1747035"/>
                  </a:lnTo>
                  <a:lnTo>
                    <a:pt x="48783" y="1673965"/>
                  </a:lnTo>
                  <a:lnTo>
                    <a:pt x="63176" y="1636505"/>
                  </a:lnTo>
                  <a:lnTo>
                    <a:pt x="79349" y="1598483"/>
                  </a:lnTo>
                  <a:lnTo>
                    <a:pt x="97277" y="1559940"/>
                  </a:lnTo>
                  <a:lnTo>
                    <a:pt x="116934" y="1520917"/>
                  </a:lnTo>
                  <a:lnTo>
                    <a:pt x="138295" y="1481457"/>
                  </a:lnTo>
                  <a:lnTo>
                    <a:pt x="161335" y="1441599"/>
                  </a:lnTo>
                  <a:lnTo>
                    <a:pt x="186028" y="1401385"/>
                  </a:lnTo>
                  <a:lnTo>
                    <a:pt x="212349" y="1360857"/>
                  </a:lnTo>
                  <a:lnTo>
                    <a:pt x="240273" y="1320055"/>
                  </a:lnTo>
                  <a:lnTo>
                    <a:pt x="269774" y="1279021"/>
                  </a:lnTo>
                  <a:lnTo>
                    <a:pt x="300827" y="1237796"/>
                  </a:lnTo>
                  <a:lnTo>
                    <a:pt x="333406" y="1196421"/>
                  </a:lnTo>
                  <a:lnTo>
                    <a:pt x="367487" y="1154938"/>
                  </a:lnTo>
                  <a:lnTo>
                    <a:pt x="403044" y="1113387"/>
                  </a:lnTo>
                  <a:lnTo>
                    <a:pt x="440051" y="1071811"/>
                  </a:lnTo>
                  <a:lnTo>
                    <a:pt x="478483" y="1030249"/>
                  </a:lnTo>
                  <a:lnTo>
                    <a:pt x="518315" y="988744"/>
                  </a:lnTo>
                  <a:lnTo>
                    <a:pt x="559522" y="947336"/>
                  </a:lnTo>
                  <a:lnTo>
                    <a:pt x="602078" y="906067"/>
                  </a:lnTo>
                  <a:lnTo>
                    <a:pt x="645958" y="864978"/>
                  </a:lnTo>
                  <a:lnTo>
                    <a:pt x="691137" y="824111"/>
                  </a:lnTo>
                  <a:lnTo>
                    <a:pt x="737589" y="783506"/>
                  </a:lnTo>
                  <a:lnTo>
                    <a:pt x="785288" y="743204"/>
                  </a:lnTo>
                  <a:lnTo>
                    <a:pt x="834210" y="703248"/>
                  </a:lnTo>
                  <a:lnTo>
                    <a:pt x="884330" y="663677"/>
                  </a:lnTo>
                  <a:lnTo>
                    <a:pt x="935621" y="624534"/>
                  </a:lnTo>
                  <a:lnTo>
                    <a:pt x="988058" y="585859"/>
                  </a:lnTo>
                  <a:lnTo>
                    <a:pt x="1041617" y="547694"/>
                  </a:lnTo>
                  <a:lnTo>
                    <a:pt x="1095792" y="510418"/>
                  </a:lnTo>
                  <a:lnTo>
                    <a:pt x="1150062" y="474370"/>
                  </a:lnTo>
                  <a:lnTo>
                    <a:pt x="1204382" y="439560"/>
                  </a:lnTo>
                  <a:lnTo>
                    <a:pt x="1258702" y="405997"/>
                  </a:lnTo>
                  <a:lnTo>
                    <a:pt x="1312976" y="373692"/>
                  </a:lnTo>
                  <a:lnTo>
                    <a:pt x="1367157" y="342654"/>
                  </a:lnTo>
                  <a:lnTo>
                    <a:pt x="1421196" y="312893"/>
                  </a:lnTo>
                  <a:lnTo>
                    <a:pt x="1475047" y="284418"/>
                  </a:lnTo>
                  <a:lnTo>
                    <a:pt x="1528662" y="257240"/>
                  </a:lnTo>
                  <a:lnTo>
                    <a:pt x="1581994" y="231367"/>
                  </a:lnTo>
                  <a:lnTo>
                    <a:pt x="1634995" y="206810"/>
                  </a:lnTo>
                  <a:lnTo>
                    <a:pt x="1687618" y="183578"/>
                  </a:lnTo>
                  <a:lnTo>
                    <a:pt x="1739816" y="161681"/>
                  </a:lnTo>
                  <a:lnTo>
                    <a:pt x="1791541" y="141128"/>
                  </a:lnTo>
                  <a:lnTo>
                    <a:pt x="1842745" y="121930"/>
                  </a:lnTo>
                  <a:lnTo>
                    <a:pt x="1893381" y="104095"/>
                  </a:lnTo>
                  <a:lnTo>
                    <a:pt x="1943402" y="87635"/>
                  </a:lnTo>
                  <a:lnTo>
                    <a:pt x="1992761" y="72557"/>
                  </a:lnTo>
                  <a:lnTo>
                    <a:pt x="2041410" y="58873"/>
                  </a:lnTo>
                  <a:lnTo>
                    <a:pt x="2089301" y="46591"/>
                  </a:lnTo>
                  <a:lnTo>
                    <a:pt x="2136387" y="35722"/>
                  </a:lnTo>
                  <a:lnTo>
                    <a:pt x="2182621" y="26275"/>
                  </a:lnTo>
                  <a:lnTo>
                    <a:pt x="2227956" y="18260"/>
                  </a:lnTo>
                  <a:lnTo>
                    <a:pt x="2272343" y="11686"/>
                  </a:lnTo>
                  <a:lnTo>
                    <a:pt x="2315736" y="6563"/>
                  </a:lnTo>
                  <a:lnTo>
                    <a:pt x="2358087" y="2902"/>
                  </a:lnTo>
                  <a:lnTo>
                    <a:pt x="2399349" y="710"/>
                  </a:lnTo>
                  <a:lnTo>
                    <a:pt x="2439474" y="0"/>
                  </a:lnTo>
                  <a:lnTo>
                    <a:pt x="2478415" y="778"/>
                  </a:lnTo>
                  <a:lnTo>
                    <a:pt x="2552555" y="6845"/>
                  </a:lnTo>
                  <a:lnTo>
                    <a:pt x="2621389" y="18987"/>
                  </a:lnTo>
                  <a:lnTo>
                    <a:pt x="2684539" y="37283"/>
                  </a:lnTo>
                  <a:lnTo>
                    <a:pt x="2741624" y="61810"/>
                  </a:lnTo>
                  <a:lnTo>
                    <a:pt x="2792266" y="92646"/>
                  </a:lnTo>
                  <a:lnTo>
                    <a:pt x="2836086" y="129867"/>
                  </a:lnTo>
                  <a:lnTo>
                    <a:pt x="2872703" y="173552"/>
                  </a:lnTo>
                  <a:lnTo>
                    <a:pt x="2888051" y="197628"/>
                  </a:lnTo>
                  <a:lnTo>
                    <a:pt x="2901238" y="222885"/>
                  </a:lnTo>
                  <a:lnTo>
                    <a:pt x="2921234" y="276776"/>
                  </a:lnTo>
                  <a:lnTo>
                    <a:pt x="2932894" y="334897"/>
                  </a:lnTo>
                  <a:lnTo>
                    <a:pt x="2936420" y="396917"/>
                  </a:lnTo>
                  <a:lnTo>
                    <a:pt x="2935197" y="429286"/>
                  </a:lnTo>
                  <a:lnTo>
                    <a:pt x="2926903" y="496536"/>
                  </a:lnTo>
                  <a:lnTo>
                    <a:pt x="2910982" y="566860"/>
                  </a:lnTo>
                  <a:lnTo>
                    <a:pt x="2887637" y="639927"/>
                  </a:lnTo>
                  <a:lnTo>
                    <a:pt x="2873244" y="677386"/>
                  </a:lnTo>
                  <a:lnTo>
                    <a:pt x="2857071" y="715408"/>
                  </a:lnTo>
                  <a:lnTo>
                    <a:pt x="2839143" y="753951"/>
                  </a:lnTo>
                  <a:lnTo>
                    <a:pt x="2819486" y="792973"/>
                  </a:lnTo>
                  <a:lnTo>
                    <a:pt x="2798124" y="832434"/>
                  </a:lnTo>
                  <a:lnTo>
                    <a:pt x="2775085" y="872292"/>
                  </a:lnTo>
                  <a:lnTo>
                    <a:pt x="2750392" y="912505"/>
                  </a:lnTo>
                  <a:lnTo>
                    <a:pt x="2724071" y="953034"/>
                  </a:lnTo>
                  <a:lnTo>
                    <a:pt x="2696147" y="993835"/>
                  </a:lnTo>
                  <a:lnTo>
                    <a:pt x="2666646" y="1034869"/>
                  </a:lnTo>
                  <a:lnTo>
                    <a:pt x="2635593" y="1076094"/>
                  </a:lnTo>
                  <a:lnTo>
                    <a:pt x="2603014" y="1117468"/>
                  </a:lnTo>
                  <a:lnTo>
                    <a:pt x="2568933" y="1158951"/>
                  </a:lnTo>
                  <a:lnTo>
                    <a:pt x="2533376" y="1200500"/>
                  </a:lnTo>
                  <a:lnTo>
                    <a:pt x="2496369" y="1242076"/>
                  </a:lnTo>
                  <a:lnTo>
                    <a:pt x="2457937" y="1283636"/>
                  </a:lnTo>
                  <a:lnTo>
                    <a:pt x="2418104" y="1325139"/>
                  </a:lnTo>
                  <a:lnTo>
                    <a:pt x="2376898" y="1366544"/>
                  </a:lnTo>
                  <a:lnTo>
                    <a:pt x="2334341" y="1407811"/>
                  </a:lnTo>
                  <a:lnTo>
                    <a:pt x="2290461" y="1448896"/>
                  </a:lnTo>
                  <a:lnTo>
                    <a:pt x="2245283" y="1489760"/>
                  </a:lnTo>
                  <a:lnTo>
                    <a:pt x="2198831" y="1530361"/>
                  </a:lnTo>
                  <a:lnTo>
                    <a:pt x="2151132" y="1570657"/>
                  </a:lnTo>
                  <a:lnTo>
                    <a:pt x="2102210" y="1610609"/>
                  </a:lnTo>
                  <a:lnTo>
                    <a:pt x="2052090" y="1650173"/>
                  </a:lnTo>
                  <a:lnTo>
                    <a:pt x="2000799" y="1689309"/>
                  </a:lnTo>
                  <a:lnTo>
                    <a:pt x="1948362" y="1727976"/>
                  </a:lnTo>
                  <a:lnTo>
                    <a:pt x="1894803" y="1766132"/>
                  </a:lnTo>
                  <a:lnTo>
                    <a:pt x="1840628" y="1803418"/>
                  </a:lnTo>
                  <a:lnTo>
                    <a:pt x="1786358" y="1839474"/>
                  </a:lnTo>
                  <a:lnTo>
                    <a:pt x="1732038" y="1874292"/>
                  </a:lnTo>
                  <a:lnTo>
                    <a:pt x="1677718" y="1907862"/>
                  </a:lnTo>
                  <a:lnTo>
                    <a:pt x="1623444" y="1940174"/>
                  </a:lnTo>
                  <a:lnTo>
                    <a:pt x="1569263" y="1971219"/>
                  </a:lnTo>
                  <a:lnTo>
                    <a:pt x="1515224" y="2000986"/>
                  </a:lnTo>
                  <a:lnTo>
                    <a:pt x="1461373" y="2029467"/>
                  </a:lnTo>
                  <a:lnTo>
                    <a:pt x="1407757" y="2056651"/>
                  </a:lnTo>
                  <a:lnTo>
                    <a:pt x="1354426" y="2082529"/>
                  </a:lnTo>
                  <a:lnTo>
                    <a:pt x="1301424" y="2107092"/>
                  </a:lnTo>
                  <a:lnTo>
                    <a:pt x="1248801" y="2130329"/>
                  </a:lnTo>
                  <a:lnTo>
                    <a:pt x="1196604" y="2152230"/>
                  </a:lnTo>
                  <a:lnTo>
                    <a:pt x="1144879" y="2172787"/>
                  </a:lnTo>
                  <a:lnTo>
                    <a:pt x="1093675" y="2191989"/>
                  </a:lnTo>
                  <a:lnTo>
                    <a:pt x="1043039" y="2209827"/>
                  </a:lnTo>
                  <a:lnTo>
                    <a:pt x="993018" y="2226291"/>
                  </a:lnTo>
                  <a:lnTo>
                    <a:pt x="943659" y="2241372"/>
                  </a:lnTo>
                  <a:lnTo>
                    <a:pt x="895010" y="2255059"/>
                  </a:lnTo>
                  <a:lnTo>
                    <a:pt x="847119" y="2267343"/>
                  </a:lnTo>
                  <a:lnTo>
                    <a:pt x="800033" y="2278215"/>
                  </a:lnTo>
                  <a:lnTo>
                    <a:pt x="753799" y="2287664"/>
                  </a:lnTo>
                  <a:lnTo>
                    <a:pt x="708464" y="2295681"/>
                  </a:lnTo>
                  <a:lnTo>
                    <a:pt x="664077" y="2302257"/>
                  </a:lnTo>
                  <a:lnTo>
                    <a:pt x="620684" y="2307381"/>
                  </a:lnTo>
                  <a:lnTo>
                    <a:pt x="578333" y="2311044"/>
                  </a:lnTo>
                  <a:lnTo>
                    <a:pt x="537071" y="2313237"/>
                  </a:lnTo>
                  <a:lnTo>
                    <a:pt x="496946" y="2313949"/>
                  </a:lnTo>
                  <a:lnTo>
                    <a:pt x="458005" y="2313171"/>
                  </a:lnTo>
                  <a:lnTo>
                    <a:pt x="383865" y="2307106"/>
                  </a:lnTo>
                  <a:lnTo>
                    <a:pt x="315031" y="2294965"/>
                  </a:lnTo>
                  <a:lnTo>
                    <a:pt x="251881" y="2276670"/>
                  </a:lnTo>
                  <a:lnTo>
                    <a:pt x="194796" y="2252143"/>
                  </a:lnTo>
                  <a:lnTo>
                    <a:pt x="144154" y="2221308"/>
                  </a:lnTo>
                  <a:lnTo>
                    <a:pt x="100334" y="2184087"/>
                  </a:lnTo>
                  <a:lnTo>
                    <a:pt x="63717" y="2140401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261228" y="3226435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07794" y="4064889"/>
            <a:ext cx="45783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r>
              <a:rPr sz="2000" i="1" spc="5" dirty="0">
                <a:latin typeface="Arial"/>
                <a:cs typeface="Arial"/>
              </a:rPr>
              <a:t>+</a:t>
            </a:r>
            <a:r>
              <a:rPr sz="2000" i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19525" y="4020803"/>
            <a:ext cx="618490" cy="131762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50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5400" i="1" dirty="0">
                <a:latin typeface="Arial"/>
                <a:cs typeface="Arial"/>
              </a:rPr>
              <a:t>Y</a:t>
            </a:r>
            <a:endParaRPr sz="5400">
              <a:latin typeface="Arial"/>
              <a:cs typeface="Arial"/>
            </a:endParaRPr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D66EE332-97F2-4224-BE26-6424CEAC6E0B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5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971925" y="1712976"/>
            <a:ext cx="802005" cy="755650"/>
            <a:chOff x="3971925" y="1712976"/>
            <a:chExt cx="802005" cy="755650"/>
          </a:xfrm>
        </p:grpSpPr>
        <p:sp>
          <p:nvSpPr>
            <p:cNvPr id="4" name="object 4"/>
            <p:cNvSpPr/>
            <p:nvPr/>
          </p:nvSpPr>
          <p:spPr>
            <a:xfrm>
              <a:off x="3978275" y="1719326"/>
              <a:ext cx="789305" cy="742950"/>
            </a:xfrm>
            <a:custGeom>
              <a:avLst/>
              <a:gdLst/>
              <a:ahLst/>
              <a:cxnLst/>
              <a:rect l="l" t="t" r="r" b="b"/>
              <a:pathLst>
                <a:path w="789304" h="742950">
                  <a:moveTo>
                    <a:pt x="394462" y="0"/>
                  </a:moveTo>
                  <a:lnTo>
                    <a:pt x="344991" y="2893"/>
                  </a:lnTo>
                  <a:lnTo>
                    <a:pt x="297351" y="11340"/>
                  </a:lnTo>
                  <a:lnTo>
                    <a:pt x="251913" y="24995"/>
                  </a:lnTo>
                  <a:lnTo>
                    <a:pt x="209045" y="43509"/>
                  </a:lnTo>
                  <a:lnTo>
                    <a:pt x="169119" y="66536"/>
                  </a:lnTo>
                  <a:lnTo>
                    <a:pt x="132504" y="93727"/>
                  </a:lnTo>
                  <a:lnTo>
                    <a:pt x="99570" y="124734"/>
                  </a:lnTo>
                  <a:lnTo>
                    <a:pt x="70688" y="159211"/>
                  </a:lnTo>
                  <a:lnTo>
                    <a:pt x="46227" y="196810"/>
                  </a:lnTo>
                  <a:lnTo>
                    <a:pt x="26557" y="237184"/>
                  </a:lnTo>
                  <a:lnTo>
                    <a:pt x="12050" y="279984"/>
                  </a:lnTo>
                  <a:lnTo>
                    <a:pt x="3074" y="324863"/>
                  </a:lnTo>
                  <a:lnTo>
                    <a:pt x="0" y="371475"/>
                  </a:lnTo>
                  <a:lnTo>
                    <a:pt x="3074" y="418061"/>
                  </a:lnTo>
                  <a:lnTo>
                    <a:pt x="12050" y="462923"/>
                  </a:lnTo>
                  <a:lnTo>
                    <a:pt x="26557" y="505713"/>
                  </a:lnTo>
                  <a:lnTo>
                    <a:pt x="46227" y="546082"/>
                  </a:lnTo>
                  <a:lnTo>
                    <a:pt x="70688" y="583682"/>
                  </a:lnTo>
                  <a:lnTo>
                    <a:pt x="99570" y="618164"/>
                  </a:lnTo>
                  <a:lnTo>
                    <a:pt x="132504" y="649179"/>
                  </a:lnTo>
                  <a:lnTo>
                    <a:pt x="169119" y="676379"/>
                  </a:lnTo>
                  <a:lnTo>
                    <a:pt x="209045" y="699415"/>
                  </a:lnTo>
                  <a:lnTo>
                    <a:pt x="251913" y="717938"/>
                  </a:lnTo>
                  <a:lnTo>
                    <a:pt x="297351" y="731601"/>
                  </a:lnTo>
                  <a:lnTo>
                    <a:pt x="344991" y="740054"/>
                  </a:lnTo>
                  <a:lnTo>
                    <a:pt x="394462" y="742950"/>
                  </a:lnTo>
                  <a:lnTo>
                    <a:pt x="443959" y="740054"/>
                  </a:lnTo>
                  <a:lnTo>
                    <a:pt x="491622" y="731601"/>
                  </a:lnTo>
                  <a:lnTo>
                    <a:pt x="537079" y="717938"/>
                  </a:lnTo>
                  <a:lnTo>
                    <a:pt x="579963" y="699415"/>
                  </a:lnTo>
                  <a:lnTo>
                    <a:pt x="619902" y="676379"/>
                  </a:lnTo>
                  <a:lnTo>
                    <a:pt x="656526" y="649179"/>
                  </a:lnTo>
                  <a:lnTo>
                    <a:pt x="689467" y="618164"/>
                  </a:lnTo>
                  <a:lnTo>
                    <a:pt x="718355" y="583682"/>
                  </a:lnTo>
                  <a:lnTo>
                    <a:pt x="742819" y="546082"/>
                  </a:lnTo>
                  <a:lnTo>
                    <a:pt x="762491" y="505713"/>
                  </a:lnTo>
                  <a:lnTo>
                    <a:pt x="777000" y="462923"/>
                  </a:lnTo>
                  <a:lnTo>
                    <a:pt x="785976" y="418061"/>
                  </a:lnTo>
                  <a:lnTo>
                    <a:pt x="789051" y="371475"/>
                  </a:lnTo>
                  <a:lnTo>
                    <a:pt x="785976" y="324863"/>
                  </a:lnTo>
                  <a:lnTo>
                    <a:pt x="777000" y="279984"/>
                  </a:lnTo>
                  <a:lnTo>
                    <a:pt x="762491" y="237184"/>
                  </a:lnTo>
                  <a:lnTo>
                    <a:pt x="742819" y="196810"/>
                  </a:lnTo>
                  <a:lnTo>
                    <a:pt x="718355" y="159211"/>
                  </a:lnTo>
                  <a:lnTo>
                    <a:pt x="689467" y="124734"/>
                  </a:lnTo>
                  <a:lnTo>
                    <a:pt x="656526" y="93727"/>
                  </a:lnTo>
                  <a:lnTo>
                    <a:pt x="619902" y="66536"/>
                  </a:lnTo>
                  <a:lnTo>
                    <a:pt x="579963" y="43509"/>
                  </a:lnTo>
                  <a:lnTo>
                    <a:pt x="537079" y="24995"/>
                  </a:lnTo>
                  <a:lnTo>
                    <a:pt x="491622" y="11340"/>
                  </a:lnTo>
                  <a:lnTo>
                    <a:pt x="443959" y="2893"/>
                  </a:lnTo>
                  <a:lnTo>
                    <a:pt x="394462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78275" y="1719326"/>
              <a:ext cx="789305" cy="742950"/>
            </a:xfrm>
            <a:custGeom>
              <a:avLst/>
              <a:gdLst/>
              <a:ahLst/>
              <a:cxnLst/>
              <a:rect l="l" t="t" r="r" b="b"/>
              <a:pathLst>
                <a:path w="789304" h="742950">
                  <a:moveTo>
                    <a:pt x="0" y="371475"/>
                  </a:moveTo>
                  <a:lnTo>
                    <a:pt x="3074" y="324863"/>
                  </a:lnTo>
                  <a:lnTo>
                    <a:pt x="12050" y="279984"/>
                  </a:lnTo>
                  <a:lnTo>
                    <a:pt x="26557" y="237184"/>
                  </a:lnTo>
                  <a:lnTo>
                    <a:pt x="46227" y="196810"/>
                  </a:lnTo>
                  <a:lnTo>
                    <a:pt x="70688" y="159211"/>
                  </a:lnTo>
                  <a:lnTo>
                    <a:pt x="99570" y="124734"/>
                  </a:lnTo>
                  <a:lnTo>
                    <a:pt x="132504" y="93727"/>
                  </a:lnTo>
                  <a:lnTo>
                    <a:pt x="169119" y="66536"/>
                  </a:lnTo>
                  <a:lnTo>
                    <a:pt x="209045" y="43509"/>
                  </a:lnTo>
                  <a:lnTo>
                    <a:pt x="251913" y="24995"/>
                  </a:lnTo>
                  <a:lnTo>
                    <a:pt x="297351" y="11340"/>
                  </a:lnTo>
                  <a:lnTo>
                    <a:pt x="344991" y="2893"/>
                  </a:lnTo>
                  <a:lnTo>
                    <a:pt x="394462" y="0"/>
                  </a:lnTo>
                  <a:lnTo>
                    <a:pt x="443959" y="2893"/>
                  </a:lnTo>
                  <a:lnTo>
                    <a:pt x="491622" y="11340"/>
                  </a:lnTo>
                  <a:lnTo>
                    <a:pt x="537079" y="24995"/>
                  </a:lnTo>
                  <a:lnTo>
                    <a:pt x="579963" y="43509"/>
                  </a:lnTo>
                  <a:lnTo>
                    <a:pt x="619902" y="66536"/>
                  </a:lnTo>
                  <a:lnTo>
                    <a:pt x="656526" y="93727"/>
                  </a:lnTo>
                  <a:lnTo>
                    <a:pt x="689467" y="124734"/>
                  </a:lnTo>
                  <a:lnTo>
                    <a:pt x="718355" y="159211"/>
                  </a:lnTo>
                  <a:lnTo>
                    <a:pt x="742819" y="196810"/>
                  </a:lnTo>
                  <a:lnTo>
                    <a:pt x="762491" y="237184"/>
                  </a:lnTo>
                  <a:lnTo>
                    <a:pt x="777000" y="279984"/>
                  </a:lnTo>
                  <a:lnTo>
                    <a:pt x="785976" y="324863"/>
                  </a:lnTo>
                  <a:lnTo>
                    <a:pt x="789051" y="371475"/>
                  </a:lnTo>
                  <a:lnTo>
                    <a:pt x="785976" y="418061"/>
                  </a:lnTo>
                  <a:lnTo>
                    <a:pt x="777000" y="462923"/>
                  </a:lnTo>
                  <a:lnTo>
                    <a:pt x="762491" y="505713"/>
                  </a:lnTo>
                  <a:lnTo>
                    <a:pt x="742819" y="546082"/>
                  </a:lnTo>
                  <a:lnTo>
                    <a:pt x="718355" y="583682"/>
                  </a:lnTo>
                  <a:lnTo>
                    <a:pt x="689467" y="618164"/>
                  </a:lnTo>
                  <a:lnTo>
                    <a:pt x="656526" y="649179"/>
                  </a:lnTo>
                  <a:lnTo>
                    <a:pt x="619902" y="676379"/>
                  </a:lnTo>
                  <a:lnTo>
                    <a:pt x="579963" y="699415"/>
                  </a:lnTo>
                  <a:lnTo>
                    <a:pt x="537079" y="717938"/>
                  </a:lnTo>
                  <a:lnTo>
                    <a:pt x="491622" y="731601"/>
                  </a:lnTo>
                  <a:lnTo>
                    <a:pt x="443959" y="740054"/>
                  </a:lnTo>
                  <a:lnTo>
                    <a:pt x="394462" y="742950"/>
                  </a:lnTo>
                  <a:lnTo>
                    <a:pt x="344991" y="740054"/>
                  </a:lnTo>
                  <a:lnTo>
                    <a:pt x="297351" y="731601"/>
                  </a:lnTo>
                  <a:lnTo>
                    <a:pt x="251913" y="717938"/>
                  </a:lnTo>
                  <a:lnTo>
                    <a:pt x="209045" y="699415"/>
                  </a:lnTo>
                  <a:lnTo>
                    <a:pt x="169119" y="676379"/>
                  </a:lnTo>
                  <a:lnTo>
                    <a:pt x="132504" y="649179"/>
                  </a:lnTo>
                  <a:lnTo>
                    <a:pt x="99570" y="618164"/>
                  </a:lnTo>
                  <a:lnTo>
                    <a:pt x="70688" y="583682"/>
                  </a:lnTo>
                  <a:lnTo>
                    <a:pt x="46227" y="546082"/>
                  </a:lnTo>
                  <a:lnTo>
                    <a:pt x="26557" y="505713"/>
                  </a:lnTo>
                  <a:lnTo>
                    <a:pt x="12050" y="462923"/>
                  </a:lnTo>
                  <a:lnTo>
                    <a:pt x="3074" y="418061"/>
                  </a:lnTo>
                  <a:lnTo>
                    <a:pt x="0" y="3714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29176" y="1520190"/>
            <a:ext cx="177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spc="-5" dirty="0">
                <a:solidFill>
                  <a:srgbClr val="000000"/>
                </a:solidFill>
                <a:latin typeface="Arial"/>
                <a:cs typeface="Arial"/>
              </a:rPr>
              <a:t>j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92426" y="2927350"/>
            <a:ext cx="803275" cy="755650"/>
            <a:chOff x="2392426" y="2927350"/>
            <a:chExt cx="803275" cy="755650"/>
          </a:xfrm>
        </p:grpSpPr>
        <p:sp>
          <p:nvSpPr>
            <p:cNvPr id="8" name="object 8"/>
            <p:cNvSpPr/>
            <p:nvPr/>
          </p:nvSpPr>
          <p:spPr>
            <a:xfrm>
              <a:off x="2398776" y="2933700"/>
              <a:ext cx="790575" cy="742950"/>
            </a:xfrm>
            <a:custGeom>
              <a:avLst/>
              <a:gdLst/>
              <a:ahLst/>
              <a:cxnLst/>
              <a:rect l="l" t="t" r="r" b="b"/>
              <a:pathLst>
                <a:path w="790575" h="742950">
                  <a:moveTo>
                    <a:pt x="395224" y="0"/>
                  </a:moveTo>
                  <a:lnTo>
                    <a:pt x="345640" y="2895"/>
                  </a:lnTo>
                  <a:lnTo>
                    <a:pt x="297897" y="11348"/>
                  </a:lnTo>
                  <a:lnTo>
                    <a:pt x="252364" y="25011"/>
                  </a:lnTo>
                  <a:lnTo>
                    <a:pt x="209410" y="43534"/>
                  </a:lnTo>
                  <a:lnTo>
                    <a:pt x="169407" y="66570"/>
                  </a:lnTo>
                  <a:lnTo>
                    <a:pt x="132725" y="93770"/>
                  </a:lnTo>
                  <a:lnTo>
                    <a:pt x="99732" y="124785"/>
                  </a:lnTo>
                  <a:lnTo>
                    <a:pt x="70800" y="159267"/>
                  </a:lnTo>
                  <a:lnTo>
                    <a:pt x="46299" y="196867"/>
                  </a:lnTo>
                  <a:lnTo>
                    <a:pt x="26598" y="237236"/>
                  </a:lnTo>
                  <a:lnTo>
                    <a:pt x="12068" y="280026"/>
                  </a:lnTo>
                  <a:lnTo>
                    <a:pt x="3078" y="324888"/>
                  </a:lnTo>
                  <a:lnTo>
                    <a:pt x="0" y="371475"/>
                  </a:lnTo>
                  <a:lnTo>
                    <a:pt x="3078" y="418061"/>
                  </a:lnTo>
                  <a:lnTo>
                    <a:pt x="12068" y="462923"/>
                  </a:lnTo>
                  <a:lnTo>
                    <a:pt x="26598" y="505713"/>
                  </a:lnTo>
                  <a:lnTo>
                    <a:pt x="46299" y="546082"/>
                  </a:lnTo>
                  <a:lnTo>
                    <a:pt x="70800" y="583682"/>
                  </a:lnTo>
                  <a:lnTo>
                    <a:pt x="99732" y="618164"/>
                  </a:lnTo>
                  <a:lnTo>
                    <a:pt x="132725" y="649179"/>
                  </a:lnTo>
                  <a:lnTo>
                    <a:pt x="169407" y="676379"/>
                  </a:lnTo>
                  <a:lnTo>
                    <a:pt x="209410" y="699415"/>
                  </a:lnTo>
                  <a:lnTo>
                    <a:pt x="252364" y="717938"/>
                  </a:lnTo>
                  <a:lnTo>
                    <a:pt x="297897" y="731601"/>
                  </a:lnTo>
                  <a:lnTo>
                    <a:pt x="345640" y="740054"/>
                  </a:lnTo>
                  <a:lnTo>
                    <a:pt x="395224" y="742950"/>
                  </a:lnTo>
                  <a:lnTo>
                    <a:pt x="444809" y="740054"/>
                  </a:lnTo>
                  <a:lnTo>
                    <a:pt x="492558" y="731601"/>
                  </a:lnTo>
                  <a:lnTo>
                    <a:pt x="538101" y="717938"/>
                  </a:lnTo>
                  <a:lnTo>
                    <a:pt x="581065" y="699415"/>
                  </a:lnTo>
                  <a:lnTo>
                    <a:pt x="621081" y="676379"/>
                  </a:lnTo>
                  <a:lnTo>
                    <a:pt x="657778" y="649179"/>
                  </a:lnTo>
                  <a:lnTo>
                    <a:pt x="690785" y="618164"/>
                  </a:lnTo>
                  <a:lnTo>
                    <a:pt x="719732" y="583682"/>
                  </a:lnTo>
                  <a:lnTo>
                    <a:pt x="744246" y="546082"/>
                  </a:lnTo>
                  <a:lnTo>
                    <a:pt x="763959" y="505713"/>
                  </a:lnTo>
                  <a:lnTo>
                    <a:pt x="778498" y="462923"/>
                  </a:lnTo>
                  <a:lnTo>
                    <a:pt x="787494" y="418061"/>
                  </a:lnTo>
                  <a:lnTo>
                    <a:pt x="790575" y="371475"/>
                  </a:lnTo>
                  <a:lnTo>
                    <a:pt x="787494" y="324888"/>
                  </a:lnTo>
                  <a:lnTo>
                    <a:pt x="778498" y="280026"/>
                  </a:lnTo>
                  <a:lnTo>
                    <a:pt x="763959" y="237236"/>
                  </a:lnTo>
                  <a:lnTo>
                    <a:pt x="744246" y="196867"/>
                  </a:lnTo>
                  <a:lnTo>
                    <a:pt x="719732" y="159267"/>
                  </a:lnTo>
                  <a:lnTo>
                    <a:pt x="690785" y="124785"/>
                  </a:lnTo>
                  <a:lnTo>
                    <a:pt x="657778" y="93770"/>
                  </a:lnTo>
                  <a:lnTo>
                    <a:pt x="621081" y="66570"/>
                  </a:lnTo>
                  <a:lnTo>
                    <a:pt x="581065" y="43534"/>
                  </a:lnTo>
                  <a:lnTo>
                    <a:pt x="538101" y="25011"/>
                  </a:lnTo>
                  <a:lnTo>
                    <a:pt x="492558" y="11348"/>
                  </a:lnTo>
                  <a:lnTo>
                    <a:pt x="444809" y="2895"/>
                  </a:lnTo>
                  <a:lnTo>
                    <a:pt x="395224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98776" y="2933700"/>
              <a:ext cx="790575" cy="742950"/>
            </a:xfrm>
            <a:custGeom>
              <a:avLst/>
              <a:gdLst/>
              <a:ahLst/>
              <a:cxnLst/>
              <a:rect l="l" t="t" r="r" b="b"/>
              <a:pathLst>
                <a:path w="790575" h="742950">
                  <a:moveTo>
                    <a:pt x="0" y="371475"/>
                  </a:moveTo>
                  <a:lnTo>
                    <a:pt x="3078" y="324888"/>
                  </a:lnTo>
                  <a:lnTo>
                    <a:pt x="12068" y="280026"/>
                  </a:lnTo>
                  <a:lnTo>
                    <a:pt x="26598" y="237236"/>
                  </a:lnTo>
                  <a:lnTo>
                    <a:pt x="46299" y="196867"/>
                  </a:lnTo>
                  <a:lnTo>
                    <a:pt x="70800" y="159267"/>
                  </a:lnTo>
                  <a:lnTo>
                    <a:pt x="99732" y="124785"/>
                  </a:lnTo>
                  <a:lnTo>
                    <a:pt x="132725" y="93770"/>
                  </a:lnTo>
                  <a:lnTo>
                    <a:pt x="169407" y="66570"/>
                  </a:lnTo>
                  <a:lnTo>
                    <a:pt x="209410" y="43534"/>
                  </a:lnTo>
                  <a:lnTo>
                    <a:pt x="252364" y="25011"/>
                  </a:lnTo>
                  <a:lnTo>
                    <a:pt x="297897" y="11348"/>
                  </a:lnTo>
                  <a:lnTo>
                    <a:pt x="345640" y="2895"/>
                  </a:lnTo>
                  <a:lnTo>
                    <a:pt x="395224" y="0"/>
                  </a:lnTo>
                  <a:lnTo>
                    <a:pt x="444809" y="2895"/>
                  </a:lnTo>
                  <a:lnTo>
                    <a:pt x="492558" y="11348"/>
                  </a:lnTo>
                  <a:lnTo>
                    <a:pt x="538101" y="25011"/>
                  </a:lnTo>
                  <a:lnTo>
                    <a:pt x="581065" y="43534"/>
                  </a:lnTo>
                  <a:lnTo>
                    <a:pt x="621081" y="66570"/>
                  </a:lnTo>
                  <a:lnTo>
                    <a:pt x="657778" y="93770"/>
                  </a:lnTo>
                  <a:lnTo>
                    <a:pt x="690785" y="124785"/>
                  </a:lnTo>
                  <a:lnTo>
                    <a:pt x="719732" y="159267"/>
                  </a:lnTo>
                  <a:lnTo>
                    <a:pt x="744246" y="196867"/>
                  </a:lnTo>
                  <a:lnTo>
                    <a:pt x="763959" y="237236"/>
                  </a:lnTo>
                  <a:lnTo>
                    <a:pt x="778498" y="280026"/>
                  </a:lnTo>
                  <a:lnTo>
                    <a:pt x="787494" y="324888"/>
                  </a:lnTo>
                  <a:lnTo>
                    <a:pt x="790575" y="371475"/>
                  </a:lnTo>
                  <a:lnTo>
                    <a:pt x="787494" y="418061"/>
                  </a:lnTo>
                  <a:lnTo>
                    <a:pt x="778498" y="462923"/>
                  </a:lnTo>
                  <a:lnTo>
                    <a:pt x="763959" y="505713"/>
                  </a:lnTo>
                  <a:lnTo>
                    <a:pt x="744246" y="546082"/>
                  </a:lnTo>
                  <a:lnTo>
                    <a:pt x="719732" y="583682"/>
                  </a:lnTo>
                  <a:lnTo>
                    <a:pt x="690785" y="618164"/>
                  </a:lnTo>
                  <a:lnTo>
                    <a:pt x="657778" y="649179"/>
                  </a:lnTo>
                  <a:lnTo>
                    <a:pt x="621081" y="676379"/>
                  </a:lnTo>
                  <a:lnTo>
                    <a:pt x="581065" y="699415"/>
                  </a:lnTo>
                  <a:lnTo>
                    <a:pt x="538101" y="717938"/>
                  </a:lnTo>
                  <a:lnTo>
                    <a:pt x="492558" y="731601"/>
                  </a:lnTo>
                  <a:lnTo>
                    <a:pt x="444809" y="740054"/>
                  </a:lnTo>
                  <a:lnTo>
                    <a:pt x="395224" y="742950"/>
                  </a:lnTo>
                  <a:lnTo>
                    <a:pt x="345640" y="740054"/>
                  </a:lnTo>
                  <a:lnTo>
                    <a:pt x="297897" y="731601"/>
                  </a:lnTo>
                  <a:lnTo>
                    <a:pt x="252364" y="717938"/>
                  </a:lnTo>
                  <a:lnTo>
                    <a:pt x="209410" y="699415"/>
                  </a:lnTo>
                  <a:lnTo>
                    <a:pt x="169407" y="676379"/>
                  </a:lnTo>
                  <a:lnTo>
                    <a:pt x="132725" y="649179"/>
                  </a:lnTo>
                  <a:lnTo>
                    <a:pt x="99732" y="618164"/>
                  </a:lnTo>
                  <a:lnTo>
                    <a:pt x="70800" y="583682"/>
                  </a:lnTo>
                  <a:lnTo>
                    <a:pt x="46299" y="546082"/>
                  </a:lnTo>
                  <a:lnTo>
                    <a:pt x="26598" y="505713"/>
                  </a:lnTo>
                  <a:lnTo>
                    <a:pt x="12068" y="462923"/>
                  </a:lnTo>
                  <a:lnTo>
                    <a:pt x="3078" y="418061"/>
                  </a:lnTo>
                  <a:lnTo>
                    <a:pt x="0" y="3714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04897" y="2849117"/>
            <a:ext cx="3683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k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14387" y="3556000"/>
            <a:ext cx="1713230" cy="2555875"/>
            <a:chOff x="814387" y="3556000"/>
            <a:chExt cx="1713230" cy="2555875"/>
          </a:xfrm>
        </p:grpSpPr>
        <p:sp>
          <p:nvSpPr>
            <p:cNvPr id="12" name="object 12"/>
            <p:cNvSpPr/>
            <p:nvPr/>
          </p:nvSpPr>
          <p:spPr>
            <a:xfrm>
              <a:off x="820737" y="4148073"/>
              <a:ext cx="1506855" cy="1957705"/>
            </a:xfrm>
            <a:custGeom>
              <a:avLst/>
              <a:gdLst/>
              <a:ahLst/>
              <a:cxnLst/>
              <a:rect l="l" t="t" r="r" b="b"/>
              <a:pathLst>
                <a:path w="1506855" h="1957704">
                  <a:moveTo>
                    <a:pt x="753300" y="0"/>
                  </a:moveTo>
                  <a:lnTo>
                    <a:pt x="0" y="1957451"/>
                  </a:lnTo>
                  <a:lnTo>
                    <a:pt x="1506537" y="1957451"/>
                  </a:lnTo>
                  <a:lnTo>
                    <a:pt x="7533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0737" y="4148073"/>
              <a:ext cx="1506855" cy="1957705"/>
            </a:xfrm>
            <a:custGeom>
              <a:avLst/>
              <a:gdLst/>
              <a:ahLst/>
              <a:cxnLst/>
              <a:rect l="l" t="t" r="r" b="b"/>
              <a:pathLst>
                <a:path w="1506855" h="1957704">
                  <a:moveTo>
                    <a:pt x="0" y="1957451"/>
                  </a:moveTo>
                  <a:lnTo>
                    <a:pt x="753300" y="0"/>
                  </a:lnTo>
                  <a:lnTo>
                    <a:pt x="1506537" y="1957451"/>
                  </a:lnTo>
                  <a:lnTo>
                    <a:pt x="0" y="19574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74800" y="3568700"/>
              <a:ext cx="939800" cy="579755"/>
            </a:xfrm>
            <a:custGeom>
              <a:avLst/>
              <a:gdLst/>
              <a:ahLst/>
              <a:cxnLst/>
              <a:rect l="l" t="t" r="r" b="b"/>
              <a:pathLst>
                <a:path w="939800" h="579754">
                  <a:moveTo>
                    <a:pt x="939800" y="0"/>
                  </a:moveTo>
                  <a:lnTo>
                    <a:pt x="0" y="57937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01317" y="5176824"/>
            <a:ext cx="4832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X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325876" y="2339975"/>
            <a:ext cx="3386454" cy="2962275"/>
            <a:chOff x="3325876" y="2339975"/>
            <a:chExt cx="3386454" cy="2962275"/>
          </a:xfrm>
        </p:grpSpPr>
        <p:sp>
          <p:nvSpPr>
            <p:cNvPr id="17" name="object 17"/>
            <p:cNvSpPr/>
            <p:nvPr/>
          </p:nvSpPr>
          <p:spPr>
            <a:xfrm>
              <a:off x="5197475" y="3338575"/>
              <a:ext cx="1508125" cy="1148080"/>
            </a:xfrm>
            <a:custGeom>
              <a:avLst/>
              <a:gdLst/>
              <a:ahLst/>
              <a:cxnLst/>
              <a:rect l="l" t="t" r="r" b="b"/>
              <a:pathLst>
                <a:path w="1508125" h="1148079">
                  <a:moveTo>
                    <a:pt x="754126" y="0"/>
                  </a:moveTo>
                  <a:lnTo>
                    <a:pt x="0" y="1147699"/>
                  </a:lnTo>
                  <a:lnTo>
                    <a:pt x="1508125" y="1147699"/>
                  </a:lnTo>
                  <a:lnTo>
                    <a:pt x="754126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97475" y="3338575"/>
              <a:ext cx="1508125" cy="1148080"/>
            </a:xfrm>
            <a:custGeom>
              <a:avLst/>
              <a:gdLst/>
              <a:ahLst/>
              <a:cxnLst/>
              <a:rect l="l" t="t" r="r" b="b"/>
              <a:pathLst>
                <a:path w="1508125" h="1148079">
                  <a:moveTo>
                    <a:pt x="0" y="1147699"/>
                  </a:moveTo>
                  <a:lnTo>
                    <a:pt x="754126" y="0"/>
                  </a:lnTo>
                  <a:lnTo>
                    <a:pt x="1508125" y="1147699"/>
                  </a:lnTo>
                  <a:lnTo>
                    <a:pt x="0" y="114769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53026" y="2352675"/>
              <a:ext cx="1298575" cy="986155"/>
            </a:xfrm>
            <a:custGeom>
              <a:avLst/>
              <a:gdLst/>
              <a:ahLst/>
              <a:cxnLst/>
              <a:rect l="l" t="t" r="r" b="b"/>
              <a:pathLst>
                <a:path w="1298575" h="986154">
                  <a:moveTo>
                    <a:pt x="0" y="0"/>
                  </a:moveTo>
                  <a:lnTo>
                    <a:pt x="1298575" y="98590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32226" y="4216400"/>
              <a:ext cx="1435100" cy="1079500"/>
            </a:xfrm>
            <a:custGeom>
              <a:avLst/>
              <a:gdLst/>
              <a:ahLst/>
              <a:cxnLst/>
              <a:rect l="l" t="t" r="r" b="b"/>
              <a:pathLst>
                <a:path w="1435100" h="1079500">
                  <a:moveTo>
                    <a:pt x="717550" y="0"/>
                  </a:moveTo>
                  <a:lnTo>
                    <a:pt x="0" y="1079500"/>
                  </a:lnTo>
                  <a:lnTo>
                    <a:pt x="1435100" y="1079500"/>
                  </a:lnTo>
                  <a:lnTo>
                    <a:pt x="71755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32226" y="4216400"/>
              <a:ext cx="1435100" cy="1079500"/>
            </a:xfrm>
            <a:custGeom>
              <a:avLst/>
              <a:gdLst/>
              <a:ahLst/>
              <a:cxnLst/>
              <a:rect l="l" t="t" r="r" b="b"/>
              <a:pathLst>
                <a:path w="1435100" h="1079500">
                  <a:moveTo>
                    <a:pt x="0" y="1079500"/>
                  </a:moveTo>
                  <a:lnTo>
                    <a:pt x="717550" y="0"/>
                  </a:lnTo>
                  <a:lnTo>
                    <a:pt x="1435100" y="1079500"/>
                  </a:lnTo>
                  <a:lnTo>
                    <a:pt x="0" y="10795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736082" y="3473797"/>
            <a:ext cx="3044825" cy="186436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1318260" algn="l"/>
                <a:tab pos="3030855" algn="l"/>
              </a:tabLst>
            </a:pPr>
            <a:r>
              <a:rPr sz="5400" i="1" dirty="0">
                <a:latin typeface="Arial"/>
                <a:cs typeface="Arial"/>
              </a:rPr>
              <a:t>Z	</a:t>
            </a:r>
            <a:r>
              <a:rPr sz="5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5400">
              <a:latin typeface="Arial"/>
              <a:cs typeface="Arial"/>
            </a:endParaRPr>
          </a:p>
          <a:p>
            <a:pPr marL="1305560" algn="ctr">
              <a:lnSpc>
                <a:spcPct val="100000"/>
              </a:lnSpc>
              <a:spcBef>
                <a:spcPts val="760"/>
              </a:spcBef>
              <a:tabLst>
                <a:tab pos="3018155" algn="l"/>
              </a:tabLst>
            </a:pPr>
            <a:r>
              <a:rPr sz="5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5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064375" y="6037262"/>
            <a:ext cx="1506855" cy="1905"/>
          </a:xfrm>
          <a:custGeom>
            <a:avLst/>
            <a:gdLst/>
            <a:ahLst/>
            <a:cxnLst/>
            <a:rect l="l" t="t" r="r" b="b"/>
            <a:pathLst>
              <a:path w="1506854" h="1904">
                <a:moveTo>
                  <a:pt x="0" y="0"/>
                </a:moveTo>
                <a:lnTo>
                  <a:pt x="1506601" y="1587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375528" y="1913382"/>
            <a:ext cx="2651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Arial"/>
                <a:cs typeface="Arial"/>
              </a:rPr>
              <a:t>Do </a:t>
            </a:r>
            <a:r>
              <a:rPr sz="2400" i="1" dirty="0">
                <a:latin typeface="Arial"/>
                <a:cs typeface="Arial"/>
              </a:rPr>
              <a:t>a “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right</a:t>
            </a:r>
            <a:r>
              <a:rPr sz="2400" i="1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rotation</a:t>
            </a:r>
            <a:r>
              <a:rPr sz="2400" i="1" dirty="0">
                <a:latin typeface="Arial"/>
                <a:cs typeface="Arial"/>
              </a:rPr>
              <a:t>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50745" y="683717"/>
            <a:ext cx="4844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Single right</a:t>
            </a:r>
            <a:r>
              <a:rPr sz="4400" i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rotation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060700" y="2339975"/>
            <a:ext cx="1046480" cy="1948180"/>
            <a:chOff x="3060700" y="2339975"/>
            <a:chExt cx="1046480" cy="1948180"/>
          </a:xfrm>
        </p:grpSpPr>
        <p:sp>
          <p:nvSpPr>
            <p:cNvPr id="27" name="object 27"/>
            <p:cNvSpPr/>
            <p:nvPr/>
          </p:nvSpPr>
          <p:spPr>
            <a:xfrm>
              <a:off x="4048125" y="2352675"/>
              <a:ext cx="46355" cy="1922780"/>
            </a:xfrm>
            <a:custGeom>
              <a:avLst/>
              <a:gdLst/>
              <a:ahLst/>
              <a:cxnLst/>
              <a:rect l="l" t="t" r="r" b="b"/>
              <a:pathLst>
                <a:path w="46354" h="1922779">
                  <a:moveTo>
                    <a:pt x="46100" y="0"/>
                  </a:moveTo>
                  <a:lnTo>
                    <a:pt x="0" y="1922399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73400" y="2352675"/>
              <a:ext cx="1021080" cy="690880"/>
            </a:xfrm>
            <a:custGeom>
              <a:avLst/>
              <a:gdLst/>
              <a:ahLst/>
              <a:cxnLst/>
              <a:rect l="l" t="t" r="r" b="b"/>
              <a:pathLst>
                <a:path w="1021079" h="690880">
                  <a:moveTo>
                    <a:pt x="0" y="690499"/>
                  </a:moveTo>
                  <a:lnTo>
                    <a:pt x="1020826" y="0"/>
                  </a:lnTo>
                </a:path>
              </a:pathLst>
            </a:custGeom>
            <a:ln w="25399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29000" y="25146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76200"/>
                  </a:moveTo>
                  <a:lnTo>
                    <a:pt x="381000" y="304800"/>
                  </a:lnTo>
                </a:path>
                <a:path w="381000" h="381000">
                  <a:moveTo>
                    <a:pt x="304800" y="0"/>
                  </a:moveTo>
                  <a:lnTo>
                    <a:pt x="0" y="3810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73400" y="3567175"/>
              <a:ext cx="976630" cy="649605"/>
            </a:xfrm>
            <a:custGeom>
              <a:avLst/>
              <a:gdLst/>
              <a:ahLst/>
              <a:cxnLst/>
              <a:rect l="l" t="t" r="r" b="b"/>
              <a:pathLst>
                <a:path w="976629" h="649604">
                  <a:moveTo>
                    <a:pt x="0" y="0"/>
                  </a:moveTo>
                  <a:lnTo>
                    <a:pt x="976376" y="649224"/>
                  </a:lnTo>
                </a:path>
              </a:pathLst>
            </a:custGeom>
            <a:ln w="25399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352800" y="37338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76200"/>
                  </a:moveTo>
                  <a:lnTo>
                    <a:pt x="381000" y="304800"/>
                  </a:lnTo>
                </a:path>
                <a:path w="381000" h="381000">
                  <a:moveTo>
                    <a:pt x="304800" y="0"/>
                  </a:moveTo>
                  <a:lnTo>
                    <a:pt x="0" y="3810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261228" y="3226435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07794" y="4064889"/>
            <a:ext cx="45783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r>
              <a:rPr sz="2000" i="1" spc="5" dirty="0">
                <a:latin typeface="Arial"/>
                <a:cs typeface="Arial"/>
              </a:rPr>
              <a:t>+</a:t>
            </a:r>
            <a:r>
              <a:rPr sz="2000" i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19525" y="4020803"/>
            <a:ext cx="618490" cy="131762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50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5400" i="1" dirty="0">
                <a:latin typeface="Arial"/>
                <a:cs typeface="Arial"/>
              </a:rPr>
              <a:t>Y</a:t>
            </a:r>
            <a:endParaRPr sz="5400">
              <a:latin typeface="Arial"/>
              <a:cs typeface="Arial"/>
            </a:endParaRP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B05CF52C-2727-4378-8D1B-4CBF55C0F2A3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9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565650" y="2889250"/>
            <a:ext cx="802005" cy="755650"/>
            <a:chOff x="4565650" y="2889250"/>
            <a:chExt cx="802005" cy="755650"/>
          </a:xfrm>
        </p:grpSpPr>
        <p:sp>
          <p:nvSpPr>
            <p:cNvPr id="4" name="object 4"/>
            <p:cNvSpPr/>
            <p:nvPr/>
          </p:nvSpPr>
          <p:spPr>
            <a:xfrm>
              <a:off x="4572000" y="2895600"/>
              <a:ext cx="789305" cy="742950"/>
            </a:xfrm>
            <a:custGeom>
              <a:avLst/>
              <a:gdLst/>
              <a:ahLst/>
              <a:cxnLst/>
              <a:rect l="l" t="t" r="r" b="b"/>
              <a:pathLst>
                <a:path w="789304" h="742950">
                  <a:moveTo>
                    <a:pt x="394462" y="0"/>
                  </a:moveTo>
                  <a:lnTo>
                    <a:pt x="344991" y="2895"/>
                  </a:lnTo>
                  <a:lnTo>
                    <a:pt x="297351" y="11348"/>
                  </a:lnTo>
                  <a:lnTo>
                    <a:pt x="251913" y="25011"/>
                  </a:lnTo>
                  <a:lnTo>
                    <a:pt x="209045" y="43534"/>
                  </a:lnTo>
                  <a:lnTo>
                    <a:pt x="169119" y="66570"/>
                  </a:lnTo>
                  <a:lnTo>
                    <a:pt x="132504" y="93770"/>
                  </a:lnTo>
                  <a:lnTo>
                    <a:pt x="99570" y="124785"/>
                  </a:lnTo>
                  <a:lnTo>
                    <a:pt x="70688" y="159267"/>
                  </a:lnTo>
                  <a:lnTo>
                    <a:pt x="46227" y="196867"/>
                  </a:lnTo>
                  <a:lnTo>
                    <a:pt x="26557" y="237236"/>
                  </a:lnTo>
                  <a:lnTo>
                    <a:pt x="12050" y="280026"/>
                  </a:lnTo>
                  <a:lnTo>
                    <a:pt x="3074" y="324888"/>
                  </a:lnTo>
                  <a:lnTo>
                    <a:pt x="0" y="371475"/>
                  </a:lnTo>
                  <a:lnTo>
                    <a:pt x="3074" y="418061"/>
                  </a:lnTo>
                  <a:lnTo>
                    <a:pt x="12050" y="462923"/>
                  </a:lnTo>
                  <a:lnTo>
                    <a:pt x="26557" y="505713"/>
                  </a:lnTo>
                  <a:lnTo>
                    <a:pt x="46227" y="546082"/>
                  </a:lnTo>
                  <a:lnTo>
                    <a:pt x="70688" y="583682"/>
                  </a:lnTo>
                  <a:lnTo>
                    <a:pt x="99570" y="618164"/>
                  </a:lnTo>
                  <a:lnTo>
                    <a:pt x="132504" y="649179"/>
                  </a:lnTo>
                  <a:lnTo>
                    <a:pt x="169119" y="676379"/>
                  </a:lnTo>
                  <a:lnTo>
                    <a:pt x="209045" y="699415"/>
                  </a:lnTo>
                  <a:lnTo>
                    <a:pt x="251913" y="717938"/>
                  </a:lnTo>
                  <a:lnTo>
                    <a:pt x="297351" y="731601"/>
                  </a:lnTo>
                  <a:lnTo>
                    <a:pt x="344991" y="740054"/>
                  </a:lnTo>
                  <a:lnTo>
                    <a:pt x="394462" y="742950"/>
                  </a:lnTo>
                  <a:lnTo>
                    <a:pt x="443959" y="740054"/>
                  </a:lnTo>
                  <a:lnTo>
                    <a:pt x="491622" y="731601"/>
                  </a:lnTo>
                  <a:lnTo>
                    <a:pt x="537079" y="717938"/>
                  </a:lnTo>
                  <a:lnTo>
                    <a:pt x="579963" y="699415"/>
                  </a:lnTo>
                  <a:lnTo>
                    <a:pt x="619902" y="676379"/>
                  </a:lnTo>
                  <a:lnTo>
                    <a:pt x="656526" y="649179"/>
                  </a:lnTo>
                  <a:lnTo>
                    <a:pt x="689467" y="618164"/>
                  </a:lnTo>
                  <a:lnTo>
                    <a:pt x="718355" y="583682"/>
                  </a:lnTo>
                  <a:lnTo>
                    <a:pt x="742819" y="546082"/>
                  </a:lnTo>
                  <a:lnTo>
                    <a:pt x="762491" y="505713"/>
                  </a:lnTo>
                  <a:lnTo>
                    <a:pt x="777000" y="462923"/>
                  </a:lnTo>
                  <a:lnTo>
                    <a:pt x="785976" y="418061"/>
                  </a:lnTo>
                  <a:lnTo>
                    <a:pt x="789051" y="371475"/>
                  </a:lnTo>
                  <a:lnTo>
                    <a:pt x="785976" y="324888"/>
                  </a:lnTo>
                  <a:lnTo>
                    <a:pt x="777000" y="280026"/>
                  </a:lnTo>
                  <a:lnTo>
                    <a:pt x="762491" y="237236"/>
                  </a:lnTo>
                  <a:lnTo>
                    <a:pt x="742819" y="196867"/>
                  </a:lnTo>
                  <a:lnTo>
                    <a:pt x="718355" y="159267"/>
                  </a:lnTo>
                  <a:lnTo>
                    <a:pt x="689467" y="124785"/>
                  </a:lnTo>
                  <a:lnTo>
                    <a:pt x="656526" y="93770"/>
                  </a:lnTo>
                  <a:lnTo>
                    <a:pt x="619902" y="66570"/>
                  </a:lnTo>
                  <a:lnTo>
                    <a:pt x="579963" y="43534"/>
                  </a:lnTo>
                  <a:lnTo>
                    <a:pt x="537079" y="25011"/>
                  </a:lnTo>
                  <a:lnTo>
                    <a:pt x="491622" y="11348"/>
                  </a:lnTo>
                  <a:lnTo>
                    <a:pt x="443959" y="2895"/>
                  </a:lnTo>
                  <a:lnTo>
                    <a:pt x="394462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0" y="2895600"/>
              <a:ext cx="789305" cy="742950"/>
            </a:xfrm>
            <a:custGeom>
              <a:avLst/>
              <a:gdLst/>
              <a:ahLst/>
              <a:cxnLst/>
              <a:rect l="l" t="t" r="r" b="b"/>
              <a:pathLst>
                <a:path w="789304" h="742950">
                  <a:moveTo>
                    <a:pt x="0" y="371475"/>
                  </a:moveTo>
                  <a:lnTo>
                    <a:pt x="3074" y="324888"/>
                  </a:lnTo>
                  <a:lnTo>
                    <a:pt x="12050" y="280026"/>
                  </a:lnTo>
                  <a:lnTo>
                    <a:pt x="26557" y="237236"/>
                  </a:lnTo>
                  <a:lnTo>
                    <a:pt x="46227" y="196867"/>
                  </a:lnTo>
                  <a:lnTo>
                    <a:pt x="70688" y="159267"/>
                  </a:lnTo>
                  <a:lnTo>
                    <a:pt x="99570" y="124785"/>
                  </a:lnTo>
                  <a:lnTo>
                    <a:pt x="132504" y="93770"/>
                  </a:lnTo>
                  <a:lnTo>
                    <a:pt x="169119" y="66570"/>
                  </a:lnTo>
                  <a:lnTo>
                    <a:pt x="209045" y="43534"/>
                  </a:lnTo>
                  <a:lnTo>
                    <a:pt x="251913" y="25011"/>
                  </a:lnTo>
                  <a:lnTo>
                    <a:pt x="297351" y="11348"/>
                  </a:lnTo>
                  <a:lnTo>
                    <a:pt x="344991" y="2895"/>
                  </a:lnTo>
                  <a:lnTo>
                    <a:pt x="394462" y="0"/>
                  </a:lnTo>
                  <a:lnTo>
                    <a:pt x="443959" y="2895"/>
                  </a:lnTo>
                  <a:lnTo>
                    <a:pt x="491622" y="11348"/>
                  </a:lnTo>
                  <a:lnTo>
                    <a:pt x="537079" y="25011"/>
                  </a:lnTo>
                  <a:lnTo>
                    <a:pt x="579963" y="43534"/>
                  </a:lnTo>
                  <a:lnTo>
                    <a:pt x="619902" y="66570"/>
                  </a:lnTo>
                  <a:lnTo>
                    <a:pt x="656526" y="93770"/>
                  </a:lnTo>
                  <a:lnTo>
                    <a:pt x="689467" y="124785"/>
                  </a:lnTo>
                  <a:lnTo>
                    <a:pt x="718355" y="159267"/>
                  </a:lnTo>
                  <a:lnTo>
                    <a:pt x="742819" y="196867"/>
                  </a:lnTo>
                  <a:lnTo>
                    <a:pt x="762491" y="237236"/>
                  </a:lnTo>
                  <a:lnTo>
                    <a:pt x="777000" y="280026"/>
                  </a:lnTo>
                  <a:lnTo>
                    <a:pt x="785976" y="324888"/>
                  </a:lnTo>
                  <a:lnTo>
                    <a:pt x="789051" y="371475"/>
                  </a:lnTo>
                  <a:lnTo>
                    <a:pt x="785976" y="418061"/>
                  </a:lnTo>
                  <a:lnTo>
                    <a:pt x="777000" y="462923"/>
                  </a:lnTo>
                  <a:lnTo>
                    <a:pt x="762491" y="505713"/>
                  </a:lnTo>
                  <a:lnTo>
                    <a:pt x="742819" y="546082"/>
                  </a:lnTo>
                  <a:lnTo>
                    <a:pt x="718355" y="583682"/>
                  </a:lnTo>
                  <a:lnTo>
                    <a:pt x="689467" y="618164"/>
                  </a:lnTo>
                  <a:lnTo>
                    <a:pt x="656526" y="649179"/>
                  </a:lnTo>
                  <a:lnTo>
                    <a:pt x="619902" y="676379"/>
                  </a:lnTo>
                  <a:lnTo>
                    <a:pt x="579963" y="699415"/>
                  </a:lnTo>
                  <a:lnTo>
                    <a:pt x="537079" y="717938"/>
                  </a:lnTo>
                  <a:lnTo>
                    <a:pt x="491622" y="731601"/>
                  </a:lnTo>
                  <a:lnTo>
                    <a:pt x="443959" y="740054"/>
                  </a:lnTo>
                  <a:lnTo>
                    <a:pt x="394462" y="742950"/>
                  </a:lnTo>
                  <a:lnTo>
                    <a:pt x="344991" y="740054"/>
                  </a:lnTo>
                  <a:lnTo>
                    <a:pt x="297351" y="731601"/>
                  </a:lnTo>
                  <a:lnTo>
                    <a:pt x="251913" y="717938"/>
                  </a:lnTo>
                  <a:lnTo>
                    <a:pt x="209045" y="699415"/>
                  </a:lnTo>
                  <a:lnTo>
                    <a:pt x="169119" y="676379"/>
                  </a:lnTo>
                  <a:lnTo>
                    <a:pt x="132504" y="649179"/>
                  </a:lnTo>
                  <a:lnTo>
                    <a:pt x="99570" y="618164"/>
                  </a:lnTo>
                  <a:lnTo>
                    <a:pt x="70688" y="583682"/>
                  </a:lnTo>
                  <a:lnTo>
                    <a:pt x="46227" y="546082"/>
                  </a:lnTo>
                  <a:lnTo>
                    <a:pt x="26557" y="505713"/>
                  </a:lnTo>
                  <a:lnTo>
                    <a:pt x="12050" y="462923"/>
                  </a:lnTo>
                  <a:lnTo>
                    <a:pt x="3074" y="418061"/>
                  </a:lnTo>
                  <a:lnTo>
                    <a:pt x="0" y="3714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878704" y="2825241"/>
            <a:ext cx="177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spc="-5" dirty="0">
                <a:latin typeface="Arial"/>
                <a:cs typeface="Arial"/>
              </a:rPr>
              <a:t>j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49550" y="1868551"/>
            <a:ext cx="803275" cy="755650"/>
            <a:chOff x="2749550" y="1868551"/>
            <a:chExt cx="803275" cy="755650"/>
          </a:xfrm>
        </p:grpSpPr>
        <p:sp>
          <p:nvSpPr>
            <p:cNvPr id="8" name="object 8"/>
            <p:cNvSpPr/>
            <p:nvPr/>
          </p:nvSpPr>
          <p:spPr>
            <a:xfrm>
              <a:off x="2755900" y="1874901"/>
              <a:ext cx="790575" cy="742950"/>
            </a:xfrm>
            <a:custGeom>
              <a:avLst/>
              <a:gdLst/>
              <a:ahLst/>
              <a:cxnLst/>
              <a:rect l="l" t="t" r="r" b="b"/>
              <a:pathLst>
                <a:path w="790575" h="742950">
                  <a:moveTo>
                    <a:pt x="395350" y="0"/>
                  </a:moveTo>
                  <a:lnTo>
                    <a:pt x="345765" y="2893"/>
                  </a:lnTo>
                  <a:lnTo>
                    <a:pt x="298016" y="11340"/>
                  </a:lnTo>
                  <a:lnTo>
                    <a:pt x="252473" y="24995"/>
                  </a:lnTo>
                  <a:lnTo>
                    <a:pt x="209509" y="43509"/>
                  </a:lnTo>
                  <a:lnTo>
                    <a:pt x="169493" y="66536"/>
                  </a:lnTo>
                  <a:lnTo>
                    <a:pt x="132796" y="93727"/>
                  </a:lnTo>
                  <a:lnTo>
                    <a:pt x="99789" y="124734"/>
                  </a:lnTo>
                  <a:lnTo>
                    <a:pt x="70842" y="159211"/>
                  </a:lnTo>
                  <a:lnTo>
                    <a:pt x="46328" y="196810"/>
                  </a:lnTo>
                  <a:lnTo>
                    <a:pt x="26615" y="237184"/>
                  </a:lnTo>
                  <a:lnTo>
                    <a:pt x="12076" y="279984"/>
                  </a:lnTo>
                  <a:lnTo>
                    <a:pt x="3080" y="324863"/>
                  </a:lnTo>
                  <a:lnTo>
                    <a:pt x="0" y="371475"/>
                  </a:lnTo>
                  <a:lnTo>
                    <a:pt x="3080" y="418061"/>
                  </a:lnTo>
                  <a:lnTo>
                    <a:pt x="12076" y="462923"/>
                  </a:lnTo>
                  <a:lnTo>
                    <a:pt x="26615" y="505713"/>
                  </a:lnTo>
                  <a:lnTo>
                    <a:pt x="46328" y="546082"/>
                  </a:lnTo>
                  <a:lnTo>
                    <a:pt x="70842" y="583682"/>
                  </a:lnTo>
                  <a:lnTo>
                    <a:pt x="99789" y="618164"/>
                  </a:lnTo>
                  <a:lnTo>
                    <a:pt x="132796" y="649179"/>
                  </a:lnTo>
                  <a:lnTo>
                    <a:pt x="169493" y="676379"/>
                  </a:lnTo>
                  <a:lnTo>
                    <a:pt x="209509" y="699415"/>
                  </a:lnTo>
                  <a:lnTo>
                    <a:pt x="252473" y="717938"/>
                  </a:lnTo>
                  <a:lnTo>
                    <a:pt x="298016" y="731601"/>
                  </a:lnTo>
                  <a:lnTo>
                    <a:pt x="345765" y="740054"/>
                  </a:lnTo>
                  <a:lnTo>
                    <a:pt x="395350" y="742950"/>
                  </a:lnTo>
                  <a:lnTo>
                    <a:pt x="444909" y="740054"/>
                  </a:lnTo>
                  <a:lnTo>
                    <a:pt x="492635" y="731601"/>
                  </a:lnTo>
                  <a:lnTo>
                    <a:pt x="538158" y="717938"/>
                  </a:lnTo>
                  <a:lnTo>
                    <a:pt x="581107" y="699415"/>
                  </a:lnTo>
                  <a:lnTo>
                    <a:pt x="621111" y="676379"/>
                  </a:lnTo>
                  <a:lnTo>
                    <a:pt x="657798" y="649179"/>
                  </a:lnTo>
                  <a:lnTo>
                    <a:pt x="690798" y="618164"/>
                  </a:lnTo>
                  <a:lnTo>
                    <a:pt x="719739" y="583682"/>
                  </a:lnTo>
                  <a:lnTo>
                    <a:pt x="744250" y="546082"/>
                  </a:lnTo>
                  <a:lnTo>
                    <a:pt x="763960" y="505713"/>
                  </a:lnTo>
                  <a:lnTo>
                    <a:pt x="778499" y="462923"/>
                  </a:lnTo>
                  <a:lnTo>
                    <a:pt x="787494" y="418061"/>
                  </a:lnTo>
                  <a:lnTo>
                    <a:pt x="790575" y="371475"/>
                  </a:lnTo>
                  <a:lnTo>
                    <a:pt x="787494" y="324863"/>
                  </a:lnTo>
                  <a:lnTo>
                    <a:pt x="778499" y="279984"/>
                  </a:lnTo>
                  <a:lnTo>
                    <a:pt x="763960" y="237184"/>
                  </a:lnTo>
                  <a:lnTo>
                    <a:pt x="744250" y="196810"/>
                  </a:lnTo>
                  <a:lnTo>
                    <a:pt x="719739" y="159211"/>
                  </a:lnTo>
                  <a:lnTo>
                    <a:pt x="690798" y="124734"/>
                  </a:lnTo>
                  <a:lnTo>
                    <a:pt x="657798" y="93727"/>
                  </a:lnTo>
                  <a:lnTo>
                    <a:pt x="621111" y="66536"/>
                  </a:lnTo>
                  <a:lnTo>
                    <a:pt x="581107" y="43509"/>
                  </a:lnTo>
                  <a:lnTo>
                    <a:pt x="538158" y="24995"/>
                  </a:lnTo>
                  <a:lnTo>
                    <a:pt x="492635" y="11340"/>
                  </a:lnTo>
                  <a:lnTo>
                    <a:pt x="444909" y="2893"/>
                  </a:lnTo>
                  <a:lnTo>
                    <a:pt x="39535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55900" y="1874901"/>
              <a:ext cx="790575" cy="742950"/>
            </a:xfrm>
            <a:custGeom>
              <a:avLst/>
              <a:gdLst/>
              <a:ahLst/>
              <a:cxnLst/>
              <a:rect l="l" t="t" r="r" b="b"/>
              <a:pathLst>
                <a:path w="790575" h="742950">
                  <a:moveTo>
                    <a:pt x="0" y="371475"/>
                  </a:moveTo>
                  <a:lnTo>
                    <a:pt x="3080" y="324863"/>
                  </a:lnTo>
                  <a:lnTo>
                    <a:pt x="12076" y="279984"/>
                  </a:lnTo>
                  <a:lnTo>
                    <a:pt x="26615" y="237184"/>
                  </a:lnTo>
                  <a:lnTo>
                    <a:pt x="46328" y="196810"/>
                  </a:lnTo>
                  <a:lnTo>
                    <a:pt x="70842" y="159211"/>
                  </a:lnTo>
                  <a:lnTo>
                    <a:pt x="99789" y="124734"/>
                  </a:lnTo>
                  <a:lnTo>
                    <a:pt x="132796" y="93727"/>
                  </a:lnTo>
                  <a:lnTo>
                    <a:pt x="169493" y="66536"/>
                  </a:lnTo>
                  <a:lnTo>
                    <a:pt x="209509" y="43509"/>
                  </a:lnTo>
                  <a:lnTo>
                    <a:pt x="252473" y="24995"/>
                  </a:lnTo>
                  <a:lnTo>
                    <a:pt x="298016" y="11340"/>
                  </a:lnTo>
                  <a:lnTo>
                    <a:pt x="345765" y="2893"/>
                  </a:lnTo>
                  <a:lnTo>
                    <a:pt x="395350" y="0"/>
                  </a:lnTo>
                  <a:lnTo>
                    <a:pt x="444909" y="2893"/>
                  </a:lnTo>
                  <a:lnTo>
                    <a:pt x="492635" y="11340"/>
                  </a:lnTo>
                  <a:lnTo>
                    <a:pt x="538158" y="24995"/>
                  </a:lnTo>
                  <a:lnTo>
                    <a:pt x="581107" y="43509"/>
                  </a:lnTo>
                  <a:lnTo>
                    <a:pt x="621111" y="66536"/>
                  </a:lnTo>
                  <a:lnTo>
                    <a:pt x="657798" y="93727"/>
                  </a:lnTo>
                  <a:lnTo>
                    <a:pt x="690798" y="124734"/>
                  </a:lnTo>
                  <a:lnTo>
                    <a:pt x="719739" y="159211"/>
                  </a:lnTo>
                  <a:lnTo>
                    <a:pt x="744250" y="196810"/>
                  </a:lnTo>
                  <a:lnTo>
                    <a:pt x="763960" y="237184"/>
                  </a:lnTo>
                  <a:lnTo>
                    <a:pt x="778499" y="279984"/>
                  </a:lnTo>
                  <a:lnTo>
                    <a:pt x="787494" y="324863"/>
                  </a:lnTo>
                  <a:lnTo>
                    <a:pt x="790575" y="371475"/>
                  </a:lnTo>
                  <a:lnTo>
                    <a:pt x="787494" y="418061"/>
                  </a:lnTo>
                  <a:lnTo>
                    <a:pt x="778499" y="462923"/>
                  </a:lnTo>
                  <a:lnTo>
                    <a:pt x="763960" y="505713"/>
                  </a:lnTo>
                  <a:lnTo>
                    <a:pt x="744250" y="546082"/>
                  </a:lnTo>
                  <a:lnTo>
                    <a:pt x="719739" y="583682"/>
                  </a:lnTo>
                  <a:lnTo>
                    <a:pt x="690798" y="618164"/>
                  </a:lnTo>
                  <a:lnTo>
                    <a:pt x="657798" y="649179"/>
                  </a:lnTo>
                  <a:lnTo>
                    <a:pt x="621111" y="676379"/>
                  </a:lnTo>
                  <a:lnTo>
                    <a:pt x="581107" y="699415"/>
                  </a:lnTo>
                  <a:lnTo>
                    <a:pt x="538158" y="717938"/>
                  </a:lnTo>
                  <a:lnTo>
                    <a:pt x="492635" y="731601"/>
                  </a:lnTo>
                  <a:lnTo>
                    <a:pt x="444909" y="740054"/>
                  </a:lnTo>
                  <a:lnTo>
                    <a:pt x="395350" y="742950"/>
                  </a:lnTo>
                  <a:lnTo>
                    <a:pt x="345765" y="740054"/>
                  </a:lnTo>
                  <a:lnTo>
                    <a:pt x="298016" y="731601"/>
                  </a:lnTo>
                  <a:lnTo>
                    <a:pt x="252473" y="717938"/>
                  </a:lnTo>
                  <a:lnTo>
                    <a:pt x="209509" y="699415"/>
                  </a:lnTo>
                  <a:lnTo>
                    <a:pt x="169493" y="676379"/>
                  </a:lnTo>
                  <a:lnTo>
                    <a:pt x="132796" y="649179"/>
                  </a:lnTo>
                  <a:lnTo>
                    <a:pt x="99789" y="618164"/>
                  </a:lnTo>
                  <a:lnTo>
                    <a:pt x="70842" y="583682"/>
                  </a:lnTo>
                  <a:lnTo>
                    <a:pt x="46328" y="546082"/>
                  </a:lnTo>
                  <a:lnTo>
                    <a:pt x="26615" y="505713"/>
                  </a:lnTo>
                  <a:lnTo>
                    <a:pt x="12076" y="462923"/>
                  </a:lnTo>
                  <a:lnTo>
                    <a:pt x="3080" y="418061"/>
                  </a:lnTo>
                  <a:lnTo>
                    <a:pt x="0" y="3714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962148" y="1789887"/>
            <a:ext cx="3689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k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9912" y="3484626"/>
            <a:ext cx="1519555" cy="1970405"/>
            <a:chOff x="569912" y="3484626"/>
            <a:chExt cx="1519555" cy="1970405"/>
          </a:xfrm>
        </p:grpSpPr>
        <p:sp>
          <p:nvSpPr>
            <p:cNvPr id="12" name="object 12"/>
            <p:cNvSpPr/>
            <p:nvPr/>
          </p:nvSpPr>
          <p:spPr>
            <a:xfrm>
              <a:off x="576262" y="3490976"/>
              <a:ext cx="1506855" cy="1957705"/>
            </a:xfrm>
            <a:custGeom>
              <a:avLst/>
              <a:gdLst/>
              <a:ahLst/>
              <a:cxnLst/>
              <a:rect l="l" t="t" r="r" b="b"/>
              <a:pathLst>
                <a:path w="1506855" h="1957704">
                  <a:moveTo>
                    <a:pt x="753300" y="0"/>
                  </a:moveTo>
                  <a:lnTo>
                    <a:pt x="0" y="1957324"/>
                  </a:lnTo>
                  <a:lnTo>
                    <a:pt x="1506537" y="1957324"/>
                  </a:lnTo>
                  <a:lnTo>
                    <a:pt x="7533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6262" y="3490976"/>
              <a:ext cx="1506855" cy="1957705"/>
            </a:xfrm>
            <a:custGeom>
              <a:avLst/>
              <a:gdLst/>
              <a:ahLst/>
              <a:cxnLst/>
              <a:rect l="l" t="t" r="r" b="b"/>
              <a:pathLst>
                <a:path w="1506855" h="1957704">
                  <a:moveTo>
                    <a:pt x="0" y="1957324"/>
                  </a:moveTo>
                  <a:lnTo>
                    <a:pt x="753300" y="0"/>
                  </a:lnTo>
                  <a:lnTo>
                    <a:pt x="1506537" y="1957324"/>
                  </a:lnTo>
                  <a:lnTo>
                    <a:pt x="0" y="195732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56817" y="4519371"/>
            <a:ext cx="48323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X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314700" y="4356100"/>
            <a:ext cx="1447800" cy="1092200"/>
            <a:chOff x="3314700" y="4356100"/>
            <a:chExt cx="1447800" cy="1092200"/>
          </a:xfrm>
        </p:grpSpPr>
        <p:sp>
          <p:nvSpPr>
            <p:cNvPr id="16" name="object 16"/>
            <p:cNvSpPr/>
            <p:nvPr/>
          </p:nvSpPr>
          <p:spPr>
            <a:xfrm>
              <a:off x="3321050" y="4362450"/>
              <a:ext cx="1435100" cy="1079500"/>
            </a:xfrm>
            <a:custGeom>
              <a:avLst/>
              <a:gdLst/>
              <a:ahLst/>
              <a:cxnLst/>
              <a:rect l="l" t="t" r="r" b="b"/>
              <a:pathLst>
                <a:path w="1435100" h="1079500">
                  <a:moveTo>
                    <a:pt x="717550" y="0"/>
                  </a:moveTo>
                  <a:lnTo>
                    <a:pt x="0" y="1079500"/>
                  </a:lnTo>
                  <a:lnTo>
                    <a:pt x="1435100" y="1079500"/>
                  </a:lnTo>
                  <a:lnTo>
                    <a:pt x="71755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21050" y="4362450"/>
              <a:ext cx="1435100" cy="1079500"/>
            </a:xfrm>
            <a:custGeom>
              <a:avLst/>
              <a:gdLst/>
              <a:ahLst/>
              <a:cxnLst/>
              <a:rect l="l" t="t" r="r" b="b"/>
              <a:pathLst>
                <a:path w="1435100" h="1079500">
                  <a:moveTo>
                    <a:pt x="0" y="1079500"/>
                  </a:moveTo>
                  <a:lnTo>
                    <a:pt x="717550" y="0"/>
                  </a:lnTo>
                  <a:lnTo>
                    <a:pt x="1435100" y="1079500"/>
                  </a:lnTo>
                  <a:lnTo>
                    <a:pt x="0" y="10795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808603" y="4635195"/>
            <a:ext cx="48323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Y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202301" y="4281423"/>
            <a:ext cx="1520825" cy="1160780"/>
            <a:chOff x="5202301" y="4281423"/>
            <a:chExt cx="1520825" cy="1160780"/>
          </a:xfrm>
        </p:grpSpPr>
        <p:sp>
          <p:nvSpPr>
            <p:cNvPr id="20" name="object 20"/>
            <p:cNvSpPr/>
            <p:nvPr/>
          </p:nvSpPr>
          <p:spPr>
            <a:xfrm>
              <a:off x="5208651" y="4287773"/>
              <a:ext cx="1508125" cy="1148080"/>
            </a:xfrm>
            <a:custGeom>
              <a:avLst/>
              <a:gdLst/>
              <a:ahLst/>
              <a:cxnLst/>
              <a:rect l="l" t="t" r="r" b="b"/>
              <a:pathLst>
                <a:path w="1508125" h="1148079">
                  <a:moveTo>
                    <a:pt x="753999" y="0"/>
                  </a:moveTo>
                  <a:lnTo>
                    <a:pt x="0" y="1147826"/>
                  </a:lnTo>
                  <a:lnTo>
                    <a:pt x="1508125" y="1147826"/>
                  </a:lnTo>
                  <a:lnTo>
                    <a:pt x="753999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08651" y="4287773"/>
              <a:ext cx="1508125" cy="1148080"/>
            </a:xfrm>
            <a:custGeom>
              <a:avLst/>
              <a:gdLst/>
              <a:ahLst/>
              <a:cxnLst/>
              <a:rect l="l" t="t" r="r" b="b"/>
              <a:pathLst>
                <a:path w="1508125" h="1148079">
                  <a:moveTo>
                    <a:pt x="0" y="1147826"/>
                  </a:moveTo>
                  <a:lnTo>
                    <a:pt x="753999" y="0"/>
                  </a:lnTo>
                  <a:lnTo>
                    <a:pt x="1508125" y="1147826"/>
                  </a:lnTo>
                  <a:lnTo>
                    <a:pt x="0" y="114782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747130" y="4519371"/>
            <a:ext cx="30556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9690" algn="l"/>
                <a:tab pos="3042285" algn="l"/>
              </a:tabLst>
            </a:pPr>
            <a:r>
              <a:rPr sz="5400" i="1" dirty="0">
                <a:latin typeface="Arial"/>
                <a:cs typeface="Arial"/>
              </a:rPr>
              <a:t>Z	</a:t>
            </a:r>
            <a:r>
              <a:rPr sz="5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5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75528" y="1768855"/>
            <a:ext cx="31184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Arial"/>
                <a:cs typeface="Arial"/>
              </a:rPr>
              <a:t>“Right rotation” </a:t>
            </a:r>
            <a:r>
              <a:rPr sz="2400" i="1" spc="-10" dirty="0">
                <a:latin typeface="Arial"/>
                <a:cs typeface="Arial"/>
              </a:rPr>
              <a:t>done!  </a:t>
            </a:r>
            <a:r>
              <a:rPr sz="2400" i="1" spc="-5" dirty="0">
                <a:latin typeface="Arial"/>
                <a:cs typeface="Arial"/>
              </a:rPr>
              <a:t>(“Left rotation” is</a:t>
            </a:r>
            <a:r>
              <a:rPr sz="2400" i="1" spc="-5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mirror</a:t>
            </a:r>
            <a:endParaRPr sz="240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</a:pPr>
            <a:r>
              <a:rPr sz="2400" i="1" spc="-5" dirty="0">
                <a:latin typeface="Arial"/>
                <a:cs typeface="Arial"/>
              </a:rPr>
              <a:t>symmetric)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35735" y="683717"/>
            <a:ext cx="62738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Outside Case</a:t>
            </a:r>
            <a:r>
              <a:rPr sz="4400" i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Completed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317625" y="1673493"/>
            <a:ext cx="4657725" cy="2708275"/>
            <a:chOff x="1317625" y="1673493"/>
            <a:chExt cx="4657725" cy="2708275"/>
          </a:xfrm>
        </p:grpSpPr>
        <p:sp>
          <p:nvSpPr>
            <p:cNvPr id="26" name="object 26"/>
            <p:cNvSpPr/>
            <p:nvPr/>
          </p:nvSpPr>
          <p:spPr>
            <a:xfrm>
              <a:off x="1327150" y="2487676"/>
              <a:ext cx="4638675" cy="1884680"/>
            </a:xfrm>
            <a:custGeom>
              <a:avLst/>
              <a:gdLst/>
              <a:ahLst/>
              <a:cxnLst/>
              <a:rect l="l" t="t" r="r" b="b"/>
              <a:pathLst>
                <a:path w="4638675" h="1884679">
                  <a:moveTo>
                    <a:pt x="3367151" y="1058799"/>
                  </a:moveTo>
                  <a:lnTo>
                    <a:pt x="2709926" y="1884299"/>
                  </a:lnTo>
                </a:path>
                <a:path w="4638675" h="1884679">
                  <a:moveTo>
                    <a:pt x="3937000" y="1036574"/>
                  </a:moveTo>
                  <a:lnTo>
                    <a:pt x="4638675" y="1806448"/>
                  </a:lnTo>
                </a:path>
                <a:path w="4638675" h="1884679">
                  <a:moveTo>
                    <a:pt x="0" y="1014349"/>
                  </a:moveTo>
                  <a:lnTo>
                    <a:pt x="1527175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22792" y="1686193"/>
              <a:ext cx="3108325" cy="2077720"/>
            </a:xfrm>
            <a:custGeom>
              <a:avLst/>
              <a:gdLst/>
              <a:ahLst/>
              <a:cxnLst/>
              <a:rect l="l" t="t" r="r" b="b"/>
              <a:pathLst>
                <a:path w="3108325" h="2077720">
                  <a:moveTo>
                    <a:pt x="907858" y="822056"/>
                  </a:moveTo>
                  <a:lnTo>
                    <a:pt x="2444558" y="1209406"/>
                  </a:lnTo>
                </a:path>
                <a:path w="3108325" h="2077720">
                  <a:moveTo>
                    <a:pt x="40067" y="233792"/>
                  </a:moveTo>
                  <a:lnTo>
                    <a:pt x="71082" y="185977"/>
                  </a:lnTo>
                  <a:lnTo>
                    <a:pt x="110032" y="143699"/>
                  </a:lnTo>
                  <a:lnTo>
                    <a:pt x="156532" y="106926"/>
                  </a:lnTo>
                  <a:lnTo>
                    <a:pt x="210196" y="75628"/>
                  </a:lnTo>
                  <a:lnTo>
                    <a:pt x="270638" y="49776"/>
                  </a:lnTo>
                  <a:lnTo>
                    <a:pt x="337472" y="29337"/>
                  </a:lnTo>
                  <a:lnTo>
                    <a:pt x="410313" y="14283"/>
                  </a:lnTo>
                  <a:lnTo>
                    <a:pt x="448865" y="8765"/>
                  </a:lnTo>
                  <a:lnTo>
                    <a:pt x="488774" y="4581"/>
                  </a:lnTo>
                  <a:lnTo>
                    <a:pt x="529992" y="1728"/>
                  </a:lnTo>
                  <a:lnTo>
                    <a:pt x="572471" y="202"/>
                  </a:lnTo>
                  <a:lnTo>
                    <a:pt x="616162" y="0"/>
                  </a:lnTo>
                  <a:lnTo>
                    <a:pt x="661016" y="1116"/>
                  </a:lnTo>
                  <a:lnTo>
                    <a:pt x="706987" y="3548"/>
                  </a:lnTo>
                  <a:lnTo>
                    <a:pt x="754025" y="7291"/>
                  </a:lnTo>
                  <a:lnTo>
                    <a:pt x="802083" y="12342"/>
                  </a:lnTo>
                  <a:lnTo>
                    <a:pt x="851112" y="18697"/>
                  </a:lnTo>
                  <a:lnTo>
                    <a:pt x="901063" y="26353"/>
                  </a:lnTo>
                  <a:lnTo>
                    <a:pt x="951889" y="35304"/>
                  </a:lnTo>
                  <a:lnTo>
                    <a:pt x="1003542" y="45549"/>
                  </a:lnTo>
                  <a:lnTo>
                    <a:pt x="1055973" y="57082"/>
                  </a:lnTo>
                  <a:lnTo>
                    <a:pt x="1109134" y="69899"/>
                  </a:lnTo>
                  <a:lnTo>
                    <a:pt x="1162977" y="83998"/>
                  </a:lnTo>
                  <a:lnTo>
                    <a:pt x="1217453" y="99374"/>
                  </a:lnTo>
                  <a:lnTo>
                    <a:pt x="1272515" y="116024"/>
                  </a:lnTo>
                  <a:lnTo>
                    <a:pt x="1328113" y="133943"/>
                  </a:lnTo>
                  <a:lnTo>
                    <a:pt x="1384201" y="153129"/>
                  </a:lnTo>
                  <a:lnTo>
                    <a:pt x="1440729" y="173576"/>
                  </a:lnTo>
                  <a:lnTo>
                    <a:pt x="1497650" y="195281"/>
                  </a:lnTo>
                  <a:lnTo>
                    <a:pt x="1554914" y="218241"/>
                  </a:lnTo>
                  <a:lnTo>
                    <a:pt x="1612475" y="242451"/>
                  </a:lnTo>
                  <a:lnTo>
                    <a:pt x="1670284" y="267908"/>
                  </a:lnTo>
                  <a:lnTo>
                    <a:pt x="1728292" y="294608"/>
                  </a:lnTo>
                  <a:lnTo>
                    <a:pt x="1786451" y="322548"/>
                  </a:lnTo>
                  <a:lnTo>
                    <a:pt x="1844713" y="351722"/>
                  </a:lnTo>
                  <a:lnTo>
                    <a:pt x="1903030" y="382128"/>
                  </a:lnTo>
                  <a:lnTo>
                    <a:pt x="1960843" y="413474"/>
                  </a:lnTo>
                  <a:lnTo>
                    <a:pt x="2017605" y="445463"/>
                  </a:lnTo>
                  <a:lnTo>
                    <a:pt x="2073286" y="478056"/>
                  </a:lnTo>
                  <a:lnTo>
                    <a:pt x="2127856" y="511218"/>
                  </a:lnTo>
                  <a:lnTo>
                    <a:pt x="2181284" y="544908"/>
                  </a:lnTo>
                  <a:lnTo>
                    <a:pt x="2233541" y="579090"/>
                  </a:lnTo>
                  <a:lnTo>
                    <a:pt x="2284595" y="613726"/>
                  </a:lnTo>
                  <a:lnTo>
                    <a:pt x="2334418" y="648778"/>
                  </a:lnTo>
                  <a:lnTo>
                    <a:pt x="2382979" y="684208"/>
                  </a:lnTo>
                  <a:lnTo>
                    <a:pt x="2430247" y="719979"/>
                  </a:lnTo>
                  <a:lnTo>
                    <a:pt x="2476193" y="756052"/>
                  </a:lnTo>
                  <a:lnTo>
                    <a:pt x="2520787" y="792389"/>
                  </a:lnTo>
                  <a:lnTo>
                    <a:pt x="2563998" y="828953"/>
                  </a:lnTo>
                  <a:lnTo>
                    <a:pt x="2605796" y="865706"/>
                  </a:lnTo>
                  <a:lnTo>
                    <a:pt x="2646150" y="902610"/>
                  </a:lnTo>
                  <a:lnTo>
                    <a:pt x="2685032" y="939628"/>
                  </a:lnTo>
                  <a:lnTo>
                    <a:pt x="2722410" y="976720"/>
                  </a:lnTo>
                  <a:lnTo>
                    <a:pt x="2758255" y="1013851"/>
                  </a:lnTo>
                  <a:lnTo>
                    <a:pt x="2792536" y="1050981"/>
                  </a:lnTo>
                  <a:lnTo>
                    <a:pt x="2825223" y="1088073"/>
                  </a:lnTo>
                  <a:lnTo>
                    <a:pt x="2856286" y="1125089"/>
                  </a:lnTo>
                  <a:lnTo>
                    <a:pt x="2885695" y="1161991"/>
                  </a:lnTo>
                  <a:lnTo>
                    <a:pt x="2913419" y="1198742"/>
                  </a:lnTo>
                  <a:lnTo>
                    <a:pt x="2939429" y="1235303"/>
                  </a:lnTo>
                  <a:lnTo>
                    <a:pt x="2963694" y="1271637"/>
                  </a:lnTo>
                  <a:lnTo>
                    <a:pt x="2986185" y="1307706"/>
                  </a:lnTo>
                  <a:lnTo>
                    <a:pt x="3006870" y="1343471"/>
                  </a:lnTo>
                  <a:lnTo>
                    <a:pt x="3025721" y="1378896"/>
                  </a:lnTo>
                  <a:lnTo>
                    <a:pt x="3042706" y="1413943"/>
                  </a:lnTo>
                  <a:lnTo>
                    <a:pt x="3070959" y="1482748"/>
                  </a:lnTo>
                  <a:lnTo>
                    <a:pt x="3091389" y="1549585"/>
                  </a:lnTo>
                  <a:lnTo>
                    <a:pt x="3103755" y="1614150"/>
                  </a:lnTo>
                  <a:lnTo>
                    <a:pt x="3107815" y="1676141"/>
                  </a:lnTo>
                  <a:lnTo>
                    <a:pt x="3106655" y="1706077"/>
                  </a:lnTo>
                  <a:lnTo>
                    <a:pt x="3097804" y="1763640"/>
                  </a:lnTo>
                  <a:lnTo>
                    <a:pt x="3080044" y="1817872"/>
                  </a:lnTo>
                  <a:lnTo>
                    <a:pt x="3067747" y="1843644"/>
                  </a:lnTo>
                  <a:lnTo>
                    <a:pt x="3053256" y="1868254"/>
                  </a:lnTo>
                  <a:lnTo>
                    <a:pt x="3036733" y="1891475"/>
                  </a:lnTo>
                  <a:lnTo>
                    <a:pt x="2997783" y="1933767"/>
                  </a:lnTo>
                  <a:lnTo>
                    <a:pt x="2951283" y="1970550"/>
                  </a:lnTo>
                  <a:lnTo>
                    <a:pt x="2897619" y="2001856"/>
                  </a:lnTo>
                  <a:lnTo>
                    <a:pt x="2837177" y="2027714"/>
                  </a:lnTo>
                  <a:lnTo>
                    <a:pt x="2770342" y="2048157"/>
                  </a:lnTo>
                  <a:lnTo>
                    <a:pt x="2697502" y="2063214"/>
                  </a:lnTo>
                  <a:lnTo>
                    <a:pt x="2658949" y="2068733"/>
                  </a:lnTo>
                  <a:lnTo>
                    <a:pt x="2619040" y="2072918"/>
                  </a:lnTo>
                  <a:lnTo>
                    <a:pt x="2577822" y="2075771"/>
                  </a:lnTo>
                  <a:lnTo>
                    <a:pt x="2535344" y="2077297"/>
                  </a:lnTo>
                  <a:lnTo>
                    <a:pt x="2491653" y="2077500"/>
                  </a:lnTo>
                  <a:lnTo>
                    <a:pt x="2446798" y="2076384"/>
                  </a:lnTo>
                  <a:lnTo>
                    <a:pt x="2400827" y="2073952"/>
                  </a:lnTo>
                  <a:lnTo>
                    <a:pt x="2353789" y="2070209"/>
                  </a:lnTo>
                  <a:lnTo>
                    <a:pt x="2305732" y="2065158"/>
                  </a:lnTo>
                  <a:lnTo>
                    <a:pt x="2256703" y="2058802"/>
                  </a:lnTo>
                  <a:lnTo>
                    <a:pt x="2206751" y="2051147"/>
                  </a:lnTo>
                  <a:lnTo>
                    <a:pt x="2155925" y="2042196"/>
                  </a:lnTo>
                  <a:lnTo>
                    <a:pt x="2104272" y="2031952"/>
                  </a:lnTo>
                  <a:lnTo>
                    <a:pt x="2051841" y="2020420"/>
                  </a:lnTo>
                  <a:lnTo>
                    <a:pt x="1998680" y="2007603"/>
                  </a:lnTo>
                  <a:lnTo>
                    <a:pt x="1944838" y="1993505"/>
                  </a:lnTo>
                  <a:lnTo>
                    <a:pt x="1890361" y="1978131"/>
                  </a:lnTo>
                  <a:lnTo>
                    <a:pt x="1835300" y="1961483"/>
                  </a:lnTo>
                  <a:lnTo>
                    <a:pt x="1779701" y="1943566"/>
                  </a:lnTo>
                  <a:lnTo>
                    <a:pt x="1723614" y="1924384"/>
                  </a:lnTo>
                  <a:lnTo>
                    <a:pt x="1667085" y="1903940"/>
                  </a:lnTo>
                  <a:lnTo>
                    <a:pt x="1610165" y="1882238"/>
                  </a:lnTo>
                  <a:lnTo>
                    <a:pt x="1552900" y="1859283"/>
                  </a:lnTo>
                  <a:lnTo>
                    <a:pt x="1495339" y="1835077"/>
                  </a:lnTo>
                  <a:lnTo>
                    <a:pt x="1437531" y="1809626"/>
                  </a:lnTo>
                  <a:lnTo>
                    <a:pt x="1379523" y="1782932"/>
                  </a:lnTo>
                  <a:lnTo>
                    <a:pt x="1321364" y="1755000"/>
                  </a:lnTo>
                  <a:lnTo>
                    <a:pt x="1263101" y="1725833"/>
                  </a:lnTo>
                  <a:lnTo>
                    <a:pt x="1204784" y="1695435"/>
                  </a:lnTo>
                  <a:lnTo>
                    <a:pt x="1146971" y="1664089"/>
                  </a:lnTo>
                  <a:lnTo>
                    <a:pt x="1090209" y="1632100"/>
                  </a:lnTo>
                  <a:lnTo>
                    <a:pt x="1034528" y="1599505"/>
                  </a:lnTo>
                  <a:lnTo>
                    <a:pt x="979959" y="1566343"/>
                  </a:lnTo>
                  <a:lnTo>
                    <a:pt x="926530" y="1532650"/>
                  </a:lnTo>
                  <a:lnTo>
                    <a:pt x="874274" y="1498466"/>
                  </a:lnTo>
                  <a:lnTo>
                    <a:pt x="823219" y="1463828"/>
                  </a:lnTo>
                  <a:lnTo>
                    <a:pt x="773396" y="1428773"/>
                  </a:lnTo>
                  <a:lnTo>
                    <a:pt x="724836" y="1393340"/>
                  </a:lnTo>
                  <a:lnTo>
                    <a:pt x="677567" y="1357567"/>
                  </a:lnTo>
                  <a:lnTo>
                    <a:pt x="631621" y="1321491"/>
                  </a:lnTo>
                  <a:lnTo>
                    <a:pt x="587027" y="1285150"/>
                  </a:lnTo>
                  <a:lnTo>
                    <a:pt x="543817" y="1248582"/>
                  </a:lnTo>
                  <a:lnTo>
                    <a:pt x="502019" y="1211826"/>
                  </a:lnTo>
                  <a:lnTo>
                    <a:pt x="461664" y="1174917"/>
                  </a:lnTo>
                  <a:lnTo>
                    <a:pt x="422783" y="1137896"/>
                  </a:lnTo>
                  <a:lnTo>
                    <a:pt x="385404" y="1100799"/>
                  </a:lnTo>
                  <a:lnTo>
                    <a:pt x="349560" y="1063664"/>
                  </a:lnTo>
                  <a:lnTo>
                    <a:pt x="315279" y="1026530"/>
                  </a:lnTo>
                  <a:lnTo>
                    <a:pt x="282592" y="989434"/>
                  </a:lnTo>
                  <a:lnTo>
                    <a:pt x="251529" y="952413"/>
                  </a:lnTo>
                  <a:lnTo>
                    <a:pt x="222120" y="915506"/>
                  </a:lnTo>
                  <a:lnTo>
                    <a:pt x="194395" y="878751"/>
                  </a:lnTo>
                  <a:lnTo>
                    <a:pt x="168385" y="842186"/>
                  </a:lnTo>
                  <a:lnTo>
                    <a:pt x="144120" y="805847"/>
                  </a:lnTo>
                  <a:lnTo>
                    <a:pt x="121630" y="769774"/>
                  </a:lnTo>
                  <a:lnTo>
                    <a:pt x="100944" y="734004"/>
                  </a:lnTo>
                  <a:lnTo>
                    <a:pt x="82094" y="698575"/>
                  </a:lnTo>
                  <a:lnTo>
                    <a:pt x="65109" y="663525"/>
                  </a:lnTo>
                  <a:lnTo>
                    <a:pt x="36855" y="594712"/>
                  </a:lnTo>
                  <a:lnTo>
                    <a:pt x="16425" y="527869"/>
                  </a:lnTo>
                  <a:lnTo>
                    <a:pt x="4059" y="463298"/>
                  </a:lnTo>
                  <a:lnTo>
                    <a:pt x="0" y="401301"/>
                  </a:lnTo>
                  <a:lnTo>
                    <a:pt x="1160" y="371364"/>
                  </a:lnTo>
                  <a:lnTo>
                    <a:pt x="10011" y="313798"/>
                  </a:lnTo>
                  <a:lnTo>
                    <a:pt x="27771" y="259565"/>
                  </a:lnTo>
                  <a:lnTo>
                    <a:pt x="40067" y="233792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086226" y="5709920"/>
            <a:ext cx="5142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60" dirty="0">
                <a:latin typeface="Arial"/>
                <a:cs typeface="Arial"/>
              </a:rPr>
              <a:t>AVL </a:t>
            </a:r>
            <a:r>
              <a:rPr sz="2800" i="1" spc="-5" dirty="0">
                <a:latin typeface="Arial"/>
                <a:cs typeface="Arial"/>
              </a:rPr>
              <a:t>property </a:t>
            </a:r>
            <a:r>
              <a:rPr sz="2800" i="1" dirty="0">
                <a:latin typeface="Arial"/>
                <a:cs typeface="Arial"/>
              </a:rPr>
              <a:t>has </a:t>
            </a:r>
            <a:r>
              <a:rPr sz="2800" i="1" spc="-5" dirty="0">
                <a:latin typeface="Arial"/>
                <a:cs typeface="Arial"/>
              </a:rPr>
              <a:t>been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restored!</a:t>
            </a:r>
            <a:endParaRPr sz="2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52209" y="398868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79194" y="3454984"/>
            <a:ext cx="45783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h+1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42150" y="3988689"/>
            <a:ext cx="16186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05280" algn="l"/>
              </a:tabLst>
            </a:pPr>
            <a:r>
              <a:rPr sz="20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70628" y="406488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238CC69C-59A1-4A31-870F-D084D03F0423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956050" y="1685925"/>
            <a:ext cx="850900" cy="850900"/>
            <a:chOff x="3956050" y="1685925"/>
            <a:chExt cx="850900" cy="850900"/>
          </a:xfrm>
        </p:grpSpPr>
        <p:sp>
          <p:nvSpPr>
            <p:cNvPr id="4" name="object 4"/>
            <p:cNvSpPr/>
            <p:nvPr/>
          </p:nvSpPr>
          <p:spPr>
            <a:xfrm>
              <a:off x="3962400" y="1692275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419100" y="0"/>
                  </a:moveTo>
                  <a:lnTo>
                    <a:pt x="370213" y="2818"/>
                  </a:lnTo>
                  <a:lnTo>
                    <a:pt x="322985" y="11065"/>
                  </a:lnTo>
                  <a:lnTo>
                    <a:pt x="277731" y="24426"/>
                  </a:lnTo>
                  <a:lnTo>
                    <a:pt x="234764" y="42587"/>
                  </a:lnTo>
                  <a:lnTo>
                    <a:pt x="194399" y="65234"/>
                  </a:lnTo>
                  <a:lnTo>
                    <a:pt x="156949" y="92053"/>
                  </a:lnTo>
                  <a:lnTo>
                    <a:pt x="122729" y="122729"/>
                  </a:lnTo>
                  <a:lnTo>
                    <a:pt x="92053" y="156949"/>
                  </a:lnTo>
                  <a:lnTo>
                    <a:pt x="65234" y="194399"/>
                  </a:lnTo>
                  <a:lnTo>
                    <a:pt x="42587" y="234764"/>
                  </a:lnTo>
                  <a:lnTo>
                    <a:pt x="24426" y="277731"/>
                  </a:lnTo>
                  <a:lnTo>
                    <a:pt x="11065" y="322985"/>
                  </a:lnTo>
                  <a:lnTo>
                    <a:pt x="2818" y="370213"/>
                  </a:lnTo>
                  <a:lnTo>
                    <a:pt x="0" y="419100"/>
                  </a:lnTo>
                  <a:lnTo>
                    <a:pt x="2818" y="467986"/>
                  </a:lnTo>
                  <a:lnTo>
                    <a:pt x="11065" y="515214"/>
                  </a:lnTo>
                  <a:lnTo>
                    <a:pt x="24426" y="560468"/>
                  </a:lnTo>
                  <a:lnTo>
                    <a:pt x="42587" y="603435"/>
                  </a:lnTo>
                  <a:lnTo>
                    <a:pt x="65234" y="643800"/>
                  </a:lnTo>
                  <a:lnTo>
                    <a:pt x="92053" y="681250"/>
                  </a:lnTo>
                  <a:lnTo>
                    <a:pt x="122729" y="715470"/>
                  </a:lnTo>
                  <a:lnTo>
                    <a:pt x="156949" y="746146"/>
                  </a:lnTo>
                  <a:lnTo>
                    <a:pt x="194399" y="772965"/>
                  </a:lnTo>
                  <a:lnTo>
                    <a:pt x="234764" y="795612"/>
                  </a:lnTo>
                  <a:lnTo>
                    <a:pt x="277731" y="813773"/>
                  </a:lnTo>
                  <a:lnTo>
                    <a:pt x="322985" y="827134"/>
                  </a:lnTo>
                  <a:lnTo>
                    <a:pt x="370213" y="835381"/>
                  </a:lnTo>
                  <a:lnTo>
                    <a:pt x="419100" y="838200"/>
                  </a:lnTo>
                  <a:lnTo>
                    <a:pt x="467986" y="835381"/>
                  </a:lnTo>
                  <a:lnTo>
                    <a:pt x="515214" y="827134"/>
                  </a:lnTo>
                  <a:lnTo>
                    <a:pt x="560468" y="813773"/>
                  </a:lnTo>
                  <a:lnTo>
                    <a:pt x="603435" y="795612"/>
                  </a:lnTo>
                  <a:lnTo>
                    <a:pt x="643800" y="772965"/>
                  </a:lnTo>
                  <a:lnTo>
                    <a:pt x="681250" y="746146"/>
                  </a:lnTo>
                  <a:lnTo>
                    <a:pt x="715470" y="715470"/>
                  </a:lnTo>
                  <a:lnTo>
                    <a:pt x="746146" y="681250"/>
                  </a:lnTo>
                  <a:lnTo>
                    <a:pt x="772965" y="643800"/>
                  </a:lnTo>
                  <a:lnTo>
                    <a:pt x="795612" y="603435"/>
                  </a:lnTo>
                  <a:lnTo>
                    <a:pt x="813773" y="560468"/>
                  </a:lnTo>
                  <a:lnTo>
                    <a:pt x="827134" y="515214"/>
                  </a:lnTo>
                  <a:lnTo>
                    <a:pt x="835381" y="467986"/>
                  </a:lnTo>
                  <a:lnTo>
                    <a:pt x="838200" y="419100"/>
                  </a:lnTo>
                  <a:lnTo>
                    <a:pt x="835381" y="370213"/>
                  </a:lnTo>
                  <a:lnTo>
                    <a:pt x="827134" y="322985"/>
                  </a:lnTo>
                  <a:lnTo>
                    <a:pt x="813773" y="277731"/>
                  </a:lnTo>
                  <a:lnTo>
                    <a:pt x="795612" y="234764"/>
                  </a:lnTo>
                  <a:lnTo>
                    <a:pt x="772965" y="194399"/>
                  </a:lnTo>
                  <a:lnTo>
                    <a:pt x="746146" y="156949"/>
                  </a:lnTo>
                  <a:lnTo>
                    <a:pt x="715470" y="122729"/>
                  </a:lnTo>
                  <a:lnTo>
                    <a:pt x="681250" y="92053"/>
                  </a:lnTo>
                  <a:lnTo>
                    <a:pt x="643800" y="65234"/>
                  </a:lnTo>
                  <a:lnTo>
                    <a:pt x="603435" y="42587"/>
                  </a:lnTo>
                  <a:lnTo>
                    <a:pt x="560468" y="24426"/>
                  </a:lnTo>
                  <a:lnTo>
                    <a:pt x="515214" y="11065"/>
                  </a:lnTo>
                  <a:lnTo>
                    <a:pt x="467986" y="2818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62400" y="1692275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419100"/>
                  </a:moveTo>
                  <a:lnTo>
                    <a:pt x="2818" y="370213"/>
                  </a:lnTo>
                  <a:lnTo>
                    <a:pt x="11065" y="322985"/>
                  </a:lnTo>
                  <a:lnTo>
                    <a:pt x="24426" y="277731"/>
                  </a:lnTo>
                  <a:lnTo>
                    <a:pt x="42587" y="234764"/>
                  </a:lnTo>
                  <a:lnTo>
                    <a:pt x="65234" y="194399"/>
                  </a:lnTo>
                  <a:lnTo>
                    <a:pt x="92053" y="156949"/>
                  </a:lnTo>
                  <a:lnTo>
                    <a:pt x="122729" y="122729"/>
                  </a:lnTo>
                  <a:lnTo>
                    <a:pt x="156949" y="92053"/>
                  </a:lnTo>
                  <a:lnTo>
                    <a:pt x="194399" y="65234"/>
                  </a:lnTo>
                  <a:lnTo>
                    <a:pt x="234764" y="42587"/>
                  </a:lnTo>
                  <a:lnTo>
                    <a:pt x="277731" y="24426"/>
                  </a:lnTo>
                  <a:lnTo>
                    <a:pt x="322985" y="11065"/>
                  </a:lnTo>
                  <a:lnTo>
                    <a:pt x="370213" y="2818"/>
                  </a:lnTo>
                  <a:lnTo>
                    <a:pt x="419100" y="0"/>
                  </a:lnTo>
                  <a:lnTo>
                    <a:pt x="467986" y="2818"/>
                  </a:lnTo>
                  <a:lnTo>
                    <a:pt x="515214" y="11065"/>
                  </a:lnTo>
                  <a:lnTo>
                    <a:pt x="560468" y="24426"/>
                  </a:lnTo>
                  <a:lnTo>
                    <a:pt x="603435" y="42587"/>
                  </a:lnTo>
                  <a:lnTo>
                    <a:pt x="643800" y="65234"/>
                  </a:lnTo>
                  <a:lnTo>
                    <a:pt x="681250" y="92053"/>
                  </a:lnTo>
                  <a:lnTo>
                    <a:pt x="715470" y="122729"/>
                  </a:lnTo>
                  <a:lnTo>
                    <a:pt x="746146" y="156949"/>
                  </a:lnTo>
                  <a:lnTo>
                    <a:pt x="772965" y="194399"/>
                  </a:lnTo>
                  <a:lnTo>
                    <a:pt x="795612" y="234764"/>
                  </a:lnTo>
                  <a:lnTo>
                    <a:pt x="813773" y="277731"/>
                  </a:lnTo>
                  <a:lnTo>
                    <a:pt x="827134" y="322985"/>
                  </a:lnTo>
                  <a:lnTo>
                    <a:pt x="835381" y="370213"/>
                  </a:lnTo>
                  <a:lnTo>
                    <a:pt x="838200" y="419100"/>
                  </a:lnTo>
                  <a:lnTo>
                    <a:pt x="835381" y="467986"/>
                  </a:lnTo>
                  <a:lnTo>
                    <a:pt x="827134" y="515214"/>
                  </a:lnTo>
                  <a:lnTo>
                    <a:pt x="813773" y="560468"/>
                  </a:lnTo>
                  <a:lnTo>
                    <a:pt x="795612" y="603435"/>
                  </a:lnTo>
                  <a:lnTo>
                    <a:pt x="772965" y="643800"/>
                  </a:lnTo>
                  <a:lnTo>
                    <a:pt x="746146" y="681250"/>
                  </a:lnTo>
                  <a:lnTo>
                    <a:pt x="715470" y="715470"/>
                  </a:lnTo>
                  <a:lnTo>
                    <a:pt x="681250" y="746146"/>
                  </a:lnTo>
                  <a:lnTo>
                    <a:pt x="643800" y="772965"/>
                  </a:lnTo>
                  <a:lnTo>
                    <a:pt x="603435" y="795612"/>
                  </a:lnTo>
                  <a:lnTo>
                    <a:pt x="560468" y="813773"/>
                  </a:lnTo>
                  <a:lnTo>
                    <a:pt x="515214" y="827134"/>
                  </a:lnTo>
                  <a:lnTo>
                    <a:pt x="467986" y="835381"/>
                  </a:lnTo>
                  <a:lnTo>
                    <a:pt x="419100" y="838200"/>
                  </a:lnTo>
                  <a:lnTo>
                    <a:pt x="370213" y="835381"/>
                  </a:lnTo>
                  <a:lnTo>
                    <a:pt x="322985" y="827134"/>
                  </a:lnTo>
                  <a:lnTo>
                    <a:pt x="277731" y="813773"/>
                  </a:lnTo>
                  <a:lnTo>
                    <a:pt x="234764" y="795612"/>
                  </a:lnTo>
                  <a:lnTo>
                    <a:pt x="194399" y="772965"/>
                  </a:lnTo>
                  <a:lnTo>
                    <a:pt x="156949" y="746146"/>
                  </a:lnTo>
                  <a:lnTo>
                    <a:pt x="122729" y="715470"/>
                  </a:lnTo>
                  <a:lnTo>
                    <a:pt x="92053" y="681250"/>
                  </a:lnTo>
                  <a:lnTo>
                    <a:pt x="65234" y="643800"/>
                  </a:lnTo>
                  <a:lnTo>
                    <a:pt x="42587" y="603435"/>
                  </a:lnTo>
                  <a:lnTo>
                    <a:pt x="24426" y="560468"/>
                  </a:lnTo>
                  <a:lnTo>
                    <a:pt x="11065" y="515214"/>
                  </a:lnTo>
                  <a:lnTo>
                    <a:pt x="2818" y="467986"/>
                  </a:lnTo>
                  <a:lnTo>
                    <a:pt x="0" y="419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70628" y="1554937"/>
            <a:ext cx="177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spc="-5" dirty="0">
                <a:solidFill>
                  <a:srgbClr val="000000"/>
                </a:solidFill>
                <a:latin typeface="Arial"/>
                <a:cs typeface="Arial"/>
              </a:rPr>
              <a:t>j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79650" y="3057525"/>
            <a:ext cx="850900" cy="850900"/>
            <a:chOff x="2279650" y="3057525"/>
            <a:chExt cx="850900" cy="850900"/>
          </a:xfrm>
        </p:grpSpPr>
        <p:sp>
          <p:nvSpPr>
            <p:cNvPr id="8" name="object 8"/>
            <p:cNvSpPr/>
            <p:nvPr/>
          </p:nvSpPr>
          <p:spPr>
            <a:xfrm>
              <a:off x="2286000" y="3063875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419100" y="0"/>
                  </a:moveTo>
                  <a:lnTo>
                    <a:pt x="370213" y="2818"/>
                  </a:lnTo>
                  <a:lnTo>
                    <a:pt x="322985" y="11065"/>
                  </a:lnTo>
                  <a:lnTo>
                    <a:pt x="277731" y="24426"/>
                  </a:lnTo>
                  <a:lnTo>
                    <a:pt x="234764" y="42587"/>
                  </a:lnTo>
                  <a:lnTo>
                    <a:pt x="194399" y="65234"/>
                  </a:lnTo>
                  <a:lnTo>
                    <a:pt x="156949" y="92053"/>
                  </a:lnTo>
                  <a:lnTo>
                    <a:pt x="122729" y="122729"/>
                  </a:lnTo>
                  <a:lnTo>
                    <a:pt x="92053" y="156949"/>
                  </a:lnTo>
                  <a:lnTo>
                    <a:pt x="65234" y="194399"/>
                  </a:lnTo>
                  <a:lnTo>
                    <a:pt x="42587" y="234764"/>
                  </a:lnTo>
                  <a:lnTo>
                    <a:pt x="24426" y="277731"/>
                  </a:lnTo>
                  <a:lnTo>
                    <a:pt x="11065" y="322985"/>
                  </a:lnTo>
                  <a:lnTo>
                    <a:pt x="2818" y="370213"/>
                  </a:lnTo>
                  <a:lnTo>
                    <a:pt x="0" y="419100"/>
                  </a:lnTo>
                  <a:lnTo>
                    <a:pt x="2818" y="467986"/>
                  </a:lnTo>
                  <a:lnTo>
                    <a:pt x="11065" y="515214"/>
                  </a:lnTo>
                  <a:lnTo>
                    <a:pt x="24426" y="560468"/>
                  </a:lnTo>
                  <a:lnTo>
                    <a:pt x="42587" y="603435"/>
                  </a:lnTo>
                  <a:lnTo>
                    <a:pt x="65234" y="643800"/>
                  </a:lnTo>
                  <a:lnTo>
                    <a:pt x="92053" y="681250"/>
                  </a:lnTo>
                  <a:lnTo>
                    <a:pt x="122729" y="715470"/>
                  </a:lnTo>
                  <a:lnTo>
                    <a:pt x="156949" y="746146"/>
                  </a:lnTo>
                  <a:lnTo>
                    <a:pt x="194399" y="772965"/>
                  </a:lnTo>
                  <a:lnTo>
                    <a:pt x="234764" y="795612"/>
                  </a:lnTo>
                  <a:lnTo>
                    <a:pt x="277731" y="813773"/>
                  </a:lnTo>
                  <a:lnTo>
                    <a:pt x="322985" y="827134"/>
                  </a:lnTo>
                  <a:lnTo>
                    <a:pt x="370213" y="835381"/>
                  </a:lnTo>
                  <a:lnTo>
                    <a:pt x="419100" y="838200"/>
                  </a:lnTo>
                  <a:lnTo>
                    <a:pt x="467986" y="835381"/>
                  </a:lnTo>
                  <a:lnTo>
                    <a:pt x="515214" y="827134"/>
                  </a:lnTo>
                  <a:lnTo>
                    <a:pt x="560468" y="813773"/>
                  </a:lnTo>
                  <a:lnTo>
                    <a:pt x="603435" y="795612"/>
                  </a:lnTo>
                  <a:lnTo>
                    <a:pt x="643800" y="772965"/>
                  </a:lnTo>
                  <a:lnTo>
                    <a:pt x="681250" y="746146"/>
                  </a:lnTo>
                  <a:lnTo>
                    <a:pt x="715470" y="715470"/>
                  </a:lnTo>
                  <a:lnTo>
                    <a:pt x="746146" y="681250"/>
                  </a:lnTo>
                  <a:lnTo>
                    <a:pt x="772965" y="643800"/>
                  </a:lnTo>
                  <a:lnTo>
                    <a:pt x="795612" y="603435"/>
                  </a:lnTo>
                  <a:lnTo>
                    <a:pt x="813773" y="560468"/>
                  </a:lnTo>
                  <a:lnTo>
                    <a:pt x="827134" y="515214"/>
                  </a:lnTo>
                  <a:lnTo>
                    <a:pt x="835381" y="467986"/>
                  </a:lnTo>
                  <a:lnTo>
                    <a:pt x="838200" y="419100"/>
                  </a:lnTo>
                  <a:lnTo>
                    <a:pt x="835381" y="370213"/>
                  </a:lnTo>
                  <a:lnTo>
                    <a:pt x="827134" y="322985"/>
                  </a:lnTo>
                  <a:lnTo>
                    <a:pt x="813773" y="277731"/>
                  </a:lnTo>
                  <a:lnTo>
                    <a:pt x="795612" y="234764"/>
                  </a:lnTo>
                  <a:lnTo>
                    <a:pt x="772965" y="194399"/>
                  </a:lnTo>
                  <a:lnTo>
                    <a:pt x="746146" y="156949"/>
                  </a:lnTo>
                  <a:lnTo>
                    <a:pt x="715470" y="122729"/>
                  </a:lnTo>
                  <a:lnTo>
                    <a:pt x="681250" y="92053"/>
                  </a:lnTo>
                  <a:lnTo>
                    <a:pt x="643800" y="65234"/>
                  </a:lnTo>
                  <a:lnTo>
                    <a:pt x="603435" y="42587"/>
                  </a:lnTo>
                  <a:lnTo>
                    <a:pt x="560468" y="24426"/>
                  </a:lnTo>
                  <a:lnTo>
                    <a:pt x="515214" y="11065"/>
                  </a:lnTo>
                  <a:lnTo>
                    <a:pt x="467986" y="2818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86000" y="3063875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419100"/>
                  </a:moveTo>
                  <a:lnTo>
                    <a:pt x="2818" y="370213"/>
                  </a:lnTo>
                  <a:lnTo>
                    <a:pt x="11065" y="322985"/>
                  </a:lnTo>
                  <a:lnTo>
                    <a:pt x="24426" y="277731"/>
                  </a:lnTo>
                  <a:lnTo>
                    <a:pt x="42587" y="234764"/>
                  </a:lnTo>
                  <a:lnTo>
                    <a:pt x="65234" y="194399"/>
                  </a:lnTo>
                  <a:lnTo>
                    <a:pt x="92053" y="156949"/>
                  </a:lnTo>
                  <a:lnTo>
                    <a:pt x="122729" y="122729"/>
                  </a:lnTo>
                  <a:lnTo>
                    <a:pt x="156949" y="92053"/>
                  </a:lnTo>
                  <a:lnTo>
                    <a:pt x="194399" y="65234"/>
                  </a:lnTo>
                  <a:lnTo>
                    <a:pt x="234764" y="42587"/>
                  </a:lnTo>
                  <a:lnTo>
                    <a:pt x="277731" y="24426"/>
                  </a:lnTo>
                  <a:lnTo>
                    <a:pt x="322985" y="11065"/>
                  </a:lnTo>
                  <a:lnTo>
                    <a:pt x="370213" y="2818"/>
                  </a:lnTo>
                  <a:lnTo>
                    <a:pt x="419100" y="0"/>
                  </a:lnTo>
                  <a:lnTo>
                    <a:pt x="467986" y="2818"/>
                  </a:lnTo>
                  <a:lnTo>
                    <a:pt x="515214" y="11065"/>
                  </a:lnTo>
                  <a:lnTo>
                    <a:pt x="560468" y="24426"/>
                  </a:lnTo>
                  <a:lnTo>
                    <a:pt x="603435" y="42587"/>
                  </a:lnTo>
                  <a:lnTo>
                    <a:pt x="643800" y="65234"/>
                  </a:lnTo>
                  <a:lnTo>
                    <a:pt x="681250" y="92053"/>
                  </a:lnTo>
                  <a:lnTo>
                    <a:pt x="715470" y="122729"/>
                  </a:lnTo>
                  <a:lnTo>
                    <a:pt x="746146" y="156949"/>
                  </a:lnTo>
                  <a:lnTo>
                    <a:pt x="772965" y="194399"/>
                  </a:lnTo>
                  <a:lnTo>
                    <a:pt x="795612" y="234764"/>
                  </a:lnTo>
                  <a:lnTo>
                    <a:pt x="813773" y="277731"/>
                  </a:lnTo>
                  <a:lnTo>
                    <a:pt x="827134" y="322985"/>
                  </a:lnTo>
                  <a:lnTo>
                    <a:pt x="835381" y="370213"/>
                  </a:lnTo>
                  <a:lnTo>
                    <a:pt x="838200" y="419100"/>
                  </a:lnTo>
                  <a:lnTo>
                    <a:pt x="835381" y="467986"/>
                  </a:lnTo>
                  <a:lnTo>
                    <a:pt x="827134" y="515214"/>
                  </a:lnTo>
                  <a:lnTo>
                    <a:pt x="813773" y="560468"/>
                  </a:lnTo>
                  <a:lnTo>
                    <a:pt x="795612" y="603435"/>
                  </a:lnTo>
                  <a:lnTo>
                    <a:pt x="772965" y="643800"/>
                  </a:lnTo>
                  <a:lnTo>
                    <a:pt x="746146" y="681250"/>
                  </a:lnTo>
                  <a:lnTo>
                    <a:pt x="715470" y="715470"/>
                  </a:lnTo>
                  <a:lnTo>
                    <a:pt x="681250" y="746146"/>
                  </a:lnTo>
                  <a:lnTo>
                    <a:pt x="643800" y="772965"/>
                  </a:lnTo>
                  <a:lnTo>
                    <a:pt x="603435" y="795612"/>
                  </a:lnTo>
                  <a:lnTo>
                    <a:pt x="560468" y="813773"/>
                  </a:lnTo>
                  <a:lnTo>
                    <a:pt x="515214" y="827134"/>
                  </a:lnTo>
                  <a:lnTo>
                    <a:pt x="467986" y="835381"/>
                  </a:lnTo>
                  <a:lnTo>
                    <a:pt x="419100" y="838200"/>
                  </a:lnTo>
                  <a:lnTo>
                    <a:pt x="370213" y="835381"/>
                  </a:lnTo>
                  <a:lnTo>
                    <a:pt x="322985" y="827134"/>
                  </a:lnTo>
                  <a:lnTo>
                    <a:pt x="277731" y="813773"/>
                  </a:lnTo>
                  <a:lnTo>
                    <a:pt x="234764" y="795612"/>
                  </a:lnTo>
                  <a:lnTo>
                    <a:pt x="194399" y="772965"/>
                  </a:lnTo>
                  <a:lnTo>
                    <a:pt x="156949" y="746146"/>
                  </a:lnTo>
                  <a:lnTo>
                    <a:pt x="122729" y="715470"/>
                  </a:lnTo>
                  <a:lnTo>
                    <a:pt x="92053" y="681250"/>
                  </a:lnTo>
                  <a:lnTo>
                    <a:pt x="65234" y="643800"/>
                  </a:lnTo>
                  <a:lnTo>
                    <a:pt x="42587" y="603435"/>
                  </a:lnTo>
                  <a:lnTo>
                    <a:pt x="24426" y="560468"/>
                  </a:lnTo>
                  <a:lnTo>
                    <a:pt x="11065" y="515214"/>
                  </a:lnTo>
                  <a:lnTo>
                    <a:pt x="2818" y="467986"/>
                  </a:lnTo>
                  <a:lnTo>
                    <a:pt x="0" y="419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93975" y="3002991"/>
            <a:ext cx="3689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k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3250" y="2395601"/>
            <a:ext cx="3494404" cy="3342004"/>
            <a:chOff x="603250" y="2395601"/>
            <a:chExt cx="3494404" cy="3342004"/>
          </a:xfrm>
        </p:grpSpPr>
        <p:sp>
          <p:nvSpPr>
            <p:cNvPr id="12" name="object 12"/>
            <p:cNvSpPr/>
            <p:nvPr/>
          </p:nvSpPr>
          <p:spPr>
            <a:xfrm>
              <a:off x="3002026" y="2408301"/>
              <a:ext cx="1082675" cy="777875"/>
            </a:xfrm>
            <a:custGeom>
              <a:avLst/>
              <a:gdLst/>
              <a:ahLst/>
              <a:cxnLst/>
              <a:rect l="l" t="t" r="r" b="b"/>
              <a:pathLst>
                <a:path w="1082675" h="777875">
                  <a:moveTo>
                    <a:pt x="1082675" y="0"/>
                  </a:moveTo>
                  <a:lnTo>
                    <a:pt x="0" y="77774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9600" y="4435475"/>
              <a:ext cx="1600200" cy="1295400"/>
            </a:xfrm>
            <a:custGeom>
              <a:avLst/>
              <a:gdLst/>
              <a:ahLst/>
              <a:cxnLst/>
              <a:rect l="l" t="t" r="r" b="b"/>
              <a:pathLst>
                <a:path w="1600200" h="1295400">
                  <a:moveTo>
                    <a:pt x="800100" y="0"/>
                  </a:moveTo>
                  <a:lnTo>
                    <a:pt x="0" y="1295400"/>
                  </a:lnTo>
                  <a:lnTo>
                    <a:pt x="1600200" y="1295400"/>
                  </a:lnTo>
                  <a:lnTo>
                    <a:pt x="8001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9600" y="4435475"/>
              <a:ext cx="1600200" cy="1295400"/>
            </a:xfrm>
            <a:custGeom>
              <a:avLst/>
              <a:gdLst/>
              <a:ahLst/>
              <a:cxnLst/>
              <a:rect l="l" t="t" r="r" b="b"/>
              <a:pathLst>
                <a:path w="1600200" h="1295400">
                  <a:moveTo>
                    <a:pt x="0" y="1295400"/>
                  </a:moveTo>
                  <a:lnTo>
                    <a:pt x="800100" y="0"/>
                  </a:lnTo>
                  <a:lnTo>
                    <a:pt x="1600200" y="1295400"/>
                  </a:lnTo>
                  <a:lnTo>
                    <a:pt x="0" y="1295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09700" y="3779901"/>
              <a:ext cx="998855" cy="655955"/>
            </a:xfrm>
            <a:custGeom>
              <a:avLst/>
              <a:gdLst/>
              <a:ahLst/>
              <a:cxnLst/>
              <a:rect l="l" t="t" r="r" b="b"/>
              <a:pathLst>
                <a:path w="998855" h="655954">
                  <a:moveTo>
                    <a:pt x="998601" y="0"/>
                  </a:moveTo>
                  <a:lnTo>
                    <a:pt x="0" y="65557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22044" y="4908296"/>
            <a:ext cx="48323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X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270250" y="4505325"/>
            <a:ext cx="1536700" cy="1231900"/>
            <a:chOff x="3270250" y="4505325"/>
            <a:chExt cx="1536700" cy="1231900"/>
          </a:xfrm>
        </p:grpSpPr>
        <p:sp>
          <p:nvSpPr>
            <p:cNvPr id="18" name="object 18"/>
            <p:cNvSpPr/>
            <p:nvPr/>
          </p:nvSpPr>
          <p:spPr>
            <a:xfrm>
              <a:off x="3276600" y="4511675"/>
              <a:ext cx="1524000" cy="1219200"/>
            </a:xfrm>
            <a:custGeom>
              <a:avLst/>
              <a:gdLst/>
              <a:ahLst/>
              <a:cxnLst/>
              <a:rect l="l" t="t" r="r" b="b"/>
              <a:pathLst>
                <a:path w="1524000" h="1219200">
                  <a:moveTo>
                    <a:pt x="762000" y="0"/>
                  </a:moveTo>
                  <a:lnTo>
                    <a:pt x="0" y="1219200"/>
                  </a:lnTo>
                  <a:lnTo>
                    <a:pt x="1524000" y="12192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76600" y="4511675"/>
              <a:ext cx="1524000" cy="1219200"/>
            </a:xfrm>
            <a:custGeom>
              <a:avLst/>
              <a:gdLst/>
              <a:ahLst/>
              <a:cxnLst/>
              <a:rect l="l" t="t" r="r" b="b"/>
              <a:pathLst>
                <a:path w="1524000" h="1219200">
                  <a:moveTo>
                    <a:pt x="0" y="1219200"/>
                  </a:moveTo>
                  <a:lnTo>
                    <a:pt x="762000" y="0"/>
                  </a:lnTo>
                  <a:lnTo>
                    <a:pt x="1524000" y="1219200"/>
                  </a:lnTo>
                  <a:lnTo>
                    <a:pt x="0" y="1219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813175" y="4908296"/>
            <a:ext cx="48323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Y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251450" y="3514725"/>
            <a:ext cx="1612900" cy="1308100"/>
            <a:chOff x="5251450" y="3514725"/>
            <a:chExt cx="1612900" cy="1308100"/>
          </a:xfrm>
        </p:grpSpPr>
        <p:sp>
          <p:nvSpPr>
            <p:cNvPr id="22" name="object 22"/>
            <p:cNvSpPr/>
            <p:nvPr/>
          </p:nvSpPr>
          <p:spPr>
            <a:xfrm>
              <a:off x="5257800" y="3521075"/>
              <a:ext cx="1600200" cy="1295400"/>
            </a:xfrm>
            <a:custGeom>
              <a:avLst/>
              <a:gdLst/>
              <a:ahLst/>
              <a:cxnLst/>
              <a:rect l="l" t="t" r="r" b="b"/>
              <a:pathLst>
                <a:path w="1600200" h="1295400">
                  <a:moveTo>
                    <a:pt x="800100" y="0"/>
                  </a:moveTo>
                  <a:lnTo>
                    <a:pt x="0" y="1295400"/>
                  </a:lnTo>
                  <a:lnTo>
                    <a:pt x="1600200" y="1295400"/>
                  </a:lnTo>
                  <a:lnTo>
                    <a:pt x="8001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57800" y="3521075"/>
              <a:ext cx="1600200" cy="1295400"/>
            </a:xfrm>
            <a:custGeom>
              <a:avLst/>
              <a:gdLst/>
              <a:ahLst/>
              <a:cxnLst/>
              <a:rect l="l" t="t" r="r" b="b"/>
              <a:pathLst>
                <a:path w="1600200" h="1295400">
                  <a:moveTo>
                    <a:pt x="0" y="1295400"/>
                  </a:moveTo>
                  <a:lnTo>
                    <a:pt x="800100" y="0"/>
                  </a:lnTo>
                  <a:lnTo>
                    <a:pt x="1600200" y="1295400"/>
                  </a:lnTo>
                  <a:lnTo>
                    <a:pt x="0" y="1295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871209" y="3841495"/>
            <a:ext cx="4445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Z</a:t>
            </a:r>
            <a:endParaRPr sz="5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02026" y="2408301"/>
            <a:ext cx="3056255" cy="2103755"/>
          </a:xfrm>
          <a:custGeom>
            <a:avLst/>
            <a:gdLst/>
            <a:ahLst/>
            <a:cxnLst/>
            <a:rect l="l" t="t" r="r" b="b"/>
            <a:pathLst>
              <a:path w="3056254" h="2103754">
                <a:moveTo>
                  <a:pt x="0" y="1371600"/>
                </a:moveTo>
                <a:lnTo>
                  <a:pt x="1036574" y="2103374"/>
                </a:lnTo>
              </a:path>
              <a:path w="3056254" h="2103754">
                <a:moveTo>
                  <a:pt x="1676400" y="0"/>
                </a:moveTo>
                <a:lnTo>
                  <a:pt x="3055874" y="111277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39000" y="4816475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39000" y="5730875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269619" y="683717"/>
            <a:ext cx="66065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1" spc="-80" dirty="0">
                <a:solidFill>
                  <a:srgbClr val="FF0000"/>
                </a:solidFill>
                <a:latin typeface="Arial"/>
                <a:cs typeface="Arial"/>
              </a:rPr>
              <a:t>AVL </a:t>
            </a: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Insertion: Inside</a:t>
            </a:r>
            <a:r>
              <a:rPr sz="4400" i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Case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0344" y="1779854"/>
            <a:ext cx="22104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Arial"/>
                <a:cs typeface="Arial"/>
              </a:rPr>
              <a:t>Consider </a:t>
            </a:r>
            <a:r>
              <a:rPr sz="2400" i="1" dirty="0">
                <a:latin typeface="Arial"/>
                <a:cs typeface="Arial"/>
              </a:rPr>
              <a:t>a</a:t>
            </a:r>
            <a:r>
              <a:rPr sz="2400" i="1" spc="-4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valid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i="1" spc="-50" dirty="0">
                <a:latin typeface="Arial"/>
                <a:cs typeface="Arial"/>
              </a:rPr>
              <a:t>AVL</a:t>
            </a:r>
            <a:r>
              <a:rPr sz="2400" i="1" spc="-7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subtree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28409" y="3378834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70628" y="421728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55394" y="429348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4275C0FD-1017-49AB-925C-BFD40759A2F2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4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868362"/>
          </a:xfrm>
        </p:spPr>
        <p:txBody>
          <a:bodyPr/>
          <a:lstStyle/>
          <a:p>
            <a:r>
              <a:rPr lang="en-US" dirty="0"/>
              <a:t>Successful and Unsuccessful </a:t>
            </a:r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8458200" cy="5257800"/>
          </a:xfrm>
        </p:spPr>
        <p:txBody>
          <a:bodyPr/>
          <a:lstStyle/>
          <a:p>
            <a:r>
              <a:rPr lang="en-US" dirty="0" smtClean="0"/>
              <a:t>Lets expect different elements to be searched for different frequencies.</a:t>
            </a:r>
          </a:p>
          <a:p>
            <a:endParaRPr lang="en-US" sz="1400" dirty="0" smtClean="0"/>
          </a:p>
          <a:p>
            <a:r>
              <a:rPr lang="en-US" dirty="0" smtClean="0"/>
              <a:t>That is 5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p1, 10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p2 and 15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p3 and also as there are n+1 external nodes assume their search frequencies as q0,q1,q2 and q3.</a:t>
            </a:r>
          </a:p>
          <a:p>
            <a:endParaRPr lang="en-US" dirty="0"/>
          </a:p>
          <a:p>
            <a:r>
              <a:rPr lang="en-US" dirty="0" smtClean="0"/>
              <a:t>Therefore total no of comparisons in searching for tree iii is =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2(p1)+p2+2(p3)+2(q0)+2(q1)+2(q2)+2 q3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Then can we calculate cost of a tree??</a:t>
            </a:r>
          </a:p>
        </p:txBody>
      </p:sp>
    </p:spTree>
    <p:extLst>
      <p:ext uri="{BB962C8B-B14F-4D97-AF65-F5344CB8AC3E}">
        <p14:creationId xmlns:p14="http://schemas.microsoft.com/office/powerpoint/2010/main" val="388300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199" y="1447800"/>
            <a:ext cx="370878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Inserting </a:t>
            </a:r>
            <a:r>
              <a:rPr sz="2400" i="1" spc="-5" dirty="0">
                <a:latin typeface="Arial"/>
                <a:cs typeface="Arial"/>
              </a:rPr>
              <a:t>into</a:t>
            </a:r>
            <a:r>
              <a:rPr sz="2400" i="1" spc="-13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Y  destroys the  </a:t>
            </a:r>
            <a:r>
              <a:rPr sz="2400" i="1" spc="-50" dirty="0">
                <a:latin typeface="Arial"/>
                <a:cs typeface="Arial"/>
              </a:rPr>
              <a:t>AVL </a:t>
            </a:r>
            <a:r>
              <a:rPr sz="2400" i="1" dirty="0">
                <a:latin typeface="Arial"/>
                <a:cs typeface="Arial"/>
              </a:rPr>
              <a:t>property  </a:t>
            </a:r>
            <a:r>
              <a:rPr sz="2400" i="1" spc="-5" dirty="0">
                <a:latin typeface="Arial"/>
                <a:cs typeface="Arial"/>
              </a:rPr>
              <a:t>at node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j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72051" y="1824101"/>
            <a:ext cx="706755" cy="682625"/>
            <a:chOff x="4472051" y="1824101"/>
            <a:chExt cx="706755" cy="682625"/>
          </a:xfrm>
        </p:grpSpPr>
        <p:sp>
          <p:nvSpPr>
            <p:cNvPr id="5" name="object 5"/>
            <p:cNvSpPr/>
            <p:nvPr/>
          </p:nvSpPr>
          <p:spPr>
            <a:xfrm>
              <a:off x="4478401" y="1830451"/>
              <a:ext cx="694055" cy="669925"/>
            </a:xfrm>
            <a:custGeom>
              <a:avLst/>
              <a:gdLst/>
              <a:ahLst/>
              <a:cxnLst/>
              <a:rect l="l" t="t" r="r" b="b"/>
              <a:pathLst>
                <a:path w="694054" h="669925">
                  <a:moveTo>
                    <a:pt x="346837" y="0"/>
                  </a:moveTo>
                  <a:lnTo>
                    <a:pt x="299754" y="3055"/>
                  </a:lnTo>
                  <a:lnTo>
                    <a:pt x="254602" y="11957"/>
                  </a:lnTo>
                  <a:lnTo>
                    <a:pt x="211794" y="26306"/>
                  </a:lnTo>
                  <a:lnTo>
                    <a:pt x="171741" y="45705"/>
                  </a:lnTo>
                  <a:lnTo>
                    <a:pt x="134856" y="69756"/>
                  </a:lnTo>
                  <a:lnTo>
                    <a:pt x="101552" y="98059"/>
                  </a:lnTo>
                  <a:lnTo>
                    <a:pt x="72240" y="130218"/>
                  </a:lnTo>
                  <a:lnTo>
                    <a:pt x="47333" y="165833"/>
                  </a:lnTo>
                  <a:lnTo>
                    <a:pt x="27243" y="204507"/>
                  </a:lnTo>
                  <a:lnTo>
                    <a:pt x="12383" y="245842"/>
                  </a:lnTo>
                  <a:lnTo>
                    <a:pt x="3164" y="289438"/>
                  </a:lnTo>
                  <a:lnTo>
                    <a:pt x="0" y="334899"/>
                  </a:lnTo>
                  <a:lnTo>
                    <a:pt x="3164" y="380361"/>
                  </a:lnTo>
                  <a:lnTo>
                    <a:pt x="12383" y="423965"/>
                  </a:lnTo>
                  <a:lnTo>
                    <a:pt x="27243" y="465310"/>
                  </a:lnTo>
                  <a:lnTo>
                    <a:pt x="47333" y="503997"/>
                  </a:lnTo>
                  <a:lnTo>
                    <a:pt x="72240" y="539627"/>
                  </a:lnTo>
                  <a:lnTo>
                    <a:pt x="101552" y="571801"/>
                  </a:lnTo>
                  <a:lnTo>
                    <a:pt x="134856" y="600120"/>
                  </a:lnTo>
                  <a:lnTo>
                    <a:pt x="171741" y="624186"/>
                  </a:lnTo>
                  <a:lnTo>
                    <a:pt x="211794" y="643598"/>
                  </a:lnTo>
                  <a:lnTo>
                    <a:pt x="254602" y="657958"/>
                  </a:lnTo>
                  <a:lnTo>
                    <a:pt x="299754" y="666866"/>
                  </a:lnTo>
                  <a:lnTo>
                    <a:pt x="346837" y="669925"/>
                  </a:lnTo>
                  <a:lnTo>
                    <a:pt x="393892" y="666866"/>
                  </a:lnTo>
                  <a:lnTo>
                    <a:pt x="439027" y="657958"/>
                  </a:lnTo>
                  <a:lnTo>
                    <a:pt x="481826" y="643598"/>
                  </a:lnTo>
                  <a:lnTo>
                    <a:pt x="521875" y="624186"/>
                  </a:lnTo>
                  <a:lnTo>
                    <a:pt x="558763" y="600120"/>
                  </a:lnTo>
                  <a:lnTo>
                    <a:pt x="592073" y="571801"/>
                  </a:lnTo>
                  <a:lnTo>
                    <a:pt x="621394" y="539627"/>
                  </a:lnTo>
                  <a:lnTo>
                    <a:pt x="646312" y="503997"/>
                  </a:lnTo>
                  <a:lnTo>
                    <a:pt x="666412" y="465310"/>
                  </a:lnTo>
                  <a:lnTo>
                    <a:pt x="681282" y="423965"/>
                  </a:lnTo>
                  <a:lnTo>
                    <a:pt x="690507" y="380361"/>
                  </a:lnTo>
                  <a:lnTo>
                    <a:pt x="693674" y="334899"/>
                  </a:lnTo>
                  <a:lnTo>
                    <a:pt x="690507" y="289438"/>
                  </a:lnTo>
                  <a:lnTo>
                    <a:pt x="681282" y="245842"/>
                  </a:lnTo>
                  <a:lnTo>
                    <a:pt x="666412" y="204507"/>
                  </a:lnTo>
                  <a:lnTo>
                    <a:pt x="646312" y="165833"/>
                  </a:lnTo>
                  <a:lnTo>
                    <a:pt x="621394" y="130218"/>
                  </a:lnTo>
                  <a:lnTo>
                    <a:pt x="592073" y="98059"/>
                  </a:lnTo>
                  <a:lnTo>
                    <a:pt x="558763" y="69756"/>
                  </a:lnTo>
                  <a:lnTo>
                    <a:pt x="521875" y="45705"/>
                  </a:lnTo>
                  <a:lnTo>
                    <a:pt x="481826" y="26306"/>
                  </a:lnTo>
                  <a:lnTo>
                    <a:pt x="439027" y="11957"/>
                  </a:lnTo>
                  <a:lnTo>
                    <a:pt x="393892" y="3055"/>
                  </a:lnTo>
                  <a:lnTo>
                    <a:pt x="346837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78401" y="1830451"/>
              <a:ext cx="694055" cy="669925"/>
            </a:xfrm>
            <a:custGeom>
              <a:avLst/>
              <a:gdLst/>
              <a:ahLst/>
              <a:cxnLst/>
              <a:rect l="l" t="t" r="r" b="b"/>
              <a:pathLst>
                <a:path w="694054" h="669925">
                  <a:moveTo>
                    <a:pt x="0" y="334899"/>
                  </a:moveTo>
                  <a:lnTo>
                    <a:pt x="3164" y="289438"/>
                  </a:lnTo>
                  <a:lnTo>
                    <a:pt x="12383" y="245842"/>
                  </a:lnTo>
                  <a:lnTo>
                    <a:pt x="27243" y="204507"/>
                  </a:lnTo>
                  <a:lnTo>
                    <a:pt x="47333" y="165833"/>
                  </a:lnTo>
                  <a:lnTo>
                    <a:pt x="72240" y="130218"/>
                  </a:lnTo>
                  <a:lnTo>
                    <a:pt x="101552" y="98059"/>
                  </a:lnTo>
                  <a:lnTo>
                    <a:pt x="134856" y="69756"/>
                  </a:lnTo>
                  <a:lnTo>
                    <a:pt x="171741" y="45705"/>
                  </a:lnTo>
                  <a:lnTo>
                    <a:pt x="211794" y="26306"/>
                  </a:lnTo>
                  <a:lnTo>
                    <a:pt x="254602" y="11957"/>
                  </a:lnTo>
                  <a:lnTo>
                    <a:pt x="299754" y="3055"/>
                  </a:lnTo>
                  <a:lnTo>
                    <a:pt x="346837" y="0"/>
                  </a:lnTo>
                  <a:lnTo>
                    <a:pt x="393892" y="3055"/>
                  </a:lnTo>
                  <a:lnTo>
                    <a:pt x="439027" y="11957"/>
                  </a:lnTo>
                  <a:lnTo>
                    <a:pt x="481826" y="26306"/>
                  </a:lnTo>
                  <a:lnTo>
                    <a:pt x="521875" y="45705"/>
                  </a:lnTo>
                  <a:lnTo>
                    <a:pt x="558763" y="69756"/>
                  </a:lnTo>
                  <a:lnTo>
                    <a:pt x="592073" y="98059"/>
                  </a:lnTo>
                  <a:lnTo>
                    <a:pt x="621394" y="130218"/>
                  </a:lnTo>
                  <a:lnTo>
                    <a:pt x="646312" y="165833"/>
                  </a:lnTo>
                  <a:lnTo>
                    <a:pt x="666412" y="204507"/>
                  </a:lnTo>
                  <a:lnTo>
                    <a:pt x="681282" y="245842"/>
                  </a:lnTo>
                  <a:lnTo>
                    <a:pt x="690507" y="289438"/>
                  </a:lnTo>
                  <a:lnTo>
                    <a:pt x="693674" y="334899"/>
                  </a:lnTo>
                  <a:lnTo>
                    <a:pt x="690507" y="380361"/>
                  </a:lnTo>
                  <a:lnTo>
                    <a:pt x="681282" y="423965"/>
                  </a:lnTo>
                  <a:lnTo>
                    <a:pt x="666412" y="465310"/>
                  </a:lnTo>
                  <a:lnTo>
                    <a:pt x="646312" y="503997"/>
                  </a:lnTo>
                  <a:lnTo>
                    <a:pt x="621394" y="539627"/>
                  </a:lnTo>
                  <a:lnTo>
                    <a:pt x="592074" y="571801"/>
                  </a:lnTo>
                  <a:lnTo>
                    <a:pt x="558763" y="600120"/>
                  </a:lnTo>
                  <a:lnTo>
                    <a:pt x="521875" y="624186"/>
                  </a:lnTo>
                  <a:lnTo>
                    <a:pt x="481826" y="643598"/>
                  </a:lnTo>
                  <a:lnTo>
                    <a:pt x="439027" y="657958"/>
                  </a:lnTo>
                  <a:lnTo>
                    <a:pt x="393892" y="666866"/>
                  </a:lnTo>
                  <a:lnTo>
                    <a:pt x="346837" y="669925"/>
                  </a:lnTo>
                  <a:lnTo>
                    <a:pt x="299754" y="666866"/>
                  </a:lnTo>
                  <a:lnTo>
                    <a:pt x="254602" y="657958"/>
                  </a:lnTo>
                  <a:lnTo>
                    <a:pt x="211794" y="643598"/>
                  </a:lnTo>
                  <a:lnTo>
                    <a:pt x="171741" y="624186"/>
                  </a:lnTo>
                  <a:lnTo>
                    <a:pt x="134856" y="600120"/>
                  </a:lnTo>
                  <a:lnTo>
                    <a:pt x="101552" y="571801"/>
                  </a:lnTo>
                  <a:lnTo>
                    <a:pt x="72240" y="539627"/>
                  </a:lnTo>
                  <a:lnTo>
                    <a:pt x="47333" y="503997"/>
                  </a:lnTo>
                  <a:lnTo>
                    <a:pt x="27243" y="465310"/>
                  </a:lnTo>
                  <a:lnTo>
                    <a:pt x="12383" y="423965"/>
                  </a:lnTo>
                  <a:lnTo>
                    <a:pt x="3164" y="380361"/>
                  </a:lnTo>
                  <a:lnTo>
                    <a:pt x="0" y="33489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58054" y="1623136"/>
            <a:ext cx="177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spc="-5" dirty="0">
                <a:solidFill>
                  <a:srgbClr val="000000"/>
                </a:solidFill>
                <a:latin typeface="Arial"/>
                <a:cs typeface="Arial"/>
              </a:rPr>
              <a:t>j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84576" y="2921000"/>
            <a:ext cx="706755" cy="682625"/>
            <a:chOff x="3084576" y="2921000"/>
            <a:chExt cx="706755" cy="682625"/>
          </a:xfrm>
        </p:grpSpPr>
        <p:sp>
          <p:nvSpPr>
            <p:cNvPr id="9" name="object 9"/>
            <p:cNvSpPr/>
            <p:nvPr/>
          </p:nvSpPr>
          <p:spPr>
            <a:xfrm>
              <a:off x="3090926" y="2927350"/>
              <a:ext cx="694055" cy="669925"/>
            </a:xfrm>
            <a:custGeom>
              <a:avLst/>
              <a:gdLst/>
              <a:ahLst/>
              <a:cxnLst/>
              <a:rect l="l" t="t" r="r" b="b"/>
              <a:pathLst>
                <a:path w="694054" h="669925">
                  <a:moveTo>
                    <a:pt x="346837" y="0"/>
                  </a:moveTo>
                  <a:lnTo>
                    <a:pt x="299754" y="3058"/>
                  </a:lnTo>
                  <a:lnTo>
                    <a:pt x="254602" y="11966"/>
                  </a:lnTo>
                  <a:lnTo>
                    <a:pt x="211794" y="26326"/>
                  </a:lnTo>
                  <a:lnTo>
                    <a:pt x="171741" y="45738"/>
                  </a:lnTo>
                  <a:lnTo>
                    <a:pt x="134856" y="69804"/>
                  </a:lnTo>
                  <a:lnTo>
                    <a:pt x="101552" y="98123"/>
                  </a:lnTo>
                  <a:lnTo>
                    <a:pt x="72240" y="130297"/>
                  </a:lnTo>
                  <a:lnTo>
                    <a:pt x="47333" y="165927"/>
                  </a:lnTo>
                  <a:lnTo>
                    <a:pt x="27243" y="204614"/>
                  </a:lnTo>
                  <a:lnTo>
                    <a:pt x="12383" y="245959"/>
                  </a:lnTo>
                  <a:lnTo>
                    <a:pt x="3164" y="289563"/>
                  </a:lnTo>
                  <a:lnTo>
                    <a:pt x="0" y="335025"/>
                  </a:lnTo>
                  <a:lnTo>
                    <a:pt x="3164" y="380459"/>
                  </a:lnTo>
                  <a:lnTo>
                    <a:pt x="12383" y="424038"/>
                  </a:lnTo>
                  <a:lnTo>
                    <a:pt x="27243" y="465363"/>
                  </a:lnTo>
                  <a:lnTo>
                    <a:pt x="47333" y="504034"/>
                  </a:lnTo>
                  <a:lnTo>
                    <a:pt x="72240" y="539652"/>
                  </a:lnTo>
                  <a:lnTo>
                    <a:pt x="101552" y="571817"/>
                  </a:lnTo>
                  <a:lnTo>
                    <a:pt x="134856" y="600130"/>
                  </a:lnTo>
                  <a:lnTo>
                    <a:pt x="171741" y="624190"/>
                  </a:lnTo>
                  <a:lnTo>
                    <a:pt x="211794" y="643600"/>
                  </a:lnTo>
                  <a:lnTo>
                    <a:pt x="254602" y="657958"/>
                  </a:lnTo>
                  <a:lnTo>
                    <a:pt x="299754" y="666866"/>
                  </a:lnTo>
                  <a:lnTo>
                    <a:pt x="346837" y="669925"/>
                  </a:lnTo>
                  <a:lnTo>
                    <a:pt x="393892" y="666866"/>
                  </a:lnTo>
                  <a:lnTo>
                    <a:pt x="439027" y="657958"/>
                  </a:lnTo>
                  <a:lnTo>
                    <a:pt x="481826" y="643600"/>
                  </a:lnTo>
                  <a:lnTo>
                    <a:pt x="521875" y="624190"/>
                  </a:lnTo>
                  <a:lnTo>
                    <a:pt x="558763" y="600130"/>
                  </a:lnTo>
                  <a:lnTo>
                    <a:pt x="592074" y="571817"/>
                  </a:lnTo>
                  <a:lnTo>
                    <a:pt x="621394" y="539652"/>
                  </a:lnTo>
                  <a:lnTo>
                    <a:pt x="646312" y="504034"/>
                  </a:lnTo>
                  <a:lnTo>
                    <a:pt x="666412" y="465363"/>
                  </a:lnTo>
                  <a:lnTo>
                    <a:pt x="681282" y="424038"/>
                  </a:lnTo>
                  <a:lnTo>
                    <a:pt x="690507" y="380459"/>
                  </a:lnTo>
                  <a:lnTo>
                    <a:pt x="693674" y="335025"/>
                  </a:lnTo>
                  <a:lnTo>
                    <a:pt x="690507" y="289563"/>
                  </a:lnTo>
                  <a:lnTo>
                    <a:pt x="681282" y="245959"/>
                  </a:lnTo>
                  <a:lnTo>
                    <a:pt x="666412" y="204614"/>
                  </a:lnTo>
                  <a:lnTo>
                    <a:pt x="646312" y="165927"/>
                  </a:lnTo>
                  <a:lnTo>
                    <a:pt x="621394" y="130297"/>
                  </a:lnTo>
                  <a:lnTo>
                    <a:pt x="592074" y="98123"/>
                  </a:lnTo>
                  <a:lnTo>
                    <a:pt x="558763" y="69804"/>
                  </a:lnTo>
                  <a:lnTo>
                    <a:pt x="521875" y="45738"/>
                  </a:lnTo>
                  <a:lnTo>
                    <a:pt x="481826" y="26326"/>
                  </a:lnTo>
                  <a:lnTo>
                    <a:pt x="439027" y="11966"/>
                  </a:lnTo>
                  <a:lnTo>
                    <a:pt x="393892" y="3058"/>
                  </a:lnTo>
                  <a:lnTo>
                    <a:pt x="346837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90926" y="2927350"/>
              <a:ext cx="694055" cy="669925"/>
            </a:xfrm>
            <a:custGeom>
              <a:avLst/>
              <a:gdLst/>
              <a:ahLst/>
              <a:cxnLst/>
              <a:rect l="l" t="t" r="r" b="b"/>
              <a:pathLst>
                <a:path w="694054" h="669925">
                  <a:moveTo>
                    <a:pt x="0" y="335025"/>
                  </a:moveTo>
                  <a:lnTo>
                    <a:pt x="3164" y="289563"/>
                  </a:lnTo>
                  <a:lnTo>
                    <a:pt x="12383" y="245959"/>
                  </a:lnTo>
                  <a:lnTo>
                    <a:pt x="27243" y="204614"/>
                  </a:lnTo>
                  <a:lnTo>
                    <a:pt x="47333" y="165927"/>
                  </a:lnTo>
                  <a:lnTo>
                    <a:pt x="72240" y="130297"/>
                  </a:lnTo>
                  <a:lnTo>
                    <a:pt x="101552" y="98123"/>
                  </a:lnTo>
                  <a:lnTo>
                    <a:pt x="134856" y="69804"/>
                  </a:lnTo>
                  <a:lnTo>
                    <a:pt x="171741" y="45738"/>
                  </a:lnTo>
                  <a:lnTo>
                    <a:pt x="211794" y="26326"/>
                  </a:lnTo>
                  <a:lnTo>
                    <a:pt x="254602" y="11966"/>
                  </a:lnTo>
                  <a:lnTo>
                    <a:pt x="299754" y="3058"/>
                  </a:lnTo>
                  <a:lnTo>
                    <a:pt x="346837" y="0"/>
                  </a:lnTo>
                  <a:lnTo>
                    <a:pt x="393892" y="3058"/>
                  </a:lnTo>
                  <a:lnTo>
                    <a:pt x="439027" y="11966"/>
                  </a:lnTo>
                  <a:lnTo>
                    <a:pt x="481826" y="26326"/>
                  </a:lnTo>
                  <a:lnTo>
                    <a:pt x="521875" y="45738"/>
                  </a:lnTo>
                  <a:lnTo>
                    <a:pt x="558763" y="69804"/>
                  </a:lnTo>
                  <a:lnTo>
                    <a:pt x="592073" y="98123"/>
                  </a:lnTo>
                  <a:lnTo>
                    <a:pt x="621394" y="130297"/>
                  </a:lnTo>
                  <a:lnTo>
                    <a:pt x="646312" y="165927"/>
                  </a:lnTo>
                  <a:lnTo>
                    <a:pt x="666412" y="204614"/>
                  </a:lnTo>
                  <a:lnTo>
                    <a:pt x="681282" y="245959"/>
                  </a:lnTo>
                  <a:lnTo>
                    <a:pt x="690507" y="289563"/>
                  </a:lnTo>
                  <a:lnTo>
                    <a:pt x="693674" y="335025"/>
                  </a:lnTo>
                  <a:lnTo>
                    <a:pt x="690507" y="380459"/>
                  </a:lnTo>
                  <a:lnTo>
                    <a:pt x="681282" y="424038"/>
                  </a:lnTo>
                  <a:lnTo>
                    <a:pt x="666412" y="465363"/>
                  </a:lnTo>
                  <a:lnTo>
                    <a:pt x="646312" y="504034"/>
                  </a:lnTo>
                  <a:lnTo>
                    <a:pt x="621394" y="539652"/>
                  </a:lnTo>
                  <a:lnTo>
                    <a:pt x="592074" y="571817"/>
                  </a:lnTo>
                  <a:lnTo>
                    <a:pt x="558763" y="600130"/>
                  </a:lnTo>
                  <a:lnTo>
                    <a:pt x="521875" y="624190"/>
                  </a:lnTo>
                  <a:lnTo>
                    <a:pt x="481826" y="643600"/>
                  </a:lnTo>
                  <a:lnTo>
                    <a:pt x="439027" y="657958"/>
                  </a:lnTo>
                  <a:lnTo>
                    <a:pt x="393892" y="666866"/>
                  </a:lnTo>
                  <a:lnTo>
                    <a:pt x="346837" y="669925"/>
                  </a:lnTo>
                  <a:lnTo>
                    <a:pt x="299754" y="666866"/>
                  </a:lnTo>
                  <a:lnTo>
                    <a:pt x="254602" y="657958"/>
                  </a:lnTo>
                  <a:lnTo>
                    <a:pt x="211794" y="643600"/>
                  </a:lnTo>
                  <a:lnTo>
                    <a:pt x="171741" y="624190"/>
                  </a:lnTo>
                  <a:lnTo>
                    <a:pt x="134856" y="600130"/>
                  </a:lnTo>
                  <a:lnTo>
                    <a:pt x="101552" y="571817"/>
                  </a:lnTo>
                  <a:lnTo>
                    <a:pt x="72240" y="539652"/>
                  </a:lnTo>
                  <a:lnTo>
                    <a:pt x="47333" y="504034"/>
                  </a:lnTo>
                  <a:lnTo>
                    <a:pt x="27243" y="465363"/>
                  </a:lnTo>
                  <a:lnTo>
                    <a:pt x="12383" y="424038"/>
                  </a:lnTo>
                  <a:lnTo>
                    <a:pt x="3164" y="380459"/>
                  </a:lnTo>
                  <a:lnTo>
                    <a:pt x="0" y="3350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292602" y="2826765"/>
            <a:ext cx="3683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k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95450" y="2390775"/>
            <a:ext cx="2897505" cy="2676525"/>
            <a:chOff x="1695450" y="2390775"/>
            <a:chExt cx="2897505" cy="2676525"/>
          </a:xfrm>
        </p:grpSpPr>
        <p:sp>
          <p:nvSpPr>
            <p:cNvPr id="13" name="object 13"/>
            <p:cNvSpPr/>
            <p:nvPr/>
          </p:nvSpPr>
          <p:spPr>
            <a:xfrm>
              <a:off x="3683000" y="2403475"/>
              <a:ext cx="897255" cy="622300"/>
            </a:xfrm>
            <a:custGeom>
              <a:avLst/>
              <a:gdLst/>
              <a:ahLst/>
              <a:cxnLst/>
              <a:rect l="l" t="t" r="r" b="b"/>
              <a:pathLst>
                <a:path w="897254" h="622300">
                  <a:moveTo>
                    <a:pt x="897001" y="0"/>
                  </a:moveTo>
                  <a:lnTo>
                    <a:pt x="0" y="6223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01800" y="4024248"/>
              <a:ext cx="1325880" cy="1036955"/>
            </a:xfrm>
            <a:custGeom>
              <a:avLst/>
              <a:gdLst/>
              <a:ahLst/>
              <a:cxnLst/>
              <a:rect l="l" t="t" r="r" b="b"/>
              <a:pathLst>
                <a:path w="1325880" h="1036954">
                  <a:moveTo>
                    <a:pt x="662813" y="0"/>
                  </a:moveTo>
                  <a:lnTo>
                    <a:pt x="0" y="1036701"/>
                  </a:lnTo>
                  <a:lnTo>
                    <a:pt x="1325626" y="1036701"/>
                  </a:lnTo>
                  <a:lnTo>
                    <a:pt x="662813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01800" y="4024248"/>
              <a:ext cx="1325880" cy="1036955"/>
            </a:xfrm>
            <a:custGeom>
              <a:avLst/>
              <a:gdLst/>
              <a:ahLst/>
              <a:cxnLst/>
              <a:rect l="l" t="t" r="r" b="b"/>
              <a:pathLst>
                <a:path w="1325880" h="1036954">
                  <a:moveTo>
                    <a:pt x="0" y="1036701"/>
                  </a:moveTo>
                  <a:lnTo>
                    <a:pt x="662813" y="0"/>
                  </a:lnTo>
                  <a:lnTo>
                    <a:pt x="1325626" y="1036701"/>
                  </a:lnTo>
                  <a:lnTo>
                    <a:pt x="0" y="10367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63851" y="3500500"/>
              <a:ext cx="827405" cy="523875"/>
            </a:xfrm>
            <a:custGeom>
              <a:avLst/>
              <a:gdLst/>
              <a:ahLst/>
              <a:cxnLst/>
              <a:rect l="l" t="t" r="r" b="b"/>
              <a:pathLst>
                <a:path w="827405" h="523875">
                  <a:moveTo>
                    <a:pt x="827024" y="0"/>
                  </a:moveTo>
                  <a:lnTo>
                    <a:pt x="0" y="52374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133345" y="4260595"/>
            <a:ext cx="4832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X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903726" y="4078223"/>
            <a:ext cx="1275080" cy="1781810"/>
            <a:chOff x="3903726" y="4078223"/>
            <a:chExt cx="1275080" cy="1781810"/>
          </a:xfrm>
        </p:grpSpPr>
        <p:sp>
          <p:nvSpPr>
            <p:cNvPr id="19" name="object 19"/>
            <p:cNvSpPr/>
            <p:nvPr/>
          </p:nvSpPr>
          <p:spPr>
            <a:xfrm>
              <a:off x="3910076" y="4084573"/>
              <a:ext cx="1262380" cy="1769110"/>
            </a:xfrm>
            <a:custGeom>
              <a:avLst/>
              <a:gdLst/>
              <a:ahLst/>
              <a:cxnLst/>
              <a:rect l="l" t="t" r="r" b="b"/>
              <a:pathLst>
                <a:path w="1262379" h="1769110">
                  <a:moveTo>
                    <a:pt x="630936" y="0"/>
                  </a:moveTo>
                  <a:lnTo>
                    <a:pt x="0" y="1768538"/>
                  </a:lnTo>
                  <a:lnTo>
                    <a:pt x="1261999" y="1768538"/>
                  </a:lnTo>
                  <a:lnTo>
                    <a:pt x="63093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0076" y="4084573"/>
              <a:ext cx="1262380" cy="1769110"/>
            </a:xfrm>
            <a:custGeom>
              <a:avLst/>
              <a:gdLst/>
              <a:ahLst/>
              <a:cxnLst/>
              <a:rect l="l" t="t" r="r" b="b"/>
              <a:pathLst>
                <a:path w="1262379" h="1769110">
                  <a:moveTo>
                    <a:pt x="0" y="1768538"/>
                  </a:moveTo>
                  <a:lnTo>
                    <a:pt x="630936" y="0"/>
                  </a:lnTo>
                  <a:lnTo>
                    <a:pt x="1261999" y="1768538"/>
                  </a:lnTo>
                  <a:lnTo>
                    <a:pt x="0" y="1768538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335526" y="4816297"/>
            <a:ext cx="48323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Y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670300" y="2390775"/>
            <a:ext cx="3213100" cy="1945005"/>
            <a:chOff x="3670300" y="2390775"/>
            <a:chExt cx="3213100" cy="1945005"/>
          </a:xfrm>
        </p:grpSpPr>
        <p:sp>
          <p:nvSpPr>
            <p:cNvPr id="23" name="object 23"/>
            <p:cNvSpPr/>
            <p:nvPr/>
          </p:nvSpPr>
          <p:spPr>
            <a:xfrm>
              <a:off x="3683000" y="3500500"/>
              <a:ext cx="859155" cy="584200"/>
            </a:xfrm>
            <a:custGeom>
              <a:avLst/>
              <a:gdLst/>
              <a:ahLst/>
              <a:cxnLst/>
              <a:rect l="l" t="t" r="r" b="b"/>
              <a:pathLst>
                <a:path w="859154" h="584200">
                  <a:moveTo>
                    <a:pt x="0" y="0"/>
                  </a:moveTo>
                  <a:lnTo>
                    <a:pt x="858901" y="58407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51551" y="3292475"/>
              <a:ext cx="1325880" cy="1036955"/>
            </a:xfrm>
            <a:custGeom>
              <a:avLst/>
              <a:gdLst/>
              <a:ahLst/>
              <a:cxnLst/>
              <a:rect l="l" t="t" r="r" b="b"/>
              <a:pathLst>
                <a:path w="1325879" h="1036954">
                  <a:moveTo>
                    <a:pt x="662686" y="0"/>
                  </a:moveTo>
                  <a:lnTo>
                    <a:pt x="0" y="1036574"/>
                  </a:lnTo>
                  <a:lnTo>
                    <a:pt x="1325499" y="1036574"/>
                  </a:lnTo>
                  <a:lnTo>
                    <a:pt x="662686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51551" y="3292475"/>
              <a:ext cx="1325880" cy="1036955"/>
            </a:xfrm>
            <a:custGeom>
              <a:avLst/>
              <a:gdLst/>
              <a:ahLst/>
              <a:cxnLst/>
              <a:rect l="l" t="t" r="r" b="b"/>
              <a:pathLst>
                <a:path w="1325879" h="1036954">
                  <a:moveTo>
                    <a:pt x="0" y="1036574"/>
                  </a:moveTo>
                  <a:lnTo>
                    <a:pt x="662686" y="0"/>
                  </a:lnTo>
                  <a:lnTo>
                    <a:pt x="1325499" y="1036574"/>
                  </a:lnTo>
                  <a:lnTo>
                    <a:pt x="0" y="103657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72125" y="2403475"/>
              <a:ext cx="1141730" cy="889000"/>
            </a:xfrm>
            <a:custGeom>
              <a:avLst/>
              <a:gdLst/>
              <a:ahLst/>
              <a:cxnLst/>
              <a:rect l="l" t="t" r="r" b="b"/>
              <a:pathLst>
                <a:path w="1141729" h="889000">
                  <a:moveTo>
                    <a:pt x="0" y="0"/>
                  </a:moveTo>
                  <a:lnTo>
                    <a:pt x="1141349" y="8890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7213600" y="5094223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>
                <a:moveTo>
                  <a:pt x="0" y="0"/>
                </a:moveTo>
                <a:lnTo>
                  <a:pt x="1325626" y="0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21601" y="5853112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>
                <a:moveTo>
                  <a:pt x="0" y="0"/>
                </a:moveTo>
                <a:lnTo>
                  <a:pt x="1325499" y="0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269619" y="683717"/>
            <a:ext cx="66065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1" spc="-80" dirty="0">
                <a:solidFill>
                  <a:srgbClr val="FF0000"/>
                </a:solidFill>
                <a:latin typeface="Arial"/>
                <a:cs typeface="Arial"/>
              </a:rPr>
              <a:t>AVL </a:t>
            </a: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Insertion: Inside</a:t>
            </a:r>
            <a:r>
              <a:rPr sz="4400" i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Case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15000" y="1447800"/>
            <a:ext cx="2717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Arial"/>
                <a:cs typeface="Arial"/>
              </a:rPr>
              <a:t>Does </a:t>
            </a:r>
            <a:r>
              <a:rPr sz="2400" i="1" dirty="0">
                <a:latin typeface="Arial"/>
                <a:cs typeface="Arial"/>
              </a:rPr>
              <a:t>“right</a:t>
            </a:r>
            <a:r>
              <a:rPr sz="2400" i="1" spc="-8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rotation”  restore</a:t>
            </a:r>
            <a:r>
              <a:rPr sz="2400" i="1" spc="-3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balance?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608489" y="1567998"/>
            <a:ext cx="2936875" cy="2314575"/>
          </a:xfrm>
          <a:custGeom>
            <a:avLst/>
            <a:gdLst/>
            <a:ahLst/>
            <a:cxnLst/>
            <a:rect l="l" t="t" r="r" b="b"/>
            <a:pathLst>
              <a:path w="2936875" h="2314575">
                <a:moveTo>
                  <a:pt x="63717" y="2140401"/>
                </a:moveTo>
                <a:lnTo>
                  <a:pt x="35182" y="2091053"/>
                </a:lnTo>
                <a:lnTo>
                  <a:pt x="15186" y="2037148"/>
                </a:lnTo>
                <a:lnTo>
                  <a:pt x="3526" y="1979017"/>
                </a:lnTo>
                <a:lnTo>
                  <a:pt x="0" y="1916989"/>
                </a:lnTo>
                <a:lnTo>
                  <a:pt x="1223" y="1884617"/>
                </a:lnTo>
                <a:lnTo>
                  <a:pt x="9517" y="1817362"/>
                </a:lnTo>
                <a:lnTo>
                  <a:pt x="25438" y="1747035"/>
                </a:lnTo>
                <a:lnTo>
                  <a:pt x="48783" y="1673965"/>
                </a:lnTo>
                <a:lnTo>
                  <a:pt x="63176" y="1636505"/>
                </a:lnTo>
                <a:lnTo>
                  <a:pt x="79349" y="1598483"/>
                </a:lnTo>
                <a:lnTo>
                  <a:pt x="97277" y="1559940"/>
                </a:lnTo>
                <a:lnTo>
                  <a:pt x="116934" y="1520917"/>
                </a:lnTo>
                <a:lnTo>
                  <a:pt x="138295" y="1481457"/>
                </a:lnTo>
                <a:lnTo>
                  <a:pt x="161335" y="1441599"/>
                </a:lnTo>
                <a:lnTo>
                  <a:pt x="186028" y="1401385"/>
                </a:lnTo>
                <a:lnTo>
                  <a:pt x="212349" y="1360857"/>
                </a:lnTo>
                <a:lnTo>
                  <a:pt x="240273" y="1320055"/>
                </a:lnTo>
                <a:lnTo>
                  <a:pt x="269774" y="1279021"/>
                </a:lnTo>
                <a:lnTo>
                  <a:pt x="300827" y="1237796"/>
                </a:lnTo>
                <a:lnTo>
                  <a:pt x="333406" y="1196421"/>
                </a:lnTo>
                <a:lnTo>
                  <a:pt x="367487" y="1154938"/>
                </a:lnTo>
                <a:lnTo>
                  <a:pt x="403044" y="1113387"/>
                </a:lnTo>
                <a:lnTo>
                  <a:pt x="440051" y="1071811"/>
                </a:lnTo>
                <a:lnTo>
                  <a:pt x="478483" y="1030249"/>
                </a:lnTo>
                <a:lnTo>
                  <a:pt x="518315" y="988744"/>
                </a:lnTo>
                <a:lnTo>
                  <a:pt x="559522" y="947336"/>
                </a:lnTo>
                <a:lnTo>
                  <a:pt x="602078" y="906067"/>
                </a:lnTo>
                <a:lnTo>
                  <a:pt x="645958" y="864978"/>
                </a:lnTo>
                <a:lnTo>
                  <a:pt x="691137" y="824111"/>
                </a:lnTo>
                <a:lnTo>
                  <a:pt x="737589" y="783506"/>
                </a:lnTo>
                <a:lnTo>
                  <a:pt x="785288" y="743204"/>
                </a:lnTo>
                <a:lnTo>
                  <a:pt x="834210" y="703248"/>
                </a:lnTo>
                <a:lnTo>
                  <a:pt x="884330" y="663677"/>
                </a:lnTo>
                <a:lnTo>
                  <a:pt x="935621" y="624534"/>
                </a:lnTo>
                <a:lnTo>
                  <a:pt x="988058" y="585859"/>
                </a:lnTo>
                <a:lnTo>
                  <a:pt x="1041617" y="547694"/>
                </a:lnTo>
                <a:lnTo>
                  <a:pt x="1095792" y="510418"/>
                </a:lnTo>
                <a:lnTo>
                  <a:pt x="1150062" y="474370"/>
                </a:lnTo>
                <a:lnTo>
                  <a:pt x="1204382" y="439560"/>
                </a:lnTo>
                <a:lnTo>
                  <a:pt x="1258702" y="405997"/>
                </a:lnTo>
                <a:lnTo>
                  <a:pt x="1312976" y="373692"/>
                </a:lnTo>
                <a:lnTo>
                  <a:pt x="1367157" y="342654"/>
                </a:lnTo>
                <a:lnTo>
                  <a:pt x="1421196" y="312893"/>
                </a:lnTo>
                <a:lnTo>
                  <a:pt x="1475047" y="284418"/>
                </a:lnTo>
                <a:lnTo>
                  <a:pt x="1528662" y="257240"/>
                </a:lnTo>
                <a:lnTo>
                  <a:pt x="1581994" y="231367"/>
                </a:lnTo>
                <a:lnTo>
                  <a:pt x="1634995" y="206810"/>
                </a:lnTo>
                <a:lnTo>
                  <a:pt x="1687618" y="183578"/>
                </a:lnTo>
                <a:lnTo>
                  <a:pt x="1739816" y="161681"/>
                </a:lnTo>
                <a:lnTo>
                  <a:pt x="1791541" y="141128"/>
                </a:lnTo>
                <a:lnTo>
                  <a:pt x="1842745" y="121930"/>
                </a:lnTo>
                <a:lnTo>
                  <a:pt x="1893381" y="104095"/>
                </a:lnTo>
                <a:lnTo>
                  <a:pt x="1943402" y="87635"/>
                </a:lnTo>
                <a:lnTo>
                  <a:pt x="1992761" y="72557"/>
                </a:lnTo>
                <a:lnTo>
                  <a:pt x="2041410" y="58873"/>
                </a:lnTo>
                <a:lnTo>
                  <a:pt x="2089301" y="46591"/>
                </a:lnTo>
                <a:lnTo>
                  <a:pt x="2136387" y="35722"/>
                </a:lnTo>
                <a:lnTo>
                  <a:pt x="2182621" y="26275"/>
                </a:lnTo>
                <a:lnTo>
                  <a:pt x="2227956" y="18260"/>
                </a:lnTo>
                <a:lnTo>
                  <a:pt x="2272343" y="11686"/>
                </a:lnTo>
                <a:lnTo>
                  <a:pt x="2315736" y="6563"/>
                </a:lnTo>
                <a:lnTo>
                  <a:pt x="2358087" y="2902"/>
                </a:lnTo>
                <a:lnTo>
                  <a:pt x="2399349" y="710"/>
                </a:lnTo>
                <a:lnTo>
                  <a:pt x="2439474" y="0"/>
                </a:lnTo>
                <a:lnTo>
                  <a:pt x="2478415" y="778"/>
                </a:lnTo>
                <a:lnTo>
                  <a:pt x="2552555" y="6845"/>
                </a:lnTo>
                <a:lnTo>
                  <a:pt x="2621389" y="18987"/>
                </a:lnTo>
                <a:lnTo>
                  <a:pt x="2684539" y="37283"/>
                </a:lnTo>
                <a:lnTo>
                  <a:pt x="2741624" y="61810"/>
                </a:lnTo>
                <a:lnTo>
                  <a:pt x="2792266" y="92646"/>
                </a:lnTo>
                <a:lnTo>
                  <a:pt x="2836086" y="129867"/>
                </a:lnTo>
                <a:lnTo>
                  <a:pt x="2872703" y="173552"/>
                </a:lnTo>
                <a:lnTo>
                  <a:pt x="2888051" y="197628"/>
                </a:lnTo>
                <a:lnTo>
                  <a:pt x="2901238" y="222885"/>
                </a:lnTo>
                <a:lnTo>
                  <a:pt x="2921234" y="276776"/>
                </a:lnTo>
                <a:lnTo>
                  <a:pt x="2932894" y="334897"/>
                </a:lnTo>
                <a:lnTo>
                  <a:pt x="2936420" y="396917"/>
                </a:lnTo>
                <a:lnTo>
                  <a:pt x="2935197" y="429286"/>
                </a:lnTo>
                <a:lnTo>
                  <a:pt x="2926903" y="496536"/>
                </a:lnTo>
                <a:lnTo>
                  <a:pt x="2910982" y="566860"/>
                </a:lnTo>
                <a:lnTo>
                  <a:pt x="2887637" y="639927"/>
                </a:lnTo>
                <a:lnTo>
                  <a:pt x="2873244" y="677386"/>
                </a:lnTo>
                <a:lnTo>
                  <a:pt x="2857071" y="715408"/>
                </a:lnTo>
                <a:lnTo>
                  <a:pt x="2839143" y="753951"/>
                </a:lnTo>
                <a:lnTo>
                  <a:pt x="2819486" y="792973"/>
                </a:lnTo>
                <a:lnTo>
                  <a:pt x="2798124" y="832434"/>
                </a:lnTo>
                <a:lnTo>
                  <a:pt x="2775085" y="872292"/>
                </a:lnTo>
                <a:lnTo>
                  <a:pt x="2750392" y="912505"/>
                </a:lnTo>
                <a:lnTo>
                  <a:pt x="2724071" y="953034"/>
                </a:lnTo>
                <a:lnTo>
                  <a:pt x="2696147" y="993835"/>
                </a:lnTo>
                <a:lnTo>
                  <a:pt x="2666646" y="1034869"/>
                </a:lnTo>
                <a:lnTo>
                  <a:pt x="2635593" y="1076094"/>
                </a:lnTo>
                <a:lnTo>
                  <a:pt x="2603014" y="1117468"/>
                </a:lnTo>
                <a:lnTo>
                  <a:pt x="2568933" y="1158951"/>
                </a:lnTo>
                <a:lnTo>
                  <a:pt x="2533376" y="1200500"/>
                </a:lnTo>
                <a:lnTo>
                  <a:pt x="2496369" y="1242076"/>
                </a:lnTo>
                <a:lnTo>
                  <a:pt x="2457937" y="1283636"/>
                </a:lnTo>
                <a:lnTo>
                  <a:pt x="2418104" y="1325139"/>
                </a:lnTo>
                <a:lnTo>
                  <a:pt x="2376898" y="1366544"/>
                </a:lnTo>
                <a:lnTo>
                  <a:pt x="2334341" y="1407811"/>
                </a:lnTo>
                <a:lnTo>
                  <a:pt x="2290461" y="1448896"/>
                </a:lnTo>
                <a:lnTo>
                  <a:pt x="2245283" y="1489760"/>
                </a:lnTo>
                <a:lnTo>
                  <a:pt x="2198831" y="1530361"/>
                </a:lnTo>
                <a:lnTo>
                  <a:pt x="2151132" y="1570657"/>
                </a:lnTo>
                <a:lnTo>
                  <a:pt x="2102210" y="1610609"/>
                </a:lnTo>
                <a:lnTo>
                  <a:pt x="2052090" y="1650173"/>
                </a:lnTo>
                <a:lnTo>
                  <a:pt x="2000799" y="1689309"/>
                </a:lnTo>
                <a:lnTo>
                  <a:pt x="1948362" y="1727976"/>
                </a:lnTo>
                <a:lnTo>
                  <a:pt x="1894803" y="1766132"/>
                </a:lnTo>
                <a:lnTo>
                  <a:pt x="1840628" y="1803418"/>
                </a:lnTo>
                <a:lnTo>
                  <a:pt x="1786358" y="1839474"/>
                </a:lnTo>
                <a:lnTo>
                  <a:pt x="1732038" y="1874292"/>
                </a:lnTo>
                <a:lnTo>
                  <a:pt x="1677718" y="1907862"/>
                </a:lnTo>
                <a:lnTo>
                  <a:pt x="1623444" y="1940174"/>
                </a:lnTo>
                <a:lnTo>
                  <a:pt x="1569263" y="1971219"/>
                </a:lnTo>
                <a:lnTo>
                  <a:pt x="1515224" y="2000986"/>
                </a:lnTo>
                <a:lnTo>
                  <a:pt x="1461373" y="2029467"/>
                </a:lnTo>
                <a:lnTo>
                  <a:pt x="1407757" y="2056651"/>
                </a:lnTo>
                <a:lnTo>
                  <a:pt x="1354426" y="2082529"/>
                </a:lnTo>
                <a:lnTo>
                  <a:pt x="1301424" y="2107092"/>
                </a:lnTo>
                <a:lnTo>
                  <a:pt x="1248801" y="2130329"/>
                </a:lnTo>
                <a:lnTo>
                  <a:pt x="1196604" y="2152230"/>
                </a:lnTo>
                <a:lnTo>
                  <a:pt x="1144879" y="2172787"/>
                </a:lnTo>
                <a:lnTo>
                  <a:pt x="1093675" y="2191989"/>
                </a:lnTo>
                <a:lnTo>
                  <a:pt x="1043039" y="2209827"/>
                </a:lnTo>
                <a:lnTo>
                  <a:pt x="993018" y="2226291"/>
                </a:lnTo>
                <a:lnTo>
                  <a:pt x="943659" y="2241372"/>
                </a:lnTo>
                <a:lnTo>
                  <a:pt x="895010" y="2255059"/>
                </a:lnTo>
                <a:lnTo>
                  <a:pt x="847119" y="2267343"/>
                </a:lnTo>
                <a:lnTo>
                  <a:pt x="800033" y="2278215"/>
                </a:lnTo>
                <a:lnTo>
                  <a:pt x="753799" y="2287664"/>
                </a:lnTo>
                <a:lnTo>
                  <a:pt x="708464" y="2295681"/>
                </a:lnTo>
                <a:lnTo>
                  <a:pt x="664077" y="2302257"/>
                </a:lnTo>
                <a:lnTo>
                  <a:pt x="620684" y="2307381"/>
                </a:lnTo>
                <a:lnTo>
                  <a:pt x="578333" y="2311044"/>
                </a:lnTo>
                <a:lnTo>
                  <a:pt x="537071" y="2313237"/>
                </a:lnTo>
                <a:lnTo>
                  <a:pt x="496946" y="2313949"/>
                </a:lnTo>
                <a:lnTo>
                  <a:pt x="458005" y="2313171"/>
                </a:lnTo>
                <a:lnTo>
                  <a:pt x="383865" y="2307106"/>
                </a:lnTo>
                <a:lnTo>
                  <a:pt x="315031" y="2294965"/>
                </a:lnTo>
                <a:lnTo>
                  <a:pt x="251881" y="2276670"/>
                </a:lnTo>
                <a:lnTo>
                  <a:pt x="194796" y="2252143"/>
                </a:lnTo>
                <a:lnTo>
                  <a:pt x="144154" y="2221308"/>
                </a:lnTo>
                <a:lnTo>
                  <a:pt x="100334" y="2184087"/>
                </a:lnTo>
                <a:lnTo>
                  <a:pt x="63717" y="2140401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983604" y="3034011"/>
            <a:ext cx="588010" cy="13017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20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5400" i="1" dirty="0">
                <a:latin typeface="Arial"/>
                <a:cs typeface="Arial"/>
              </a:rPr>
              <a:t>Z</a:t>
            </a:r>
            <a:endParaRPr sz="5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80228" y="3988689"/>
            <a:ext cx="45783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r>
              <a:rPr sz="2000" i="1" spc="5" dirty="0">
                <a:latin typeface="Arial"/>
                <a:cs typeface="Arial"/>
              </a:rPr>
              <a:t>+</a:t>
            </a:r>
            <a:r>
              <a:rPr sz="2000" i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78675" y="3074035"/>
            <a:ext cx="14185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05255" algn="l"/>
              </a:tabLst>
            </a:pPr>
            <a:r>
              <a:rPr sz="20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93975" y="398868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6C3E2469-7C94-432F-A493-1F73F9E5AD1D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9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637151" y="2670175"/>
            <a:ext cx="790575" cy="768350"/>
            <a:chOff x="4637151" y="2670175"/>
            <a:chExt cx="790575" cy="768350"/>
          </a:xfrm>
        </p:grpSpPr>
        <p:sp>
          <p:nvSpPr>
            <p:cNvPr id="4" name="object 4"/>
            <p:cNvSpPr/>
            <p:nvPr/>
          </p:nvSpPr>
          <p:spPr>
            <a:xfrm>
              <a:off x="4643501" y="2676525"/>
              <a:ext cx="777875" cy="755650"/>
            </a:xfrm>
            <a:custGeom>
              <a:avLst/>
              <a:gdLst/>
              <a:ahLst/>
              <a:cxnLst/>
              <a:rect l="l" t="t" r="r" b="b"/>
              <a:pathLst>
                <a:path w="777875" h="755650">
                  <a:moveTo>
                    <a:pt x="388874" y="0"/>
                  </a:moveTo>
                  <a:lnTo>
                    <a:pt x="340096" y="2943"/>
                  </a:lnTo>
                  <a:lnTo>
                    <a:pt x="293127" y="11539"/>
                  </a:lnTo>
                  <a:lnTo>
                    <a:pt x="248329" y="25432"/>
                  </a:lnTo>
                  <a:lnTo>
                    <a:pt x="206067" y="44269"/>
                  </a:lnTo>
                  <a:lnTo>
                    <a:pt x="166707" y="67695"/>
                  </a:lnTo>
                  <a:lnTo>
                    <a:pt x="130612" y="95356"/>
                  </a:lnTo>
                  <a:lnTo>
                    <a:pt x="98147" y="126898"/>
                  </a:lnTo>
                  <a:lnTo>
                    <a:pt x="69676" y="161968"/>
                  </a:lnTo>
                  <a:lnTo>
                    <a:pt x="45565" y="200210"/>
                  </a:lnTo>
                  <a:lnTo>
                    <a:pt x="26177" y="241271"/>
                  </a:lnTo>
                  <a:lnTo>
                    <a:pt x="11877" y="284796"/>
                  </a:lnTo>
                  <a:lnTo>
                    <a:pt x="3030" y="330432"/>
                  </a:lnTo>
                  <a:lnTo>
                    <a:pt x="0" y="377825"/>
                  </a:lnTo>
                  <a:lnTo>
                    <a:pt x="3030" y="425217"/>
                  </a:lnTo>
                  <a:lnTo>
                    <a:pt x="11877" y="470853"/>
                  </a:lnTo>
                  <a:lnTo>
                    <a:pt x="26177" y="514378"/>
                  </a:lnTo>
                  <a:lnTo>
                    <a:pt x="45565" y="555439"/>
                  </a:lnTo>
                  <a:lnTo>
                    <a:pt x="69676" y="593681"/>
                  </a:lnTo>
                  <a:lnTo>
                    <a:pt x="98147" y="628751"/>
                  </a:lnTo>
                  <a:lnTo>
                    <a:pt x="130612" y="660293"/>
                  </a:lnTo>
                  <a:lnTo>
                    <a:pt x="166707" y="687954"/>
                  </a:lnTo>
                  <a:lnTo>
                    <a:pt x="206067" y="711380"/>
                  </a:lnTo>
                  <a:lnTo>
                    <a:pt x="248329" y="730217"/>
                  </a:lnTo>
                  <a:lnTo>
                    <a:pt x="293127" y="744110"/>
                  </a:lnTo>
                  <a:lnTo>
                    <a:pt x="340096" y="752706"/>
                  </a:lnTo>
                  <a:lnTo>
                    <a:pt x="388874" y="755650"/>
                  </a:lnTo>
                  <a:lnTo>
                    <a:pt x="437653" y="752706"/>
                  </a:lnTo>
                  <a:lnTo>
                    <a:pt x="484628" y="744110"/>
                  </a:lnTo>
                  <a:lnTo>
                    <a:pt x="529435" y="730217"/>
                  </a:lnTo>
                  <a:lnTo>
                    <a:pt x="571708" y="711380"/>
                  </a:lnTo>
                  <a:lnTo>
                    <a:pt x="611082" y="687954"/>
                  </a:lnTo>
                  <a:lnTo>
                    <a:pt x="647191" y="660293"/>
                  </a:lnTo>
                  <a:lnTo>
                    <a:pt x="679671" y="628751"/>
                  </a:lnTo>
                  <a:lnTo>
                    <a:pt x="708156" y="593681"/>
                  </a:lnTo>
                  <a:lnTo>
                    <a:pt x="732281" y="555439"/>
                  </a:lnTo>
                  <a:lnTo>
                    <a:pt x="751680" y="514378"/>
                  </a:lnTo>
                  <a:lnTo>
                    <a:pt x="765989" y="470853"/>
                  </a:lnTo>
                  <a:lnTo>
                    <a:pt x="774842" y="425217"/>
                  </a:lnTo>
                  <a:lnTo>
                    <a:pt x="777875" y="377825"/>
                  </a:lnTo>
                  <a:lnTo>
                    <a:pt x="774842" y="330432"/>
                  </a:lnTo>
                  <a:lnTo>
                    <a:pt x="765989" y="284796"/>
                  </a:lnTo>
                  <a:lnTo>
                    <a:pt x="751680" y="241271"/>
                  </a:lnTo>
                  <a:lnTo>
                    <a:pt x="732281" y="200210"/>
                  </a:lnTo>
                  <a:lnTo>
                    <a:pt x="708156" y="161968"/>
                  </a:lnTo>
                  <a:lnTo>
                    <a:pt x="679671" y="126898"/>
                  </a:lnTo>
                  <a:lnTo>
                    <a:pt x="647192" y="95356"/>
                  </a:lnTo>
                  <a:lnTo>
                    <a:pt x="611082" y="67695"/>
                  </a:lnTo>
                  <a:lnTo>
                    <a:pt x="571708" y="44269"/>
                  </a:lnTo>
                  <a:lnTo>
                    <a:pt x="529435" y="25432"/>
                  </a:lnTo>
                  <a:lnTo>
                    <a:pt x="484628" y="11539"/>
                  </a:lnTo>
                  <a:lnTo>
                    <a:pt x="437653" y="2943"/>
                  </a:lnTo>
                  <a:lnTo>
                    <a:pt x="388874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43501" y="2676525"/>
              <a:ext cx="777875" cy="755650"/>
            </a:xfrm>
            <a:custGeom>
              <a:avLst/>
              <a:gdLst/>
              <a:ahLst/>
              <a:cxnLst/>
              <a:rect l="l" t="t" r="r" b="b"/>
              <a:pathLst>
                <a:path w="777875" h="755650">
                  <a:moveTo>
                    <a:pt x="0" y="377825"/>
                  </a:moveTo>
                  <a:lnTo>
                    <a:pt x="3030" y="330432"/>
                  </a:lnTo>
                  <a:lnTo>
                    <a:pt x="11877" y="284796"/>
                  </a:lnTo>
                  <a:lnTo>
                    <a:pt x="26177" y="241271"/>
                  </a:lnTo>
                  <a:lnTo>
                    <a:pt x="45565" y="200210"/>
                  </a:lnTo>
                  <a:lnTo>
                    <a:pt x="69676" y="161968"/>
                  </a:lnTo>
                  <a:lnTo>
                    <a:pt x="98147" y="126898"/>
                  </a:lnTo>
                  <a:lnTo>
                    <a:pt x="130612" y="95356"/>
                  </a:lnTo>
                  <a:lnTo>
                    <a:pt x="166707" y="67695"/>
                  </a:lnTo>
                  <a:lnTo>
                    <a:pt x="206067" y="44269"/>
                  </a:lnTo>
                  <a:lnTo>
                    <a:pt x="248329" y="25432"/>
                  </a:lnTo>
                  <a:lnTo>
                    <a:pt x="293127" y="11539"/>
                  </a:lnTo>
                  <a:lnTo>
                    <a:pt x="340096" y="2943"/>
                  </a:lnTo>
                  <a:lnTo>
                    <a:pt x="388874" y="0"/>
                  </a:lnTo>
                  <a:lnTo>
                    <a:pt x="437653" y="2943"/>
                  </a:lnTo>
                  <a:lnTo>
                    <a:pt x="484628" y="11539"/>
                  </a:lnTo>
                  <a:lnTo>
                    <a:pt x="529435" y="25432"/>
                  </a:lnTo>
                  <a:lnTo>
                    <a:pt x="571708" y="44269"/>
                  </a:lnTo>
                  <a:lnTo>
                    <a:pt x="611082" y="67695"/>
                  </a:lnTo>
                  <a:lnTo>
                    <a:pt x="647191" y="95356"/>
                  </a:lnTo>
                  <a:lnTo>
                    <a:pt x="679671" y="126898"/>
                  </a:lnTo>
                  <a:lnTo>
                    <a:pt x="708156" y="161968"/>
                  </a:lnTo>
                  <a:lnTo>
                    <a:pt x="732281" y="200210"/>
                  </a:lnTo>
                  <a:lnTo>
                    <a:pt x="751680" y="241271"/>
                  </a:lnTo>
                  <a:lnTo>
                    <a:pt x="765989" y="284796"/>
                  </a:lnTo>
                  <a:lnTo>
                    <a:pt x="774842" y="330432"/>
                  </a:lnTo>
                  <a:lnTo>
                    <a:pt x="777875" y="377825"/>
                  </a:lnTo>
                  <a:lnTo>
                    <a:pt x="774842" y="425217"/>
                  </a:lnTo>
                  <a:lnTo>
                    <a:pt x="765989" y="470853"/>
                  </a:lnTo>
                  <a:lnTo>
                    <a:pt x="751680" y="514378"/>
                  </a:lnTo>
                  <a:lnTo>
                    <a:pt x="732281" y="555439"/>
                  </a:lnTo>
                  <a:lnTo>
                    <a:pt x="708156" y="593681"/>
                  </a:lnTo>
                  <a:lnTo>
                    <a:pt x="679671" y="628751"/>
                  </a:lnTo>
                  <a:lnTo>
                    <a:pt x="647191" y="660293"/>
                  </a:lnTo>
                  <a:lnTo>
                    <a:pt x="611082" y="687954"/>
                  </a:lnTo>
                  <a:lnTo>
                    <a:pt x="571708" y="711380"/>
                  </a:lnTo>
                  <a:lnTo>
                    <a:pt x="529435" y="730217"/>
                  </a:lnTo>
                  <a:lnTo>
                    <a:pt x="484628" y="744110"/>
                  </a:lnTo>
                  <a:lnTo>
                    <a:pt x="437653" y="752706"/>
                  </a:lnTo>
                  <a:lnTo>
                    <a:pt x="388874" y="755650"/>
                  </a:lnTo>
                  <a:lnTo>
                    <a:pt x="340096" y="752706"/>
                  </a:lnTo>
                  <a:lnTo>
                    <a:pt x="293127" y="744110"/>
                  </a:lnTo>
                  <a:lnTo>
                    <a:pt x="248329" y="730217"/>
                  </a:lnTo>
                  <a:lnTo>
                    <a:pt x="206067" y="711380"/>
                  </a:lnTo>
                  <a:lnTo>
                    <a:pt x="166707" y="687954"/>
                  </a:lnTo>
                  <a:lnTo>
                    <a:pt x="130612" y="660293"/>
                  </a:lnTo>
                  <a:lnTo>
                    <a:pt x="98147" y="628751"/>
                  </a:lnTo>
                  <a:lnTo>
                    <a:pt x="69676" y="593681"/>
                  </a:lnTo>
                  <a:lnTo>
                    <a:pt x="45565" y="555439"/>
                  </a:lnTo>
                  <a:lnTo>
                    <a:pt x="26177" y="514378"/>
                  </a:lnTo>
                  <a:lnTo>
                    <a:pt x="11877" y="470853"/>
                  </a:lnTo>
                  <a:lnTo>
                    <a:pt x="3030" y="425217"/>
                  </a:lnTo>
                  <a:lnTo>
                    <a:pt x="0" y="3778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935728" y="2498216"/>
            <a:ext cx="177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spc="-5" dirty="0">
                <a:latin typeface="Arial"/>
                <a:cs typeface="Arial"/>
              </a:rPr>
              <a:t>j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73451" y="1749425"/>
            <a:ext cx="792480" cy="768350"/>
            <a:chOff x="2973451" y="1749425"/>
            <a:chExt cx="792480" cy="768350"/>
          </a:xfrm>
        </p:grpSpPr>
        <p:sp>
          <p:nvSpPr>
            <p:cNvPr id="8" name="object 8"/>
            <p:cNvSpPr/>
            <p:nvPr/>
          </p:nvSpPr>
          <p:spPr>
            <a:xfrm>
              <a:off x="2979801" y="1755775"/>
              <a:ext cx="779780" cy="755650"/>
            </a:xfrm>
            <a:custGeom>
              <a:avLst/>
              <a:gdLst/>
              <a:ahLst/>
              <a:cxnLst/>
              <a:rect l="l" t="t" r="r" b="b"/>
              <a:pathLst>
                <a:path w="779779" h="755650">
                  <a:moveTo>
                    <a:pt x="389636" y="0"/>
                  </a:moveTo>
                  <a:lnTo>
                    <a:pt x="340746" y="2943"/>
                  </a:lnTo>
                  <a:lnTo>
                    <a:pt x="293672" y="11539"/>
                  </a:lnTo>
                  <a:lnTo>
                    <a:pt x="248780" y="25432"/>
                  </a:lnTo>
                  <a:lnTo>
                    <a:pt x="206432" y="44269"/>
                  </a:lnTo>
                  <a:lnTo>
                    <a:pt x="166995" y="67695"/>
                  </a:lnTo>
                  <a:lnTo>
                    <a:pt x="130833" y="95356"/>
                  </a:lnTo>
                  <a:lnTo>
                    <a:pt x="98309" y="126898"/>
                  </a:lnTo>
                  <a:lnTo>
                    <a:pt x="69789" y="161968"/>
                  </a:lnTo>
                  <a:lnTo>
                    <a:pt x="45637" y="200210"/>
                  </a:lnTo>
                  <a:lnTo>
                    <a:pt x="26217" y="241271"/>
                  </a:lnTo>
                  <a:lnTo>
                    <a:pt x="11895" y="284796"/>
                  </a:lnTo>
                  <a:lnTo>
                    <a:pt x="3034" y="330432"/>
                  </a:lnTo>
                  <a:lnTo>
                    <a:pt x="0" y="377825"/>
                  </a:lnTo>
                  <a:lnTo>
                    <a:pt x="3034" y="425217"/>
                  </a:lnTo>
                  <a:lnTo>
                    <a:pt x="11895" y="470853"/>
                  </a:lnTo>
                  <a:lnTo>
                    <a:pt x="26217" y="514378"/>
                  </a:lnTo>
                  <a:lnTo>
                    <a:pt x="45637" y="555439"/>
                  </a:lnTo>
                  <a:lnTo>
                    <a:pt x="69789" y="593681"/>
                  </a:lnTo>
                  <a:lnTo>
                    <a:pt x="98309" y="628751"/>
                  </a:lnTo>
                  <a:lnTo>
                    <a:pt x="130833" y="660293"/>
                  </a:lnTo>
                  <a:lnTo>
                    <a:pt x="166995" y="687954"/>
                  </a:lnTo>
                  <a:lnTo>
                    <a:pt x="206432" y="711380"/>
                  </a:lnTo>
                  <a:lnTo>
                    <a:pt x="248780" y="730217"/>
                  </a:lnTo>
                  <a:lnTo>
                    <a:pt x="293672" y="744110"/>
                  </a:lnTo>
                  <a:lnTo>
                    <a:pt x="340746" y="752706"/>
                  </a:lnTo>
                  <a:lnTo>
                    <a:pt x="389636" y="755650"/>
                  </a:lnTo>
                  <a:lnTo>
                    <a:pt x="438527" y="752706"/>
                  </a:lnTo>
                  <a:lnTo>
                    <a:pt x="485607" y="744110"/>
                  </a:lnTo>
                  <a:lnTo>
                    <a:pt x="530509" y="730217"/>
                  </a:lnTo>
                  <a:lnTo>
                    <a:pt x="572867" y="711380"/>
                  </a:lnTo>
                  <a:lnTo>
                    <a:pt x="612318" y="687954"/>
                  </a:lnTo>
                  <a:lnTo>
                    <a:pt x="648495" y="660293"/>
                  </a:lnTo>
                  <a:lnTo>
                    <a:pt x="681033" y="628751"/>
                  </a:lnTo>
                  <a:lnTo>
                    <a:pt x="709567" y="593681"/>
                  </a:lnTo>
                  <a:lnTo>
                    <a:pt x="733733" y="555439"/>
                  </a:lnTo>
                  <a:lnTo>
                    <a:pt x="753164" y="514378"/>
                  </a:lnTo>
                  <a:lnTo>
                    <a:pt x="767495" y="470853"/>
                  </a:lnTo>
                  <a:lnTo>
                    <a:pt x="776362" y="425217"/>
                  </a:lnTo>
                  <a:lnTo>
                    <a:pt x="779399" y="377825"/>
                  </a:lnTo>
                  <a:lnTo>
                    <a:pt x="776362" y="330432"/>
                  </a:lnTo>
                  <a:lnTo>
                    <a:pt x="767495" y="284796"/>
                  </a:lnTo>
                  <a:lnTo>
                    <a:pt x="753164" y="241271"/>
                  </a:lnTo>
                  <a:lnTo>
                    <a:pt x="733733" y="200210"/>
                  </a:lnTo>
                  <a:lnTo>
                    <a:pt x="709567" y="161968"/>
                  </a:lnTo>
                  <a:lnTo>
                    <a:pt x="681033" y="126898"/>
                  </a:lnTo>
                  <a:lnTo>
                    <a:pt x="648495" y="95356"/>
                  </a:lnTo>
                  <a:lnTo>
                    <a:pt x="612318" y="67695"/>
                  </a:lnTo>
                  <a:lnTo>
                    <a:pt x="572867" y="44269"/>
                  </a:lnTo>
                  <a:lnTo>
                    <a:pt x="530509" y="25432"/>
                  </a:lnTo>
                  <a:lnTo>
                    <a:pt x="485607" y="11539"/>
                  </a:lnTo>
                  <a:lnTo>
                    <a:pt x="438527" y="2943"/>
                  </a:lnTo>
                  <a:lnTo>
                    <a:pt x="389636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79801" y="1755775"/>
              <a:ext cx="779780" cy="755650"/>
            </a:xfrm>
            <a:custGeom>
              <a:avLst/>
              <a:gdLst/>
              <a:ahLst/>
              <a:cxnLst/>
              <a:rect l="l" t="t" r="r" b="b"/>
              <a:pathLst>
                <a:path w="779779" h="755650">
                  <a:moveTo>
                    <a:pt x="0" y="377825"/>
                  </a:moveTo>
                  <a:lnTo>
                    <a:pt x="3034" y="330432"/>
                  </a:lnTo>
                  <a:lnTo>
                    <a:pt x="11895" y="284796"/>
                  </a:lnTo>
                  <a:lnTo>
                    <a:pt x="26217" y="241271"/>
                  </a:lnTo>
                  <a:lnTo>
                    <a:pt x="45637" y="200210"/>
                  </a:lnTo>
                  <a:lnTo>
                    <a:pt x="69789" y="161968"/>
                  </a:lnTo>
                  <a:lnTo>
                    <a:pt x="98309" y="126898"/>
                  </a:lnTo>
                  <a:lnTo>
                    <a:pt x="130833" y="95356"/>
                  </a:lnTo>
                  <a:lnTo>
                    <a:pt x="166995" y="67695"/>
                  </a:lnTo>
                  <a:lnTo>
                    <a:pt x="206432" y="44269"/>
                  </a:lnTo>
                  <a:lnTo>
                    <a:pt x="248780" y="25432"/>
                  </a:lnTo>
                  <a:lnTo>
                    <a:pt x="293672" y="11539"/>
                  </a:lnTo>
                  <a:lnTo>
                    <a:pt x="340746" y="2943"/>
                  </a:lnTo>
                  <a:lnTo>
                    <a:pt x="389636" y="0"/>
                  </a:lnTo>
                  <a:lnTo>
                    <a:pt x="438527" y="2943"/>
                  </a:lnTo>
                  <a:lnTo>
                    <a:pt x="485607" y="11539"/>
                  </a:lnTo>
                  <a:lnTo>
                    <a:pt x="530509" y="25432"/>
                  </a:lnTo>
                  <a:lnTo>
                    <a:pt x="572867" y="44269"/>
                  </a:lnTo>
                  <a:lnTo>
                    <a:pt x="612318" y="67695"/>
                  </a:lnTo>
                  <a:lnTo>
                    <a:pt x="648495" y="95356"/>
                  </a:lnTo>
                  <a:lnTo>
                    <a:pt x="681033" y="126898"/>
                  </a:lnTo>
                  <a:lnTo>
                    <a:pt x="709567" y="161968"/>
                  </a:lnTo>
                  <a:lnTo>
                    <a:pt x="733733" y="200210"/>
                  </a:lnTo>
                  <a:lnTo>
                    <a:pt x="753164" y="241271"/>
                  </a:lnTo>
                  <a:lnTo>
                    <a:pt x="767495" y="284796"/>
                  </a:lnTo>
                  <a:lnTo>
                    <a:pt x="776362" y="330432"/>
                  </a:lnTo>
                  <a:lnTo>
                    <a:pt x="779399" y="377825"/>
                  </a:lnTo>
                  <a:lnTo>
                    <a:pt x="776362" y="425217"/>
                  </a:lnTo>
                  <a:lnTo>
                    <a:pt x="767495" y="470853"/>
                  </a:lnTo>
                  <a:lnTo>
                    <a:pt x="753164" y="514378"/>
                  </a:lnTo>
                  <a:lnTo>
                    <a:pt x="733733" y="555439"/>
                  </a:lnTo>
                  <a:lnTo>
                    <a:pt x="709567" y="593681"/>
                  </a:lnTo>
                  <a:lnTo>
                    <a:pt x="681033" y="628751"/>
                  </a:lnTo>
                  <a:lnTo>
                    <a:pt x="648495" y="660293"/>
                  </a:lnTo>
                  <a:lnTo>
                    <a:pt x="612318" y="687954"/>
                  </a:lnTo>
                  <a:lnTo>
                    <a:pt x="572867" y="711380"/>
                  </a:lnTo>
                  <a:lnTo>
                    <a:pt x="530509" y="730217"/>
                  </a:lnTo>
                  <a:lnTo>
                    <a:pt x="485607" y="744110"/>
                  </a:lnTo>
                  <a:lnTo>
                    <a:pt x="438527" y="752706"/>
                  </a:lnTo>
                  <a:lnTo>
                    <a:pt x="389636" y="755650"/>
                  </a:lnTo>
                  <a:lnTo>
                    <a:pt x="340746" y="752706"/>
                  </a:lnTo>
                  <a:lnTo>
                    <a:pt x="293672" y="744110"/>
                  </a:lnTo>
                  <a:lnTo>
                    <a:pt x="248780" y="730217"/>
                  </a:lnTo>
                  <a:lnTo>
                    <a:pt x="206432" y="711380"/>
                  </a:lnTo>
                  <a:lnTo>
                    <a:pt x="166995" y="687954"/>
                  </a:lnTo>
                  <a:lnTo>
                    <a:pt x="130833" y="660293"/>
                  </a:lnTo>
                  <a:lnTo>
                    <a:pt x="98309" y="628751"/>
                  </a:lnTo>
                  <a:lnTo>
                    <a:pt x="69789" y="593681"/>
                  </a:lnTo>
                  <a:lnTo>
                    <a:pt x="45637" y="555439"/>
                  </a:lnTo>
                  <a:lnTo>
                    <a:pt x="26217" y="514378"/>
                  </a:lnTo>
                  <a:lnTo>
                    <a:pt x="11895" y="470853"/>
                  </a:lnTo>
                  <a:lnTo>
                    <a:pt x="3034" y="425217"/>
                  </a:lnTo>
                  <a:lnTo>
                    <a:pt x="0" y="3778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94050" y="1680464"/>
            <a:ext cx="3683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solidFill>
                  <a:srgbClr val="000000"/>
                </a:solidFill>
                <a:latin typeface="Arial"/>
                <a:cs typeface="Arial"/>
              </a:rPr>
              <a:t>k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17700" y="2389251"/>
            <a:ext cx="3351529" cy="1736725"/>
            <a:chOff x="1417700" y="2389251"/>
            <a:chExt cx="3351529" cy="1736725"/>
          </a:xfrm>
        </p:grpSpPr>
        <p:sp>
          <p:nvSpPr>
            <p:cNvPr id="12" name="object 12"/>
            <p:cNvSpPr/>
            <p:nvPr/>
          </p:nvSpPr>
          <p:spPr>
            <a:xfrm>
              <a:off x="4006849" y="3322701"/>
              <a:ext cx="749300" cy="522605"/>
            </a:xfrm>
            <a:custGeom>
              <a:avLst/>
              <a:gdLst/>
              <a:ahLst/>
              <a:cxnLst/>
              <a:rect l="l" t="t" r="r" b="b"/>
              <a:pathLst>
                <a:path w="749300" h="522604">
                  <a:moveTo>
                    <a:pt x="749300" y="0"/>
                  </a:moveTo>
                  <a:lnTo>
                    <a:pt x="0" y="52222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24050" y="2992374"/>
              <a:ext cx="1450975" cy="1127125"/>
            </a:xfrm>
            <a:custGeom>
              <a:avLst/>
              <a:gdLst/>
              <a:ahLst/>
              <a:cxnLst/>
              <a:rect l="l" t="t" r="r" b="b"/>
              <a:pathLst>
                <a:path w="1450975" h="1127125">
                  <a:moveTo>
                    <a:pt x="725424" y="0"/>
                  </a:moveTo>
                  <a:lnTo>
                    <a:pt x="0" y="1127125"/>
                  </a:lnTo>
                  <a:lnTo>
                    <a:pt x="1450975" y="1127125"/>
                  </a:lnTo>
                  <a:lnTo>
                    <a:pt x="725424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24050" y="2992374"/>
              <a:ext cx="1450975" cy="1127125"/>
            </a:xfrm>
            <a:custGeom>
              <a:avLst/>
              <a:gdLst/>
              <a:ahLst/>
              <a:cxnLst/>
              <a:rect l="l" t="t" r="r" b="b"/>
              <a:pathLst>
                <a:path w="1450975" h="1127125">
                  <a:moveTo>
                    <a:pt x="0" y="1127125"/>
                  </a:moveTo>
                  <a:lnTo>
                    <a:pt x="725424" y="0"/>
                  </a:lnTo>
                  <a:lnTo>
                    <a:pt x="1450975" y="1127125"/>
                  </a:lnTo>
                  <a:lnTo>
                    <a:pt x="0" y="11271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49474" y="2401951"/>
              <a:ext cx="944880" cy="590550"/>
            </a:xfrm>
            <a:custGeom>
              <a:avLst/>
              <a:gdLst/>
              <a:ahLst/>
              <a:cxnLst/>
              <a:rect l="l" t="t" r="r" b="b"/>
              <a:pathLst>
                <a:path w="944880" h="590550">
                  <a:moveTo>
                    <a:pt x="944626" y="0"/>
                  </a:moveTo>
                  <a:lnTo>
                    <a:pt x="0" y="59042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930145" y="3230067"/>
            <a:ext cx="48323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X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292475" y="3310001"/>
            <a:ext cx="3479800" cy="2670175"/>
            <a:chOff x="3292475" y="3310001"/>
            <a:chExt cx="3479800" cy="2670175"/>
          </a:xfrm>
        </p:grpSpPr>
        <p:sp>
          <p:nvSpPr>
            <p:cNvPr id="18" name="object 18"/>
            <p:cNvSpPr/>
            <p:nvPr/>
          </p:nvSpPr>
          <p:spPr>
            <a:xfrm>
              <a:off x="3298825" y="3844925"/>
              <a:ext cx="1414780" cy="2129155"/>
            </a:xfrm>
            <a:custGeom>
              <a:avLst/>
              <a:gdLst/>
              <a:ahLst/>
              <a:cxnLst/>
              <a:rect l="l" t="t" r="r" b="b"/>
              <a:pathLst>
                <a:path w="1414779" h="2129154">
                  <a:moveTo>
                    <a:pt x="707263" y="0"/>
                  </a:moveTo>
                  <a:lnTo>
                    <a:pt x="0" y="2128837"/>
                  </a:lnTo>
                  <a:lnTo>
                    <a:pt x="1414526" y="2128837"/>
                  </a:lnTo>
                  <a:lnTo>
                    <a:pt x="70726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98825" y="3844925"/>
              <a:ext cx="1414780" cy="2129155"/>
            </a:xfrm>
            <a:custGeom>
              <a:avLst/>
              <a:gdLst/>
              <a:ahLst/>
              <a:cxnLst/>
              <a:rect l="l" t="t" r="r" b="b"/>
              <a:pathLst>
                <a:path w="1414779" h="2129154">
                  <a:moveTo>
                    <a:pt x="0" y="2128837"/>
                  </a:moveTo>
                  <a:lnTo>
                    <a:pt x="707263" y="0"/>
                  </a:lnTo>
                  <a:lnTo>
                    <a:pt x="1414526" y="2128837"/>
                  </a:lnTo>
                  <a:lnTo>
                    <a:pt x="0" y="21288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80025" y="3844925"/>
              <a:ext cx="1485900" cy="1167130"/>
            </a:xfrm>
            <a:custGeom>
              <a:avLst/>
              <a:gdLst/>
              <a:ahLst/>
              <a:cxnLst/>
              <a:rect l="l" t="t" r="r" b="b"/>
              <a:pathLst>
                <a:path w="1485900" h="1167129">
                  <a:moveTo>
                    <a:pt x="742950" y="0"/>
                  </a:moveTo>
                  <a:lnTo>
                    <a:pt x="0" y="1166749"/>
                  </a:lnTo>
                  <a:lnTo>
                    <a:pt x="1485900" y="1166749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80025" y="3844925"/>
              <a:ext cx="1485900" cy="1167130"/>
            </a:xfrm>
            <a:custGeom>
              <a:avLst/>
              <a:gdLst/>
              <a:ahLst/>
              <a:cxnLst/>
              <a:rect l="l" t="t" r="r" b="b"/>
              <a:pathLst>
                <a:path w="1485900" h="1167129">
                  <a:moveTo>
                    <a:pt x="0" y="1166749"/>
                  </a:moveTo>
                  <a:lnTo>
                    <a:pt x="742950" y="0"/>
                  </a:lnTo>
                  <a:lnTo>
                    <a:pt x="1485900" y="1166749"/>
                  </a:lnTo>
                  <a:lnTo>
                    <a:pt x="0" y="11667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08600" y="3322701"/>
              <a:ext cx="714375" cy="522605"/>
            </a:xfrm>
            <a:custGeom>
              <a:avLst/>
              <a:gdLst/>
              <a:ahLst/>
              <a:cxnLst/>
              <a:rect l="l" t="t" r="r" b="b"/>
              <a:pathLst>
                <a:path w="714375" h="522604">
                  <a:moveTo>
                    <a:pt x="0" y="0"/>
                  </a:moveTo>
                  <a:lnTo>
                    <a:pt x="714375" y="52222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802126" y="4135069"/>
            <a:ext cx="4860925" cy="1604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1205">
              <a:lnSpc>
                <a:spcPts val="6215"/>
              </a:lnSpc>
              <a:spcBef>
                <a:spcPts val="100"/>
              </a:spcBef>
              <a:tabLst>
                <a:tab pos="3176270" algn="l"/>
                <a:tab pos="4847590" algn="l"/>
              </a:tabLst>
            </a:pPr>
            <a:r>
              <a:rPr sz="5400" i="1" dirty="0">
                <a:latin typeface="Arial"/>
                <a:cs typeface="Arial"/>
              </a:rPr>
              <a:t>Z	</a:t>
            </a:r>
            <a:r>
              <a:rPr sz="5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5400">
              <a:latin typeface="Arial"/>
              <a:cs typeface="Arial"/>
            </a:endParaRPr>
          </a:p>
          <a:p>
            <a:pPr marL="12700">
              <a:lnSpc>
                <a:spcPts val="6215"/>
              </a:lnSpc>
            </a:pPr>
            <a:r>
              <a:rPr sz="5400" i="1" dirty="0">
                <a:latin typeface="Arial"/>
                <a:cs typeface="Arial"/>
              </a:rPr>
              <a:t>Y</a:t>
            </a:r>
            <a:endParaRPr sz="5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978650" y="4187825"/>
            <a:ext cx="1484630" cy="0"/>
          </a:xfrm>
          <a:custGeom>
            <a:avLst/>
            <a:gdLst/>
            <a:ahLst/>
            <a:cxnLst/>
            <a:rect l="l" t="t" r="r" b="b"/>
            <a:pathLst>
              <a:path w="1484629">
                <a:moveTo>
                  <a:pt x="0" y="0"/>
                </a:moveTo>
                <a:lnTo>
                  <a:pt x="1484376" y="0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2738692" y="1673493"/>
            <a:ext cx="3133725" cy="2103120"/>
            <a:chOff x="2738692" y="1673493"/>
            <a:chExt cx="3133725" cy="2103120"/>
          </a:xfrm>
        </p:grpSpPr>
        <p:sp>
          <p:nvSpPr>
            <p:cNvPr id="26" name="object 26"/>
            <p:cNvSpPr/>
            <p:nvPr/>
          </p:nvSpPr>
          <p:spPr>
            <a:xfrm>
              <a:off x="3644900" y="2401951"/>
              <a:ext cx="1111250" cy="384175"/>
            </a:xfrm>
            <a:custGeom>
              <a:avLst/>
              <a:gdLst/>
              <a:ahLst/>
              <a:cxnLst/>
              <a:rect l="l" t="t" r="r" b="b"/>
              <a:pathLst>
                <a:path w="1111250" h="384175">
                  <a:moveTo>
                    <a:pt x="0" y="0"/>
                  </a:moveTo>
                  <a:lnTo>
                    <a:pt x="1111250" y="38404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51392" y="1686193"/>
              <a:ext cx="3108325" cy="2077720"/>
            </a:xfrm>
            <a:custGeom>
              <a:avLst/>
              <a:gdLst/>
              <a:ahLst/>
              <a:cxnLst/>
              <a:rect l="l" t="t" r="r" b="b"/>
              <a:pathLst>
                <a:path w="3108325" h="2077720">
                  <a:moveTo>
                    <a:pt x="40067" y="233792"/>
                  </a:moveTo>
                  <a:lnTo>
                    <a:pt x="71082" y="185977"/>
                  </a:lnTo>
                  <a:lnTo>
                    <a:pt x="110032" y="143699"/>
                  </a:lnTo>
                  <a:lnTo>
                    <a:pt x="156532" y="106926"/>
                  </a:lnTo>
                  <a:lnTo>
                    <a:pt x="210196" y="75628"/>
                  </a:lnTo>
                  <a:lnTo>
                    <a:pt x="270638" y="49776"/>
                  </a:lnTo>
                  <a:lnTo>
                    <a:pt x="337472" y="29337"/>
                  </a:lnTo>
                  <a:lnTo>
                    <a:pt x="410313" y="14283"/>
                  </a:lnTo>
                  <a:lnTo>
                    <a:pt x="448865" y="8765"/>
                  </a:lnTo>
                  <a:lnTo>
                    <a:pt x="488774" y="4581"/>
                  </a:lnTo>
                  <a:lnTo>
                    <a:pt x="529992" y="1728"/>
                  </a:lnTo>
                  <a:lnTo>
                    <a:pt x="572471" y="202"/>
                  </a:lnTo>
                  <a:lnTo>
                    <a:pt x="616162" y="0"/>
                  </a:lnTo>
                  <a:lnTo>
                    <a:pt x="661016" y="1116"/>
                  </a:lnTo>
                  <a:lnTo>
                    <a:pt x="706987" y="3548"/>
                  </a:lnTo>
                  <a:lnTo>
                    <a:pt x="754025" y="7291"/>
                  </a:lnTo>
                  <a:lnTo>
                    <a:pt x="802083" y="12342"/>
                  </a:lnTo>
                  <a:lnTo>
                    <a:pt x="851112" y="18697"/>
                  </a:lnTo>
                  <a:lnTo>
                    <a:pt x="901063" y="26353"/>
                  </a:lnTo>
                  <a:lnTo>
                    <a:pt x="951889" y="35304"/>
                  </a:lnTo>
                  <a:lnTo>
                    <a:pt x="1003542" y="45549"/>
                  </a:lnTo>
                  <a:lnTo>
                    <a:pt x="1055973" y="57082"/>
                  </a:lnTo>
                  <a:lnTo>
                    <a:pt x="1109134" y="69899"/>
                  </a:lnTo>
                  <a:lnTo>
                    <a:pt x="1162977" y="83998"/>
                  </a:lnTo>
                  <a:lnTo>
                    <a:pt x="1217453" y="99374"/>
                  </a:lnTo>
                  <a:lnTo>
                    <a:pt x="1272515" y="116024"/>
                  </a:lnTo>
                  <a:lnTo>
                    <a:pt x="1328113" y="133943"/>
                  </a:lnTo>
                  <a:lnTo>
                    <a:pt x="1384201" y="153129"/>
                  </a:lnTo>
                  <a:lnTo>
                    <a:pt x="1440729" y="173576"/>
                  </a:lnTo>
                  <a:lnTo>
                    <a:pt x="1497650" y="195281"/>
                  </a:lnTo>
                  <a:lnTo>
                    <a:pt x="1554914" y="218241"/>
                  </a:lnTo>
                  <a:lnTo>
                    <a:pt x="1612475" y="242451"/>
                  </a:lnTo>
                  <a:lnTo>
                    <a:pt x="1670284" y="267908"/>
                  </a:lnTo>
                  <a:lnTo>
                    <a:pt x="1728292" y="294608"/>
                  </a:lnTo>
                  <a:lnTo>
                    <a:pt x="1786451" y="322548"/>
                  </a:lnTo>
                  <a:lnTo>
                    <a:pt x="1844713" y="351722"/>
                  </a:lnTo>
                  <a:lnTo>
                    <a:pt x="1903030" y="382128"/>
                  </a:lnTo>
                  <a:lnTo>
                    <a:pt x="1960843" y="413474"/>
                  </a:lnTo>
                  <a:lnTo>
                    <a:pt x="2017605" y="445463"/>
                  </a:lnTo>
                  <a:lnTo>
                    <a:pt x="2073286" y="478056"/>
                  </a:lnTo>
                  <a:lnTo>
                    <a:pt x="2127856" y="511218"/>
                  </a:lnTo>
                  <a:lnTo>
                    <a:pt x="2181284" y="544908"/>
                  </a:lnTo>
                  <a:lnTo>
                    <a:pt x="2233541" y="579090"/>
                  </a:lnTo>
                  <a:lnTo>
                    <a:pt x="2284595" y="613726"/>
                  </a:lnTo>
                  <a:lnTo>
                    <a:pt x="2334418" y="648778"/>
                  </a:lnTo>
                  <a:lnTo>
                    <a:pt x="2382979" y="684208"/>
                  </a:lnTo>
                  <a:lnTo>
                    <a:pt x="2430247" y="719979"/>
                  </a:lnTo>
                  <a:lnTo>
                    <a:pt x="2476193" y="756052"/>
                  </a:lnTo>
                  <a:lnTo>
                    <a:pt x="2520787" y="792389"/>
                  </a:lnTo>
                  <a:lnTo>
                    <a:pt x="2563998" y="828953"/>
                  </a:lnTo>
                  <a:lnTo>
                    <a:pt x="2605796" y="865706"/>
                  </a:lnTo>
                  <a:lnTo>
                    <a:pt x="2646150" y="902610"/>
                  </a:lnTo>
                  <a:lnTo>
                    <a:pt x="2685032" y="939628"/>
                  </a:lnTo>
                  <a:lnTo>
                    <a:pt x="2722410" y="976720"/>
                  </a:lnTo>
                  <a:lnTo>
                    <a:pt x="2758255" y="1013851"/>
                  </a:lnTo>
                  <a:lnTo>
                    <a:pt x="2792536" y="1050981"/>
                  </a:lnTo>
                  <a:lnTo>
                    <a:pt x="2825223" y="1088073"/>
                  </a:lnTo>
                  <a:lnTo>
                    <a:pt x="2856286" y="1125089"/>
                  </a:lnTo>
                  <a:lnTo>
                    <a:pt x="2885695" y="1161991"/>
                  </a:lnTo>
                  <a:lnTo>
                    <a:pt x="2913419" y="1198742"/>
                  </a:lnTo>
                  <a:lnTo>
                    <a:pt x="2939429" y="1235303"/>
                  </a:lnTo>
                  <a:lnTo>
                    <a:pt x="2963694" y="1271637"/>
                  </a:lnTo>
                  <a:lnTo>
                    <a:pt x="2986185" y="1307706"/>
                  </a:lnTo>
                  <a:lnTo>
                    <a:pt x="3006870" y="1343471"/>
                  </a:lnTo>
                  <a:lnTo>
                    <a:pt x="3025721" y="1378896"/>
                  </a:lnTo>
                  <a:lnTo>
                    <a:pt x="3042706" y="1413943"/>
                  </a:lnTo>
                  <a:lnTo>
                    <a:pt x="3070959" y="1482748"/>
                  </a:lnTo>
                  <a:lnTo>
                    <a:pt x="3091389" y="1549585"/>
                  </a:lnTo>
                  <a:lnTo>
                    <a:pt x="3103755" y="1614150"/>
                  </a:lnTo>
                  <a:lnTo>
                    <a:pt x="3107815" y="1676141"/>
                  </a:lnTo>
                  <a:lnTo>
                    <a:pt x="3106655" y="1706077"/>
                  </a:lnTo>
                  <a:lnTo>
                    <a:pt x="3097804" y="1763640"/>
                  </a:lnTo>
                  <a:lnTo>
                    <a:pt x="3080044" y="1817872"/>
                  </a:lnTo>
                  <a:lnTo>
                    <a:pt x="3067747" y="1843644"/>
                  </a:lnTo>
                  <a:lnTo>
                    <a:pt x="3053256" y="1868254"/>
                  </a:lnTo>
                  <a:lnTo>
                    <a:pt x="3036733" y="1891475"/>
                  </a:lnTo>
                  <a:lnTo>
                    <a:pt x="2997783" y="1933767"/>
                  </a:lnTo>
                  <a:lnTo>
                    <a:pt x="2951283" y="1970550"/>
                  </a:lnTo>
                  <a:lnTo>
                    <a:pt x="2897619" y="2001856"/>
                  </a:lnTo>
                  <a:lnTo>
                    <a:pt x="2837177" y="2027714"/>
                  </a:lnTo>
                  <a:lnTo>
                    <a:pt x="2770342" y="2048157"/>
                  </a:lnTo>
                  <a:lnTo>
                    <a:pt x="2697502" y="2063214"/>
                  </a:lnTo>
                  <a:lnTo>
                    <a:pt x="2658949" y="2068733"/>
                  </a:lnTo>
                  <a:lnTo>
                    <a:pt x="2619040" y="2072918"/>
                  </a:lnTo>
                  <a:lnTo>
                    <a:pt x="2577822" y="2075771"/>
                  </a:lnTo>
                  <a:lnTo>
                    <a:pt x="2535344" y="2077297"/>
                  </a:lnTo>
                  <a:lnTo>
                    <a:pt x="2491653" y="2077500"/>
                  </a:lnTo>
                  <a:lnTo>
                    <a:pt x="2446798" y="2076384"/>
                  </a:lnTo>
                  <a:lnTo>
                    <a:pt x="2400827" y="2073952"/>
                  </a:lnTo>
                  <a:lnTo>
                    <a:pt x="2353789" y="2070209"/>
                  </a:lnTo>
                  <a:lnTo>
                    <a:pt x="2305732" y="2065158"/>
                  </a:lnTo>
                  <a:lnTo>
                    <a:pt x="2256703" y="2058802"/>
                  </a:lnTo>
                  <a:lnTo>
                    <a:pt x="2206751" y="2051147"/>
                  </a:lnTo>
                  <a:lnTo>
                    <a:pt x="2155925" y="2042196"/>
                  </a:lnTo>
                  <a:lnTo>
                    <a:pt x="2104272" y="2031952"/>
                  </a:lnTo>
                  <a:lnTo>
                    <a:pt x="2051841" y="2020420"/>
                  </a:lnTo>
                  <a:lnTo>
                    <a:pt x="1998680" y="2007603"/>
                  </a:lnTo>
                  <a:lnTo>
                    <a:pt x="1944838" y="1993505"/>
                  </a:lnTo>
                  <a:lnTo>
                    <a:pt x="1890361" y="1978131"/>
                  </a:lnTo>
                  <a:lnTo>
                    <a:pt x="1835300" y="1961483"/>
                  </a:lnTo>
                  <a:lnTo>
                    <a:pt x="1779701" y="1943566"/>
                  </a:lnTo>
                  <a:lnTo>
                    <a:pt x="1723614" y="1924384"/>
                  </a:lnTo>
                  <a:lnTo>
                    <a:pt x="1667085" y="1903940"/>
                  </a:lnTo>
                  <a:lnTo>
                    <a:pt x="1610165" y="1882238"/>
                  </a:lnTo>
                  <a:lnTo>
                    <a:pt x="1552900" y="1859283"/>
                  </a:lnTo>
                  <a:lnTo>
                    <a:pt x="1495339" y="1835077"/>
                  </a:lnTo>
                  <a:lnTo>
                    <a:pt x="1437531" y="1809626"/>
                  </a:lnTo>
                  <a:lnTo>
                    <a:pt x="1379523" y="1782932"/>
                  </a:lnTo>
                  <a:lnTo>
                    <a:pt x="1321364" y="1755000"/>
                  </a:lnTo>
                  <a:lnTo>
                    <a:pt x="1263101" y="1725833"/>
                  </a:lnTo>
                  <a:lnTo>
                    <a:pt x="1204784" y="1695435"/>
                  </a:lnTo>
                  <a:lnTo>
                    <a:pt x="1146971" y="1664089"/>
                  </a:lnTo>
                  <a:lnTo>
                    <a:pt x="1090209" y="1632100"/>
                  </a:lnTo>
                  <a:lnTo>
                    <a:pt x="1034528" y="1599505"/>
                  </a:lnTo>
                  <a:lnTo>
                    <a:pt x="979959" y="1566343"/>
                  </a:lnTo>
                  <a:lnTo>
                    <a:pt x="926530" y="1532650"/>
                  </a:lnTo>
                  <a:lnTo>
                    <a:pt x="874274" y="1498466"/>
                  </a:lnTo>
                  <a:lnTo>
                    <a:pt x="823219" y="1463828"/>
                  </a:lnTo>
                  <a:lnTo>
                    <a:pt x="773396" y="1428773"/>
                  </a:lnTo>
                  <a:lnTo>
                    <a:pt x="724836" y="1393340"/>
                  </a:lnTo>
                  <a:lnTo>
                    <a:pt x="677567" y="1357567"/>
                  </a:lnTo>
                  <a:lnTo>
                    <a:pt x="631621" y="1321491"/>
                  </a:lnTo>
                  <a:lnTo>
                    <a:pt x="587027" y="1285150"/>
                  </a:lnTo>
                  <a:lnTo>
                    <a:pt x="543817" y="1248582"/>
                  </a:lnTo>
                  <a:lnTo>
                    <a:pt x="502019" y="1211826"/>
                  </a:lnTo>
                  <a:lnTo>
                    <a:pt x="461664" y="1174917"/>
                  </a:lnTo>
                  <a:lnTo>
                    <a:pt x="422783" y="1137896"/>
                  </a:lnTo>
                  <a:lnTo>
                    <a:pt x="385404" y="1100799"/>
                  </a:lnTo>
                  <a:lnTo>
                    <a:pt x="349560" y="1063664"/>
                  </a:lnTo>
                  <a:lnTo>
                    <a:pt x="315279" y="1026530"/>
                  </a:lnTo>
                  <a:lnTo>
                    <a:pt x="282592" y="989434"/>
                  </a:lnTo>
                  <a:lnTo>
                    <a:pt x="251529" y="952413"/>
                  </a:lnTo>
                  <a:lnTo>
                    <a:pt x="222120" y="915506"/>
                  </a:lnTo>
                  <a:lnTo>
                    <a:pt x="194395" y="878751"/>
                  </a:lnTo>
                  <a:lnTo>
                    <a:pt x="168385" y="842186"/>
                  </a:lnTo>
                  <a:lnTo>
                    <a:pt x="144120" y="805847"/>
                  </a:lnTo>
                  <a:lnTo>
                    <a:pt x="121630" y="769774"/>
                  </a:lnTo>
                  <a:lnTo>
                    <a:pt x="100944" y="734004"/>
                  </a:lnTo>
                  <a:lnTo>
                    <a:pt x="82094" y="698575"/>
                  </a:lnTo>
                  <a:lnTo>
                    <a:pt x="65109" y="663525"/>
                  </a:lnTo>
                  <a:lnTo>
                    <a:pt x="36855" y="594712"/>
                  </a:lnTo>
                  <a:lnTo>
                    <a:pt x="16425" y="527869"/>
                  </a:lnTo>
                  <a:lnTo>
                    <a:pt x="4059" y="463298"/>
                  </a:lnTo>
                  <a:lnTo>
                    <a:pt x="0" y="401301"/>
                  </a:lnTo>
                  <a:lnTo>
                    <a:pt x="1160" y="371364"/>
                  </a:lnTo>
                  <a:lnTo>
                    <a:pt x="10011" y="313798"/>
                  </a:lnTo>
                  <a:lnTo>
                    <a:pt x="27771" y="259565"/>
                  </a:lnTo>
                  <a:lnTo>
                    <a:pt x="40067" y="233792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7048500" y="5894387"/>
            <a:ext cx="1485900" cy="11430"/>
          </a:xfrm>
          <a:custGeom>
            <a:avLst/>
            <a:gdLst/>
            <a:ahLst/>
            <a:cxnLst/>
            <a:rect l="l" t="t" r="r" b="b"/>
            <a:pathLst>
              <a:path w="1485900" h="11429">
                <a:moveTo>
                  <a:pt x="0" y="11112"/>
                </a:moveTo>
                <a:lnTo>
                  <a:pt x="1485900" y="0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099809" y="1794205"/>
            <a:ext cx="258318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Arial"/>
                <a:cs typeface="Arial"/>
              </a:rPr>
              <a:t>“Right rotation”  does not restore  </a:t>
            </a:r>
            <a:r>
              <a:rPr sz="2400" i="1" spc="-10" dirty="0">
                <a:latin typeface="Arial"/>
                <a:cs typeface="Arial"/>
              </a:rPr>
              <a:t>balance… </a:t>
            </a:r>
            <a:r>
              <a:rPr sz="2400" i="1" spc="-5" dirty="0">
                <a:latin typeface="Arial"/>
                <a:cs typeface="Arial"/>
              </a:rPr>
              <a:t>now </a:t>
            </a:r>
            <a:r>
              <a:rPr sz="2400" i="1" dirty="0">
                <a:latin typeface="Arial"/>
                <a:cs typeface="Arial"/>
              </a:rPr>
              <a:t>k </a:t>
            </a:r>
            <a:r>
              <a:rPr sz="2400" i="1" spc="-5" dirty="0">
                <a:latin typeface="Arial"/>
                <a:cs typeface="Arial"/>
              </a:rPr>
              <a:t>is  out of</a:t>
            </a:r>
            <a:r>
              <a:rPr sz="2400" i="1" spc="-3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balance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69619" y="683717"/>
            <a:ext cx="66065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1" spc="-80" dirty="0">
                <a:solidFill>
                  <a:srgbClr val="FF0000"/>
                </a:solidFill>
                <a:latin typeface="Arial"/>
                <a:cs typeface="Arial"/>
              </a:rPr>
              <a:t>AVL </a:t>
            </a: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Insertion: Inside</a:t>
            </a:r>
            <a:r>
              <a:rPr sz="4400" i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Case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28409" y="3607384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70628" y="3760089"/>
            <a:ext cx="45783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r>
              <a:rPr sz="2000" i="1" spc="5" dirty="0">
                <a:latin typeface="Arial"/>
                <a:cs typeface="Arial"/>
              </a:rPr>
              <a:t>+</a:t>
            </a:r>
            <a:r>
              <a:rPr sz="2000" i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17775" y="2845435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780D4A63-1B34-4409-A723-5FCB0E321477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9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440" y="1770379"/>
            <a:ext cx="30283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Arial"/>
                <a:cs typeface="Arial"/>
              </a:rPr>
              <a:t>Consider the</a:t>
            </a:r>
            <a:r>
              <a:rPr sz="2400" i="1" spc="-2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structure  </a:t>
            </a:r>
            <a:r>
              <a:rPr sz="2400" i="1" spc="-5" dirty="0">
                <a:latin typeface="Arial"/>
                <a:cs typeface="Arial"/>
              </a:rPr>
              <a:t>of </a:t>
            </a:r>
            <a:r>
              <a:rPr sz="2400" i="1" dirty="0">
                <a:latin typeface="Arial"/>
                <a:cs typeface="Arial"/>
              </a:rPr>
              <a:t>subtree</a:t>
            </a:r>
            <a:r>
              <a:rPr sz="2400" i="1" spc="-7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Y…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72051" y="1824101"/>
            <a:ext cx="706755" cy="682625"/>
            <a:chOff x="4472051" y="1824101"/>
            <a:chExt cx="706755" cy="682625"/>
          </a:xfrm>
        </p:grpSpPr>
        <p:sp>
          <p:nvSpPr>
            <p:cNvPr id="5" name="object 5"/>
            <p:cNvSpPr/>
            <p:nvPr/>
          </p:nvSpPr>
          <p:spPr>
            <a:xfrm>
              <a:off x="4478401" y="1830451"/>
              <a:ext cx="694055" cy="669925"/>
            </a:xfrm>
            <a:custGeom>
              <a:avLst/>
              <a:gdLst/>
              <a:ahLst/>
              <a:cxnLst/>
              <a:rect l="l" t="t" r="r" b="b"/>
              <a:pathLst>
                <a:path w="694054" h="669925">
                  <a:moveTo>
                    <a:pt x="346837" y="0"/>
                  </a:moveTo>
                  <a:lnTo>
                    <a:pt x="299754" y="3055"/>
                  </a:lnTo>
                  <a:lnTo>
                    <a:pt x="254602" y="11957"/>
                  </a:lnTo>
                  <a:lnTo>
                    <a:pt x="211794" y="26306"/>
                  </a:lnTo>
                  <a:lnTo>
                    <a:pt x="171741" y="45705"/>
                  </a:lnTo>
                  <a:lnTo>
                    <a:pt x="134856" y="69756"/>
                  </a:lnTo>
                  <a:lnTo>
                    <a:pt x="101552" y="98059"/>
                  </a:lnTo>
                  <a:lnTo>
                    <a:pt x="72240" y="130218"/>
                  </a:lnTo>
                  <a:lnTo>
                    <a:pt x="47333" y="165833"/>
                  </a:lnTo>
                  <a:lnTo>
                    <a:pt x="27243" y="204507"/>
                  </a:lnTo>
                  <a:lnTo>
                    <a:pt x="12383" y="245842"/>
                  </a:lnTo>
                  <a:lnTo>
                    <a:pt x="3164" y="289438"/>
                  </a:lnTo>
                  <a:lnTo>
                    <a:pt x="0" y="334899"/>
                  </a:lnTo>
                  <a:lnTo>
                    <a:pt x="3164" y="380361"/>
                  </a:lnTo>
                  <a:lnTo>
                    <a:pt x="12383" y="423965"/>
                  </a:lnTo>
                  <a:lnTo>
                    <a:pt x="27243" y="465310"/>
                  </a:lnTo>
                  <a:lnTo>
                    <a:pt x="47333" y="503997"/>
                  </a:lnTo>
                  <a:lnTo>
                    <a:pt x="72240" y="539627"/>
                  </a:lnTo>
                  <a:lnTo>
                    <a:pt x="101552" y="571801"/>
                  </a:lnTo>
                  <a:lnTo>
                    <a:pt x="134856" y="600120"/>
                  </a:lnTo>
                  <a:lnTo>
                    <a:pt x="171741" y="624186"/>
                  </a:lnTo>
                  <a:lnTo>
                    <a:pt x="211794" y="643598"/>
                  </a:lnTo>
                  <a:lnTo>
                    <a:pt x="254602" y="657958"/>
                  </a:lnTo>
                  <a:lnTo>
                    <a:pt x="299754" y="666866"/>
                  </a:lnTo>
                  <a:lnTo>
                    <a:pt x="346837" y="669925"/>
                  </a:lnTo>
                  <a:lnTo>
                    <a:pt x="393892" y="666866"/>
                  </a:lnTo>
                  <a:lnTo>
                    <a:pt x="439027" y="657958"/>
                  </a:lnTo>
                  <a:lnTo>
                    <a:pt x="481826" y="643598"/>
                  </a:lnTo>
                  <a:lnTo>
                    <a:pt x="521875" y="624186"/>
                  </a:lnTo>
                  <a:lnTo>
                    <a:pt x="558763" y="600120"/>
                  </a:lnTo>
                  <a:lnTo>
                    <a:pt x="592073" y="571801"/>
                  </a:lnTo>
                  <a:lnTo>
                    <a:pt x="621394" y="539627"/>
                  </a:lnTo>
                  <a:lnTo>
                    <a:pt x="646312" y="503997"/>
                  </a:lnTo>
                  <a:lnTo>
                    <a:pt x="666412" y="465310"/>
                  </a:lnTo>
                  <a:lnTo>
                    <a:pt x="681282" y="423965"/>
                  </a:lnTo>
                  <a:lnTo>
                    <a:pt x="690507" y="380361"/>
                  </a:lnTo>
                  <a:lnTo>
                    <a:pt x="693674" y="334899"/>
                  </a:lnTo>
                  <a:lnTo>
                    <a:pt x="690507" y="289438"/>
                  </a:lnTo>
                  <a:lnTo>
                    <a:pt x="681282" y="245842"/>
                  </a:lnTo>
                  <a:lnTo>
                    <a:pt x="666412" y="204507"/>
                  </a:lnTo>
                  <a:lnTo>
                    <a:pt x="646312" y="165833"/>
                  </a:lnTo>
                  <a:lnTo>
                    <a:pt x="621394" y="130218"/>
                  </a:lnTo>
                  <a:lnTo>
                    <a:pt x="592073" y="98059"/>
                  </a:lnTo>
                  <a:lnTo>
                    <a:pt x="558763" y="69756"/>
                  </a:lnTo>
                  <a:lnTo>
                    <a:pt x="521875" y="45705"/>
                  </a:lnTo>
                  <a:lnTo>
                    <a:pt x="481826" y="26306"/>
                  </a:lnTo>
                  <a:lnTo>
                    <a:pt x="439027" y="11957"/>
                  </a:lnTo>
                  <a:lnTo>
                    <a:pt x="393892" y="3055"/>
                  </a:lnTo>
                  <a:lnTo>
                    <a:pt x="346837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78401" y="1830451"/>
              <a:ext cx="694055" cy="669925"/>
            </a:xfrm>
            <a:custGeom>
              <a:avLst/>
              <a:gdLst/>
              <a:ahLst/>
              <a:cxnLst/>
              <a:rect l="l" t="t" r="r" b="b"/>
              <a:pathLst>
                <a:path w="694054" h="669925">
                  <a:moveTo>
                    <a:pt x="0" y="334899"/>
                  </a:moveTo>
                  <a:lnTo>
                    <a:pt x="3164" y="289438"/>
                  </a:lnTo>
                  <a:lnTo>
                    <a:pt x="12383" y="245842"/>
                  </a:lnTo>
                  <a:lnTo>
                    <a:pt x="27243" y="204507"/>
                  </a:lnTo>
                  <a:lnTo>
                    <a:pt x="47333" y="165833"/>
                  </a:lnTo>
                  <a:lnTo>
                    <a:pt x="72240" y="130218"/>
                  </a:lnTo>
                  <a:lnTo>
                    <a:pt x="101552" y="98059"/>
                  </a:lnTo>
                  <a:lnTo>
                    <a:pt x="134856" y="69756"/>
                  </a:lnTo>
                  <a:lnTo>
                    <a:pt x="171741" y="45705"/>
                  </a:lnTo>
                  <a:lnTo>
                    <a:pt x="211794" y="26306"/>
                  </a:lnTo>
                  <a:lnTo>
                    <a:pt x="254602" y="11957"/>
                  </a:lnTo>
                  <a:lnTo>
                    <a:pt x="299754" y="3055"/>
                  </a:lnTo>
                  <a:lnTo>
                    <a:pt x="346837" y="0"/>
                  </a:lnTo>
                  <a:lnTo>
                    <a:pt x="393892" y="3055"/>
                  </a:lnTo>
                  <a:lnTo>
                    <a:pt x="439027" y="11957"/>
                  </a:lnTo>
                  <a:lnTo>
                    <a:pt x="481826" y="26306"/>
                  </a:lnTo>
                  <a:lnTo>
                    <a:pt x="521875" y="45705"/>
                  </a:lnTo>
                  <a:lnTo>
                    <a:pt x="558763" y="69756"/>
                  </a:lnTo>
                  <a:lnTo>
                    <a:pt x="592073" y="98059"/>
                  </a:lnTo>
                  <a:lnTo>
                    <a:pt x="621394" y="130218"/>
                  </a:lnTo>
                  <a:lnTo>
                    <a:pt x="646312" y="165833"/>
                  </a:lnTo>
                  <a:lnTo>
                    <a:pt x="666412" y="204507"/>
                  </a:lnTo>
                  <a:lnTo>
                    <a:pt x="681282" y="245842"/>
                  </a:lnTo>
                  <a:lnTo>
                    <a:pt x="690507" y="289438"/>
                  </a:lnTo>
                  <a:lnTo>
                    <a:pt x="693674" y="334899"/>
                  </a:lnTo>
                  <a:lnTo>
                    <a:pt x="690507" y="380361"/>
                  </a:lnTo>
                  <a:lnTo>
                    <a:pt x="681282" y="423965"/>
                  </a:lnTo>
                  <a:lnTo>
                    <a:pt x="666412" y="465310"/>
                  </a:lnTo>
                  <a:lnTo>
                    <a:pt x="646312" y="503997"/>
                  </a:lnTo>
                  <a:lnTo>
                    <a:pt x="621394" y="539627"/>
                  </a:lnTo>
                  <a:lnTo>
                    <a:pt x="592074" y="571801"/>
                  </a:lnTo>
                  <a:lnTo>
                    <a:pt x="558763" y="600120"/>
                  </a:lnTo>
                  <a:lnTo>
                    <a:pt x="521875" y="624186"/>
                  </a:lnTo>
                  <a:lnTo>
                    <a:pt x="481826" y="643598"/>
                  </a:lnTo>
                  <a:lnTo>
                    <a:pt x="439027" y="657958"/>
                  </a:lnTo>
                  <a:lnTo>
                    <a:pt x="393892" y="666866"/>
                  </a:lnTo>
                  <a:lnTo>
                    <a:pt x="346837" y="669925"/>
                  </a:lnTo>
                  <a:lnTo>
                    <a:pt x="299754" y="666866"/>
                  </a:lnTo>
                  <a:lnTo>
                    <a:pt x="254602" y="657958"/>
                  </a:lnTo>
                  <a:lnTo>
                    <a:pt x="211794" y="643598"/>
                  </a:lnTo>
                  <a:lnTo>
                    <a:pt x="171741" y="624186"/>
                  </a:lnTo>
                  <a:lnTo>
                    <a:pt x="134856" y="600120"/>
                  </a:lnTo>
                  <a:lnTo>
                    <a:pt x="101552" y="571801"/>
                  </a:lnTo>
                  <a:lnTo>
                    <a:pt x="72240" y="539627"/>
                  </a:lnTo>
                  <a:lnTo>
                    <a:pt x="47333" y="503997"/>
                  </a:lnTo>
                  <a:lnTo>
                    <a:pt x="27243" y="465310"/>
                  </a:lnTo>
                  <a:lnTo>
                    <a:pt x="12383" y="423965"/>
                  </a:lnTo>
                  <a:lnTo>
                    <a:pt x="3164" y="380361"/>
                  </a:lnTo>
                  <a:lnTo>
                    <a:pt x="0" y="33489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58054" y="1623136"/>
            <a:ext cx="177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spc="-5" dirty="0">
                <a:solidFill>
                  <a:srgbClr val="000000"/>
                </a:solidFill>
                <a:latin typeface="Arial"/>
                <a:cs typeface="Arial"/>
              </a:rPr>
              <a:t>j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84576" y="2921000"/>
            <a:ext cx="706755" cy="682625"/>
            <a:chOff x="3084576" y="2921000"/>
            <a:chExt cx="706755" cy="682625"/>
          </a:xfrm>
        </p:grpSpPr>
        <p:sp>
          <p:nvSpPr>
            <p:cNvPr id="9" name="object 9"/>
            <p:cNvSpPr/>
            <p:nvPr/>
          </p:nvSpPr>
          <p:spPr>
            <a:xfrm>
              <a:off x="3090926" y="2927350"/>
              <a:ext cx="694055" cy="669925"/>
            </a:xfrm>
            <a:custGeom>
              <a:avLst/>
              <a:gdLst/>
              <a:ahLst/>
              <a:cxnLst/>
              <a:rect l="l" t="t" r="r" b="b"/>
              <a:pathLst>
                <a:path w="694054" h="669925">
                  <a:moveTo>
                    <a:pt x="346837" y="0"/>
                  </a:moveTo>
                  <a:lnTo>
                    <a:pt x="299754" y="3058"/>
                  </a:lnTo>
                  <a:lnTo>
                    <a:pt x="254602" y="11966"/>
                  </a:lnTo>
                  <a:lnTo>
                    <a:pt x="211794" y="26326"/>
                  </a:lnTo>
                  <a:lnTo>
                    <a:pt x="171741" y="45738"/>
                  </a:lnTo>
                  <a:lnTo>
                    <a:pt x="134856" y="69804"/>
                  </a:lnTo>
                  <a:lnTo>
                    <a:pt x="101552" y="98123"/>
                  </a:lnTo>
                  <a:lnTo>
                    <a:pt x="72240" y="130297"/>
                  </a:lnTo>
                  <a:lnTo>
                    <a:pt x="47333" y="165927"/>
                  </a:lnTo>
                  <a:lnTo>
                    <a:pt x="27243" y="204614"/>
                  </a:lnTo>
                  <a:lnTo>
                    <a:pt x="12383" y="245959"/>
                  </a:lnTo>
                  <a:lnTo>
                    <a:pt x="3164" y="289563"/>
                  </a:lnTo>
                  <a:lnTo>
                    <a:pt x="0" y="335025"/>
                  </a:lnTo>
                  <a:lnTo>
                    <a:pt x="3164" y="380459"/>
                  </a:lnTo>
                  <a:lnTo>
                    <a:pt x="12383" y="424038"/>
                  </a:lnTo>
                  <a:lnTo>
                    <a:pt x="27243" y="465363"/>
                  </a:lnTo>
                  <a:lnTo>
                    <a:pt x="47333" y="504034"/>
                  </a:lnTo>
                  <a:lnTo>
                    <a:pt x="72240" y="539652"/>
                  </a:lnTo>
                  <a:lnTo>
                    <a:pt x="101552" y="571817"/>
                  </a:lnTo>
                  <a:lnTo>
                    <a:pt x="134856" y="600130"/>
                  </a:lnTo>
                  <a:lnTo>
                    <a:pt x="171741" y="624190"/>
                  </a:lnTo>
                  <a:lnTo>
                    <a:pt x="211794" y="643600"/>
                  </a:lnTo>
                  <a:lnTo>
                    <a:pt x="254602" y="657958"/>
                  </a:lnTo>
                  <a:lnTo>
                    <a:pt x="299754" y="666866"/>
                  </a:lnTo>
                  <a:lnTo>
                    <a:pt x="346837" y="669925"/>
                  </a:lnTo>
                  <a:lnTo>
                    <a:pt x="393892" y="666866"/>
                  </a:lnTo>
                  <a:lnTo>
                    <a:pt x="439027" y="657958"/>
                  </a:lnTo>
                  <a:lnTo>
                    <a:pt x="481826" y="643600"/>
                  </a:lnTo>
                  <a:lnTo>
                    <a:pt x="521875" y="624190"/>
                  </a:lnTo>
                  <a:lnTo>
                    <a:pt x="558763" y="600130"/>
                  </a:lnTo>
                  <a:lnTo>
                    <a:pt x="592074" y="571817"/>
                  </a:lnTo>
                  <a:lnTo>
                    <a:pt x="621394" y="539652"/>
                  </a:lnTo>
                  <a:lnTo>
                    <a:pt x="646312" y="504034"/>
                  </a:lnTo>
                  <a:lnTo>
                    <a:pt x="666412" y="465363"/>
                  </a:lnTo>
                  <a:lnTo>
                    <a:pt x="681282" y="424038"/>
                  </a:lnTo>
                  <a:lnTo>
                    <a:pt x="690507" y="380459"/>
                  </a:lnTo>
                  <a:lnTo>
                    <a:pt x="693674" y="335025"/>
                  </a:lnTo>
                  <a:lnTo>
                    <a:pt x="690507" y="289563"/>
                  </a:lnTo>
                  <a:lnTo>
                    <a:pt x="681282" y="245959"/>
                  </a:lnTo>
                  <a:lnTo>
                    <a:pt x="666412" y="204614"/>
                  </a:lnTo>
                  <a:lnTo>
                    <a:pt x="646312" y="165927"/>
                  </a:lnTo>
                  <a:lnTo>
                    <a:pt x="621394" y="130297"/>
                  </a:lnTo>
                  <a:lnTo>
                    <a:pt x="592074" y="98123"/>
                  </a:lnTo>
                  <a:lnTo>
                    <a:pt x="558763" y="69804"/>
                  </a:lnTo>
                  <a:lnTo>
                    <a:pt x="521875" y="45738"/>
                  </a:lnTo>
                  <a:lnTo>
                    <a:pt x="481826" y="26326"/>
                  </a:lnTo>
                  <a:lnTo>
                    <a:pt x="439027" y="11966"/>
                  </a:lnTo>
                  <a:lnTo>
                    <a:pt x="393892" y="3058"/>
                  </a:lnTo>
                  <a:lnTo>
                    <a:pt x="346837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90926" y="2927350"/>
              <a:ext cx="694055" cy="669925"/>
            </a:xfrm>
            <a:custGeom>
              <a:avLst/>
              <a:gdLst/>
              <a:ahLst/>
              <a:cxnLst/>
              <a:rect l="l" t="t" r="r" b="b"/>
              <a:pathLst>
                <a:path w="694054" h="669925">
                  <a:moveTo>
                    <a:pt x="0" y="335025"/>
                  </a:moveTo>
                  <a:lnTo>
                    <a:pt x="3164" y="289563"/>
                  </a:lnTo>
                  <a:lnTo>
                    <a:pt x="12383" y="245959"/>
                  </a:lnTo>
                  <a:lnTo>
                    <a:pt x="27243" y="204614"/>
                  </a:lnTo>
                  <a:lnTo>
                    <a:pt x="47333" y="165927"/>
                  </a:lnTo>
                  <a:lnTo>
                    <a:pt x="72240" y="130297"/>
                  </a:lnTo>
                  <a:lnTo>
                    <a:pt x="101552" y="98123"/>
                  </a:lnTo>
                  <a:lnTo>
                    <a:pt x="134856" y="69804"/>
                  </a:lnTo>
                  <a:lnTo>
                    <a:pt x="171741" y="45738"/>
                  </a:lnTo>
                  <a:lnTo>
                    <a:pt x="211794" y="26326"/>
                  </a:lnTo>
                  <a:lnTo>
                    <a:pt x="254602" y="11966"/>
                  </a:lnTo>
                  <a:lnTo>
                    <a:pt x="299754" y="3058"/>
                  </a:lnTo>
                  <a:lnTo>
                    <a:pt x="346837" y="0"/>
                  </a:lnTo>
                  <a:lnTo>
                    <a:pt x="393892" y="3058"/>
                  </a:lnTo>
                  <a:lnTo>
                    <a:pt x="439027" y="11966"/>
                  </a:lnTo>
                  <a:lnTo>
                    <a:pt x="481826" y="26326"/>
                  </a:lnTo>
                  <a:lnTo>
                    <a:pt x="521875" y="45738"/>
                  </a:lnTo>
                  <a:lnTo>
                    <a:pt x="558763" y="69804"/>
                  </a:lnTo>
                  <a:lnTo>
                    <a:pt x="592073" y="98123"/>
                  </a:lnTo>
                  <a:lnTo>
                    <a:pt x="621394" y="130297"/>
                  </a:lnTo>
                  <a:lnTo>
                    <a:pt x="646312" y="165927"/>
                  </a:lnTo>
                  <a:lnTo>
                    <a:pt x="666412" y="204614"/>
                  </a:lnTo>
                  <a:lnTo>
                    <a:pt x="681282" y="245959"/>
                  </a:lnTo>
                  <a:lnTo>
                    <a:pt x="690507" y="289563"/>
                  </a:lnTo>
                  <a:lnTo>
                    <a:pt x="693674" y="335025"/>
                  </a:lnTo>
                  <a:lnTo>
                    <a:pt x="690507" y="380459"/>
                  </a:lnTo>
                  <a:lnTo>
                    <a:pt x="681282" y="424038"/>
                  </a:lnTo>
                  <a:lnTo>
                    <a:pt x="666412" y="465363"/>
                  </a:lnTo>
                  <a:lnTo>
                    <a:pt x="646312" y="504034"/>
                  </a:lnTo>
                  <a:lnTo>
                    <a:pt x="621394" y="539652"/>
                  </a:lnTo>
                  <a:lnTo>
                    <a:pt x="592074" y="571817"/>
                  </a:lnTo>
                  <a:lnTo>
                    <a:pt x="558763" y="600130"/>
                  </a:lnTo>
                  <a:lnTo>
                    <a:pt x="521875" y="624190"/>
                  </a:lnTo>
                  <a:lnTo>
                    <a:pt x="481826" y="643600"/>
                  </a:lnTo>
                  <a:lnTo>
                    <a:pt x="439027" y="657958"/>
                  </a:lnTo>
                  <a:lnTo>
                    <a:pt x="393892" y="666866"/>
                  </a:lnTo>
                  <a:lnTo>
                    <a:pt x="346837" y="669925"/>
                  </a:lnTo>
                  <a:lnTo>
                    <a:pt x="299754" y="666866"/>
                  </a:lnTo>
                  <a:lnTo>
                    <a:pt x="254602" y="657958"/>
                  </a:lnTo>
                  <a:lnTo>
                    <a:pt x="211794" y="643600"/>
                  </a:lnTo>
                  <a:lnTo>
                    <a:pt x="171741" y="624190"/>
                  </a:lnTo>
                  <a:lnTo>
                    <a:pt x="134856" y="600130"/>
                  </a:lnTo>
                  <a:lnTo>
                    <a:pt x="101552" y="571817"/>
                  </a:lnTo>
                  <a:lnTo>
                    <a:pt x="72240" y="539652"/>
                  </a:lnTo>
                  <a:lnTo>
                    <a:pt x="47333" y="504034"/>
                  </a:lnTo>
                  <a:lnTo>
                    <a:pt x="27243" y="465363"/>
                  </a:lnTo>
                  <a:lnTo>
                    <a:pt x="12383" y="424038"/>
                  </a:lnTo>
                  <a:lnTo>
                    <a:pt x="3164" y="380459"/>
                  </a:lnTo>
                  <a:lnTo>
                    <a:pt x="0" y="3350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292602" y="2826765"/>
            <a:ext cx="3683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k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95450" y="2390775"/>
            <a:ext cx="2897505" cy="2676525"/>
            <a:chOff x="1695450" y="2390775"/>
            <a:chExt cx="2897505" cy="2676525"/>
          </a:xfrm>
        </p:grpSpPr>
        <p:sp>
          <p:nvSpPr>
            <p:cNvPr id="13" name="object 13"/>
            <p:cNvSpPr/>
            <p:nvPr/>
          </p:nvSpPr>
          <p:spPr>
            <a:xfrm>
              <a:off x="3683000" y="2403475"/>
              <a:ext cx="897255" cy="622300"/>
            </a:xfrm>
            <a:custGeom>
              <a:avLst/>
              <a:gdLst/>
              <a:ahLst/>
              <a:cxnLst/>
              <a:rect l="l" t="t" r="r" b="b"/>
              <a:pathLst>
                <a:path w="897254" h="622300">
                  <a:moveTo>
                    <a:pt x="897001" y="0"/>
                  </a:moveTo>
                  <a:lnTo>
                    <a:pt x="0" y="6223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01800" y="4024248"/>
              <a:ext cx="1325880" cy="1036955"/>
            </a:xfrm>
            <a:custGeom>
              <a:avLst/>
              <a:gdLst/>
              <a:ahLst/>
              <a:cxnLst/>
              <a:rect l="l" t="t" r="r" b="b"/>
              <a:pathLst>
                <a:path w="1325880" h="1036954">
                  <a:moveTo>
                    <a:pt x="662813" y="0"/>
                  </a:moveTo>
                  <a:lnTo>
                    <a:pt x="0" y="1036701"/>
                  </a:lnTo>
                  <a:lnTo>
                    <a:pt x="1325626" y="1036701"/>
                  </a:lnTo>
                  <a:lnTo>
                    <a:pt x="662813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01800" y="4024248"/>
              <a:ext cx="1325880" cy="1036955"/>
            </a:xfrm>
            <a:custGeom>
              <a:avLst/>
              <a:gdLst/>
              <a:ahLst/>
              <a:cxnLst/>
              <a:rect l="l" t="t" r="r" b="b"/>
              <a:pathLst>
                <a:path w="1325880" h="1036954">
                  <a:moveTo>
                    <a:pt x="0" y="1036701"/>
                  </a:moveTo>
                  <a:lnTo>
                    <a:pt x="662813" y="0"/>
                  </a:lnTo>
                  <a:lnTo>
                    <a:pt x="1325626" y="1036701"/>
                  </a:lnTo>
                  <a:lnTo>
                    <a:pt x="0" y="10367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63851" y="3500500"/>
              <a:ext cx="827405" cy="523875"/>
            </a:xfrm>
            <a:custGeom>
              <a:avLst/>
              <a:gdLst/>
              <a:ahLst/>
              <a:cxnLst/>
              <a:rect l="l" t="t" r="r" b="b"/>
              <a:pathLst>
                <a:path w="827405" h="523875">
                  <a:moveTo>
                    <a:pt x="827024" y="0"/>
                  </a:moveTo>
                  <a:lnTo>
                    <a:pt x="0" y="52374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133345" y="4260595"/>
            <a:ext cx="4832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X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903726" y="4078223"/>
            <a:ext cx="1275080" cy="1781810"/>
            <a:chOff x="3903726" y="4078223"/>
            <a:chExt cx="1275080" cy="1781810"/>
          </a:xfrm>
        </p:grpSpPr>
        <p:sp>
          <p:nvSpPr>
            <p:cNvPr id="19" name="object 19"/>
            <p:cNvSpPr/>
            <p:nvPr/>
          </p:nvSpPr>
          <p:spPr>
            <a:xfrm>
              <a:off x="3910076" y="4084573"/>
              <a:ext cx="1262380" cy="1769110"/>
            </a:xfrm>
            <a:custGeom>
              <a:avLst/>
              <a:gdLst/>
              <a:ahLst/>
              <a:cxnLst/>
              <a:rect l="l" t="t" r="r" b="b"/>
              <a:pathLst>
                <a:path w="1262379" h="1769110">
                  <a:moveTo>
                    <a:pt x="630936" y="0"/>
                  </a:moveTo>
                  <a:lnTo>
                    <a:pt x="0" y="1768538"/>
                  </a:lnTo>
                  <a:lnTo>
                    <a:pt x="1261999" y="1768538"/>
                  </a:lnTo>
                  <a:lnTo>
                    <a:pt x="63093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0076" y="4084573"/>
              <a:ext cx="1262380" cy="1769110"/>
            </a:xfrm>
            <a:custGeom>
              <a:avLst/>
              <a:gdLst/>
              <a:ahLst/>
              <a:cxnLst/>
              <a:rect l="l" t="t" r="r" b="b"/>
              <a:pathLst>
                <a:path w="1262379" h="1769110">
                  <a:moveTo>
                    <a:pt x="0" y="1768538"/>
                  </a:moveTo>
                  <a:lnTo>
                    <a:pt x="630936" y="0"/>
                  </a:lnTo>
                  <a:lnTo>
                    <a:pt x="1261999" y="1768538"/>
                  </a:lnTo>
                  <a:lnTo>
                    <a:pt x="0" y="1768538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335526" y="4816297"/>
            <a:ext cx="48323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Y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670300" y="2390775"/>
            <a:ext cx="3213100" cy="1945005"/>
            <a:chOff x="3670300" y="2390775"/>
            <a:chExt cx="3213100" cy="1945005"/>
          </a:xfrm>
        </p:grpSpPr>
        <p:sp>
          <p:nvSpPr>
            <p:cNvPr id="23" name="object 23"/>
            <p:cNvSpPr/>
            <p:nvPr/>
          </p:nvSpPr>
          <p:spPr>
            <a:xfrm>
              <a:off x="3683000" y="3500500"/>
              <a:ext cx="859155" cy="584200"/>
            </a:xfrm>
            <a:custGeom>
              <a:avLst/>
              <a:gdLst/>
              <a:ahLst/>
              <a:cxnLst/>
              <a:rect l="l" t="t" r="r" b="b"/>
              <a:pathLst>
                <a:path w="859154" h="584200">
                  <a:moveTo>
                    <a:pt x="0" y="0"/>
                  </a:moveTo>
                  <a:lnTo>
                    <a:pt x="858901" y="58407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51551" y="3292475"/>
              <a:ext cx="1325880" cy="1036955"/>
            </a:xfrm>
            <a:custGeom>
              <a:avLst/>
              <a:gdLst/>
              <a:ahLst/>
              <a:cxnLst/>
              <a:rect l="l" t="t" r="r" b="b"/>
              <a:pathLst>
                <a:path w="1325879" h="1036954">
                  <a:moveTo>
                    <a:pt x="662686" y="0"/>
                  </a:moveTo>
                  <a:lnTo>
                    <a:pt x="0" y="1036574"/>
                  </a:lnTo>
                  <a:lnTo>
                    <a:pt x="1325499" y="1036574"/>
                  </a:lnTo>
                  <a:lnTo>
                    <a:pt x="662686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51551" y="3292475"/>
              <a:ext cx="1325880" cy="1036955"/>
            </a:xfrm>
            <a:custGeom>
              <a:avLst/>
              <a:gdLst/>
              <a:ahLst/>
              <a:cxnLst/>
              <a:rect l="l" t="t" r="r" b="b"/>
              <a:pathLst>
                <a:path w="1325879" h="1036954">
                  <a:moveTo>
                    <a:pt x="0" y="1036574"/>
                  </a:moveTo>
                  <a:lnTo>
                    <a:pt x="662686" y="0"/>
                  </a:lnTo>
                  <a:lnTo>
                    <a:pt x="1325499" y="1036574"/>
                  </a:lnTo>
                  <a:lnTo>
                    <a:pt x="0" y="103657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72125" y="2403475"/>
              <a:ext cx="1141730" cy="889000"/>
            </a:xfrm>
            <a:custGeom>
              <a:avLst/>
              <a:gdLst/>
              <a:ahLst/>
              <a:cxnLst/>
              <a:rect l="l" t="t" r="r" b="b"/>
              <a:pathLst>
                <a:path w="1141729" h="889000">
                  <a:moveTo>
                    <a:pt x="0" y="0"/>
                  </a:moveTo>
                  <a:lnTo>
                    <a:pt x="1141349" y="8890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983604" y="3034011"/>
            <a:ext cx="588010" cy="13017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20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5400" i="1" dirty="0">
                <a:latin typeface="Arial"/>
                <a:cs typeface="Arial"/>
              </a:rPr>
              <a:t>Z</a:t>
            </a:r>
            <a:endParaRPr sz="5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213600" y="5094223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>
                <a:moveTo>
                  <a:pt x="0" y="0"/>
                </a:moveTo>
                <a:lnTo>
                  <a:pt x="1325626" y="0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21601" y="5853112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>
                <a:moveTo>
                  <a:pt x="0" y="0"/>
                </a:moveTo>
                <a:lnTo>
                  <a:pt x="1325499" y="0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269619" y="683717"/>
            <a:ext cx="66065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1" spc="-80" dirty="0">
                <a:solidFill>
                  <a:srgbClr val="FF0000"/>
                </a:solidFill>
                <a:latin typeface="Arial"/>
                <a:cs typeface="Arial"/>
              </a:rPr>
              <a:t>AVL </a:t>
            </a: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Insertion: Inside</a:t>
            </a:r>
            <a:r>
              <a:rPr sz="4400" i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Case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80228" y="3988689"/>
            <a:ext cx="45783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r>
              <a:rPr sz="2000" i="1" spc="5" dirty="0">
                <a:latin typeface="Arial"/>
                <a:cs typeface="Arial"/>
              </a:rPr>
              <a:t>+</a:t>
            </a:r>
            <a:r>
              <a:rPr sz="2000" i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78675" y="3074035"/>
            <a:ext cx="14185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05255" algn="l"/>
              </a:tabLst>
            </a:pPr>
            <a:r>
              <a:rPr sz="20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93975" y="398868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C93E35DD-5FE1-405D-AC5B-B2994E9FF909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8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044950" y="1689100"/>
            <a:ext cx="774700" cy="735330"/>
            <a:chOff x="4044950" y="1689100"/>
            <a:chExt cx="774700" cy="735330"/>
          </a:xfrm>
        </p:grpSpPr>
        <p:sp>
          <p:nvSpPr>
            <p:cNvPr id="4" name="object 4"/>
            <p:cNvSpPr/>
            <p:nvPr/>
          </p:nvSpPr>
          <p:spPr>
            <a:xfrm>
              <a:off x="4051300" y="1695450"/>
              <a:ext cx="762000" cy="722630"/>
            </a:xfrm>
            <a:custGeom>
              <a:avLst/>
              <a:gdLst/>
              <a:ahLst/>
              <a:cxnLst/>
              <a:rect l="l" t="t" r="r" b="b"/>
              <a:pathLst>
                <a:path w="762000" h="722630">
                  <a:moveTo>
                    <a:pt x="381000" y="0"/>
                  </a:moveTo>
                  <a:lnTo>
                    <a:pt x="333204" y="2813"/>
                  </a:lnTo>
                  <a:lnTo>
                    <a:pt x="287181" y="11028"/>
                  </a:lnTo>
                  <a:lnTo>
                    <a:pt x="243288" y="24307"/>
                  </a:lnTo>
                  <a:lnTo>
                    <a:pt x="201881" y="42311"/>
                  </a:lnTo>
                  <a:lnTo>
                    <a:pt x="163318" y="64702"/>
                  </a:lnTo>
                  <a:lnTo>
                    <a:pt x="127955" y="91142"/>
                  </a:lnTo>
                  <a:lnTo>
                    <a:pt x="96149" y="121293"/>
                  </a:lnTo>
                  <a:lnTo>
                    <a:pt x="68257" y="154816"/>
                  </a:lnTo>
                  <a:lnTo>
                    <a:pt x="44636" y="191374"/>
                  </a:lnTo>
                  <a:lnTo>
                    <a:pt x="25643" y="230628"/>
                  </a:lnTo>
                  <a:lnTo>
                    <a:pt x="11634" y="272241"/>
                  </a:lnTo>
                  <a:lnTo>
                    <a:pt x="2968" y="315873"/>
                  </a:lnTo>
                  <a:lnTo>
                    <a:pt x="0" y="361188"/>
                  </a:lnTo>
                  <a:lnTo>
                    <a:pt x="2968" y="406477"/>
                  </a:lnTo>
                  <a:lnTo>
                    <a:pt x="11634" y="450092"/>
                  </a:lnTo>
                  <a:lnTo>
                    <a:pt x="25643" y="491694"/>
                  </a:lnTo>
                  <a:lnTo>
                    <a:pt x="44636" y="530945"/>
                  </a:lnTo>
                  <a:lnTo>
                    <a:pt x="68257" y="567503"/>
                  </a:lnTo>
                  <a:lnTo>
                    <a:pt x="96149" y="601031"/>
                  </a:lnTo>
                  <a:lnTo>
                    <a:pt x="127955" y="631189"/>
                  </a:lnTo>
                  <a:lnTo>
                    <a:pt x="163318" y="657638"/>
                  </a:lnTo>
                  <a:lnTo>
                    <a:pt x="201881" y="680039"/>
                  </a:lnTo>
                  <a:lnTo>
                    <a:pt x="243288" y="698053"/>
                  </a:lnTo>
                  <a:lnTo>
                    <a:pt x="287181" y="711339"/>
                  </a:lnTo>
                  <a:lnTo>
                    <a:pt x="333204" y="719560"/>
                  </a:lnTo>
                  <a:lnTo>
                    <a:pt x="381000" y="722376"/>
                  </a:lnTo>
                  <a:lnTo>
                    <a:pt x="428795" y="719560"/>
                  </a:lnTo>
                  <a:lnTo>
                    <a:pt x="474818" y="711339"/>
                  </a:lnTo>
                  <a:lnTo>
                    <a:pt x="518711" y="698053"/>
                  </a:lnTo>
                  <a:lnTo>
                    <a:pt x="560118" y="680039"/>
                  </a:lnTo>
                  <a:lnTo>
                    <a:pt x="598681" y="657638"/>
                  </a:lnTo>
                  <a:lnTo>
                    <a:pt x="634044" y="631189"/>
                  </a:lnTo>
                  <a:lnTo>
                    <a:pt x="665850" y="601031"/>
                  </a:lnTo>
                  <a:lnTo>
                    <a:pt x="693742" y="567503"/>
                  </a:lnTo>
                  <a:lnTo>
                    <a:pt x="717363" y="530945"/>
                  </a:lnTo>
                  <a:lnTo>
                    <a:pt x="736356" y="491694"/>
                  </a:lnTo>
                  <a:lnTo>
                    <a:pt x="750365" y="450092"/>
                  </a:lnTo>
                  <a:lnTo>
                    <a:pt x="759031" y="406477"/>
                  </a:lnTo>
                  <a:lnTo>
                    <a:pt x="762000" y="361188"/>
                  </a:lnTo>
                  <a:lnTo>
                    <a:pt x="759031" y="315873"/>
                  </a:lnTo>
                  <a:lnTo>
                    <a:pt x="750365" y="272241"/>
                  </a:lnTo>
                  <a:lnTo>
                    <a:pt x="736356" y="230628"/>
                  </a:lnTo>
                  <a:lnTo>
                    <a:pt x="717363" y="191374"/>
                  </a:lnTo>
                  <a:lnTo>
                    <a:pt x="693742" y="154816"/>
                  </a:lnTo>
                  <a:lnTo>
                    <a:pt x="665850" y="121293"/>
                  </a:lnTo>
                  <a:lnTo>
                    <a:pt x="634044" y="91142"/>
                  </a:lnTo>
                  <a:lnTo>
                    <a:pt x="598681" y="64702"/>
                  </a:lnTo>
                  <a:lnTo>
                    <a:pt x="560118" y="42311"/>
                  </a:lnTo>
                  <a:lnTo>
                    <a:pt x="518711" y="24307"/>
                  </a:lnTo>
                  <a:lnTo>
                    <a:pt x="474818" y="11028"/>
                  </a:lnTo>
                  <a:lnTo>
                    <a:pt x="428795" y="2813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51300" y="1695450"/>
              <a:ext cx="762000" cy="722630"/>
            </a:xfrm>
            <a:custGeom>
              <a:avLst/>
              <a:gdLst/>
              <a:ahLst/>
              <a:cxnLst/>
              <a:rect l="l" t="t" r="r" b="b"/>
              <a:pathLst>
                <a:path w="762000" h="722630">
                  <a:moveTo>
                    <a:pt x="0" y="361188"/>
                  </a:moveTo>
                  <a:lnTo>
                    <a:pt x="2968" y="315873"/>
                  </a:lnTo>
                  <a:lnTo>
                    <a:pt x="11634" y="272241"/>
                  </a:lnTo>
                  <a:lnTo>
                    <a:pt x="25643" y="230628"/>
                  </a:lnTo>
                  <a:lnTo>
                    <a:pt x="44636" y="191374"/>
                  </a:lnTo>
                  <a:lnTo>
                    <a:pt x="68257" y="154816"/>
                  </a:lnTo>
                  <a:lnTo>
                    <a:pt x="96149" y="121293"/>
                  </a:lnTo>
                  <a:lnTo>
                    <a:pt x="127955" y="91142"/>
                  </a:lnTo>
                  <a:lnTo>
                    <a:pt x="163318" y="64702"/>
                  </a:lnTo>
                  <a:lnTo>
                    <a:pt x="201881" y="42311"/>
                  </a:lnTo>
                  <a:lnTo>
                    <a:pt x="243288" y="24307"/>
                  </a:lnTo>
                  <a:lnTo>
                    <a:pt x="287181" y="11028"/>
                  </a:lnTo>
                  <a:lnTo>
                    <a:pt x="333204" y="2813"/>
                  </a:lnTo>
                  <a:lnTo>
                    <a:pt x="381000" y="0"/>
                  </a:lnTo>
                  <a:lnTo>
                    <a:pt x="428795" y="2813"/>
                  </a:lnTo>
                  <a:lnTo>
                    <a:pt x="474818" y="11028"/>
                  </a:lnTo>
                  <a:lnTo>
                    <a:pt x="518711" y="24307"/>
                  </a:lnTo>
                  <a:lnTo>
                    <a:pt x="560118" y="42311"/>
                  </a:lnTo>
                  <a:lnTo>
                    <a:pt x="598681" y="64702"/>
                  </a:lnTo>
                  <a:lnTo>
                    <a:pt x="634044" y="91142"/>
                  </a:lnTo>
                  <a:lnTo>
                    <a:pt x="665850" y="121293"/>
                  </a:lnTo>
                  <a:lnTo>
                    <a:pt x="693742" y="154816"/>
                  </a:lnTo>
                  <a:lnTo>
                    <a:pt x="717363" y="191374"/>
                  </a:lnTo>
                  <a:lnTo>
                    <a:pt x="736356" y="230628"/>
                  </a:lnTo>
                  <a:lnTo>
                    <a:pt x="750365" y="272241"/>
                  </a:lnTo>
                  <a:lnTo>
                    <a:pt x="759031" y="315873"/>
                  </a:lnTo>
                  <a:lnTo>
                    <a:pt x="762000" y="361188"/>
                  </a:lnTo>
                  <a:lnTo>
                    <a:pt x="759031" y="406477"/>
                  </a:lnTo>
                  <a:lnTo>
                    <a:pt x="750365" y="450092"/>
                  </a:lnTo>
                  <a:lnTo>
                    <a:pt x="736356" y="491694"/>
                  </a:lnTo>
                  <a:lnTo>
                    <a:pt x="717363" y="530945"/>
                  </a:lnTo>
                  <a:lnTo>
                    <a:pt x="693742" y="567503"/>
                  </a:lnTo>
                  <a:lnTo>
                    <a:pt x="665850" y="601031"/>
                  </a:lnTo>
                  <a:lnTo>
                    <a:pt x="634044" y="631189"/>
                  </a:lnTo>
                  <a:lnTo>
                    <a:pt x="598681" y="657638"/>
                  </a:lnTo>
                  <a:lnTo>
                    <a:pt x="560118" y="680039"/>
                  </a:lnTo>
                  <a:lnTo>
                    <a:pt x="518711" y="698053"/>
                  </a:lnTo>
                  <a:lnTo>
                    <a:pt x="474818" y="711339"/>
                  </a:lnTo>
                  <a:lnTo>
                    <a:pt x="428795" y="719560"/>
                  </a:lnTo>
                  <a:lnTo>
                    <a:pt x="381000" y="722376"/>
                  </a:lnTo>
                  <a:lnTo>
                    <a:pt x="333204" y="719560"/>
                  </a:lnTo>
                  <a:lnTo>
                    <a:pt x="287181" y="711339"/>
                  </a:lnTo>
                  <a:lnTo>
                    <a:pt x="243288" y="698053"/>
                  </a:lnTo>
                  <a:lnTo>
                    <a:pt x="201881" y="680039"/>
                  </a:lnTo>
                  <a:lnTo>
                    <a:pt x="163318" y="657638"/>
                  </a:lnTo>
                  <a:lnTo>
                    <a:pt x="127955" y="631189"/>
                  </a:lnTo>
                  <a:lnTo>
                    <a:pt x="96149" y="601031"/>
                  </a:lnTo>
                  <a:lnTo>
                    <a:pt x="68257" y="567503"/>
                  </a:lnTo>
                  <a:lnTo>
                    <a:pt x="44636" y="530945"/>
                  </a:lnTo>
                  <a:lnTo>
                    <a:pt x="25643" y="491694"/>
                  </a:lnTo>
                  <a:lnTo>
                    <a:pt x="11634" y="450092"/>
                  </a:lnTo>
                  <a:lnTo>
                    <a:pt x="2968" y="406477"/>
                  </a:lnTo>
                  <a:lnTo>
                    <a:pt x="0" y="3611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38954" y="1512189"/>
            <a:ext cx="177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spc="-5" dirty="0">
                <a:solidFill>
                  <a:srgbClr val="000000"/>
                </a:solidFill>
                <a:latin typeface="Arial"/>
                <a:cs typeface="Arial"/>
              </a:rPr>
              <a:t>j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19426" y="2871851"/>
            <a:ext cx="774700" cy="735330"/>
            <a:chOff x="2519426" y="2871851"/>
            <a:chExt cx="774700" cy="735330"/>
          </a:xfrm>
        </p:grpSpPr>
        <p:sp>
          <p:nvSpPr>
            <p:cNvPr id="8" name="object 8"/>
            <p:cNvSpPr/>
            <p:nvPr/>
          </p:nvSpPr>
          <p:spPr>
            <a:xfrm>
              <a:off x="2525776" y="2878201"/>
              <a:ext cx="762000" cy="722630"/>
            </a:xfrm>
            <a:custGeom>
              <a:avLst/>
              <a:gdLst/>
              <a:ahLst/>
              <a:cxnLst/>
              <a:rect l="l" t="t" r="r" b="b"/>
              <a:pathLst>
                <a:path w="762000" h="722629">
                  <a:moveTo>
                    <a:pt x="381000" y="0"/>
                  </a:moveTo>
                  <a:lnTo>
                    <a:pt x="333204" y="2813"/>
                  </a:lnTo>
                  <a:lnTo>
                    <a:pt x="287181" y="11028"/>
                  </a:lnTo>
                  <a:lnTo>
                    <a:pt x="243288" y="24305"/>
                  </a:lnTo>
                  <a:lnTo>
                    <a:pt x="201881" y="42307"/>
                  </a:lnTo>
                  <a:lnTo>
                    <a:pt x="163318" y="64695"/>
                  </a:lnTo>
                  <a:lnTo>
                    <a:pt x="127955" y="91129"/>
                  </a:lnTo>
                  <a:lnTo>
                    <a:pt x="96149" y="121273"/>
                  </a:lnTo>
                  <a:lnTo>
                    <a:pt x="68257" y="154787"/>
                  </a:lnTo>
                  <a:lnTo>
                    <a:pt x="44636" y="191332"/>
                  </a:lnTo>
                  <a:lnTo>
                    <a:pt x="25643" y="230571"/>
                  </a:lnTo>
                  <a:lnTo>
                    <a:pt x="11634" y="272164"/>
                  </a:lnTo>
                  <a:lnTo>
                    <a:pt x="2968" y="315773"/>
                  </a:lnTo>
                  <a:lnTo>
                    <a:pt x="0" y="361061"/>
                  </a:lnTo>
                  <a:lnTo>
                    <a:pt x="2968" y="406375"/>
                  </a:lnTo>
                  <a:lnTo>
                    <a:pt x="11634" y="450007"/>
                  </a:lnTo>
                  <a:lnTo>
                    <a:pt x="25643" y="491620"/>
                  </a:lnTo>
                  <a:lnTo>
                    <a:pt x="44636" y="530874"/>
                  </a:lnTo>
                  <a:lnTo>
                    <a:pt x="68257" y="567432"/>
                  </a:lnTo>
                  <a:lnTo>
                    <a:pt x="96149" y="600955"/>
                  </a:lnTo>
                  <a:lnTo>
                    <a:pt x="127955" y="631106"/>
                  </a:lnTo>
                  <a:lnTo>
                    <a:pt x="163318" y="657546"/>
                  </a:lnTo>
                  <a:lnTo>
                    <a:pt x="201881" y="679937"/>
                  </a:lnTo>
                  <a:lnTo>
                    <a:pt x="243288" y="697941"/>
                  </a:lnTo>
                  <a:lnTo>
                    <a:pt x="287181" y="711220"/>
                  </a:lnTo>
                  <a:lnTo>
                    <a:pt x="333204" y="719435"/>
                  </a:lnTo>
                  <a:lnTo>
                    <a:pt x="381000" y="722249"/>
                  </a:lnTo>
                  <a:lnTo>
                    <a:pt x="428770" y="719435"/>
                  </a:lnTo>
                  <a:lnTo>
                    <a:pt x="474776" y="711220"/>
                  </a:lnTo>
                  <a:lnTo>
                    <a:pt x="518659" y="697941"/>
                  </a:lnTo>
                  <a:lnTo>
                    <a:pt x="560062" y="679937"/>
                  </a:lnTo>
                  <a:lnTo>
                    <a:pt x="598626" y="657546"/>
                  </a:lnTo>
                  <a:lnTo>
                    <a:pt x="633993" y="631106"/>
                  </a:lnTo>
                  <a:lnTo>
                    <a:pt x="665806" y="600955"/>
                  </a:lnTo>
                  <a:lnTo>
                    <a:pt x="693707" y="567432"/>
                  </a:lnTo>
                  <a:lnTo>
                    <a:pt x="717338" y="530874"/>
                  </a:lnTo>
                  <a:lnTo>
                    <a:pt x="736341" y="491620"/>
                  </a:lnTo>
                  <a:lnTo>
                    <a:pt x="750357" y="450007"/>
                  </a:lnTo>
                  <a:lnTo>
                    <a:pt x="759029" y="406375"/>
                  </a:lnTo>
                  <a:lnTo>
                    <a:pt x="762000" y="361061"/>
                  </a:lnTo>
                  <a:lnTo>
                    <a:pt x="759029" y="315773"/>
                  </a:lnTo>
                  <a:lnTo>
                    <a:pt x="750357" y="272164"/>
                  </a:lnTo>
                  <a:lnTo>
                    <a:pt x="736341" y="230571"/>
                  </a:lnTo>
                  <a:lnTo>
                    <a:pt x="717338" y="191332"/>
                  </a:lnTo>
                  <a:lnTo>
                    <a:pt x="693707" y="154787"/>
                  </a:lnTo>
                  <a:lnTo>
                    <a:pt x="665806" y="121273"/>
                  </a:lnTo>
                  <a:lnTo>
                    <a:pt x="633993" y="91129"/>
                  </a:lnTo>
                  <a:lnTo>
                    <a:pt x="598626" y="64695"/>
                  </a:lnTo>
                  <a:lnTo>
                    <a:pt x="560062" y="42307"/>
                  </a:lnTo>
                  <a:lnTo>
                    <a:pt x="518659" y="24305"/>
                  </a:lnTo>
                  <a:lnTo>
                    <a:pt x="474776" y="11028"/>
                  </a:lnTo>
                  <a:lnTo>
                    <a:pt x="428770" y="2813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25776" y="2878201"/>
              <a:ext cx="762000" cy="722630"/>
            </a:xfrm>
            <a:custGeom>
              <a:avLst/>
              <a:gdLst/>
              <a:ahLst/>
              <a:cxnLst/>
              <a:rect l="l" t="t" r="r" b="b"/>
              <a:pathLst>
                <a:path w="762000" h="722629">
                  <a:moveTo>
                    <a:pt x="0" y="361061"/>
                  </a:moveTo>
                  <a:lnTo>
                    <a:pt x="2968" y="315773"/>
                  </a:lnTo>
                  <a:lnTo>
                    <a:pt x="11634" y="272164"/>
                  </a:lnTo>
                  <a:lnTo>
                    <a:pt x="25643" y="230571"/>
                  </a:lnTo>
                  <a:lnTo>
                    <a:pt x="44636" y="191332"/>
                  </a:lnTo>
                  <a:lnTo>
                    <a:pt x="68257" y="154787"/>
                  </a:lnTo>
                  <a:lnTo>
                    <a:pt x="96149" y="121273"/>
                  </a:lnTo>
                  <a:lnTo>
                    <a:pt x="127955" y="91129"/>
                  </a:lnTo>
                  <a:lnTo>
                    <a:pt x="163318" y="64695"/>
                  </a:lnTo>
                  <a:lnTo>
                    <a:pt x="201881" y="42307"/>
                  </a:lnTo>
                  <a:lnTo>
                    <a:pt x="243288" y="24305"/>
                  </a:lnTo>
                  <a:lnTo>
                    <a:pt x="287181" y="11028"/>
                  </a:lnTo>
                  <a:lnTo>
                    <a:pt x="333204" y="2813"/>
                  </a:lnTo>
                  <a:lnTo>
                    <a:pt x="381000" y="0"/>
                  </a:lnTo>
                  <a:lnTo>
                    <a:pt x="428770" y="2813"/>
                  </a:lnTo>
                  <a:lnTo>
                    <a:pt x="474776" y="11028"/>
                  </a:lnTo>
                  <a:lnTo>
                    <a:pt x="518659" y="24305"/>
                  </a:lnTo>
                  <a:lnTo>
                    <a:pt x="560062" y="42307"/>
                  </a:lnTo>
                  <a:lnTo>
                    <a:pt x="598626" y="64695"/>
                  </a:lnTo>
                  <a:lnTo>
                    <a:pt x="633993" y="91129"/>
                  </a:lnTo>
                  <a:lnTo>
                    <a:pt x="665806" y="121273"/>
                  </a:lnTo>
                  <a:lnTo>
                    <a:pt x="693707" y="154787"/>
                  </a:lnTo>
                  <a:lnTo>
                    <a:pt x="717338" y="191332"/>
                  </a:lnTo>
                  <a:lnTo>
                    <a:pt x="736341" y="230571"/>
                  </a:lnTo>
                  <a:lnTo>
                    <a:pt x="750357" y="272164"/>
                  </a:lnTo>
                  <a:lnTo>
                    <a:pt x="759029" y="315773"/>
                  </a:lnTo>
                  <a:lnTo>
                    <a:pt x="762000" y="361061"/>
                  </a:lnTo>
                  <a:lnTo>
                    <a:pt x="759029" y="406375"/>
                  </a:lnTo>
                  <a:lnTo>
                    <a:pt x="750357" y="450007"/>
                  </a:lnTo>
                  <a:lnTo>
                    <a:pt x="736341" y="491620"/>
                  </a:lnTo>
                  <a:lnTo>
                    <a:pt x="717338" y="530874"/>
                  </a:lnTo>
                  <a:lnTo>
                    <a:pt x="693707" y="567432"/>
                  </a:lnTo>
                  <a:lnTo>
                    <a:pt x="665806" y="600955"/>
                  </a:lnTo>
                  <a:lnTo>
                    <a:pt x="633993" y="631106"/>
                  </a:lnTo>
                  <a:lnTo>
                    <a:pt x="598626" y="657546"/>
                  </a:lnTo>
                  <a:lnTo>
                    <a:pt x="560062" y="679937"/>
                  </a:lnTo>
                  <a:lnTo>
                    <a:pt x="518659" y="697941"/>
                  </a:lnTo>
                  <a:lnTo>
                    <a:pt x="474776" y="711220"/>
                  </a:lnTo>
                  <a:lnTo>
                    <a:pt x="428770" y="719435"/>
                  </a:lnTo>
                  <a:lnTo>
                    <a:pt x="381000" y="722249"/>
                  </a:lnTo>
                  <a:lnTo>
                    <a:pt x="333204" y="719435"/>
                  </a:lnTo>
                  <a:lnTo>
                    <a:pt x="287181" y="711220"/>
                  </a:lnTo>
                  <a:lnTo>
                    <a:pt x="243288" y="697941"/>
                  </a:lnTo>
                  <a:lnTo>
                    <a:pt x="201881" y="679937"/>
                  </a:lnTo>
                  <a:lnTo>
                    <a:pt x="163318" y="657546"/>
                  </a:lnTo>
                  <a:lnTo>
                    <a:pt x="127955" y="631106"/>
                  </a:lnTo>
                  <a:lnTo>
                    <a:pt x="96149" y="600955"/>
                  </a:lnTo>
                  <a:lnTo>
                    <a:pt x="68257" y="567432"/>
                  </a:lnTo>
                  <a:lnTo>
                    <a:pt x="44636" y="530874"/>
                  </a:lnTo>
                  <a:lnTo>
                    <a:pt x="25643" y="491620"/>
                  </a:lnTo>
                  <a:lnTo>
                    <a:pt x="11634" y="450007"/>
                  </a:lnTo>
                  <a:lnTo>
                    <a:pt x="2968" y="406375"/>
                  </a:lnTo>
                  <a:lnTo>
                    <a:pt x="0" y="36106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757297" y="2771394"/>
            <a:ext cx="3683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k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93775" y="2300351"/>
            <a:ext cx="3181350" cy="2882900"/>
            <a:chOff x="993775" y="2300351"/>
            <a:chExt cx="3181350" cy="2882900"/>
          </a:xfrm>
        </p:grpSpPr>
        <p:sp>
          <p:nvSpPr>
            <p:cNvPr id="12" name="object 12"/>
            <p:cNvSpPr/>
            <p:nvPr/>
          </p:nvSpPr>
          <p:spPr>
            <a:xfrm>
              <a:off x="3176651" y="2313051"/>
              <a:ext cx="986155" cy="669925"/>
            </a:xfrm>
            <a:custGeom>
              <a:avLst/>
              <a:gdLst/>
              <a:ahLst/>
              <a:cxnLst/>
              <a:rect l="l" t="t" r="r" b="b"/>
              <a:pathLst>
                <a:path w="986154" h="669925">
                  <a:moveTo>
                    <a:pt x="985774" y="0"/>
                  </a:moveTo>
                  <a:lnTo>
                    <a:pt x="0" y="6697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0125" y="4060825"/>
              <a:ext cx="1456055" cy="1116330"/>
            </a:xfrm>
            <a:custGeom>
              <a:avLst/>
              <a:gdLst/>
              <a:ahLst/>
              <a:cxnLst/>
              <a:rect l="l" t="t" r="r" b="b"/>
              <a:pathLst>
                <a:path w="1456055" h="1116329">
                  <a:moveTo>
                    <a:pt x="727837" y="0"/>
                  </a:moveTo>
                  <a:lnTo>
                    <a:pt x="0" y="1115949"/>
                  </a:lnTo>
                  <a:lnTo>
                    <a:pt x="1455801" y="1115949"/>
                  </a:lnTo>
                  <a:lnTo>
                    <a:pt x="727837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00125" y="4060825"/>
              <a:ext cx="1456055" cy="1116330"/>
            </a:xfrm>
            <a:custGeom>
              <a:avLst/>
              <a:gdLst/>
              <a:ahLst/>
              <a:cxnLst/>
              <a:rect l="l" t="t" r="r" b="b"/>
              <a:pathLst>
                <a:path w="1456055" h="1116329">
                  <a:moveTo>
                    <a:pt x="0" y="1115949"/>
                  </a:moveTo>
                  <a:lnTo>
                    <a:pt x="727837" y="0"/>
                  </a:lnTo>
                  <a:lnTo>
                    <a:pt x="1455801" y="1115949"/>
                  </a:lnTo>
                  <a:lnTo>
                    <a:pt x="0" y="11159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28851" y="3495675"/>
              <a:ext cx="908050" cy="565150"/>
            </a:xfrm>
            <a:custGeom>
              <a:avLst/>
              <a:gdLst/>
              <a:ahLst/>
              <a:cxnLst/>
              <a:rect l="l" t="t" r="r" b="b"/>
              <a:pathLst>
                <a:path w="908050" h="565150">
                  <a:moveTo>
                    <a:pt x="908050" y="0"/>
                  </a:moveTo>
                  <a:lnTo>
                    <a:pt x="0" y="56515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541144" y="4314520"/>
            <a:ext cx="48323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X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589276" y="4908550"/>
            <a:ext cx="1330325" cy="1195705"/>
            <a:chOff x="2589276" y="4908550"/>
            <a:chExt cx="1330325" cy="1195705"/>
          </a:xfrm>
        </p:grpSpPr>
        <p:sp>
          <p:nvSpPr>
            <p:cNvPr id="18" name="object 18"/>
            <p:cNvSpPr/>
            <p:nvPr/>
          </p:nvSpPr>
          <p:spPr>
            <a:xfrm>
              <a:off x="2595626" y="4914900"/>
              <a:ext cx="1317625" cy="1183005"/>
            </a:xfrm>
            <a:custGeom>
              <a:avLst/>
              <a:gdLst/>
              <a:ahLst/>
              <a:cxnLst/>
              <a:rect l="l" t="t" r="r" b="b"/>
              <a:pathLst>
                <a:path w="1317625" h="1183004">
                  <a:moveTo>
                    <a:pt x="658749" y="0"/>
                  </a:moveTo>
                  <a:lnTo>
                    <a:pt x="0" y="1182687"/>
                  </a:lnTo>
                  <a:lnTo>
                    <a:pt x="1317625" y="1182687"/>
                  </a:lnTo>
                  <a:lnTo>
                    <a:pt x="658749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95626" y="4914900"/>
              <a:ext cx="1317625" cy="1183005"/>
            </a:xfrm>
            <a:custGeom>
              <a:avLst/>
              <a:gdLst/>
              <a:ahLst/>
              <a:cxnLst/>
              <a:rect l="l" t="t" r="r" b="b"/>
              <a:pathLst>
                <a:path w="1317625" h="1183004">
                  <a:moveTo>
                    <a:pt x="0" y="1182687"/>
                  </a:moveTo>
                  <a:lnTo>
                    <a:pt x="658749" y="0"/>
                  </a:lnTo>
                  <a:lnTo>
                    <a:pt x="1317625" y="1182687"/>
                  </a:lnTo>
                  <a:lnTo>
                    <a:pt x="0" y="11826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057525" y="5291124"/>
            <a:ext cx="4832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V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163951" y="2300351"/>
            <a:ext cx="3529329" cy="3803650"/>
            <a:chOff x="3163951" y="2300351"/>
            <a:chExt cx="3529329" cy="3803650"/>
          </a:xfrm>
        </p:grpSpPr>
        <p:sp>
          <p:nvSpPr>
            <p:cNvPr id="22" name="object 22"/>
            <p:cNvSpPr/>
            <p:nvPr/>
          </p:nvSpPr>
          <p:spPr>
            <a:xfrm>
              <a:off x="3176651" y="3495675"/>
              <a:ext cx="640080" cy="473075"/>
            </a:xfrm>
            <a:custGeom>
              <a:avLst/>
              <a:gdLst/>
              <a:ahLst/>
              <a:cxnLst/>
              <a:rect l="l" t="t" r="r" b="b"/>
              <a:pathLst>
                <a:path w="640079" h="473075">
                  <a:moveTo>
                    <a:pt x="0" y="0"/>
                  </a:moveTo>
                  <a:lnTo>
                    <a:pt x="639699" y="47307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29225" y="3271901"/>
              <a:ext cx="1457325" cy="1117600"/>
            </a:xfrm>
            <a:custGeom>
              <a:avLst/>
              <a:gdLst/>
              <a:ahLst/>
              <a:cxnLst/>
              <a:rect l="l" t="t" r="r" b="b"/>
              <a:pathLst>
                <a:path w="1457325" h="1117600">
                  <a:moveTo>
                    <a:pt x="728726" y="0"/>
                  </a:moveTo>
                  <a:lnTo>
                    <a:pt x="0" y="1117473"/>
                  </a:lnTo>
                  <a:lnTo>
                    <a:pt x="1457325" y="1117473"/>
                  </a:lnTo>
                  <a:lnTo>
                    <a:pt x="728726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29225" y="3271901"/>
              <a:ext cx="1457325" cy="1117600"/>
            </a:xfrm>
            <a:custGeom>
              <a:avLst/>
              <a:gdLst/>
              <a:ahLst/>
              <a:cxnLst/>
              <a:rect l="l" t="t" r="r" b="b"/>
              <a:pathLst>
                <a:path w="1457325" h="1117600">
                  <a:moveTo>
                    <a:pt x="0" y="1117473"/>
                  </a:moveTo>
                  <a:lnTo>
                    <a:pt x="728726" y="0"/>
                  </a:lnTo>
                  <a:lnTo>
                    <a:pt x="1457325" y="1117473"/>
                  </a:lnTo>
                  <a:lnTo>
                    <a:pt x="0" y="111747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02175" y="2313051"/>
              <a:ext cx="1256030" cy="958850"/>
            </a:xfrm>
            <a:custGeom>
              <a:avLst/>
              <a:gdLst/>
              <a:ahLst/>
              <a:cxnLst/>
              <a:rect l="l" t="t" r="r" b="b"/>
              <a:pathLst>
                <a:path w="1256029" h="958850">
                  <a:moveTo>
                    <a:pt x="0" y="0"/>
                  </a:moveTo>
                  <a:lnTo>
                    <a:pt x="1255776" y="95885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29176" y="4914900"/>
              <a:ext cx="1316355" cy="1183005"/>
            </a:xfrm>
            <a:custGeom>
              <a:avLst/>
              <a:gdLst/>
              <a:ahLst/>
              <a:cxnLst/>
              <a:rect l="l" t="t" r="r" b="b"/>
              <a:pathLst>
                <a:path w="1316354" h="1183004">
                  <a:moveTo>
                    <a:pt x="657987" y="0"/>
                  </a:moveTo>
                  <a:lnTo>
                    <a:pt x="0" y="1182687"/>
                  </a:lnTo>
                  <a:lnTo>
                    <a:pt x="1315974" y="1182687"/>
                  </a:lnTo>
                  <a:lnTo>
                    <a:pt x="65798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29176" y="4914900"/>
              <a:ext cx="1316355" cy="1183005"/>
            </a:xfrm>
            <a:custGeom>
              <a:avLst/>
              <a:gdLst/>
              <a:ahLst/>
              <a:cxnLst/>
              <a:rect l="l" t="t" r="r" b="b"/>
              <a:pathLst>
                <a:path w="1316354" h="1183004">
                  <a:moveTo>
                    <a:pt x="0" y="1182687"/>
                  </a:moveTo>
                  <a:lnTo>
                    <a:pt x="657987" y="0"/>
                  </a:lnTo>
                  <a:lnTo>
                    <a:pt x="1315974" y="1182687"/>
                  </a:lnTo>
                  <a:lnTo>
                    <a:pt x="0" y="11826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7102475" y="6030912"/>
            <a:ext cx="1456055" cy="0"/>
          </a:xfrm>
          <a:custGeom>
            <a:avLst/>
            <a:gdLst/>
            <a:ahLst/>
            <a:cxnLst/>
            <a:rect l="l" t="t" r="r" b="b"/>
            <a:pathLst>
              <a:path w="1456054">
                <a:moveTo>
                  <a:pt x="0" y="0"/>
                </a:moveTo>
                <a:lnTo>
                  <a:pt x="1455801" y="0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651628" y="5278323"/>
            <a:ext cx="6731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W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697351" y="3857625"/>
            <a:ext cx="776605" cy="735330"/>
            <a:chOff x="3697351" y="3857625"/>
            <a:chExt cx="776605" cy="735330"/>
          </a:xfrm>
        </p:grpSpPr>
        <p:sp>
          <p:nvSpPr>
            <p:cNvPr id="31" name="object 31"/>
            <p:cNvSpPr/>
            <p:nvPr/>
          </p:nvSpPr>
          <p:spPr>
            <a:xfrm>
              <a:off x="3703701" y="3863975"/>
              <a:ext cx="763905" cy="722630"/>
            </a:xfrm>
            <a:custGeom>
              <a:avLst/>
              <a:gdLst/>
              <a:ahLst/>
              <a:cxnLst/>
              <a:rect l="l" t="t" r="r" b="b"/>
              <a:pathLst>
                <a:path w="763904" h="722629">
                  <a:moveTo>
                    <a:pt x="381762" y="0"/>
                  </a:moveTo>
                  <a:lnTo>
                    <a:pt x="333853" y="2813"/>
                  </a:lnTo>
                  <a:lnTo>
                    <a:pt x="287727" y="11028"/>
                  </a:lnTo>
                  <a:lnTo>
                    <a:pt x="243739" y="24307"/>
                  </a:lnTo>
                  <a:lnTo>
                    <a:pt x="202247" y="42311"/>
                  </a:lnTo>
                  <a:lnTo>
                    <a:pt x="163606" y="64702"/>
                  </a:lnTo>
                  <a:lnTo>
                    <a:pt x="128176" y="91142"/>
                  </a:lnTo>
                  <a:lnTo>
                    <a:pt x="96311" y="121293"/>
                  </a:lnTo>
                  <a:lnTo>
                    <a:pt x="68370" y="154816"/>
                  </a:lnTo>
                  <a:lnTo>
                    <a:pt x="44708" y="191374"/>
                  </a:lnTo>
                  <a:lnTo>
                    <a:pt x="25683" y="230628"/>
                  </a:lnTo>
                  <a:lnTo>
                    <a:pt x="11653" y="272241"/>
                  </a:lnTo>
                  <a:lnTo>
                    <a:pt x="2972" y="315873"/>
                  </a:lnTo>
                  <a:lnTo>
                    <a:pt x="0" y="361188"/>
                  </a:lnTo>
                  <a:lnTo>
                    <a:pt x="2972" y="406477"/>
                  </a:lnTo>
                  <a:lnTo>
                    <a:pt x="11653" y="450092"/>
                  </a:lnTo>
                  <a:lnTo>
                    <a:pt x="25683" y="491694"/>
                  </a:lnTo>
                  <a:lnTo>
                    <a:pt x="44708" y="530945"/>
                  </a:lnTo>
                  <a:lnTo>
                    <a:pt x="68370" y="567503"/>
                  </a:lnTo>
                  <a:lnTo>
                    <a:pt x="96311" y="601031"/>
                  </a:lnTo>
                  <a:lnTo>
                    <a:pt x="128176" y="631189"/>
                  </a:lnTo>
                  <a:lnTo>
                    <a:pt x="163606" y="657638"/>
                  </a:lnTo>
                  <a:lnTo>
                    <a:pt x="202247" y="680039"/>
                  </a:lnTo>
                  <a:lnTo>
                    <a:pt x="243739" y="698053"/>
                  </a:lnTo>
                  <a:lnTo>
                    <a:pt x="287727" y="711339"/>
                  </a:lnTo>
                  <a:lnTo>
                    <a:pt x="333853" y="719560"/>
                  </a:lnTo>
                  <a:lnTo>
                    <a:pt x="381762" y="722376"/>
                  </a:lnTo>
                  <a:lnTo>
                    <a:pt x="429645" y="719560"/>
                  </a:lnTo>
                  <a:lnTo>
                    <a:pt x="475754" y="711339"/>
                  </a:lnTo>
                  <a:lnTo>
                    <a:pt x="519732" y="698053"/>
                  </a:lnTo>
                  <a:lnTo>
                    <a:pt x="561220" y="680039"/>
                  </a:lnTo>
                  <a:lnTo>
                    <a:pt x="599861" y="657638"/>
                  </a:lnTo>
                  <a:lnTo>
                    <a:pt x="635296" y="631189"/>
                  </a:lnTo>
                  <a:lnTo>
                    <a:pt x="667168" y="601031"/>
                  </a:lnTo>
                  <a:lnTo>
                    <a:pt x="695119" y="567503"/>
                  </a:lnTo>
                  <a:lnTo>
                    <a:pt x="718790" y="530945"/>
                  </a:lnTo>
                  <a:lnTo>
                    <a:pt x="737824" y="491694"/>
                  </a:lnTo>
                  <a:lnTo>
                    <a:pt x="751863" y="450092"/>
                  </a:lnTo>
                  <a:lnTo>
                    <a:pt x="760549" y="406477"/>
                  </a:lnTo>
                  <a:lnTo>
                    <a:pt x="763524" y="361188"/>
                  </a:lnTo>
                  <a:lnTo>
                    <a:pt x="760549" y="315873"/>
                  </a:lnTo>
                  <a:lnTo>
                    <a:pt x="751863" y="272241"/>
                  </a:lnTo>
                  <a:lnTo>
                    <a:pt x="737824" y="230628"/>
                  </a:lnTo>
                  <a:lnTo>
                    <a:pt x="718790" y="191374"/>
                  </a:lnTo>
                  <a:lnTo>
                    <a:pt x="695119" y="154816"/>
                  </a:lnTo>
                  <a:lnTo>
                    <a:pt x="667168" y="121293"/>
                  </a:lnTo>
                  <a:lnTo>
                    <a:pt x="635296" y="91142"/>
                  </a:lnTo>
                  <a:lnTo>
                    <a:pt x="599861" y="64702"/>
                  </a:lnTo>
                  <a:lnTo>
                    <a:pt x="561220" y="42311"/>
                  </a:lnTo>
                  <a:lnTo>
                    <a:pt x="519732" y="24307"/>
                  </a:lnTo>
                  <a:lnTo>
                    <a:pt x="475754" y="11028"/>
                  </a:lnTo>
                  <a:lnTo>
                    <a:pt x="429645" y="2813"/>
                  </a:lnTo>
                  <a:lnTo>
                    <a:pt x="381762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03701" y="3863975"/>
              <a:ext cx="763905" cy="722630"/>
            </a:xfrm>
            <a:custGeom>
              <a:avLst/>
              <a:gdLst/>
              <a:ahLst/>
              <a:cxnLst/>
              <a:rect l="l" t="t" r="r" b="b"/>
              <a:pathLst>
                <a:path w="763904" h="722629">
                  <a:moveTo>
                    <a:pt x="0" y="361188"/>
                  </a:moveTo>
                  <a:lnTo>
                    <a:pt x="2972" y="315873"/>
                  </a:lnTo>
                  <a:lnTo>
                    <a:pt x="11653" y="272241"/>
                  </a:lnTo>
                  <a:lnTo>
                    <a:pt x="25683" y="230628"/>
                  </a:lnTo>
                  <a:lnTo>
                    <a:pt x="44708" y="191374"/>
                  </a:lnTo>
                  <a:lnTo>
                    <a:pt x="68370" y="154816"/>
                  </a:lnTo>
                  <a:lnTo>
                    <a:pt x="96311" y="121293"/>
                  </a:lnTo>
                  <a:lnTo>
                    <a:pt x="128176" y="91142"/>
                  </a:lnTo>
                  <a:lnTo>
                    <a:pt x="163606" y="64702"/>
                  </a:lnTo>
                  <a:lnTo>
                    <a:pt x="202247" y="42311"/>
                  </a:lnTo>
                  <a:lnTo>
                    <a:pt x="243739" y="24307"/>
                  </a:lnTo>
                  <a:lnTo>
                    <a:pt x="287727" y="11028"/>
                  </a:lnTo>
                  <a:lnTo>
                    <a:pt x="333853" y="2813"/>
                  </a:lnTo>
                  <a:lnTo>
                    <a:pt x="381762" y="0"/>
                  </a:lnTo>
                  <a:lnTo>
                    <a:pt x="429645" y="2813"/>
                  </a:lnTo>
                  <a:lnTo>
                    <a:pt x="475754" y="11028"/>
                  </a:lnTo>
                  <a:lnTo>
                    <a:pt x="519732" y="24307"/>
                  </a:lnTo>
                  <a:lnTo>
                    <a:pt x="561220" y="42311"/>
                  </a:lnTo>
                  <a:lnTo>
                    <a:pt x="599861" y="64702"/>
                  </a:lnTo>
                  <a:lnTo>
                    <a:pt x="635296" y="91142"/>
                  </a:lnTo>
                  <a:lnTo>
                    <a:pt x="667168" y="121293"/>
                  </a:lnTo>
                  <a:lnTo>
                    <a:pt x="695119" y="154816"/>
                  </a:lnTo>
                  <a:lnTo>
                    <a:pt x="718790" y="191374"/>
                  </a:lnTo>
                  <a:lnTo>
                    <a:pt x="737824" y="230628"/>
                  </a:lnTo>
                  <a:lnTo>
                    <a:pt x="751863" y="272241"/>
                  </a:lnTo>
                  <a:lnTo>
                    <a:pt x="760549" y="315873"/>
                  </a:lnTo>
                  <a:lnTo>
                    <a:pt x="763524" y="361188"/>
                  </a:lnTo>
                  <a:lnTo>
                    <a:pt x="760549" y="406477"/>
                  </a:lnTo>
                  <a:lnTo>
                    <a:pt x="751863" y="450092"/>
                  </a:lnTo>
                  <a:lnTo>
                    <a:pt x="737824" y="491694"/>
                  </a:lnTo>
                  <a:lnTo>
                    <a:pt x="718790" y="530945"/>
                  </a:lnTo>
                  <a:lnTo>
                    <a:pt x="695119" y="567503"/>
                  </a:lnTo>
                  <a:lnTo>
                    <a:pt x="667168" y="601031"/>
                  </a:lnTo>
                  <a:lnTo>
                    <a:pt x="635296" y="631189"/>
                  </a:lnTo>
                  <a:lnTo>
                    <a:pt x="599861" y="657638"/>
                  </a:lnTo>
                  <a:lnTo>
                    <a:pt x="561220" y="680039"/>
                  </a:lnTo>
                  <a:lnTo>
                    <a:pt x="519732" y="698053"/>
                  </a:lnTo>
                  <a:lnTo>
                    <a:pt x="475754" y="711339"/>
                  </a:lnTo>
                  <a:lnTo>
                    <a:pt x="429645" y="719560"/>
                  </a:lnTo>
                  <a:lnTo>
                    <a:pt x="381762" y="722376"/>
                  </a:lnTo>
                  <a:lnTo>
                    <a:pt x="333853" y="719560"/>
                  </a:lnTo>
                  <a:lnTo>
                    <a:pt x="287727" y="711339"/>
                  </a:lnTo>
                  <a:lnTo>
                    <a:pt x="243739" y="698053"/>
                  </a:lnTo>
                  <a:lnTo>
                    <a:pt x="202247" y="680039"/>
                  </a:lnTo>
                  <a:lnTo>
                    <a:pt x="163606" y="657638"/>
                  </a:lnTo>
                  <a:lnTo>
                    <a:pt x="128176" y="631189"/>
                  </a:lnTo>
                  <a:lnTo>
                    <a:pt x="96311" y="601031"/>
                  </a:lnTo>
                  <a:lnTo>
                    <a:pt x="68370" y="567503"/>
                  </a:lnTo>
                  <a:lnTo>
                    <a:pt x="44708" y="530945"/>
                  </a:lnTo>
                  <a:lnTo>
                    <a:pt x="25683" y="491694"/>
                  </a:lnTo>
                  <a:lnTo>
                    <a:pt x="11653" y="450092"/>
                  </a:lnTo>
                  <a:lnTo>
                    <a:pt x="2972" y="406477"/>
                  </a:lnTo>
                  <a:lnTo>
                    <a:pt x="0" y="3611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970401" y="3779646"/>
            <a:ext cx="177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spc="-5" dirty="0">
                <a:latin typeface="Arial"/>
                <a:cs typeface="Arial"/>
              </a:rPr>
              <a:t>i</a:t>
            </a:r>
            <a:endParaRPr sz="5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254375" y="4479925"/>
            <a:ext cx="1733550" cy="434975"/>
          </a:xfrm>
          <a:custGeom>
            <a:avLst/>
            <a:gdLst/>
            <a:ahLst/>
            <a:cxnLst/>
            <a:rect l="l" t="t" r="r" b="b"/>
            <a:pathLst>
              <a:path w="1733550" h="434975">
                <a:moveTo>
                  <a:pt x="561975" y="0"/>
                </a:moveTo>
                <a:lnTo>
                  <a:pt x="0" y="434975"/>
                </a:lnTo>
              </a:path>
              <a:path w="1733550" h="434975">
                <a:moveTo>
                  <a:pt x="1101725" y="0"/>
                </a:moveTo>
                <a:lnTo>
                  <a:pt x="1733550" y="4349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26440" y="1770379"/>
            <a:ext cx="24498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Y = </a:t>
            </a:r>
            <a:r>
              <a:rPr sz="2400" i="1" spc="-5" dirty="0">
                <a:latin typeface="Arial"/>
                <a:cs typeface="Arial"/>
              </a:rPr>
              <a:t>node i and  </a:t>
            </a:r>
            <a:r>
              <a:rPr sz="2400" i="1" dirty="0">
                <a:latin typeface="Arial"/>
                <a:cs typeface="Arial"/>
              </a:rPr>
              <a:t>subtrees V and</a:t>
            </a:r>
            <a:r>
              <a:rPr sz="2400" i="1" spc="-9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W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69619" y="683717"/>
            <a:ext cx="66065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1" spc="-80" dirty="0">
                <a:solidFill>
                  <a:srgbClr val="FF0000"/>
                </a:solidFill>
                <a:latin typeface="Arial"/>
                <a:cs typeface="Arial"/>
              </a:rPr>
              <a:t>AVL </a:t>
            </a: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Insertion: Inside</a:t>
            </a:r>
            <a:r>
              <a:rPr sz="4400" i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Case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099809" y="3074035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60194" y="398868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36975" y="4826889"/>
            <a:ext cx="8991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h or</a:t>
            </a:r>
            <a:r>
              <a:rPr sz="2000" i="1" spc="-12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h-1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575428" y="3561969"/>
            <a:ext cx="4112895" cy="159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3320" algn="l"/>
                <a:tab pos="2456815" algn="l"/>
                <a:tab pos="4099560" algn="l"/>
              </a:tabLst>
            </a:pPr>
            <a:r>
              <a:rPr sz="3000" i="1" baseline="1388" dirty="0">
                <a:latin typeface="Arial"/>
                <a:cs typeface="Arial"/>
              </a:rPr>
              <a:t>h+1	</a:t>
            </a:r>
            <a:r>
              <a:rPr sz="5400" i="1" dirty="0">
                <a:latin typeface="Arial"/>
                <a:cs typeface="Arial"/>
              </a:rPr>
              <a:t>Z	</a:t>
            </a:r>
            <a:r>
              <a:rPr sz="5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5400">
              <a:latin typeface="Arial"/>
              <a:cs typeface="Arial"/>
            </a:endParaRPr>
          </a:p>
          <a:p>
            <a:pPr marL="2456815">
              <a:lnSpc>
                <a:spcPct val="100000"/>
              </a:lnSpc>
              <a:spcBef>
                <a:spcPts val="3479"/>
              </a:spcBef>
              <a:tabLst>
                <a:tab pos="3979545" algn="l"/>
              </a:tabLst>
            </a:pPr>
            <a:r>
              <a:rPr sz="20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Date Placeholder 40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EAF188BB-8C41-4BEB-AF78-C79CE333740A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2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044950" y="1689100"/>
            <a:ext cx="774700" cy="735330"/>
            <a:chOff x="4044950" y="1689100"/>
            <a:chExt cx="774700" cy="735330"/>
          </a:xfrm>
        </p:grpSpPr>
        <p:sp>
          <p:nvSpPr>
            <p:cNvPr id="4" name="object 4"/>
            <p:cNvSpPr/>
            <p:nvPr/>
          </p:nvSpPr>
          <p:spPr>
            <a:xfrm>
              <a:off x="4051300" y="1695450"/>
              <a:ext cx="762000" cy="722630"/>
            </a:xfrm>
            <a:custGeom>
              <a:avLst/>
              <a:gdLst/>
              <a:ahLst/>
              <a:cxnLst/>
              <a:rect l="l" t="t" r="r" b="b"/>
              <a:pathLst>
                <a:path w="762000" h="722630">
                  <a:moveTo>
                    <a:pt x="381000" y="0"/>
                  </a:moveTo>
                  <a:lnTo>
                    <a:pt x="333204" y="2813"/>
                  </a:lnTo>
                  <a:lnTo>
                    <a:pt x="287181" y="11028"/>
                  </a:lnTo>
                  <a:lnTo>
                    <a:pt x="243288" y="24307"/>
                  </a:lnTo>
                  <a:lnTo>
                    <a:pt x="201881" y="42311"/>
                  </a:lnTo>
                  <a:lnTo>
                    <a:pt x="163318" y="64702"/>
                  </a:lnTo>
                  <a:lnTo>
                    <a:pt x="127955" y="91142"/>
                  </a:lnTo>
                  <a:lnTo>
                    <a:pt x="96149" y="121293"/>
                  </a:lnTo>
                  <a:lnTo>
                    <a:pt x="68257" y="154816"/>
                  </a:lnTo>
                  <a:lnTo>
                    <a:pt x="44636" y="191374"/>
                  </a:lnTo>
                  <a:lnTo>
                    <a:pt x="25643" y="230628"/>
                  </a:lnTo>
                  <a:lnTo>
                    <a:pt x="11634" y="272241"/>
                  </a:lnTo>
                  <a:lnTo>
                    <a:pt x="2968" y="315873"/>
                  </a:lnTo>
                  <a:lnTo>
                    <a:pt x="0" y="361188"/>
                  </a:lnTo>
                  <a:lnTo>
                    <a:pt x="2968" y="406477"/>
                  </a:lnTo>
                  <a:lnTo>
                    <a:pt x="11634" y="450092"/>
                  </a:lnTo>
                  <a:lnTo>
                    <a:pt x="25643" y="491694"/>
                  </a:lnTo>
                  <a:lnTo>
                    <a:pt x="44636" y="530945"/>
                  </a:lnTo>
                  <a:lnTo>
                    <a:pt x="68257" y="567503"/>
                  </a:lnTo>
                  <a:lnTo>
                    <a:pt x="96149" y="601031"/>
                  </a:lnTo>
                  <a:lnTo>
                    <a:pt x="127955" y="631189"/>
                  </a:lnTo>
                  <a:lnTo>
                    <a:pt x="163318" y="657638"/>
                  </a:lnTo>
                  <a:lnTo>
                    <a:pt x="201881" y="680039"/>
                  </a:lnTo>
                  <a:lnTo>
                    <a:pt x="243288" y="698053"/>
                  </a:lnTo>
                  <a:lnTo>
                    <a:pt x="287181" y="711339"/>
                  </a:lnTo>
                  <a:lnTo>
                    <a:pt x="333204" y="719560"/>
                  </a:lnTo>
                  <a:lnTo>
                    <a:pt x="381000" y="722376"/>
                  </a:lnTo>
                  <a:lnTo>
                    <a:pt x="428795" y="719560"/>
                  </a:lnTo>
                  <a:lnTo>
                    <a:pt x="474818" y="711339"/>
                  </a:lnTo>
                  <a:lnTo>
                    <a:pt x="518711" y="698053"/>
                  </a:lnTo>
                  <a:lnTo>
                    <a:pt x="560118" y="680039"/>
                  </a:lnTo>
                  <a:lnTo>
                    <a:pt x="598681" y="657638"/>
                  </a:lnTo>
                  <a:lnTo>
                    <a:pt x="634044" y="631189"/>
                  </a:lnTo>
                  <a:lnTo>
                    <a:pt x="665850" y="601031"/>
                  </a:lnTo>
                  <a:lnTo>
                    <a:pt x="693742" y="567503"/>
                  </a:lnTo>
                  <a:lnTo>
                    <a:pt x="717363" y="530945"/>
                  </a:lnTo>
                  <a:lnTo>
                    <a:pt x="736356" y="491694"/>
                  </a:lnTo>
                  <a:lnTo>
                    <a:pt x="750365" y="450092"/>
                  </a:lnTo>
                  <a:lnTo>
                    <a:pt x="759031" y="406477"/>
                  </a:lnTo>
                  <a:lnTo>
                    <a:pt x="762000" y="361188"/>
                  </a:lnTo>
                  <a:lnTo>
                    <a:pt x="759031" y="315873"/>
                  </a:lnTo>
                  <a:lnTo>
                    <a:pt x="750365" y="272241"/>
                  </a:lnTo>
                  <a:lnTo>
                    <a:pt x="736356" y="230628"/>
                  </a:lnTo>
                  <a:lnTo>
                    <a:pt x="717363" y="191374"/>
                  </a:lnTo>
                  <a:lnTo>
                    <a:pt x="693742" y="154816"/>
                  </a:lnTo>
                  <a:lnTo>
                    <a:pt x="665850" y="121293"/>
                  </a:lnTo>
                  <a:lnTo>
                    <a:pt x="634044" y="91142"/>
                  </a:lnTo>
                  <a:lnTo>
                    <a:pt x="598681" y="64702"/>
                  </a:lnTo>
                  <a:lnTo>
                    <a:pt x="560118" y="42311"/>
                  </a:lnTo>
                  <a:lnTo>
                    <a:pt x="518711" y="24307"/>
                  </a:lnTo>
                  <a:lnTo>
                    <a:pt x="474818" y="11028"/>
                  </a:lnTo>
                  <a:lnTo>
                    <a:pt x="428795" y="2813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51300" y="1695450"/>
              <a:ext cx="762000" cy="722630"/>
            </a:xfrm>
            <a:custGeom>
              <a:avLst/>
              <a:gdLst/>
              <a:ahLst/>
              <a:cxnLst/>
              <a:rect l="l" t="t" r="r" b="b"/>
              <a:pathLst>
                <a:path w="762000" h="722630">
                  <a:moveTo>
                    <a:pt x="0" y="361188"/>
                  </a:moveTo>
                  <a:lnTo>
                    <a:pt x="2968" y="315873"/>
                  </a:lnTo>
                  <a:lnTo>
                    <a:pt x="11634" y="272241"/>
                  </a:lnTo>
                  <a:lnTo>
                    <a:pt x="25643" y="230628"/>
                  </a:lnTo>
                  <a:lnTo>
                    <a:pt x="44636" y="191374"/>
                  </a:lnTo>
                  <a:lnTo>
                    <a:pt x="68257" y="154816"/>
                  </a:lnTo>
                  <a:lnTo>
                    <a:pt x="96149" y="121293"/>
                  </a:lnTo>
                  <a:lnTo>
                    <a:pt x="127955" y="91142"/>
                  </a:lnTo>
                  <a:lnTo>
                    <a:pt x="163318" y="64702"/>
                  </a:lnTo>
                  <a:lnTo>
                    <a:pt x="201881" y="42311"/>
                  </a:lnTo>
                  <a:lnTo>
                    <a:pt x="243288" y="24307"/>
                  </a:lnTo>
                  <a:lnTo>
                    <a:pt x="287181" y="11028"/>
                  </a:lnTo>
                  <a:lnTo>
                    <a:pt x="333204" y="2813"/>
                  </a:lnTo>
                  <a:lnTo>
                    <a:pt x="381000" y="0"/>
                  </a:lnTo>
                  <a:lnTo>
                    <a:pt x="428795" y="2813"/>
                  </a:lnTo>
                  <a:lnTo>
                    <a:pt x="474818" y="11028"/>
                  </a:lnTo>
                  <a:lnTo>
                    <a:pt x="518711" y="24307"/>
                  </a:lnTo>
                  <a:lnTo>
                    <a:pt x="560118" y="42311"/>
                  </a:lnTo>
                  <a:lnTo>
                    <a:pt x="598681" y="64702"/>
                  </a:lnTo>
                  <a:lnTo>
                    <a:pt x="634044" y="91142"/>
                  </a:lnTo>
                  <a:lnTo>
                    <a:pt x="665850" y="121293"/>
                  </a:lnTo>
                  <a:lnTo>
                    <a:pt x="693742" y="154816"/>
                  </a:lnTo>
                  <a:lnTo>
                    <a:pt x="717363" y="191374"/>
                  </a:lnTo>
                  <a:lnTo>
                    <a:pt x="736356" y="230628"/>
                  </a:lnTo>
                  <a:lnTo>
                    <a:pt x="750365" y="272241"/>
                  </a:lnTo>
                  <a:lnTo>
                    <a:pt x="759031" y="315873"/>
                  </a:lnTo>
                  <a:lnTo>
                    <a:pt x="762000" y="361188"/>
                  </a:lnTo>
                  <a:lnTo>
                    <a:pt x="759031" y="406477"/>
                  </a:lnTo>
                  <a:lnTo>
                    <a:pt x="750365" y="450092"/>
                  </a:lnTo>
                  <a:lnTo>
                    <a:pt x="736356" y="491694"/>
                  </a:lnTo>
                  <a:lnTo>
                    <a:pt x="717363" y="530945"/>
                  </a:lnTo>
                  <a:lnTo>
                    <a:pt x="693742" y="567503"/>
                  </a:lnTo>
                  <a:lnTo>
                    <a:pt x="665850" y="601031"/>
                  </a:lnTo>
                  <a:lnTo>
                    <a:pt x="634044" y="631189"/>
                  </a:lnTo>
                  <a:lnTo>
                    <a:pt x="598681" y="657638"/>
                  </a:lnTo>
                  <a:lnTo>
                    <a:pt x="560118" y="680039"/>
                  </a:lnTo>
                  <a:lnTo>
                    <a:pt x="518711" y="698053"/>
                  </a:lnTo>
                  <a:lnTo>
                    <a:pt x="474818" y="711339"/>
                  </a:lnTo>
                  <a:lnTo>
                    <a:pt x="428795" y="719560"/>
                  </a:lnTo>
                  <a:lnTo>
                    <a:pt x="381000" y="722376"/>
                  </a:lnTo>
                  <a:lnTo>
                    <a:pt x="333204" y="719560"/>
                  </a:lnTo>
                  <a:lnTo>
                    <a:pt x="287181" y="711339"/>
                  </a:lnTo>
                  <a:lnTo>
                    <a:pt x="243288" y="698053"/>
                  </a:lnTo>
                  <a:lnTo>
                    <a:pt x="201881" y="680039"/>
                  </a:lnTo>
                  <a:lnTo>
                    <a:pt x="163318" y="657638"/>
                  </a:lnTo>
                  <a:lnTo>
                    <a:pt x="127955" y="631189"/>
                  </a:lnTo>
                  <a:lnTo>
                    <a:pt x="96149" y="601031"/>
                  </a:lnTo>
                  <a:lnTo>
                    <a:pt x="68257" y="567503"/>
                  </a:lnTo>
                  <a:lnTo>
                    <a:pt x="44636" y="530945"/>
                  </a:lnTo>
                  <a:lnTo>
                    <a:pt x="25643" y="491694"/>
                  </a:lnTo>
                  <a:lnTo>
                    <a:pt x="11634" y="450092"/>
                  </a:lnTo>
                  <a:lnTo>
                    <a:pt x="2968" y="406477"/>
                  </a:lnTo>
                  <a:lnTo>
                    <a:pt x="0" y="3611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338954" y="1512189"/>
            <a:ext cx="177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spc="-5" dirty="0">
                <a:latin typeface="Arial"/>
                <a:cs typeface="Arial"/>
              </a:rPr>
              <a:t>j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19426" y="2871851"/>
            <a:ext cx="774700" cy="735330"/>
            <a:chOff x="2519426" y="2871851"/>
            <a:chExt cx="774700" cy="735330"/>
          </a:xfrm>
        </p:grpSpPr>
        <p:sp>
          <p:nvSpPr>
            <p:cNvPr id="8" name="object 8"/>
            <p:cNvSpPr/>
            <p:nvPr/>
          </p:nvSpPr>
          <p:spPr>
            <a:xfrm>
              <a:off x="2525776" y="2878201"/>
              <a:ext cx="762000" cy="722630"/>
            </a:xfrm>
            <a:custGeom>
              <a:avLst/>
              <a:gdLst/>
              <a:ahLst/>
              <a:cxnLst/>
              <a:rect l="l" t="t" r="r" b="b"/>
              <a:pathLst>
                <a:path w="762000" h="722629">
                  <a:moveTo>
                    <a:pt x="381000" y="0"/>
                  </a:moveTo>
                  <a:lnTo>
                    <a:pt x="333204" y="2813"/>
                  </a:lnTo>
                  <a:lnTo>
                    <a:pt x="287181" y="11028"/>
                  </a:lnTo>
                  <a:lnTo>
                    <a:pt x="243288" y="24305"/>
                  </a:lnTo>
                  <a:lnTo>
                    <a:pt x="201881" y="42307"/>
                  </a:lnTo>
                  <a:lnTo>
                    <a:pt x="163318" y="64695"/>
                  </a:lnTo>
                  <a:lnTo>
                    <a:pt x="127955" y="91129"/>
                  </a:lnTo>
                  <a:lnTo>
                    <a:pt x="96149" y="121273"/>
                  </a:lnTo>
                  <a:lnTo>
                    <a:pt x="68257" y="154787"/>
                  </a:lnTo>
                  <a:lnTo>
                    <a:pt x="44636" y="191332"/>
                  </a:lnTo>
                  <a:lnTo>
                    <a:pt x="25643" y="230571"/>
                  </a:lnTo>
                  <a:lnTo>
                    <a:pt x="11634" y="272164"/>
                  </a:lnTo>
                  <a:lnTo>
                    <a:pt x="2968" y="315773"/>
                  </a:lnTo>
                  <a:lnTo>
                    <a:pt x="0" y="361061"/>
                  </a:lnTo>
                  <a:lnTo>
                    <a:pt x="2968" y="406375"/>
                  </a:lnTo>
                  <a:lnTo>
                    <a:pt x="11634" y="450007"/>
                  </a:lnTo>
                  <a:lnTo>
                    <a:pt x="25643" y="491620"/>
                  </a:lnTo>
                  <a:lnTo>
                    <a:pt x="44636" y="530874"/>
                  </a:lnTo>
                  <a:lnTo>
                    <a:pt x="68257" y="567432"/>
                  </a:lnTo>
                  <a:lnTo>
                    <a:pt x="96149" y="600955"/>
                  </a:lnTo>
                  <a:lnTo>
                    <a:pt x="127955" y="631106"/>
                  </a:lnTo>
                  <a:lnTo>
                    <a:pt x="163318" y="657546"/>
                  </a:lnTo>
                  <a:lnTo>
                    <a:pt x="201881" y="679937"/>
                  </a:lnTo>
                  <a:lnTo>
                    <a:pt x="243288" y="697941"/>
                  </a:lnTo>
                  <a:lnTo>
                    <a:pt x="287181" y="711220"/>
                  </a:lnTo>
                  <a:lnTo>
                    <a:pt x="333204" y="719435"/>
                  </a:lnTo>
                  <a:lnTo>
                    <a:pt x="381000" y="722249"/>
                  </a:lnTo>
                  <a:lnTo>
                    <a:pt x="428770" y="719435"/>
                  </a:lnTo>
                  <a:lnTo>
                    <a:pt x="474776" y="711220"/>
                  </a:lnTo>
                  <a:lnTo>
                    <a:pt x="518659" y="697941"/>
                  </a:lnTo>
                  <a:lnTo>
                    <a:pt x="560062" y="679937"/>
                  </a:lnTo>
                  <a:lnTo>
                    <a:pt x="598626" y="657546"/>
                  </a:lnTo>
                  <a:lnTo>
                    <a:pt x="633993" y="631106"/>
                  </a:lnTo>
                  <a:lnTo>
                    <a:pt x="665806" y="600955"/>
                  </a:lnTo>
                  <a:lnTo>
                    <a:pt x="693707" y="567432"/>
                  </a:lnTo>
                  <a:lnTo>
                    <a:pt x="717338" y="530874"/>
                  </a:lnTo>
                  <a:lnTo>
                    <a:pt x="736341" y="491620"/>
                  </a:lnTo>
                  <a:lnTo>
                    <a:pt x="750357" y="450007"/>
                  </a:lnTo>
                  <a:lnTo>
                    <a:pt x="759029" y="406375"/>
                  </a:lnTo>
                  <a:lnTo>
                    <a:pt x="762000" y="361061"/>
                  </a:lnTo>
                  <a:lnTo>
                    <a:pt x="759029" y="315773"/>
                  </a:lnTo>
                  <a:lnTo>
                    <a:pt x="750357" y="272164"/>
                  </a:lnTo>
                  <a:lnTo>
                    <a:pt x="736341" y="230571"/>
                  </a:lnTo>
                  <a:lnTo>
                    <a:pt x="717338" y="191332"/>
                  </a:lnTo>
                  <a:lnTo>
                    <a:pt x="693707" y="154787"/>
                  </a:lnTo>
                  <a:lnTo>
                    <a:pt x="665806" y="121273"/>
                  </a:lnTo>
                  <a:lnTo>
                    <a:pt x="633993" y="91129"/>
                  </a:lnTo>
                  <a:lnTo>
                    <a:pt x="598626" y="64695"/>
                  </a:lnTo>
                  <a:lnTo>
                    <a:pt x="560062" y="42307"/>
                  </a:lnTo>
                  <a:lnTo>
                    <a:pt x="518659" y="24305"/>
                  </a:lnTo>
                  <a:lnTo>
                    <a:pt x="474776" y="11028"/>
                  </a:lnTo>
                  <a:lnTo>
                    <a:pt x="428770" y="2813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25776" y="2878201"/>
              <a:ext cx="762000" cy="722630"/>
            </a:xfrm>
            <a:custGeom>
              <a:avLst/>
              <a:gdLst/>
              <a:ahLst/>
              <a:cxnLst/>
              <a:rect l="l" t="t" r="r" b="b"/>
              <a:pathLst>
                <a:path w="762000" h="722629">
                  <a:moveTo>
                    <a:pt x="0" y="361061"/>
                  </a:moveTo>
                  <a:lnTo>
                    <a:pt x="2968" y="315773"/>
                  </a:lnTo>
                  <a:lnTo>
                    <a:pt x="11634" y="272164"/>
                  </a:lnTo>
                  <a:lnTo>
                    <a:pt x="25643" y="230571"/>
                  </a:lnTo>
                  <a:lnTo>
                    <a:pt x="44636" y="191332"/>
                  </a:lnTo>
                  <a:lnTo>
                    <a:pt x="68257" y="154787"/>
                  </a:lnTo>
                  <a:lnTo>
                    <a:pt x="96149" y="121273"/>
                  </a:lnTo>
                  <a:lnTo>
                    <a:pt x="127955" y="91129"/>
                  </a:lnTo>
                  <a:lnTo>
                    <a:pt x="163318" y="64695"/>
                  </a:lnTo>
                  <a:lnTo>
                    <a:pt x="201881" y="42307"/>
                  </a:lnTo>
                  <a:lnTo>
                    <a:pt x="243288" y="24305"/>
                  </a:lnTo>
                  <a:lnTo>
                    <a:pt x="287181" y="11028"/>
                  </a:lnTo>
                  <a:lnTo>
                    <a:pt x="333204" y="2813"/>
                  </a:lnTo>
                  <a:lnTo>
                    <a:pt x="381000" y="0"/>
                  </a:lnTo>
                  <a:lnTo>
                    <a:pt x="428770" y="2813"/>
                  </a:lnTo>
                  <a:lnTo>
                    <a:pt x="474776" y="11028"/>
                  </a:lnTo>
                  <a:lnTo>
                    <a:pt x="518659" y="24305"/>
                  </a:lnTo>
                  <a:lnTo>
                    <a:pt x="560062" y="42307"/>
                  </a:lnTo>
                  <a:lnTo>
                    <a:pt x="598626" y="64695"/>
                  </a:lnTo>
                  <a:lnTo>
                    <a:pt x="633993" y="91129"/>
                  </a:lnTo>
                  <a:lnTo>
                    <a:pt x="665806" y="121273"/>
                  </a:lnTo>
                  <a:lnTo>
                    <a:pt x="693707" y="154787"/>
                  </a:lnTo>
                  <a:lnTo>
                    <a:pt x="717338" y="191332"/>
                  </a:lnTo>
                  <a:lnTo>
                    <a:pt x="736341" y="230571"/>
                  </a:lnTo>
                  <a:lnTo>
                    <a:pt x="750357" y="272164"/>
                  </a:lnTo>
                  <a:lnTo>
                    <a:pt x="759029" y="315773"/>
                  </a:lnTo>
                  <a:lnTo>
                    <a:pt x="762000" y="361061"/>
                  </a:lnTo>
                  <a:lnTo>
                    <a:pt x="759029" y="406375"/>
                  </a:lnTo>
                  <a:lnTo>
                    <a:pt x="750357" y="450007"/>
                  </a:lnTo>
                  <a:lnTo>
                    <a:pt x="736341" y="491620"/>
                  </a:lnTo>
                  <a:lnTo>
                    <a:pt x="717338" y="530874"/>
                  </a:lnTo>
                  <a:lnTo>
                    <a:pt x="693707" y="567432"/>
                  </a:lnTo>
                  <a:lnTo>
                    <a:pt x="665806" y="600955"/>
                  </a:lnTo>
                  <a:lnTo>
                    <a:pt x="633993" y="631106"/>
                  </a:lnTo>
                  <a:lnTo>
                    <a:pt x="598626" y="657546"/>
                  </a:lnTo>
                  <a:lnTo>
                    <a:pt x="560062" y="679937"/>
                  </a:lnTo>
                  <a:lnTo>
                    <a:pt x="518659" y="697941"/>
                  </a:lnTo>
                  <a:lnTo>
                    <a:pt x="474776" y="711220"/>
                  </a:lnTo>
                  <a:lnTo>
                    <a:pt x="428770" y="719435"/>
                  </a:lnTo>
                  <a:lnTo>
                    <a:pt x="381000" y="722249"/>
                  </a:lnTo>
                  <a:lnTo>
                    <a:pt x="333204" y="719435"/>
                  </a:lnTo>
                  <a:lnTo>
                    <a:pt x="287181" y="711220"/>
                  </a:lnTo>
                  <a:lnTo>
                    <a:pt x="243288" y="697941"/>
                  </a:lnTo>
                  <a:lnTo>
                    <a:pt x="201881" y="679937"/>
                  </a:lnTo>
                  <a:lnTo>
                    <a:pt x="163318" y="657546"/>
                  </a:lnTo>
                  <a:lnTo>
                    <a:pt x="127955" y="631106"/>
                  </a:lnTo>
                  <a:lnTo>
                    <a:pt x="96149" y="600955"/>
                  </a:lnTo>
                  <a:lnTo>
                    <a:pt x="68257" y="567432"/>
                  </a:lnTo>
                  <a:lnTo>
                    <a:pt x="44636" y="530874"/>
                  </a:lnTo>
                  <a:lnTo>
                    <a:pt x="25643" y="491620"/>
                  </a:lnTo>
                  <a:lnTo>
                    <a:pt x="11634" y="450007"/>
                  </a:lnTo>
                  <a:lnTo>
                    <a:pt x="2968" y="406375"/>
                  </a:lnTo>
                  <a:lnTo>
                    <a:pt x="0" y="36106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757297" y="2771394"/>
            <a:ext cx="3683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k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93775" y="2300351"/>
            <a:ext cx="3181350" cy="2882900"/>
            <a:chOff x="993775" y="2300351"/>
            <a:chExt cx="3181350" cy="2882900"/>
          </a:xfrm>
        </p:grpSpPr>
        <p:sp>
          <p:nvSpPr>
            <p:cNvPr id="12" name="object 12"/>
            <p:cNvSpPr/>
            <p:nvPr/>
          </p:nvSpPr>
          <p:spPr>
            <a:xfrm>
              <a:off x="3176651" y="2313051"/>
              <a:ext cx="986155" cy="669925"/>
            </a:xfrm>
            <a:custGeom>
              <a:avLst/>
              <a:gdLst/>
              <a:ahLst/>
              <a:cxnLst/>
              <a:rect l="l" t="t" r="r" b="b"/>
              <a:pathLst>
                <a:path w="986154" h="669925">
                  <a:moveTo>
                    <a:pt x="985774" y="0"/>
                  </a:moveTo>
                  <a:lnTo>
                    <a:pt x="0" y="6697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0125" y="4060825"/>
              <a:ext cx="1456055" cy="1116330"/>
            </a:xfrm>
            <a:custGeom>
              <a:avLst/>
              <a:gdLst/>
              <a:ahLst/>
              <a:cxnLst/>
              <a:rect l="l" t="t" r="r" b="b"/>
              <a:pathLst>
                <a:path w="1456055" h="1116329">
                  <a:moveTo>
                    <a:pt x="727837" y="0"/>
                  </a:moveTo>
                  <a:lnTo>
                    <a:pt x="0" y="1115949"/>
                  </a:lnTo>
                  <a:lnTo>
                    <a:pt x="1455801" y="1115949"/>
                  </a:lnTo>
                  <a:lnTo>
                    <a:pt x="727837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00125" y="4060825"/>
              <a:ext cx="1456055" cy="1116330"/>
            </a:xfrm>
            <a:custGeom>
              <a:avLst/>
              <a:gdLst/>
              <a:ahLst/>
              <a:cxnLst/>
              <a:rect l="l" t="t" r="r" b="b"/>
              <a:pathLst>
                <a:path w="1456055" h="1116329">
                  <a:moveTo>
                    <a:pt x="0" y="1115949"/>
                  </a:moveTo>
                  <a:lnTo>
                    <a:pt x="727837" y="0"/>
                  </a:lnTo>
                  <a:lnTo>
                    <a:pt x="1455801" y="1115949"/>
                  </a:lnTo>
                  <a:lnTo>
                    <a:pt x="0" y="11159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28851" y="3495675"/>
              <a:ext cx="908050" cy="565150"/>
            </a:xfrm>
            <a:custGeom>
              <a:avLst/>
              <a:gdLst/>
              <a:ahLst/>
              <a:cxnLst/>
              <a:rect l="l" t="t" r="r" b="b"/>
              <a:pathLst>
                <a:path w="908050" h="565150">
                  <a:moveTo>
                    <a:pt x="908050" y="0"/>
                  </a:moveTo>
                  <a:lnTo>
                    <a:pt x="0" y="56515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541144" y="4314520"/>
            <a:ext cx="48323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X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589276" y="4908550"/>
            <a:ext cx="1330325" cy="1195705"/>
            <a:chOff x="2589276" y="4908550"/>
            <a:chExt cx="1330325" cy="1195705"/>
          </a:xfrm>
        </p:grpSpPr>
        <p:sp>
          <p:nvSpPr>
            <p:cNvPr id="18" name="object 18"/>
            <p:cNvSpPr/>
            <p:nvPr/>
          </p:nvSpPr>
          <p:spPr>
            <a:xfrm>
              <a:off x="2595626" y="4914900"/>
              <a:ext cx="1317625" cy="1183005"/>
            </a:xfrm>
            <a:custGeom>
              <a:avLst/>
              <a:gdLst/>
              <a:ahLst/>
              <a:cxnLst/>
              <a:rect l="l" t="t" r="r" b="b"/>
              <a:pathLst>
                <a:path w="1317625" h="1183004">
                  <a:moveTo>
                    <a:pt x="658749" y="0"/>
                  </a:moveTo>
                  <a:lnTo>
                    <a:pt x="0" y="1182687"/>
                  </a:lnTo>
                  <a:lnTo>
                    <a:pt x="1317625" y="1182687"/>
                  </a:lnTo>
                  <a:lnTo>
                    <a:pt x="658749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95626" y="4914900"/>
              <a:ext cx="1317625" cy="1183005"/>
            </a:xfrm>
            <a:custGeom>
              <a:avLst/>
              <a:gdLst/>
              <a:ahLst/>
              <a:cxnLst/>
              <a:rect l="l" t="t" r="r" b="b"/>
              <a:pathLst>
                <a:path w="1317625" h="1183004">
                  <a:moveTo>
                    <a:pt x="0" y="1182687"/>
                  </a:moveTo>
                  <a:lnTo>
                    <a:pt x="658749" y="0"/>
                  </a:lnTo>
                  <a:lnTo>
                    <a:pt x="1317625" y="1182687"/>
                  </a:lnTo>
                  <a:lnTo>
                    <a:pt x="0" y="11826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057525" y="5291124"/>
            <a:ext cx="4832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V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163951" y="2300351"/>
            <a:ext cx="3529329" cy="3803650"/>
            <a:chOff x="3163951" y="2300351"/>
            <a:chExt cx="3529329" cy="3803650"/>
          </a:xfrm>
        </p:grpSpPr>
        <p:sp>
          <p:nvSpPr>
            <p:cNvPr id="22" name="object 22"/>
            <p:cNvSpPr/>
            <p:nvPr/>
          </p:nvSpPr>
          <p:spPr>
            <a:xfrm>
              <a:off x="3176651" y="3495675"/>
              <a:ext cx="640080" cy="473075"/>
            </a:xfrm>
            <a:custGeom>
              <a:avLst/>
              <a:gdLst/>
              <a:ahLst/>
              <a:cxnLst/>
              <a:rect l="l" t="t" r="r" b="b"/>
              <a:pathLst>
                <a:path w="640079" h="473075">
                  <a:moveTo>
                    <a:pt x="0" y="0"/>
                  </a:moveTo>
                  <a:lnTo>
                    <a:pt x="639699" y="47307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29225" y="3271901"/>
              <a:ext cx="1457325" cy="1117600"/>
            </a:xfrm>
            <a:custGeom>
              <a:avLst/>
              <a:gdLst/>
              <a:ahLst/>
              <a:cxnLst/>
              <a:rect l="l" t="t" r="r" b="b"/>
              <a:pathLst>
                <a:path w="1457325" h="1117600">
                  <a:moveTo>
                    <a:pt x="728726" y="0"/>
                  </a:moveTo>
                  <a:lnTo>
                    <a:pt x="0" y="1117473"/>
                  </a:lnTo>
                  <a:lnTo>
                    <a:pt x="1457325" y="1117473"/>
                  </a:lnTo>
                  <a:lnTo>
                    <a:pt x="728726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29225" y="3271901"/>
              <a:ext cx="1457325" cy="1117600"/>
            </a:xfrm>
            <a:custGeom>
              <a:avLst/>
              <a:gdLst/>
              <a:ahLst/>
              <a:cxnLst/>
              <a:rect l="l" t="t" r="r" b="b"/>
              <a:pathLst>
                <a:path w="1457325" h="1117600">
                  <a:moveTo>
                    <a:pt x="0" y="1117473"/>
                  </a:moveTo>
                  <a:lnTo>
                    <a:pt x="728726" y="0"/>
                  </a:lnTo>
                  <a:lnTo>
                    <a:pt x="1457325" y="1117473"/>
                  </a:lnTo>
                  <a:lnTo>
                    <a:pt x="0" y="111747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02175" y="2313051"/>
              <a:ext cx="1256030" cy="958850"/>
            </a:xfrm>
            <a:custGeom>
              <a:avLst/>
              <a:gdLst/>
              <a:ahLst/>
              <a:cxnLst/>
              <a:rect l="l" t="t" r="r" b="b"/>
              <a:pathLst>
                <a:path w="1256029" h="958850">
                  <a:moveTo>
                    <a:pt x="0" y="0"/>
                  </a:moveTo>
                  <a:lnTo>
                    <a:pt x="1255776" y="95885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29176" y="4914900"/>
              <a:ext cx="1316355" cy="1183005"/>
            </a:xfrm>
            <a:custGeom>
              <a:avLst/>
              <a:gdLst/>
              <a:ahLst/>
              <a:cxnLst/>
              <a:rect l="l" t="t" r="r" b="b"/>
              <a:pathLst>
                <a:path w="1316354" h="1183004">
                  <a:moveTo>
                    <a:pt x="657987" y="0"/>
                  </a:moveTo>
                  <a:lnTo>
                    <a:pt x="0" y="1182687"/>
                  </a:lnTo>
                  <a:lnTo>
                    <a:pt x="1315974" y="1182687"/>
                  </a:lnTo>
                  <a:lnTo>
                    <a:pt x="65798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29176" y="4914900"/>
              <a:ext cx="1316355" cy="1183005"/>
            </a:xfrm>
            <a:custGeom>
              <a:avLst/>
              <a:gdLst/>
              <a:ahLst/>
              <a:cxnLst/>
              <a:rect l="l" t="t" r="r" b="b"/>
              <a:pathLst>
                <a:path w="1316354" h="1183004">
                  <a:moveTo>
                    <a:pt x="0" y="1182687"/>
                  </a:moveTo>
                  <a:lnTo>
                    <a:pt x="657987" y="0"/>
                  </a:lnTo>
                  <a:lnTo>
                    <a:pt x="1315974" y="1182687"/>
                  </a:lnTo>
                  <a:lnTo>
                    <a:pt x="0" y="11826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7032625" y="5176773"/>
            <a:ext cx="1456055" cy="0"/>
          </a:xfrm>
          <a:custGeom>
            <a:avLst/>
            <a:gdLst/>
            <a:ahLst/>
            <a:cxnLst/>
            <a:rect l="l" t="t" r="r" b="b"/>
            <a:pathLst>
              <a:path w="1456054">
                <a:moveTo>
                  <a:pt x="0" y="0"/>
                </a:moveTo>
                <a:lnTo>
                  <a:pt x="1455801" y="0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02475" y="6030912"/>
            <a:ext cx="1456055" cy="0"/>
          </a:xfrm>
          <a:custGeom>
            <a:avLst/>
            <a:gdLst/>
            <a:ahLst/>
            <a:cxnLst/>
            <a:rect l="l" t="t" r="r" b="b"/>
            <a:pathLst>
              <a:path w="1456054">
                <a:moveTo>
                  <a:pt x="0" y="0"/>
                </a:moveTo>
                <a:lnTo>
                  <a:pt x="1455801" y="0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651628" y="5278323"/>
            <a:ext cx="6731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W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697351" y="3857625"/>
            <a:ext cx="776605" cy="735330"/>
            <a:chOff x="3697351" y="3857625"/>
            <a:chExt cx="776605" cy="735330"/>
          </a:xfrm>
        </p:grpSpPr>
        <p:sp>
          <p:nvSpPr>
            <p:cNvPr id="32" name="object 32"/>
            <p:cNvSpPr/>
            <p:nvPr/>
          </p:nvSpPr>
          <p:spPr>
            <a:xfrm>
              <a:off x="3703701" y="3863975"/>
              <a:ext cx="763905" cy="722630"/>
            </a:xfrm>
            <a:custGeom>
              <a:avLst/>
              <a:gdLst/>
              <a:ahLst/>
              <a:cxnLst/>
              <a:rect l="l" t="t" r="r" b="b"/>
              <a:pathLst>
                <a:path w="763904" h="722629">
                  <a:moveTo>
                    <a:pt x="381762" y="0"/>
                  </a:moveTo>
                  <a:lnTo>
                    <a:pt x="333853" y="2813"/>
                  </a:lnTo>
                  <a:lnTo>
                    <a:pt x="287727" y="11028"/>
                  </a:lnTo>
                  <a:lnTo>
                    <a:pt x="243739" y="24307"/>
                  </a:lnTo>
                  <a:lnTo>
                    <a:pt x="202247" y="42311"/>
                  </a:lnTo>
                  <a:lnTo>
                    <a:pt x="163606" y="64702"/>
                  </a:lnTo>
                  <a:lnTo>
                    <a:pt x="128176" y="91142"/>
                  </a:lnTo>
                  <a:lnTo>
                    <a:pt x="96311" y="121293"/>
                  </a:lnTo>
                  <a:lnTo>
                    <a:pt x="68370" y="154816"/>
                  </a:lnTo>
                  <a:lnTo>
                    <a:pt x="44708" y="191374"/>
                  </a:lnTo>
                  <a:lnTo>
                    <a:pt x="25683" y="230628"/>
                  </a:lnTo>
                  <a:lnTo>
                    <a:pt x="11653" y="272241"/>
                  </a:lnTo>
                  <a:lnTo>
                    <a:pt x="2972" y="315873"/>
                  </a:lnTo>
                  <a:lnTo>
                    <a:pt x="0" y="361188"/>
                  </a:lnTo>
                  <a:lnTo>
                    <a:pt x="2972" y="406477"/>
                  </a:lnTo>
                  <a:lnTo>
                    <a:pt x="11653" y="450092"/>
                  </a:lnTo>
                  <a:lnTo>
                    <a:pt x="25683" y="491694"/>
                  </a:lnTo>
                  <a:lnTo>
                    <a:pt x="44708" y="530945"/>
                  </a:lnTo>
                  <a:lnTo>
                    <a:pt x="68370" y="567503"/>
                  </a:lnTo>
                  <a:lnTo>
                    <a:pt x="96311" y="601031"/>
                  </a:lnTo>
                  <a:lnTo>
                    <a:pt x="128176" y="631189"/>
                  </a:lnTo>
                  <a:lnTo>
                    <a:pt x="163606" y="657638"/>
                  </a:lnTo>
                  <a:lnTo>
                    <a:pt x="202247" y="680039"/>
                  </a:lnTo>
                  <a:lnTo>
                    <a:pt x="243739" y="698053"/>
                  </a:lnTo>
                  <a:lnTo>
                    <a:pt x="287727" y="711339"/>
                  </a:lnTo>
                  <a:lnTo>
                    <a:pt x="333853" y="719560"/>
                  </a:lnTo>
                  <a:lnTo>
                    <a:pt x="381762" y="722376"/>
                  </a:lnTo>
                  <a:lnTo>
                    <a:pt x="429645" y="719560"/>
                  </a:lnTo>
                  <a:lnTo>
                    <a:pt x="475754" y="711339"/>
                  </a:lnTo>
                  <a:lnTo>
                    <a:pt x="519732" y="698053"/>
                  </a:lnTo>
                  <a:lnTo>
                    <a:pt x="561220" y="680039"/>
                  </a:lnTo>
                  <a:lnTo>
                    <a:pt x="599861" y="657638"/>
                  </a:lnTo>
                  <a:lnTo>
                    <a:pt x="635296" y="631189"/>
                  </a:lnTo>
                  <a:lnTo>
                    <a:pt x="667168" y="601031"/>
                  </a:lnTo>
                  <a:lnTo>
                    <a:pt x="695119" y="567503"/>
                  </a:lnTo>
                  <a:lnTo>
                    <a:pt x="718790" y="530945"/>
                  </a:lnTo>
                  <a:lnTo>
                    <a:pt x="737824" y="491694"/>
                  </a:lnTo>
                  <a:lnTo>
                    <a:pt x="751863" y="450092"/>
                  </a:lnTo>
                  <a:lnTo>
                    <a:pt x="760549" y="406477"/>
                  </a:lnTo>
                  <a:lnTo>
                    <a:pt x="763524" y="361188"/>
                  </a:lnTo>
                  <a:lnTo>
                    <a:pt x="760549" y="315873"/>
                  </a:lnTo>
                  <a:lnTo>
                    <a:pt x="751863" y="272241"/>
                  </a:lnTo>
                  <a:lnTo>
                    <a:pt x="737824" y="230628"/>
                  </a:lnTo>
                  <a:lnTo>
                    <a:pt x="718790" y="191374"/>
                  </a:lnTo>
                  <a:lnTo>
                    <a:pt x="695119" y="154816"/>
                  </a:lnTo>
                  <a:lnTo>
                    <a:pt x="667168" y="121293"/>
                  </a:lnTo>
                  <a:lnTo>
                    <a:pt x="635296" y="91142"/>
                  </a:lnTo>
                  <a:lnTo>
                    <a:pt x="599861" y="64702"/>
                  </a:lnTo>
                  <a:lnTo>
                    <a:pt x="561220" y="42311"/>
                  </a:lnTo>
                  <a:lnTo>
                    <a:pt x="519732" y="24307"/>
                  </a:lnTo>
                  <a:lnTo>
                    <a:pt x="475754" y="11028"/>
                  </a:lnTo>
                  <a:lnTo>
                    <a:pt x="429645" y="2813"/>
                  </a:lnTo>
                  <a:lnTo>
                    <a:pt x="381762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03701" y="3863975"/>
              <a:ext cx="763905" cy="722630"/>
            </a:xfrm>
            <a:custGeom>
              <a:avLst/>
              <a:gdLst/>
              <a:ahLst/>
              <a:cxnLst/>
              <a:rect l="l" t="t" r="r" b="b"/>
              <a:pathLst>
                <a:path w="763904" h="722629">
                  <a:moveTo>
                    <a:pt x="0" y="361188"/>
                  </a:moveTo>
                  <a:lnTo>
                    <a:pt x="2972" y="315873"/>
                  </a:lnTo>
                  <a:lnTo>
                    <a:pt x="11653" y="272241"/>
                  </a:lnTo>
                  <a:lnTo>
                    <a:pt x="25683" y="230628"/>
                  </a:lnTo>
                  <a:lnTo>
                    <a:pt x="44708" y="191374"/>
                  </a:lnTo>
                  <a:lnTo>
                    <a:pt x="68370" y="154816"/>
                  </a:lnTo>
                  <a:lnTo>
                    <a:pt x="96311" y="121293"/>
                  </a:lnTo>
                  <a:lnTo>
                    <a:pt x="128176" y="91142"/>
                  </a:lnTo>
                  <a:lnTo>
                    <a:pt x="163606" y="64702"/>
                  </a:lnTo>
                  <a:lnTo>
                    <a:pt x="202247" y="42311"/>
                  </a:lnTo>
                  <a:lnTo>
                    <a:pt x="243739" y="24307"/>
                  </a:lnTo>
                  <a:lnTo>
                    <a:pt x="287727" y="11028"/>
                  </a:lnTo>
                  <a:lnTo>
                    <a:pt x="333853" y="2813"/>
                  </a:lnTo>
                  <a:lnTo>
                    <a:pt x="381762" y="0"/>
                  </a:lnTo>
                  <a:lnTo>
                    <a:pt x="429645" y="2813"/>
                  </a:lnTo>
                  <a:lnTo>
                    <a:pt x="475754" y="11028"/>
                  </a:lnTo>
                  <a:lnTo>
                    <a:pt x="519732" y="24307"/>
                  </a:lnTo>
                  <a:lnTo>
                    <a:pt x="561220" y="42311"/>
                  </a:lnTo>
                  <a:lnTo>
                    <a:pt x="599861" y="64702"/>
                  </a:lnTo>
                  <a:lnTo>
                    <a:pt x="635296" y="91142"/>
                  </a:lnTo>
                  <a:lnTo>
                    <a:pt x="667168" y="121293"/>
                  </a:lnTo>
                  <a:lnTo>
                    <a:pt x="695119" y="154816"/>
                  </a:lnTo>
                  <a:lnTo>
                    <a:pt x="718790" y="191374"/>
                  </a:lnTo>
                  <a:lnTo>
                    <a:pt x="737824" y="230628"/>
                  </a:lnTo>
                  <a:lnTo>
                    <a:pt x="751863" y="272241"/>
                  </a:lnTo>
                  <a:lnTo>
                    <a:pt x="760549" y="315873"/>
                  </a:lnTo>
                  <a:lnTo>
                    <a:pt x="763524" y="361188"/>
                  </a:lnTo>
                  <a:lnTo>
                    <a:pt x="760549" y="406477"/>
                  </a:lnTo>
                  <a:lnTo>
                    <a:pt x="751863" y="450092"/>
                  </a:lnTo>
                  <a:lnTo>
                    <a:pt x="737824" y="491694"/>
                  </a:lnTo>
                  <a:lnTo>
                    <a:pt x="718790" y="530945"/>
                  </a:lnTo>
                  <a:lnTo>
                    <a:pt x="695119" y="567503"/>
                  </a:lnTo>
                  <a:lnTo>
                    <a:pt x="667168" y="601031"/>
                  </a:lnTo>
                  <a:lnTo>
                    <a:pt x="635296" y="631189"/>
                  </a:lnTo>
                  <a:lnTo>
                    <a:pt x="599861" y="657638"/>
                  </a:lnTo>
                  <a:lnTo>
                    <a:pt x="561220" y="680039"/>
                  </a:lnTo>
                  <a:lnTo>
                    <a:pt x="519732" y="698053"/>
                  </a:lnTo>
                  <a:lnTo>
                    <a:pt x="475754" y="711339"/>
                  </a:lnTo>
                  <a:lnTo>
                    <a:pt x="429645" y="719560"/>
                  </a:lnTo>
                  <a:lnTo>
                    <a:pt x="381762" y="722376"/>
                  </a:lnTo>
                  <a:lnTo>
                    <a:pt x="333853" y="719560"/>
                  </a:lnTo>
                  <a:lnTo>
                    <a:pt x="287727" y="711339"/>
                  </a:lnTo>
                  <a:lnTo>
                    <a:pt x="243739" y="698053"/>
                  </a:lnTo>
                  <a:lnTo>
                    <a:pt x="202247" y="680039"/>
                  </a:lnTo>
                  <a:lnTo>
                    <a:pt x="163606" y="657638"/>
                  </a:lnTo>
                  <a:lnTo>
                    <a:pt x="128176" y="631189"/>
                  </a:lnTo>
                  <a:lnTo>
                    <a:pt x="96311" y="601031"/>
                  </a:lnTo>
                  <a:lnTo>
                    <a:pt x="68370" y="567503"/>
                  </a:lnTo>
                  <a:lnTo>
                    <a:pt x="44708" y="530945"/>
                  </a:lnTo>
                  <a:lnTo>
                    <a:pt x="25683" y="491694"/>
                  </a:lnTo>
                  <a:lnTo>
                    <a:pt x="11653" y="450092"/>
                  </a:lnTo>
                  <a:lnTo>
                    <a:pt x="2972" y="406477"/>
                  </a:lnTo>
                  <a:lnTo>
                    <a:pt x="0" y="3611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970401" y="3779646"/>
            <a:ext cx="177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spc="-5" dirty="0">
                <a:latin typeface="Arial"/>
                <a:cs typeface="Arial"/>
              </a:rPr>
              <a:t>i</a:t>
            </a:r>
            <a:endParaRPr sz="5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254375" y="4479925"/>
            <a:ext cx="1733550" cy="434975"/>
          </a:xfrm>
          <a:custGeom>
            <a:avLst/>
            <a:gdLst/>
            <a:ahLst/>
            <a:cxnLst/>
            <a:rect l="l" t="t" r="r" b="b"/>
            <a:pathLst>
              <a:path w="1733550" h="434975">
                <a:moveTo>
                  <a:pt x="561975" y="0"/>
                </a:moveTo>
                <a:lnTo>
                  <a:pt x="0" y="434975"/>
                </a:lnTo>
              </a:path>
              <a:path w="1733550" h="434975">
                <a:moveTo>
                  <a:pt x="1101725" y="0"/>
                </a:moveTo>
                <a:lnTo>
                  <a:pt x="1733550" y="4349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269619" y="683717"/>
            <a:ext cx="66065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1" spc="-80" dirty="0">
                <a:solidFill>
                  <a:srgbClr val="FF0000"/>
                </a:solidFill>
                <a:latin typeface="Arial"/>
                <a:cs typeface="Arial"/>
              </a:rPr>
              <a:t>AVL </a:t>
            </a: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Insertion: Inside</a:t>
            </a:r>
            <a:r>
              <a:rPr sz="4400" i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Case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37378" y="1794205"/>
            <a:ext cx="3251200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25" dirty="0">
                <a:latin typeface="Arial"/>
                <a:cs typeface="Arial"/>
              </a:rPr>
              <a:t>We </a:t>
            </a:r>
            <a:r>
              <a:rPr sz="2400" i="1" spc="-5" dirty="0">
                <a:latin typeface="Arial"/>
                <a:cs typeface="Arial"/>
              </a:rPr>
              <a:t>will </a:t>
            </a:r>
            <a:r>
              <a:rPr sz="2400" i="1" dirty="0">
                <a:latin typeface="Arial"/>
                <a:cs typeface="Arial"/>
              </a:rPr>
              <a:t>do a</a:t>
            </a:r>
            <a:r>
              <a:rPr sz="2400" i="1" spc="-5" dirty="0"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9933"/>
                </a:solidFill>
                <a:latin typeface="Arial"/>
                <a:cs typeface="Arial"/>
              </a:rPr>
              <a:t>left-right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i="1" dirty="0">
                <a:solidFill>
                  <a:srgbClr val="339933"/>
                </a:solidFill>
                <a:latin typeface="Arial"/>
                <a:cs typeface="Arial"/>
              </a:rPr>
              <a:t>“double </a:t>
            </a:r>
            <a:r>
              <a:rPr sz="2400" i="1" spc="-5" dirty="0">
                <a:solidFill>
                  <a:srgbClr val="339933"/>
                </a:solidFill>
                <a:latin typeface="Arial"/>
                <a:cs typeface="Arial"/>
              </a:rPr>
              <a:t>rotation” </a:t>
            </a:r>
            <a:r>
              <a:rPr sz="2400" i="1" dirty="0">
                <a:solidFill>
                  <a:srgbClr val="339933"/>
                </a:solidFill>
                <a:latin typeface="Arial"/>
                <a:cs typeface="Arial"/>
              </a:rPr>
              <a:t>. </a:t>
            </a:r>
            <a:r>
              <a:rPr sz="2400" i="1" dirty="0">
                <a:latin typeface="Arial"/>
                <a:cs typeface="Arial"/>
              </a:rPr>
              <a:t>.</a:t>
            </a:r>
            <a:r>
              <a:rPr sz="2400" i="1" spc="-5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1950"/>
              </a:spcBef>
              <a:tabLst>
                <a:tab pos="1595120" algn="l"/>
                <a:tab pos="3237865" algn="l"/>
              </a:tabLst>
            </a:pPr>
            <a:r>
              <a:rPr sz="5400" i="1" dirty="0">
                <a:latin typeface="Arial"/>
                <a:cs typeface="Arial"/>
              </a:rPr>
              <a:t>Z	</a:t>
            </a:r>
            <a:r>
              <a:rPr sz="5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900492" y="1402898"/>
            <a:ext cx="3276600" cy="3401060"/>
            <a:chOff x="1900492" y="1402898"/>
            <a:chExt cx="3276600" cy="3401060"/>
          </a:xfrm>
        </p:grpSpPr>
        <p:sp>
          <p:nvSpPr>
            <p:cNvPr id="39" name="object 39"/>
            <p:cNvSpPr/>
            <p:nvPr/>
          </p:nvSpPr>
          <p:spPr>
            <a:xfrm>
              <a:off x="3113278" y="2098293"/>
              <a:ext cx="1122680" cy="1726564"/>
            </a:xfrm>
            <a:custGeom>
              <a:avLst/>
              <a:gdLst/>
              <a:ahLst/>
              <a:cxnLst/>
              <a:rect l="l" t="t" r="r" b="b"/>
              <a:pathLst>
                <a:path w="1122679" h="1726564">
                  <a:moveTo>
                    <a:pt x="766699" y="54356"/>
                  </a:moveTo>
                  <a:lnTo>
                    <a:pt x="750379" y="45085"/>
                  </a:lnTo>
                  <a:lnTo>
                    <a:pt x="675767" y="2667"/>
                  </a:lnTo>
                  <a:lnTo>
                    <a:pt x="671195" y="0"/>
                  </a:lnTo>
                  <a:lnTo>
                    <a:pt x="665480" y="1651"/>
                  </a:lnTo>
                  <a:lnTo>
                    <a:pt x="662813" y="6223"/>
                  </a:lnTo>
                  <a:lnTo>
                    <a:pt x="660273" y="10795"/>
                  </a:lnTo>
                  <a:lnTo>
                    <a:pt x="661797" y="16637"/>
                  </a:lnTo>
                  <a:lnTo>
                    <a:pt x="666369" y="19177"/>
                  </a:lnTo>
                  <a:lnTo>
                    <a:pt x="712406" y="45402"/>
                  </a:lnTo>
                  <a:lnTo>
                    <a:pt x="644271" y="46228"/>
                  </a:lnTo>
                  <a:lnTo>
                    <a:pt x="524891" y="49276"/>
                  </a:lnTo>
                  <a:lnTo>
                    <a:pt x="467233" y="51943"/>
                  </a:lnTo>
                  <a:lnTo>
                    <a:pt x="411353" y="55626"/>
                  </a:lnTo>
                  <a:lnTo>
                    <a:pt x="331343" y="63246"/>
                  </a:lnTo>
                  <a:lnTo>
                    <a:pt x="281305" y="70358"/>
                  </a:lnTo>
                  <a:lnTo>
                    <a:pt x="234188" y="78994"/>
                  </a:lnTo>
                  <a:lnTo>
                    <a:pt x="190373" y="89662"/>
                  </a:lnTo>
                  <a:lnTo>
                    <a:pt x="149987" y="102489"/>
                  </a:lnTo>
                  <a:lnTo>
                    <a:pt x="113665" y="117729"/>
                  </a:lnTo>
                  <a:lnTo>
                    <a:pt x="67437" y="145796"/>
                  </a:lnTo>
                  <a:lnTo>
                    <a:pt x="32131" y="180975"/>
                  </a:lnTo>
                  <a:lnTo>
                    <a:pt x="9779" y="223647"/>
                  </a:lnTo>
                  <a:lnTo>
                    <a:pt x="508" y="272542"/>
                  </a:lnTo>
                  <a:lnTo>
                    <a:pt x="0" y="290068"/>
                  </a:lnTo>
                  <a:lnTo>
                    <a:pt x="635" y="308229"/>
                  </a:lnTo>
                  <a:lnTo>
                    <a:pt x="9525" y="365633"/>
                  </a:lnTo>
                  <a:lnTo>
                    <a:pt x="20447" y="406400"/>
                  </a:lnTo>
                  <a:lnTo>
                    <a:pt x="35052" y="449072"/>
                  </a:lnTo>
                  <a:lnTo>
                    <a:pt x="52832" y="493141"/>
                  </a:lnTo>
                  <a:lnTo>
                    <a:pt x="73533" y="538988"/>
                  </a:lnTo>
                  <a:lnTo>
                    <a:pt x="96647" y="585978"/>
                  </a:lnTo>
                  <a:lnTo>
                    <a:pt x="121920" y="634111"/>
                  </a:lnTo>
                  <a:lnTo>
                    <a:pt x="149098" y="683006"/>
                  </a:lnTo>
                  <a:lnTo>
                    <a:pt x="177546" y="732917"/>
                  </a:lnTo>
                  <a:lnTo>
                    <a:pt x="207010" y="783209"/>
                  </a:lnTo>
                  <a:lnTo>
                    <a:pt x="267970" y="884809"/>
                  </a:lnTo>
                  <a:lnTo>
                    <a:pt x="284226" y="875030"/>
                  </a:lnTo>
                  <a:lnTo>
                    <a:pt x="223393" y="773430"/>
                  </a:lnTo>
                  <a:lnTo>
                    <a:pt x="193929" y="723265"/>
                  </a:lnTo>
                  <a:lnTo>
                    <a:pt x="165608" y="673608"/>
                  </a:lnTo>
                  <a:lnTo>
                    <a:pt x="138557" y="624840"/>
                  </a:lnTo>
                  <a:lnTo>
                    <a:pt x="113538" y="577088"/>
                  </a:lnTo>
                  <a:lnTo>
                    <a:pt x="90678" y="530606"/>
                  </a:lnTo>
                  <a:lnTo>
                    <a:pt x="70358" y="485521"/>
                  </a:lnTo>
                  <a:lnTo>
                    <a:pt x="52705" y="442087"/>
                  </a:lnTo>
                  <a:lnTo>
                    <a:pt x="38608" y="400558"/>
                  </a:lnTo>
                  <a:lnTo>
                    <a:pt x="27940" y="361061"/>
                  </a:lnTo>
                  <a:lnTo>
                    <a:pt x="19685" y="306324"/>
                  </a:lnTo>
                  <a:lnTo>
                    <a:pt x="19050" y="289306"/>
                  </a:lnTo>
                  <a:lnTo>
                    <a:pt x="19431" y="273177"/>
                  </a:lnTo>
                  <a:lnTo>
                    <a:pt x="28067" y="228981"/>
                  </a:lnTo>
                  <a:lnTo>
                    <a:pt x="48006" y="191643"/>
                  </a:lnTo>
                  <a:lnTo>
                    <a:pt x="79502" y="160528"/>
                  </a:lnTo>
                  <a:lnTo>
                    <a:pt x="122428" y="134620"/>
                  </a:lnTo>
                  <a:lnTo>
                    <a:pt x="175768" y="113792"/>
                  </a:lnTo>
                  <a:lnTo>
                    <a:pt x="216535" y="102489"/>
                  </a:lnTo>
                  <a:lnTo>
                    <a:pt x="261112" y="93091"/>
                  </a:lnTo>
                  <a:lnTo>
                    <a:pt x="308864" y="85344"/>
                  </a:lnTo>
                  <a:lnTo>
                    <a:pt x="359537" y="79375"/>
                  </a:lnTo>
                  <a:lnTo>
                    <a:pt x="412877" y="74676"/>
                  </a:lnTo>
                  <a:lnTo>
                    <a:pt x="468503" y="70993"/>
                  </a:lnTo>
                  <a:lnTo>
                    <a:pt x="525780" y="68326"/>
                  </a:lnTo>
                  <a:lnTo>
                    <a:pt x="644779" y="65278"/>
                  </a:lnTo>
                  <a:lnTo>
                    <a:pt x="712685" y="64452"/>
                  </a:lnTo>
                  <a:lnTo>
                    <a:pt x="662686" y="94361"/>
                  </a:lnTo>
                  <a:lnTo>
                    <a:pt x="661162" y="100203"/>
                  </a:lnTo>
                  <a:lnTo>
                    <a:pt x="663829" y="104775"/>
                  </a:lnTo>
                  <a:lnTo>
                    <a:pt x="666623" y="109220"/>
                  </a:lnTo>
                  <a:lnTo>
                    <a:pt x="672465" y="110744"/>
                  </a:lnTo>
                  <a:lnTo>
                    <a:pt x="676910" y="107950"/>
                  </a:lnTo>
                  <a:lnTo>
                    <a:pt x="766699" y="54356"/>
                  </a:lnTo>
                  <a:close/>
                </a:path>
                <a:path w="1122679" h="1726564">
                  <a:moveTo>
                    <a:pt x="1122172" y="1725422"/>
                  </a:moveTo>
                  <a:lnTo>
                    <a:pt x="1115568" y="1619758"/>
                  </a:lnTo>
                  <a:lnTo>
                    <a:pt x="1111758" y="1567434"/>
                  </a:lnTo>
                  <a:lnTo>
                    <a:pt x="1107694" y="1515872"/>
                  </a:lnTo>
                  <a:lnTo>
                    <a:pt x="1102995" y="1464945"/>
                  </a:lnTo>
                  <a:lnTo>
                    <a:pt x="1097534" y="1415161"/>
                  </a:lnTo>
                  <a:lnTo>
                    <a:pt x="1091057" y="1366647"/>
                  </a:lnTo>
                  <a:lnTo>
                    <a:pt x="1083564" y="1319530"/>
                  </a:lnTo>
                  <a:lnTo>
                    <a:pt x="1074928" y="1274064"/>
                  </a:lnTo>
                  <a:lnTo>
                    <a:pt x="1064768" y="1230376"/>
                  </a:lnTo>
                  <a:lnTo>
                    <a:pt x="1052957" y="1188720"/>
                  </a:lnTo>
                  <a:lnTo>
                    <a:pt x="1039495" y="1149350"/>
                  </a:lnTo>
                  <a:lnTo>
                    <a:pt x="1024001" y="1112393"/>
                  </a:lnTo>
                  <a:lnTo>
                    <a:pt x="1006602" y="1078103"/>
                  </a:lnTo>
                  <a:lnTo>
                    <a:pt x="975868" y="1032002"/>
                  </a:lnTo>
                  <a:lnTo>
                    <a:pt x="939546" y="993267"/>
                  </a:lnTo>
                  <a:lnTo>
                    <a:pt x="897763" y="961898"/>
                  </a:lnTo>
                  <a:lnTo>
                    <a:pt x="851154" y="937260"/>
                  </a:lnTo>
                  <a:lnTo>
                    <a:pt x="800608" y="918718"/>
                  </a:lnTo>
                  <a:lnTo>
                    <a:pt x="757148" y="907923"/>
                  </a:lnTo>
                  <a:lnTo>
                    <a:pt x="746506" y="905510"/>
                  </a:lnTo>
                  <a:lnTo>
                    <a:pt x="708914" y="899033"/>
                  </a:lnTo>
                  <a:lnTo>
                    <a:pt x="669925" y="894461"/>
                  </a:lnTo>
                  <a:lnTo>
                    <a:pt x="629920" y="891286"/>
                  </a:lnTo>
                  <a:lnTo>
                    <a:pt x="589153" y="889635"/>
                  </a:lnTo>
                  <a:lnTo>
                    <a:pt x="547624" y="889000"/>
                  </a:lnTo>
                  <a:lnTo>
                    <a:pt x="505587" y="889000"/>
                  </a:lnTo>
                  <a:lnTo>
                    <a:pt x="431457" y="890854"/>
                  </a:lnTo>
                  <a:lnTo>
                    <a:pt x="415429" y="900887"/>
                  </a:lnTo>
                  <a:lnTo>
                    <a:pt x="427913" y="893064"/>
                  </a:lnTo>
                  <a:lnTo>
                    <a:pt x="431457" y="890854"/>
                  </a:lnTo>
                  <a:lnTo>
                    <a:pt x="480822" y="859917"/>
                  </a:lnTo>
                  <a:lnTo>
                    <a:pt x="482092" y="854075"/>
                  </a:lnTo>
                  <a:lnTo>
                    <a:pt x="476504" y="845185"/>
                  </a:lnTo>
                  <a:lnTo>
                    <a:pt x="470662" y="843788"/>
                  </a:lnTo>
                  <a:lnTo>
                    <a:pt x="377571" y="902081"/>
                  </a:lnTo>
                  <a:lnTo>
                    <a:pt x="469519" y="951865"/>
                  </a:lnTo>
                  <a:lnTo>
                    <a:pt x="474091" y="954405"/>
                  </a:lnTo>
                  <a:lnTo>
                    <a:pt x="479933" y="952754"/>
                  </a:lnTo>
                  <a:lnTo>
                    <a:pt x="482346" y="948055"/>
                  </a:lnTo>
                  <a:lnTo>
                    <a:pt x="484886" y="943483"/>
                  </a:lnTo>
                  <a:lnTo>
                    <a:pt x="483235" y="937641"/>
                  </a:lnTo>
                  <a:lnTo>
                    <a:pt x="478536" y="935228"/>
                  </a:lnTo>
                  <a:lnTo>
                    <a:pt x="433959" y="910971"/>
                  </a:lnTo>
                  <a:lnTo>
                    <a:pt x="431990" y="909904"/>
                  </a:lnTo>
                  <a:lnTo>
                    <a:pt x="505587" y="908050"/>
                  </a:lnTo>
                  <a:lnTo>
                    <a:pt x="552894" y="908037"/>
                  </a:lnTo>
                  <a:lnTo>
                    <a:pt x="588264" y="908685"/>
                  </a:lnTo>
                  <a:lnTo>
                    <a:pt x="628396" y="910336"/>
                  </a:lnTo>
                  <a:lnTo>
                    <a:pt x="667639" y="913384"/>
                  </a:lnTo>
                  <a:lnTo>
                    <a:pt x="705739" y="917829"/>
                  </a:lnTo>
                  <a:lnTo>
                    <a:pt x="777748" y="932053"/>
                  </a:lnTo>
                  <a:lnTo>
                    <a:pt x="827405" y="948055"/>
                  </a:lnTo>
                  <a:lnTo>
                    <a:pt x="872998" y="969391"/>
                  </a:lnTo>
                  <a:lnTo>
                    <a:pt x="913892" y="996569"/>
                  </a:lnTo>
                  <a:lnTo>
                    <a:pt x="949833" y="1030478"/>
                  </a:lnTo>
                  <a:lnTo>
                    <a:pt x="980567" y="1071753"/>
                  </a:lnTo>
                  <a:lnTo>
                    <a:pt x="1006602" y="1120013"/>
                  </a:lnTo>
                  <a:lnTo>
                    <a:pt x="1021588" y="1155827"/>
                  </a:lnTo>
                  <a:lnTo>
                    <a:pt x="1034669" y="1194181"/>
                  </a:lnTo>
                  <a:lnTo>
                    <a:pt x="1046099" y="1234821"/>
                  </a:lnTo>
                  <a:lnTo>
                    <a:pt x="1056132" y="1277620"/>
                  </a:lnTo>
                  <a:lnTo>
                    <a:pt x="1064768" y="1322578"/>
                  </a:lnTo>
                  <a:lnTo>
                    <a:pt x="1072134" y="1369187"/>
                  </a:lnTo>
                  <a:lnTo>
                    <a:pt x="1078484" y="1417320"/>
                  </a:lnTo>
                  <a:lnTo>
                    <a:pt x="1084072" y="1466723"/>
                  </a:lnTo>
                  <a:lnTo>
                    <a:pt x="1088644" y="1517396"/>
                  </a:lnTo>
                  <a:lnTo>
                    <a:pt x="1092835" y="1568831"/>
                  </a:lnTo>
                  <a:lnTo>
                    <a:pt x="1096518" y="1620901"/>
                  </a:lnTo>
                  <a:lnTo>
                    <a:pt x="1103122" y="1726565"/>
                  </a:lnTo>
                  <a:lnTo>
                    <a:pt x="1122172" y="17254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13192" y="2713305"/>
              <a:ext cx="3108325" cy="2077720"/>
            </a:xfrm>
            <a:custGeom>
              <a:avLst/>
              <a:gdLst/>
              <a:ahLst/>
              <a:cxnLst/>
              <a:rect l="l" t="t" r="r" b="b"/>
              <a:pathLst>
                <a:path w="3108325" h="2077720">
                  <a:moveTo>
                    <a:pt x="40067" y="233856"/>
                  </a:moveTo>
                  <a:lnTo>
                    <a:pt x="71082" y="186024"/>
                  </a:lnTo>
                  <a:lnTo>
                    <a:pt x="110032" y="143733"/>
                  </a:lnTo>
                  <a:lnTo>
                    <a:pt x="156532" y="106950"/>
                  </a:lnTo>
                  <a:lnTo>
                    <a:pt x="210196" y="75644"/>
                  </a:lnTo>
                  <a:lnTo>
                    <a:pt x="270638" y="49785"/>
                  </a:lnTo>
                  <a:lnTo>
                    <a:pt x="337472" y="29343"/>
                  </a:lnTo>
                  <a:lnTo>
                    <a:pt x="410313" y="14285"/>
                  </a:lnTo>
                  <a:lnTo>
                    <a:pt x="448865" y="8766"/>
                  </a:lnTo>
                  <a:lnTo>
                    <a:pt x="488774" y="4582"/>
                  </a:lnTo>
                  <a:lnTo>
                    <a:pt x="529992" y="1729"/>
                  </a:lnTo>
                  <a:lnTo>
                    <a:pt x="572471" y="203"/>
                  </a:lnTo>
                  <a:lnTo>
                    <a:pt x="616162" y="0"/>
                  </a:lnTo>
                  <a:lnTo>
                    <a:pt x="661016" y="1116"/>
                  </a:lnTo>
                  <a:lnTo>
                    <a:pt x="706987" y="3548"/>
                  </a:lnTo>
                  <a:lnTo>
                    <a:pt x="754025" y="7291"/>
                  </a:lnTo>
                  <a:lnTo>
                    <a:pt x="802083" y="12342"/>
                  </a:lnTo>
                  <a:lnTo>
                    <a:pt x="851112" y="18697"/>
                  </a:lnTo>
                  <a:lnTo>
                    <a:pt x="901063" y="26352"/>
                  </a:lnTo>
                  <a:lnTo>
                    <a:pt x="951889" y="35304"/>
                  </a:lnTo>
                  <a:lnTo>
                    <a:pt x="1003542" y="45547"/>
                  </a:lnTo>
                  <a:lnTo>
                    <a:pt x="1055973" y="57080"/>
                  </a:lnTo>
                  <a:lnTo>
                    <a:pt x="1109134" y="69897"/>
                  </a:lnTo>
                  <a:lnTo>
                    <a:pt x="1162977" y="83994"/>
                  </a:lnTo>
                  <a:lnTo>
                    <a:pt x="1217453" y="99369"/>
                  </a:lnTo>
                  <a:lnTo>
                    <a:pt x="1272515" y="116017"/>
                  </a:lnTo>
                  <a:lnTo>
                    <a:pt x="1328113" y="133934"/>
                  </a:lnTo>
                  <a:lnTo>
                    <a:pt x="1384201" y="153116"/>
                  </a:lnTo>
                  <a:lnTo>
                    <a:pt x="1440729" y="173560"/>
                  </a:lnTo>
                  <a:lnTo>
                    <a:pt x="1497650" y="195262"/>
                  </a:lnTo>
                  <a:lnTo>
                    <a:pt x="1554914" y="218217"/>
                  </a:lnTo>
                  <a:lnTo>
                    <a:pt x="1612475" y="242422"/>
                  </a:lnTo>
                  <a:lnTo>
                    <a:pt x="1670284" y="267874"/>
                  </a:lnTo>
                  <a:lnTo>
                    <a:pt x="1728292" y="294568"/>
                  </a:lnTo>
                  <a:lnTo>
                    <a:pt x="1786451" y="322500"/>
                  </a:lnTo>
                  <a:lnTo>
                    <a:pt x="1844713" y="351667"/>
                  </a:lnTo>
                  <a:lnTo>
                    <a:pt x="1903030" y="382065"/>
                  </a:lnTo>
                  <a:lnTo>
                    <a:pt x="1960843" y="413410"/>
                  </a:lnTo>
                  <a:lnTo>
                    <a:pt x="2017605" y="445400"/>
                  </a:lnTo>
                  <a:lnTo>
                    <a:pt x="2073286" y="477995"/>
                  </a:lnTo>
                  <a:lnTo>
                    <a:pt x="2127856" y="511157"/>
                  </a:lnTo>
                  <a:lnTo>
                    <a:pt x="2181284" y="544849"/>
                  </a:lnTo>
                  <a:lnTo>
                    <a:pt x="2233541" y="579033"/>
                  </a:lnTo>
                  <a:lnTo>
                    <a:pt x="2284595" y="613672"/>
                  </a:lnTo>
                  <a:lnTo>
                    <a:pt x="2334418" y="648726"/>
                  </a:lnTo>
                  <a:lnTo>
                    <a:pt x="2382979" y="684159"/>
                  </a:lnTo>
                  <a:lnTo>
                    <a:pt x="2430247" y="719933"/>
                  </a:lnTo>
                  <a:lnTo>
                    <a:pt x="2476193" y="756009"/>
                  </a:lnTo>
                  <a:lnTo>
                    <a:pt x="2520787" y="792349"/>
                  </a:lnTo>
                  <a:lnTo>
                    <a:pt x="2563998" y="828917"/>
                  </a:lnTo>
                  <a:lnTo>
                    <a:pt x="2605796" y="865674"/>
                  </a:lnTo>
                  <a:lnTo>
                    <a:pt x="2646150" y="902582"/>
                  </a:lnTo>
                  <a:lnTo>
                    <a:pt x="2685032" y="939604"/>
                  </a:lnTo>
                  <a:lnTo>
                    <a:pt x="2722410" y="976701"/>
                  </a:lnTo>
                  <a:lnTo>
                    <a:pt x="2758255" y="1013835"/>
                  </a:lnTo>
                  <a:lnTo>
                    <a:pt x="2792536" y="1050970"/>
                  </a:lnTo>
                  <a:lnTo>
                    <a:pt x="2825223" y="1088066"/>
                  </a:lnTo>
                  <a:lnTo>
                    <a:pt x="2856286" y="1125087"/>
                  </a:lnTo>
                  <a:lnTo>
                    <a:pt x="2885695" y="1161993"/>
                  </a:lnTo>
                  <a:lnTo>
                    <a:pt x="2913419" y="1198748"/>
                  </a:lnTo>
                  <a:lnTo>
                    <a:pt x="2939429" y="1235314"/>
                  </a:lnTo>
                  <a:lnTo>
                    <a:pt x="2963694" y="1271652"/>
                  </a:lnTo>
                  <a:lnTo>
                    <a:pt x="2986185" y="1307725"/>
                  </a:lnTo>
                  <a:lnTo>
                    <a:pt x="3006870" y="1343495"/>
                  </a:lnTo>
                  <a:lnTo>
                    <a:pt x="3025721" y="1378924"/>
                  </a:lnTo>
                  <a:lnTo>
                    <a:pt x="3042706" y="1413974"/>
                  </a:lnTo>
                  <a:lnTo>
                    <a:pt x="3070959" y="1482787"/>
                  </a:lnTo>
                  <a:lnTo>
                    <a:pt x="3091389" y="1549631"/>
                  </a:lnTo>
                  <a:lnTo>
                    <a:pt x="3103755" y="1614202"/>
                  </a:lnTo>
                  <a:lnTo>
                    <a:pt x="3107815" y="1676198"/>
                  </a:lnTo>
                  <a:lnTo>
                    <a:pt x="3106655" y="1706136"/>
                  </a:lnTo>
                  <a:lnTo>
                    <a:pt x="3097804" y="1763702"/>
                  </a:lnTo>
                  <a:lnTo>
                    <a:pt x="3080044" y="1817935"/>
                  </a:lnTo>
                  <a:lnTo>
                    <a:pt x="3067747" y="1843708"/>
                  </a:lnTo>
                  <a:lnTo>
                    <a:pt x="3053256" y="1868309"/>
                  </a:lnTo>
                  <a:lnTo>
                    <a:pt x="3036733" y="1891522"/>
                  </a:lnTo>
                  <a:lnTo>
                    <a:pt x="2997783" y="1933801"/>
                  </a:lnTo>
                  <a:lnTo>
                    <a:pt x="2951283" y="1970574"/>
                  </a:lnTo>
                  <a:lnTo>
                    <a:pt x="2897619" y="2001872"/>
                  </a:lnTo>
                  <a:lnTo>
                    <a:pt x="2837177" y="2027726"/>
                  </a:lnTo>
                  <a:lnTo>
                    <a:pt x="2770342" y="2048165"/>
                  </a:lnTo>
                  <a:lnTo>
                    <a:pt x="2697502" y="2063221"/>
                  </a:lnTo>
                  <a:lnTo>
                    <a:pt x="2658949" y="2068740"/>
                  </a:lnTo>
                  <a:lnTo>
                    <a:pt x="2619040" y="2072925"/>
                  </a:lnTo>
                  <a:lnTo>
                    <a:pt x="2577822" y="2075779"/>
                  </a:lnTo>
                  <a:lnTo>
                    <a:pt x="2535344" y="2077307"/>
                  </a:lnTo>
                  <a:lnTo>
                    <a:pt x="2491653" y="2077511"/>
                  </a:lnTo>
                  <a:lnTo>
                    <a:pt x="2446798" y="2076397"/>
                  </a:lnTo>
                  <a:lnTo>
                    <a:pt x="2400827" y="2073967"/>
                  </a:lnTo>
                  <a:lnTo>
                    <a:pt x="2353789" y="2070226"/>
                  </a:lnTo>
                  <a:lnTo>
                    <a:pt x="2305732" y="2065177"/>
                  </a:lnTo>
                  <a:lnTo>
                    <a:pt x="2256703" y="2058824"/>
                  </a:lnTo>
                  <a:lnTo>
                    <a:pt x="2206751" y="2051172"/>
                  </a:lnTo>
                  <a:lnTo>
                    <a:pt x="2155925" y="2042223"/>
                  </a:lnTo>
                  <a:lnTo>
                    <a:pt x="2104272" y="2031983"/>
                  </a:lnTo>
                  <a:lnTo>
                    <a:pt x="2051841" y="2020453"/>
                  </a:lnTo>
                  <a:lnTo>
                    <a:pt x="1998680" y="2007639"/>
                  </a:lnTo>
                  <a:lnTo>
                    <a:pt x="1944838" y="1993545"/>
                  </a:lnTo>
                  <a:lnTo>
                    <a:pt x="1890361" y="1978173"/>
                  </a:lnTo>
                  <a:lnTo>
                    <a:pt x="1835300" y="1961528"/>
                  </a:lnTo>
                  <a:lnTo>
                    <a:pt x="1779701" y="1943614"/>
                  </a:lnTo>
                  <a:lnTo>
                    <a:pt x="1723614" y="1924434"/>
                  </a:lnTo>
                  <a:lnTo>
                    <a:pt x="1667085" y="1903992"/>
                  </a:lnTo>
                  <a:lnTo>
                    <a:pt x="1610165" y="1882293"/>
                  </a:lnTo>
                  <a:lnTo>
                    <a:pt x="1552900" y="1859340"/>
                  </a:lnTo>
                  <a:lnTo>
                    <a:pt x="1495339" y="1835136"/>
                  </a:lnTo>
                  <a:lnTo>
                    <a:pt x="1437531" y="1809686"/>
                  </a:lnTo>
                  <a:lnTo>
                    <a:pt x="1379523" y="1782993"/>
                  </a:lnTo>
                  <a:lnTo>
                    <a:pt x="1321364" y="1755062"/>
                  </a:lnTo>
                  <a:lnTo>
                    <a:pt x="1263101" y="1725896"/>
                  </a:lnTo>
                  <a:lnTo>
                    <a:pt x="1204784" y="1695499"/>
                  </a:lnTo>
                  <a:lnTo>
                    <a:pt x="1146971" y="1664144"/>
                  </a:lnTo>
                  <a:lnTo>
                    <a:pt x="1090209" y="1632147"/>
                  </a:lnTo>
                  <a:lnTo>
                    <a:pt x="1034528" y="1599545"/>
                  </a:lnTo>
                  <a:lnTo>
                    <a:pt x="979959" y="1566377"/>
                  </a:lnTo>
                  <a:lnTo>
                    <a:pt x="926530" y="1532679"/>
                  </a:lnTo>
                  <a:lnTo>
                    <a:pt x="874274" y="1498490"/>
                  </a:lnTo>
                  <a:lnTo>
                    <a:pt x="823219" y="1463848"/>
                  </a:lnTo>
                  <a:lnTo>
                    <a:pt x="773396" y="1428790"/>
                  </a:lnTo>
                  <a:lnTo>
                    <a:pt x="724836" y="1393354"/>
                  </a:lnTo>
                  <a:lnTo>
                    <a:pt x="677567" y="1357578"/>
                  </a:lnTo>
                  <a:lnTo>
                    <a:pt x="631621" y="1321500"/>
                  </a:lnTo>
                  <a:lnTo>
                    <a:pt x="587027" y="1285158"/>
                  </a:lnTo>
                  <a:lnTo>
                    <a:pt x="543817" y="1248590"/>
                  </a:lnTo>
                  <a:lnTo>
                    <a:pt x="502019" y="1211832"/>
                  </a:lnTo>
                  <a:lnTo>
                    <a:pt x="461664" y="1174924"/>
                  </a:lnTo>
                  <a:lnTo>
                    <a:pt x="422783" y="1137903"/>
                  </a:lnTo>
                  <a:lnTo>
                    <a:pt x="385404" y="1100807"/>
                  </a:lnTo>
                  <a:lnTo>
                    <a:pt x="349560" y="1063674"/>
                  </a:lnTo>
                  <a:lnTo>
                    <a:pt x="315279" y="1026541"/>
                  </a:lnTo>
                  <a:lnTo>
                    <a:pt x="282592" y="989446"/>
                  </a:lnTo>
                  <a:lnTo>
                    <a:pt x="251529" y="952428"/>
                  </a:lnTo>
                  <a:lnTo>
                    <a:pt x="222120" y="915523"/>
                  </a:lnTo>
                  <a:lnTo>
                    <a:pt x="194395" y="878771"/>
                  </a:lnTo>
                  <a:lnTo>
                    <a:pt x="168385" y="842208"/>
                  </a:lnTo>
                  <a:lnTo>
                    <a:pt x="144120" y="805872"/>
                  </a:lnTo>
                  <a:lnTo>
                    <a:pt x="121630" y="769802"/>
                  </a:lnTo>
                  <a:lnTo>
                    <a:pt x="100944" y="734035"/>
                  </a:lnTo>
                  <a:lnTo>
                    <a:pt x="82094" y="698609"/>
                  </a:lnTo>
                  <a:lnTo>
                    <a:pt x="65109" y="663561"/>
                  </a:lnTo>
                  <a:lnTo>
                    <a:pt x="36855" y="594754"/>
                  </a:lnTo>
                  <a:lnTo>
                    <a:pt x="16425" y="527916"/>
                  </a:lnTo>
                  <a:lnTo>
                    <a:pt x="4059" y="463350"/>
                  </a:lnTo>
                  <a:lnTo>
                    <a:pt x="0" y="401359"/>
                  </a:lnTo>
                  <a:lnTo>
                    <a:pt x="1160" y="371423"/>
                  </a:lnTo>
                  <a:lnTo>
                    <a:pt x="10011" y="313860"/>
                  </a:lnTo>
                  <a:lnTo>
                    <a:pt x="27771" y="259628"/>
                  </a:lnTo>
                  <a:lnTo>
                    <a:pt x="40067" y="233856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27489" y="1415598"/>
              <a:ext cx="2936875" cy="2314575"/>
            </a:xfrm>
            <a:custGeom>
              <a:avLst/>
              <a:gdLst/>
              <a:ahLst/>
              <a:cxnLst/>
              <a:rect l="l" t="t" r="r" b="b"/>
              <a:pathLst>
                <a:path w="2936875" h="2314575">
                  <a:moveTo>
                    <a:pt x="63717" y="2140401"/>
                  </a:moveTo>
                  <a:lnTo>
                    <a:pt x="35182" y="2091053"/>
                  </a:lnTo>
                  <a:lnTo>
                    <a:pt x="15186" y="2037148"/>
                  </a:lnTo>
                  <a:lnTo>
                    <a:pt x="3526" y="1979017"/>
                  </a:lnTo>
                  <a:lnTo>
                    <a:pt x="0" y="1916989"/>
                  </a:lnTo>
                  <a:lnTo>
                    <a:pt x="1223" y="1884617"/>
                  </a:lnTo>
                  <a:lnTo>
                    <a:pt x="9517" y="1817362"/>
                  </a:lnTo>
                  <a:lnTo>
                    <a:pt x="25438" y="1747035"/>
                  </a:lnTo>
                  <a:lnTo>
                    <a:pt x="48783" y="1673965"/>
                  </a:lnTo>
                  <a:lnTo>
                    <a:pt x="63176" y="1636505"/>
                  </a:lnTo>
                  <a:lnTo>
                    <a:pt x="79349" y="1598483"/>
                  </a:lnTo>
                  <a:lnTo>
                    <a:pt x="97277" y="1559940"/>
                  </a:lnTo>
                  <a:lnTo>
                    <a:pt x="116934" y="1520917"/>
                  </a:lnTo>
                  <a:lnTo>
                    <a:pt x="138295" y="1481457"/>
                  </a:lnTo>
                  <a:lnTo>
                    <a:pt x="161335" y="1441599"/>
                  </a:lnTo>
                  <a:lnTo>
                    <a:pt x="186028" y="1401385"/>
                  </a:lnTo>
                  <a:lnTo>
                    <a:pt x="212349" y="1360857"/>
                  </a:lnTo>
                  <a:lnTo>
                    <a:pt x="240273" y="1320055"/>
                  </a:lnTo>
                  <a:lnTo>
                    <a:pt x="269774" y="1279021"/>
                  </a:lnTo>
                  <a:lnTo>
                    <a:pt x="300827" y="1237796"/>
                  </a:lnTo>
                  <a:lnTo>
                    <a:pt x="333406" y="1196421"/>
                  </a:lnTo>
                  <a:lnTo>
                    <a:pt x="367487" y="1154938"/>
                  </a:lnTo>
                  <a:lnTo>
                    <a:pt x="403044" y="1113387"/>
                  </a:lnTo>
                  <a:lnTo>
                    <a:pt x="440051" y="1071811"/>
                  </a:lnTo>
                  <a:lnTo>
                    <a:pt x="478483" y="1030249"/>
                  </a:lnTo>
                  <a:lnTo>
                    <a:pt x="518315" y="988744"/>
                  </a:lnTo>
                  <a:lnTo>
                    <a:pt x="559522" y="947336"/>
                  </a:lnTo>
                  <a:lnTo>
                    <a:pt x="602078" y="906067"/>
                  </a:lnTo>
                  <a:lnTo>
                    <a:pt x="645958" y="864978"/>
                  </a:lnTo>
                  <a:lnTo>
                    <a:pt x="691137" y="824111"/>
                  </a:lnTo>
                  <a:lnTo>
                    <a:pt x="737589" y="783506"/>
                  </a:lnTo>
                  <a:lnTo>
                    <a:pt x="785288" y="743204"/>
                  </a:lnTo>
                  <a:lnTo>
                    <a:pt x="834210" y="703248"/>
                  </a:lnTo>
                  <a:lnTo>
                    <a:pt x="884330" y="663677"/>
                  </a:lnTo>
                  <a:lnTo>
                    <a:pt x="935621" y="624534"/>
                  </a:lnTo>
                  <a:lnTo>
                    <a:pt x="988058" y="585859"/>
                  </a:lnTo>
                  <a:lnTo>
                    <a:pt x="1041617" y="547694"/>
                  </a:lnTo>
                  <a:lnTo>
                    <a:pt x="1095792" y="510418"/>
                  </a:lnTo>
                  <a:lnTo>
                    <a:pt x="1150062" y="474370"/>
                  </a:lnTo>
                  <a:lnTo>
                    <a:pt x="1204382" y="439560"/>
                  </a:lnTo>
                  <a:lnTo>
                    <a:pt x="1258702" y="405997"/>
                  </a:lnTo>
                  <a:lnTo>
                    <a:pt x="1312976" y="373692"/>
                  </a:lnTo>
                  <a:lnTo>
                    <a:pt x="1367157" y="342654"/>
                  </a:lnTo>
                  <a:lnTo>
                    <a:pt x="1421196" y="312893"/>
                  </a:lnTo>
                  <a:lnTo>
                    <a:pt x="1475047" y="284418"/>
                  </a:lnTo>
                  <a:lnTo>
                    <a:pt x="1528662" y="257240"/>
                  </a:lnTo>
                  <a:lnTo>
                    <a:pt x="1581994" y="231367"/>
                  </a:lnTo>
                  <a:lnTo>
                    <a:pt x="1634995" y="206810"/>
                  </a:lnTo>
                  <a:lnTo>
                    <a:pt x="1687618" y="183578"/>
                  </a:lnTo>
                  <a:lnTo>
                    <a:pt x="1739816" y="161681"/>
                  </a:lnTo>
                  <a:lnTo>
                    <a:pt x="1791541" y="141128"/>
                  </a:lnTo>
                  <a:lnTo>
                    <a:pt x="1842745" y="121930"/>
                  </a:lnTo>
                  <a:lnTo>
                    <a:pt x="1893381" y="104095"/>
                  </a:lnTo>
                  <a:lnTo>
                    <a:pt x="1943402" y="87635"/>
                  </a:lnTo>
                  <a:lnTo>
                    <a:pt x="1992761" y="72557"/>
                  </a:lnTo>
                  <a:lnTo>
                    <a:pt x="2041410" y="58873"/>
                  </a:lnTo>
                  <a:lnTo>
                    <a:pt x="2089301" y="46591"/>
                  </a:lnTo>
                  <a:lnTo>
                    <a:pt x="2136387" y="35722"/>
                  </a:lnTo>
                  <a:lnTo>
                    <a:pt x="2182621" y="26275"/>
                  </a:lnTo>
                  <a:lnTo>
                    <a:pt x="2227956" y="18260"/>
                  </a:lnTo>
                  <a:lnTo>
                    <a:pt x="2272343" y="11686"/>
                  </a:lnTo>
                  <a:lnTo>
                    <a:pt x="2315736" y="6563"/>
                  </a:lnTo>
                  <a:lnTo>
                    <a:pt x="2358087" y="2902"/>
                  </a:lnTo>
                  <a:lnTo>
                    <a:pt x="2399349" y="710"/>
                  </a:lnTo>
                  <a:lnTo>
                    <a:pt x="2439474" y="0"/>
                  </a:lnTo>
                  <a:lnTo>
                    <a:pt x="2478415" y="778"/>
                  </a:lnTo>
                  <a:lnTo>
                    <a:pt x="2552555" y="6845"/>
                  </a:lnTo>
                  <a:lnTo>
                    <a:pt x="2621389" y="18987"/>
                  </a:lnTo>
                  <a:lnTo>
                    <a:pt x="2684539" y="37283"/>
                  </a:lnTo>
                  <a:lnTo>
                    <a:pt x="2741624" y="61810"/>
                  </a:lnTo>
                  <a:lnTo>
                    <a:pt x="2792266" y="92646"/>
                  </a:lnTo>
                  <a:lnTo>
                    <a:pt x="2836086" y="129867"/>
                  </a:lnTo>
                  <a:lnTo>
                    <a:pt x="2872703" y="173552"/>
                  </a:lnTo>
                  <a:lnTo>
                    <a:pt x="2888051" y="197628"/>
                  </a:lnTo>
                  <a:lnTo>
                    <a:pt x="2901238" y="222885"/>
                  </a:lnTo>
                  <a:lnTo>
                    <a:pt x="2921234" y="276776"/>
                  </a:lnTo>
                  <a:lnTo>
                    <a:pt x="2932894" y="334897"/>
                  </a:lnTo>
                  <a:lnTo>
                    <a:pt x="2936420" y="396917"/>
                  </a:lnTo>
                  <a:lnTo>
                    <a:pt x="2935197" y="429286"/>
                  </a:lnTo>
                  <a:lnTo>
                    <a:pt x="2926903" y="496536"/>
                  </a:lnTo>
                  <a:lnTo>
                    <a:pt x="2910982" y="566860"/>
                  </a:lnTo>
                  <a:lnTo>
                    <a:pt x="2887637" y="639927"/>
                  </a:lnTo>
                  <a:lnTo>
                    <a:pt x="2873244" y="677386"/>
                  </a:lnTo>
                  <a:lnTo>
                    <a:pt x="2857071" y="715408"/>
                  </a:lnTo>
                  <a:lnTo>
                    <a:pt x="2839143" y="753951"/>
                  </a:lnTo>
                  <a:lnTo>
                    <a:pt x="2819486" y="792973"/>
                  </a:lnTo>
                  <a:lnTo>
                    <a:pt x="2798124" y="832434"/>
                  </a:lnTo>
                  <a:lnTo>
                    <a:pt x="2775085" y="872292"/>
                  </a:lnTo>
                  <a:lnTo>
                    <a:pt x="2750392" y="912505"/>
                  </a:lnTo>
                  <a:lnTo>
                    <a:pt x="2724071" y="953034"/>
                  </a:lnTo>
                  <a:lnTo>
                    <a:pt x="2696147" y="993835"/>
                  </a:lnTo>
                  <a:lnTo>
                    <a:pt x="2666646" y="1034869"/>
                  </a:lnTo>
                  <a:lnTo>
                    <a:pt x="2635593" y="1076094"/>
                  </a:lnTo>
                  <a:lnTo>
                    <a:pt x="2603014" y="1117468"/>
                  </a:lnTo>
                  <a:lnTo>
                    <a:pt x="2568933" y="1158951"/>
                  </a:lnTo>
                  <a:lnTo>
                    <a:pt x="2533376" y="1200500"/>
                  </a:lnTo>
                  <a:lnTo>
                    <a:pt x="2496369" y="1242076"/>
                  </a:lnTo>
                  <a:lnTo>
                    <a:pt x="2457937" y="1283636"/>
                  </a:lnTo>
                  <a:lnTo>
                    <a:pt x="2418104" y="1325139"/>
                  </a:lnTo>
                  <a:lnTo>
                    <a:pt x="2376898" y="1366544"/>
                  </a:lnTo>
                  <a:lnTo>
                    <a:pt x="2334341" y="1407811"/>
                  </a:lnTo>
                  <a:lnTo>
                    <a:pt x="2290461" y="1448896"/>
                  </a:lnTo>
                  <a:lnTo>
                    <a:pt x="2245283" y="1489760"/>
                  </a:lnTo>
                  <a:lnTo>
                    <a:pt x="2198831" y="1530361"/>
                  </a:lnTo>
                  <a:lnTo>
                    <a:pt x="2151132" y="1570657"/>
                  </a:lnTo>
                  <a:lnTo>
                    <a:pt x="2102210" y="1610609"/>
                  </a:lnTo>
                  <a:lnTo>
                    <a:pt x="2052090" y="1650173"/>
                  </a:lnTo>
                  <a:lnTo>
                    <a:pt x="2000799" y="1689309"/>
                  </a:lnTo>
                  <a:lnTo>
                    <a:pt x="1948362" y="1727976"/>
                  </a:lnTo>
                  <a:lnTo>
                    <a:pt x="1894803" y="1766132"/>
                  </a:lnTo>
                  <a:lnTo>
                    <a:pt x="1840628" y="1803418"/>
                  </a:lnTo>
                  <a:lnTo>
                    <a:pt x="1786358" y="1839474"/>
                  </a:lnTo>
                  <a:lnTo>
                    <a:pt x="1732038" y="1874292"/>
                  </a:lnTo>
                  <a:lnTo>
                    <a:pt x="1677718" y="1907862"/>
                  </a:lnTo>
                  <a:lnTo>
                    <a:pt x="1623444" y="1940174"/>
                  </a:lnTo>
                  <a:lnTo>
                    <a:pt x="1569263" y="1971219"/>
                  </a:lnTo>
                  <a:lnTo>
                    <a:pt x="1515224" y="2000986"/>
                  </a:lnTo>
                  <a:lnTo>
                    <a:pt x="1461373" y="2029467"/>
                  </a:lnTo>
                  <a:lnTo>
                    <a:pt x="1407757" y="2056651"/>
                  </a:lnTo>
                  <a:lnTo>
                    <a:pt x="1354426" y="2082529"/>
                  </a:lnTo>
                  <a:lnTo>
                    <a:pt x="1301424" y="2107092"/>
                  </a:lnTo>
                  <a:lnTo>
                    <a:pt x="1248801" y="2130329"/>
                  </a:lnTo>
                  <a:lnTo>
                    <a:pt x="1196604" y="2152230"/>
                  </a:lnTo>
                  <a:lnTo>
                    <a:pt x="1144879" y="2172787"/>
                  </a:lnTo>
                  <a:lnTo>
                    <a:pt x="1093675" y="2191989"/>
                  </a:lnTo>
                  <a:lnTo>
                    <a:pt x="1043039" y="2209827"/>
                  </a:lnTo>
                  <a:lnTo>
                    <a:pt x="993018" y="2226291"/>
                  </a:lnTo>
                  <a:lnTo>
                    <a:pt x="943659" y="2241372"/>
                  </a:lnTo>
                  <a:lnTo>
                    <a:pt x="895010" y="2255059"/>
                  </a:lnTo>
                  <a:lnTo>
                    <a:pt x="847119" y="2267343"/>
                  </a:lnTo>
                  <a:lnTo>
                    <a:pt x="800033" y="2278215"/>
                  </a:lnTo>
                  <a:lnTo>
                    <a:pt x="753799" y="2287664"/>
                  </a:lnTo>
                  <a:lnTo>
                    <a:pt x="708464" y="2295681"/>
                  </a:lnTo>
                  <a:lnTo>
                    <a:pt x="664077" y="2302257"/>
                  </a:lnTo>
                  <a:lnTo>
                    <a:pt x="620684" y="2307381"/>
                  </a:lnTo>
                  <a:lnTo>
                    <a:pt x="578333" y="2311044"/>
                  </a:lnTo>
                  <a:lnTo>
                    <a:pt x="537071" y="2313237"/>
                  </a:lnTo>
                  <a:lnTo>
                    <a:pt x="496946" y="2313949"/>
                  </a:lnTo>
                  <a:lnTo>
                    <a:pt x="458005" y="2313171"/>
                  </a:lnTo>
                  <a:lnTo>
                    <a:pt x="383865" y="2307106"/>
                  </a:lnTo>
                  <a:lnTo>
                    <a:pt x="315031" y="2294965"/>
                  </a:lnTo>
                  <a:lnTo>
                    <a:pt x="251881" y="2276670"/>
                  </a:lnTo>
                  <a:lnTo>
                    <a:pt x="194796" y="2252143"/>
                  </a:lnTo>
                  <a:lnTo>
                    <a:pt x="144154" y="2221308"/>
                  </a:lnTo>
                  <a:lnTo>
                    <a:pt x="100334" y="2184087"/>
                  </a:lnTo>
                  <a:lnTo>
                    <a:pt x="63717" y="2140401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Date Placeholder 41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02745DD3-A2E7-4BD6-B12E-11A60ADBDE01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0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044950" y="1689100"/>
            <a:ext cx="774700" cy="735330"/>
            <a:chOff x="4044950" y="1689100"/>
            <a:chExt cx="774700" cy="735330"/>
          </a:xfrm>
        </p:grpSpPr>
        <p:sp>
          <p:nvSpPr>
            <p:cNvPr id="4" name="object 4"/>
            <p:cNvSpPr/>
            <p:nvPr/>
          </p:nvSpPr>
          <p:spPr>
            <a:xfrm>
              <a:off x="4051300" y="1695450"/>
              <a:ext cx="762000" cy="722630"/>
            </a:xfrm>
            <a:custGeom>
              <a:avLst/>
              <a:gdLst/>
              <a:ahLst/>
              <a:cxnLst/>
              <a:rect l="l" t="t" r="r" b="b"/>
              <a:pathLst>
                <a:path w="762000" h="722630">
                  <a:moveTo>
                    <a:pt x="381000" y="0"/>
                  </a:moveTo>
                  <a:lnTo>
                    <a:pt x="333204" y="2813"/>
                  </a:lnTo>
                  <a:lnTo>
                    <a:pt x="287181" y="11028"/>
                  </a:lnTo>
                  <a:lnTo>
                    <a:pt x="243288" y="24307"/>
                  </a:lnTo>
                  <a:lnTo>
                    <a:pt x="201881" y="42311"/>
                  </a:lnTo>
                  <a:lnTo>
                    <a:pt x="163318" y="64702"/>
                  </a:lnTo>
                  <a:lnTo>
                    <a:pt x="127955" y="91142"/>
                  </a:lnTo>
                  <a:lnTo>
                    <a:pt x="96149" y="121293"/>
                  </a:lnTo>
                  <a:lnTo>
                    <a:pt x="68257" y="154816"/>
                  </a:lnTo>
                  <a:lnTo>
                    <a:pt x="44636" y="191374"/>
                  </a:lnTo>
                  <a:lnTo>
                    <a:pt x="25643" y="230628"/>
                  </a:lnTo>
                  <a:lnTo>
                    <a:pt x="11634" y="272241"/>
                  </a:lnTo>
                  <a:lnTo>
                    <a:pt x="2968" y="315873"/>
                  </a:lnTo>
                  <a:lnTo>
                    <a:pt x="0" y="361188"/>
                  </a:lnTo>
                  <a:lnTo>
                    <a:pt x="2968" y="406477"/>
                  </a:lnTo>
                  <a:lnTo>
                    <a:pt x="11634" y="450092"/>
                  </a:lnTo>
                  <a:lnTo>
                    <a:pt x="25643" y="491694"/>
                  </a:lnTo>
                  <a:lnTo>
                    <a:pt x="44636" y="530945"/>
                  </a:lnTo>
                  <a:lnTo>
                    <a:pt x="68257" y="567503"/>
                  </a:lnTo>
                  <a:lnTo>
                    <a:pt x="96149" y="601031"/>
                  </a:lnTo>
                  <a:lnTo>
                    <a:pt x="127955" y="631189"/>
                  </a:lnTo>
                  <a:lnTo>
                    <a:pt x="163318" y="657638"/>
                  </a:lnTo>
                  <a:lnTo>
                    <a:pt x="201881" y="680039"/>
                  </a:lnTo>
                  <a:lnTo>
                    <a:pt x="243288" y="698053"/>
                  </a:lnTo>
                  <a:lnTo>
                    <a:pt x="287181" y="711339"/>
                  </a:lnTo>
                  <a:lnTo>
                    <a:pt x="333204" y="719560"/>
                  </a:lnTo>
                  <a:lnTo>
                    <a:pt x="381000" y="722376"/>
                  </a:lnTo>
                  <a:lnTo>
                    <a:pt x="428795" y="719560"/>
                  </a:lnTo>
                  <a:lnTo>
                    <a:pt x="474818" y="711339"/>
                  </a:lnTo>
                  <a:lnTo>
                    <a:pt x="518711" y="698053"/>
                  </a:lnTo>
                  <a:lnTo>
                    <a:pt x="560118" y="680039"/>
                  </a:lnTo>
                  <a:lnTo>
                    <a:pt x="598681" y="657638"/>
                  </a:lnTo>
                  <a:lnTo>
                    <a:pt x="634044" y="631189"/>
                  </a:lnTo>
                  <a:lnTo>
                    <a:pt x="665850" y="601031"/>
                  </a:lnTo>
                  <a:lnTo>
                    <a:pt x="693742" y="567503"/>
                  </a:lnTo>
                  <a:lnTo>
                    <a:pt x="717363" y="530945"/>
                  </a:lnTo>
                  <a:lnTo>
                    <a:pt x="736356" y="491694"/>
                  </a:lnTo>
                  <a:lnTo>
                    <a:pt x="750365" y="450092"/>
                  </a:lnTo>
                  <a:lnTo>
                    <a:pt x="759031" y="406477"/>
                  </a:lnTo>
                  <a:lnTo>
                    <a:pt x="762000" y="361188"/>
                  </a:lnTo>
                  <a:lnTo>
                    <a:pt x="759031" y="315873"/>
                  </a:lnTo>
                  <a:lnTo>
                    <a:pt x="750365" y="272241"/>
                  </a:lnTo>
                  <a:lnTo>
                    <a:pt x="736356" y="230628"/>
                  </a:lnTo>
                  <a:lnTo>
                    <a:pt x="717363" y="191374"/>
                  </a:lnTo>
                  <a:lnTo>
                    <a:pt x="693742" y="154816"/>
                  </a:lnTo>
                  <a:lnTo>
                    <a:pt x="665850" y="121293"/>
                  </a:lnTo>
                  <a:lnTo>
                    <a:pt x="634044" y="91142"/>
                  </a:lnTo>
                  <a:lnTo>
                    <a:pt x="598681" y="64702"/>
                  </a:lnTo>
                  <a:lnTo>
                    <a:pt x="560118" y="42311"/>
                  </a:lnTo>
                  <a:lnTo>
                    <a:pt x="518711" y="24307"/>
                  </a:lnTo>
                  <a:lnTo>
                    <a:pt x="474818" y="11028"/>
                  </a:lnTo>
                  <a:lnTo>
                    <a:pt x="428795" y="2813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51300" y="1695450"/>
              <a:ext cx="762000" cy="722630"/>
            </a:xfrm>
            <a:custGeom>
              <a:avLst/>
              <a:gdLst/>
              <a:ahLst/>
              <a:cxnLst/>
              <a:rect l="l" t="t" r="r" b="b"/>
              <a:pathLst>
                <a:path w="762000" h="722630">
                  <a:moveTo>
                    <a:pt x="0" y="361188"/>
                  </a:moveTo>
                  <a:lnTo>
                    <a:pt x="2968" y="315873"/>
                  </a:lnTo>
                  <a:lnTo>
                    <a:pt x="11634" y="272241"/>
                  </a:lnTo>
                  <a:lnTo>
                    <a:pt x="25643" y="230628"/>
                  </a:lnTo>
                  <a:lnTo>
                    <a:pt x="44636" y="191374"/>
                  </a:lnTo>
                  <a:lnTo>
                    <a:pt x="68257" y="154816"/>
                  </a:lnTo>
                  <a:lnTo>
                    <a:pt x="96149" y="121293"/>
                  </a:lnTo>
                  <a:lnTo>
                    <a:pt x="127955" y="91142"/>
                  </a:lnTo>
                  <a:lnTo>
                    <a:pt x="163318" y="64702"/>
                  </a:lnTo>
                  <a:lnTo>
                    <a:pt x="201881" y="42311"/>
                  </a:lnTo>
                  <a:lnTo>
                    <a:pt x="243288" y="24307"/>
                  </a:lnTo>
                  <a:lnTo>
                    <a:pt x="287181" y="11028"/>
                  </a:lnTo>
                  <a:lnTo>
                    <a:pt x="333204" y="2813"/>
                  </a:lnTo>
                  <a:lnTo>
                    <a:pt x="381000" y="0"/>
                  </a:lnTo>
                  <a:lnTo>
                    <a:pt x="428795" y="2813"/>
                  </a:lnTo>
                  <a:lnTo>
                    <a:pt x="474818" y="11028"/>
                  </a:lnTo>
                  <a:lnTo>
                    <a:pt x="518711" y="24307"/>
                  </a:lnTo>
                  <a:lnTo>
                    <a:pt x="560118" y="42311"/>
                  </a:lnTo>
                  <a:lnTo>
                    <a:pt x="598681" y="64702"/>
                  </a:lnTo>
                  <a:lnTo>
                    <a:pt x="634044" y="91142"/>
                  </a:lnTo>
                  <a:lnTo>
                    <a:pt x="665850" y="121293"/>
                  </a:lnTo>
                  <a:lnTo>
                    <a:pt x="693742" y="154816"/>
                  </a:lnTo>
                  <a:lnTo>
                    <a:pt x="717363" y="191374"/>
                  </a:lnTo>
                  <a:lnTo>
                    <a:pt x="736356" y="230628"/>
                  </a:lnTo>
                  <a:lnTo>
                    <a:pt x="750365" y="272241"/>
                  </a:lnTo>
                  <a:lnTo>
                    <a:pt x="759031" y="315873"/>
                  </a:lnTo>
                  <a:lnTo>
                    <a:pt x="762000" y="361188"/>
                  </a:lnTo>
                  <a:lnTo>
                    <a:pt x="759031" y="406477"/>
                  </a:lnTo>
                  <a:lnTo>
                    <a:pt x="750365" y="450092"/>
                  </a:lnTo>
                  <a:lnTo>
                    <a:pt x="736356" y="491694"/>
                  </a:lnTo>
                  <a:lnTo>
                    <a:pt x="717363" y="530945"/>
                  </a:lnTo>
                  <a:lnTo>
                    <a:pt x="693742" y="567503"/>
                  </a:lnTo>
                  <a:lnTo>
                    <a:pt x="665850" y="601031"/>
                  </a:lnTo>
                  <a:lnTo>
                    <a:pt x="634044" y="631189"/>
                  </a:lnTo>
                  <a:lnTo>
                    <a:pt x="598681" y="657638"/>
                  </a:lnTo>
                  <a:lnTo>
                    <a:pt x="560118" y="680039"/>
                  </a:lnTo>
                  <a:lnTo>
                    <a:pt x="518711" y="698053"/>
                  </a:lnTo>
                  <a:lnTo>
                    <a:pt x="474818" y="711339"/>
                  </a:lnTo>
                  <a:lnTo>
                    <a:pt x="428795" y="719560"/>
                  </a:lnTo>
                  <a:lnTo>
                    <a:pt x="381000" y="722376"/>
                  </a:lnTo>
                  <a:lnTo>
                    <a:pt x="333204" y="719560"/>
                  </a:lnTo>
                  <a:lnTo>
                    <a:pt x="287181" y="711339"/>
                  </a:lnTo>
                  <a:lnTo>
                    <a:pt x="243288" y="698053"/>
                  </a:lnTo>
                  <a:lnTo>
                    <a:pt x="201881" y="680039"/>
                  </a:lnTo>
                  <a:lnTo>
                    <a:pt x="163318" y="657638"/>
                  </a:lnTo>
                  <a:lnTo>
                    <a:pt x="127955" y="631189"/>
                  </a:lnTo>
                  <a:lnTo>
                    <a:pt x="96149" y="601031"/>
                  </a:lnTo>
                  <a:lnTo>
                    <a:pt x="68257" y="567503"/>
                  </a:lnTo>
                  <a:lnTo>
                    <a:pt x="44636" y="530945"/>
                  </a:lnTo>
                  <a:lnTo>
                    <a:pt x="25643" y="491694"/>
                  </a:lnTo>
                  <a:lnTo>
                    <a:pt x="11634" y="450092"/>
                  </a:lnTo>
                  <a:lnTo>
                    <a:pt x="2968" y="406477"/>
                  </a:lnTo>
                  <a:lnTo>
                    <a:pt x="0" y="3611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338954" y="1512189"/>
            <a:ext cx="177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spc="-5" dirty="0">
                <a:latin typeface="Arial"/>
                <a:cs typeface="Arial"/>
              </a:rPr>
              <a:t>j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22450" y="3773551"/>
            <a:ext cx="774700" cy="735330"/>
            <a:chOff x="1822450" y="3773551"/>
            <a:chExt cx="774700" cy="735330"/>
          </a:xfrm>
        </p:grpSpPr>
        <p:sp>
          <p:nvSpPr>
            <p:cNvPr id="8" name="object 8"/>
            <p:cNvSpPr/>
            <p:nvPr/>
          </p:nvSpPr>
          <p:spPr>
            <a:xfrm>
              <a:off x="1828800" y="3779901"/>
              <a:ext cx="762000" cy="722630"/>
            </a:xfrm>
            <a:custGeom>
              <a:avLst/>
              <a:gdLst/>
              <a:ahLst/>
              <a:cxnLst/>
              <a:rect l="l" t="t" r="r" b="b"/>
              <a:pathLst>
                <a:path w="762000" h="722629">
                  <a:moveTo>
                    <a:pt x="381000" y="0"/>
                  </a:moveTo>
                  <a:lnTo>
                    <a:pt x="333204" y="2813"/>
                  </a:lnTo>
                  <a:lnTo>
                    <a:pt x="287181" y="11028"/>
                  </a:lnTo>
                  <a:lnTo>
                    <a:pt x="243288" y="24305"/>
                  </a:lnTo>
                  <a:lnTo>
                    <a:pt x="201881" y="42307"/>
                  </a:lnTo>
                  <a:lnTo>
                    <a:pt x="163318" y="64695"/>
                  </a:lnTo>
                  <a:lnTo>
                    <a:pt x="127955" y="91129"/>
                  </a:lnTo>
                  <a:lnTo>
                    <a:pt x="96149" y="121273"/>
                  </a:lnTo>
                  <a:lnTo>
                    <a:pt x="68257" y="154787"/>
                  </a:lnTo>
                  <a:lnTo>
                    <a:pt x="44636" y="191332"/>
                  </a:lnTo>
                  <a:lnTo>
                    <a:pt x="25643" y="230571"/>
                  </a:lnTo>
                  <a:lnTo>
                    <a:pt x="11634" y="272164"/>
                  </a:lnTo>
                  <a:lnTo>
                    <a:pt x="2968" y="315773"/>
                  </a:lnTo>
                  <a:lnTo>
                    <a:pt x="0" y="361061"/>
                  </a:lnTo>
                  <a:lnTo>
                    <a:pt x="2968" y="406375"/>
                  </a:lnTo>
                  <a:lnTo>
                    <a:pt x="11634" y="450007"/>
                  </a:lnTo>
                  <a:lnTo>
                    <a:pt x="25643" y="491620"/>
                  </a:lnTo>
                  <a:lnTo>
                    <a:pt x="44636" y="530874"/>
                  </a:lnTo>
                  <a:lnTo>
                    <a:pt x="68257" y="567432"/>
                  </a:lnTo>
                  <a:lnTo>
                    <a:pt x="96149" y="600955"/>
                  </a:lnTo>
                  <a:lnTo>
                    <a:pt x="127955" y="631106"/>
                  </a:lnTo>
                  <a:lnTo>
                    <a:pt x="163318" y="657546"/>
                  </a:lnTo>
                  <a:lnTo>
                    <a:pt x="201881" y="679937"/>
                  </a:lnTo>
                  <a:lnTo>
                    <a:pt x="243288" y="697941"/>
                  </a:lnTo>
                  <a:lnTo>
                    <a:pt x="287181" y="711220"/>
                  </a:lnTo>
                  <a:lnTo>
                    <a:pt x="333204" y="719435"/>
                  </a:lnTo>
                  <a:lnTo>
                    <a:pt x="381000" y="722249"/>
                  </a:lnTo>
                  <a:lnTo>
                    <a:pt x="428795" y="719435"/>
                  </a:lnTo>
                  <a:lnTo>
                    <a:pt x="474818" y="711220"/>
                  </a:lnTo>
                  <a:lnTo>
                    <a:pt x="518711" y="697941"/>
                  </a:lnTo>
                  <a:lnTo>
                    <a:pt x="560118" y="679937"/>
                  </a:lnTo>
                  <a:lnTo>
                    <a:pt x="598681" y="657546"/>
                  </a:lnTo>
                  <a:lnTo>
                    <a:pt x="634044" y="631106"/>
                  </a:lnTo>
                  <a:lnTo>
                    <a:pt x="665850" y="600955"/>
                  </a:lnTo>
                  <a:lnTo>
                    <a:pt x="693742" y="567432"/>
                  </a:lnTo>
                  <a:lnTo>
                    <a:pt x="717363" y="530874"/>
                  </a:lnTo>
                  <a:lnTo>
                    <a:pt x="736356" y="491620"/>
                  </a:lnTo>
                  <a:lnTo>
                    <a:pt x="750365" y="450007"/>
                  </a:lnTo>
                  <a:lnTo>
                    <a:pt x="759031" y="406375"/>
                  </a:lnTo>
                  <a:lnTo>
                    <a:pt x="762000" y="361061"/>
                  </a:lnTo>
                  <a:lnTo>
                    <a:pt x="759031" y="315773"/>
                  </a:lnTo>
                  <a:lnTo>
                    <a:pt x="750365" y="272164"/>
                  </a:lnTo>
                  <a:lnTo>
                    <a:pt x="736356" y="230571"/>
                  </a:lnTo>
                  <a:lnTo>
                    <a:pt x="717363" y="191332"/>
                  </a:lnTo>
                  <a:lnTo>
                    <a:pt x="693742" y="154787"/>
                  </a:lnTo>
                  <a:lnTo>
                    <a:pt x="665850" y="121273"/>
                  </a:lnTo>
                  <a:lnTo>
                    <a:pt x="634044" y="91129"/>
                  </a:lnTo>
                  <a:lnTo>
                    <a:pt x="598681" y="64695"/>
                  </a:lnTo>
                  <a:lnTo>
                    <a:pt x="560118" y="42307"/>
                  </a:lnTo>
                  <a:lnTo>
                    <a:pt x="518711" y="24305"/>
                  </a:lnTo>
                  <a:lnTo>
                    <a:pt x="474818" y="11028"/>
                  </a:lnTo>
                  <a:lnTo>
                    <a:pt x="428795" y="2813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28800" y="3779901"/>
              <a:ext cx="762000" cy="722630"/>
            </a:xfrm>
            <a:custGeom>
              <a:avLst/>
              <a:gdLst/>
              <a:ahLst/>
              <a:cxnLst/>
              <a:rect l="l" t="t" r="r" b="b"/>
              <a:pathLst>
                <a:path w="762000" h="722629">
                  <a:moveTo>
                    <a:pt x="0" y="361061"/>
                  </a:moveTo>
                  <a:lnTo>
                    <a:pt x="2968" y="315773"/>
                  </a:lnTo>
                  <a:lnTo>
                    <a:pt x="11634" y="272164"/>
                  </a:lnTo>
                  <a:lnTo>
                    <a:pt x="25643" y="230571"/>
                  </a:lnTo>
                  <a:lnTo>
                    <a:pt x="44636" y="191332"/>
                  </a:lnTo>
                  <a:lnTo>
                    <a:pt x="68257" y="154787"/>
                  </a:lnTo>
                  <a:lnTo>
                    <a:pt x="96149" y="121273"/>
                  </a:lnTo>
                  <a:lnTo>
                    <a:pt x="127955" y="91129"/>
                  </a:lnTo>
                  <a:lnTo>
                    <a:pt x="163318" y="64695"/>
                  </a:lnTo>
                  <a:lnTo>
                    <a:pt x="201881" y="42307"/>
                  </a:lnTo>
                  <a:lnTo>
                    <a:pt x="243288" y="24305"/>
                  </a:lnTo>
                  <a:lnTo>
                    <a:pt x="287181" y="11028"/>
                  </a:lnTo>
                  <a:lnTo>
                    <a:pt x="333204" y="2813"/>
                  </a:lnTo>
                  <a:lnTo>
                    <a:pt x="381000" y="0"/>
                  </a:lnTo>
                  <a:lnTo>
                    <a:pt x="428795" y="2813"/>
                  </a:lnTo>
                  <a:lnTo>
                    <a:pt x="474818" y="11028"/>
                  </a:lnTo>
                  <a:lnTo>
                    <a:pt x="518711" y="24305"/>
                  </a:lnTo>
                  <a:lnTo>
                    <a:pt x="560118" y="42307"/>
                  </a:lnTo>
                  <a:lnTo>
                    <a:pt x="598681" y="64695"/>
                  </a:lnTo>
                  <a:lnTo>
                    <a:pt x="634044" y="91129"/>
                  </a:lnTo>
                  <a:lnTo>
                    <a:pt x="665850" y="121273"/>
                  </a:lnTo>
                  <a:lnTo>
                    <a:pt x="693742" y="154787"/>
                  </a:lnTo>
                  <a:lnTo>
                    <a:pt x="717363" y="191332"/>
                  </a:lnTo>
                  <a:lnTo>
                    <a:pt x="736356" y="230571"/>
                  </a:lnTo>
                  <a:lnTo>
                    <a:pt x="750365" y="272164"/>
                  </a:lnTo>
                  <a:lnTo>
                    <a:pt x="759031" y="315773"/>
                  </a:lnTo>
                  <a:lnTo>
                    <a:pt x="762000" y="361061"/>
                  </a:lnTo>
                  <a:lnTo>
                    <a:pt x="759031" y="406375"/>
                  </a:lnTo>
                  <a:lnTo>
                    <a:pt x="750365" y="450007"/>
                  </a:lnTo>
                  <a:lnTo>
                    <a:pt x="736356" y="491620"/>
                  </a:lnTo>
                  <a:lnTo>
                    <a:pt x="717363" y="530874"/>
                  </a:lnTo>
                  <a:lnTo>
                    <a:pt x="693742" y="567432"/>
                  </a:lnTo>
                  <a:lnTo>
                    <a:pt x="665850" y="600955"/>
                  </a:lnTo>
                  <a:lnTo>
                    <a:pt x="634044" y="631106"/>
                  </a:lnTo>
                  <a:lnTo>
                    <a:pt x="598681" y="657546"/>
                  </a:lnTo>
                  <a:lnTo>
                    <a:pt x="560118" y="679937"/>
                  </a:lnTo>
                  <a:lnTo>
                    <a:pt x="518711" y="697941"/>
                  </a:lnTo>
                  <a:lnTo>
                    <a:pt x="474818" y="711220"/>
                  </a:lnTo>
                  <a:lnTo>
                    <a:pt x="428795" y="719435"/>
                  </a:lnTo>
                  <a:lnTo>
                    <a:pt x="381000" y="722249"/>
                  </a:lnTo>
                  <a:lnTo>
                    <a:pt x="333204" y="719435"/>
                  </a:lnTo>
                  <a:lnTo>
                    <a:pt x="287181" y="711220"/>
                  </a:lnTo>
                  <a:lnTo>
                    <a:pt x="243288" y="697941"/>
                  </a:lnTo>
                  <a:lnTo>
                    <a:pt x="201881" y="679937"/>
                  </a:lnTo>
                  <a:lnTo>
                    <a:pt x="163318" y="657546"/>
                  </a:lnTo>
                  <a:lnTo>
                    <a:pt x="127955" y="631106"/>
                  </a:lnTo>
                  <a:lnTo>
                    <a:pt x="96149" y="600955"/>
                  </a:lnTo>
                  <a:lnTo>
                    <a:pt x="68257" y="567432"/>
                  </a:lnTo>
                  <a:lnTo>
                    <a:pt x="44636" y="530874"/>
                  </a:lnTo>
                  <a:lnTo>
                    <a:pt x="25643" y="491620"/>
                  </a:lnTo>
                  <a:lnTo>
                    <a:pt x="11634" y="450007"/>
                  </a:lnTo>
                  <a:lnTo>
                    <a:pt x="2968" y="406375"/>
                  </a:lnTo>
                  <a:lnTo>
                    <a:pt x="0" y="36106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25776" y="3699205"/>
            <a:ext cx="3689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k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3250" y="2298700"/>
            <a:ext cx="3571875" cy="3776979"/>
            <a:chOff x="603250" y="2298700"/>
            <a:chExt cx="3571875" cy="3776979"/>
          </a:xfrm>
        </p:grpSpPr>
        <p:sp>
          <p:nvSpPr>
            <p:cNvPr id="12" name="object 12"/>
            <p:cNvSpPr/>
            <p:nvPr/>
          </p:nvSpPr>
          <p:spPr>
            <a:xfrm>
              <a:off x="2897251" y="2311400"/>
              <a:ext cx="1265555" cy="584200"/>
            </a:xfrm>
            <a:custGeom>
              <a:avLst/>
              <a:gdLst/>
              <a:ahLst/>
              <a:cxnLst/>
              <a:rect l="l" t="t" r="r" b="b"/>
              <a:pathLst>
                <a:path w="1265554" h="584200">
                  <a:moveTo>
                    <a:pt x="1265174" y="0"/>
                  </a:moveTo>
                  <a:lnTo>
                    <a:pt x="0" y="584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9600" y="4953000"/>
              <a:ext cx="1456055" cy="1116330"/>
            </a:xfrm>
            <a:custGeom>
              <a:avLst/>
              <a:gdLst/>
              <a:ahLst/>
              <a:cxnLst/>
              <a:rect l="l" t="t" r="r" b="b"/>
              <a:pathLst>
                <a:path w="1456055" h="1116329">
                  <a:moveTo>
                    <a:pt x="727837" y="0"/>
                  </a:moveTo>
                  <a:lnTo>
                    <a:pt x="0" y="1116012"/>
                  </a:lnTo>
                  <a:lnTo>
                    <a:pt x="1455801" y="1116012"/>
                  </a:lnTo>
                  <a:lnTo>
                    <a:pt x="727837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9600" y="4953000"/>
              <a:ext cx="1456055" cy="1116330"/>
            </a:xfrm>
            <a:custGeom>
              <a:avLst/>
              <a:gdLst/>
              <a:ahLst/>
              <a:cxnLst/>
              <a:rect l="l" t="t" r="r" b="b"/>
              <a:pathLst>
                <a:path w="1456055" h="1116329">
                  <a:moveTo>
                    <a:pt x="0" y="1116012"/>
                  </a:moveTo>
                  <a:lnTo>
                    <a:pt x="727837" y="0"/>
                  </a:lnTo>
                  <a:lnTo>
                    <a:pt x="1455801" y="1116012"/>
                  </a:lnTo>
                  <a:lnTo>
                    <a:pt x="0" y="11160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38326" y="4395723"/>
              <a:ext cx="601980" cy="557530"/>
            </a:xfrm>
            <a:custGeom>
              <a:avLst/>
              <a:gdLst/>
              <a:ahLst/>
              <a:cxnLst/>
              <a:rect l="l" t="t" r="r" b="b"/>
              <a:pathLst>
                <a:path w="601980" h="557529">
                  <a:moveTo>
                    <a:pt x="601599" y="0"/>
                  </a:moveTo>
                  <a:lnTo>
                    <a:pt x="0" y="557276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50416" y="5273750"/>
            <a:ext cx="4832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X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351151" y="4870450"/>
            <a:ext cx="1330325" cy="1195705"/>
            <a:chOff x="2351151" y="4870450"/>
            <a:chExt cx="1330325" cy="1195705"/>
          </a:xfrm>
        </p:grpSpPr>
        <p:sp>
          <p:nvSpPr>
            <p:cNvPr id="18" name="object 18"/>
            <p:cNvSpPr/>
            <p:nvPr/>
          </p:nvSpPr>
          <p:spPr>
            <a:xfrm>
              <a:off x="2357501" y="4876800"/>
              <a:ext cx="1317625" cy="1183005"/>
            </a:xfrm>
            <a:custGeom>
              <a:avLst/>
              <a:gdLst/>
              <a:ahLst/>
              <a:cxnLst/>
              <a:rect l="l" t="t" r="r" b="b"/>
              <a:pathLst>
                <a:path w="1317625" h="1183004">
                  <a:moveTo>
                    <a:pt x="658749" y="0"/>
                  </a:moveTo>
                  <a:lnTo>
                    <a:pt x="0" y="1182687"/>
                  </a:lnTo>
                  <a:lnTo>
                    <a:pt x="1317625" y="1182687"/>
                  </a:lnTo>
                  <a:lnTo>
                    <a:pt x="658749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57501" y="4876800"/>
              <a:ext cx="1317625" cy="1183005"/>
            </a:xfrm>
            <a:custGeom>
              <a:avLst/>
              <a:gdLst/>
              <a:ahLst/>
              <a:cxnLst/>
              <a:rect l="l" t="t" r="r" b="b"/>
              <a:pathLst>
                <a:path w="1317625" h="1183004">
                  <a:moveTo>
                    <a:pt x="0" y="1182687"/>
                  </a:moveTo>
                  <a:lnTo>
                    <a:pt x="658749" y="0"/>
                  </a:lnTo>
                  <a:lnTo>
                    <a:pt x="1317625" y="1182687"/>
                  </a:lnTo>
                  <a:lnTo>
                    <a:pt x="0" y="11826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775585" y="5322519"/>
            <a:ext cx="4832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V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466975" y="2300351"/>
            <a:ext cx="4225925" cy="2927350"/>
            <a:chOff x="2466975" y="2300351"/>
            <a:chExt cx="4225925" cy="2927350"/>
          </a:xfrm>
        </p:grpSpPr>
        <p:sp>
          <p:nvSpPr>
            <p:cNvPr id="22" name="object 22"/>
            <p:cNvSpPr/>
            <p:nvPr/>
          </p:nvSpPr>
          <p:spPr>
            <a:xfrm>
              <a:off x="5229225" y="3271901"/>
              <a:ext cx="1457325" cy="1117600"/>
            </a:xfrm>
            <a:custGeom>
              <a:avLst/>
              <a:gdLst/>
              <a:ahLst/>
              <a:cxnLst/>
              <a:rect l="l" t="t" r="r" b="b"/>
              <a:pathLst>
                <a:path w="1457325" h="1117600">
                  <a:moveTo>
                    <a:pt x="728726" y="0"/>
                  </a:moveTo>
                  <a:lnTo>
                    <a:pt x="0" y="1117473"/>
                  </a:lnTo>
                  <a:lnTo>
                    <a:pt x="1457325" y="1117473"/>
                  </a:lnTo>
                  <a:lnTo>
                    <a:pt x="728726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29225" y="3271901"/>
              <a:ext cx="1457325" cy="1117600"/>
            </a:xfrm>
            <a:custGeom>
              <a:avLst/>
              <a:gdLst/>
              <a:ahLst/>
              <a:cxnLst/>
              <a:rect l="l" t="t" r="r" b="b"/>
              <a:pathLst>
                <a:path w="1457325" h="1117600">
                  <a:moveTo>
                    <a:pt x="0" y="1117473"/>
                  </a:moveTo>
                  <a:lnTo>
                    <a:pt x="728726" y="0"/>
                  </a:lnTo>
                  <a:lnTo>
                    <a:pt x="1457325" y="1117473"/>
                  </a:lnTo>
                  <a:lnTo>
                    <a:pt x="0" y="111747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02175" y="2313051"/>
              <a:ext cx="1256030" cy="958850"/>
            </a:xfrm>
            <a:custGeom>
              <a:avLst/>
              <a:gdLst/>
              <a:ahLst/>
              <a:cxnLst/>
              <a:rect l="l" t="t" r="r" b="b"/>
              <a:pathLst>
                <a:path w="1256029" h="958850">
                  <a:moveTo>
                    <a:pt x="0" y="0"/>
                  </a:moveTo>
                  <a:lnTo>
                    <a:pt x="1255776" y="95885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10000" y="4038600"/>
              <a:ext cx="1316355" cy="1183005"/>
            </a:xfrm>
            <a:custGeom>
              <a:avLst/>
              <a:gdLst/>
              <a:ahLst/>
              <a:cxnLst/>
              <a:rect l="l" t="t" r="r" b="b"/>
              <a:pathLst>
                <a:path w="1316354" h="1183004">
                  <a:moveTo>
                    <a:pt x="657987" y="0"/>
                  </a:moveTo>
                  <a:lnTo>
                    <a:pt x="0" y="1182624"/>
                  </a:lnTo>
                  <a:lnTo>
                    <a:pt x="1316101" y="1182624"/>
                  </a:lnTo>
                  <a:lnTo>
                    <a:pt x="65798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10000" y="4038600"/>
              <a:ext cx="1316355" cy="1183005"/>
            </a:xfrm>
            <a:custGeom>
              <a:avLst/>
              <a:gdLst/>
              <a:ahLst/>
              <a:cxnLst/>
              <a:rect l="l" t="t" r="r" b="b"/>
              <a:pathLst>
                <a:path w="1316354" h="1183004">
                  <a:moveTo>
                    <a:pt x="0" y="1182624"/>
                  </a:moveTo>
                  <a:lnTo>
                    <a:pt x="657987" y="0"/>
                  </a:lnTo>
                  <a:lnTo>
                    <a:pt x="1316101" y="1182624"/>
                  </a:lnTo>
                  <a:lnTo>
                    <a:pt x="0" y="118262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79675" y="4395724"/>
              <a:ext cx="536575" cy="481330"/>
            </a:xfrm>
            <a:custGeom>
              <a:avLst/>
              <a:gdLst/>
              <a:ahLst/>
              <a:cxnLst/>
              <a:rect l="l" t="t" r="r" b="b"/>
              <a:pathLst>
                <a:path w="536575" h="481329">
                  <a:moveTo>
                    <a:pt x="0" y="0"/>
                  </a:moveTo>
                  <a:lnTo>
                    <a:pt x="536575" y="48107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7102475" y="6030912"/>
            <a:ext cx="1456055" cy="0"/>
          </a:xfrm>
          <a:custGeom>
            <a:avLst/>
            <a:gdLst/>
            <a:ahLst/>
            <a:cxnLst/>
            <a:rect l="l" t="t" r="r" b="b"/>
            <a:pathLst>
              <a:path w="1456054">
                <a:moveTo>
                  <a:pt x="0" y="0"/>
                </a:moveTo>
                <a:lnTo>
                  <a:pt x="1455801" y="0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132326" y="4402073"/>
            <a:ext cx="6731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W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508250" y="2889250"/>
            <a:ext cx="776605" cy="735330"/>
            <a:chOff x="2508250" y="2889250"/>
            <a:chExt cx="776605" cy="735330"/>
          </a:xfrm>
        </p:grpSpPr>
        <p:sp>
          <p:nvSpPr>
            <p:cNvPr id="31" name="object 31"/>
            <p:cNvSpPr/>
            <p:nvPr/>
          </p:nvSpPr>
          <p:spPr>
            <a:xfrm>
              <a:off x="2514600" y="2895600"/>
              <a:ext cx="763905" cy="722630"/>
            </a:xfrm>
            <a:custGeom>
              <a:avLst/>
              <a:gdLst/>
              <a:ahLst/>
              <a:cxnLst/>
              <a:rect l="l" t="t" r="r" b="b"/>
              <a:pathLst>
                <a:path w="763904" h="722629">
                  <a:moveTo>
                    <a:pt x="381762" y="0"/>
                  </a:moveTo>
                  <a:lnTo>
                    <a:pt x="333878" y="2813"/>
                  </a:lnTo>
                  <a:lnTo>
                    <a:pt x="287769" y="11028"/>
                  </a:lnTo>
                  <a:lnTo>
                    <a:pt x="243791" y="24307"/>
                  </a:lnTo>
                  <a:lnTo>
                    <a:pt x="202303" y="42311"/>
                  </a:lnTo>
                  <a:lnTo>
                    <a:pt x="163662" y="64702"/>
                  </a:lnTo>
                  <a:lnTo>
                    <a:pt x="128227" y="91142"/>
                  </a:lnTo>
                  <a:lnTo>
                    <a:pt x="96355" y="121293"/>
                  </a:lnTo>
                  <a:lnTo>
                    <a:pt x="68404" y="154816"/>
                  </a:lnTo>
                  <a:lnTo>
                    <a:pt x="44733" y="191374"/>
                  </a:lnTo>
                  <a:lnTo>
                    <a:pt x="25699" y="230628"/>
                  </a:lnTo>
                  <a:lnTo>
                    <a:pt x="11660" y="272241"/>
                  </a:lnTo>
                  <a:lnTo>
                    <a:pt x="2974" y="315873"/>
                  </a:lnTo>
                  <a:lnTo>
                    <a:pt x="0" y="361188"/>
                  </a:lnTo>
                  <a:lnTo>
                    <a:pt x="2974" y="406477"/>
                  </a:lnTo>
                  <a:lnTo>
                    <a:pt x="11660" y="450092"/>
                  </a:lnTo>
                  <a:lnTo>
                    <a:pt x="25699" y="491694"/>
                  </a:lnTo>
                  <a:lnTo>
                    <a:pt x="44733" y="530945"/>
                  </a:lnTo>
                  <a:lnTo>
                    <a:pt x="68404" y="567503"/>
                  </a:lnTo>
                  <a:lnTo>
                    <a:pt x="96355" y="601031"/>
                  </a:lnTo>
                  <a:lnTo>
                    <a:pt x="128227" y="631189"/>
                  </a:lnTo>
                  <a:lnTo>
                    <a:pt x="163662" y="657638"/>
                  </a:lnTo>
                  <a:lnTo>
                    <a:pt x="202303" y="680039"/>
                  </a:lnTo>
                  <a:lnTo>
                    <a:pt x="243791" y="698053"/>
                  </a:lnTo>
                  <a:lnTo>
                    <a:pt x="287769" y="711339"/>
                  </a:lnTo>
                  <a:lnTo>
                    <a:pt x="333878" y="719560"/>
                  </a:lnTo>
                  <a:lnTo>
                    <a:pt x="381762" y="722376"/>
                  </a:lnTo>
                  <a:lnTo>
                    <a:pt x="429672" y="719560"/>
                  </a:lnTo>
                  <a:lnTo>
                    <a:pt x="475804" y="711339"/>
                  </a:lnTo>
                  <a:lnTo>
                    <a:pt x="519801" y="698053"/>
                  </a:lnTo>
                  <a:lnTo>
                    <a:pt x="561305" y="680039"/>
                  </a:lnTo>
                  <a:lnTo>
                    <a:pt x="599958" y="657638"/>
                  </a:lnTo>
                  <a:lnTo>
                    <a:pt x="635403" y="631189"/>
                  </a:lnTo>
                  <a:lnTo>
                    <a:pt x="667283" y="601031"/>
                  </a:lnTo>
                  <a:lnTo>
                    <a:pt x="695238" y="567503"/>
                  </a:lnTo>
                  <a:lnTo>
                    <a:pt x="718913" y="530945"/>
                  </a:lnTo>
                  <a:lnTo>
                    <a:pt x="737949" y="491694"/>
                  </a:lnTo>
                  <a:lnTo>
                    <a:pt x="751989" y="450092"/>
                  </a:lnTo>
                  <a:lnTo>
                    <a:pt x="760676" y="406477"/>
                  </a:lnTo>
                  <a:lnTo>
                    <a:pt x="763651" y="361188"/>
                  </a:lnTo>
                  <a:lnTo>
                    <a:pt x="760676" y="315873"/>
                  </a:lnTo>
                  <a:lnTo>
                    <a:pt x="751989" y="272241"/>
                  </a:lnTo>
                  <a:lnTo>
                    <a:pt x="737949" y="230628"/>
                  </a:lnTo>
                  <a:lnTo>
                    <a:pt x="718913" y="191374"/>
                  </a:lnTo>
                  <a:lnTo>
                    <a:pt x="695238" y="154816"/>
                  </a:lnTo>
                  <a:lnTo>
                    <a:pt x="667283" y="121293"/>
                  </a:lnTo>
                  <a:lnTo>
                    <a:pt x="635403" y="91142"/>
                  </a:lnTo>
                  <a:lnTo>
                    <a:pt x="599958" y="64702"/>
                  </a:lnTo>
                  <a:lnTo>
                    <a:pt x="561305" y="42311"/>
                  </a:lnTo>
                  <a:lnTo>
                    <a:pt x="519801" y="24307"/>
                  </a:lnTo>
                  <a:lnTo>
                    <a:pt x="475804" y="11028"/>
                  </a:lnTo>
                  <a:lnTo>
                    <a:pt x="429672" y="2813"/>
                  </a:lnTo>
                  <a:lnTo>
                    <a:pt x="381762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14600" y="2895600"/>
              <a:ext cx="763905" cy="722630"/>
            </a:xfrm>
            <a:custGeom>
              <a:avLst/>
              <a:gdLst/>
              <a:ahLst/>
              <a:cxnLst/>
              <a:rect l="l" t="t" r="r" b="b"/>
              <a:pathLst>
                <a:path w="763904" h="722629">
                  <a:moveTo>
                    <a:pt x="0" y="361188"/>
                  </a:moveTo>
                  <a:lnTo>
                    <a:pt x="2974" y="315873"/>
                  </a:lnTo>
                  <a:lnTo>
                    <a:pt x="11660" y="272241"/>
                  </a:lnTo>
                  <a:lnTo>
                    <a:pt x="25699" y="230628"/>
                  </a:lnTo>
                  <a:lnTo>
                    <a:pt x="44733" y="191374"/>
                  </a:lnTo>
                  <a:lnTo>
                    <a:pt x="68404" y="154816"/>
                  </a:lnTo>
                  <a:lnTo>
                    <a:pt x="96355" y="121293"/>
                  </a:lnTo>
                  <a:lnTo>
                    <a:pt x="128227" y="91142"/>
                  </a:lnTo>
                  <a:lnTo>
                    <a:pt x="163662" y="64702"/>
                  </a:lnTo>
                  <a:lnTo>
                    <a:pt x="202303" y="42311"/>
                  </a:lnTo>
                  <a:lnTo>
                    <a:pt x="243791" y="24307"/>
                  </a:lnTo>
                  <a:lnTo>
                    <a:pt x="287769" y="11028"/>
                  </a:lnTo>
                  <a:lnTo>
                    <a:pt x="333878" y="2813"/>
                  </a:lnTo>
                  <a:lnTo>
                    <a:pt x="381762" y="0"/>
                  </a:lnTo>
                  <a:lnTo>
                    <a:pt x="429672" y="2813"/>
                  </a:lnTo>
                  <a:lnTo>
                    <a:pt x="475804" y="11028"/>
                  </a:lnTo>
                  <a:lnTo>
                    <a:pt x="519801" y="24307"/>
                  </a:lnTo>
                  <a:lnTo>
                    <a:pt x="561305" y="42311"/>
                  </a:lnTo>
                  <a:lnTo>
                    <a:pt x="599958" y="64702"/>
                  </a:lnTo>
                  <a:lnTo>
                    <a:pt x="635403" y="91142"/>
                  </a:lnTo>
                  <a:lnTo>
                    <a:pt x="667283" y="121293"/>
                  </a:lnTo>
                  <a:lnTo>
                    <a:pt x="695238" y="154816"/>
                  </a:lnTo>
                  <a:lnTo>
                    <a:pt x="718913" y="191374"/>
                  </a:lnTo>
                  <a:lnTo>
                    <a:pt x="737949" y="230628"/>
                  </a:lnTo>
                  <a:lnTo>
                    <a:pt x="751989" y="272241"/>
                  </a:lnTo>
                  <a:lnTo>
                    <a:pt x="760676" y="315873"/>
                  </a:lnTo>
                  <a:lnTo>
                    <a:pt x="763651" y="361188"/>
                  </a:lnTo>
                  <a:lnTo>
                    <a:pt x="760676" y="406477"/>
                  </a:lnTo>
                  <a:lnTo>
                    <a:pt x="751989" y="450092"/>
                  </a:lnTo>
                  <a:lnTo>
                    <a:pt x="737949" y="491694"/>
                  </a:lnTo>
                  <a:lnTo>
                    <a:pt x="718913" y="530945"/>
                  </a:lnTo>
                  <a:lnTo>
                    <a:pt x="695238" y="567503"/>
                  </a:lnTo>
                  <a:lnTo>
                    <a:pt x="667283" y="601031"/>
                  </a:lnTo>
                  <a:lnTo>
                    <a:pt x="635403" y="631189"/>
                  </a:lnTo>
                  <a:lnTo>
                    <a:pt x="599958" y="657638"/>
                  </a:lnTo>
                  <a:lnTo>
                    <a:pt x="561305" y="680039"/>
                  </a:lnTo>
                  <a:lnTo>
                    <a:pt x="519801" y="698053"/>
                  </a:lnTo>
                  <a:lnTo>
                    <a:pt x="475804" y="711339"/>
                  </a:lnTo>
                  <a:lnTo>
                    <a:pt x="429672" y="719560"/>
                  </a:lnTo>
                  <a:lnTo>
                    <a:pt x="381762" y="722376"/>
                  </a:lnTo>
                  <a:lnTo>
                    <a:pt x="333878" y="719560"/>
                  </a:lnTo>
                  <a:lnTo>
                    <a:pt x="287769" y="711339"/>
                  </a:lnTo>
                  <a:lnTo>
                    <a:pt x="243791" y="698053"/>
                  </a:lnTo>
                  <a:lnTo>
                    <a:pt x="202303" y="680039"/>
                  </a:lnTo>
                  <a:lnTo>
                    <a:pt x="163662" y="657638"/>
                  </a:lnTo>
                  <a:lnTo>
                    <a:pt x="128227" y="631189"/>
                  </a:lnTo>
                  <a:lnTo>
                    <a:pt x="96355" y="601031"/>
                  </a:lnTo>
                  <a:lnTo>
                    <a:pt x="68404" y="567503"/>
                  </a:lnTo>
                  <a:lnTo>
                    <a:pt x="44733" y="530945"/>
                  </a:lnTo>
                  <a:lnTo>
                    <a:pt x="25699" y="491694"/>
                  </a:lnTo>
                  <a:lnTo>
                    <a:pt x="11660" y="450092"/>
                  </a:lnTo>
                  <a:lnTo>
                    <a:pt x="2974" y="406477"/>
                  </a:lnTo>
                  <a:lnTo>
                    <a:pt x="0" y="3611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726684" y="3561969"/>
            <a:ext cx="2961640" cy="1688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5560" algn="l"/>
                <a:tab pos="2948305" algn="l"/>
              </a:tabLst>
            </a:pPr>
            <a:r>
              <a:rPr sz="5400" i="1" dirty="0">
                <a:latin typeface="Arial"/>
                <a:cs typeface="Arial"/>
              </a:rPr>
              <a:t>Z	</a:t>
            </a:r>
            <a:r>
              <a:rPr sz="5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5400">
              <a:latin typeface="Arial"/>
              <a:cs typeface="Arial"/>
            </a:endParaRPr>
          </a:p>
          <a:p>
            <a:pPr marL="1292860" algn="ctr">
              <a:lnSpc>
                <a:spcPct val="100000"/>
              </a:lnSpc>
              <a:spcBef>
                <a:spcPts val="135"/>
              </a:spcBef>
              <a:tabLst>
                <a:tab pos="2935605" algn="l"/>
              </a:tabLst>
            </a:pPr>
            <a:r>
              <a:rPr sz="5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5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06954" y="2814954"/>
            <a:ext cx="177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spc="-5" dirty="0">
                <a:latin typeface="Arial"/>
                <a:cs typeface="Arial"/>
              </a:rPr>
              <a:t>i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19425" y="2545898"/>
            <a:ext cx="3562350" cy="2339975"/>
            <a:chOff x="919425" y="2545898"/>
            <a:chExt cx="3562350" cy="2339975"/>
          </a:xfrm>
        </p:grpSpPr>
        <p:sp>
          <p:nvSpPr>
            <p:cNvPr id="36" name="object 36"/>
            <p:cNvSpPr/>
            <p:nvPr/>
          </p:nvSpPr>
          <p:spPr>
            <a:xfrm>
              <a:off x="2209800" y="3511550"/>
              <a:ext cx="2259330" cy="527050"/>
            </a:xfrm>
            <a:custGeom>
              <a:avLst/>
              <a:gdLst/>
              <a:ahLst/>
              <a:cxnLst/>
              <a:rect l="l" t="t" r="r" b="b"/>
              <a:pathLst>
                <a:path w="2259329" h="527050">
                  <a:moveTo>
                    <a:pt x="957326" y="0"/>
                  </a:moveTo>
                  <a:lnTo>
                    <a:pt x="2259076" y="527050"/>
                  </a:lnTo>
                </a:path>
                <a:path w="2259329" h="527050">
                  <a:moveTo>
                    <a:pt x="415925" y="0"/>
                  </a:moveTo>
                  <a:lnTo>
                    <a:pt x="0" y="26835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32125" y="2558598"/>
              <a:ext cx="2936875" cy="2314575"/>
            </a:xfrm>
            <a:custGeom>
              <a:avLst/>
              <a:gdLst/>
              <a:ahLst/>
              <a:cxnLst/>
              <a:rect l="l" t="t" r="r" b="b"/>
              <a:pathLst>
                <a:path w="2936875" h="2314575">
                  <a:moveTo>
                    <a:pt x="63732" y="2140401"/>
                  </a:moveTo>
                  <a:lnTo>
                    <a:pt x="35194" y="2091053"/>
                  </a:lnTo>
                  <a:lnTo>
                    <a:pt x="15195" y="2037148"/>
                  </a:lnTo>
                  <a:lnTo>
                    <a:pt x="3531" y="1979017"/>
                  </a:lnTo>
                  <a:lnTo>
                    <a:pt x="0" y="1916989"/>
                  </a:lnTo>
                  <a:lnTo>
                    <a:pt x="1220" y="1884617"/>
                  </a:lnTo>
                  <a:lnTo>
                    <a:pt x="9509" y="1817362"/>
                  </a:lnTo>
                  <a:lnTo>
                    <a:pt x="25424" y="1747035"/>
                  </a:lnTo>
                  <a:lnTo>
                    <a:pt x="48763" y="1673965"/>
                  </a:lnTo>
                  <a:lnTo>
                    <a:pt x="63153" y="1636505"/>
                  </a:lnTo>
                  <a:lnTo>
                    <a:pt x="79323" y="1598483"/>
                  </a:lnTo>
                  <a:lnTo>
                    <a:pt x="97248" y="1559940"/>
                  </a:lnTo>
                  <a:lnTo>
                    <a:pt x="116902" y="1520917"/>
                  </a:lnTo>
                  <a:lnTo>
                    <a:pt x="138260" y="1481457"/>
                  </a:lnTo>
                  <a:lnTo>
                    <a:pt x="161297" y="1441599"/>
                  </a:lnTo>
                  <a:lnTo>
                    <a:pt x="185988" y="1401385"/>
                  </a:lnTo>
                  <a:lnTo>
                    <a:pt x="212306" y="1360857"/>
                  </a:lnTo>
                  <a:lnTo>
                    <a:pt x="240227" y="1320055"/>
                  </a:lnTo>
                  <a:lnTo>
                    <a:pt x="269726" y="1279021"/>
                  </a:lnTo>
                  <a:lnTo>
                    <a:pt x="300777" y="1237796"/>
                  </a:lnTo>
                  <a:lnTo>
                    <a:pt x="333355" y="1196421"/>
                  </a:lnTo>
                  <a:lnTo>
                    <a:pt x="367434" y="1154938"/>
                  </a:lnTo>
                  <a:lnTo>
                    <a:pt x="402989" y="1113387"/>
                  </a:lnTo>
                  <a:lnTo>
                    <a:pt x="439995" y="1071811"/>
                  </a:lnTo>
                  <a:lnTo>
                    <a:pt x="478427" y="1030249"/>
                  </a:lnTo>
                  <a:lnTo>
                    <a:pt x="518259" y="988744"/>
                  </a:lnTo>
                  <a:lnTo>
                    <a:pt x="559466" y="947336"/>
                  </a:lnTo>
                  <a:lnTo>
                    <a:pt x="602022" y="906067"/>
                  </a:lnTo>
                  <a:lnTo>
                    <a:pt x="645902" y="864978"/>
                  </a:lnTo>
                  <a:lnTo>
                    <a:pt x="691082" y="824111"/>
                  </a:lnTo>
                  <a:lnTo>
                    <a:pt x="737535" y="783506"/>
                  </a:lnTo>
                  <a:lnTo>
                    <a:pt x="785236" y="743204"/>
                  </a:lnTo>
                  <a:lnTo>
                    <a:pt x="834161" y="703248"/>
                  </a:lnTo>
                  <a:lnTo>
                    <a:pt x="884282" y="663677"/>
                  </a:lnTo>
                  <a:lnTo>
                    <a:pt x="935577" y="624534"/>
                  </a:lnTo>
                  <a:lnTo>
                    <a:pt x="988018" y="585859"/>
                  </a:lnTo>
                  <a:lnTo>
                    <a:pt x="1041581" y="547694"/>
                  </a:lnTo>
                  <a:lnTo>
                    <a:pt x="1095756" y="510418"/>
                  </a:lnTo>
                  <a:lnTo>
                    <a:pt x="1150026" y="474370"/>
                  </a:lnTo>
                  <a:lnTo>
                    <a:pt x="1204345" y="439560"/>
                  </a:lnTo>
                  <a:lnTo>
                    <a:pt x="1258666" y="405997"/>
                  </a:lnTo>
                  <a:lnTo>
                    <a:pt x="1312940" y="373692"/>
                  </a:lnTo>
                  <a:lnTo>
                    <a:pt x="1367121" y="342654"/>
                  </a:lnTo>
                  <a:lnTo>
                    <a:pt x="1421160" y="312893"/>
                  </a:lnTo>
                  <a:lnTo>
                    <a:pt x="1475011" y="284418"/>
                  </a:lnTo>
                  <a:lnTo>
                    <a:pt x="1528626" y="257240"/>
                  </a:lnTo>
                  <a:lnTo>
                    <a:pt x="1581958" y="231367"/>
                  </a:lnTo>
                  <a:lnTo>
                    <a:pt x="1634959" y="206810"/>
                  </a:lnTo>
                  <a:lnTo>
                    <a:pt x="1687582" y="183578"/>
                  </a:lnTo>
                  <a:lnTo>
                    <a:pt x="1739780" y="161681"/>
                  </a:lnTo>
                  <a:lnTo>
                    <a:pt x="1791504" y="141128"/>
                  </a:lnTo>
                  <a:lnTo>
                    <a:pt x="1842709" y="121930"/>
                  </a:lnTo>
                  <a:lnTo>
                    <a:pt x="1893345" y="104095"/>
                  </a:lnTo>
                  <a:lnTo>
                    <a:pt x="1943366" y="87635"/>
                  </a:lnTo>
                  <a:lnTo>
                    <a:pt x="1992725" y="72557"/>
                  </a:lnTo>
                  <a:lnTo>
                    <a:pt x="2041374" y="58873"/>
                  </a:lnTo>
                  <a:lnTo>
                    <a:pt x="2089265" y="46591"/>
                  </a:lnTo>
                  <a:lnTo>
                    <a:pt x="2136351" y="35722"/>
                  </a:lnTo>
                  <a:lnTo>
                    <a:pt x="2182585" y="26275"/>
                  </a:lnTo>
                  <a:lnTo>
                    <a:pt x="2227920" y="18260"/>
                  </a:lnTo>
                  <a:lnTo>
                    <a:pt x="2272307" y="11686"/>
                  </a:lnTo>
                  <a:lnTo>
                    <a:pt x="2315700" y="6563"/>
                  </a:lnTo>
                  <a:lnTo>
                    <a:pt x="2358051" y="2902"/>
                  </a:lnTo>
                  <a:lnTo>
                    <a:pt x="2399313" y="710"/>
                  </a:lnTo>
                  <a:lnTo>
                    <a:pt x="2439438" y="0"/>
                  </a:lnTo>
                  <a:lnTo>
                    <a:pt x="2478379" y="778"/>
                  </a:lnTo>
                  <a:lnTo>
                    <a:pt x="2552519" y="6845"/>
                  </a:lnTo>
                  <a:lnTo>
                    <a:pt x="2621353" y="18987"/>
                  </a:lnTo>
                  <a:lnTo>
                    <a:pt x="2684502" y="37283"/>
                  </a:lnTo>
                  <a:lnTo>
                    <a:pt x="2741588" y="61810"/>
                  </a:lnTo>
                  <a:lnTo>
                    <a:pt x="2792230" y="92646"/>
                  </a:lnTo>
                  <a:lnTo>
                    <a:pt x="2836049" y="129867"/>
                  </a:lnTo>
                  <a:lnTo>
                    <a:pt x="2872667" y="173552"/>
                  </a:lnTo>
                  <a:lnTo>
                    <a:pt x="2888015" y="197628"/>
                  </a:lnTo>
                  <a:lnTo>
                    <a:pt x="2901203" y="222885"/>
                  </a:lnTo>
                  <a:lnTo>
                    <a:pt x="2921201" y="276776"/>
                  </a:lnTo>
                  <a:lnTo>
                    <a:pt x="2932864" y="334897"/>
                  </a:lnTo>
                  <a:lnTo>
                    <a:pt x="2936395" y="396917"/>
                  </a:lnTo>
                  <a:lnTo>
                    <a:pt x="2935174" y="429286"/>
                  </a:lnTo>
                  <a:lnTo>
                    <a:pt x="2926885" y="496536"/>
                  </a:lnTo>
                  <a:lnTo>
                    <a:pt x="2910970" y="566860"/>
                  </a:lnTo>
                  <a:lnTo>
                    <a:pt x="2887631" y="639927"/>
                  </a:lnTo>
                  <a:lnTo>
                    <a:pt x="2873241" y="677386"/>
                  </a:lnTo>
                  <a:lnTo>
                    <a:pt x="2857070" y="715408"/>
                  </a:lnTo>
                  <a:lnTo>
                    <a:pt x="2839145" y="753951"/>
                  </a:lnTo>
                  <a:lnTo>
                    <a:pt x="2819491" y="792973"/>
                  </a:lnTo>
                  <a:lnTo>
                    <a:pt x="2798132" y="832434"/>
                  </a:lnTo>
                  <a:lnTo>
                    <a:pt x="2775095" y="872292"/>
                  </a:lnTo>
                  <a:lnTo>
                    <a:pt x="2750404" y="912505"/>
                  </a:lnTo>
                  <a:lnTo>
                    <a:pt x="2724085" y="953034"/>
                  </a:lnTo>
                  <a:lnTo>
                    <a:pt x="2696163" y="993835"/>
                  </a:lnTo>
                  <a:lnTo>
                    <a:pt x="2666664" y="1034869"/>
                  </a:lnTo>
                  <a:lnTo>
                    <a:pt x="2635612" y="1076094"/>
                  </a:lnTo>
                  <a:lnTo>
                    <a:pt x="2603034" y="1117468"/>
                  </a:lnTo>
                  <a:lnTo>
                    <a:pt x="2568953" y="1158951"/>
                  </a:lnTo>
                  <a:lnTo>
                    <a:pt x="2533397" y="1200500"/>
                  </a:lnTo>
                  <a:lnTo>
                    <a:pt x="2496389" y="1242076"/>
                  </a:lnTo>
                  <a:lnTo>
                    <a:pt x="2457956" y="1283636"/>
                  </a:lnTo>
                  <a:lnTo>
                    <a:pt x="2418122" y="1325139"/>
                  </a:lnTo>
                  <a:lnTo>
                    <a:pt x="2376914" y="1366544"/>
                  </a:lnTo>
                  <a:lnTo>
                    <a:pt x="2334355" y="1407811"/>
                  </a:lnTo>
                  <a:lnTo>
                    <a:pt x="2290472" y="1448896"/>
                  </a:lnTo>
                  <a:lnTo>
                    <a:pt x="2245290" y="1489760"/>
                  </a:lnTo>
                  <a:lnTo>
                    <a:pt x="2198834" y="1530361"/>
                  </a:lnTo>
                  <a:lnTo>
                    <a:pt x="2151130" y="1570657"/>
                  </a:lnTo>
                  <a:lnTo>
                    <a:pt x="2102203" y="1610609"/>
                  </a:lnTo>
                  <a:lnTo>
                    <a:pt x="2052077" y="1650173"/>
                  </a:lnTo>
                  <a:lnTo>
                    <a:pt x="2000779" y="1689309"/>
                  </a:lnTo>
                  <a:lnTo>
                    <a:pt x="1948334" y="1727976"/>
                  </a:lnTo>
                  <a:lnTo>
                    <a:pt x="1894767" y="1766132"/>
                  </a:lnTo>
                  <a:lnTo>
                    <a:pt x="1840592" y="1803418"/>
                  </a:lnTo>
                  <a:lnTo>
                    <a:pt x="1786321" y="1839474"/>
                  </a:lnTo>
                  <a:lnTo>
                    <a:pt x="1732002" y="1874292"/>
                  </a:lnTo>
                  <a:lnTo>
                    <a:pt x="1677681" y="1907862"/>
                  </a:lnTo>
                  <a:lnTo>
                    <a:pt x="1623406" y="1940174"/>
                  </a:lnTo>
                  <a:lnTo>
                    <a:pt x="1569225" y="1971219"/>
                  </a:lnTo>
                  <a:lnTo>
                    <a:pt x="1515184" y="2000986"/>
                  </a:lnTo>
                  <a:lnTo>
                    <a:pt x="1461333" y="2029467"/>
                  </a:lnTo>
                  <a:lnTo>
                    <a:pt x="1407717" y="2056651"/>
                  </a:lnTo>
                  <a:lnTo>
                    <a:pt x="1354384" y="2082529"/>
                  </a:lnTo>
                  <a:lnTo>
                    <a:pt x="1301382" y="2107092"/>
                  </a:lnTo>
                  <a:lnTo>
                    <a:pt x="1248758" y="2130329"/>
                  </a:lnTo>
                  <a:lnTo>
                    <a:pt x="1196560" y="2152230"/>
                  </a:lnTo>
                  <a:lnTo>
                    <a:pt x="1144835" y="2172787"/>
                  </a:lnTo>
                  <a:lnTo>
                    <a:pt x="1093630" y="2191989"/>
                  </a:lnTo>
                  <a:lnTo>
                    <a:pt x="1042993" y="2209827"/>
                  </a:lnTo>
                  <a:lnTo>
                    <a:pt x="992971" y="2226291"/>
                  </a:lnTo>
                  <a:lnTo>
                    <a:pt x="943612" y="2241372"/>
                  </a:lnTo>
                  <a:lnTo>
                    <a:pt x="894963" y="2255059"/>
                  </a:lnTo>
                  <a:lnTo>
                    <a:pt x="847072" y="2267343"/>
                  </a:lnTo>
                  <a:lnTo>
                    <a:pt x="799985" y="2278215"/>
                  </a:lnTo>
                  <a:lnTo>
                    <a:pt x="753751" y="2287664"/>
                  </a:lnTo>
                  <a:lnTo>
                    <a:pt x="708417" y="2295681"/>
                  </a:lnTo>
                  <a:lnTo>
                    <a:pt x="664031" y="2302257"/>
                  </a:lnTo>
                  <a:lnTo>
                    <a:pt x="620638" y="2307381"/>
                  </a:lnTo>
                  <a:lnTo>
                    <a:pt x="578288" y="2311044"/>
                  </a:lnTo>
                  <a:lnTo>
                    <a:pt x="537028" y="2313237"/>
                  </a:lnTo>
                  <a:lnTo>
                    <a:pt x="496905" y="2313949"/>
                  </a:lnTo>
                  <a:lnTo>
                    <a:pt x="457966" y="2313171"/>
                  </a:lnTo>
                  <a:lnTo>
                    <a:pt x="383831" y="2307106"/>
                  </a:lnTo>
                  <a:lnTo>
                    <a:pt x="315003" y="2294965"/>
                  </a:lnTo>
                  <a:lnTo>
                    <a:pt x="251861" y="2276670"/>
                  </a:lnTo>
                  <a:lnTo>
                    <a:pt x="194785" y="2252143"/>
                  </a:lnTo>
                  <a:lnTo>
                    <a:pt x="144153" y="2221308"/>
                  </a:lnTo>
                  <a:lnTo>
                    <a:pt x="100347" y="2184087"/>
                  </a:lnTo>
                  <a:lnTo>
                    <a:pt x="63744" y="2140401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69365" y="683717"/>
            <a:ext cx="72059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Double rotation : first</a:t>
            </a:r>
            <a:r>
              <a:rPr sz="4400" i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rotation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437378" y="1794205"/>
            <a:ext cx="28524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339933"/>
                </a:solidFill>
                <a:latin typeface="Arial"/>
                <a:cs typeface="Arial"/>
              </a:rPr>
              <a:t>left rotation</a:t>
            </a:r>
            <a:r>
              <a:rPr sz="2400" i="1" spc="-90" dirty="0">
                <a:solidFill>
                  <a:srgbClr val="339933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39933"/>
                </a:solidFill>
                <a:latin typeface="Arial"/>
                <a:cs typeface="Arial"/>
              </a:rPr>
              <a:t>complete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Date Placeholder 39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5E997B39-C7DF-4C76-85D2-C60986228364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4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044950" y="1689100"/>
            <a:ext cx="774700" cy="735330"/>
            <a:chOff x="4044950" y="1689100"/>
            <a:chExt cx="774700" cy="735330"/>
          </a:xfrm>
        </p:grpSpPr>
        <p:sp>
          <p:nvSpPr>
            <p:cNvPr id="4" name="object 4"/>
            <p:cNvSpPr/>
            <p:nvPr/>
          </p:nvSpPr>
          <p:spPr>
            <a:xfrm>
              <a:off x="4051300" y="1695450"/>
              <a:ext cx="762000" cy="722630"/>
            </a:xfrm>
            <a:custGeom>
              <a:avLst/>
              <a:gdLst/>
              <a:ahLst/>
              <a:cxnLst/>
              <a:rect l="l" t="t" r="r" b="b"/>
              <a:pathLst>
                <a:path w="762000" h="722630">
                  <a:moveTo>
                    <a:pt x="381000" y="0"/>
                  </a:moveTo>
                  <a:lnTo>
                    <a:pt x="333204" y="2813"/>
                  </a:lnTo>
                  <a:lnTo>
                    <a:pt x="287181" y="11028"/>
                  </a:lnTo>
                  <a:lnTo>
                    <a:pt x="243288" y="24307"/>
                  </a:lnTo>
                  <a:lnTo>
                    <a:pt x="201881" y="42311"/>
                  </a:lnTo>
                  <a:lnTo>
                    <a:pt x="163318" y="64702"/>
                  </a:lnTo>
                  <a:lnTo>
                    <a:pt x="127955" y="91142"/>
                  </a:lnTo>
                  <a:lnTo>
                    <a:pt x="96149" y="121293"/>
                  </a:lnTo>
                  <a:lnTo>
                    <a:pt x="68257" y="154816"/>
                  </a:lnTo>
                  <a:lnTo>
                    <a:pt x="44636" y="191374"/>
                  </a:lnTo>
                  <a:lnTo>
                    <a:pt x="25643" y="230628"/>
                  </a:lnTo>
                  <a:lnTo>
                    <a:pt x="11634" y="272241"/>
                  </a:lnTo>
                  <a:lnTo>
                    <a:pt x="2968" y="315873"/>
                  </a:lnTo>
                  <a:lnTo>
                    <a:pt x="0" y="361188"/>
                  </a:lnTo>
                  <a:lnTo>
                    <a:pt x="2968" y="406477"/>
                  </a:lnTo>
                  <a:lnTo>
                    <a:pt x="11634" y="450092"/>
                  </a:lnTo>
                  <a:lnTo>
                    <a:pt x="25643" y="491694"/>
                  </a:lnTo>
                  <a:lnTo>
                    <a:pt x="44636" y="530945"/>
                  </a:lnTo>
                  <a:lnTo>
                    <a:pt x="68257" y="567503"/>
                  </a:lnTo>
                  <a:lnTo>
                    <a:pt x="96149" y="601031"/>
                  </a:lnTo>
                  <a:lnTo>
                    <a:pt x="127955" y="631189"/>
                  </a:lnTo>
                  <a:lnTo>
                    <a:pt x="163318" y="657638"/>
                  </a:lnTo>
                  <a:lnTo>
                    <a:pt x="201881" y="680039"/>
                  </a:lnTo>
                  <a:lnTo>
                    <a:pt x="243288" y="698053"/>
                  </a:lnTo>
                  <a:lnTo>
                    <a:pt x="287181" y="711339"/>
                  </a:lnTo>
                  <a:lnTo>
                    <a:pt x="333204" y="719560"/>
                  </a:lnTo>
                  <a:lnTo>
                    <a:pt x="381000" y="722376"/>
                  </a:lnTo>
                  <a:lnTo>
                    <a:pt x="428795" y="719560"/>
                  </a:lnTo>
                  <a:lnTo>
                    <a:pt x="474818" y="711339"/>
                  </a:lnTo>
                  <a:lnTo>
                    <a:pt x="518711" y="698053"/>
                  </a:lnTo>
                  <a:lnTo>
                    <a:pt x="560118" y="680039"/>
                  </a:lnTo>
                  <a:lnTo>
                    <a:pt x="598681" y="657638"/>
                  </a:lnTo>
                  <a:lnTo>
                    <a:pt x="634044" y="631189"/>
                  </a:lnTo>
                  <a:lnTo>
                    <a:pt x="665850" y="601031"/>
                  </a:lnTo>
                  <a:lnTo>
                    <a:pt x="693742" y="567503"/>
                  </a:lnTo>
                  <a:lnTo>
                    <a:pt x="717363" y="530945"/>
                  </a:lnTo>
                  <a:lnTo>
                    <a:pt x="736356" y="491694"/>
                  </a:lnTo>
                  <a:lnTo>
                    <a:pt x="750365" y="450092"/>
                  </a:lnTo>
                  <a:lnTo>
                    <a:pt x="759031" y="406477"/>
                  </a:lnTo>
                  <a:lnTo>
                    <a:pt x="762000" y="361188"/>
                  </a:lnTo>
                  <a:lnTo>
                    <a:pt x="759031" y="315873"/>
                  </a:lnTo>
                  <a:lnTo>
                    <a:pt x="750365" y="272241"/>
                  </a:lnTo>
                  <a:lnTo>
                    <a:pt x="736356" y="230628"/>
                  </a:lnTo>
                  <a:lnTo>
                    <a:pt x="717363" y="191374"/>
                  </a:lnTo>
                  <a:lnTo>
                    <a:pt x="693742" y="154816"/>
                  </a:lnTo>
                  <a:lnTo>
                    <a:pt x="665850" y="121293"/>
                  </a:lnTo>
                  <a:lnTo>
                    <a:pt x="634044" y="91142"/>
                  </a:lnTo>
                  <a:lnTo>
                    <a:pt x="598681" y="64702"/>
                  </a:lnTo>
                  <a:lnTo>
                    <a:pt x="560118" y="42311"/>
                  </a:lnTo>
                  <a:lnTo>
                    <a:pt x="518711" y="24307"/>
                  </a:lnTo>
                  <a:lnTo>
                    <a:pt x="474818" y="11028"/>
                  </a:lnTo>
                  <a:lnTo>
                    <a:pt x="428795" y="2813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51300" y="1695450"/>
              <a:ext cx="762000" cy="722630"/>
            </a:xfrm>
            <a:custGeom>
              <a:avLst/>
              <a:gdLst/>
              <a:ahLst/>
              <a:cxnLst/>
              <a:rect l="l" t="t" r="r" b="b"/>
              <a:pathLst>
                <a:path w="762000" h="722630">
                  <a:moveTo>
                    <a:pt x="0" y="361188"/>
                  </a:moveTo>
                  <a:lnTo>
                    <a:pt x="2968" y="315873"/>
                  </a:lnTo>
                  <a:lnTo>
                    <a:pt x="11634" y="272241"/>
                  </a:lnTo>
                  <a:lnTo>
                    <a:pt x="25643" y="230628"/>
                  </a:lnTo>
                  <a:lnTo>
                    <a:pt x="44636" y="191374"/>
                  </a:lnTo>
                  <a:lnTo>
                    <a:pt x="68257" y="154816"/>
                  </a:lnTo>
                  <a:lnTo>
                    <a:pt x="96149" y="121293"/>
                  </a:lnTo>
                  <a:lnTo>
                    <a:pt x="127955" y="91142"/>
                  </a:lnTo>
                  <a:lnTo>
                    <a:pt x="163318" y="64702"/>
                  </a:lnTo>
                  <a:lnTo>
                    <a:pt x="201881" y="42311"/>
                  </a:lnTo>
                  <a:lnTo>
                    <a:pt x="243288" y="24307"/>
                  </a:lnTo>
                  <a:lnTo>
                    <a:pt x="287181" y="11028"/>
                  </a:lnTo>
                  <a:lnTo>
                    <a:pt x="333204" y="2813"/>
                  </a:lnTo>
                  <a:lnTo>
                    <a:pt x="381000" y="0"/>
                  </a:lnTo>
                  <a:lnTo>
                    <a:pt x="428795" y="2813"/>
                  </a:lnTo>
                  <a:lnTo>
                    <a:pt x="474818" y="11028"/>
                  </a:lnTo>
                  <a:lnTo>
                    <a:pt x="518711" y="24307"/>
                  </a:lnTo>
                  <a:lnTo>
                    <a:pt x="560118" y="42311"/>
                  </a:lnTo>
                  <a:lnTo>
                    <a:pt x="598681" y="64702"/>
                  </a:lnTo>
                  <a:lnTo>
                    <a:pt x="634044" y="91142"/>
                  </a:lnTo>
                  <a:lnTo>
                    <a:pt x="665850" y="121293"/>
                  </a:lnTo>
                  <a:lnTo>
                    <a:pt x="693742" y="154816"/>
                  </a:lnTo>
                  <a:lnTo>
                    <a:pt x="717363" y="191374"/>
                  </a:lnTo>
                  <a:lnTo>
                    <a:pt x="736356" y="230628"/>
                  </a:lnTo>
                  <a:lnTo>
                    <a:pt x="750365" y="272241"/>
                  </a:lnTo>
                  <a:lnTo>
                    <a:pt x="759031" y="315873"/>
                  </a:lnTo>
                  <a:lnTo>
                    <a:pt x="762000" y="361188"/>
                  </a:lnTo>
                  <a:lnTo>
                    <a:pt x="759031" y="406477"/>
                  </a:lnTo>
                  <a:lnTo>
                    <a:pt x="750365" y="450092"/>
                  </a:lnTo>
                  <a:lnTo>
                    <a:pt x="736356" y="491694"/>
                  </a:lnTo>
                  <a:lnTo>
                    <a:pt x="717363" y="530945"/>
                  </a:lnTo>
                  <a:lnTo>
                    <a:pt x="693742" y="567503"/>
                  </a:lnTo>
                  <a:lnTo>
                    <a:pt x="665850" y="601031"/>
                  </a:lnTo>
                  <a:lnTo>
                    <a:pt x="634044" y="631189"/>
                  </a:lnTo>
                  <a:lnTo>
                    <a:pt x="598681" y="657638"/>
                  </a:lnTo>
                  <a:lnTo>
                    <a:pt x="560118" y="680039"/>
                  </a:lnTo>
                  <a:lnTo>
                    <a:pt x="518711" y="698053"/>
                  </a:lnTo>
                  <a:lnTo>
                    <a:pt x="474818" y="711339"/>
                  </a:lnTo>
                  <a:lnTo>
                    <a:pt x="428795" y="719560"/>
                  </a:lnTo>
                  <a:lnTo>
                    <a:pt x="381000" y="722376"/>
                  </a:lnTo>
                  <a:lnTo>
                    <a:pt x="333204" y="719560"/>
                  </a:lnTo>
                  <a:lnTo>
                    <a:pt x="287181" y="711339"/>
                  </a:lnTo>
                  <a:lnTo>
                    <a:pt x="243288" y="698053"/>
                  </a:lnTo>
                  <a:lnTo>
                    <a:pt x="201881" y="680039"/>
                  </a:lnTo>
                  <a:lnTo>
                    <a:pt x="163318" y="657638"/>
                  </a:lnTo>
                  <a:lnTo>
                    <a:pt x="127955" y="631189"/>
                  </a:lnTo>
                  <a:lnTo>
                    <a:pt x="96149" y="601031"/>
                  </a:lnTo>
                  <a:lnTo>
                    <a:pt x="68257" y="567503"/>
                  </a:lnTo>
                  <a:lnTo>
                    <a:pt x="44636" y="530945"/>
                  </a:lnTo>
                  <a:lnTo>
                    <a:pt x="25643" y="491694"/>
                  </a:lnTo>
                  <a:lnTo>
                    <a:pt x="11634" y="450092"/>
                  </a:lnTo>
                  <a:lnTo>
                    <a:pt x="2968" y="406477"/>
                  </a:lnTo>
                  <a:lnTo>
                    <a:pt x="0" y="3611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338954" y="1512189"/>
            <a:ext cx="177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spc="-5" dirty="0">
                <a:latin typeface="Arial"/>
                <a:cs typeface="Arial"/>
              </a:rPr>
              <a:t>j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22450" y="3773551"/>
            <a:ext cx="774700" cy="735330"/>
            <a:chOff x="1822450" y="3773551"/>
            <a:chExt cx="774700" cy="735330"/>
          </a:xfrm>
        </p:grpSpPr>
        <p:sp>
          <p:nvSpPr>
            <p:cNvPr id="8" name="object 8"/>
            <p:cNvSpPr/>
            <p:nvPr/>
          </p:nvSpPr>
          <p:spPr>
            <a:xfrm>
              <a:off x="1828800" y="3779901"/>
              <a:ext cx="762000" cy="722630"/>
            </a:xfrm>
            <a:custGeom>
              <a:avLst/>
              <a:gdLst/>
              <a:ahLst/>
              <a:cxnLst/>
              <a:rect l="l" t="t" r="r" b="b"/>
              <a:pathLst>
                <a:path w="762000" h="722629">
                  <a:moveTo>
                    <a:pt x="381000" y="0"/>
                  </a:moveTo>
                  <a:lnTo>
                    <a:pt x="333204" y="2813"/>
                  </a:lnTo>
                  <a:lnTo>
                    <a:pt x="287181" y="11028"/>
                  </a:lnTo>
                  <a:lnTo>
                    <a:pt x="243288" y="24305"/>
                  </a:lnTo>
                  <a:lnTo>
                    <a:pt x="201881" y="42307"/>
                  </a:lnTo>
                  <a:lnTo>
                    <a:pt x="163318" y="64695"/>
                  </a:lnTo>
                  <a:lnTo>
                    <a:pt x="127955" y="91129"/>
                  </a:lnTo>
                  <a:lnTo>
                    <a:pt x="96149" y="121273"/>
                  </a:lnTo>
                  <a:lnTo>
                    <a:pt x="68257" y="154787"/>
                  </a:lnTo>
                  <a:lnTo>
                    <a:pt x="44636" y="191332"/>
                  </a:lnTo>
                  <a:lnTo>
                    <a:pt x="25643" y="230571"/>
                  </a:lnTo>
                  <a:lnTo>
                    <a:pt x="11634" y="272164"/>
                  </a:lnTo>
                  <a:lnTo>
                    <a:pt x="2968" y="315773"/>
                  </a:lnTo>
                  <a:lnTo>
                    <a:pt x="0" y="361061"/>
                  </a:lnTo>
                  <a:lnTo>
                    <a:pt x="2968" y="406375"/>
                  </a:lnTo>
                  <a:lnTo>
                    <a:pt x="11634" y="450007"/>
                  </a:lnTo>
                  <a:lnTo>
                    <a:pt x="25643" y="491620"/>
                  </a:lnTo>
                  <a:lnTo>
                    <a:pt x="44636" y="530874"/>
                  </a:lnTo>
                  <a:lnTo>
                    <a:pt x="68257" y="567432"/>
                  </a:lnTo>
                  <a:lnTo>
                    <a:pt x="96149" y="600955"/>
                  </a:lnTo>
                  <a:lnTo>
                    <a:pt x="127955" y="631106"/>
                  </a:lnTo>
                  <a:lnTo>
                    <a:pt x="163318" y="657546"/>
                  </a:lnTo>
                  <a:lnTo>
                    <a:pt x="201881" y="679937"/>
                  </a:lnTo>
                  <a:lnTo>
                    <a:pt x="243288" y="697941"/>
                  </a:lnTo>
                  <a:lnTo>
                    <a:pt x="287181" y="711220"/>
                  </a:lnTo>
                  <a:lnTo>
                    <a:pt x="333204" y="719435"/>
                  </a:lnTo>
                  <a:lnTo>
                    <a:pt x="381000" y="722249"/>
                  </a:lnTo>
                  <a:lnTo>
                    <a:pt x="428795" y="719435"/>
                  </a:lnTo>
                  <a:lnTo>
                    <a:pt x="474818" y="711220"/>
                  </a:lnTo>
                  <a:lnTo>
                    <a:pt x="518711" y="697941"/>
                  </a:lnTo>
                  <a:lnTo>
                    <a:pt x="560118" y="679937"/>
                  </a:lnTo>
                  <a:lnTo>
                    <a:pt x="598681" y="657546"/>
                  </a:lnTo>
                  <a:lnTo>
                    <a:pt x="634044" y="631106"/>
                  </a:lnTo>
                  <a:lnTo>
                    <a:pt x="665850" y="600955"/>
                  </a:lnTo>
                  <a:lnTo>
                    <a:pt x="693742" y="567432"/>
                  </a:lnTo>
                  <a:lnTo>
                    <a:pt x="717363" y="530874"/>
                  </a:lnTo>
                  <a:lnTo>
                    <a:pt x="736356" y="491620"/>
                  </a:lnTo>
                  <a:lnTo>
                    <a:pt x="750365" y="450007"/>
                  </a:lnTo>
                  <a:lnTo>
                    <a:pt x="759031" y="406375"/>
                  </a:lnTo>
                  <a:lnTo>
                    <a:pt x="762000" y="361061"/>
                  </a:lnTo>
                  <a:lnTo>
                    <a:pt x="759031" y="315773"/>
                  </a:lnTo>
                  <a:lnTo>
                    <a:pt x="750365" y="272164"/>
                  </a:lnTo>
                  <a:lnTo>
                    <a:pt x="736356" y="230571"/>
                  </a:lnTo>
                  <a:lnTo>
                    <a:pt x="717363" y="191332"/>
                  </a:lnTo>
                  <a:lnTo>
                    <a:pt x="693742" y="154787"/>
                  </a:lnTo>
                  <a:lnTo>
                    <a:pt x="665850" y="121273"/>
                  </a:lnTo>
                  <a:lnTo>
                    <a:pt x="634044" y="91129"/>
                  </a:lnTo>
                  <a:lnTo>
                    <a:pt x="598681" y="64695"/>
                  </a:lnTo>
                  <a:lnTo>
                    <a:pt x="560118" y="42307"/>
                  </a:lnTo>
                  <a:lnTo>
                    <a:pt x="518711" y="24305"/>
                  </a:lnTo>
                  <a:lnTo>
                    <a:pt x="474818" y="11028"/>
                  </a:lnTo>
                  <a:lnTo>
                    <a:pt x="428795" y="2813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28800" y="3779901"/>
              <a:ext cx="762000" cy="722630"/>
            </a:xfrm>
            <a:custGeom>
              <a:avLst/>
              <a:gdLst/>
              <a:ahLst/>
              <a:cxnLst/>
              <a:rect l="l" t="t" r="r" b="b"/>
              <a:pathLst>
                <a:path w="762000" h="722629">
                  <a:moveTo>
                    <a:pt x="0" y="361061"/>
                  </a:moveTo>
                  <a:lnTo>
                    <a:pt x="2968" y="315773"/>
                  </a:lnTo>
                  <a:lnTo>
                    <a:pt x="11634" y="272164"/>
                  </a:lnTo>
                  <a:lnTo>
                    <a:pt x="25643" y="230571"/>
                  </a:lnTo>
                  <a:lnTo>
                    <a:pt x="44636" y="191332"/>
                  </a:lnTo>
                  <a:lnTo>
                    <a:pt x="68257" y="154787"/>
                  </a:lnTo>
                  <a:lnTo>
                    <a:pt x="96149" y="121273"/>
                  </a:lnTo>
                  <a:lnTo>
                    <a:pt x="127955" y="91129"/>
                  </a:lnTo>
                  <a:lnTo>
                    <a:pt x="163318" y="64695"/>
                  </a:lnTo>
                  <a:lnTo>
                    <a:pt x="201881" y="42307"/>
                  </a:lnTo>
                  <a:lnTo>
                    <a:pt x="243288" y="24305"/>
                  </a:lnTo>
                  <a:lnTo>
                    <a:pt x="287181" y="11028"/>
                  </a:lnTo>
                  <a:lnTo>
                    <a:pt x="333204" y="2813"/>
                  </a:lnTo>
                  <a:lnTo>
                    <a:pt x="381000" y="0"/>
                  </a:lnTo>
                  <a:lnTo>
                    <a:pt x="428795" y="2813"/>
                  </a:lnTo>
                  <a:lnTo>
                    <a:pt x="474818" y="11028"/>
                  </a:lnTo>
                  <a:lnTo>
                    <a:pt x="518711" y="24305"/>
                  </a:lnTo>
                  <a:lnTo>
                    <a:pt x="560118" y="42307"/>
                  </a:lnTo>
                  <a:lnTo>
                    <a:pt x="598681" y="64695"/>
                  </a:lnTo>
                  <a:lnTo>
                    <a:pt x="634044" y="91129"/>
                  </a:lnTo>
                  <a:lnTo>
                    <a:pt x="665850" y="121273"/>
                  </a:lnTo>
                  <a:lnTo>
                    <a:pt x="693742" y="154787"/>
                  </a:lnTo>
                  <a:lnTo>
                    <a:pt x="717363" y="191332"/>
                  </a:lnTo>
                  <a:lnTo>
                    <a:pt x="736356" y="230571"/>
                  </a:lnTo>
                  <a:lnTo>
                    <a:pt x="750365" y="272164"/>
                  </a:lnTo>
                  <a:lnTo>
                    <a:pt x="759031" y="315773"/>
                  </a:lnTo>
                  <a:lnTo>
                    <a:pt x="762000" y="361061"/>
                  </a:lnTo>
                  <a:lnTo>
                    <a:pt x="759031" y="406375"/>
                  </a:lnTo>
                  <a:lnTo>
                    <a:pt x="750365" y="450007"/>
                  </a:lnTo>
                  <a:lnTo>
                    <a:pt x="736356" y="491620"/>
                  </a:lnTo>
                  <a:lnTo>
                    <a:pt x="717363" y="530874"/>
                  </a:lnTo>
                  <a:lnTo>
                    <a:pt x="693742" y="567432"/>
                  </a:lnTo>
                  <a:lnTo>
                    <a:pt x="665850" y="600955"/>
                  </a:lnTo>
                  <a:lnTo>
                    <a:pt x="634044" y="631106"/>
                  </a:lnTo>
                  <a:lnTo>
                    <a:pt x="598681" y="657546"/>
                  </a:lnTo>
                  <a:lnTo>
                    <a:pt x="560118" y="679937"/>
                  </a:lnTo>
                  <a:lnTo>
                    <a:pt x="518711" y="697941"/>
                  </a:lnTo>
                  <a:lnTo>
                    <a:pt x="474818" y="711220"/>
                  </a:lnTo>
                  <a:lnTo>
                    <a:pt x="428795" y="719435"/>
                  </a:lnTo>
                  <a:lnTo>
                    <a:pt x="381000" y="722249"/>
                  </a:lnTo>
                  <a:lnTo>
                    <a:pt x="333204" y="719435"/>
                  </a:lnTo>
                  <a:lnTo>
                    <a:pt x="287181" y="711220"/>
                  </a:lnTo>
                  <a:lnTo>
                    <a:pt x="243288" y="697941"/>
                  </a:lnTo>
                  <a:lnTo>
                    <a:pt x="201881" y="679937"/>
                  </a:lnTo>
                  <a:lnTo>
                    <a:pt x="163318" y="657546"/>
                  </a:lnTo>
                  <a:lnTo>
                    <a:pt x="127955" y="631106"/>
                  </a:lnTo>
                  <a:lnTo>
                    <a:pt x="96149" y="600955"/>
                  </a:lnTo>
                  <a:lnTo>
                    <a:pt x="68257" y="567432"/>
                  </a:lnTo>
                  <a:lnTo>
                    <a:pt x="44636" y="530874"/>
                  </a:lnTo>
                  <a:lnTo>
                    <a:pt x="25643" y="491620"/>
                  </a:lnTo>
                  <a:lnTo>
                    <a:pt x="11634" y="450007"/>
                  </a:lnTo>
                  <a:lnTo>
                    <a:pt x="2968" y="406375"/>
                  </a:lnTo>
                  <a:lnTo>
                    <a:pt x="0" y="36106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25776" y="3699205"/>
            <a:ext cx="3689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k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3250" y="2298700"/>
            <a:ext cx="3571875" cy="3776979"/>
            <a:chOff x="603250" y="2298700"/>
            <a:chExt cx="3571875" cy="3776979"/>
          </a:xfrm>
        </p:grpSpPr>
        <p:sp>
          <p:nvSpPr>
            <p:cNvPr id="12" name="object 12"/>
            <p:cNvSpPr/>
            <p:nvPr/>
          </p:nvSpPr>
          <p:spPr>
            <a:xfrm>
              <a:off x="2897251" y="2311400"/>
              <a:ext cx="1265555" cy="584200"/>
            </a:xfrm>
            <a:custGeom>
              <a:avLst/>
              <a:gdLst/>
              <a:ahLst/>
              <a:cxnLst/>
              <a:rect l="l" t="t" r="r" b="b"/>
              <a:pathLst>
                <a:path w="1265554" h="584200">
                  <a:moveTo>
                    <a:pt x="1265174" y="0"/>
                  </a:moveTo>
                  <a:lnTo>
                    <a:pt x="0" y="584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9600" y="4953000"/>
              <a:ext cx="1456055" cy="1116330"/>
            </a:xfrm>
            <a:custGeom>
              <a:avLst/>
              <a:gdLst/>
              <a:ahLst/>
              <a:cxnLst/>
              <a:rect l="l" t="t" r="r" b="b"/>
              <a:pathLst>
                <a:path w="1456055" h="1116329">
                  <a:moveTo>
                    <a:pt x="727837" y="0"/>
                  </a:moveTo>
                  <a:lnTo>
                    <a:pt x="0" y="1116012"/>
                  </a:lnTo>
                  <a:lnTo>
                    <a:pt x="1455801" y="1116012"/>
                  </a:lnTo>
                  <a:lnTo>
                    <a:pt x="727837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9600" y="4953000"/>
              <a:ext cx="1456055" cy="1116330"/>
            </a:xfrm>
            <a:custGeom>
              <a:avLst/>
              <a:gdLst/>
              <a:ahLst/>
              <a:cxnLst/>
              <a:rect l="l" t="t" r="r" b="b"/>
              <a:pathLst>
                <a:path w="1456055" h="1116329">
                  <a:moveTo>
                    <a:pt x="0" y="1116012"/>
                  </a:moveTo>
                  <a:lnTo>
                    <a:pt x="727837" y="0"/>
                  </a:lnTo>
                  <a:lnTo>
                    <a:pt x="1455801" y="1116012"/>
                  </a:lnTo>
                  <a:lnTo>
                    <a:pt x="0" y="11160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38326" y="4395723"/>
              <a:ext cx="601980" cy="557530"/>
            </a:xfrm>
            <a:custGeom>
              <a:avLst/>
              <a:gdLst/>
              <a:ahLst/>
              <a:cxnLst/>
              <a:rect l="l" t="t" r="r" b="b"/>
              <a:pathLst>
                <a:path w="601980" h="557529">
                  <a:moveTo>
                    <a:pt x="601599" y="0"/>
                  </a:moveTo>
                  <a:lnTo>
                    <a:pt x="0" y="557276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50416" y="5273750"/>
            <a:ext cx="4832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X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351151" y="4870450"/>
            <a:ext cx="1330325" cy="1195705"/>
            <a:chOff x="2351151" y="4870450"/>
            <a:chExt cx="1330325" cy="1195705"/>
          </a:xfrm>
        </p:grpSpPr>
        <p:sp>
          <p:nvSpPr>
            <p:cNvPr id="18" name="object 18"/>
            <p:cNvSpPr/>
            <p:nvPr/>
          </p:nvSpPr>
          <p:spPr>
            <a:xfrm>
              <a:off x="2357501" y="4876800"/>
              <a:ext cx="1317625" cy="1183005"/>
            </a:xfrm>
            <a:custGeom>
              <a:avLst/>
              <a:gdLst/>
              <a:ahLst/>
              <a:cxnLst/>
              <a:rect l="l" t="t" r="r" b="b"/>
              <a:pathLst>
                <a:path w="1317625" h="1183004">
                  <a:moveTo>
                    <a:pt x="658749" y="0"/>
                  </a:moveTo>
                  <a:lnTo>
                    <a:pt x="0" y="1182687"/>
                  </a:lnTo>
                  <a:lnTo>
                    <a:pt x="1317625" y="1182687"/>
                  </a:lnTo>
                  <a:lnTo>
                    <a:pt x="658749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57501" y="4876800"/>
              <a:ext cx="1317625" cy="1183005"/>
            </a:xfrm>
            <a:custGeom>
              <a:avLst/>
              <a:gdLst/>
              <a:ahLst/>
              <a:cxnLst/>
              <a:rect l="l" t="t" r="r" b="b"/>
              <a:pathLst>
                <a:path w="1317625" h="1183004">
                  <a:moveTo>
                    <a:pt x="0" y="1182687"/>
                  </a:moveTo>
                  <a:lnTo>
                    <a:pt x="658749" y="0"/>
                  </a:lnTo>
                  <a:lnTo>
                    <a:pt x="1317625" y="1182687"/>
                  </a:lnTo>
                  <a:lnTo>
                    <a:pt x="0" y="11826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775585" y="5322519"/>
            <a:ext cx="4832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V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466975" y="2300351"/>
            <a:ext cx="4225925" cy="2927350"/>
            <a:chOff x="2466975" y="2300351"/>
            <a:chExt cx="4225925" cy="2927350"/>
          </a:xfrm>
        </p:grpSpPr>
        <p:sp>
          <p:nvSpPr>
            <p:cNvPr id="22" name="object 22"/>
            <p:cNvSpPr/>
            <p:nvPr/>
          </p:nvSpPr>
          <p:spPr>
            <a:xfrm>
              <a:off x="5229225" y="3271901"/>
              <a:ext cx="1457325" cy="1117600"/>
            </a:xfrm>
            <a:custGeom>
              <a:avLst/>
              <a:gdLst/>
              <a:ahLst/>
              <a:cxnLst/>
              <a:rect l="l" t="t" r="r" b="b"/>
              <a:pathLst>
                <a:path w="1457325" h="1117600">
                  <a:moveTo>
                    <a:pt x="728726" y="0"/>
                  </a:moveTo>
                  <a:lnTo>
                    <a:pt x="0" y="1117473"/>
                  </a:lnTo>
                  <a:lnTo>
                    <a:pt x="1457325" y="1117473"/>
                  </a:lnTo>
                  <a:lnTo>
                    <a:pt x="728726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29225" y="3271901"/>
              <a:ext cx="1457325" cy="1117600"/>
            </a:xfrm>
            <a:custGeom>
              <a:avLst/>
              <a:gdLst/>
              <a:ahLst/>
              <a:cxnLst/>
              <a:rect l="l" t="t" r="r" b="b"/>
              <a:pathLst>
                <a:path w="1457325" h="1117600">
                  <a:moveTo>
                    <a:pt x="0" y="1117473"/>
                  </a:moveTo>
                  <a:lnTo>
                    <a:pt x="728726" y="0"/>
                  </a:lnTo>
                  <a:lnTo>
                    <a:pt x="1457325" y="1117473"/>
                  </a:lnTo>
                  <a:lnTo>
                    <a:pt x="0" y="111747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02175" y="2313051"/>
              <a:ext cx="1256030" cy="958850"/>
            </a:xfrm>
            <a:custGeom>
              <a:avLst/>
              <a:gdLst/>
              <a:ahLst/>
              <a:cxnLst/>
              <a:rect l="l" t="t" r="r" b="b"/>
              <a:pathLst>
                <a:path w="1256029" h="958850">
                  <a:moveTo>
                    <a:pt x="0" y="0"/>
                  </a:moveTo>
                  <a:lnTo>
                    <a:pt x="1255776" y="95885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10000" y="4038600"/>
              <a:ext cx="1316355" cy="1183005"/>
            </a:xfrm>
            <a:custGeom>
              <a:avLst/>
              <a:gdLst/>
              <a:ahLst/>
              <a:cxnLst/>
              <a:rect l="l" t="t" r="r" b="b"/>
              <a:pathLst>
                <a:path w="1316354" h="1183004">
                  <a:moveTo>
                    <a:pt x="657987" y="0"/>
                  </a:moveTo>
                  <a:lnTo>
                    <a:pt x="0" y="1182624"/>
                  </a:lnTo>
                  <a:lnTo>
                    <a:pt x="1316101" y="1182624"/>
                  </a:lnTo>
                  <a:lnTo>
                    <a:pt x="65798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10000" y="4038600"/>
              <a:ext cx="1316355" cy="1183005"/>
            </a:xfrm>
            <a:custGeom>
              <a:avLst/>
              <a:gdLst/>
              <a:ahLst/>
              <a:cxnLst/>
              <a:rect l="l" t="t" r="r" b="b"/>
              <a:pathLst>
                <a:path w="1316354" h="1183004">
                  <a:moveTo>
                    <a:pt x="0" y="1182624"/>
                  </a:moveTo>
                  <a:lnTo>
                    <a:pt x="657987" y="0"/>
                  </a:lnTo>
                  <a:lnTo>
                    <a:pt x="1316101" y="1182624"/>
                  </a:lnTo>
                  <a:lnTo>
                    <a:pt x="0" y="118262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79675" y="4395724"/>
              <a:ext cx="536575" cy="481330"/>
            </a:xfrm>
            <a:custGeom>
              <a:avLst/>
              <a:gdLst/>
              <a:ahLst/>
              <a:cxnLst/>
              <a:rect l="l" t="t" r="r" b="b"/>
              <a:pathLst>
                <a:path w="536575" h="481329">
                  <a:moveTo>
                    <a:pt x="0" y="0"/>
                  </a:moveTo>
                  <a:lnTo>
                    <a:pt x="536575" y="48107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7102475" y="6030912"/>
            <a:ext cx="1456055" cy="0"/>
          </a:xfrm>
          <a:custGeom>
            <a:avLst/>
            <a:gdLst/>
            <a:ahLst/>
            <a:cxnLst/>
            <a:rect l="l" t="t" r="r" b="b"/>
            <a:pathLst>
              <a:path w="1456054">
                <a:moveTo>
                  <a:pt x="0" y="0"/>
                </a:moveTo>
                <a:lnTo>
                  <a:pt x="1455801" y="0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132326" y="4402073"/>
            <a:ext cx="6731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W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508250" y="2889250"/>
            <a:ext cx="776605" cy="735330"/>
            <a:chOff x="2508250" y="2889250"/>
            <a:chExt cx="776605" cy="735330"/>
          </a:xfrm>
        </p:grpSpPr>
        <p:sp>
          <p:nvSpPr>
            <p:cNvPr id="31" name="object 31"/>
            <p:cNvSpPr/>
            <p:nvPr/>
          </p:nvSpPr>
          <p:spPr>
            <a:xfrm>
              <a:off x="2514600" y="2895600"/>
              <a:ext cx="763905" cy="722630"/>
            </a:xfrm>
            <a:custGeom>
              <a:avLst/>
              <a:gdLst/>
              <a:ahLst/>
              <a:cxnLst/>
              <a:rect l="l" t="t" r="r" b="b"/>
              <a:pathLst>
                <a:path w="763904" h="722629">
                  <a:moveTo>
                    <a:pt x="381762" y="0"/>
                  </a:moveTo>
                  <a:lnTo>
                    <a:pt x="333878" y="2813"/>
                  </a:lnTo>
                  <a:lnTo>
                    <a:pt x="287769" y="11028"/>
                  </a:lnTo>
                  <a:lnTo>
                    <a:pt x="243791" y="24307"/>
                  </a:lnTo>
                  <a:lnTo>
                    <a:pt x="202303" y="42311"/>
                  </a:lnTo>
                  <a:lnTo>
                    <a:pt x="163662" y="64702"/>
                  </a:lnTo>
                  <a:lnTo>
                    <a:pt x="128227" y="91142"/>
                  </a:lnTo>
                  <a:lnTo>
                    <a:pt x="96355" y="121293"/>
                  </a:lnTo>
                  <a:lnTo>
                    <a:pt x="68404" y="154816"/>
                  </a:lnTo>
                  <a:lnTo>
                    <a:pt x="44733" y="191374"/>
                  </a:lnTo>
                  <a:lnTo>
                    <a:pt x="25699" y="230628"/>
                  </a:lnTo>
                  <a:lnTo>
                    <a:pt x="11660" y="272241"/>
                  </a:lnTo>
                  <a:lnTo>
                    <a:pt x="2974" y="315873"/>
                  </a:lnTo>
                  <a:lnTo>
                    <a:pt x="0" y="361188"/>
                  </a:lnTo>
                  <a:lnTo>
                    <a:pt x="2974" y="406477"/>
                  </a:lnTo>
                  <a:lnTo>
                    <a:pt x="11660" y="450092"/>
                  </a:lnTo>
                  <a:lnTo>
                    <a:pt x="25699" y="491694"/>
                  </a:lnTo>
                  <a:lnTo>
                    <a:pt x="44733" y="530945"/>
                  </a:lnTo>
                  <a:lnTo>
                    <a:pt x="68404" y="567503"/>
                  </a:lnTo>
                  <a:lnTo>
                    <a:pt x="96355" y="601031"/>
                  </a:lnTo>
                  <a:lnTo>
                    <a:pt x="128227" y="631189"/>
                  </a:lnTo>
                  <a:lnTo>
                    <a:pt x="163662" y="657638"/>
                  </a:lnTo>
                  <a:lnTo>
                    <a:pt x="202303" y="680039"/>
                  </a:lnTo>
                  <a:lnTo>
                    <a:pt x="243791" y="698053"/>
                  </a:lnTo>
                  <a:lnTo>
                    <a:pt x="287769" y="711339"/>
                  </a:lnTo>
                  <a:lnTo>
                    <a:pt x="333878" y="719560"/>
                  </a:lnTo>
                  <a:lnTo>
                    <a:pt x="381762" y="722376"/>
                  </a:lnTo>
                  <a:lnTo>
                    <a:pt x="429672" y="719560"/>
                  </a:lnTo>
                  <a:lnTo>
                    <a:pt x="475804" y="711339"/>
                  </a:lnTo>
                  <a:lnTo>
                    <a:pt x="519801" y="698053"/>
                  </a:lnTo>
                  <a:lnTo>
                    <a:pt x="561305" y="680039"/>
                  </a:lnTo>
                  <a:lnTo>
                    <a:pt x="599958" y="657638"/>
                  </a:lnTo>
                  <a:lnTo>
                    <a:pt x="635403" y="631189"/>
                  </a:lnTo>
                  <a:lnTo>
                    <a:pt x="667283" y="601031"/>
                  </a:lnTo>
                  <a:lnTo>
                    <a:pt x="695238" y="567503"/>
                  </a:lnTo>
                  <a:lnTo>
                    <a:pt x="718913" y="530945"/>
                  </a:lnTo>
                  <a:lnTo>
                    <a:pt x="737949" y="491694"/>
                  </a:lnTo>
                  <a:lnTo>
                    <a:pt x="751989" y="450092"/>
                  </a:lnTo>
                  <a:lnTo>
                    <a:pt x="760676" y="406477"/>
                  </a:lnTo>
                  <a:lnTo>
                    <a:pt x="763651" y="361188"/>
                  </a:lnTo>
                  <a:lnTo>
                    <a:pt x="760676" y="315873"/>
                  </a:lnTo>
                  <a:lnTo>
                    <a:pt x="751989" y="272241"/>
                  </a:lnTo>
                  <a:lnTo>
                    <a:pt x="737949" y="230628"/>
                  </a:lnTo>
                  <a:lnTo>
                    <a:pt x="718913" y="191374"/>
                  </a:lnTo>
                  <a:lnTo>
                    <a:pt x="695238" y="154816"/>
                  </a:lnTo>
                  <a:lnTo>
                    <a:pt x="667283" y="121293"/>
                  </a:lnTo>
                  <a:lnTo>
                    <a:pt x="635403" y="91142"/>
                  </a:lnTo>
                  <a:lnTo>
                    <a:pt x="599958" y="64702"/>
                  </a:lnTo>
                  <a:lnTo>
                    <a:pt x="561305" y="42311"/>
                  </a:lnTo>
                  <a:lnTo>
                    <a:pt x="519801" y="24307"/>
                  </a:lnTo>
                  <a:lnTo>
                    <a:pt x="475804" y="11028"/>
                  </a:lnTo>
                  <a:lnTo>
                    <a:pt x="429672" y="2813"/>
                  </a:lnTo>
                  <a:lnTo>
                    <a:pt x="381762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14600" y="2895600"/>
              <a:ext cx="763905" cy="722630"/>
            </a:xfrm>
            <a:custGeom>
              <a:avLst/>
              <a:gdLst/>
              <a:ahLst/>
              <a:cxnLst/>
              <a:rect l="l" t="t" r="r" b="b"/>
              <a:pathLst>
                <a:path w="763904" h="722629">
                  <a:moveTo>
                    <a:pt x="0" y="361188"/>
                  </a:moveTo>
                  <a:lnTo>
                    <a:pt x="2974" y="315873"/>
                  </a:lnTo>
                  <a:lnTo>
                    <a:pt x="11660" y="272241"/>
                  </a:lnTo>
                  <a:lnTo>
                    <a:pt x="25699" y="230628"/>
                  </a:lnTo>
                  <a:lnTo>
                    <a:pt x="44733" y="191374"/>
                  </a:lnTo>
                  <a:lnTo>
                    <a:pt x="68404" y="154816"/>
                  </a:lnTo>
                  <a:lnTo>
                    <a:pt x="96355" y="121293"/>
                  </a:lnTo>
                  <a:lnTo>
                    <a:pt x="128227" y="91142"/>
                  </a:lnTo>
                  <a:lnTo>
                    <a:pt x="163662" y="64702"/>
                  </a:lnTo>
                  <a:lnTo>
                    <a:pt x="202303" y="42311"/>
                  </a:lnTo>
                  <a:lnTo>
                    <a:pt x="243791" y="24307"/>
                  </a:lnTo>
                  <a:lnTo>
                    <a:pt x="287769" y="11028"/>
                  </a:lnTo>
                  <a:lnTo>
                    <a:pt x="333878" y="2813"/>
                  </a:lnTo>
                  <a:lnTo>
                    <a:pt x="381762" y="0"/>
                  </a:lnTo>
                  <a:lnTo>
                    <a:pt x="429672" y="2813"/>
                  </a:lnTo>
                  <a:lnTo>
                    <a:pt x="475804" y="11028"/>
                  </a:lnTo>
                  <a:lnTo>
                    <a:pt x="519801" y="24307"/>
                  </a:lnTo>
                  <a:lnTo>
                    <a:pt x="561305" y="42311"/>
                  </a:lnTo>
                  <a:lnTo>
                    <a:pt x="599958" y="64702"/>
                  </a:lnTo>
                  <a:lnTo>
                    <a:pt x="635403" y="91142"/>
                  </a:lnTo>
                  <a:lnTo>
                    <a:pt x="667283" y="121293"/>
                  </a:lnTo>
                  <a:lnTo>
                    <a:pt x="695238" y="154816"/>
                  </a:lnTo>
                  <a:lnTo>
                    <a:pt x="718913" y="191374"/>
                  </a:lnTo>
                  <a:lnTo>
                    <a:pt x="737949" y="230628"/>
                  </a:lnTo>
                  <a:lnTo>
                    <a:pt x="751989" y="272241"/>
                  </a:lnTo>
                  <a:lnTo>
                    <a:pt x="760676" y="315873"/>
                  </a:lnTo>
                  <a:lnTo>
                    <a:pt x="763651" y="361188"/>
                  </a:lnTo>
                  <a:lnTo>
                    <a:pt x="760676" y="406477"/>
                  </a:lnTo>
                  <a:lnTo>
                    <a:pt x="751989" y="450092"/>
                  </a:lnTo>
                  <a:lnTo>
                    <a:pt x="737949" y="491694"/>
                  </a:lnTo>
                  <a:lnTo>
                    <a:pt x="718913" y="530945"/>
                  </a:lnTo>
                  <a:lnTo>
                    <a:pt x="695238" y="567503"/>
                  </a:lnTo>
                  <a:lnTo>
                    <a:pt x="667283" y="601031"/>
                  </a:lnTo>
                  <a:lnTo>
                    <a:pt x="635403" y="631189"/>
                  </a:lnTo>
                  <a:lnTo>
                    <a:pt x="599958" y="657638"/>
                  </a:lnTo>
                  <a:lnTo>
                    <a:pt x="561305" y="680039"/>
                  </a:lnTo>
                  <a:lnTo>
                    <a:pt x="519801" y="698053"/>
                  </a:lnTo>
                  <a:lnTo>
                    <a:pt x="475804" y="711339"/>
                  </a:lnTo>
                  <a:lnTo>
                    <a:pt x="429672" y="719560"/>
                  </a:lnTo>
                  <a:lnTo>
                    <a:pt x="381762" y="722376"/>
                  </a:lnTo>
                  <a:lnTo>
                    <a:pt x="333878" y="719560"/>
                  </a:lnTo>
                  <a:lnTo>
                    <a:pt x="287769" y="711339"/>
                  </a:lnTo>
                  <a:lnTo>
                    <a:pt x="243791" y="698053"/>
                  </a:lnTo>
                  <a:lnTo>
                    <a:pt x="202303" y="680039"/>
                  </a:lnTo>
                  <a:lnTo>
                    <a:pt x="163662" y="657638"/>
                  </a:lnTo>
                  <a:lnTo>
                    <a:pt x="128227" y="631189"/>
                  </a:lnTo>
                  <a:lnTo>
                    <a:pt x="96355" y="601031"/>
                  </a:lnTo>
                  <a:lnTo>
                    <a:pt x="68404" y="567503"/>
                  </a:lnTo>
                  <a:lnTo>
                    <a:pt x="44733" y="530945"/>
                  </a:lnTo>
                  <a:lnTo>
                    <a:pt x="25699" y="491694"/>
                  </a:lnTo>
                  <a:lnTo>
                    <a:pt x="11660" y="450092"/>
                  </a:lnTo>
                  <a:lnTo>
                    <a:pt x="2974" y="406477"/>
                  </a:lnTo>
                  <a:lnTo>
                    <a:pt x="0" y="3611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726684" y="3561969"/>
            <a:ext cx="2961640" cy="1688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5560" algn="l"/>
                <a:tab pos="2948305" algn="l"/>
              </a:tabLst>
            </a:pPr>
            <a:r>
              <a:rPr sz="5400" i="1" dirty="0">
                <a:latin typeface="Arial"/>
                <a:cs typeface="Arial"/>
              </a:rPr>
              <a:t>Z	</a:t>
            </a:r>
            <a:r>
              <a:rPr sz="5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5400">
              <a:latin typeface="Arial"/>
              <a:cs typeface="Arial"/>
            </a:endParaRPr>
          </a:p>
          <a:p>
            <a:pPr marL="1292860" algn="ctr">
              <a:lnSpc>
                <a:spcPct val="100000"/>
              </a:lnSpc>
              <a:spcBef>
                <a:spcPts val="135"/>
              </a:spcBef>
              <a:tabLst>
                <a:tab pos="2935605" algn="l"/>
              </a:tabLst>
            </a:pPr>
            <a:r>
              <a:rPr sz="5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5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06954" y="2814954"/>
            <a:ext cx="177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spc="-5" dirty="0">
                <a:latin typeface="Arial"/>
                <a:cs typeface="Arial"/>
              </a:rPr>
              <a:t>i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138589" y="1515552"/>
            <a:ext cx="2962275" cy="2536190"/>
            <a:chOff x="2138589" y="1515552"/>
            <a:chExt cx="2962275" cy="2536190"/>
          </a:xfrm>
        </p:grpSpPr>
        <p:sp>
          <p:nvSpPr>
            <p:cNvPr id="36" name="object 36"/>
            <p:cNvSpPr/>
            <p:nvPr/>
          </p:nvSpPr>
          <p:spPr>
            <a:xfrm>
              <a:off x="2209800" y="3511550"/>
              <a:ext cx="2259330" cy="527050"/>
            </a:xfrm>
            <a:custGeom>
              <a:avLst/>
              <a:gdLst/>
              <a:ahLst/>
              <a:cxnLst/>
              <a:rect l="l" t="t" r="r" b="b"/>
              <a:pathLst>
                <a:path w="2259329" h="527050">
                  <a:moveTo>
                    <a:pt x="957326" y="0"/>
                  </a:moveTo>
                  <a:lnTo>
                    <a:pt x="2259076" y="527050"/>
                  </a:lnTo>
                </a:path>
                <a:path w="2259329" h="527050">
                  <a:moveTo>
                    <a:pt x="415925" y="0"/>
                  </a:moveTo>
                  <a:lnTo>
                    <a:pt x="0" y="26835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51289" y="1528252"/>
              <a:ext cx="2936875" cy="2314575"/>
            </a:xfrm>
            <a:custGeom>
              <a:avLst/>
              <a:gdLst/>
              <a:ahLst/>
              <a:cxnLst/>
              <a:rect l="l" t="t" r="r" b="b"/>
              <a:pathLst>
                <a:path w="2936875" h="2314575">
                  <a:moveTo>
                    <a:pt x="63717" y="2140396"/>
                  </a:moveTo>
                  <a:lnTo>
                    <a:pt x="35182" y="2091064"/>
                  </a:lnTo>
                  <a:lnTo>
                    <a:pt x="15186" y="2037172"/>
                  </a:lnTo>
                  <a:lnTo>
                    <a:pt x="3526" y="1979051"/>
                  </a:lnTo>
                  <a:lnTo>
                    <a:pt x="0" y="1917031"/>
                  </a:lnTo>
                  <a:lnTo>
                    <a:pt x="1223" y="1884662"/>
                  </a:lnTo>
                  <a:lnTo>
                    <a:pt x="9517" y="1817413"/>
                  </a:lnTo>
                  <a:lnTo>
                    <a:pt x="25438" y="1747089"/>
                  </a:lnTo>
                  <a:lnTo>
                    <a:pt x="48783" y="1674022"/>
                  </a:lnTo>
                  <a:lnTo>
                    <a:pt x="63176" y="1636562"/>
                  </a:lnTo>
                  <a:lnTo>
                    <a:pt x="79349" y="1598540"/>
                  </a:lnTo>
                  <a:lnTo>
                    <a:pt x="97277" y="1559998"/>
                  </a:lnTo>
                  <a:lnTo>
                    <a:pt x="116934" y="1520975"/>
                  </a:lnTo>
                  <a:lnTo>
                    <a:pt x="138295" y="1481515"/>
                  </a:lnTo>
                  <a:lnTo>
                    <a:pt x="161335" y="1441657"/>
                  </a:lnTo>
                  <a:lnTo>
                    <a:pt x="186028" y="1401443"/>
                  </a:lnTo>
                  <a:lnTo>
                    <a:pt x="212349" y="1360915"/>
                  </a:lnTo>
                  <a:lnTo>
                    <a:pt x="240273" y="1320113"/>
                  </a:lnTo>
                  <a:lnTo>
                    <a:pt x="269774" y="1279079"/>
                  </a:lnTo>
                  <a:lnTo>
                    <a:pt x="300827" y="1237855"/>
                  </a:lnTo>
                  <a:lnTo>
                    <a:pt x="333406" y="1196480"/>
                  </a:lnTo>
                  <a:lnTo>
                    <a:pt x="367487" y="1154998"/>
                  </a:lnTo>
                  <a:lnTo>
                    <a:pt x="403044" y="1113448"/>
                  </a:lnTo>
                  <a:lnTo>
                    <a:pt x="440051" y="1071873"/>
                  </a:lnTo>
                  <a:lnTo>
                    <a:pt x="478483" y="1030313"/>
                  </a:lnTo>
                  <a:lnTo>
                    <a:pt x="518315" y="988809"/>
                  </a:lnTo>
                  <a:lnTo>
                    <a:pt x="559522" y="947404"/>
                  </a:lnTo>
                  <a:lnTo>
                    <a:pt x="602078" y="906138"/>
                  </a:lnTo>
                  <a:lnTo>
                    <a:pt x="645958" y="865052"/>
                  </a:lnTo>
                  <a:lnTo>
                    <a:pt x="691137" y="824188"/>
                  </a:lnTo>
                  <a:lnTo>
                    <a:pt x="737589" y="783588"/>
                  </a:lnTo>
                  <a:lnTo>
                    <a:pt x="785288" y="743291"/>
                  </a:lnTo>
                  <a:lnTo>
                    <a:pt x="834210" y="703340"/>
                  </a:lnTo>
                  <a:lnTo>
                    <a:pt x="884330" y="663776"/>
                  </a:lnTo>
                  <a:lnTo>
                    <a:pt x="935621" y="624639"/>
                  </a:lnTo>
                  <a:lnTo>
                    <a:pt x="988058" y="585972"/>
                  </a:lnTo>
                  <a:lnTo>
                    <a:pt x="1041617" y="547816"/>
                  </a:lnTo>
                  <a:lnTo>
                    <a:pt x="1095792" y="510531"/>
                  </a:lnTo>
                  <a:lnTo>
                    <a:pt x="1150062" y="474475"/>
                  </a:lnTo>
                  <a:lnTo>
                    <a:pt x="1204382" y="439657"/>
                  </a:lnTo>
                  <a:lnTo>
                    <a:pt x="1258702" y="406087"/>
                  </a:lnTo>
                  <a:lnTo>
                    <a:pt x="1312976" y="373775"/>
                  </a:lnTo>
                  <a:lnTo>
                    <a:pt x="1367157" y="342730"/>
                  </a:lnTo>
                  <a:lnTo>
                    <a:pt x="1421196" y="312962"/>
                  </a:lnTo>
                  <a:lnTo>
                    <a:pt x="1475047" y="284482"/>
                  </a:lnTo>
                  <a:lnTo>
                    <a:pt x="1528662" y="257297"/>
                  </a:lnTo>
                  <a:lnTo>
                    <a:pt x="1581994" y="231419"/>
                  </a:lnTo>
                  <a:lnTo>
                    <a:pt x="1634995" y="206857"/>
                  </a:lnTo>
                  <a:lnTo>
                    <a:pt x="1687618" y="183620"/>
                  </a:lnTo>
                  <a:lnTo>
                    <a:pt x="1739816" y="161718"/>
                  </a:lnTo>
                  <a:lnTo>
                    <a:pt x="1791541" y="141162"/>
                  </a:lnTo>
                  <a:lnTo>
                    <a:pt x="1842745" y="121959"/>
                  </a:lnTo>
                  <a:lnTo>
                    <a:pt x="1893381" y="104121"/>
                  </a:lnTo>
                  <a:lnTo>
                    <a:pt x="1943402" y="87657"/>
                  </a:lnTo>
                  <a:lnTo>
                    <a:pt x="1992761" y="72577"/>
                  </a:lnTo>
                  <a:lnTo>
                    <a:pt x="2041410" y="58890"/>
                  </a:lnTo>
                  <a:lnTo>
                    <a:pt x="2089301" y="46605"/>
                  </a:lnTo>
                  <a:lnTo>
                    <a:pt x="2136387" y="35734"/>
                  </a:lnTo>
                  <a:lnTo>
                    <a:pt x="2182621" y="26285"/>
                  </a:lnTo>
                  <a:lnTo>
                    <a:pt x="2227956" y="18267"/>
                  </a:lnTo>
                  <a:lnTo>
                    <a:pt x="2272343" y="11692"/>
                  </a:lnTo>
                  <a:lnTo>
                    <a:pt x="2315736" y="6567"/>
                  </a:lnTo>
                  <a:lnTo>
                    <a:pt x="2358087" y="2904"/>
                  </a:lnTo>
                  <a:lnTo>
                    <a:pt x="2399349" y="712"/>
                  </a:lnTo>
                  <a:lnTo>
                    <a:pt x="2439474" y="0"/>
                  </a:lnTo>
                  <a:lnTo>
                    <a:pt x="2478415" y="777"/>
                  </a:lnTo>
                  <a:lnTo>
                    <a:pt x="2552555" y="6842"/>
                  </a:lnTo>
                  <a:lnTo>
                    <a:pt x="2621389" y="18984"/>
                  </a:lnTo>
                  <a:lnTo>
                    <a:pt x="2684539" y="37279"/>
                  </a:lnTo>
                  <a:lnTo>
                    <a:pt x="2741624" y="61805"/>
                  </a:lnTo>
                  <a:lnTo>
                    <a:pt x="2792266" y="92640"/>
                  </a:lnTo>
                  <a:lnTo>
                    <a:pt x="2836086" y="129862"/>
                  </a:lnTo>
                  <a:lnTo>
                    <a:pt x="2872703" y="173547"/>
                  </a:lnTo>
                  <a:lnTo>
                    <a:pt x="2888051" y="197750"/>
                  </a:lnTo>
                  <a:lnTo>
                    <a:pt x="2912293" y="249401"/>
                  </a:lnTo>
                  <a:lnTo>
                    <a:pt x="2928098" y="305446"/>
                  </a:lnTo>
                  <a:lnTo>
                    <a:pt x="2935670" y="365554"/>
                  </a:lnTo>
                  <a:lnTo>
                    <a:pt x="2936431" y="397028"/>
                  </a:lnTo>
                  <a:lnTo>
                    <a:pt x="2935210" y="429395"/>
                  </a:lnTo>
                  <a:lnTo>
                    <a:pt x="2926921" y="496639"/>
                  </a:lnTo>
                  <a:lnTo>
                    <a:pt x="2911006" y="566957"/>
                  </a:lnTo>
                  <a:lnTo>
                    <a:pt x="2887667" y="640018"/>
                  </a:lnTo>
                  <a:lnTo>
                    <a:pt x="2873277" y="677475"/>
                  </a:lnTo>
                  <a:lnTo>
                    <a:pt x="2857107" y="715494"/>
                  </a:lnTo>
                  <a:lnTo>
                    <a:pt x="2839182" y="754034"/>
                  </a:lnTo>
                  <a:lnTo>
                    <a:pt x="2819527" y="793053"/>
                  </a:lnTo>
                  <a:lnTo>
                    <a:pt x="2798169" y="832511"/>
                  </a:lnTo>
                  <a:lnTo>
                    <a:pt x="2775131" y="872367"/>
                  </a:lnTo>
                  <a:lnTo>
                    <a:pt x="2750440" y="912578"/>
                  </a:lnTo>
                  <a:lnTo>
                    <a:pt x="2724121" y="953105"/>
                  </a:lnTo>
                  <a:lnTo>
                    <a:pt x="2696199" y="993905"/>
                  </a:lnTo>
                  <a:lnTo>
                    <a:pt x="2666700" y="1034937"/>
                  </a:lnTo>
                  <a:lnTo>
                    <a:pt x="2635648" y="1076160"/>
                  </a:lnTo>
                  <a:lnTo>
                    <a:pt x="2603070" y="1117534"/>
                  </a:lnTo>
                  <a:lnTo>
                    <a:pt x="2568989" y="1159016"/>
                  </a:lnTo>
                  <a:lnTo>
                    <a:pt x="2533433" y="1200566"/>
                  </a:lnTo>
                  <a:lnTo>
                    <a:pt x="2496425" y="1242141"/>
                  </a:lnTo>
                  <a:lnTo>
                    <a:pt x="2457992" y="1283702"/>
                  </a:lnTo>
                  <a:lnTo>
                    <a:pt x="2418158" y="1325207"/>
                  </a:lnTo>
                  <a:lnTo>
                    <a:pt x="2376950" y="1366614"/>
                  </a:lnTo>
                  <a:lnTo>
                    <a:pt x="2334391" y="1407882"/>
                  </a:lnTo>
                  <a:lnTo>
                    <a:pt x="2290508" y="1448971"/>
                  </a:lnTo>
                  <a:lnTo>
                    <a:pt x="2245326" y="1489838"/>
                  </a:lnTo>
                  <a:lnTo>
                    <a:pt x="2198871" y="1530443"/>
                  </a:lnTo>
                  <a:lnTo>
                    <a:pt x="2151166" y="1570745"/>
                  </a:lnTo>
                  <a:lnTo>
                    <a:pt x="2102239" y="1610701"/>
                  </a:lnTo>
                  <a:lnTo>
                    <a:pt x="2052113" y="1650271"/>
                  </a:lnTo>
                  <a:lnTo>
                    <a:pt x="2000815" y="1689415"/>
                  </a:lnTo>
                  <a:lnTo>
                    <a:pt x="1948370" y="1728089"/>
                  </a:lnTo>
                  <a:lnTo>
                    <a:pt x="1894803" y="1766254"/>
                  </a:lnTo>
                  <a:lnTo>
                    <a:pt x="1840628" y="1803530"/>
                  </a:lnTo>
                  <a:lnTo>
                    <a:pt x="1786358" y="1839579"/>
                  </a:lnTo>
                  <a:lnTo>
                    <a:pt x="1732038" y="1874389"/>
                  </a:lnTo>
                  <a:lnTo>
                    <a:pt x="1677718" y="1907951"/>
                  </a:lnTo>
                  <a:lnTo>
                    <a:pt x="1623444" y="1940256"/>
                  </a:lnTo>
                  <a:lnTo>
                    <a:pt x="1569263" y="1971294"/>
                  </a:lnTo>
                  <a:lnTo>
                    <a:pt x="1515224" y="2001055"/>
                  </a:lnTo>
                  <a:lnTo>
                    <a:pt x="1461373" y="2029530"/>
                  </a:lnTo>
                  <a:lnTo>
                    <a:pt x="1407757" y="2056709"/>
                  </a:lnTo>
                  <a:lnTo>
                    <a:pt x="1354426" y="2082581"/>
                  </a:lnTo>
                  <a:lnTo>
                    <a:pt x="1301424" y="2107139"/>
                  </a:lnTo>
                  <a:lnTo>
                    <a:pt x="1248801" y="2130371"/>
                  </a:lnTo>
                  <a:lnTo>
                    <a:pt x="1196604" y="2152268"/>
                  </a:lnTo>
                  <a:lnTo>
                    <a:pt x="1144879" y="2172821"/>
                  </a:lnTo>
                  <a:lnTo>
                    <a:pt x="1093675" y="2192019"/>
                  </a:lnTo>
                  <a:lnTo>
                    <a:pt x="1043039" y="2209853"/>
                  </a:lnTo>
                  <a:lnTo>
                    <a:pt x="993018" y="2226314"/>
                  </a:lnTo>
                  <a:lnTo>
                    <a:pt x="943659" y="2241391"/>
                  </a:lnTo>
                  <a:lnTo>
                    <a:pt x="895010" y="2255076"/>
                  </a:lnTo>
                  <a:lnTo>
                    <a:pt x="847119" y="2267357"/>
                  </a:lnTo>
                  <a:lnTo>
                    <a:pt x="800033" y="2278226"/>
                  </a:lnTo>
                  <a:lnTo>
                    <a:pt x="753799" y="2287673"/>
                  </a:lnTo>
                  <a:lnTo>
                    <a:pt x="708464" y="2295689"/>
                  </a:lnTo>
                  <a:lnTo>
                    <a:pt x="664077" y="2302262"/>
                  </a:lnTo>
                  <a:lnTo>
                    <a:pt x="620684" y="2307385"/>
                  </a:lnTo>
                  <a:lnTo>
                    <a:pt x="578333" y="2311047"/>
                  </a:lnTo>
                  <a:lnTo>
                    <a:pt x="537071" y="2313238"/>
                  </a:lnTo>
                  <a:lnTo>
                    <a:pt x="496946" y="2313949"/>
                  </a:lnTo>
                  <a:lnTo>
                    <a:pt x="458005" y="2313170"/>
                  </a:lnTo>
                  <a:lnTo>
                    <a:pt x="383865" y="2307104"/>
                  </a:lnTo>
                  <a:lnTo>
                    <a:pt x="315031" y="2294961"/>
                  </a:lnTo>
                  <a:lnTo>
                    <a:pt x="251881" y="2276665"/>
                  </a:lnTo>
                  <a:lnTo>
                    <a:pt x="194796" y="2252138"/>
                  </a:lnTo>
                  <a:lnTo>
                    <a:pt x="144154" y="2221303"/>
                  </a:lnTo>
                  <a:lnTo>
                    <a:pt x="100334" y="2184081"/>
                  </a:lnTo>
                  <a:lnTo>
                    <a:pt x="63717" y="2140396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528699" y="25400"/>
            <a:ext cx="6087745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11375" marR="5080" indent="-2099310">
              <a:lnSpc>
                <a:spcPct val="100000"/>
              </a:lnSpc>
              <a:spcBef>
                <a:spcPts val="100"/>
              </a:spcBef>
            </a:pP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Double rotation :</a:t>
            </a:r>
            <a:r>
              <a:rPr sz="4400" i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second  rotation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97753" y="1980057"/>
            <a:ext cx="309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339933"/>
                </a:solidFill>
                <a:latin typeface="Arial"/>
                <a:cs typeface="Arial"/>
              </a:rPr>
              <a:t>Now do a right</a:t>
            </a:r>
            <a:r>
              <a:rPr sz="2400" i="1" spc="-15" dirty="0">
                <a:solidFill>
                  <a:srgbClr val="339933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39933"/>
                </a:solidFill>
                <a:latin typeface="Arial"/>
                <a:cs typeface="Arial"/>
              </a:rPr>
              <a:t>rotation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Date Placeholder 39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5CF5E943-9284-42CA-AC58-C39274873705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2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803775" y="3767201"/>
            <a:ext cx="774700" cy="735330"/>
            <a:chOff x="4803775" y="3767201"/>
            <a:chExt cx="774700" cy="735330"/>
          </a:xfrm>
        </p:grpSpPr>
        <p:sp>
          <p:nvSpPr>
            <p:cNvPr id="4" name="object 4"/>
            <p:cNvSpPr/>
            <p:nvPr/>
          </p:nvSpPr>
          <p:spPr>
            <a:xfrm>
              <a:off x="4810125" y="3773551"/>
              <a:ext cx="762000" cy="722630"/>
            </a:xfrm>
            <a:custGeom>
              <a:avLst/>
              <a:gdLst/>
              <a:ahLst/>
              <a:cxnLst/>
              <a:rect l="l" t="t" r="r" b="b"/>
              <a:pathLst>
                <a:path w="762000" h="722629">
                  <a:moveTo>
                    <a:pt x="381000" y="0"/>
                  </a:moveTo>
                  <a:lnTo>
                    <a:pt x="333204" y="2813"/>
                  </a:lnTo>
                  <a:lnTo>
                    <a:pt x="287181" y="11028"/>
                  </a:lnTo>
                  <a:lnTo>
                    <a:pt x="243288" y="24305"/>
                  </a:lnTo>
                  <a:lnTo>
                    <a:pt x="201881" y="42307"/>
                  </a:lnTo>
                  <a:lnTo>
                    <a:pt x="163318" y="64695"/>
                  </a:lnTo>
                  <a:lnTo>
                    <a:pt x="127955" y="91129"/>
                  </a:lnTo>
                  <a:lnTo>
                    <a:pt x="96149" y="121273"/>
                  </a:lnTo>
                  <a:lnTo>
                    <a:pt x="68257" y="154787"/>
                  </a:lnTo>
                  <a:lnTo>
                    <a:pt x="44636" y="191332"/>
                  </a:lnTo>
                  <a:lnTo>
                    <a:pt x="25643" y="230571"/>
                  </a:lnTo>
                  <a:lnTo>
                    <a:pt x="11634" y="272164"/>
                  </a:lnTo>
                  <a:lnTo>
                    <a:pt x="2968" y="315773"/>
                  </a:lnTo>
                  <a:lnTo>
                    <a:pt x="0" y="361061"/>
                  </a:lnTo>
                  <a:lnTo>
                    <a:pt x="2968" y="406375"/>
                  </a:lnTo>
                  <a:lnTo>
                    <a:pt x="11634" y="450007"/>
                  </a:lnTo>
                  <a:lnTo>
                    <a:pt x="25643" y="491620"/>
                  </a:lnTo>
                  <a:lnTo>
                    <a:pt x="44636" y="530874"/>
                  </a:lnTo>
                  <a:lnTo>
                    <a:pt x="68257" y="567432"/>
                  </a:lnTo>
                  <a:lnTo>
                    <a:pt x="96149" y="600955"/>
                  </a:lnTo>
                  <a:lnTo>
                    <a:pt x="127955" y="631106"/>
                  </a:lnTo>
                  <a:lnTo>
                    <a:pt x="163318" y="657546"/>
                  </a:lnTo>
                  <a:lnTo>
                    <a:pt x="201881" y="679937"/>
                  </a:lnTo>
                  <a:lnTo>
                    <a:pt x="243288" y="697941"/>
                  </a:lnTo>
                  <a:lnTo>
                    <a:pt x="287181" y="711220"/>
                  </a:lnTo>
                  <a:lnTo>
                    <a:pt x="333204" y="719435"/>
                  </a:lnTo>
                  <a:lnTo>
                    <a:pt x="381000" y="722249"/>
                  </a:lnTo>
                  <a:lnTo>
                    <a:pt x="428795" y="719435"/>
                  </a:lnTo>
                  <a:lnTo>
                    <a:pt x="474818" y="711220"/>
                  </a:lnTo>
                  <a:lnTo>
                    <a:pt x="518711" y="697941"/>
                  </a:lnTo>
                  <a:lnTo>
                    <a:pt x="560118" y="679937"/>
                  </a:lnTo>
                  <a:lnTo>
                    <a:pt x="598681" y="657546"/>
                  </a:lnTo>
                  <a:lnTo>
                    <a:pt x="634044" y="631106"/>
                  </a:lnTo>
                  <a:lnTo>
                    <a:pt x="665850" y="600955"/>
                  </a:lnTo>
                  <a:lnTo>
                    <a:pt x="693742" y="567432"/>
                  </a:lnTo>
                  <a:lnTo>
                    <a:pt x="717363" y="530874"/>
                  </a:lnTo>
                  <a:lnTo>
                    <a:pt x="736356" y="491620"/>
                  </a:lnTo>
                  <a:lnTo>
                    <a:pt x="750365" y="450007"/>
                  </a:lnTo>
                  <a:lnTo>
                    <a:pt x="759031" y="406375"/>
                  </a:lnTo>
                  <a:lnTo>
                    <a:pt x="762000" y="361061"/>
                  </a:lnTo>
                  <a:lnTo>
                    <a:pt x="759031" y="315773"/>
                  </a:lnTo>
                  <a:lnTo>
                    <a:pt x="750365" y="272164"/>
                  </a:lnTo>
                  <a:lnTo>
                    <a:pt x="736356" y="230571"/>
                  </a:lnTo>
                  <a:lnTo>
                    <a:pt x="717363" y="191332"/>
                  </a:lnTo>
                  <a:lnTo>
                    <a:pt x="693742" y="154787"/>
                  </a:lnTo>
                  <a:lnTo>
                    <a:pt x="665850" y="121273"/>
                  </a:lnTo>
                  <a:lnTo>
                    <a:pt x="634044" y="91129"/>
                  </a:lnTo>
                  <a:lnTo>
                    <a:pt x="598681" y="64695"/>
                  </a:lnTo>
                  <a:lnTo>
                    <a:pt x="560118" y="42307"/>
                  </a:lnTo>
                  <a:lnTo>
                    <a:pt x="518711" y="24305"/>
                  </a:lnTo>
                  <a:lnTo>
                    <a:pt x="474818" y="11028"/>
                  </a:lnTo>
                  <a:lnTo>
                    <a:pt x="428795" y="2813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10125" y="3773551"/>
              <a:ext cx="762000" cy="722630"/>
            </a:xfrm>
            <a:custGeom>
              <a:avLst/>
              <a:gdLst/>
              <a:ahLst/>
              <a:cxnLst/>
              <a:rect l="l" t="t" r="r" b="b"/>
              <a:pathLst>
                <a:path w="762000" h="722629">
                  <a:moveTo>
                    <a:pt x="0" y="361061"/>
                  </a:moveTo>
                  <a:lnTo>
                    <a:pt x="2968" y="315773"/>
                  </a:lnTo>
                  <a:lnTo>
                    <a:pt x="11634" y="272164"/>
                  </a:lnTo>
                  <a:lnTo>
                    <a:pt x="25643" y="230571"/>
                  </a:lnTo>
                  <a:lnTo>
                    <a:pt x="44636" y="191332"/>
                  </a:lnTo>
                  <a:lnTo>
                    <a:pt x="68257" y="154787"/>
                  </a:lnTo>
                  <a:lnTo>
                    <a:pt x="96149" y="121273"/>
                  </a:lnTo>
                  <a:lnTo>
                    <a:pt x="127955" y="91129"/>
                  </a:lnTo>
                  <a:lnTo>
                    <a:pt x="163318" y="64695"/>
                  </a:lnTo>
                  <a:lnTo>
                    <a:pt x="201881" y="42307"/>
                  </a:lnTo>
                  <a:lnTo>
                    <a:pt x="243288" y="24305"/>
                  </a:lnTo>
                  <a:lnTo>
                    <a:pt x="287181" y="11028"/>
                  </a:lnTo>
                  <a:lnTo>
                    <a:pt x="333204" y="2813"/>
                  </a:lnTo>
                  <a:lnTo>
                    <a:pt x="381000" y="0"/>
                  </a:lnTo>
                  <a:lnTo>
                    <a:pt x="428795" y="2813"/>
                  </a:lnTo>
                  <a:lnTo>
                    <a:pt x="474818" y="11028"/>
                  </a:lnTo>
                  <a:lnTo>
                    <a:pt x="518711" y="24305"/>
                  </a:lnTo>
                  <a:lnTo>
                    <a:pt x="560118" y="42307"/>
                  </a:lnTo>
                  <a:lnTo>
                    <a:pt x="598681" y="64695"/>
                  </a:lnTo>
                  <a:lnTo>
                    <a:pt x="634044" y="91129"/>
                  </a:lnTo>
                  <a:lnTo>
                    <a:pt x="665850" y="121273"/>
                  </a:lnTo>
                  <a:lnTo>
                    <a:pt x="693742" y="154787"/>
                  </a:lnTo>
                  <a:lnTo>
                    <a:pt x="717363" y="191332"/>
                  </a:lnTo>
                  <a:lnTo>
                    <a:pt x="736356" y="230571"/>
                  </a:lnTo>
                  <a:lnTo>
                    <a:pt x="750365" y="272164"/>
                  </a:lnTo>
                  <a:lnTo>
                    <a:pt x="759031" y="315773"/>
                  </a:lnTo>
                  <a:lnTo>
                    <a:pt x="762000" y="361061"/>
                  </a:lnTo>
                  <a:lnTo>
                    <a:pt x="759031" y="406375"/>
                  </a:lnTo>
                  <a:lnTo>
                    <a:pt x="750365" y="450007"/>
                  </a:lnTo>
                  <a:lnTo>
                    <a:pt x="736356" y="491620"/>
                  </a:lnTo>
                  <a:lnTo>
                    <a:pt x="717363" y="530874"/>
                  </a:lnTo>
                  <a:lnTo>
                    <a:pt x="693742" y="567432"/>
                  </a:lnTo>
                  <a:lnTo>
                    <a:pt x="665850" y="600955"/>
                  </a:lnTo>
                  <a:lnTo>
                    <a:pt x="634044" y="631106"/>
                  </a:lnTo>
                  <a:lnTo>
                    <a:pt x="598681" y="657546"/>
                  </a:lnTo>
                  <a:lnTo>
                    <a:pt x="560118" y="679937"/>
                  </a:lnTo>
                  <a:lnTo>
                    <a:pt x="518711" y="697941"/>
                  </a:lnTo>
                  <a:lnTo>
                    <a:pt x="474818" y="711220"/>
                  </a:lnTo>
                  <a:lnTo>
                    <a:pt x="428795" y="719435"/>
                  </a:lnTo>
                  <a:lnTo>
                    <a:pt x="381000" y="722249"/>
                  </a:lnTo>
                  <a:lnTo>
                    <a:pt x="333204" y="719435"/>
                  </a:lnTo>
                  <a:lnTo>
                    <a:pt x="287181" y="711220"/>
                  </a:lnTo>
                  <a:lnTo>
                    <a:pt x="243288" y="697941"/>
                  </a:lnTo>
                  <a:lnTo>
                    <a:pt x="201881" y="679937"/>
                  </a:lnTo>
                  <a:lnTo>
                    <a:pt x="163318" y="657546"/>
                  </a:lnTo>
                  <a:lnTo>
                    <a:pt x="127955" y="631106"/>
                  </a:lnTo>
                  <a:lnTo>
                    <a:pt x="96149" y="600955"/>
                  </a:lnTo>
                  <a:lnTo>
                    <a:pt x="68257" y="567432"/>
                  </a:lnTo>
                  <a:lnTo>
                    <a:pt x="44636" y="530874"/>
                  </a:lnTo>
                  <a:lnTo>
                    <a:pt x="25643" y="491620"/>
                  </a:lnTo>
                  <a:lnTo>
                    <a:pt x="11634" y="450007"/>
                  </a:lnTo>
                  <a:lnTo>
                    <a:pt x="2968" y="406375"/>
                  </a:lnTo>
                  <a:lnTo>
                    <a:pt x="0" y="36106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02097" y="3693032"/>
            <a:ext cx="177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spc="-5" dirty="0">
                <a:latin typeface="Arial"/>
                <a:cs typeface="Arial"/>
              </a:rPr>
              <a:t>j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22450" y="3773551"/>
            <a:ext cx="774700" cy="735330"/>
            <a:chOff x="1822450" y="3773551"/>
            <a:chExt cx="774700" cy="735330"/>
          </a:xfrm>
        </p:grpSpPr>
        <p:sp>
          <p:nvSpPr>
            <p:cNvPr id="8" name="object 8"/>
            <p:cNvSpPr/>
            <p:nvPr/>
          </p:nvSpPr>
          <p:spPr>
            <a:xfrm>
              <a:off x="1828800" y="3779901"/>
              <a:ext cx="762000" cy="722630"/>
            </a:xfrm>
            <a:custGeom>
              <a:avLst/>
              <a:gdLst/>
              <a:ahLst/>
              <a:cxnLst/>
              <a:rect l="l" t="t" r="r" b="b"/>
              <a:pathLst>
                <a:path w="762000" h="722629">
                  <a:moveTo>
                    <a:pt x="381000" y="0"/>
                  </a:moveTo>
                  <a:lnTo>
                    <a:pt x="333204" y="2813"/>
                  </a:lnTo>
                  <a:lnTo>
                    <a:pt x="287181" y="11028"/>
                  </a:lnTo>
                  <a:lnTo>
                    <a:pt x="243288" y="24305"/>
                  </a:lnTo>
                  <a:lnTo>
                    <a:pt x="201881" y="42307"/>
                  </a:lnTo>
                  <a:lnTo>
                    <a:pt x="163318" y="64695"/>
                  </a:lnTo>
                  <a:lnTo>
                    <a:pt x="127955" y="91129"/>
                  </a:lnTo>
                  <a:lnTo>
                    <a:pt x="96149" y="121273"/>
                  </a:lnTo>
                  <a:lnTo>
                    <a:pt x="68257" y="154787"/>
                  </a:lnTo>
                  <a:lnTo>
                    <a:pt x="44636" y="191332"/>
                  </a:lnTo>
                  <a:lnTo>
                    <a:pt x="25643" y="230571"/>
                  </a:lnTo>
                  <a:lnTo>
                    <a:pt x="11634" y="272164"/>
                  </a:lnTo>
                  <a:lnTo>
                    <a:pt x="2968" y="315773"/>
                  </a:lnTo>
                  <a:lnTo>
                    <a:pt x="0" y="361061"/>
                  </a:lnTo>
                  <a:lnTo>
                    <a:pt x="2968" y="406375"/>
                  </a:lnTo>
                  <a:lnTo>
                    <a:pt x="11634" y="450007"/>
                  </a:lnTo>
                  <a:lnTo>
                    <a:pt x="25643" y="491620"/>
                  </a:lnTo>
                  <a:lnTo>
                    <a:pt x="44636" y="530874"/>
                  </a:lnTo>
                  <a:lnTo>
                    <a:pt x="68257" y="567432"/>
                  </a:lnTo>
                  <a:lnTo>
                    <a:pt x="96149" y="600955"/>
                  </a:lnTo>
                  <a:lnTo>
                    <a:pt x="127955" y="631106"/>
                  </a:lnTo>
                  <a:lnTo>
                    <a:pt x="163318" y="657546"/>
                  </a:lnTo>
                  <a:lnTo>
                    <a:pt x="201881" y="679937"/>
                  </a:lnTo>
                  <a:lnTo>
                    <a:pt x="243288" y="697941"/>
                  </a:lnTo>
                  <a:lnTo>
                    <a:pt x="287181" y="711220"/>
                  </a:lnTo>
                  <a:lnTo>
                    <a:pt x="333204" y="719435"/>
                  </a:lnTo>
                  <a:lnTo>
                    <a:pt x="381000" y="722249"/>
                  </a:lnTo>
                  <a:lnTo>
                    <a:pt x="428795" y="719435"/>
                  </a:lnTo>
                  <a:lnTo>
                    <a:pt x="474818" y="711220"/>
                  </a:lnTo>
                  <a:lnTo>
                    <a:pt x="518711" y="697941"/>
                  </a:lnTo>
                  <a:lnTo>
                    <a:pt x="560118" y="679937"/>
                  </a:lnTo>
                  <a:lnTo>
                    <a:pt x="598681" y="657546"/>
                  </a:lnTo>
                  <a:lnTo>
                    <a:pt x="634044" y="631106"/>
                  </a:lnTo>
                  <a:lnTo>
                    <a:pt x="665850" y="600955"/>
                  </a:lnTo>
                  <a:lnTo>
                    <a:pt x="693742" y="567432"/>
                  </a:lnTo>
                  <a:lnTo>
                    <a:pt x="717363" y="530874"/>
                  </a:lnTo>
                  <a:lnTo>
                    <a:pt x="736356" y="491620"/>
                  </a:lnTo>
                  <a:lnTo>
                    <a:pt x="750365" y="450007"/>
                  </a:lnTo>
                  <a:lnTo>
                    <a:pt x="759031" y="406375"/>
                  </a:lnTo>
                  <a:lnTo>
                    <a:pt x="762000" y="361061"/>
                  </a:lnTo>
                  <a:lnTo>
                    <a:pt x="759031" y="315773"/>
                  </a:lnTo>
                  <a:lnTo>
                    <a:pt x="750365" y="272164"/>
                  </a:lnTo>
                  <a:lnTo>
                    <a:pt x="736356" y="230571"/>
                  </a:lnTo>
                  <a:lnTo>
                    <a:pt x="717363" y="191332"/>
                  </a:lnTo>
                  <a:lnTo>
                    <a:pt x="693742" y="154787"/>
                  </a:lnTo>
                  <a:lnTo>
                    <a:pt x="665850" y="121273"/>
                  </a:lnTo>
                  <a:lnTo>
                    <a:pt x="634044" y="91129"/>
                  </a:lnTo>
                  <a:lnTo>
                    <a:pt x="598681" y="64695"/>
                  </a:lnTo>
                  <a:lnTo>
                    <a:pt x="560118" y="42307"/>
                  </a:lnTo>
                  <a:lnTo>
                    <a:pt x="518711" y="24305"/>
                  </a:lnTo>
                  <a:lnTo>
                    <a:pt x="474818" y="11028"/>
                  </a:lnTo>
                  <a:lnTo>
                    <a:pt x="428795" y="2813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28800" y="3779901"/>
              <a:ext cx="762000" cy="722630"/>
            </a:xfrm>
            <a:custGeom>
              <a:avLst/>
              <a:gdLst/>
              <a:ahLst/>
              <a:cxnLst/>
              <a:rect l="l" t="t" r="r" b="b"/>
              <a:pathLst>
                <a:path w="762000" h="722629">
                  <a:moveTo>
                    <a:pt x="0" y="361061"/>
                  </a:moveTo>
                  <a:lnTo>
                    <a:pt x="2968" y="315773"/>
                  </a:lnTo>
                  <a:lnTo>
                    <a:pt x="11634" y="272164"/>
                  </a:lnTo>
                  <a:lnTo>
                    <a:pt x="25643" y="230571"/>
                  </a:lnTo>
                  <a:lnTo>
                    <a:pt x="44636" y="191332"/>
                  </a:lnTo>
                  <a:lnTo>
                    <a:pt x="68257" y="154787"/>
                  </a:lnTo>
                  <a:lnTo>
                    <a:pt x="96149" y="121273"/>
                  </a:lnTo>
                  <a:lnTo>
                    <a:pt x="127955" y="91129"/>
                  </a:lnTo>
                  <a:lnTo>
                    <a:pt x="163318" y="64695"/>
                  </a:lnTo>
                  <a:lnTo>
                    <a:pt x="201881" y="42307"/>
                  </a:lnTo>
                  <a:lnTo>
                    <a:pt x="243288" y="24305"/>
                  </a:lnTo>
                  <a:lnTo>
                    <a:pt x="287181" y="11028"/>
                  </a:lnTo>
                  <a:lnTo>
                    <a:pt x="333204" y="2813"/>
                  </a:lnTo>
                  <a:lnTo>
                    <a:pt x="381000" y="0"/>
                  </a:lnTo>
                  <a:lnTo>
                    <a:pt x="428795" y="2813"/>
                  </a:lnTo>
                  <a:lnTo>
                    <a:pt x="474818" y="11028"/>
                  </a:lnTo>
                  <a:lnTo>
                    <a:pt x="518711" y="24305"/>
                  </a:lnTo>
                  <a:lnTo>
                    <a:pt x="560118" y="42307"/>
                  </a:lnTo>
                  <a:lnTo>
                    <a:pt x="598681" y="64695"/>
                  </a:lnTo>
                  <a:lnTo>
                    <a:pt x="634044" y="91129"/>
                  </a:lnTo>
                  <a:lnTo>
                    <a:pt x="665850" y="121273"/>
                  </a:lnTo>
                  <a:lnTo>
                    <a:pt x="693742" y="154787"/>
                  </a:lnTo>
                  <a:lnTo>
                    <a:pt x="717363" y="191332"/>
                  </a:lnTo>
                  <a:lnTo>
                    <a:pt x="736356" y="230571"/>
                  </a:lnTo>
                  <a:lnTo>
                    <a:pt x="750365" y="272164"/>
                  </a:lnTo>
                  <a:lnTo>
                    <a:pt x="759031" y="315773"/>
                  </a:lnTo>
                  <a:lnTo>
                    <a:pt x="762000" y="361061"/>
                  </a:lnTo>
                  <a:lnTo>
                    <a:pt x="759031" y="406375"/>
                  </a:lnTo>
                  <a:lnTo>
                    <a:pt x="750365" y="450007"/>
                  </a:lnTo>
                  <a:lnTo>
                    <a:pt x="736356" y="491620"/>
                  </a:lnTo>
                  <a:lnTo>
                    <a:pt x="717363" y="530874"/>
                  </a:lnTo>
                  <a:lnTo>
                    <a:pt x="693742" y="567432"/>
                  </a:lnTo>
                  <a:lnTo>
                    <a:pt x="665850" y="600955"/>
                  </a:lnTo>
                  <a:lnTo>
                    <a:pt x="634044" y="631106"/>
                  </a:lnTo>
                  <a:lnTo>
                    <a:pt x="598681" y="657546"/>
                  </a:lnTo>
                  <a:lnTo>
                    <a:pt x="560118" y="679937"/>
                  </a:lnTo>
                  <a:lnTo>
                    <a:pt x="518711" y="697941"/>
                  </a:lnTo>
                  <a:lnTo>
                    <a:pt x="474818" y="711220"/>
                  </a:lnTo>
                  <a:lnTo>
                    <a:pt x="428795" y="719435"/>
                  </a:lnTo>
                  <a:lnTo>
                    <a:pt x="381000" y="722249"/>
                  </a:lnTo>
                  <a:lnTo>
                    <a:pt x="333204" y="719435"/>
                  </a:lnTo>
                  <a:lnTo>
                    <a:pt x="287181" y="711220"/>
                  </a:lnTo>
                  <a:lnTo>
                    <a:pt x="243288" y="697941"/>
                  </a:lnTo>
                  <a:lnTo>
                    <a:pt x="201881" y="679937"/>
                  </a:lnTo>
                  <a:lnTo>
                    <a:pt x="163318" y="657546"/>
                  </a:lnTo>
                  <a:lnTo>
                    <a:pt x="127955" y="631106"/>
                  </a:lnTo>
                  <a:lnTo>
                    <a:pt x="96149" y="600955"/>
                  </a:lnTo>
                  <a:lnTo>
                    <a:pt x="68257" y="567432"/>
                  </a:lnTo>
                  <a:lnTo>
                    <a:pt x="44636" y="530874"/>
                  </a:lnTo>
                  <a:lnTo>
                    <a:pt x="25643" y="491620"/>
                  </a:lnTo>
                  <a:lnTo>
                    <a:pt x="11634" y="450007"/>
                  </a:lnTo>
                  <a:lnTo>
                    <a:pt x="2968" y="406375"/>
                  </a:lnTo>
                  <a:lnTo>
                    <a:pt x="0" y="36106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25776" y="3699205"/>
            <a:ext cx="3689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k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3250" y="4383023"/>
            <a:ext cx="1468755" cy="1692910"/>
            <a:chOff x="603250" y="4383023"/>
            <a:chExt cx="1468755" cy="1692910"/>
          </a:xfrm>
        </p:grpSpPr>
        <p:sp>
          <p:nvSpPr>
            <p:cNvPr id="12" name="object 12"/>
            <p:cNvSpPr/>
            <p:nvPr/>
          </p:nvSpPr>
          <p:spPr>
            <a:xfrm>
              <a:off x="609600" y="4952999"/>
              <a:ext cx="1456055" cy="1116330"/>
            </a:xfrm>
            <a:custGeom>
              <a:avLst/>
              <a:gdLst/>
              <a:ahLst/>
              <a:cxnLst/>
              <a:rect l="l" t="t" r="r" b="b"/>
              <a:pathLst>
                <a:path w="1456055" h="1116329">
                  <a:moveTo>
                    <a:pt x="727837" y="0"/>
                  </a:moveTo>
                  <a:lnTo>
                    <a:pt x="0" y="1116012"/>
                  </a:lnTo>
                  <a:lnTo>
                    <a:pt x="1455801" y="1116012"/>
                  </a:lnTo>
                  <a:lnTo>
                    <a:pt x="727837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9600" y="4952999"/>
              <a:ext cx="1456055" cy="1116330"/>
            </a:xfrm>
            <a:custGeom>
              <a:avLst/>
              <a:gdLst/>
              <a:ahLst/>
              <a:cxnLst/>
              <a:rect l="l" t="t" r="r" b="b"/>
              <a:pathLst>
                <a:path w="1456055" h="1116329">
                  <a:moveTo>
                    <a:pt x="0" y="1116012"/>
                  </a:moveTo>
                  <a:lnTo>
                    <a:pt x="727837" y="0"/>
                  </a:lnTo>
                  <a:lnTo>
                    <a:pt x="1455801" y="1116012"/>
                  </a:lnTo>
                  <a:lnTo>
                    <a:pt x="0" y="11160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38326" y="4395723"/>
              <a:ext cx="601980" cy="557530"/>
            </a:xfrm>
            <a:custGeom>
              <a:avLst/>
              <a:gdLst/>
              <a:ahLst/>
              <a:cxnLst/>
              <a:rect l="l" t="t" r="r" b="b"/>
              <a:pathLst>
                <a:path w="601980" h="557529">
                  <a:moveTo>
                    <a:pt x="601599" y="0"/>
                  </a:moveTo>
                  <a:lnTo>
                    <a:pt x="0" y="557276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50416" y="5269179"/>
            <a:ext cx="4445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Times New Roman"/>
                <a:cs typeface="Times New Roman"/>
              </a:rPr>
              <a:t>X</a:t>
            </a:r>
            <a:endParaRPr sz="54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351151" y="4870450"/>
            <a:ext cx="1330325" cy="1195705"/>
            <a:chOff x="2351151" y="4870450"/>
            <a:chExt cx="1330325" cy="1195705"/>
          </a:xfrm>
        </p:grpSpPr>
        <p:sp>
          <p:nvSpPr>
            <p:cNvPr id="17" name="object 17"/>
            <p:cNvSpPr/>
            <p:nvPr/>
          </p:nvSpPr>
          <p:spPr>
            <a:xfrm>
              <a:off x="2357501" y="4876800"/>
              <a:ext cx="1317625" cy="1183005"/>
            </a:xfrm>
            <a:custGeom>
              <a:avLst/>
              <a:gdLst/>
              <a:ahLst/>
              <a:cxnLst/>
              <a:rect l="l" t="t" r="r" b="b"/>
              <a:pathLst>
                <a:path w="1317625" h="1183004">
                  <a:moveTo>
                    <a:pt x="658749" y="0"/>
                  </a:moveTo>
                  <a:lnTo>
                    <a:pt x="0" y="1182687"/>
                  </a:lnTo>
                  <a:lnTo>
                    <a:pt x="1317625" y="1182687"/>
                  </a:lnTo>
                  <a:lnTo>
                    <a:pt x="658749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57501" y="4876800"/>
              <a:ext cx="1317625" cy="1183005"/>
            </a:xfrm>
            <a:custGeom>
              <a:avLst/>
              <a:gdLst/>
              <a:ahLst/>
              <a:cxnLst/>
              <a:rect l="l" t="t" r="r" b="b"/>
              <a:pathLst>
                <a:path w="1317625" h="1183004">
                  <a:moveTo>
                    <a:pt x="0" y="1182687"/>
                  </a:moveTo>
                  <a:lnTo>
                    <a:pt x="658749" y="0"/>
                  </a:lnTo>
                  <a:lnTo>
                    <a:pt x="1317625" y="1182687"/>
                  </a:lnTo>
                  <a:lnTo>
                    <a:pt x="0" y="11826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775585" y="5322519"/>
            <a:ext cx="4832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V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466975" y="4383023"/>
            <a:ext cx="4225925" cy="1648460"/>
            <a:chOff x="2466975" y="4383023"/>
            <a:chExt cx="4225925" cy="1648460"/>
          </a:xfrm>
        </p:grpSpPr>
        <p:sp>
          <p:nvSpPr>
            <p:cNvPr id="21" name="object 21"/>
            <p:cNvSpPr/>
            <p:nvPr/>
          </p:nvSpPr>
          <p:spPr>
            <a:xfrm>
              <a:off x="5229225" y="4906898"/>
              <a:ext cx="1457325" cy="1118235"/>
            </a:xfrm>
            <a:custGeom>
              <a:avLst/>
              <a:gdLst/>
              <a:ahLst/>
              <a:cxnLst/>
              <a:rect l="l" t="t" r="r" b="b"/>
              <a:pathLst>
                <a:path w="1457325" h="1118235">
                  <a:moveTo>
                    <a:pt x="728726" y="0"/>
                  </a:moveTo>
                  <a:lnTo>
                    <a:pt x="0" y="1117663"/>
                  </a:lnTo>
                  <a:lnTo>
                    <a:pt x="1457325" y="1117663"/>
                  </a:lnTo>
                  <a:lnTo>
                    <a:pt x="728726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29225" y="4906898"/>
              <a:ext cx="1457325" cy="1118235"/>
            </a:xfrm>
            <a:custGeom>
              <a:avLst/>
              <a:gdLst/>
              <a:ahLst/>
              <a:cxnLst/>
              <a:rect l="l" t="t" r="r" b="b"/>
              <a:pathLst>
                <a:path w="1457325" h="1118235">
                  <a:moveTo>
                    <a:pt x="0" y="1117663"/>
                  </a:moveTo>
                  <a:lnTo>
                    <a:pt x="728726" y="0"/>
                  </a:lnTo>
                  <a:lnTo>
                    <a:pt x="1457325" y="1117663"/>
                  </a:lnTo>
                  <a:lnTo>
                    <a:pt x="0" y="111766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79675" y="4395723"/>
              <a:ext cx="536575" cy="481330"/>
            </a:xfrm>
            <a:custGeom>
              <a:avLst/>
              <a:gdLst/>
              <a:ahLst/>
              <a:cxnLst/>
              <a:rect l="l" t="t" r="r" b="b"/>
              <a:pathLst>
                <a:path w="536575" h="481329">
                  <a:moveTo>
                    <a:pt x="0" y="0"/>
                  </a:moveTo>
                  <a:lnTo>
                    <a:pt x="536575" y="48107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726684" y="5197550"/>
            <a:ext cx="30314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5410" algn="l"/>
                <a:tab pos="3018155" algn="l"/>
              </a:tabLst>
            </a:pPr>
            <a:r>
              <a:rPr sz="5400" i="1" dirty="0">
                <a:latin typeface="Arial"/>
                <a:cs typeface="Arial"/>
              </a:rPr>
              <a:t>Z	</a:t>
            </a:r>
            <a:r>
              <a:rPr sz="5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803650" y="4376673"/>
            <a:ext cx="2167255" cy="1689735"/>
            <a:chOff x="3803650" y="4376673"/>
            <a:chExt cx="2167255" cy="1689735"/>
          </a:xfrm>
        </p:grpSpPr>
        <p:sp>
          <p:nvSpPr>
            <p:cNvPr id="26" name="object 26"/>
            <p:cNvSpPr/>
            <p:nvPr/>
          </p:nvSpPr>
          <p:spPr>
            <a:xfrm>
              <a:off x="5461000" y="4389373"/>
              <a:ext cx="497205" cy="517525"/>
            </a:xfrm>
            <a:custGeom>
              <a:avLst/>
              <a:gdLst/>
              <a:ahLst/>
              <a:cxnLst/>
              <a:rect l="l" t="t" r="r" b="b"/>
              <a:pathLst>
                <a:path w="497204" h="517525">
                  <a:moveTo>
                    <a:pt x="0" y="0"/>
                  </a:moveTo>
                  <a:lnTo>
                    <a:pt x="496950" y="51752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10000" y="4876799"/>
              <a:ext cx="1316355" cy="1183005"/>
            </a:xfrm>
            <a:custGeom>
              <a:avLst/>
              <a:gdLst/>
              <a:ahLst/>
              <a:cxnLst/>
              <a:rect l="l" t="t" r="r" b="b"/>
              <a:pathLst>
                <a:path w="1316354" h="1183004">
                  <a:moveTo>
                    <a:pt x="657987" y="0"/>
                  </a:moveTo>
                  <a:lnTo>
                    <a:pt x="0" y="1182687"/>
                  </a:lnTo>
                  <a:lnTo>
                    <a:pt x="1316101" y="1182687"/>
                  </a:lnTo>
                  <a:lnTo>
                    <a:pt x="65798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10000" y="4876799"/>
              <a:ext cx="1316355" cy="1183005"/>
            </a:xfrm>
            <a:custGeom>
              <a:avLst/>
              <a:gdLst/>
              <a:ahLst/>
              <a:cxnLst/>
              <a:rect l="l" t="t" r="r" b="b"/>
              <a:pathLst>
                <a:path w="1316354" h="1183004">
                  <a:moveTo>
                    <a:pt x="0" y="1182687"/>
                  </a:moveTo>
                  <a:lnTo>
                    <a:pt x="657987" y="0"/>
                  </a:lnTo>
                  <a:lnTo>
                    <a:pt x="1316101" y="1182687"/>
                  </a:lnTo>
                  <a:lnTo>
                    <a:pt x="0" y="11826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7032625" y="4389373"/>
            <a:ext cx="1456055" cy="0"/>
          </a:xfrm>
          <a:custGeom>
            <a:avLst/>
            <a:gdLst/>
            <a:ahLst/>
            <a:cxnLst/>
            <a:rect l="l" t="t" r="r" b="b"/>
            <a:pathLst>
              <a:path w="1456054">
                <a:moveTo>
                  <a:pt x="0" y="0"/>
                </a:moveTo>
                <a:lnTo>
                  <a:pt x="1455801" y="0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32625" y="5176773"/>
            <a:ext cx="1456055" cy="0"/>
          </a:xfrm>
          <a:custGeom>
            <a:avLst/>
            <a:gdLst/>
            <a:ahLst/>
            <a:cxnLst/>
            <a:rect l="l" t="t" r="r" b="b"/>
            <a:pathLst>
              <a:path w="1456054">
                <a:moveTo>
                  <a:pt x="0" y="0"/>
                </a:moveTo>
                <a:lnTo>
                  <a:pt x="1455801" y="0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32326" y="5240223"/>
            <a:ext cx="6731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W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194050" y="2889250"/>
            <a:ext cx="776605" cy="735330"/>
            <a:chOff x="3194050" y="2889250"/>
            <a:chExt cx="776605" cy="735330"/>
          </a:xfrm>
        </p:grpSpPr>
        <p:sp>
          <p:nvSpPr>
            <p:cNvPr id="33" name="object 33"/>
            <p:cNvSpPr/>
            <p:nvPr/>
          </p:nvSpPr>
          <p:spPr>
            <a:xfrm>
              <a:off x="3200400" y="2895600"/>
              <a:ext cx="763905" cy="722630"/>
            </a:xfrm>
            <a:custGeom>
              <a:avLst/>
              <a:gdLst/>
              <a:ahLst/>
              <a:cxnLst/>
              <a:rect l="l" t="t" r="r" b="b"/>
              <a:pathLst>
                <a:path w="763904" h="722629">
                  <a:moveTo>
                    <a:pt x="381762" y="0"/>
                  </a:moveTo>
                  <a:lnTo>
                    <a:pt x="333878" y="2813"/>
                  </a:lnTo>
                  <a:lnTo>
                    <a:pt x="287769" y="11028"/>
                  </a:lnTo>
                  <a:lnTo>
                    <a:pt x="243791" y="24307"/>
                  </a:lnTo>
                  <a:lnTo>
                    <a:pt x="202303" y="42311"/>
                  </a:lnTo>
                  <a:lnTo>
                    <a:pt x="163662" y="64702"/>
                  </a:lnTo>
                  <a:lnTo>
                    <a:pt x="128227" y="91142"/>
                  </a:lnTo>
                  <a:lnTo>
                    <a:pt x="96355" y="121293"/>
                  </a:lnTo>
                  <a:lnTo>
                    <a:pt x="68404" y="154816"/>
                  </a:lnTo>
                  <a:lnTo>
                    <a:pt x="44733" y="191374"/>
                  </a:lnTo>
                  <a:lnTo>
                    <a:pt x="25699" y="230628"/>
                  </a:lnTo>
                  <a:lnTo>
                    <a:pt x="11660" y="272241"/>
                  </a:lnTo>
                  <a:lnTo>
                    <a:pt x="2974" y="315873"/>
                  </a:lnTo>
                  <a:lnTo>
                    <a:pt x="0" y="361188"/>
                  </a:lnTo>
                  <a:lnTo>
                    <a:pt x="2974" y="406477"/>
                  </a:lnTo>
                  <a:lnTo>
                    <a:pt x="11660" y="450092"/>
                  </a:lnTo>
                  <a:lnTo>
                    <a:pt x="25699" y="491694"/>
                  </a:lnTo>
                  <a:lnTo>
                    <a:pt x="44733" y="530945"/>
                  </a:lnTo>
                  <a:lnTo>
                    <a:pt x="68404" y="567503"/>
                  </a:lnTo>
                  <a:lnTo>
                    <a:pt x="96355" y="601031"/>
                  </a:lnTo>
                  <a:lnTo>
                    <a:pt x="128227" y="631189"/>
                  </a:lnTo>
                  <a:lnTo>
                    <a:pt x="163662" y="657638"/>
                  </a:lnTo>
                  <a:lnTo>
                    <a:pt x="202303" y="680039"/>
                  </a:lnTo>
                  <a:lnTo>
                    <a:pt x="243791" y="698053"/>
                  </a:lnTo>
                  <a:lnTo>
                    <a:pt x="287769" y="711339"/>
                  </a:lnTo>
                  <a:lnTo>
                    <a:pt x="333878" y="719560"/>
                  </a:lnTo>
                  <a:lnTo>
                    <a:pt x="381762" y="722376"/>
                  </a:lnTo>
                  <a:lnTo>
                    <a:pt x="429672" y="719560"/>
                  </a:lnTo>
                  <a:lnTo>
                    <a:pt x="475804" y="711339"/>
                  </a:lnTo>
                  <a:lnTo>
                    <a:pt x="519801" y="698053"/>
                  </a:lnTo>
                  <a:lnTo>
                    <a:pt x="561305" y="680039"/>
                  </a:lnTo>
                  <a:lnTo>
                    <a:pt x="599958" y="657638"/>
                  </a:lnTo>
                  <a:lnTo>
                    <a:pt x="635403" y="631189"/>
                  </a:lnTo>
                  <a:lnTo>
                    <a:pt x="667283" y="601031"/>
                  </a:lnTo>
                  <a:lnTo>
                    <a:pt x="695238" y="567503"/>
                  </a:lnTo>
                  <a:lnTo>
                    <a:pt x="718913" y="530945"/>
                  </a:lnTo>
                  <a:lnTo>
                    <a:pt x="737949" y="491694"/>
                  </a:lnTo>
                  <a:lnTo>
                    <a:pt x="751989" y="450092"/>
                  </a:lnTo>
                  <a:lnTo>
                    <a:pt x="760676" y="406477"/>
                  </a:lnTo>
                  <a:lnTo>
                    <a:pt x="763651" y="361188"/>
                  </a:lnTo>
                  <a:lnTo>
                    <a:pt x="760676" y="315873"/>
                  </a:lnTo>
                  <a:lnTo>
                    <a:pt x="751989" y="272241"/>
                  </a:lnTo>
                  <a:lnTo>
                    <a:pt x="737949" y="230628"/>
                  </a:lnTo>
                  <a:lnTo>
                    <a:pt x="718913" y="191374"/>
                  </a:lnTo>
                  <a:lnTo>
                    <a:pt x="695238" y="154816"/>
                  </a:lnTo>
                  <a:lnTo>
                    <a:pt x="667283" y="121293"/>
                  </a:lnTo>
                  <a:lnTo>
                    <a:pt x="635403" y="91142"/>
                  </a:lnTo>
                  <a:lnTo>
                    <a:pt x="599958" y="64702"/>
                  </a:lnTo>
                  <a:lnTo>
                    <a:pt x="561305" y="42311"/>
                  </a:lnTo>
                  <a:lnTo>
                    <a:pt x="519801" y="24307"/>
                  </a:lnTo>
                  <a:lnTo>
                    <a:pt x="475804" y="11028"/>
                  </a:lnTo>
                  <a:lnTo>
                    <a:pt x="429672" y="2813"/>
                  </a:lnTo>
                  <a:lnTo>
                    <a:pt x="381762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00400" y="2895600"/>
              <a:ext cx="763905" cy="722630"/>
            </a:xfrm>
            <a:custGeom>
              <a:avLst/>
              <a:gdLst/>
              <a:ahLst/>
              <a:cxnLst/>
              <a:rect l="l" t="t" r="r" b="b"/>
              <a:pathLst>
                <a:path w="763904" h="722629">
                  <a:moveTo>
                    <a:pt x="0" y="361188"/>
                  </a:moveTo>
                  <a:lnTo>
                    <a:pt x="2974" y="315873"/>
                  </a:lnTo>
                  <a:lnTo>
                    <a:pt x="11660" y="272241"/>
                  </a:lnTo>
                  <a:lnTo>
                    <a:pt x="25699" y="230628"/>
                  </a:lnTo>
                  <a:lnTo>
                    <a:pt x="44733" y="191374"/>
                  </a:lnTo>
                  <a:lnTo>
                    <a:pt x="68404" y="154816"/>
                  </a:lnTo>
                  <a:lnTo>
                    <a:pt x="96355" y="121293"/>
                  </a:lnTo>
                  <a:lnTo>
                    <a:pt x="128227" y="91142"/>
                  </a:lnTo>
                  <a:lnTo>
                    <a:pt x="163662" y="64702"/>
                  </a:lnTo>
                  <a:lnTo>
                    <a:pt x="202303" y="42311"/>
                  </a:lnTo>
                  <a:lnTo>
                    <a:pt x="243791" y="24307"/>
                  </a:lnTo>
                  <a:lnTo>
                    <a:pt x="287769" y="11028"/>
                  </a:lnTo>
                  <a:lnTo>
                    <a:pt x="333878" y="2813"/>
                  </a:lnTo>
                  <a:lnTo>
                    <a:pt x="381762" y="0"/>
                  </a:lnTo>
                  <a:lnTo>
                    <a:pt x="429672" y="2813"/>
                  </a:lnTo>
                  <a:lnTo>
                    <a:pt x="475804" y="11028"/>
                  </a:lnTo>
                  <a:lnTo>
                    <a:pt x="519801" y="24307"/>
                  </a:lnTo>
                  <a:lnTo>
                    <a:pt x="561305" y="42311"/>
                  </a:lnTo>
                  <a:lnTo>
                    <a:pt x="599958" y="64702"/>
                  </a:lnTo>
                  <a:lnTo>
                    <a:pt x="635403" y="91142"/>
                  </a:lnTo>
                  <a:lnTo>
                    <a:pt x="667283" y="121293"/>
                  </a:lnTo>
                  <a:lnTo>
                    <a:pt x="695238" y="154816"/>
                  </a:lnTo>
                  <a:lnTo>
                    <a:pt x="718913" y="191374"/>
                  </a:lnTo>
                  <a:lnTo>
                    <a:pt x="737949" y="230628"/>
                  </a:lnTo>
                  <a:lnTo>
                    <a:pt x="751989" y="272241"/>
                  </a:lnTo>
                  <a:lnTo>
                    <a:pt x="760676" y="315873"/>
                  </a:lnTo>
                  <a:lnTo>
                    <a:pt x="763651" y="361188"/>
                  </a:lnTo>
                  <a:lnTo>
                    <a:pt x="760676" y="406477"/>
                  </a:lnTo>
                  <a:lnTo>
                    <a:pt x="751989" y="450092"/>
                  </a:lnTo>
                  <a:lnTo>
                    <a:pt x="737949" y="491694"/>
                  </a:lnTo>
                  <a:lnTo>
                    <a:pt x="718913" y="530945"/>
                  </a:lnTo>
                  <a:lnTo>
                    <a:pt x="695238" y="567503"/>
                  </a:lnTo>
                  <a:lnTo>
                    <a:pt x="667283" y="601031"/>
                  </a:lnTo>
                  <a:lnTo>
                    <a:pt x="635403" y="631189"/>
                  </a:lnTo>
                  <a:lnTo>
                    <a:pt x="599958" y="657638"/>
                  </a:lnTo>
                  <a:lnTo>
                    <a:pt x="561305" y="680039"/>
                  </a:lnTo>
                  <a:lnTo>
                    <a:pt x="519801" y="698053"/>
                  </a:lnTo>
                  <a:lnTo>
                    <a:pt x="475804" y="711339"/>
                  </a:lnTo>
                  <a:lnTo>
                    <a:pt x="429672" y="719560"/>
                  </a:lnTo>
                  <a:lnTo>
                    <a:pt x="381762" y="722376"/>
                  </a:lnTo>
                  <a:lnTo>
                    <a:pt x="333878" y="719560"/>
                  </a:lnTo>
                  <a:lnTo>
                    <a:pt x="287769" y="711339"/>
                  </a:lnTo>
                  <a:lnTo>
                    <a:pt x="243791" y="698053"/>
                  </a:lnTo>
                  <a:lnTo>
                    <a:pt x="202303" y="680039"/>
                  </a:lnTo>
                  <a:lnTo>
                    <a:pt x="163662" y="657638"/>
                  </a:lnTo>
                  <a:lnTo>
                    <a:pt x="128227" y="631189"/>
                  </a:lnTo>
                  <a:lnTo>
                    <a:pt x="96355" y="601031"/>
                  </a:lnTo>
                  <a:lnTo>
                    <a:pt x="68404" y="567503"/>
                  </a:lnTo>
                  <a:lnTo>
                    <a:pt x="44733" y="530945"/>
                  </a:lnTo>
                  <a:lnTo>
                    <a:pt x="25699" y="491694"/>
                  </a:lnTo>
                  <a:lnTo>
                    <a:pt x="11660" y="450092"/>
                  </a:lnTo>
                  <a:lnTo>
                    <a:pt x="2974" y="406477"/>
                  </a:lnTo>
                  <a:lnTo>
                    <a:pt x="0" y="3611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492753" y="2814954"/>
            <a:ext cx="177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spc="-5" dirty="0">
                <a:latin typeface="Arial"/>
                <a:cs typeface="Arial"/>
              </a:rPr>
              <a:t>i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197100" y="2700605"/>
            <a:ext cx="3827779" cy="2189480"/>
            <a:chOff x="2197100" y="2700605"/>
            <a:chExt cx="3827779" cy="2189480"/>
          </a:xfrm>
        </p:grpSpPr>
        <p:sp>
          <p:nvSpPr>
            <p:cNvPr id="37" name="object 37"/>
            <p:cNvSpPr/>
            <p:nvPr/>
          </p:nvSpPr>
          <p:spPr>
            <a:xfrm>
              <a:off x="2209800" y="3511549"/>
              <a:ext cx="2981325" cy="1365250"/>
            </a:xfrm>
            <a:custGeom>
              <a:avLst/>
              <a:gdLst/>
              <a:ahLst/>
              <a:cxnLst/>
              <a:rect l="l" t="t" r="r" b="b"/>
              <a:pathLst>
                <a:path w="2981325" h="1365250">
                  <a:moveTo>
                    <a:pt x="2711450" y="877824"/>
                  </a:moveTo>
                  <a:lnTo>
                    <a:pt x="2259076" y="1365250"/>
                  </a:lnTo>
                </a:path>
                <a:path w="2981325" h="1365250">
                  <a:moveTo>
                    <a:pt x="1101725" y="0"/>
                  </a:moveTo>
                  <a:lnTo>
                    <a:pt x="0" y="268350"/>
                  </a:lnTo>
                </a:path>
                <a:path w="2981325" h="1365250">
                  <a:moveTo>
                    <a:pt x="2981325" y="262000"/>
                  </a:moveTo>
                  <a:lnTo>
                    <a:pt x="164312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03792" y="2713305"/>
              <a:ext cx="3108325" cy="2077720"/>
            </a:xfrm>
            <a:custGeom>
              <a:avLst/>
              <a:gdLst/>
              <a:ahLst/>
              <a:cxnLst/>
              <a:rect l="l" t="t" r="r" b="b"/>
              <a:pathLst>
                <a:path w="3108325" h="2077720">
                  <a:moveTo>
                    <a:pt x="40067" y="233856"/>
                  </a:moveTo>
                  <a:lnTo>
                    <a:pt x="71082" y="186024"/>
                  </a:lnTo>
                  <a:lnTo>
                    <a:pt x="110032" y="143733"/>
                  </a:lnTo>
                  <a:lnTo>
                    <a:pt x="156532" y="106950"/>
                  </a:lnTo>
                  <a:lnTo>
                    <a:pt x="210196" y="75644"/>
                  </a:lnTo>
                  <a:lnTo>
                    <a:pt x="270638" y="49785"/>
                  </a:lnTo>
                  <a:lnTo>
                    <a:pt x="337472" y="29343"/>
                  </a:lnTo>
                  <a:lnTo>
                    <a:pt x="410313" y="14285"/>
                  </a:lnTo>
                  <a:lnTo>
                    <a:pt x="448865" y="8766"/>
                  </a:lnTo>
                  <a:lnTo>
                    <a:pt x="488774" y="4582"/>
                  </a:lnTo>
                  <a:lnTo>
                    <a:pt x="529992" y="1729"/>
                  </a:lnTo>
                  <a:lnTo>
                    <a:pt x="572471" y="203"/>
                  </a:lnTo>
                  <a:lnTo>
                    <a:pt x="616162" y="0"/>
                  </a:lnTo>
                  <a:lnTo>
                    <a:pt x="661016" y="1116"/>
                  </a:lnTo>
                  <a:lnTo>
                    <a:pt x="706987" y="3548"/>
                  </a:lnTo>
                  <a:lnTo>
                    <a:pt x="754025" y="7291"/>
                  </a:lnTo>
                  <a:lnTo>
                    <a:pt x="802083" y="12342"/>
                  </a:lnTo>
                  <a:lnTo>
                    <a:pt x="851112" y="18697"/>
                  </a:lnTo>
                  <a:lnTo>
                    <a:pt x="901063" y="26352"/>
                  </a:lnTo>
                  <a:lnTo>
                    <a:pt x="951889" y="35304"/>
                  </a:lnTo>
                  <a:lnTo>
                    <a:pt x="1003542" y="45547"/>
                  </a:lnTo>
                  <a:lnTo>
                    <a:pt x="1055973" y="57080"/>
                  </a:lnTo>
                  <a:lnTo>
                    <a:pt x="1109134" y="69897"/>
                  </a:lnTo>
                  <a:lnTo>
                    <a:pt x="1162977" y="83994"/>
                  </a:lnTo>
                  <a:lnTo>
                    <a:pt x="1217453" y="99369"/>
                  </a:lnTo>
                  <a:lnTo>
                    <a:pt x="1272515" y="116017"/>
                  </a:lnTo>
                  <a:lnTo>
                    <a:pt x="1328113" y="133934"/>
                  </a:lnTo>
                  <a:lnTo>
                    <a:pt x="1384201" y="153116"/>
                  </a:lnTo>
                  <a:lnTo>
                    <a:pt x="1440729" y="173560"/>
                  </a:lnTo>
                  <a:lnTo>
                    <a:pt x="1497650" y="195262"/>
                  </a:lnTo>
                  <a:lnTo>
                    <a:pt x="1554914" y="218217"/>
                  </a:lnTo>
                  <a:lnTo>
                    <a:pt x="1612475" y="242422"/>
                  </a:lnTo>
                  <a:lnTo>
                    <a:pt x="1670284" y="267874"/>
                  </a:lnTo>
                  <a:lnTo>
                    <a:pt x="1728292" y="294568"/>
                  </a:lnTo>
                  <a:lnTo>
                    <a:pt x="1786451" y="322500"/>
                  </a:lnTo>
                  <a:lnTo>
                    <a:pt x="1844713" y="351667"/>
                  </a:lnTo>
                  <a:lnTo>
                    <a:pt x="1903030" y="382065"/>
                  </a:lnTo>
                  <a:lnTo>
                    <a:pt x="1960843" y="413410"/>
                  </a:lnTo>
                  <a:lnTo>
                    <a:pt x="2017605" y="445400"/>
                  </a:lnTo>
                  <a:lnTo>
                    <a:pt x="2073286" y="477995"/>
                  </a:lnTo>
                  <a:lnTo>
                    <a:pt x="2127856" y="511157"/>
                  </a:lnTo>
                  <a:lnTo>
                    <a:pt x="2181284" y="544849"/>
                  </a:lnTo>
                  <a:lnTo>
                    <a:pt x="2233541" y="579033"/>
                  </a:lnTo>
                  <a:lnTo>
                    <a:pt x="2284595" y="613672"/>
                  </a:lnTo>
                  <a:lnTo>
                    <a:pt x="2334418" y="648726"/>
                  </a:lnTo>
                  <a:lnTo>
                    <a:pt x="2382979" y="684159"/>
                  </a:lnTo>
                  <a:lnTo>
                    <a:pt x="2430247" y="719933"/>
                  </a:lnTo>
                  <a:lnTo>
                    <a:pt x="2476193" y="756009"/>
                  </a:lnTo>
                  <a:lnTo>
                    <a:pt x="2520787" y="792349"/>
                  </a:lnTo>
                  <a:lnTo>
                    <a:pt x="2563998" y="828917"/>
                  </a:lnTo>
                  <a:lnTo>
                    <a:pt x="2605796" y="865674"/>
                  </a:lnTo>
                  <a:lnTo>
                    <a:pt x="2646150" y="902582"/>
                  </a:lnTo>
                  <a:lnTo>
                    <a:pt x="2685032" y="939604"/>
                  </a:lnTo>
                  <a:lnTo>
                    <a:pt x="2722410" y="976701"/>
                  </a:lnTo>
                  <a:lnTo>
                    <a:pt x="2758255" y="1013835"/>
                  </a:lnTo>
                  <a:lnTo>
                    <a:pt x="2792536" y="1050970"/>
                  </a:lnTo>
                  <a:lnTo>
                    <a:pt x="2825223" y="1088066"/>
                  </a:lnTo>
                  <a:lnTo>
                    <a:pt x="2856286" y="1125087"/>
                  </a:lnTo>
                  <a:lnTo>
                    <a:pt x="2885695" y="1161993"/>
                  </a:lnTo>
                  <a:lnTo>
                    <a:pt x="2913419" y="1198748"/>
                  </a:lnTo>
                  <a:lnTo>
                    <a:pt x="2939429" y="1235314"/>
                  </a:lnTo>
                  <a:lnTo>
                    <a:pt x="2963694" y="1271652"/>
                  </a:lnTo>
                  <a:lnTo>
                    <a:pt x="2986185" y="1307725"/>
                  </a:lnTo>
                  <a:lnTo>
                    <a:pt x="3006870" y="1343495"/>
                  </a:lnTo>
                  <a:lnTo>
                    <a:pt x="3025721" y="1378924"/>
                  </a:lnTo>
                  <a:lnTo>
                    <a:pt x="3042706" y="1413974"/>
                  </a:lnTo>
                  <a:lnTo>
                    <a:pt x="3070959" y="1482787"/>
                  </a:lnTo>
                  <a:lnTo>
                    <a:pt x="3091389" y="1549631"/>
                  </a:lnTo>
                  <a:lnTo>
                    <a:pt x="3103755" y="1614202"/>
                  </a:lnTo>
                  <a:lnTo>
                    <a:pt x="3107815" y="1676198"/>
                  </a:lnTo>
                  <a:lnTo>
                    <a:pt x="3106655" y="1706136"/>
                  </a:lnTo>
                  <a:lnTo>
                    <a:pt x="3097804" y="1763702"/>
                  </a:lnTo>
                  <a:lnTo>
                    <a:pt x="3080044" y="1817935"/>
                  </a:lnTo>
                  <a:lnTo>
                    <a:pt x="3067747" y="1843708"/>
                  </a:lnTo>
                  <a:lnTo>
                    <a:pt x="3053256" y="1868309"/>
                  </a:lnTo>
                  <a:lnTo>
                    <a:pt x="3036733" y="1891522"/>
                  </a:lnTo>
                  <a:lnTo>
                    <a:pt x="2997783" y="1933801"/>
                  </a:lnTo>
                  <a:lnTo>
                    <a:pt x="2951283" y="1970574"/>
                  </a:lnTo>
                  <a:lnTo>
                    <a:pt x="2897619" y="2001872"/>
                  </a:lnTo>
                  <a:lnTo>
                    <a:pt x="2837177" y="2027726"/>
                  </a:lnTo>
                  <a:lnTo>
                    <a:pt x="2770342" y="2048165"/>
                  </a:lnTo>
                  <a:lnTo>
                    <a:pt x="2697502" y="2063221"/>
                  </a:lnTo>
                  <a:lnTo>
                    <a:pt x="2658949" y="2068740"/>
                  </a:lnTo>
                  <a:lnTo>
                    <a:pt x="2619040" y="2072925"/>
                  </a:lnTo>
                  <a:lnTo>
                    <a:pt x="2577822" y="2075779"/>
                  </a:lnTo>
                  <a:lnTo>
                    <a:pt x="2535344" y="2077307"/>
                  </a:lnTo>
                  <a:lnTo>
                    <a:pt x="2491653" y="2077511"/>
                  </a:lnTo>
                  <a:lnTo>
                    <a:pt x="2446798" y="2076397"/>
                  </a:lnTo>
                  <a:lnTo>
                    <a:pt x="2400827" y="2073967"/>
                  </a:lnTo>
                  <a:lnTo>
                    <a:pt x="2353789" y="2070226"/>
                  </a:lnTo>
                  <a:lnTo>
                    <a:pt x="2305732" y="2065177"/>
                  </a:lnTo>
                  <a:lnTo>
                    <a:pt x="2256703" y="2058824"/>
                  </a:lnTo>
                  <a:lnTo>
                    <a:pt x="2206751" y="2051172"/>
                  </a:lnTo>
                  <a:lnTo>
                    <a:pt x="2155925" y="2042223"/>
                  </a:lnTo>
                  <a:lnTo>
                    <a:pt x="2104272" y="2031983"/>
                  </a:lnTo>
                  <a:lnTo>
                    <a:pt x="2051841" y="2020453"/>
                  </a:lnTo>
                  <a:lnTo>
                    <a:pt x="1998680" y="2007639"/>
                  </a:lnTo>
                  <a:lnTo>
                    <a:pt x="1944838" y="1993545"/>
                  </a:lnTo>
                  <a:lnTo>
                    <a:pt x="1890361" y="1978173"/>
                  </a:lnTo>
                  <a:lnTo>
                    <a:pt x="1835300" y="1961528"/>
                  </a:lnTo>
                  <a:lnTo>
                    <a:pt x="1779701" y="1943614"/>
                  </a:lnTo>
                  <a:lnTo>
                    <a:pt x="1723614" y="1924434"/>
                  </a:lnTo>
                  <a:lnTo>
                    <a:pt x="1667085" y="1903992"/>
                  </a:lnTo>
                  <a:lnTo>
                    <a:pt x="1610165" y="1882293"/>
                  </a:lnTo>
                  <a:lnTo>
                    <a:pt x="1552900" y="1859340"/>
                  </a:lnTo>
                  <a:lnTo>
                    <a:pt x="1495339" y="1835136"/>
                  </a:lnTo>
                  <a:lnTo>
                    <a:pt x="1437531" y="1809686"/>
                  </a:lnTo>
                  <a:lnTo>
                    <a:pt x="1379523" y="1782993"/>
                  </a:lnTo>
                  <a:lnTo>
                    <a:pt x="1321364" y="1755062"/>
                  </a:lnTo>
                  <a:lnTo>
                    <a:pt x="1263101" y="1725896"/>
                  </a:lnTo>
                  <a:lnTo>
                    <a:pt x="1204784" y="1695499"/>
                  </a:lnTo>
                  <a:lnTo>
                    <a:pt x="1146971" y="1664144"/>
                  </a:lnTo>
                  <a:lnTo>
                    <a:pt x="1090209" y="1632147"/>
                  </a:lnTo>
                  <a:lnTo>
                    <a:pt x="1034528" y="1599545"/>
                  </a:lnTo>
                  <a:lnTo>
                    <a:pt x="979959" y="1566377"/>
                  </a:lnTo>
                  <a:lnTo>
                    <a:pt x="926530" y="1532679"/>
                  </a:lnTo>
                  <a:lnTo>
                    <a:pt x="874274" y="1498490"/>
                  </a:lnTo>
                  <a:lnTo>
                    <a:pt x="823219" y="1463848"/>
                  </a:lnTo>
                  <a:lnTo>
                    <a:pt x="773396" y="1428790"/>
                  </a:lnTo>
                  <a:lnTo>
                    <a:pt x="724836" y="1393354"/>
                  </a:lnTo>
                  <a:lnTo>
                    <a:pt x="677567" y="1357578"/>
                  </a:lnTo>
                  <a:lnTo>
                    <a:pt x="631621" y="1321500"/>
                  </a:lnTo>
                  <a:lnTo>
                    <a:pt x="587027" y="1285158"/>
                  </a:lnTo>
                  <a:lnTo>
                    <a:pt x="543817" y="1248590"/>
                  </a:lnTo>
                  <a:lnTo>
                    <a:pt x="502019" y="1211832"/>
                  </a:lnTo>
                  <a:lnTo>
                    <a:pt x="461664" y="1174924"/>
                  </a:lnTo>
                  <a:lnTo>
                    <a:pt x="422783" y="1137903"/>
                  </a:lnTo>
                  <a:lnTo>
                    <a:pt x="385404" y="1100807"/>
                  </a:lnTo>
                  <a:lnTo>
                    <a:pt x="349560" y="1063674"/>
                  </a:lnTo>
                  <a:lnTo>
                    <a:pt x="315279" y="1026541"/>
                  </a:lnTo>
                  <a:lnTo>
                    <a:pt x="282592" y="989446"/>
                  </a:lnTo>
                  <a:lnTo>
                    <a:pt x="251529" y="952428"/>
                  </a:lnTo>
                  <a:lnTo>
                    <a:pt x="222120" y="915523"/>
                  </a:lnTo>
                  <a:lnTo>
                    <a:pt x="194395" y="878771"/>
                  </a:lnTo>
                  <a:lnTo>
                    <a:pt x="168385" y="842208"/>
                  </a:lnTo>
                  <a:lnTo>
                    <a:pt x="144120" y="805872"/>
                  </a:lnTo>
                  <a:lnTo>
                    <a:pt x="121630" y="769802"/>
                  </a:lnTo>
                  <a:lnTo>
                    <a:pt x="100944" y="734035"/>
                  </a:lnTo>
                  <a:lnTo>
                    <a:pt x="82094" y="698609"/>
                  </a:lnTo>
                  <a:lnTo>
                    <a:pt x="65109" y="663561"/>
                  </a:lnTo>
                  <a:lnTo>
                    <a:pt x="36855" y="594754"/>
                  </a:lnTo>
                  <a:lnTo>
                    <a:pt x="16425" y="527916"/>
                  </a:lnTo>
                  <a:lnTo>
                    <a:pt x="4059" y="463350"/>
                  </a:lnTo>
                  <a:lnTo>
                    <a:pt x="0" y="401359"/>
                  </a:lnTo>
                  <a:lnTo>
                    <a:pt x="1160" y="371423"/>
                  </a:lnTo>
                  <a:lnTo>
                    <a:pt x="10011" y="313860"/>
                  </a:lnTo>
                  <a:lnTo>
                    <a:pt x="27771" y="259628"/>
                  </a:lnTo>
                  <a:lnTo>
                    <a:pt x="40067" y="233856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528699" y="25400"/>
            <a:ext cx="6087745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11375" marR="5080" indent="-2099310">
              <a:lnSpc>
                <a:spcPct val="100000"/>
              </a:lnSpc>
              <a:spcBef>
                <a:spcPts val="100"/>
              </a:spcBef>
            </a:pP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Double rotation :</a:t>
            </a:r>
            <a:r>
              <a:rPr sz="4400" i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second  rotation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261228" y="1980057"/>
            <a:ext cx="3036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339933"/>
                </a:solidFill>
                <a:latin typeface="Arial"/>
                <a:cs typeface="Arial"/>
              </a:rPr>
              <a:t>right rotation</a:t>
            </a:r>
            <a:r>
              <a:rPr sz="2400" i="1" spc="-40" dirty="0">
                <a:solidFill>
                  <a:srgbClr val="339933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39933"/>
                </a:solidFill>
                <a:latin typeface="Arial"/>
                <a:cs typeface="Arial"/>
              </a:rPr>
              <a:t>complete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642228" y="2692653"/>
            <a:ext cx="24676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Arial"/>
                <a:cs typeface="Arial"/>
              </a:rPr>
              <a:t>Balance has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been  </a:t>
            </a:r>
            <a:r>
              <a:rPr sz="2400" i="1" dirty="0">
                <a:latin typeface="Arial"/>
                <a:cs typeface="Arial"/>
              </a:rPr>
              <a:t>restored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252209" y="459828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93444" y="467448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355975" y="4750689"/>
            <a:ext cx="8991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h or</a:t>
            </a:r>
            <a:r>
              <a:rPr sz="2000" i="1" spc="-130" dirty="0">
                <a:latin typeface="Arial"/>
                <a:cs typeface="Arial"/>
              </a:rPr>
              <a:t> </a:t>
            </a:r>
            <a:r>
              <a:rPr sz="2000" i="1" spc="5" dirty="0">
                <a:latin typeface="Arial"/>
                <a:cs typeface="Arial"/>
              </a:rPr>
              <a:t>h-1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Date Placeholder 44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3AA35E20-E187-458B-895D-DF69CB741DF7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7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6394" y="476453"/>
            <a:ext cx="4708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i="1" spc="-105" dirty="0">
                <a:solidFill>
                  <a:srgbClr val="FF0000"/>
                </a:solidFill>
                <a:latin typeface="Arial"/>
                <a:cs typeface="Arial"/>
              </a:rPr>
              <a:t>AVL </a:t>
            </a:r>
            <a:r>
              <a:rPr b="1" i="1" spc="-20" dirty="0">
                <a:solidFill>
                  <a:srgbClr val="FF0000"/>
                </a:solidFill>
                <a:latin typeface="Arial"/>
                <a:cs typeface="Arial"/>
              </a:rPr>
              <a:t>Trees</a:t>
            </a:r>
            <a:r>
              <a:rPr b="1" i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i="1" spc="-5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249989" y="1835426"/>
            <a:ext cx="1161715" cy="1484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66611" y="1646067"/>
            <a:ext cx="1497701" cy="1997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25496" y="1745672"/>
            <a:ext cx="5552267" cy="2660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294FC88F-D2A8-4E4A-947D-EEC8E3A1EBA0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60" y="2291595"/>
            <a:ext cx="8906122" cy="3632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36394" y="476453"/>
            <a:ext cx="4708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i="1" spc="-105" dirty="0">
                <a:solidFill>
                  <a:srgbClr val="FF0000"/>
                </a:solidFill>
                <a:latin typeface="Arial"/>
                <a:cs typeface="Arial"/>
              </a:rPr>
              <a:t>AVL </a:t>
            </a:r>
            <a:r>
              <a:rPr b="1" i="1" spc="-20" dirty="0">
                <a:solidFill>
                  <a:srgbClr val="FF0000"/>
                </a:solidFill>
                <a:latin typeface="Arial"/>
                <a:cs typeface="Arial"/>
              </a:rPr>
              <a:t>Trees</a:t>
            </a:r>
            <a:r>
              <a:rPr b="1" i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i="1" spc="-5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86B7E0FC-2667-4286-A9AC-6441C533D394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4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b="1" dirty="0" smtClean="0"/>
              <a:t>Cost of tree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52400" y="1143000"/>
                <a:ext cx="8991600" cy="5486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Consider a tree with elements  a1,a2,a3,….an such that</a:t>
                </a:r>
              </a:p>
              <a:p>
                <a:pPr marL="0" indent="0">
                  <a:buNone/>
                </a:pPr>
                <a:r>
                  <a:rPr lang="en-US" dirty="0" smtClean="0"/>
                  <a:t>a1&lt;a2&lt;a3&lt;a4&lt;………..&lt;an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And suppose probability of searching each </a:t>
                </a:r>
                <a:r>
                  <a:rPr lang="en-US" dirty="0" err="1" smtClean="0"/>
                  <a:t>ai</a:t>
                </a:r>
                <a:r>
                  <a:rPr lang="en-US" dirty="0" smtClean="0"/>
                  <a:t> is pi then,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Total cost of search of any key present in tree=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≤</m:t>
                        </m:r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latin typeface="Cambria Math"/>
                          </a:rPr>
                          <m:t>≤</m:t>
                        </m:r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r>
                          <a:rPr lang="en-US" b="1" i="1">
                            <a:latin typeface="Cambria Math"/>
                          </a:rPr>
                          <m:t>𝒑𝒊</m:t>
                        </m:r>
                        <m:r>
                          <a:rPr lang="en-US" b="1" i="1">
                            <a:latin typeface="Cambria Math"/>
                          </a:rPr>
                          <m:t>∗ </m:t>
                        </m:r>
                        <m:r>
                          <a:rPr lang="en-US" b="1" i="1">
                            <a:latin typeface="Cambria Math"/>
                          </a:rPr>
                          <m:t>𝒍𝒆𝒗𝒆𝒍</m:t>
                        </m:r>
                        <m:d>
                          <m:d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𝒂𝒊</m:t>
                            </m:r>
                          </m:e>
                        </m:d>
                      </m:e>
                    </m:nary>
                  </m:oMath>
                </a14:m>
                <a:endParaRPr lang="en-US" b="1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Cost of search of failure node=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1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1" i="1" smtClean="0">
                            <a:latin typeface="Cambria Math"/>
                          </a:rPr>
                          <m:t>𝒒</m:t>
                        </m:r>
                      </m:e>
                    </m:nary>
                  </m:oMath>
                </a14:m>
                <a:r>
                  <a:rPr lang="en-US" b="1" dirty="0" smtClean="0"/>
                  <a:t>i*(level(qi</a:t>
                </a:r>
                <a:r>
                  <a:rPr lang="en-US" b="1" dirty="0"/>
                  <a:t>) -1)</a:t>
                </a:r>
              </a:p>
              <a:p>
                <a:endParaRPr lang="en-US" dirty="0"/>
              </a:p>
              <a:p>
                <a:r>
                  <a:rPr lang="en-US" dirty="0" smtClean="0"/>
                  <a:t>Total cost of  BST is sum of cost of all successful searches and sum of cost of all unsuccessful searches.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Total cost of BST=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𝑝𝑖</m:t>
                        </m:r>
                        <m:r>
                          <a:rPr lang="en-US" b="0" i="1" smtClean="0">
                            <a:latin typeface="Cambria Math"/>
                          </a:rPr>
                          <m:t>∗ </m:t>
                        </m:r>
                        <m:r>
                          <a:rPr lang="en-US" b="0" i="1" smtClean="0">
                            <a:latin typeface="Cambria Math"/>
                          </a:rPr>
                          <m:t>𝑙𝑒𝑣𝑒𝑙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𝑎𝑖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 smtClean="0"/>
                  <a:t>i(level(qi) -1)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52400" y="1143000"/>
                <a:ext cx="8991600" cy="5486400"/>
              </a:xfrm>
              <a:blipFill rotWithShape="1">
                <a:blip r:embed="rId2"/>
                <a:stretch>
                  <a:fillRect l="-5220" t="-1556" b="-10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68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6394" y="476453"/>
            <a:ext cx="4708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i="1" spc="-105" dirty="0">
                <a:solidFill>
                  <a:srgbClr val="FF0000"/>
                </a:solidFill>
                <a:latin typeface="Arial"/>
                <a:cs typeface="Arial"/>
              </a:rPr>
              <a:t>AVL </a:t>
            </a:r>
            <a:r>
              <a:rPr b="1" i="1" spc="-20" dirty="0">
                <a:solidFill>
                  <a:srgbClr val="FF0000"/>
                </a:solidFill>
                <a:latin typeface="Arial"/>
                <a:cs typeface="Arial"/>
              </a:rPr>
              <a:t>Trees</a:t>
            </a:r>
            <a:r>
              <a:rPr b="1" i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i="1" spc="-5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228161" y="2287064"/>
            <a:ext cx="8801758" cy="35320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EF2E8CA5-BD3C-4560-A6A8-1790807BDD62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6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6394" y="476453"/>
            <a:ext cx="4708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i="1" spc="-105" dirty="0">
                <a:solidFill>
                  <a:srgbClr val="FF0000"/>
                </a:solidFill>
                <a:latin typeface="Arial"/>
                <a:cs typeface="Arial"/>
              </a:rPr>
              <a:t>AVL </a:t>
            </a:r>
            <a:r>
              <a:rPr b="1" i="1" spc="-20" dirty="0">
                <a:solidFill>
                  <a:srgbClr val="FF0000"/>
                </a:solidFill>
                <a:latin typeface="Arial"/>
                <a:cs typeface="Arial"/>
              </a:rPr>
              <a:t>Trees</a:t>
            </a:r>
            <a:r>
              <a:rPr b="1" i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i="1" spc="-5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48338" y="2013761"/>
            <a:ext cx="9095661" cy="41237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A0DE5433-A40B-4615-8BF5-09A0C8F8F960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2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6394" y="476453"/>
            <a:ext cx="4708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i="1" spc="-105" dirty="0">
                <a:solidFill>
                  <a:srgbClr val="FF0000"/>
                </a:solidFill>
                <a:latin typeface="Arial"/>
                <a:cs typeface="Arial"/>
              </a:rPr>
              <a:t>AVL </a:t>
            </a:r>
            <a:r>
              <a:rPr b="1" i="1" spc="-20" dirty="0">
                <a:solidFill>
                  <a:srgbClr val="FF0000"/>
                </a:solidFill>
                <a:latin typeface="Arial"/>
                <a:cs typeface="Arial"/>
              </a:rPr>
              <a:t>Trees</a:t>
            </a:r>
            <a:r>
              <a:rPr b="1" i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i="1" spc="-5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585153"/>
            <a:ext cx="9144000" cy="4250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3169B199-D649-4B34-BDB5-951362E24131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0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20" y="1599384"/>
            <a:ext cx="9135679" cy="4695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36394" y="476453"/>
            <a:ext cx="4708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i="1" spc="-105" dirty="0">
                <a:solidFill>
                  <a:srgbClr val="FF0000"/>
                </a:solidFill>
                <a:latin typeface="Arial"/>
                <a:cs typeface="Arial"/>
              </a:rPr>
              <a:t>AVL </a:t>
            </a:r>
            <a:r>
              <a:rPr b="1" i="1" spc="-20" dirty="0">
                <a:solidFill>
                  <a:srgbClr val="FF0000"/>
                </a:solidFill>
                <a:latin typeface="Arial"/>
                <a:cs typeface="Arial"/>
              </a:rPr>
              <a:t>Trees</a:t>
            </a:r>
            <a:r>
              <a:rPr b="1" i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i="1" spc="-5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94D67E0F-813D-4074-BBB9-84A78FE4392F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4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8487" y="2122487"/>
            <a:ext cx="3603625" cy="3222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1291" y="485736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73017" y="392633"/>
            <a:ext cx="2836672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 smtClean="0"/>
              <a:t>Example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536549" y="1543685"/>
            <a:ext cx="45827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Insert 3 into the AVL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tree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47035" y="2266314"/>
            <a:ext cx="2781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145" dirty="0"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76346" y="3218814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8796" y="401916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18892" y="4133469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16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33546" y="4171569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27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22195" y="3104514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008687" y="3646487"/>
            <a:ext cx="631825" cy="1089025"/>
            <a:chOff x="6008687" y="3646487"/>
            <a:chExt cx="631825" cy="1089025"/>
          </a:xfrm>
        </p:grpSpPr>
        <p:sp>
          <p:nvSpPr>
            <p:cNvPr id="15" name="object 15"/>
            <p:cNvSpPr/>
            <p:nvPr/>
          </p:nvSpPr>
          <p:spPr>
            <a:xfrm>
              <a:off x="6096000" y="3657600"/>
              <a:ext cx="152400" cy="457200"/>
            </a:xfrm>
            <a:custGeom>
              <a:avLst/>
              <a:gdLst/>
              <a:ahLst/>
              <a:cxnLst/>
              <a:rect l="l" t="t" r="r" b="b"/>
              <a:pathLst>
                <a:path w="152400" h="457200">
                  <a:moveTo>
                    <a:pt x="0" y="0"/>
                  </a:moveTo>
                  <a:lnTo>
                    <a:pt x="152400" y="457200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19800" y="4114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19800" y="4114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242684" y="424776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322887" y="2198687"/>
            <a:ext cx="2460625" cy="2041525"/>
            <a:chOff x="5322887" y="2198687"/>
            <a:chExt cx="2460625" cy="2041525"/>
          </a:xfrm>
        </p:grpSpPr>
        <p:sp>
          <p:nvSpPr>
            <p:cNvPr id="20" name="object 20"/>
            <p:cNvSpPr/>
            <p:nvPr/>
          </p:nvSpPr>
          <p:spPr>
            <a:xfrm>
              <a:off x="5334000" y="2590800"/>
              <a:ext cx="2362200" cy="1600200"/>
            </a:xfrm>
            <a:custGeom>
              <a:avLst/>
              <a:gdLst/>
              <a:ahLst/>
              <a:cxnLst/>
              <a:rect l="l" t="t" r="r" b="b"/>
              <a:pathLst>
                <a:path w="2362200" h="1600200">
                  <a:moveTo>
                    <a:pt x="457200" y="990600"/>
                  </a:moveTo>
                  <a:lnTo>
                    <a:pt x="0" y="1600200"/>
                  </a:lnTo>
                </a:path>
                <a:path w="2362200" h="1600200">
                  <a:moveTo>
                    <a:pt x="1828800" y="0"/>
                  </a:moveTo>
                  <a:lnTo>
                    <a:pt x="2362200" y="685800"/>
                  </a:lnTo>
                </a:path>
                <a:path w="2362200" h="1600200">
                  <a:moveTo>
                    <a:pt x="1447800" y="76200"/>
                  </a:moveTo>
                  <a:lnTo>
                    <a:pt x="762000" y="762000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05600" y="2209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05600" y="2209800"/>
              <a:ext cx="1066800" cy="2019300"/>
            </a:xfrm>
            <a:custGeom>
              <a:avLst/>
              <a:gdLst/>
              <a:ahLst/>
              <a:cxnLst/>
              <a:rect l="l" t="t" r="r" b="b"/>
              <a:pathLst>
                <a:path w="1066800" h="20193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1066800" h="2019300">
                  <a:moveTo>
                    <a:pt x="1066800" y="1333500"/>
                  </a:moveTo>
                  <a:lnTo>
                    <a:pt x="762000" y="2019300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867525" y="2342514"/>
            <a:ext cx="2781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145" dirty="0"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703887" y="3113087"/>
            <a:ext cx="631825" cy="631825"/>
            <a:chOff x="5703887" y="3113087"/>
            <a:chExt cx="631825" cy="631825"/>
          </a:xfrm>
        </p:grpSpPr>
        <p:sp>
          <p:nvSpPr>
            <p:cNvPr id="25" name="object 25"/>
            <p:cNvSpPr/>
            <p:nvPr/>
          </p:nvSpPr>
          <p:spPr>
            <a:xfrm>
              <a:off x="5715000" y="31242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15000" y="31242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937630" y="3256914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532687" y="3151187"/>
            <a:ext cx="631825" cy="631825"/>
            <a:chOff x="7532687" y="3151187"/>
            <a:chExt cx="631825" cy="631825"/>
          </a:xfrm>
        </p:grpSpPr>
        <p:sp>
          <p:nvSpPr>
            <p:cNvPr id="29" name="object 29"/>
            <p:cNvSpPr/>
            <p:nvPr/>
          </p:nvSpPr>
          <p:spPr>
            <a:xfrm>
              <a:off x="7543800" y="31623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43800" y="31623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696581" y="3295014"/>
            <a:ext cx="3098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941887" y="4027487"/>
            <a:ext cx="631825" cy="631825"/>
            <a:chOff x="4941887" y="4027487"/>
            <a:chExt cx="631825" cy="631825"/>
          </a:xfrm>
        </p:grpSpPr>
        <p:sp>
          <p:nvSpPr>
            <p:cNvPr id="33" name="object 33"/>
            <p:cNvSpPr/>
            <p:nvPr/>
          </p:nvSpPr>
          <p:spPr>
            <a:xfrm>
              <a:off x="4953000" y="40386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953000" y="40386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175630" y="417156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075487" y="4065587"/>
            <a:ext cx="631825" cy="631825"/>
            <a:chOff x="7075487" y="4065587"/>
            <a:chExt cx="631825" cy="631825"/>
          </a:xfrm>
        </p:grpSpPr>
        <p:sp>
          <p:nvSpPr>
            <p:cNvPr id="37" name="object 37"/>
            <p:cNvSpPr/>
            <p:nvPr/>
          </p:nvSpPr>
          <p:spPr>
            <a:xfrm>
              <a:off x="7086600" y="40767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086600" y="40767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239381" y="4209669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16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989887" y="3722687"/>
            <a:ext cx="631825" cy="1012825"/>
            <a:chOff x="7989887" y="3722687"/>
            <a:chExt cx="631825" cy="1012825"/>
          </a:xfrm>
        </p:grpSpPr>
        <p:sp>
          <p:nvSpPr>
            <p:cNvPr id="41" name="object 41"/>
            <p:cNvSpPr/>
            <p:nvPr/>
          </p:nvSpPr>
          <p:spPr>
            <a:xfrm>
              <a:off x="8001000" y="3733800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0" y="0"/>
                  </a:moveTo>
                  <a:lnTo>
                    <a:pt x="228600" y="381000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001000" y="4114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001000" y="4114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8154161" y="4247769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27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Date Placeholder 44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21F76E56-AE93-41F0-83C5-745246713FC1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3515" y="392633"/>
            <a:ext cx="260038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7494" y="1464425"/>
            <a:ext cx="45827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3200" dirty="0" smtClean="0">
                <a:latin typeface="Times New Roman"/>
                <a:cs typeface="Times New Roman"/>
              </a:rPr>
              <a:t>Insert 5 into the AVL</a:t>
            </a:r>
            <a:r>
              <a:rPr sz="3200" spc="-85" dirty="0" smtClean="0">
                <a:latin typeface="Times New Roman"/>
                <a:cs typeface="Times New Roman"/>
              </a:rPr>
              <a:t> </a:t>
            </a:r>
            <a:r>
              <a:rPr sz="3200" dirty="0" smtClean="0">
                <a:latin typeface="Times New Roman"/>
                <a:cs typeface="Times New Roman"/>
              </a:rPr>
              <a:t>tree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2317" y="2122487"/>
            <a:ext cx="3289795" cy="3222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45995" y="485736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47035" y="2266314"/>
            <a:ext cx="2781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145" dirty="0"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76346" y="3218814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8796" y="401916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18892" y="4133469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16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33546" y="4171569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27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08687" y="3646487"/>
            <a:ext cx="631825" cy="1089025"/>
            <a:chOff x="6008687" y="3646487"/>
            <a:chExt cx="631825" cy="1089025"/>
          </a:xfrm>
        </p:grpSpPr>
        <p:sp>
          <p:nvSpPr>
            <p:cNvPr id="14" name="object 14"/>
            <p:cNvSpPr/>
            <p:nvPr/>
          </p:nvSpPr>
          <p:spPr>
            <a:xfrm>
              <a:off x="6096000" y="3657600"/>
              <a:ext cx="152400" cy="457200"/>
            </a:xfrm>
            <a:custGeom>
              <a:avLst/>
              <a:gdLst/>
              <a:ahLst/>
              <a:cxnLst/>
              <a:rect l="l" t="t" r="r" b="b"/>
              <a:pathLst>
                <a:path w="152400" h="457200">
                  <a:moveTo>
                    <a:pt x="0" y="0"/>
                  </a:moveTo>
                  <a:lnTo>
                    <a:pt x="152400" y="457200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19800" y="4114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19800" y="4114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242684" y="424776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322887" y="2198687"/>
            <a:ext cx="2460625" cy="2041525"/>
            <a:chOff x="5322887" y="2198687"/>
            <a:chExt cx="2460625" cy="2041525"/>
          </a:xfrm>
        </p:grpSpPr>
        <p:sp>
          <p:nvSpPr>
            <p:cNvPr id="19" name="object 19"/>
            <p:cNvSpPr/>
            <p:nvPr/>
          </p:nvSpPr>
          <p:spPr>
            <a:xfrm>
              <a:off x="5334000" y="2590800"/>
              <a:ext cx="2362200" cy="1600200"/>
            </a:xfrm>
            <a:custGeom>
              <a:avLst/>
              <a:gdLst/>
              <a:ahLst/>
              <a:cxnLst/>
              <a:rect l="l" t="t" r="r" b="b"/>
              <a:pathLst>
                <a:path w="2362200" h="1600200">
                  <a:moveTo>
                    <a:pt x="457200" y="990600"/>
                  </a:moveTo>
                  <a:lnTo>
                    <a:pt x="0" y="1600200"/>
                  </a:lnTo>
                </a:path>
                <a:path w="2362200" h="1600200">
                  <a:moveTo>
                    <a:pt x="1828800" y="0"/>
                  </a:moveTo>
                  <a:lnTo>
                    <a:pt x="2362200" y="685800"/>
                  </a:lnTo>
                </a:path>
                <a:path w="2362200" h="1600200">
                  <a:moveTo>
                    <a:pt x="1447800" y="76200"/>
                  </a:moveTo>
                  <a:lnTo>
                    <a:pt x="762000" y="762000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05600" y="2209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05600" y="2209800"/>
              <a:ext cx="1066800" cy="2019300"/>
            </a:xfrm>
            <a:custGeom>
              <a:avLst/>
              <a:gdLst/>
              <a:ahLst/>
              <a:cxnLst/>
              <a:rect l="l" t="t" r="r" b="b"/>
              <a:pathLst>
                <a:path w="1066800" h="20193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1066800" h="2019300">
                  <a:moveTo>
                    <a:pt x="1066800" y="1333500"/>
                  </a:moveTo>
                  <a:lnTo>
                    <a:pt x="762000" y="2019300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867525" y="2342514"/>
            <a:ext cx="2781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145" dirty="0"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703887" y="3113087"/>
            <a:ext cx="631825" cy="631825"/>
            <a:chOff x="5703887" y="3113087"/>
            <a:chExt cx="631825" cy="631825"/>
          </a:xfrm>
        </p:grpSpPr>
        <p:sp>
          <p:nvSpPr>
            <p:cNvPr id="24" name="object 24"/>
            <p:cNvSpPr/>
            <p:nvPr/>
          </p:nvSpPr>
          <p:spPr>
            <a:xfrm>
              <a:off x="5715000" y="31242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15000" y="31242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937630" y="3256914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532687" y="3151187"/>
            <a:ext cx="631825" cy="631825"/>
            <a:chOff x="7532687" y="3151187"/>
            <a:chExt cx="631825" cy="631825"/>
          </a:xfrm>
        </p:grpSpPr>
        <p:sp>
          <p:nvSpPr>
            <p:cNvPr id="28" name="object 28"/>
            <p:cNvSpPr/>
            <p:nvPr/>
          </p:nvSpPr>
          <p:spPr>
            <a:xfrm>
              <a:off x="7543800" y="31623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43800" y="31623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696581" y="3295014"/>
            <a:ext cx="3098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941887" y="4027487"/>
            <a:ext cx="631825" cy="631825"/>
            <a:chOff x="4941887" y="4027487"/>
            <a:chExt cx="631825" cy="631825"/>
          </a:xfrm>
        </p:grpSpPr>
        <p:sp>
          <p:nvSpPr>
            <p:cNvPr id="32" name="object 32"/>
            <p:cNvSpPr/>
            <p:nvPr/>
          </p:nvSpPr>
          <p:spPr>
            <a:xfrm>
              <a:off x="4953000" y="40386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953000" y="40386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175630" y="417156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075487" y="4065587"/>
            <a:ext cx="631825" cy="631825"/>
            <a:chOff x="7075487" y="4065587"/>
            <a:chExt cx="631825" cy="631825"/>
          </a:xfrm>
        </p:grpSpPr>
        <p:sp>
          <p:nvSpPr>
            <p:cNvPr id="36" name="object 36"/>
            <p:cNvSpPr/>
            <p:nvPr/>
          </p:nvSpPr>
          <p:spPr>
            <a:xfrm>
              <a:off x="7086600" y="40767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086600" y="40767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239381" y="4209669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16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989887" y="3722687"/>
            <a:ext cx="631825" cy="1012825"/>
            <a:chOff x="7989887" y="3722687"/>
            <a:chExt cx="631825" cy="1012825"/>
          </a:xfrm>
        </p:grpSpPr>
        <p:sp>
          <p:nvSpPr>
            <p:cNvPr id="40" name="object 40"/>
            <p:cNvSpPr/>
            <p:nvPr/>
          </p:nvSpPr>
          <p:spPr>
            <a:xfrm>
              <a:off x="8001000" y="3733800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0" y="0"/>
                  </a:moveTo>
                  <a:lnTo>
                    <a:pt x="228600" y="381000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001000" y="4114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001000" y="4114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8154161" y="4247769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27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822195" y="3104514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Date Placeholder 44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5962D6FD-7CBB-401D-A29A-E4BE11BAF6BF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5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392633"/>
            <a:ext cx="553008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AVL Trees:</a:t>
            </a:r>
            <a:r>
              <a:rPr spc="-50" dirty="0"/>
              <a:t> </a:t>
            </a:r>
            <a:r>
              <a:rPr dirty="0"/>
              <a:t>Exercise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6549" y="1445235"/>
            <a:ext cx="7884795" cy="112522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80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Insertion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order:</a:t>
            </a:r>
            <a:endParaRPr sz="3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10, 85, </a:t>
            </a:r>
            <a:r>
              <a:rPr sz="2800" spc="-5" dirty="0">
                <a:latin typeface="Times New Roman"/>
                <a:cs typeface="Times New Roman"/>
              </a:rPr>
              <a:t>15, </a:t>
            </a:r>
            <a:r>
              <a:rPr sz="2800" dirty="0">
                <a:latin typeface="Times New Roman"/>
                <a:cs typeface="Times New Roman"/>
              </a:rPr>
              <a:t>70, </a:t>
            </a:r>
            <a:r>
              <a:rPr sz="2800" spc="-5" dirty="0">
                <a:latin typeface="Times New Roman"/>
                <a:cs typeface="Times New Roman"/>
              </a:rPr>
              <a:t>20, </a:t>
            </a:r>
            <a:r>
              <a:rPr sz="2800" dirty="0">
                <a:latin typeface="Times New Roman"/>
                <a:cs typeface="Times New Roman"/>
              </a:rPr>
              <a:t>60, </a:t>
            </a:r>
            <a:r>
              <a:rPr sz="2800" spc="-5" dirty="0">
                <a:latin typeface="Times New Roman"/>
                <a:cs typeface="Times New Roman"/>
              </a:rPr>
              <a:t>30, </a:t>
            </a:r>
            <a:r>
              <a:rPr sz="2800" dirty="0">
                <a:latin typeface="Times New Roman"/>
                <a:cs typeface="Times New Roman"/>
              </a:rPr>
              <a:t>50, </a:t>
            </a:r>
            <a:r>
              <a:rPr sz="2800" spc="-5" dirty="0">
                <a:latin typeface="Times New Roman"/>
                <a:cs typeface="Times New Roman"/>
              </a:rPr>
              <a:t>65, </a:t>
            </a:r>
            <a:r>
              <a:rPr sz="2800" dirty="0">
                <a:latin typeface="Times New Roman"/>
                <a:cs typeface="Times New Roman"/>
              </a:rPr>
              <a:t>80, </a:t>
            </a:r>
            <a:r>
              <a:rPr sz="2800" spc="-5" dirty="0">
                <a:latin typeface="Times New Roman"/>
                <a:cs typeface="Times New Roman"/>
              </a:rPr>
              <a:t>90, </a:t>
            </a:r>
            <a:r>
              <a:rPr sz="2800" dirty="0">
                <a:latin typeface="Times New Roman"/>
                <a:cs typeface="Times New Roman"/>
              </a:rPr>
              <a:t>40, </a:t>
            </a:r>
            <a:r>
              <a:rPr sz="2800" spc="-5" dirty="0">
                <a:latin typeface="Times New Roman"/>
                <a:cs typeface="Times New Roman"/>
              </a:rPr>
              <a:t>5,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55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7B8A21A8-29EF-4E13-B6EA-C1236D0F11AC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0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392633"/>
            <a:ext cx="630694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Deletion X in AVL</a:t>
            </a:r>
            <a:r>
              <a:rPr spc="5" dirty="0"/>
              <a:t> </a:t>
            </a:r>
            <a:r>
              <a:rPr spc="-5" dirty="0"/>
              <a:t>Trees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6549" y="1445235"/>
            <a:ext cx="7292975" cy="316166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80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Deletion:</a:t>
            </a:r>
            <a:endParaRPr sz="3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Case 1: if X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a leaf, delete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Case </a:t>
            </a:r>
            <a:r>
              <a:rPr sz="2800" dirty="0">
                <a:latin typeface="Times New Roman"/>
                <a:cs typeface="Times New Roman"/>
              </a:rPr>
              <a:t>2: </a:t>
            </a:r>
            <a:r>
              <a:rPr sz="2800" spc="-5" dirty="0">
                <a:latin typeface="Times New Roman"/>
                <a:cs typeface="Times New Roman"/>
              </a:rPr>
              <a:t>if X </a:t>
            </a:r>
            <a:r>
              <a:rPr sz="2800" dirty="0">
                <a:latin typeface="Times New Roman"/>
                <a:cs typeface="Times New Roman"/>
              </a:rPr>
              <a:t>has </a:t>
            </a:r>
            <a:r>
              <a:rPr sz="2800" spc="-5" dirty="0">
                <a:latin typeface="Times New Roman"/>
                <a:cs typeface="Times New Roman"/>
              </a:rPr>
              <a:t>1 </a:t>
            </a:r>
            <a:r>
              <a:rPr sz="2800" dirty="0">
                <a:latin typeface="Times New Roman"/>
                <a:cs typeface="Times New Roman"/>
              </a:rPr>
              <a:t>child, </a:t>
            </a:r>
            <a:r>
              <a:rPr sz="2800" spc="-5" dirty="0">
                <a:latin typeface="Times New Roman"/>
                <a:cs typeface="Times New Roman"/>
              </a:rPr>
              <a:t>use it to replace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0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Case </a:t>
            </a:r>
            <a:r>
              <a:rPr sz="2800" dirty="0">
                <a:latin typeface="Times New Roman"/>
                <a:cs typeface="Times New Roman"/>
              </a:rPr>
              <a:t>3: </a:t>
            </a:r>
            <a:r>
              <a:rPr sz="2800" spc="-5" dirty="0">
                <a:latin typeface="Times New Roman"/>
                <a:cs typeface="Times New Roman"/>
              </a:rPr>
              <a:t>if X </a:t>
            </a:r>
            <a:r>
              <a:rPr sz="2800" dirty="0">
                <a:latin typeface="Times New Roman"/>
                <a:cs typeface="Times New Roman"/>
              </a:rPr>
              <a:t>has </a:t>
            </a:r>
            <a:r>
              <a:rPr sz="2800" spc="-5" dirty="0">
                <a:latin typeface="Times New Roman"/>
                <a:cs typeface="Times New Roman"/>
              </a:rPr>
              <a:t>2 </a:t>
            </a:r>
            <a:r>
              <a:rPr sz="2800" dirty="0">
                <a:latin typeface="Times New Roman"/>
                <a:cs typeface="Times New Roman"/>
              </a:rPr>
              <a:t>children, </a:t>
            </a:r>
            <a:r>
              <a:rPr sz="2800" spc="-5" dirty="0">
                <a:latin typeface="Times New Roman"/>
                <a:cs typeface="Times New Roman"/>
              </a:rPr>
              <a:t>replace X with its </a:t>
            </a:r>
            <a:r>
              <a:rPr sz="2800" spc="-5" dirty="0">
                <a:solidFill>
                  <a:srgbClr val="E62D1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E62D1F"/>
                </a:solidFill>
                <a:latin typeface="Times New Roman"/>
                <a:cs typeface="Times New Roman"/>
              </a:rPr>
              <a:t>inorder </a:t>
            </a:r>
            <a:r>
              <a:rPr sz="2800" spc="-5" dirty="0">
                <a:solidFill>
                  <a:srgbClr val="E62D1F"/>
                </a:solidFill>
                <a:latin typeface="Times New Roman"/>
                <a:cs typeface="Times New Roman"/>
              </a:rPr>
              <a:t>predecessor </a:t>
            </a:r>
            <a:r>
              <a:rPr sz="2800" dirty="0">
                <a:latin typeface="Times New Roman"/>
                <a:cs typeface="Times New Roman"/>
              </a:rPr>
              <a:t>(and recursively </a:t>
            </a:r>
            <a:r>
              <a:rPr sz="2800" spc="-5" dirty="0">
                <a:latin typeface="Times New Roman"/>
                <a:cs typeface="Times New Roman"/>
              </a:rPr>
              <a:t>delete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it)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Rebalancing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2E562115-BC7C-4B64-A99C-F92560AA8095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5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4560" y="392633"/>
            <a:ext cx="4719256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Delete 55 </a:t>
            </a:r>
            <a:r>
              <a:rPr dirty="0"/>
              <a:t>(case</a:t>
            </a:r>
            <a:r>
              <a:rPr spc="-30" dirty="0"/>
              <a:t> </a:t>
            </a:r>
            <a:r>
              <a:rPr spc="-5" dirty="0"/>
              <a:t>1)</a:t>
            </a:r>
          </a:p>
        </p:txBody>
      </p:sp>
      <p:sp>
        <p:nvSpPr>
          <p:cNvPr id="5" name="object 5"/>
          <p:cNvSpPr/>
          <p:nvPr/>
        </p:nvSpPr>
        <p:spPr>
          <a:xfrm>
            <a:off x="369887" y="1893887"/>
            <a:ext cx="8175625" cy="3756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9908" y="1997786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60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4654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23761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3698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0385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56708" y="3445890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65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4334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0382" y="428434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03273" y="42843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18054" y="42843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13708" y="42843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57161" y="42081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29143" y="42081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90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23308" y="5199126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55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190317F1-EC0F-456D-BA12-AA7EC491A76B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85848" y="392633"/>
            <a:ext cx="457796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Delete 55 </a:t>
            </a:r>
            <a:r>
              <a:rPr dirty="0"/>
              <a:t>(case</a:t>
            </a:r>
            <a:r>
              <a:rPr spc="-30" dirty="0"/>
              <a:t> </a:t>
            </a:r>
            <a:r>
              <a:rPr spc="-5" dirty="0"/>
              <a:t>1)</a:t>
            </a:r>
          </a:p>
        </p:txBody>
      </p:sp>
      <p:sp>
        <p:nvSpPr>
          <p:cNvPr id="5" name="object 5"/>
          <p:cNvSpPr/>
          <p:nvPr/>
        </p:nvSpPr>
        <p:spPr>
          <a:xfrm>
            <a:off x="369887" y="1893887"/>
            <a:ext cx="8175625" cy="2841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9908" y="1997786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60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4654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23761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3698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0385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56708" y="3445890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65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4334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0382" y="428434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03273" y="42843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18054" y="42843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13708" y="42843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57161" y="42081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29143" y="42081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90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484687" y="5094287"/>
            <a:ext cx="555625" cy="555625"/>
            <a:chOff x="4484687" y="5094287"/>
            <a:chExt cx="555625" cy="555625"/>
          </a:xfrm>
        </p:grpSpPr>
        <p:sp>
          <p:nvSpPr>
            <p:cNvPr id="20" name="object 20"/>
            <p:cNvSpPr/>
            <p:nvPr/>
          </p:nvSpPr>
          <p:spPr>
            <a:xfrm>
              <a:off x="4495800" y="51054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20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20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95800" y="51054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20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623308" y="5199126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55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C657FDF9-4C1A-4C31-AD9A-506E174D759C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0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/>
          <p:cNvSpPr>
            <a:spLocks noChangeArrowheads="1"/>
          </p:cNvSpPr>
          <p:nvPr/>
        </p:nvSpPr>
        <p:spPr bwMode="auto">
          <a:xfrm>
            <a:off x="1219200" y="2315655"/>
            <a:ext cx="6172200" cy="224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Given: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n = 4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(a</a:t>
            </a:r>
            <a:r>
              <a:rPr kumimoji="0" lang="en-US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</a:t>
            </a:r>
            <a:r>
              <a:rPr kumimoji="0" lang="en-US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</a:t>
            </a:r>
            <a:r>
              <a:rPr kumimoji="0" lang="en-US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</a:t>
            </a:r>
            <a:r>
              <a:rPr kumimoji="0" lang="en-US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= (do, if, int, while)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p(1: 4) = (3, 3 , 1, 1)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q(0: 4) = (2, 3, 1, 1, 1)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8917" y="0"/>
            <a:ext cx="7449283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Optimal Binary Search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85848" y="392633"/>
            <a:ext cx="457796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Delete 50 </a:t>
            </a:r>
            <a:r>
              <a:rPr dirty="0"/>
              <a:t>(case</a:t>
            </a:r>
            <a:r>
              <a:rPr spc="-30" dirty="0"/>
              <a:t> </a:t>
            </a:r>
            <a:r>
              <a:rPr spc="-5" dirty="0"/>
              <a:t>2)</a:t>
            </a:r>
          </a:p>
        </p:txBody>
      </p:sp>
      <p:sp>
        <p:nvSpPr>
          <p:cNvPr id="5" name="object 5"/>
          <p:cNvSpPr/>
          <p:nvPr/>
        </p:nvSpPr>
        <p:spPr>
          <a:xfrm>
            <a:off x="369887" y="1893887"/>
            <a:ext cx="8175625" cy="3756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9908" y="1997786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60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4654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23761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3698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0385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56708" y="3445890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65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4334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0382" y="428434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03273" y="42843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18054" y="42843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13708" y="42843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57161" y="42081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29143" y="42081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90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23308" y="5199126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55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3AC6750B-33C7-4B2B-82A4-8CCC76E49999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194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4560" y="392633"/>
            <a:ext cx="4719256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Delete 50 </a:t>
            </a:r>
            <a:r>
              <a:rPr dirty="0"/>
              <a:t>(case</a:t>
            </a:r>
            <a:r>
              <a:rPr spc="-30" dirty="0"/>
              <a:t> </a:t>
            </a:r>
            <a:r>
              <a:rPr spc="-5" dirty="0"/>
              <a:t>2)</a:t>
            </a:r>
          </a:p>
        </p:txBody>
      </p:sp>
      <p:sp>
        <p:nvSpPr>
          <p:cNvPr id="5" name="object 5"/>
          <p:cNvSpPr/>
          <p:nvPr/>
        </p:nvSpPr>
        <p:spPr>
          <a:xfrm>
            <a:off x="369887" y="1893887"/>
            <a:ext cx="8175625" cy="3756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9908" y="1997786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60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4654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23761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3698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0385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56708" y="3445890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65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4334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0382" y="428434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03273" y="42843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18054" y="42843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70908" y="41319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57161" y="42081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29143" y="42081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90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23308" y="5199126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55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9EC17C23-E910-495F-9907-A12D28CFFCE3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6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85848" y="392633"/>
            <a:ext cx="457796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Delete 60 </a:t>
            </a:r>
            <a:r>
              <a:rPr dirty="0"/>
              <a:t>(case</a:t>
            </a:r>
            <a:r>
              <a:rPr spc="-30" dirty="0"/>
              <a:t> </a:t>
            </a:r>
            <a:r>
              <a:rPr spc="-5" dirty="0"/>
              <a:t>3)</a:t>
            </a:r>
          </a:p>
        </p:txBody>
      </p:sp>
      <p:sp>
        <p:nvSpPr>
          <p:cNvPr id="5" name="object 5"/>
          <p:cNvSpPr/>
          <p:nvPr/>
        </p:nvSpPr>
        <p:spPr>
          <a:xfrm>
            <a:off x="369887" y="1893887"/>
            <a:ext cx="8175625" cy="3756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9908" y="1997786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60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4654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23761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3698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0385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56708" y="3445890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65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4334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0382" y="428434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03273" y="42843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18054" y="42843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13708" y="42843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57161" y="42081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29143" y="42081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90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23308" y="5199126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55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64353" y="4256913"/>
            <a:ext cx="4692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E62D1F"/>
                </a:solidFill>
                <a:latin typeface="Times New Roman"/>
                <a:cs typeface="Times New Roman"/>
              </a:rPr>
              <a:t>p</a:t>
            </a:r>
            <a:r>
              <a:rPr sz="2000" i="1" spc="-70" dirty="0">
                <a:solidFill>
                  <a:srgbClr val="E62D1F"/>
                </a:solidFill>
                <a:latin typeface="Times New Roman"/>
                <a:cs typeface="Times New Roman"/>
              </a:rPr>
              <a:t>r</a:t>
            </a:r>
            <a:r>
              <a:rPr sz="2000" i="1" dirty="0">
                <a:solidFill>
                  <a:srgbClr val="E62D1F"/>
                </a:solidFill>
                <a:latin typeface="Times New Roman"/>
                <a:cs typeface="Times New Roman"/>
              </a:rPr>
              <a:t>ev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5AE88255-EEF5-4838-914F-498BF7208454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11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03273" y="392633"/>
            <a:ext cx="4860543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Delete 60 </a:t>
            </a:r>
            <a:r>
              <a:rPr dirty="0"/>
              <a:t>(case</a:t>
            </a:r>
            <a:r>
              <a:rPr spc="-30" dirty="0"/>
              <a:t> </a:t>
            </a:r>
            <a:r>
              <a:rPr spc="-5" dirty="0"/>
              <a:t>3)</a:t>
            </a:r>
          </a:p>
        </p:txBody>
      </p:sp>
      <p:sp>
        <p:nvSpPr>
          <p:cNvPr id="5" name="object 5"/>
          <p:cNvSpPr/>
          <p:nvPr/>
        </p:nvSpPr>
        <p:spPr>
          <a:xfrm>
            <a:off x="369887" y="1893887"/>
            <a:ext cx="8175625" cy="2841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9908" y="1997786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55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4654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23761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3698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0385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56708" y="3445890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65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4334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0382" y="428434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03273" y="42843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18054" y="42843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13708" y="42843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57161" y="42081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29143" y="42081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90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E6E976D7-6565-44A6-8CBE-EED6CBEB6A55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958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03273" y="392633"/>
            <a:ext cx="4860543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Delete 55 </a:t>
            </a:r>
            <a:r>
              <a:rPr dirty="0"/>
              <a:t>(case</a:t>
            </a:r>
            <a:r>
              <a:rPr spc="-30" dirty="0"/>
              <a:t> </a:t>
            </a:r>
            <a:r>
              <a:rPr spc="-5" dirty="0"/>
              <a:t>3)</a:t>
            </a:r>
          </a:p>
        </p:txBody>
      </p:sp>
      <p:sp>
        <p:nvSpPr>
          <p:cNvPr id="5" name="object 5"/>
          <p:cNvSpPr/>
          <p:nvPr/>
        </p:nvSpPr>
        <p:spPr>
          <a:xfrm>
            <a:off x="369887" y="1893887"/>
            <a:ext cx="8175625" cy="2841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9908" y="1997786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55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4654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23761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3698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0385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56708" y="3445890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65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4334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0382" y="428434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03273" y="42843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18054" y="42843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13708" y="42843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57161" y="42081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29143" y="42081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90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02100" y="2732658"/>
            <a:ext cx="4692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5" dirty="0">
                <a:solidFill>
                  <a:srgbClr val="E62D1F"/>
                </a:solidFill>
                <a:latin typeface="Times New Roman"/>
                <a:cs typeface="Times New Roman"/>
              </a:rPr>
              <a:t>p</a:t>
            </a:r>
            <a:r>
              <a:rPr sz="2000" i="1" spc="-75" dirty="0">
                <a:solidFill>
                  <a:srgbClr val="E62D1F"/>
                </a:solidFill>
                <a:latin typeface="Times New Roman"/>
                <a:cs typeface="Times New Roman"/>
              </a:rPr>
              <a:t>r</a:t>
            </a:r>
            <a:r>
              <a:rPr sz="2000" i="1" dirty="0">
                <a:solidFill>
                  <a:srgbClr val="E62D1F"/>
                </a:solidFill>
                <a:latin typeface="Times New Roman"/>
                <a:cs typeface="Times New Roman"/>
              </a:rPr>
              <a:t>ev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EA03F60C-6BC7-454A-9941-8298EC9855A6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8878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85848" y="392633"/>
            <a:ext cx="457796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Delete 55 </a:t>
            </a:r>
            <a:r>
              <a:rPr dirty="0"/>
              <a:t>(case</a:t>
            </a:r>
            <a:r>
              <a:rPr spc="-30" dirty="0"/>
              <a:t> </a:t>
            </a:r>
            <a:r>
              <a:rPr spc="-5" dirty="0"/>
              <a:t>3)</a:t>
            </a:r>
          </a:p>
        </p:txBody>
      </p:sp>
      <p:sp>
        <p:nvSpPr>
          <p:cNvPr id="5" name="object 5"/>
          <p:cNvSpPr/>
          <p:nvPr/>
        </p:nvSpPr>
        <p:spPr>
          <a:xfrm>
            <a:off x="369887" y="1893887"/>
            <a:ext cx="8175625" cy="2841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9908" y="1997786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4654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23761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3698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0385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56708" y="3445890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65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4334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0382" y="428434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03273" y="42843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18054" y="42843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57161" y="42081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29143" y="42081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90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2E9C0BE8-9CB3-4C4B-B06B-C51F39416C52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6260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85848" y="392633"/>
            <a:ext cx="457796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Delete 50 </a:t>
            </a:r>
            <a:r>
              <a:rPr dirty="0"/>
              <a:t>(case</a:t>
            </a:r>
            <a:r>
              <a:rPr spc="-30" dirty="0"/>
              <a:t> </a:t>
            </a:r>
            <a:r>
              <a:rPr spc="-5" dirty="0"/>
              <a:t>3)</a:t>
            </a:r>
          </a:p>
        </p:txBody>
      </p:sp>
      <p:sp>
        <p:nvSpPr>
          <p:cNvPr id="5" name="object 5"/>
          <p:cNvSpPr/>
          <p:nvPr/>
        </p:nvSpPr>
        <p:spPr>
          <a:xfrm>
            <a:off x="369887" y="1893887"/>
            <a:ext cx="8175625" cy="2841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9908" y="1997786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4654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23761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3698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0385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56708" y="3445890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65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4334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0382" y="428434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03273" y="42843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18054" y="42843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57161" y="42081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29143" y="42081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90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73500" y="2580258"/>
            <a:ext cx="4692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solidFill>
                  <a:srgbClr val="E62D1F"/>
                </a:solidFill>
                <a:latin typeface="Times New Roman"/>
                <a:cs typeface="Times New Roman"/>
              </a:rPr>
              <a:t>p</a:t>
            </a:r>
            <a:r>
              <a:rPr sz="2000" i="1" spc="-70" dirty="0">
                <a:solidFill>
                  <a:srgbClr val="E62D1F"/>
                </a:solidFill>
                <a:latin typeface="Times New Roman"/>
                <a:cs typeface="Times New Roman"/>
              </a:rPr>
              <a:t>r</a:t>
            </a:r>
            <a:r>
              <a:rPr sz="2000" i="1" dirty="0">
                <a:solidFill>
                  <a:srgbClr val="E62D1F"/>
                </a:solidFill>
                <a:latin typeface="Times New Roman"/>
                <a:cs typeface="Times New Roman"/>
              </a:rPr>
              <a:t>ev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E710E911-1C94-4CAD-836B-B9D577D53524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9056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80181" y="392633"/>
            <a:ext cx="4963161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Delete 50 </a:t>
            </a:r>
            <a:r>
              <a:rPr dirty="0"/>
              <a:t>(case</a:t>
            </a:r>
            <a:r>
              <a:rPr spc="-30" dirty="0"/>
              <a:t> </a:t>
            </a:r>
            <a:r>
              <a:rPr spc="-5" dirty="0"/>
              <a:t>3)</a:t>
            </a:r>
          </a:p>
        </p:txBody>
      </p:sp>
      <p:sp>
        <p:nvSpPr>
          <p:cNvPr id="5" name="object 5"/>
          <p:cNvSpPr/>
          <p:nvPr/>
        </p:nvSpPr>
        <p:spPr>
          <a:xfrm>
            <a:off x="369887" y="1893887"/>
            <a:ext cx="8175625" cy="2841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9908" y="1997786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4654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23761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3698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0385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56708" y="3445890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65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4334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0382" y="428434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03273" y="42843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57161" y="42081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29143" y="42081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90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436D7B51-F990-4904-9235-E0A0926BBF53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5269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4560" y="392633"/>
            <a:ext cx="4719256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Delete 40 </a:t>
            </a:r>
            <a:r>
              <a:rPr dirty="0"/>
              <a:t>(case</a:t>
            </a:r>
            <a:r>
              <a:rPr spc="-30" dirty="0"/>
              <a:t> </a:t>
            </a:r>
            <a:r>
              <a:rPr spc="-5" dirty="0"/>
              <a:t>3)</a:t>
            </a:r>
          </a:p>
        </p:txBody>
      </p:sp>
      <p:sp>
        <p:nvSpPr>
          <p:cNvPr id="5" name="object 5"/>
          <p:cNvSpPr/>
          <p:nvPr/>
        </p:nvSpPr>
        <p:spPr>
          <a:xfrm>
            <a:off x="369887" y="1893887"/>
            <a:ext cx="8175625" cy="2841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9908" y="1997786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4654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23761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3698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0385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56708" y="3445890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65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4334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0382" y="428434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03273" y="42843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57161" y="42081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29143" y="42081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90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02100" y="2732658"/>
            <a:ext cx="4692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5" dirty="0">
                <a:solidFill>
                  <a:srgbClr val="E62D1F"/>
                </a:solidFill>
                <a:latin typeface="Times New Roman"/>
                <a:cs typeface="Times New Roman"/>
              </a:rPr>
              <a:t>p</a:t>
            </a:r>
            <a:r>
              <a:rPr sz="2000" i="1" spc="-75" dirty="0">
                <a:solidFill>
                  <a:srgbClr val="E62D1F"/>
                </a:solidFill>
                <a:latin typeface="Times New Roman"/>
                <a:cs typeface="Times New Roman"/>
              </a:rPr>
              <a:t>r</a:t>
            </a:r>
            <a:r>
              <a:rPr sz="2000" i="1" dirty="0">
                <a:solidFill>
                  <a:srgbClr val="E62D1F"/>
                </a:solidFill>
                <a:latin typeface="Times New Roman"/>
                <a:cs typeface="Times New Roman"/>
              </a:rPr>
              <a:t>ev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1B5BC4E1-BCC6-4578-B0DC-2CA0B764F7CB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1028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50517" y="392633"/>
            <a:ext cx="5998083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Delete 40 </a:t>
            </a:r>
            <a:r>
              <a:rPr dirty="0"/>
              <a:t>: </a:t>
            </a:r>
            <a:r>
              <a:rPr spc="-5" dirty="0"/>
              <a:t>Rebalancing</a:t>
            </a:r>
          </a:p>
        </p:txBody>
      </p:sp>
      <p:sp>
        <p:nvSpPr>
          <p:cNvPr id="5" name="object 5"/>
          <p:cNvSpPr/>
          <p:nvPr/>
        </p:nvSpPr>
        <p:spPr>
          <a:xfrm>
            <a:off x="125682" y="1893887"/>
            <a:ext cx="8419830" cy="3333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9908" y="1997786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4654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23761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3698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56708" y="3445890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65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4334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0382" y="428434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03273" y="42843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57161" y="42081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29143" y="42081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90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83994" y="3377310"/>
            <a:ext cx="7232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E62D1F"/>
                </a:solidFill>
                <a:latin typeface="Times New Roman"/>
                <a:cs typeface="Times New Roman"/>
              </a:rPr>
              <a:t>Case</a:t>
            </a:r>
            <a:r>
              <a:rPr sz="2000" b="1" i="1" spc="-95" dirty="0">
                <a:solidFill>
                  <a:srgbClr val="E62D1F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E62D1F"/>
                </a:solidFill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BA856F83-94CC-44AD-8B33-0D5E8CE716D2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85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/>
          <p:cNvSpPr>
            <a:spLocks noChangeArrowheads="1"/>
          </p:cNvSpPr>
          <p:nvPr/>
        </p:nvSpPr>
        <p:spPr bwMode="auto">
          <a:xfrm>
            <a:off x="381000" y="1156545"/>
            <a:ext cx="84582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we have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w(i, i) = q(i)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Wingdings" pitchFamily="2" charset="2"/>
              </a:rPr>
              <a:t>weight(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Wingdings" pitchFamily="2" charset="2"/>
              </a:rPr>
              <a:t>,j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Wingdings" pitchFamily="2" charset="2"/>
              </a:rPr>
              <a:t>) ; sum of frequencies from i to j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c(i, i) = 0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Wingdings" pitchFamily="2" charset="2"/>
              </a:rPr>
              <a:t> cost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r(i, i) = 0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Wingdings" pitchFamily="2" charset="2"/>
              </a:rPr>
              <a:t> root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0 ≤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≤ 4,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&lt; k ≤ j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w(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, j) = p( j ) + q( j ) + w(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j-1)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c(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, j) = min {c(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, k-1) + c(k , j)} + w(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, j),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&lt; k ≤ j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r(</a:t>
            </a:r>
            <a:r>
              <a:rPr lang="en-US" sz="24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, j) is value of k that minimizes c(</a:t>
            </a:r>
            <a:r>
              <a:rPr lang="en-US" sz="24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, j)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8917" y="0"/>
            <a:ext cx="7449283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Optimal Binary Search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2001" y="392633"/>
            <a:ext cx="6942836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Delete 40: after</a:t>
            </a:r>
            <a:r>
              <a:rPr spc="5" dirty="0"/>
              <a:t> </a:t>
            </a:r>
            <a:r>
              <a:rPr spc="-5" dirty="0"/>
              <a:t>rebalancing</a:t>
            </a:r>
          </a:p>
        </p:txBody>
      </p:sp>
      <p:sp>
        <p:nvSpPr>
          <p:cNvPr id="5" name="object 5"/>
          <p:cNvSpPr/>
          <p:nvPr/>
        </p:nvSpPr>
        <p:spPr>
          <a:xfrm>
            <a:off x="1436687" y="1893887"/>
            <a:ext cx="7108825" cy="2841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9908" y="1997786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23761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60854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0385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56708" y="3445890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65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4334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37157" y="3522040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70454" y="42843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57161" y="42081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29143" y="42081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90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2140" y="4898593"/>
            <a:ext cx="3978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dirty="0">
                <a:solidFill>
                  <a:srgbClr val="E62D1F"/>
                </a:solidFill>
                <a:latin typeface="Times New Roman"/>
                <a:cs typeface="Times New Roman"/>
              </a:rPr>
              <a:t>Single </a:t>
            </a:r>
            <a:r>
              <a:rPr sz="2800" i="1" spc="-15" dirty="0">
                <a:solidFill>
                  <a:srgbClr val="E62D1F"/>
                </a:solidFill>
                <a:latin typeface="Times New Roman"/>
                <a:cs typeface="Times New Roman"/>
              </a:rPr>
              <a:t>rotation </a:t>
            </a:r>
            <a:r>
              <a:rPr sz="2800" i="1" spc="-5" dirty="0">
                <a:solidFill>
                  <a:srgbClr val="E62D1F"/>
                </a:solidFill>
                <a:latin typeface="Times New Roman"/>
                <a:cs typeface="Times New Roman"/>
              </a:rPr>
              <a:t>is</a:t>
            </a:r>
            <a:r>
              <a:rPr sz="2800" i="1" spc="-100" dirty="0">
                <a:solidFill>
                  <a:srgbClr val="E62D1F"/>
                </a:solidFill>
                <a:latin typeface="Times New Roman"/>
                <a:cs typeface="Times New Roman"/>
              </a:rPr>
              <a:t> </a:t>
            </a:r>
            <a:r>
              <a:rPr sz="2800" i="1" spc="-25" dirty="0">
                <a:solidFill>
                  <a:srgbClr val="E62D1F"/>
                </a:solidFill>
                <a:latin typeface="Times New Roman"/>
                <a:cs typeface="Times New Roman"/>
              </a:rPr>
              <a:t>preferred!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C24C3F44-8829-4E2B-92C5-E423556BB33C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4619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4000" y="392633"/>
            <a:ext cx="51901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AVL Tree:</a:t>
            </a:r>
            <a:r>
              <a:rPr spc="-50" dirty="0"/>
              <a:t> </a:t>
            </a:r>
            <a:r>
              <a:rPr spc="-5" dirty="0"/>
              <a:t>analysis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6549" y="1751750"/>
            <a:ext cx="8134984" cy="324485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70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The depth of AVL Trees is at most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logarithmic.</a:t>
            </a:r>
            <a:endParaRPr sz="3200">
              <a:latin typeface="Times New Roman"/>
              <a:cs typeface="Times New Roman"/>
            </a:endParaRPr>
          </a:p>
          <a:p>
            <a:pPr marL="355600" marR="222885" indent="-343535">
              <a:lnSpc>
                <a:spcPct val="100000"/>
              </a:lnSpc>
              <a:spcBef>
                <a:spcPts val="765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So, all of the operations on AVL trees are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also  logarithmic.</a:t>
            </a:r>
            <a:endParaRPr sz="3200">
              <a:latin typeface="Times New Roman"/>
              <a:cs typeface="Times New Roman"/>
            </a:endParaRPr>
          </a:p>
          <a:p>
            <a:pPr marL="355600" marR="697865" indent="-343535" algn="just">
              <a:lnSpc>
                <a:spcPct val="100000"/>
              </a:lnSpc>
              <a:spcBef>
                <a:spcPts val="770"/>
              </a:spcBef>
              <a:buClr>
                <a:srgbClr val="0033CC"/>
              </a:buClr>
              <a:buSzPct val="84375"/>
              <a:buChar char="●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The worst-case height is at most 44 percent  more than the minimum possible for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binary  trees.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794868B8-B549-4EBE-BCA2-DBDEE7BCF6D7}" type="datetime1">
              <a:rPr lang="en-US" smtClean="0"/>
              <a:t>6/29/2021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3255E4D0-CC68-4A7B-B95F-57BDF5A90AFB}" type="slidenum">
              <a:rPr lang="en-US"/>
              <a:pPr/>
              <a:t>92</a:t>
            </a:fld>
            <a:endParaRPr lang="en-US"/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Red-Black Trees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599" cy="4124206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“Balanced” binary search trees guarantee an </a:t>
            </a:r>
            <a:r>
              <a:rPr lang="en-US" sz="2400" dirty="0" smtClean="0">
                <a:latin typeface="+mj-lt"/>
              </a:rPr>
              <a:t>O(log n</a:t>
            </a:r>
            <a:r>
              <a:rPr lang="en-US" sz="2400" dirty="0">
                <a:latin typeface="+mj-lt"/>
              </a:rPr>
              <a:t>) running </a:t>
            </a:r>
            <a:r>
              <a:rPr lang="en-US" sz="2400" dirty="0" smtClean="0">
                <a:latin typeface="+mj-lt"/>
              </a:rPr>
              <a:t>time </a:t>
            </a:r>
          </a:p>
          <a:p>
            <a:endParaRPr lang="en-US" sz="2400" dirty="0"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 </a:t>
            </a:r>
            <a:r>
              <a:rPr lang="en-US" sz="2800" b="1" dirty="0" smtClean="0">
                <a:latin typeface="+mj-lt"/>
              </a:rPr>
              <a:t>Red-black-tree</a:t>
            </a:r>
            <a:endParaRPr lang="en-US" sz="2800" b="1" dirty="0">
              <a:latin typeface="+mj-lt"/>
            </a:endParaRPr>
          </a:p>
          <a:p>
            <a:pPr lvl="1"/>
            <a:r>
              <a:rPr lang="en-US" sz="2400" dirty="0" smtClean="0">
                <a:latin typeface="+mj-lt"/>
              </a:rPr>
              <a:t>	Binary </a:t>
            </a:r>
            <a:r>
              <a:rPr lang="en-US" sz="2400" dirty="0">
                <a:latin typeface="+mj-lt"/>
              </a:rPr>
              <a:t>search tree with an additional attribute for its nodes: </a:t>
            </a:r>
            <a:r>
              <a:rPr lang="en-US" sz="2400" dirty="0" smtClean="0">
                <a:latin typeface="+mj-lt"/>
              </a:rPr>
              <a:t>	color </a:t>
            </a:r>
            <a:r>
              <a:rPr lang="en-US" sz="2400" dirty="0">
                <a:latin typeface="+mj-lt"/>
              </a:rPr>
              <a:t>which can be </a:t>
            </a:r>
            <a:r>
              <a:rPr lang="en-US" sz="2400" b="1" dirty="0">
                <a:solidFill>
                  <a:srgbClr val="DD0111"/>
                </a:solidFill>
                <a:latin typeface="+mj-lt"/>
              </a:rPr>
              <a:t>red</a:t>
            </a:r>
            <a:r>
              <a:rPr lang="en-US" sz="2400" dirty="0">
                <a:latin typeface="+mj-lt"/>
              </a:rPr>
              <a:t> or </a:t>
            </a:r>
            <a:r>
              <a:rPr lang="en-US" sz="2400" b="1" dirty="0">
                <a:latin typeface="+mj-lt"/>
              </a:rPr>
              <a:t>black</a:t>
            </a:r>
            <a:endParaRPr lang="en-US" sz="2400" dirty="0">
              <a:latin typeface="+mj-lt"/>
            </a:endParaRPr>
          </a:p>
          <a:p>
            <a:pPr lvl="1"/>
            <a:endParaRPr lang="en-US" sz="2400" dirty="0" smtClean="0">
              <a:latin typeface="+mj-lt"/>
            </a:endParaRPr>
          </a:p>
          <a:p>
            <a:pPr lvl="1"/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Constrains </a:t>
            </a:r>
            <a:r>
              <a:rPr lang="en-US" sz="2400" dirty="0">
                <a:latin typeface="+mj-lt"/>
              </a:rPr>
              <a:t>the way nodes can be colored on any path from the </a:t>
            </a:r>
            <a:r>
              <a:rPr lang="en-US" sz="2400" dirty="0" smtClean="0">
                <a:latin typeface="+mj-lt"/>
              </a:rPr>
              <a:t>	root </a:t>
            </a:r>
            <a:r>
              <a:rPr lang="en-US" sz="2400" dirty="0">
                <a:latin typeface="+mj-lt"/>
              </a:rPr>
              <a:t>to a </a:t>
            </a:r>
            <a:r>
              <a:rPr lang="en-US" sz="2400" dirty="0" smtClean="0">
                <a:latin typeface="+mj-lt"/>
              </a:rPr>
              <a:t>leaf</a:t>
            </a:r>
          </a:p>
          <a:p>
            <a:pPr lvl="1"/>
            <a:endParaRPr lang="en-US" sz="2400" dirty="0">
              <a:latin typeface="+mj-lt"/>
            </a:endParaRPr>
          </a:p>
          <a:p>
            <a:pPr lvl="1"/>
            <a:r>
              <a:rPr lang="en-US" sz="2400" dirty="0" smtClean="0">
                <a:latin typeface="+mj-lt"/>
              </a:rPr>
              <a:t>	Ensures </a:t>
            </a:r>
            <a:r>
              <a:rPr lang="en-US" sz="2400" dirty="0">
                <a:latin typeface="+mj-lt"/>
              </a:rPr>
              <a:t>that no path is more than twice as long as any other </a:t>
            </a:r>
            <a:r>
              <a:rPr lang="en-US" sz="2400" dirty="0" smtClean="0">
                <a:latin typeface="+mj-lt"/>
              </a:rPr>
              <a:t>	path </a:t>
            </a:r>
            <a:endParaRPr lang="en-US" sz="2400" dirty="0">
              <a:latin typeface="+mj-lt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0625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B33DB947-06FC-49AB-8604-B4F39BC3F430}" type="slidenum">
              <a:rPr lang="en-US"/>
              <a:pPr/>
              <a:t>93</a:t>
            </a:fld>
            <a:endParaRPr lang="en-US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92633"/>
            <a:ext cx="6054216" cy="635000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Example: </a:t>
            </a:r>
            <a:r>
              <a:rPr lang="en-US" sz="2800" dirty="0">
                <a:latin typeface="+mj-lt"/>
              </a:rPr>
              <a:t>RED-BLACK-TREE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6706" y="4648200"/>
            <a:ext cx="8543925" cy="147732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+mj-lt"/>
              </a:rPr>
              <a:t>For convenience we use a sentinel NIL[T] to represent all the NIL nodes at the leafs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NIL[T] has the same fields as an ordinary node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Color[NIL[T]] = BLACK</a:t>
            </a:r>
          </a:p>
        </p:txBody>
      </p:sp>
      <p:sp>
        <p:nvSpPr>
          <p:cNvPr id="550916" name="Oval 4"/>
          <p:cNvSpPr>
            <a:spLocks noChangeArrowheads="1"/>
          </p:cNvSpPr>
          <p:nvPr/>
        </p:nvSpPr>
        <p:spPr bwMode="auto">
          <a:xfrm>
            <a:off x="3341688" y="1433513"/>
            <a:ext cx="465137" cy="4492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550917" name="Oval 5"/>
          <p:cNvSpPr>
            <a:spLocks noChangeArrowheads="1"/>
          </p:cNvSpPr>
          <p:nvPr/>
        </p:nvSpPr>
        <p:spPr bwMode="auto">
          <a:xfrm>
            <a:off x="2209800" y="2112963"/>
            <a:ext cx="465138" cy="4492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17</a:t>
            </a:r>
          </a:p>
        </p:txBody>
      </p:sp>
      <p:sp>
        <p:nvSpPr>
          <p:cNvPr id="550918" name="Oval 6"/>
          <p:cNvSpPr>
            <a:spLocks noChangeArrowheads="1"/>
          </p:cNvSpPr>
          <p:nvPr/>
        </p:nvSpPr>
        <p:spPr bwMode="auto">
          <a:xfrm>
            <a:off x="4471988" y="2112963"/>
            <a:ext cx="465137" cy="449262"/>
          </a:xfrm>
          <a:prstGeom prst="ellipse">
            <a:avLst/>
          </a:prstGeom>
          <a:noFill/>
          <a:ln w="3810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41</a:t>
            </a:r>
          </a:p>
        </p:txBody>
      </p:sp>
      <p:sp>
        <p:nvSpPr>
          <p:cNvPr id="550919" name="Oval 7"/>
          <p:cNvSpPr>
            <a:spLocks noChangeArrowheads="1"/>
          </p:cNvSpPr>
          <p:nvPr/>
        </p:nvSpPr>
        <p:spPr bwMode="auto">
          <a:xfrm>
            <a:off x="3341688" y="2817813"/>
            <a:ext cx="465137" cy="4492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550920" name="Oval 8"/>
          <p:cNvSpPr>
            <a:spLocks noChangeArrowheads="1"/>
          </p:cNvSpPr>
          <p:nvPr/>
        </p:nvSpPr>
        <p:spPr bwMode="auto">
          <a:xfrm>
            <a:off x="5591175" y="2817813"/>
            <a:ext cx="465138" cy="4492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47</a:t>
            </a:r>
          </a:p>
        </p:txBody>
      </p:sp>
      <p:sp>
        <p:nvSpPr>
          <p:cNvPr id="550921" name="Oval 9"/>
          <p:cNvSpPr>
            <a:spLocks noChangeArrowheads="1"/>
          </p:cNvSpPr>
          <p:nvPr/>
        </p:nvSpPr>
        <p:spPr bwMode="auto">
          <a:xfrm>
            <a:off x="4356100" y="3497263"/>
            <a:ext cx="465138" cy="449262"/>
          </a:xfrm>
          <a:prstGeom prst="ellipse">
            <a:avLst/>
          </a:prstGeom>
          <a:noFill/>
          <a:ln w="3810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38</a:t>
            </a:r>
          </a:p>
        </p:txBody>
      </p:sp>
      <p:sp>
        <p:nvSpPr>
          <p:cNvPr id="550922" name="Oval 10"/>
          <p:cNvSpPr>
            <a:spLocks noChangeArrowheads="1"/>
          </p:cNvSpPr>
          <p:nvPr/>
        </p:nvSpPr>
        <p:spPr bwMode="auto">
          <a:xfrm>
            <a:off x="6605588" y="3497263"/>
            <a:ext cx="465137" cy="449262"/>
          </a:xfrm>
          <a:prstGeom prst="ellipse">
            <a:avLst/>
          </a:prstGeom>
          <a:noFill/>
          <a:ln w="3810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550923" name="Line 11"/>
          <p:cNvSpPr>
            <a:spLocks noChangeShapeType="1"/>
          </p:cNvSpPr>
          <p:nvPr/>
        </p:nvSpPr>
        <p:spPr bwMode="auto">
          <a:xfrm rot="3600000">
            <a:off x="3001169" y="1572419"/>
            <a:ext cx="7937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924" name="Line 12"/>
          <p:cNvSpPr>
            <a:spLocks noChangeShapeType="1"/>
          </p:cNvSpPr>
          <p:nvPr/>
        </p:nvSpPr>
        <p:spPr bwMode="auto">
          <a:xfrm rot="18000000" flipH="1">
            <a:off x="4134644" y="1572419"/>
            <a:ext cx="7937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925" name="Line 13"/>
          <p:cNvSpPr>
            <a:spLocks noChangeShapeType="1"/>
          </p:cNvSpPr>
          <p:nvPr/>
        </p:nvSpPr>
        <p:spPr bwMode="auto">
          <a:xfrm rot="3600000">
            <a:off x="4147344" y="2286794"/>
            <a:ext cx="7937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926" name="Line 14"/>
          <p:cNvSpPr>
            <a:spLocks noChangeShapeType="1"/>
          </p:cNvSpPr>
          <p:nvPr/>
        </p:nvSpPr>
        <p:spPr bwMode="auto">
          <a:xfrm rot="18000000" flipH="1">
            <a:off x="5255419" y="2286794"/>
            <a:ext cx="7937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927" name="Line 15"/>
          <p:cNvSpPr>
            <a:spLocks noChangeShapeType="1"/>
          </p:cNvSpPr>
          <p:nvPr/>
        </p:nvSpPr>
        <p:spPr bwMode="auto">
          <a:xfrm rot="18000000" flipH="1">
            <a:off x="4092575" y="2994025"/>
            <a:ext cx="7938" cy="731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928" name="Line 16"/>
          <p:cNvSpPr>
            <a:spLocks noChangeShapeType="1"/>
          </p:cNvSpPr>
          <p:nvPr/>
        </p:nvSpPr>
        <p:spPr bwMode="auto">
          <a:xfrm rot="18000000" flipH="1">
            <a:off x="6353175" y="2994025"/>
            <a:ext cx="7938" cy="731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929" name="AutoShape 17"/>
          <p:cNvSpPr>
            <a:spLocks noChangeArrowheads="1"/>
          </p:cNvSpPr>
          <p:nvPr/>
        </p:nvSpPr>
        <p:spPr bwMode="auto">
          <a:xfrm>
            <a:off x="1895475" y="2771775"/>
            <a:ext cx="508000" cy="25558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NIL</a:t>
            </a:r>
          </a:p>
        </p:txBody>
      </p:sp>
      <p:sp>
        <p:nvSpPr>
          <p:cNvPr id="550930" name="AutoShape 18"/>
          <p:cNvSpPr>
            <a:spLocks noChangeArrowheads="1"/>
          </p:cNvSpPr>
          <p:nvPr/>
        </p:nvSpPr>
        <p:spPr bwMode="auto">
          <a:xfrm>
            <a:off x="2495550" y="2771775"/>
            <a:ext cx="508000" cy="25558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NIL</a:t>
            </a:r>
          </a:p>
        </p:txBody>
      </p:sp>
      <p:sp>
        <p:nvSpPr>
          <p:cNvPr id="550931" name="AutoShape 19"/>
          <p:cNvSpPr>
            <a:spLocks noChangeArrowheads="1"/>
          </p:cNvSpPr>
          <p:nvPr/>
        </p:nvSpPr>
        <p:spPr bwMode="auto">
          <a:xfrm>
            <a:off x="2486025" y="3651250"/>
            <a:ext cx="508000" cy="25558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NIL</a:t>
            </a:r>
          </a:p>
        </p:txBody>
      </p:sp>
      <p:sp>
        <p:nvSpPr>
          <p:cNvPr id="550932" name="AutoShape 20"/>
          <p:cNvSpPr>
            <a:spLocks noChangeArrowheads="1"/>
          </p:cNvSpPr>
          <p:nvPr/>
        </p:nvSpPr>
        <p:spPr bwMode="auto">
          <a:xfrm>
            <a:off x="4059238" y="4192588"/>
            <a:ext cx="508000" cy="2555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NIL</a:t>
            </a:r>
          </a:p>
        </p:txBody>
      </p:sp>
      <p:sp>
        <p:nvSpPr>
          <p:cNvPr id="550933" name="AutoShape 21"/>
          <p:cNvSpPr>
            <a:spLocks noChangeArrowheads="1"/>
          </p:cNvSpPr>
          <p:nvPr/>
        </p:nvSpPr>
        <p:spPr bwMode="auto">
          <a:xfrm>
            <a:off x="4659313" y="4192588"/>
            <a:ext cx="508000" cy="2555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NIL</a:t>
            </a:r>
          </a:p>
        </p:txBody>
      </p:sp>
      <p:sp>
        <p:nvSpPr>
          <p:cNvPr id="550934" name="AutoShape 22"/>
          <p:cNvSpPr>
            <a:spLocks noChangeArrowheads="1"/>
          </p:cNvSpPr>
          <p:nvPr/>
        </p:nvSpPr>
        <p:spPr bwMode="auto">
          <a:xfrm>
            <a:off x="6334125" y="4183063"/>
            <a:ext cx="508000" cy="2555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NIL</a:t>
            </a:r>
          </a:p>
        </p:txBody>
      </p:sp>
      <p:sp>
        <p:nvSpPr>
          <p:cNvPr id="550935" name="AutoShape 23"/>
          <p:cNvSpPr>
            <a:spLocks noChangeArrowheads="1"/>
          </p:cNvSpPr>
          <p:nvPr/>
        </p:nvSpPr>
        <p:spPr bwMode="auto">
          <a:xfrm>
            <a:off x="6934200" y="4183063"/>
            <a:ext cx="508000" cy="2555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NIL</a:t>
            </a:r>
          </a:p>
        </p:txBody>
      </p:sp>
      <p:sp>
        <p:nvSpPr>
          <p:cNvPr id="550936" name="AutoShape 24"/>
          <p:cNvSpPr>
            <a:spLocks noChangeArrowheads="1"/>
          </p:cNvSpPr>
          <p:nvPr/>
        </p:nvSpPr>
        <p:spPr bwMode="auto">
          <a:xfrm>
            <a:off x="5114925" y="3633788"/>
            <a:ext cx="508000" cy="2555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NIL</a:t>
            </a:r>
          </a:p>
        </p:txBody>
      </p:sp>
      <p:sp>
        <p:nvSpPr>
          <p:cNvPr id="550937" name="Line 25"/>
          <p:cNvSpPr>
            <a:spLocks noChangeShapeType="1"/>
          </p:cNvSpPr>
          <p:nvPr/>
        </p:nvSpPr>
        <p:spPr bwMode="auto">
          <a:xfrm flipH="1">
            <a:off x="2135188" y="2536825"/>
            <a:ext cx="203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938" name="Line 26"/>
          <p:cNvSpPr>
            <a:spLocks noChangeShapeType="1"/>
          </p:cNvSpPr>
          <p:nvPr/>
        </p:nvSpPr>
        <p:spPr bwMode="auto">
          <a:xfrm>
            <a:off x="2551113" y="2530475"/>
            <a:ext cx="203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939" name="Line 27"/>
          <p:cNvSpPr>
            <a:spLocks noChangeShapeType="1"/>
          </p:cNvSpPr>
          <p:nvPr/>
        </p:nvSpPr>
        <p:spPr bwMode="auto">
          <a:xfrm flipH="1">
            <a:off x="4284663" y="3937000"/>
            <a:ext cx="203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940" name="Line 28"/>
          <p:cNvSpPr>
            <a:spLocks noChangeShapeType="1"/>
          </p:cNvSpPr>
          <p:nvPr/>
        </p:nvSpPr>
        <p:spPr bwMode="auto">
          <a:xfrm>
            <a:off x="4700588" y="3937000"/>
            <a:ext cx="203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941" name="Line 29"/>
          <p:cNvSpPr>
            <a:spLocks noChangeShapeType="1"/>
          </p:cNvSpPr>
          <p:nvPr/>
        </p:nvSpPr>
        <p:spPr bwMode="auto">
          <a:xfrm flipH="1">
            <a:off x="6545263" y="3937000"/>
            <a:ext cx="203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942" name="Line 30"/>
          <p:cNvSpPr>
            <a:spLocks noChangeShapeType="1"/>
          </p:cNvSpPr>
          <p:nvPr/>
        </p:nvSpPr>
        <p:spPr bwMode="auto">
          <a:xfrm>
            <a:off x="6961188" y="3937000"/>
            <a:ext cx="203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943" name="Line 31"/>
          <p:cNvSpPr>
            <a:spLocks noChangeShapeType="1"/>
          </p:cNvSpPr>
          <p:nvPr/>
        </p:nvSpPr>
        <p:spPr bwMode="auto">
          <a:xfrm flipH="1">
            <a:off x="2686050" y="3205163"/>
            <a:ext cx="685800" cy="439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944" name="Line 32"/>
          <p:cNvSpPr>
            <a:spLocks noChangeShapeType="1"/>
          </p:cNvSpPr>
          <p:nvPr/>
        </p:nvSpPr>
        <p:spPr bwMode="auto">
          <a:xfrm flipH="1">
            <a:off x="5319713" y="3222625"/>
            <a:ext cx="338137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1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0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5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5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5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5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5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5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5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5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5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50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50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5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550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550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550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29" grpId="0" animBg="1"/>
      <p:bldP spid="550930" grpId="0" animBg="1"/>
      <p:bldP spid="550931" grpId="0" animBg="1"/>
      <p:bldP spid="550932" grpId="0" animBg="1"/>
      <p:bldP spid="550933" grpId="0" animBg="1"/>
      <p:bldP spid="550934" grpId="0" animBg="1"/>
      <p:bldP spid="550935" grpId="0" animBg="1"/>
      <p:bldP spid="550936" grpId="0" animBg="1"/>
      <p:bldP spid="550937" grpId="0" animBg="1"/>
      <p:bldP spid="550938" grpId="0" animBg="1"/>
      <p:bldP spid="550939" grpId="0" animBg="1"/>
      <p:bldP spid="550940" grpId="0" animBg="1"/>
      <p:bldP spid="550941" grpId="0" animBg="1"/>
      <p:bldP spid="550942" grpId="0" animBg="1"/>
      <p:bldP spid="550943" grpId="0" animBg="1"/>
      <p:bldP spid="55094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A72B2E94-32B5-452A-85BA-549A0F42E8C8}" type="slidenum">
              <a:rPr lang="en-US"/>
              <a:pPr/>
              <a:t>94</a:t>
            </a:fld>
            <a:endParaRPr lang="en-US"/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2633"/>
            <a:ext cx="7391400" cy="635000"/>
          </a:xfrm>
        </p:spPr>
        <p:txBody>
          <a:bodyPr/>
          <a:lstStyle/>
          <a:p>
            <a:r>
              <a:rPr lang="en-US" dirty="0">
                <a:latin typeface="+mj-lt"/>
              </a:rPr>
              <a:t>Red-Black-Trees Properties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4424362"/>
          </a:xfrm>
        </p:spPr>
        <p:txBody>
          <a:bodyPr>
            <a:normAutofit fontScale="92500" lnSpcReduction="10000"/>
          </a:bodyPr>
          <a:lstStyle/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sz="2400" dirty="0"/>
              <a:t>	(**Satisfy the binary search tree property**)</a:t>
            </a:r>
          </a:p>
          <a:p>
            <a:pPr marL="533400" indent="-533400">
              <a:lnSpc>
                <a:spcPct val="120000"/>
              </a:lnSpc>
              <a:buFontTx/>
              <a:buNone/>
            </a:pPr>
            <a:endParaRPr lang="en-US" sz="2400" dirty="0">
              <a:latin typeface="+mj-lt"/>
            </a:endParaRP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latin typeface="+mj-lt"/>
              </a:rPr>
              <a:t>Every node is either </a:t>
            </a:r>
            <a:r>
              <a:rPr lang="en-US" sz="2400" b="1" dirty="0">
                <a:solidFill>
                  <a:srgbClr val="DD0111"/>
                </a:solidFill>
                <a:latin typeface="+mj-lt"/>
              </a:rPr>
              <a:t>red</a:t>
            </a:r>
            <a:r>
              <a:rPr lang="en-US" sz="2400" dirty="0">
                <a:latin typeface="+mj-lt"/>
              </a:rPr>
              <a:t> or </a:t>
            </a:r>
            <a:r>
              <a:rPr lang="en-US" sz="2400" b="1" dirty="0">
                <a:latin typeface="+mj-lt"/>
              </a:rPr>
              <a:t>black</a:t>
            </a:r>
            <a:endParaRPr lang="en-US" sz="2400" dirty="0">
              <a:latin typeface="+mj-lt"/>
            </a:endParaRP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latin typeface="+mj-lt"/>
              </a:rPr>
              <a:t>The root is </a:t>
            </a:r>
            <a:r>
              <a:rPr lang="en-US" sz="2400" b="1" dirty="0">
                <a:latin typeface="+mj-lt"/>
              </a:rPr>
              <a:t>black</a:t>
            </a:r>
            <a:endParaRPr lang="en-US" sz="2400" dirty="0">
              <a:latin typeface="+mj-lt"/>
            </a:endParaRP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latin typeface="+mj-lt"/>
              </a:rPr>
              <a:t>Every leaf (NIL) is </a:t>
            </a:r>
            <a:r>
              <a:rPr lang="en-US" sz="2400" b="1" dirty="0">
                <a:latin typeface="+mj-lt"/>
              </a:rPr>
              <a:t>black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latin typeface="+mj-lt"/>
              </a:rPr>
              <a:t>If a node is </a:t>
            </a:r>
            <a:r>
              <a:rPr lang="en-US" sz="2400" b="1" dirty="0">
                <a:solidFill>
                  <a:srgbClr val="DD0111"/>
                </a:solidFill>
                <a:latin typeface="+mj-lt"/>
              </a:rPr>
              <a:t>red</a:t>
            </a:r>
            <a:r>
              <a:rPr lang="en-US" sz="2400" dirty="0">
                <a:latin typeface="+mj-lt"/>
              </a:rPr>
              <a:t>, then both its children are </a:t>
            </a:r>
            <a:r>
              <a:rPr lang="en-US" sz="2400" b="1" dirty="0">
                <a:latin typeface="+mj-lt"/>
              </a:rPr>
              <a:t>black</a:t>
            </a:r>
          </a:p>
          <a:p>
            <a:pPr marL="914400" lvl="1" indent="-457200">
              <a:lnSpc>
                <a:spcPct val="120000"/>
              </a:lnSpc>
              <a:buFontTx/>
              <a:buChar char="•"/>
            </a:pPr>
            <a:r>
              <a:rPr lang="en-US" sz="2000" dirty="0">
                <a:latin typeface="+mj-lt"/>
              </a:rPr>
              <a:t>No two consecutive red nodes on a simple </a:t>
            </a:r>
            <a:r>
              <a:rPr lang="en-US" sz="2000" dirty="0" smtClean="0">
                <a:latin typeface="+mj-lt"/>
              </a:rPr>
              <a:t>path from </a:t>
            </a:r>
            <a:r>
              <a:rPr lang="en-US" sz="2000" dirty="0">
                <a:latin typeface="+mj-lt"/>
              </a:rPr>
              <a:t>the root to a leaf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latin typeface="+mj-lt"/>
              </a:rPr>
              <a:t>For each node, all paths from that node to descendant leaves contain </a:t>
            </a:r>
            <a:r>
              <a:rPr lang="en-US" sz="2400" u="sng" dirty="0">
                <a:latin typeface="+mj-lt"/>
              </a:rPr>
              <a:t>the same number of </a:t>
            </a:r>
            <a:r>
              <a:rPr lang="en-US" sz="2400" b="1" u="sng" dirty="0">
                <a:latin typeface="+mj-lt"/>
              </a:rPr>
              <a:t>black</a:t>
            </a:r>
            <a:r>
              <a:rPr lang="en-US" sz="2400" u="sng" dirty="0">
                <a:latin typeface="+mj-lt"/>
              </a:rPr>
              <a:t> nodes</a:t>
            </a:r>
          </a:p>
        </p:txBody>
      </p:sp>
    </p:spTree>
    <p:extLst>
      <p:ext uri="{BB962C8B-B14F-4D97-AF65-F5344CB8AC3E}">
        <p14:creationId xmlns:p14="http://schemas.microsoft.com/office/powerpoint/2010/main" val="144098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3D3125FC-8B14-4097-BD31-8DC55F242A8C}" type="slidenum">
              <a:rPr lang="en-US"/>
              <a:pPr/>
              <a:t>95</a:t>
            </a:fld>
            <a:endParaRPr lang="en-US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92633"/>
            <a:ext cx="6282816" cy="635000"/>
          </a:xfrm>
        </p:spPr>
        <p:txBody>
          <a:bodyPr/>
          <a:lstStyle/>
          <a:p>
            <a:r>
              <a:rPr lang="en-US" dirty="0">
                <a:latin typeface="+mj-lt"/>
              </a:rPr>
              <a:t>Black-Height of a Node</a:t>
            </a:r>
            <a:endParaRPr lang="en-US" sz="2800" dirty="0">
              <a:latin typeface="+mj-lt"/>
            </a:endParaRP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398" y="4648200"/>
            <a:ext cx="8742363" cy="138499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500" b="1" dirty="0">
                <a:latin typeface="+mj-lt"/>
              </a:rPr>
              <a:t>Height of a node:</a:t>
            </a:r>
            <a:r>
              <a:rPr lang="en-US" sz="2500" dirty="0">
                <a:latin typeface="+mj-lt"/>
              </a:rPr>
              <a:t> the number of edges in the </a:t>
            </a:r>
            <a:r>
              <a:rPr lang="en-US" sz="2500" b="1" dirty="0">
                <a:latin typeface="+mj-lt"/>
              </a:rPr>
              <a:t>longest </a:t>
            </a:r>
            <a:r>
              <a:rPr lang="en-US" sz="2500" dirty="0">
                <a:latin typeface="+mj-lt"/>
              </a:rPr>
              <a:t>path to a </a:t>
            </a:r>
            <a:r>
              <a:rPr lang="en-US" sz="2500" dirty="0" smtClean="0">
                <a:latin typeface="+mj-lt"/>
              </a:rPr>
              <a:t>leaf</a:t>
            </a:r>
          </a:p>
          <a:p>
            <a:pPr>
              <a:lnSpc>
                <a:spcPct val="90000"/>
              </a:lnSpc>
            </a:pPr>
            <a:endParaRPr lang="en-US" sz="25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2500" b="1" dirty="0">
                <a:latin typeface="+mj-lt"/>
              </a:rPr>
              <a:t>Black-height of a node x</a:t>
            </a:r>
            <a:r>
              <a:rPr lang="en-US" sz="2500" dirty="0">
                <a:latin typeface="+mj-lt"/>
              </a:rPr>
              <a:t>: </a:t>
            </a:r>
            <a:r>
              <a:rPr lang="en-US" sz="2500" dirty="0" err="1">
                <a:latin typeface="+mj-lt"/>
              </a:rPr>
              <a:t>bh</a:t>
            </a:r>
            <a:r>
              <a:rPr lang="en-US" sz="2500" dirty="0">
                <a:latin typeface="+mj-lt"/>
              </a:rPr>
              <a:t>(x) is the number of black nodes (including NIL) on the path from x to a leaf, </a:t>
            </a:r>
            <a:r>
              <a:rPr lang="en-US" sz="2500" u="sng" dirty="0" smtClean="0">
                <a:latin typeface="+mj-lt"/>
              </a:rPr>
              <a:t>not </a:t>
            </a:r>
            <a:r>
              <a:rPr lang="en-US" sz="2500" u="sng" dirty="0">
                <a:latin typeface="+mj-lt"/>
              </a:rPr>
              <a:t>counting x</a:t>
            </a:r>
          </a:p>
        </p:txBody>
      </p:sp>
      <p:grpSp>
        <p:nvGrpSpPr>
          <p:cNvPr id="471081" name="Group 41"/>
          <p:cNvGrpSpPr>
            <a:grpSpLocks/>
          </p:cNvGrpSpPr>
          <p:nvPr/>
        </p:nvGrpSpPr>
        <p:grpSpPr bwMode="auto">
          <a:xfrm>
            <a:off x="1449388" y="1230313"/>
            <a:ext cx="6402387" cy="3217862"/>
            <a:chOff x="913" y="775"/>
            <a:chExt cx="4033" cy="2027"/>
          </a:xfrm>
        </p:grpSpPr>
        <p:grpSp>
          <p:nvGrpSpPr>
            <p:cNvPr id="471044" name="Group 4"/>
            <p:cNvGrpSpPr>
              <a:grpSpLocks/>
            </p:cNvGrpSpPr>
            <p:nvPr/>
          </p:nvGrpSpPr>
          <p:grpSpPr bwMode="auto">
            <a:xfrm>
              <a:off x="1194" y="903"/>
              <a:ext cx="3494" cy="1899"/>
              <a:chOff x="2190" y="868"/>
              <a:chExt cx="3494" cy="1899"/>
            </a:xfrm>
          </p:grpSpPr>
          <p:sp>
            <p:nvSpPr>
              <p:cNvPr id="471045" name="Oval 5"/>
              <p:cNvSpPr>
                <a:spLocks noChangeArrowheads="1"/>
              </p:cNvSpPr>
              <p:nvPr/>
            </p:nvSpPr>
            <p:spPr bwMode="auto">
              <a:xfrm>
                <a:off x="3101" y="868"/>
                <a:ext cx="293" cy="2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26</a:t>
                </a:r>
              </a:p>
            </p:txBody>
          </p:sp>
          <p:sp>
            <p:nvSpPr>
              <p:cNvPr id="471046" name="Oval 6"/>
              <p:cNvSpPr>
                <a:spLocks noChangeArrowheads="1"/>
              </p:cNvSpPr>
              <p:nvPr/>
            </p:nvSpPr>
            <p:spPr bwMode="auto">
              <a:xfrm>
                <a:off x="2388" y="1296"/>
                <a:ext cx="293" cy="2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17</a:t>
                </a:r>
              </a:p>
            </p:txBody>
          </p:sp>
          <p:sp>
            <p:nvSpPr>
              <p:cNvPr id="471047" name="Oval 7"/>
              <p:cNvSpPr>
                <a:spLocks noChangeArrowheads="1"/>
              </p:cNvSpPr>
              <p:nvPr/>
            </p:nvSpPr>
            <p:spPr bwMode="auto">
              <a:xfrm>
                <a:off x="3813" y="1296"/>
                <a:ext cx="293" cy="283"/>
              </a:xfrm>
              <a:prstGeom prst="ellipse">
                <a:avLst/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41</a:t>
                </a:r>
              </a:p>
            </p:txBody>
          </p:sp>
          <p:sp>
            <p:nvSpPr>
              <p:cNvPr id="471048" name="Oval 8"/>
              <p:cNvSpPr>
                <a:spLocks noChangeArrowheads="1"/>
              </p:cNvSpPr>
              <p:nvPr/>
            </p:nvSpPr>
            <p:spPr bwMode="auto">
              <a:xfrm>
                <a:off x="3101" y="1740"/>
                <a:ext cx="293" cy="2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30</a:t>
                </a:r>
              </a:p>
            </p:txBody>
          </p:sp>
          <p:sp>
            <p:nvSpPr>
              <p:cNvPr id="471049" name="Oval 9"/>
              <p:cNvSpPr>
                <a:spLocks noChangeArrowheads="1"/>
              </p:cNvSpPr>
              <p:nvPr/>
            </p:nvSpPr>
            <p:spPr bwMode="auto">
              <a:xfrm>
                <a:off x="4518" y="1740"/>
                <a:ext cx="293" cy="2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47</a:t>
                </a:r>
              </a:p>
            </p:txBody>
          </p:sp>
          <p:sp>
            <p:nvSpPr>
              <p:cNvPr id="471050" name="Oval 10"/>
              <p:cNvSpPr>
                <a:spLocks noChangeArrowheads="1"/>
              </p:cNvSpPr>
              <p:nvPr/>
            </p:nvSpPr>
            <p:spPr bwMode="auto">
              <a:xfrm>
                <a:off x="3740" y="2168"/>
                <a:ext cx="293" cy="283"/>
              </a:xfrm>
              <a:prstGeom prst="ellipse">
                <a:avLst/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38</a:t>
                </a:r>
              </a:p>
            </p:txBody>
          </p:sp>
          <p:sp>
            <p:nvSpPr>
              <p:cNvPr id="471051" name="Oval 11"/>
              <p:cNvSpPr>
                <a:spLocks noChangeArrowheads="1"/>
              </p:cNvSpPr>
              <p:nvPr/>
            </p:nvSpPr>
            <p:spPr bwMode="auto">
              <a:xfrm>
                <a:off x="5157" y="2168"/>
                <a:ext cx="293" cy="283"/>
              </a:xfrm>
              <a:prstGeom prst="ellipse">
                <a:avLst/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50</a:t>
                </a:r>
              </a:p>
            </p:txBody>
          </p:sp>
          <p:sp>
            <p:nvSpPr>
              <p:cNvPr id="471052" name="Line 12"/>
              <p:cNvSpPr>
                <a:spLocks noChangeShapeType="1"/>
              </p:cNvSpPr>
              <p:nvPr/>
            </p:nvSpPr>
            <p:spPr bwMode="auto">
              <a:xfrm rot="3600000">
                <a:off x="2886" y="956"/>
                <a:ext cx="5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053" name="Line 13"/>
              <p:cNvSpPr>
                <a:spLocks noChangeShapeType="1"/>
              </p:cNvSpPr>
              <p:nvPr/>
            </p:nvSpPr>
            <p:spPr bwMode="auto">
              <a:xfrm rot="18000000" flipH="1">
                <a:off x="3600" y="956"/>
                <a:ext cx="5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054" name="Line 14"/>
              <p:cNvSpPr>
                <a:spLocks noChangeShapeType="1"/>
              </p:cNvSpPr>
              <p:nvPr/>
            </p:nvSpPr>
            <p:spPr bwMode="auto">
              <a:xfrm rot="3600000">
                <a:off x="3608" y="1406"/>
                <a:ext cx="5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055" name="Line 15"/>
              <p:cNvSpPr>
                <a:spLocks noChangeShapeType="1"/>
              </p:cNvSpPr>
              <p:nvPr/>
            </p:nvSpPr>
            <p:spPr bwMode="auto">
              <a:xfrm rot="18000000" flipH="1">
                <a:off x="4306" y="1406"/>
                <a:ext cx="5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056" name="Line 16"/>
              <p:cNvSpPr>
                <a:spLocks noChangeShapeType="1"/>
              </p:cNvSpPr>
              <p:nvPr/>
            </p:nvSpPr>
            <p:spPr bwMode="auto">
              <a:xfrm rot="18000000" flipH="1">
                <a:off x="3574" y="1851"/>
                <a:ext cx="5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057" name="Line 17"/>
              <p:cNvSpPr>
                <a:spLocks noChangeShapeType="1"/>
              </p:cNvSpPr>
              <p:nvPr/>
            </p:nvSpPr>
            <p:spPr bwMode="auto">
              <a:xfrm rot="18000000" flipH="1">
                <a:off x="4998" y="1851"/>
                <a:ext cx="5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058" name="AutoShape 18"/>
              <p:cNvSpPr>
                <a:spLocks noChangeArrowheads="1"/>
              </p:cNvSpPr>
              <p:nvPr/>
            </p:nvSpPr>
            <p:spPr bwMode="auto">
              <a:xfrm>
                <a:off x="2190" y="1711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NIL</a:t>
                </a:r>
              </a:p>
            </p:txBody>
          </p:sp>
          <p:sp>
            <p:nvSpPr>
              <p:cNvPr id="471059" name="AutoShape 19"/>
              <p:cNvSpPr>
                <a:spLocks noChangeArrowheads="1"/>
              </p:cNvSpPr>
              <p:nvPr/>
            </p:nvSpPr>
            <p:spPr bwMode="auto">
              <a:xfrm>
                <a:off x="2568" y="1711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NIL</a:t>
                </a:r>
              </a:p>
            </p:txBody>
          </p:sp>
          <p:sp>
            <p:nvSpPr>
              <p:cNvPr id="471060" name="AutoShape 20"/>
              <p:cNvSpPr>
                <a:spLocks noChangeArrowheads="1"/>
              </p:cNvSpPr>
              <p:nvPr/>
            </p:nvSpPr>
            <p:spPr bwMode="auto">
              <a:xfrm>
                <a:off x="2562" y="2265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NIL</a:t>
                </a:r>
              </a:p>
            </p:txBody>
          </p:sp>
          <p:sp>
            <p:nvSpPr>
              <p:cNvPr id="471061" name="AutoShape 21"/>
              <p:cNvSpPr>
                <a:spLocks noChangeArrowheads="1"/>
              </p:cNvSpPr>
              <p:nvPr/>
            </p:nvSpPr>
            <p:spPr bwMode="auto">
              <a:xfrm>
                <a:off x="3553" y="2606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NIL</a:t>
                </a:r>
              </a:p>
            </p:txBody>
          </p:sp>
          <p:sp>
            <p:nvSpPr>
              <p:cNvPr id="471062" name="AutoShape 22"/>
              <p:cNvSpPr>
                <a:spLocks noChangeArrowheads="1"/>
              </p:cNvSpPr>
              <p:nvPr/>
            </p:nvSpPr>
            <p:spPr bwMode="auto">
              <a:xfrm>
                <a:off x="3931" y="2606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NIL</a:t>
                </a:r>
              </a:p>
            </p:txBody>
          </p:sp>
          <p:sp>
            <p:nvSpPr>
              <p:cNvPr id="471063" name="AutoShape 23"/>
              <p:cNvSpPr>
                <a:spLocks noChangeArrowheads="1"/>
              </p:cNvSpPr>
              <p:nvPr/>
            </p:nvSpPr>
            <p:spPr bwMode="auto">
              <a:xfrm>
                <a:off x="4986" y="2600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NIL</a:t>
                </a:r>
              </a:p>
            </p:txBody>
          </p:sp>
          <p:sp>
            <p:nvSpPr>
              <p:cNvPr id="471064" name="AutoShape 24"/>
              <p:cNvSpPr>
                <a:spLocks noChangeArrowheads="1"/>
              </p:cNvSpPr>
              <p:nvPr/>
            </p:nvSpPr>
            <p:spPr bwMode="auto">
              <a:xfrm>
                <a:off x="5364" y="2600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NIL</a:t>
                </a:r>
              </a:p>
            </p:txBody>
          </p:sp>
          <p:sp>
            <p:nvSpPr>
              <p:cNvPr id="471065" name="AutoShape 25"/>
              <p:cNvSpPr>
                <a:spLocks noChangeArrowheads="1"/>
              </p:cNvSpPr>
              <p:nvPr/>
            </p:nvSpPr>
            <p:spPr bwMode="auto">
              <a:xfrm>
                <a:off x="4218" y="2254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NIL</a:t>
                </a:r>
              </a:p>
            </p:txBody>
          </p:sp>
          <p:sp>
            <p:nvSpPr>
              <p:cNvPr id="471066" name="Line 26"/>
              <p:cNvSpPr>
                <a:spLocks noChangeShapeType="1"/>
              </p:cNvSpPr>
              <p:nvPr/>
            </p:nvSpPr>
            <p:spPr bwMode="auto">
              <a:xfrm flipH="1">
                <a:off x="2341" y="1563"/>
                <a:ext cx="1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067" name="Line 27"/>
              <p:cNvSpPr>
                <a:spLocks noChangeShapeType="1"/>
              </p:cNvSpPr>
              <p:nvPr/>
            </p:nvSpPr>
            <p:spPr bwMode="auto">
              <a:xfrm>
                <a:off x="2603" y="1559"/>
                <a:ext cx="1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068" name="Line 28"/>
              <p:cNvSpPr>
                <a:spLocks noChangeShapeType="1"/>
              </p:cNvSpPr>
              <p:nvPr/>
            </p:nvSpPr>
            <p:spPr bwMode="auto">
              <a:xfrm flipH="1">
                <a:off x="3695" y="2445"/>
                <a:ext cx="1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069" name="Line 29"/>
              <p:cNvSpPr>
                <a:spLocks noChangeShapeType="1"/>
              </p:cNvSpPr>
              <p:nvPr/>
            </p:nvSpPr>
            <p:spPr bwMode="auto">
              <a:xfrm>
                <a:off x="3957" y="2445"/>
                <a:ext cx="1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070" name="Line 30"/>
              <p:cNvSpPr>
                <a:spLocks noChangeShapeType="1"/>
              </p:cNvSpPr>
              <p:nvPr/>
            </p:nvSpPr>
            <p:spPr bwMode="auto">
              <a:xfrm flipH="1">
                <a:off x="5119" y="2445"/>
                <a:ext cx="1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071" name="Line 31"/>
              <p:cNvSpPr>
                <a:spLocks noChangeShapeType="1"/>
              </p:cNvSpPr>
              <p:nvPr/>
            </p:nvSpPr>
            <p:spPr bwMode="auto">
              <a:xfrm>
                <a:off x="5381" y="2445"/>
                <a:ext cx="1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072" name="Line 32"/>
              <p:cNvSpPr>
                <a:spLocks noChangeShapeType="1"/>
              </p:cNvSpPr>
              <p:nvPr/>
            </p:nvSpPr>
            <p:spPr bwMode="auto">
              <a:xfrm flipH="1">
                <a:off x="2688" y="1984"/>
                <a:ext cx="432" cy="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073" name="Line 33"/>
              <p:cNvSpPr>
                <a:spLocks noChangeShapeType="1"/>
              </p:cNvSpPr>
              <p:nvPr/>
            </p:nvSpPr>
            <p:spPr bwMode="auto">
              <a:xfrm flipH="1">
                <a:off x="4347" y="1995"/>
                <a:ext cx="213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1074" name="Text Box 34"/>
            <p:cNvSpPr txBox="1">
              <a:spLocks noChangeArrowheads="1"/>
            </p:cNvSpPr>
            <p:nvPr/>
          </p:nvSpPr>
          <p:spPr bwMode="auto">
            <a:xfrm>
              <a:off x="2428" y="775"/>
              <a:ext cx="48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mic Sans MS" pitchFamily="66" charset="0"/>
                </a:rPr>
                <a:t>h = 4</a:t>
              </a:r>
            </a:p>
            <a:p>
              <a:r>
                <a:rPr lang="en-US" sz="1600" dirty="0" err="1">
                  <a:latin typeface="Comic Sans MS" pitchFamily="66" charset="0"/>
                </a:rPr>
                <a:t>bh</a:t>
              </a:r>
              <a:r>
                <a:rPr lang="en-US" sz="1600" dirty="0">
                  <a:latin typeface="Comic Sans MS" pitchFamily="66" charset="0"/>
                </a:rPr>
                <a:t> = 2</a:t>
              </a:r>
            </a:p>
          </p:txBody>
        </p:sp>
        <p:sp>
          <p:nvSpPr>
            <p:cNvPr id="471075" name="Text Box 35"/>
            <p:cNvSpPr txBox="1">
              <a:spLocks noChangeArrowheads="1"/>
            </p:cNvSpPr>
            <p:nvPr/>
          </p:nvSpPr>
          <p:spPr bwMode="auto">
            <a:xfrm>
              <a:off x="3142" y="1223"/>
              <a:ext cx="48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h = 3</a:t>
              </a:r>
            </a:p>
            <a:p>
              <a:r>
                <a:rPr lang="en-US" sz="1600">
                  <a:latin typeface="Comic Sans MS" pitchFamily="66" charset="0"/>
                </a:rPr>
                <a:t>bh = 2</a:t>
              </a:r>
            </a:p>
          </p:txBody>
        </p:sp>
        <p:sp>
          <p:nvSpPr>
            <p:cNvPr id="471076" name="Text Box 36"/>
            <p:cNvSpPr txBox="1">
              <a:spLocks noChangeArrowheads="1"/>
            </p:cNvSpPr>
            <p:nvPr/>
          </p:nvSpPr>
          <p:spPr bwMode="auto">
            <a:xfrm>
              <a:off x="3836" y="1677"/>
              <a:ext cx="46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h = 2</a:t>
              </a:r>
            </a:p>
            <a:p>
              <a:r>
                <a:rPr lang="en-US" sz="1600">
                  <a:latin typeface="Comic Sans MS" pitchFamily="66" charset="0"/>
                </a:rPr>
                <a:t>bh = 1</a:t>
              </a:r>
            </a:p>
          </p:txBody>
        </p:sp>
        <p:sp>
          <p:nvSpPr>
            <p:cNvPr id="471077" name="Text Box 37"/>
            <p:cNvSpPr txBox="1">
              <a:spLocks noChangeArrowheads="1"/>
            </p:cNvSpPr>
            <p:nvPr/>
          </p:nvSpPr>
          <p:spPr bwMode="auto">
            <a:xfrm>
              <a:off x="4481" y="2162"/>
              <a:ext cx="46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h = 1</a:t>
              </a:r>
            </a:p>
            <a:p>
              <a:r>
                <a:rPr lang="en-US" sz="1600">
                  <a:latin typeface="Comic Sans MS" pitchFamily="66" charset="0"/>
                </a:rPr>
                <a:t>bh = 1</a:t>
              </a:r>
            </a:p>
          </p:txBody>
        </p:sp>
        <p:sp>
          <p:nvSpPr>
            <p:cNvPr id="471078" name="Text Box 38"/>
            <p:cNvSpPr txBox="1">
              <a:spLocks noChangeArrowheads="1"/>
            </p:cNvSpPr>
            <p:nvPr/>
          </p:nvSpPr>
          <p:spPr bwMode="auto">
            <a:xfrm>
              <a:off x="913" y="1266"/>
              <a:ext cx="46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h = 1</a:t>
              </a:r>
            </a:p>
            <a:p>
              <a:r>
                <a:rPr lang="en-US" sz="1600">
                  <a:latin typeface="Comic Sans MS" pitchFamily="66" charset="0"/>
                </a:rPr>
                <a:t>bh = 1</a:t>
              </a:r>
            </a:p>
          </p:txBody>
        </p:sp>
        <p:sp>
          <p:nvSpPr>
            <p:cNvPr id="471079" name="Text Box 39"/>
            <p:cNvSpPr txBox="1">
              <a:spLocks noChangeArrowheads="1"/>
            </p:cNvSpPr>
            <p:nvPr/>
          </p:nvSpPr>
          <p:spPr bwMode="auto">
            <a:xfrm>
              <a:off x="2401" y="1734"/>
              <a:ext cx="46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h = 2</a:t>
              </a:r>
            </a:p>
            <a:p>
              <a:r>
                <a:rPr lang="en-US" sz="1600">
                  <a:latin typeface="Comic Sans MS" pitchFamily="66" charset="0"/>
                </a:rPr>
                <a:t>bh = 1</a:t>
              </a:r>
            </a:p>
          </p:txBody>
        </p:sp>
        <p:sp>
          <p:nvSpPr>
            <p:cNvPr id="471080" name="Text Box 40"/>
            <p:cNvSpPr txBox="1">
              <a:spLocks noChangeArrowheads="1"/>
            </p:cNvSpPr>
            <p:nvPr/>
          </p:nvSpPr>
          <p:spPr bwMode="auto">
            <a:xfrm>
              <a:off x="2933" y="1940"/>
              <a:ext cx="46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h = 1</a:t>
              </a:r>
            </a:p>
            <a:p>
              <a:r>
                <a:rPr lang="en-US" sz="1600">
                  <a:latin typeface="Comic Sans MS" pitchFamily="66" charset="0"/>
                </a:rPr>
                <a:t>bh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126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8EAB0161-2EB8-4EA4-B7B8-9708B744C5E2}" type="slidenum">
              <a:rPr lang="en-US"/>
              <a:pPr/>
              <a:t>96</a:t>
            </a:fld>
            <a:endParaRPr lang="en-US"/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92633"/>
            <a:ext cx="8305800" cy="1107996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+mj-lt"/>
              </a:rPr>
              <a:t>Most important property of </a:t>
            </a:r>
            <a:br>
              <a:rPr lang="en-US" sz="3600" dirty="0">
                <a:latin typeface="+mj-lt"/>
              </a:rPr>
            </a:br>
            <a:r>
              <a:rPr lang="en-US" sz="3600" dirty="0">
                <a:latin typeface="+mj-lt"/>
              </a:rPr>
              <a:t>Red-Black-Trees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455051" cy="196977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red-black tree with n internal nodes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has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height </a:t>
            </a:r>
            <a:r>
              <a:rPr lang="en-US" u="sng" dirty="0">
                <a:solidFill>
                  <a:schemeClr val="tx1"/>
                </a:solidFill>
                <a:latin typeface="+mj-lt"/>
              </a:rPr>
              <a:t>at most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2log(n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+ 1)</a:t>
            </a:r>
          </a:p>
          <a:p>
            <a:pPr>
              <a:buFontTx/>
              <a:buNone/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19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1" y="392633"/>
            <a:ext cx="59819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Insertion in RB Trees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6224" y="1294735"/>
            <a:ext cx="8263890" cy="505206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0033CC"/>
              </a:buClr>
              <a:buSzPct val="84375"/>
              <a:buChar char="●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Insertion must preserve all </a:t>
            </a:r>
            <a:r>
              <a:rPr sz="3200" spc="5" dirty="0">
                <a:latin typeface="Times New Roman"/>
                <a:cs typeface="Times New Roman"/>
              </a:rPr>
              <a:t>red-black</a:t>
            </a:r>
            <a:r>
              <a:rPr sz="3200" spc="-1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properties.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0033CC"/>
              </a:buClr>
              <a:buSzPct val="84375"/>
              <a:buChar char="●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Should an inserted node be colored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Red?</a:t>
            </a:r>
            <a:r>
              <a:rPr sz="32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9900CC"/>
                </a:solidFill>
                <a:latin typeface="Times New Roman"/>
                <a:cs typeface="Times New Roman"/>
              </a:rPr>
              <a:t>Black?</a:t>
            </a:r>
            <a:endParaRPr sz="3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0033CC"/>
              </a:buClr>
              <a:buSzPct val="84375"/>
              <a:buChar char="●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CC3300"/>
                </a:solidFill>
                <a:latin typeface="Times New Roman"/>
                <a:cs typeface="Times New Roman"/>
              </a:rPr>
              <a:t>Basic</a:t>
            </a:r>
            <a:r>
              <a:rPr sz="3200" spc="-2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CC3300"/>
                </a:solidFill>
                <a:latin typeface="Times New Roman"/>
                <a:cs typeface="Times New Roman"/>
              </a:rPr>
              <a:t>steps:</a:t>
            </a:r>
            <a:endParaRPr sz="3200" dirty="0">
              <a:latin typeface="Times New Roman"/>
              <a:cs typeface="Times New Roman"/>
            </a:endParaRPr>
          </a:p>
          <a:p>
            <a:pPr marL="756285" marR="632460" lvl="1" indent="-287020">
              <a:lnSpc>
                <a:spcPct val="100000"/>
              </a:lnSpc>
              <a:spcBef>
                <a:spcPts val="675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Use Tree-Insert from BST </a:t>
            </a:r>
            <a:r>
              <a:rPr sz="2800" dirty="0">
                <a:latin typeface="Times New Roman"/>
                <a:cs typeface="Times New Roman"/>
              </a:rPr>
              <a:t>(slightly </a:t>
            </a:r>
            <a:r>
              <a:rPr sz="2800" spc="-5" dirty="0">
                <a:latin typeface="Times New Roman"/>
                <a:cs typeface="Times New Roman"/>
              </a:rPr>
              <a:t>modified) to  </a:t>
            </a:r>
            <a:r>
              <a:rPr sz="2800" dirty="0">
                <a:latin typeface="Times New Roman"/>
                <a:cs typeface="Times New Roman"/>
              </a:rPr>
              <a:t>insert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node </a:t>
            </a:r>
            <a:r>
              <a:rPr sz="2800" i="1" spc="-5" dirty="0">
                <a:latin typeface="Times New Roman"/>
                <a:cs typeface="Times New Roman"/>
              </a:rPr>
              <a:t>x </a:t>
            </a:r>
            <a:r>
              <a:rPr sz="2800" dirty="0">
                <a:latin typeface="Times New Roman"/>
                <a:cs typeface="Times New Roman"/>
              </a:rPr>
              <a:t>into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T.</a:t>
            </a:r>
            <a:endParaRPr sz="28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595"/>
              </a:spcBef>
              <a:buClr>
                <a:srgbClr val="0033CC"/>
              </a:buClr>
              <a:buSzPct val="85416"/>
              <a:buChar char="○"/>
              <a:tabLst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Procedure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C3300"/>
                </a:solidFill>
                <a:latin typeface="Times New Roman"/>
                <a:cs typeface="Times New Roman"/>
              </a:rPr>
              <a:t>RB-Insert(</a:t>
            </a:r>
            <a:r>
              <a:rPr sz="2400" b="1" i="1" dirty="0">
                <a:solidFill>
                  <a:srgbClr val="CC3300"/>
                </a:solidFill>
                <a:latin typeface="Times New Roman"/>
                <a:cs typeface="Times New Roman"/>
              </a:rPr>
              <a:t>x</a:t>
            </a:r>
            <a:r>
              <a:rPr sz="2400" b="1" dirty="0">
                <a:solidFill>
                  <a:srgbClr val="CC3300"/>
                </a:solidFill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.</a:t>
            </a:r>
          </a:p>
          <a:p>
            <a:pPr marL="756285" lvl="1" indent="-287020">
              <a:lnSpc>
                <a:spcPct val="100000"/>
              </a:lnSpc>
              <a:spcBef>
                <a:spcPts val="655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Color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node 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red.</a:t>
            </a:r>
            <a:endParaRPr sz="2800" dirty="0">
              <a:latin typeface="Times New Roman"/>
              <a:cs typeface="Times New Roman"/>
            </a:endParaRPr>
          </a:p>
          <a:p>
            <a:pPr marL="756285" marR="485775" lvl="1" indent="-287020">
              <a:lnSpc>
                <a:spcPct val="100000"/>
              </a:lnSpc>
              <a:spcBef>
                <a:spcPts val="675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Fix the modified tree by </a:t>
            </a:r>
            <a:r>
              <a:rPr sz="2800" dirty="0">
                <a:latin typeface="Times New Roman"/>
                <a:cs typeface="Times New Roman"/>
              </a:rPr>
              <a:t>re-coloring nodes </a:t>
            </a:r>
            <a:r>
              <a:rPr sz="2800" spc="-5" dirty="0">
                <a:latin typeface="Times New Roman"/>
                <a:cs typeface="Times New Roman"/>
              </a:rPr>
              <a:t>and  performing rotation to preserve </a:t>
            </a:r>
            <a:r>
              <a:rPr sz="2800" spc="-10" dirty="0">
                <a:latin typeface="Times New Roman"/>
                <a:cs typeface="Times New Roman"/>
              </a:rPr>
              <a:t>RB </a:t>
            </a:r>
            <a:r>
              <a:rPr sz="2800" spc="-5" dirty="0">
                <a:latin typeface="Times New Roman"/>
                <a:cs typeface="Times New Roman"/>
              </a:rPr>
              <a:t>tree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property.</a:t>
            </a:r>
          </a:p>
          <a:p>
            <a:pPr marL="1155700" lvl="2" indent="-229235">
              <a:lnSpc>
                <a:spcPct val="100000"/>
              </a:lnSpc>
              <a:spcBef>
                <a:spcPts val="590"/>
              </a:spcBef>
              <a:buClr>
                <a:srgbClr val="0033CC"/>
              </a:buClr>
              <a:buSzPct val="85416"/>
              <a:buChar char="○"/>
              <a:tabLst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Procedure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RB-Insert-Fixup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60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17779"/>
            <a:ext cx="69339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i="1" spc="-5" dirty="0">
                <a:solidFill>
                  <a:srgbClr val="000000"/>
                </a:solidFill>
                <a:latin typeface="Arial"/>
                <a:cs typeface="Arial"/>
              </a:rPr>
              <a:t>Algorithm:</a:t>
            </a:r>
            <a:r>
              <a:rPr sz="4500" b="1" i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500" b="1" i="1" spc="-5" dirty="0">
                <a:solidFill>
                  <a:srgbClr val="000000"/>
                </a:solidFill>
                <a:latin typeface="Arial"/>
                <a:cs typeface="Arial"/>
              </a:rPr>
              <a:t>Insertion</a:t>
            </a:r>
            <a:endParaRPr sz="4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8" y="862025"/>
            <a:ext cx="8760461" cy="24961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9430">
              <a:lnSpc>
                <a:spcPct val="100000"/>
              </a:lnSpc>
              <a:spcBef>
                <a:spcPts val="105"/>
              </a:spcBef>
            </a:pPr>
            <a:endParaRPr lang="en-US" sz="2000" i="1" spc="-15" dirty="0">
              <a:latin typeface="Arial"/>
              <a:cs typeface="Arial"/>
            </a:endParaRPr>
          </a:p>
          <a:p>
            <a:pPr marL="519430">
              <a:lnSpc>
                <a:spcPct val="100000"/>
              </a:lnSpc>
              <a:spcBef>
                <a:spcPts val="105"/>
              </a:spcBef>
            </a:pPr>
            <a:endParaRPr lang="en-US" sz="2000" i="1" spc="-15" dirty="0" smtClean="0">
              <a:latin typeface="Arial"/>
              <a:cs typeface="Arial"/>
            </a:endParaRPr>
          </a:p>
          <a:p>
            <a:pPr marL="519430">
              <a:lnSpc>
                <a:spcPct val="100000"/>
              </a:lnSpc>
              <a:spcBef>
                <a:spcPts val="105"/>
              </a:spcBef>
            </a:pPr>
            <a:r>
              <a:rPr sz="2400" i="1" spc="-15" dirty="0" smtClean="0">
                <a:latin typeface="Arial"/>
                <a:cs typeface="Arial"/>
              </a:rPr>
              <a:t>We </a:t>
            </a:r>
            <a:r>
              <a:rPr sz="2400" i="1" dirty="0">
                <a:latin typeface="Arial"/>
                <a:cs typeface="Arial"/>
              </a:rPr>
              <a:t>have detected a need for balance when z is red and his parent</a:t>
            </a:r>
            <a:r>
              <a:rPr sz="2400" i="1" spc="-204" dirty="0">
                <a:latin typeface="Arial"/>
                <a:cs typeface="Arial"/>
              </a:rPr>
              <a:t> </a:t>
            </a:r>
            <a:r>
              <a:rPr lang="en-US" sz="2400" i="1" spc="-204" dirty="0" smtClean="0">
                <a:latin typeface="Arial"/>
                <a:cs typeface="Arial"/>
              </a:rPr>
              <a:t> </a:t>
            </a:r>
            <a:r>
              <a:rPr sz="2400" i="1" dirty="0" smtClean="0">
                <a:latin typeface="Arial"/>
                <a:cs typeface="Arial"/>
              </a:rPr>
              <a:t>too.</a:t>
            </a:r>
            <a:endParaRPr lang="en-US" sz="2400" dirty="0">
              <a:latin typeface="Arial"/>
              <a:cs typeface="Arial"/>
            </a:endParaRPr>
          </a:p>
          <a:p>
            <a:pPr marL="519430">
              <a:lnSpc>
                <a:spcPct val="100000"/>
              </a:lnSpc>
              <a:spcBef>
                <a:spcPts val="105"/>
              </a:spcBef>
            </a:pPr>
            <a:endParaRPr lang="en-US" sz="2400" i="1" dirty="0">
              <a:latin typeface="Arial"/>
              <a:cs typeface="Arial"/>
            </a:endParaRPr>
          </a:p>
          <a:p>
            <a:pPr marL="519430">
              <a:lnSpc>
                <a:spcPct val="100000"/>
              </a:lnSpc>
              <a:spcBef>
                <a:spcPts val="105"/>
              </a:spcBef>
            </a:pPr>
            <a:r>
              <a:rPr sz="2300" i="1" dirty="0" smtClean="0">
                <a:latin typeface="Arial"/>
                <a:cs typeface="Arial"/>
              </a:rPr>
              <a:t>If </a:t>
            </a:r>
            <a:r>
              <a:rPr sz="2300" i="1" dirty="0">
                <a:latin typeface="Arial"/>
                <a:cs typeface="Arial"/>
              </a:rPr>
              <a:t>z </a:t>
            </a:r>
            <a:r>
              <a:rPr sz="2300" i="1" spc="-5" dirty="0">
                <a:latin typeface="Arial"/>
                <a:cs typeface="Arial"/>
              </a:rPr>
              <a:t>has </a:t>
            </a:r>
            <a:r>
              <a:rPr sz="2300" i="1" dirty="0">
                <a:latin typeface="Arial"/>
                <a:cs typeface="Arial"/>
              </a:rPr>
              <a:t>a </a:t>
            </a:r>
            <a:r>
              <a:rPr sz="2300" i="1" dirty="0">
                <a:solidFill>
                  <a:srgbClr val="FF0000"/>
                </a:solidFill>
                <a:latin typeface="Arial"/>
                <a:cs typeface="Arial"/>
              </a:rPr>
              <a:t>red </a:t>
            </a:r>
            <a:r>
              <a:rPr sz="2300" i="1" dirty="0">
                <a:latin typeface="Arial"/>
                <a:cs typeface="Arial"/>
              </a:rPr>
              <a:t>uncle: colour the parent and uncle black,</a:t>
            </a:r>
            <a:r>
              <a:rPr sz="2300" i="1" spc="-285" dirty="0">
                <a:latin typeface="Arial"/>
                <a:cs typeface="Arial"/>
              </a:rPr>
              <a:t> </a:t>
            </a:r>
            <a:r>
              <a:rPr sz="2300" i="1" dirty="0">
                <a:latin typeface="Arial"/>
                <a:cs typeface="Arial"/>
              </a:rPr>
              <a:t>and  </a:t>
            </a:r>
            <a:r>
              <a:rPr sz="2300" i="1" spc="-5" dirty="0">
                <a:latin typeface="Arial"/>
                <a:cs typeface="Arial"/>
              </a:rPr>
              <a:t>grandparent</a:t>
            </a:r>
            <a:r>
              <a:rPr sz="2300" i="1" spc="-55" dirty="0">
                <a:latin typeface="Arial"/>
                <a:cs typeface="Arial"/>
              </a:rPr>
              <a:t> </a:t>
            </a:r>
            <a:r>
              <a:rPr sz="2300" i="1" dirty="0">
                <a:solidFill>
                  <a:srgbClr val="FF0000"/>
                </a:solidFill>
                <a:latin typeface="Arial"/>
                <a:cs typeface="Arial"/>
              </a:rPr>
              <a:t>red</a:t>
            </a:r>
            <a:r>
              <a:rPr sz="2300" i="1" dirty="0">
                <a:latin typeface="Arial"/>
                <a:cs typeface="Arial"/>
              </a:rPr>
              <a:t>.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89224" y="2704739"/>
            <a:ext cx="4549775" cy="389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dirty="0" smtClean="0"/>
          </a:p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4076827" y="5087492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z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6033" y="6478654"/>
            <a:ext cx="387794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i="1" dirty="0">
                <a:latin typeface="Arial"/>
                <a:cs typeface="Arial"/>
              </a:rPr>
              <a:t>Balanced trees: Red-black</a:t>
            </a:r>
            <a:r>
              <a:rPr sz="2000" b="1" i="1" spc="-15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trees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127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195576" y="3759200"/>
            <a:ext cx="3168650" cy="3168904"/>
            <a:chOff x="2195576" y="3068701"/>
            <a:chExt cx="3168650" cy="3168904"/>
          </a:xfrm>
        </p:grpSpPr>
        <p:sp>
          <p:nvSpPr>
            <p:cNvPr id="5" name="object 5"/>
            <p:cNvSpPr/>
            <p:nvPr/>
          </p:nvSpPr>
          <p:spPr>
            <a:xfrm>
              <a:off x="3346450" y="4005326"/>
              <a:ext cx="863600" cy="863600"/>
            </a:xfrm>
            <a:custGeom>
              <a:avLst/>
              <a:gdLst/>
              <a:ahLst/>
              <a:cxnLst/>
              <a:rect l="l" t="t" r="r" b="b"/>
              <a:pathLst>
                <a:path w="863600" h="863600">
                  <a:moveTo>
                    <a:pt x="431800" y="0"/>
                  </a:moveTo>
                  <a:lnTo>
                    <a:pt x="384745" y="2533"/>
                  </a:lnTo>
                  <a:lnTo>
                    <a:pt x="339158" y="9958"/>
                  </a:lnTo>
                  <a:lnTo>
                    <a:pt x="295303" y="22010"/>
                  </a:lnTo>
                  <a:lnTo>
                    <a:pt x="253443" y="38427"/>
                  </a:lnTo>
                  <a:lnTo>
                    <a:pt x="213842" y="58946"/>
                  </a:lnTo>
                  <a:lnTo>
                    <a:pt x="176761" y="83303"/>
                  </a:lnTo>
                  <a:lnTo>
                    <a:pt x="142466" y="111235"/>
                  </a:lnTo>
                  <a:lnTo>
                    <a:pt x="111220" y="142479"/>
                  </a:lnTo>
                  <a:lnTo>
                    <a:pt x="83285" y="176771"/>
                  </a:lnTo>
                  <a:lnTo>
                    <a:pt x="58927" y="213849"/>
                  </a:lnTo>
                  <a:lnTo>
                    <a:pt x="38408" y="253448"/>
                  </a:lnTo>
                  <a:lnTo>
                    <a:pt x="21992" y="295306"/>
                  </a:lnTo>
                  <a:lnTo>
                    <a:pt x="9944" y="339159"/>
                  </a:lnTo>
                  <a:lnTo>
                    <a:pt x="2527" y="384745"/>
                  </a:lnTo>
                  <a:lnTo>
                    <a:pt x="0" y="431673"/>
                  </a:lnTo>
                  <a:lnTo>
                    <a:pt x="2533" y="478832"/>
                  </a:lnTo>
                  <a:lnTo>
                    <a:pt x="9958" y="524401"/>
                  </a:lnTo>
                  <a:lnTo>
                    <a:pt x="22010" y="568244"/>
                  </a:lnTo>
                  <a:lnTo>
                    <a:pt x="38427" y="610096"/>
                  </a:lnTo>
                  <a:lnTo>
                    <a:pt x="58946" y="649694"/>
                  </a:lnTo>
                  <a:lnTo>
                    <a:pt x="83303" y="686773"/>
                  </a:lnTo>
                  <a:lnTo>
                    <a:pt x="111235" y="721069"/>
                  </a:lnTo>
                  <a:lnTo>
                    <a:pt x="142479" y="752319"/>
                  </a:lnTo>
                  <a:lnTo>
                    <a:pt x="176771" y="780259"/>
                  </a:lnTo>
                  <a:lnTo>
                    <a:pt x="213849" y="804624"/>
                  </a:lnTo>
                  <a:lnTo>
                    <a:pt x="253448" y="825152"/>
                  </a:lnTo>
                  <a:lnTo>
                    <a:pt x="295306" y="841577"/>
                  </a:lnTo>
                  <a:lnTo>
                    <a:pt x="339159" y="853636"/>
                  </a:lnTo>
                  <a:lnTo>
                    <a:pt x="384745" y="861065"/>
                  </a:lnTo>
                  <a:lnTo>
                    <a:pt x="431800" y="863600"/>
                  </a:lnTo>
                  <a:lnTo>
                    <a:pt x="478854" y="861065"/>
                  </a:lnTo>
                  <a:lnTo>
                    <a:pt x="524440" y="853636"/>
                  </a:lnTo>
                  <a:lnTo>
                    <a:pt x="568293" y="841577"/>
                  </a:lnTo>
                  <a:lnTo>
                    <a:pt x="610151" y="825152"/>
                  </a:lnTo>
                  <a:lnTo>
                    <a:pt x="649750" y="804624"/>
                  </a:lnTo>
                  <a:lnTo>
                    <a:pt x="686828" y="780259"/>
                  </a:lnTo>
                  <a:lnTo>
                    <a:pt x="721120" y="752319"/>
                  </a:lnTo>
                  <a:lnTo>
                    <a:pt x="752364" y="721069"/>
                  </a:lnTo>
                  <a:lnTo>
                    <a:pt x="780296" y="686773"/>
                  </a:lnTo>
                  <a:lnTo>
                    <a:pt x="804653" y="649694"/>
                  </a:lnTo>
                  <a:lnTo>
                    <a:pt x="825172" y="610096"/>
                  </a:lnTo>
                  <a:lnTo>
                    <a:pt x="841589" y="568244"/>
                  </a:lnTo>
                  <a:lnTo>
                    <a:pt x="853641" y="524401"/>
                  </a:lnTo>
                  <a:lnTo>
                    <a:pt x="861066" y="478832"/>
                  </a:lnTo>
                  <a:lnTo>
                    <a:pt x="863600" y="431800"/>
                  </a:lnTo>
                  <a:lnTo>
                    <a:pt x="861049" y="384642"/>
                  </a:lnTo>
                  <a:lnTo>
                    <a:pt x="853619" y="339077"/>
                  </a:lnTo>
                  <a:lnTo>
                    <a:pt x="841563" y="295241"/>
                  </a:lnTo>
                  <a:lnTo>
                    <a:pt x="825146" y="253398"/>
                  </a:lnTo>
                  <a:lnTo>
                    <a:pt x="804628" y="213811"/>
                  </a:lnTo>
                  <a:lnTo>
                    <a:pt x="780273" y="176744"/>
                  </a:lnTo>
                  <a:lnTo>
                    <a:pt x="752344" y="142460"/>
                  </a:lnTo>
                  <a:lnTo>
                    <a:pt x="721104" y="111222"/>
                  </a:lnTo>
                  <a:lnTo>
                    <a:pt x="686815" y="83295"/>
                  </a:lnTo>
                  <a:lnTo>
                    <a:pt x="649741" y="58942"/>
                  </a:lnTo>
                  <a:lnTo>
                    <a:pt x="610145" y="38425"/>
                  </a:lnTo>
                  <a:lnTo>
                    <a:pt x="568289" y="22009"/>
                  </a:lnTo>
                  <a:lnTo>
                    <a:pt x="524438" y="9957"/>
                  </a:lnTo>
                  <a:lnTo>
                    <a:pt x="478853" y="2533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46450" y="4005326"/>
              <a:ext cx="863600" cy="863600"/>
            </a:xfrm>
            <a:custGeom>
              <a:avLst/>
              <a:gdLst/>
              <a:ahLst/>
              <a:cxnLst/>
              <a:rect l="l" t="t" r="r" b="b"/>
              <a:pathLst>
                <a:path w="863600" h="863600">
                  <a:moveTo>
                    <a:pt x="0" y="431673"/>
                  </a:moveTo>
                  <a:lnTo>
                    <a:pt x="2533" y="384642"/>
                  </a:lnTo>
                  <a:lnTo>
                    <a:pt x="9958" y="339077"/>
                  </a:lnTo>
                  <a:lnTo>
                    <a:pt x="22010" y="295241"/>
                  </a:lnTo>
                  <a:lnTo>
                    <a:pt x="38427" y="253398"/>
                  </a:lnTo>
                  <a:lnTo>
                    <a:pt x="58946" y="213811"/>
                  </a:lnTo>
                  <a:lnTo>
                    <a:pt x="83303" y="176744"/>
                  </a:lnTo>
                  <a:lnTo>
                    <a:pt x="111235" y="142460"/>
                  </a:lnTo>
                  <a:lnTo>
                    <a:pt x="142479" y="111222"/>
                  </a:lnTo>
                  <a:lnTo>
                    <a:pt x="176771" y="83295"/>
                  </a:lnTo>
                  <a:lnTo>
                    <a:pt x="213849" y="58942"/>
                  </a:lnTo>
                  <a:lnTo>
                    <a:pt x="253448" y="38425"/>
                  </a:lnTo>
                  <a:lnTo>
                    <a:pt x="295306" y="22009"/>
                  </a:lnTo>
                  <a:lnTo>
                    <a:pt x="339159" y="9957"/>
                  </a:lnTo>
                  <a:lnTo>
                    <a:pt x="384745" y="2533"/>
                  </a:lnTo>
                  <a:lnTo>
                    <a:pt x="431800" y="0"/>
                  </a:lnTo>
                  <a:lnTo>
                    <a:pt x="478854" y="2533"/>
                  </a:lnTo>
                  <a:lnTo>
                    <a:pt x="524440" y="9958"/>
                  </a:lnTo>
                  <a:lnTo>
                    <a:pt x="568293" y="22010"/>
                  </a:lnTo>
                  <a:lnTo>
                    <a:pt x="610151" y="38427"/>
                  </a:lnTo>
                  <a:lnTo>
                    <a:pt x="649750" y="58946"/>
                  </a:lnTo>
                  <a:lnTo>
                    <a:pt x="686828" y="83303"/>
                  </a:lnTo>
                  <a:lnTo>
                    <a:pt x="721120" y="111235"/>
                  </a:lnTo>
                  <a:lnTo>
                    <a:pt x="752364" y="142479"/>
                  </a:lnTo>
                  <a:lnTo>
                    <a:pt x="780296" y="176771"/>
                  </a:lnTo>
                  <a:lnTo>
                    <a:pt x="804653" y="213849"/>
                  </a:lnTo>
                  <a:lnTo>
                    <a:pt x="825172" y="253448"/>
                  </a:lnTo>
                  <a:lnTo>
                    <a:pt x="841589" y="295306"/>
                  </a:lnTo>
                  <a:lnTo>
                    <a:pt x="853641" y="339159"/>
                  </a:lnTo>
                  <a:lnTo>
                    <a:pt x="861066" y="384745"/>
                  </a:lnTo>
                  <a:lnTo>
                    <a:pt x="863600" y="431800"/>
                  </a:lnTo>
                  <a:lnTo>
                    <a:pt x="861066" y="478832"/>
                  </a:lnTo>
                  <a:lnTo>
                    <a:pt x="853641" y="524401"/>
                  </a:lnTo>
                  <a:lnTo>
                    <a:pt x="841589" y="568244"/>
                  </a:lnTo>
                  <a:lnTo>
                    <a:pt x="825172" y="610096"/>
                  </a:lnTo>
                  <a:lnTo>
                    <a:pt x="804653" y="649694"/>
                  </a:lnTo>
                  <a:lnTo>
                    <a:pt x="780296" y="686773"/>
                  </a:lnTo>
                  <a:lnTo>
                    <a:pt x="752364" y="721069"/>
                  </a:lnTo>
                  <a:lnTo>
                    <a:pt x="721120" y="752319"/>
                  </a:lnTo>
                  <a:lnTo>
                    <a:pt x="686828" y="780259"/>
                  </a:lnTo>
                  <a:lnTo>
                    <a:pt x="649750" y="804624"/>
                  </a:lnTo>
                  <a:lnTo>
                    <a:pt x="610151" y="825152"/>
                  </a:lnTo>
                  <a:lnTo>
                    <a:pt x="568293" y="841577"/>
                  </a:lnTo>
                  <a:lnTo>
                    <a:pt x="524440" y="853636"/>
                  </a:lnTo>
                  <a:lnTo>
                    <a:pt x="478854" y="861065"/>
                  </a:lnTo>
                  <a:lnTo>
                    <a:pt x="431800" y="863600"/>
                  </a:lnTo>
                  <a:lnTo>
                    <a:pt x="384745" y="861065"/>
                  </a:lnTo>
                  <a:lnTo>
                    <a:pt x="339159" y="853636"/>
                  </a:lnTo>
                  <a:lnTo>
                    <a:pt x="295306" y="841577"/>
                  </a:lnTo>
                  <a:lnTo>
                    <a:pt x="253448" y="825152"/>
                  </a:lnTo>
                  <a:lnTo>
                    <a:pt x="213849" y="804624"/>
                  </a:lnTo>
                  <a:lnTo>
                    <a:pt x="176771" y="780259"/>
                  </a:lnTo>
                  <a:lnTo>
                    <a:pt x="142479" y="752319"/>
                  </a:lnTo>
                  <a:lnTo>
                    <a:pt x="111235" y="721069"/>
                  </a:lnTo>
                  <a:lnTo>
                    <a:pt x="83303" y="686773"/>
                  </a:lnTo>
                  <a:lnTo>
                    <a:pt x="58946" y="649694"/>
                  </a:lnTo>
                  <a:lnTo>
                    <a:pt x="38427" y="610096"/>
                  </a:lnTo>
                  <a:lnTo>
                    <a:pt x="22010" y="568244"/>
                  </a:lnTo>
                  <a:lnTo>
                    <a:pt x="9958" y="524401"/>
                  </a:lnTo>
                  <a:lnTo>
                    <a:pt x="2533" y="478832"/>
                  </a:lnTo>
                  <a:lnTo>
                    <a:pt x="0" y="431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00626" y="3068701"/>
              <a:ext cx="863600" cy="863600"/>
            </a:xfrm>
            <a:custGeom>
              <a:avLst/>
              <a:gdLst/>
              <a:ahLst/>
              <a:cxnLst/>
              <a:rect l="l" t="t" r="r" b="b"/>
              <a:pathLst>
                <a:path w="863600" h="863600">
                  <a:moveTo>
                    <a:pt x="431800" y="0"/>
                  </a:moveTo>
                  <a:lnTo>
                    <a:pt x="384745" y="2533"/>
                  </a:lnTo>
                  <a:lnTo>
                    <a:pt x="339159" y="9958"/>
                  </a:lnTo>
                  <a:lnTo>
                    <a:pt x="295306" y="22010"/>
                  </a:lnTo>
                  <a:lnTo>
                    <a:pt x="253448" y="38427"/>
                  </a:lnTo>
                  <a:lnTo>
                    <a:pt x="213849" y="58946"/>
                  </a:lnTo>
                  <a:lnTo>
                    <a:pt x="176771" y="83303"/>
                  </a:lnTo>
                  <a:lnTo>
                    <a:pt x="142479" y="111235"/>
                  </a:lnTo>
                  <a:lnTo>
                    <a:pt x="111235" y="142479"/>
                  </a:lnTo>
                  <a:lnTo>
                    <a:pt x="83303" y="176771"/>
                  </a:lnTo>
                  <a:lnTo>
                    <a:pt x="58946" y="213849"/>
                  </a:lnTo>
                  <a:lnTo>
                    <a:pt x="38427" y="253448"/>
                  </a:lnTo>
                  <a:lnTo>
                    <a:pt x="22010" y="295306"/>
                  </a:lnTo>
                  <a:lnTo>
                    <a:pt x="9958" y="339159"/>
                  </a:lnTo>
                  <a:lnTo>
                    <a:pt x="2533" y="384745"/>
                  </a:lnTo>
                  <a:lnTo>
                    <a:pt x="0" y="431800"/>
                  </a:lnTo>
                  <a:lnTo>
                    <a:pt x="2533" y="478832"/>
                  </a:lnTo>
                  <a:lnTo>
                    <a:pt x="9958" y="524401"/>
                  </a:lnTo>
                  <a:lnTo>
                    <a:pt x="22010" y="568244"/>
                  </a:lnTo>
                  <a:lnTo>
                    <a:pt x="38427" y="610096"/>
                  </a:lnTo>
                  <a:lnTo>
                    <a:pt x="58946" y="649694"/>
                  </a:lnTo>
                  <a:lnTo>
                    <a:pt x="83303" y="686773"/>
                  </a:lnTo>
                  <a:lnTo>
                    <a:pt x="111235" y="721069"/>
                  </a:lnTo>
                  <a:lnTo>
                    <a:pt x="142479" y="752319"/>
                  </a:lnTo>
                  <a:lnTo>
                    <a:pt x="176771" y="780259"/>
                  </a:lnTo>
                  <a:lnTo>
                    <a:pt x="213849" y="804624"/>
                  </a:lnTo>
                  <a:lnTo>
                    <a:pt x="253448" y="825152"/>
                  </a:lnTo>
                  <a:lnTo>
                    <a:pt x="295306" y="841577"/>
                  </a:lnTo>
                  <a:lnTo>
                    <a:pt x="339159" y="853636"/>
                  </a:lnTo>
                  <a:lnTo>
                    <a:pt x="384745" y="861065"/>
                  </a:lnTo>
                  <a:lnTo>
                    <a:pt x="431800" y="863600"/>
                  </a:lnTo>
                  <a:lnTo>
                    <a:pt x="478832" y="861065"/>
                  </a:lnTo>
                  <a:lnTo>
                    <a:pt x="524401" y="853636"/>
                  </a:lnTo>
                  <a:lnTo>
                    <a:pt x="568244" y="841577"/>
                  </a:lnTo>
                  <a:lnTo>
                    <a:pt x="610096" y="825152"/>
                  </a:lnTo>
                  <a:lnTo>
                    <a:pt x="649694" y="804624"/>
                  </a:lnTo>
                  <a:lnTo>
                    <a:pt x="686773" y="780259"/>
                  </a:lnTo>
                  <a:lnTo>
                    <a:pt x="721069" y="752319"/>
                  </a:lnTo>
                  <a:lnTo>
                    <a:pt x="752319" y="721069"/>
                  </a:lnTo>
                  <a:lnTo>
                    <a:pt x="780259" y="686773"/>
                  </a:lnTo>
                  <a:lnTo>
                    <a:pt x="804624" y="649694"/>
                  </a:lnTo>
                  <a:lnTo>
                    <a:pt x="825152" y="610096"/>
                  </a:lnTo>
                  <a:lnTo>
                    <a:pt x="841577" y="568244"/>
                  </a:lnTo>
                  <a:lnTo>
                    <a:pt x="853636" y="524401"/>
                  </a:lnTo>
                  <a:lnTo>
                    <a:pt x="861065" y="478832"/>
                  </a:lnTo>
                  <a:lnTo>
                    <a:pt x="863600" y="431800"/>
                  </a:lnTo>
                  <a:lnTo>
                    <a:pt x="861065" y="384745"/>
                  </a:lnTo>
                  <a:lnTo>
                    <a:pt x="853636" y="339159"/>
                  </a:lnTo>
                  <a:lnTo>
                    <a:pt x="841577" y="295306"/>
                  </a:lnTo>
                  <a:lnTo>
                    <a:pt x="825152" y="253448"/>
                  </a:lnTo>
                  <a:lnTo>
                    <a:pt x="804624" y="213849"/>
                  </a:lnTo>
                  <a:lnTo>
                    <a:pt x="780259" y="176771"/>
                  </a:lnTo>
                  <a:lnTo>
                    <a:pt x="752319" y="142479"/>
                  </a:lnTo>
                  <a:lnTo>
                    <a:pt x="721069" y="111235"/>
                  </a:lnTo>
                  <a:lnTo>
                    <a:pt x="686773" y="83303"/>
                  </a:lnTo>
                  <a:lnTo>
                    <a:pt x="649694" y="58946"/>
                  </a:lnTo>
                  <a:lnTo>
                    <a:pt x="610096" y="38427"/>
                  </a:lnTo>
                  <a:lnTo>
                    <a:pt x="568244" y="22010"/>
                  </a:lnTo>
                  <a:lnTo>
                    <a:pt x="524401" y="9958"/>
                  </a:lnTo>
                  <a:lnTo>
                    <a:pt x="478832" y="2533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79901" y="3068701"/>
              <a:ext cx="1584325" cy="936625"/>
            </a:xfrm>
            <a:custGeom>
              <a:avLst/>
              <a:gdLst/>
              <a:ahLst/>
              <a:cxnLst/>
              <a:rect l="l" t="t" r="r" b="b"/>
              <a:pathLst>
                <a:path w="1584325" h="936625">
                  <a:moveTo>
                    <a:pt x="720725" y="431800"/>
                  </a:moveTo>
                  <a:lnTo>
                    <a:pt x="723258" y="384745"/>
                  </a:lnTo>
                  <a:lnTo>
                    <a:pt x="730683" y="339159"/>
                  </a:lnTo>
                  <a:lnTo>
                    <a:pt x="742735" y="295306"/>
                  </a:lnTo>
                  <a:lnTo>
                    <a:pt x="759152" y="253448"/>
                  </a:lnTo>
                  <a:lnTo>
                    <a:pt x="779671" y="213849"/>
                  </a:lnTo>
                  <a:lnTo>
                    <a:pt x="804028" y="176771"/>
                  </a:lnTo>
                  <a:lnTo>
                    <a:pt x="831960" y="142479"/>
                  </a:lnTo>
                  <a:lnTo>
                    <a:pt x="863204" y="111235"/>
                  </a:lnTo>
                  <a:lnTo>
                    <a:pt x="897496" y="83303"/>
                  </a:lnTo>
                  <a:lnTo>
                    <a:pt x="934574" y="58946"/>
                  </a:lnTo>
                  <a:lnTo>
                    <a:pt x="974173" y="38427"/>
                  </a:lnTo>
                  <a:lnTo>
                    <a:pt x="1016031" y="22010"/>
                  </a:lnTo>
                  <a:lnTo>
                    <a:pt x="1059884" y="9958"/>
                  </a:lnTo>
                  <a:lnTo>
                    <a:pt x="1105470" y="2533"/>
                  </a:lnTo>
                  <a:lnTo>
                    <a:pt x="1152525" y="0"/>
                  </a:lnTo>
                  <a:lnTo>
                    <a:pt x="1199557" y="2533"/>
                  </a:lnTo>
                  <a:lnTo>
                    <a:pt x="1245126" y="9958"/>
                  </a:lnTo>
                  <a:lnTo>
                    <a:pt x="1288969" y="22010"/>
                  </a:lnTo>
                  <a:lnTo>
                    <a:pt x="1330821" y="38427"/>
                  </a:lnTo>
                  <a:lnTo>
                    <a:pt x="1370419" y="58946"/>
                  </a:lnTo>
                  <a:lnTo>
                    <a:pt x="1407498" y="83303"/>
                  </a:lnTo>
                  <a:lnTo>
                    <a:pt x="1441794" y="111235"/>
                  </a:lnTo>
                  <a:lnTo>
                    <a:pt x="1473044" y="142479"/>
                  </a:lnTo>
                  <a:lnTo>
                    <a:pt x="1500984" y="176771"/>
                  </a:lnTo>
                  <a:lnTo>
                    <a:pt x="1525349" y="213849"/>
                  </a:lnTo>
                  <a:lnTo>
                    <a:pt x="1545877" y="253448"/>
                  </a:lnTo>
                  <a:lnTo>
                    <a:pt x="1562302" y="295306"/>
                  </a:lnTo>
                  <a:lnTo>
                    <a:pt x="1574361" y="339159"/>
                  </a:lnTo>
                  <a:lnTo>
                    <a:pt x="1581790" y="384745"/>
                  </a:lnTo>
                  <a:lnTo>
                    <a:pt x="1584325" y="431800"/>
                  </a:lnTo>
                  <a:lnTo>
                    <a:pt x="1581790" y="478832"/>
                  </a:lnTo>
                  <a:lnTo>
                    <a:pt x="1574361" y="524401"/>
                  </a:lnTo>
                  <a:lnTo>
                    <a:pt x="1562302" y="568244"/>
                  </a:lnTo>
                  <a:lnTo>
                    <a:pt x="1545877" y="610096"/>
                  </a:lnTo>
                  <a:lnTo>
                    <a:pt x="1525349" y="649694"/>
                  </a:lnTo>
                  <a:lnTo>
                    <a:pt x="1500984" y="686773"/>
                  </a:lnTo>
                  <a:lnTo>
                    <a:pt x="1473044" y="721069"/>
                  </a:lnTo>
                  <a:lnTo>
                    <a:pt x="1441794" y="752319"/>
                  </a:lnTo>
                  <a:lnTo>
                    <a:pt x="1407498" y="780259"/>
                  </a:lnTo>
                  <a:lnTo>
                    <a:pt x="1370419" y="804624"/>
                  </a:lnTo>
                  <a:lnTo>
                    <a:pt x="1330821" y="825152"/>
                  </a:lnTo>
                  <a:lnTo>
                    <a:pt x="1288969" y="841577"/>
                  </a:lnTo>
                  <a:lnTo>
                    <a:pt x="1245126" y="853636"/>
                  </a:lnTo>
                  <a:lnTo>
                    <a:pt x="1199557" y="861065"/>
                  </a:lnTo>
                  <a:lnTo>
                    <a:pt x="1152525" y="863600"/>
                  </a:lnTo>
                  <a:lnTo>
                    <a:pt x="1105470" y="861065"/>
                  </a:lnTo>
                  <a:lnTo>
                    <a:pt x="1059884" y="853636"/>
                  </a:lnTo>
                  <a:lnTo>
                    <a:pt x="1016031" y="841577"/>
                  </a:lnTo>
                  <a:lnTo>
                    <a:pt x="974173" y="825152"/>
                  </a:lnTo>
                  <a:lnTo>
                    <a:pt x="934574" y="804624"/>
                  </a:lnTo>
                  <a:lnTo>
                    <a:pt x="897496" y="780259"/>
                  </a:lnTo>
                  <a:lnTo>
                    <a:pt x="863204" y="752319"/>
                  </a:lnTo>
                  <a:lnTo>
                    <a:pt x="831960" y="721069"/>
                  </a:lnTo>
                  <a:lnTo>
                    <a:pt x="804028" y="686773"/>
                  </a:lnTo>
                  <a:lnTo>
                    <a:pt x="779671" y="649694"/>
                  </a:lnTo>
                  <a:lnTo>
                    <a:pt x="759152" y="610096"/>
                  </a:lnTo>
                  <a:lnTo>
                    <a:pt x="742735" y="568244"/>
                  </a:lnTo>
                  <a:lnTo>
                    <a:pt x="730683" y="524401"/>
                  </a:lnTo>
                  <a:lnTo>
                    <a:pt x="723258" y="478832"/>
                  </a:lnTo>
                  <a:lnTo>
                    <a:pt x="720725" y="431800"/>
                  </a:lnTo>
                  <a:close/>
                </a:path>
                <a:path w="1584325" h="936625">
                  <a:moveTo>
                    <a:pt x="719074" y="431800"/>
                  </a:moveTo>
                  <a:lnTo>
                    <a:pt x="0" y="93649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95576" y="5157851"/>
              <a:ext cx="863600" cy="863600"/>
            </a:xfrm>
            <a:custGeom>
              <a:avLst/>
              <a:gdLst/>
              <a:ahLst/>
              <a:cxnLst/>
              <a:rect l="l" t="t" r="r" b="b"/>
              <a:pathLst>
                <a:path w="863600" h="863600">
                  <a:moveTo>
                    <a:pt x="431800" y="0"/>
                  </a:moveTo>
                  <a:lnTo>
                    <a:pt x="384745" y="2533"/>
                  </a:lnTo>
                  <a:lnTo>
                    <a:pt x="339159" y="9957"/>
                  </a:lnTo>
                  <a:lnTo>
                    <a:pt x="295306" y="22010"/>
                  </a:lnTo>
                  <a:lnTo>
                    <a:pt x="253448" y="38426"/>
                  </a:lnTo>
                  <a:lnTo>
                    <a:pt x="213849" y="58944"/>
                  </a:lnTo>
                  <a:lnTo>
                    <a:pt x="176771" y="83299"/>
                  </a:lnTo>
                  <a:lnTo>
                    <a:pt x="142479" y="111229"/>
                  </a:lnTo>
                  <a:lnTo>
                    <a:pt x="111235" y="142469"/>
                  </a:lnTo>
                  <a:lnTo>
                    <a:pt x="83303" y="176758"/>
                  </a:lnTo>
                  <a:lnTo>
                    <a:pt x="58946" y="213830"/>
                  </a:lnTo>
                  <a:lnTo>
                    <a:pt x="38427" y="253423"/>
                  </a:lnTo>
                  <a:lnTo>
                    <a:pt x="22010" y="295273"/>
                  </a:lnTo>
                  <a:lnTo>
                    <a:pt x="9958" y="339118"/>
                  </a:lnTo>
                  <a:lnTo>
                    <a:pt x="2533" y="384693"/>
                  </a:lnTo>
                  <a:lnTo>
                    <a:pt x="0" y="431736"/>
                  </a:lnTo>
                  <a:lnTo>
                    <a:pt x="2533" y="478786"/>
                  </a:lnTo>
                  <a:lnTo>
                    <a:pt x="9958" y="524368"/>
                  </a:lnTo>
                  <a:lnTo>
                    <a:pt x="22010" y="568220"/>
                  </a:lnTo>
                  <a:lnTo>
                    <a:pt x="38427" y="610077"/>
                  </a:lnTo>
                  <a:lnTo>
                    <a:pt x="58946" y="649676"/>
                  </a:lnTo>
                  <a:lnTo>
                    <a:pt x="83303" y="686753"/>
                  </a:lnTo>
                  <a:lnTo>
                    <a:pt x="111235" y="721046"/>
                  </a:lnTo>
                  <a:lnTo>
                    <a:pt x="142479" y="752291"/>
                  </a:lnTo>
                  <a:lnTo>
                    <a:pt x="176771" y="780225"/>
                  </a:lnTo>
                  <a:lnTo>
                    <a:pt x="213849" y="804584"/>
                  </a:lnTo>
                  <a:lnTo>
                    <a:pt x="253448" y="825104"/>
                  </a:lnTo>
                  <a:lnTo>
                    <a:pt x="295306" y="841523"/>
                  </a:lnTo>
                  <a:lnTo>
                    <a:pt x="339159" y="853577"/>
                  </a:lnTo>
                  <a:lnTo>
                    <a:pt x="384745" y="861002"/>
                  </a:lnTo>
                  <a:lnTo>
                    <a:pt x="431800" y="863536"/>
                  </a:lnTo>
                  <a:lnTo>
                    <a:pt x="478832" y="861002"/>
                  </a:lnTo>
                  <a:lnTo>
                    <a:pt x="524401" y="853577"/>
                  </a:lnTo>
                  <a:lnTo>
                    <a:pt x="568244" y="841523"/>
                  </a:lnTo>
                  <a:lnTo>
                    <a:pt x="610096" y="825104"/>
                  </a:lnTo>
                  <a:lnTo>
                    <a:pt x="649694" y="804584"/>
                  </a:lnTo>
                  <a:lnTo>
                    <a:pt x="686773" y="780225"/>
                  </a:lnTo>
                  <a:lnTo>
                    <a:pt x="721069" y="752291"/>
                  </a:lnTo>
                  <a:lnTo>
                    <a:pt x="752319" y="721046"/>
                  </a:lnTo>
                  <a:lnTo>
                    <a:pt x="780259" y="686753"/>
                  </a:lnTo>
                  <a:lnTo>
                    <a:pt x="804624" y="649676"/>
                  </a:lnTo>
                  <a:lnTo>
                    <a:pt x="825152" y="610077"/>
                  </a:lnTo>
                  <a:lnTo>
                    <a:pt x="841577" y="568220"/>
                  </a:lnTo>
                  <a:lnTo>
                    <a:pt x="853636" y="524368"/>
                  </a:lnTo>
                  <a:lnTo>
                    <a:pt x="861065" y="478786"/>
                  </a:lnTo>
                  <a:lnTo>
                    <a:pt x="863600" y="431736"/>
                  </a:lnTo>
                  <a:lnTo>
                    <a:pt x="861065" y="384693"/>
                  </a:lnTo>
                  <a:lnTo>
                    <a:pt x="853636" y="339118"/>
                  </a:lnTo>
                  <a:lnTo>
                    <a:pt x="841577" y="295273"/>
                  </a:lnTo>
                  <a:lnTo>
                    <a:pt x="825152" y="253423"/>
                  </a:lnTo>
                  <a:lnTo>
                    <a:pt x="804624" y="213830"/>
                  </a:lnTo>
                  <a:lnTo>
                    <a:pt x="780259" y="176758"/>
                  </a:lnTo>
                  <a:lnTo>
                    <a:pt x="752319" y="142469"/>
                  </a:lnTo>
                  <a:lnTo>
                    <a:pt x="721069" y="111229"/>
                  </a:lnTo>
                  <a:lnTo>
                    <a:pt x="686773" y="83299"/>
                  </a:lnTo>
                  <a:lnTo>
                    <a:pt x="649694" y="58944"/>
                  </a:lnTo>
                  <a:lnTo>
                    <a:pt x="610096" y="38426"/>
                  </a:lnTo>
                  <a:lnTo>
                    <a:pt x="568244" y="22010"/>
                  </a:lnTo>
                  <a:lnTo>
                    <a:pt x="524401" y="9957"/>
                  </a:lnTo>
                  <a:lnTo>
                    <a:pt x="478832" y="2533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95576" y="3933825"/>
              <a:ext cx="2952750" cy="2303780"/>
            </a:xfrm>
            <a:custGeom>
              <a:avLst/>
              <a:gdLst/>
              <a:ahLst/>
              <a:cxnLst/>
              <a:rect l="l" t="t" r="r" b="b"/>
              <a:pathLst>
                <a:path w="2952750" h="2303779">
                  <a:moveTo>
                    <a:pt x="0" y="1655762"/>
                  </a:moveTo>
                  <a:lnTo>
                    <a:pt x="2533" y="1608719"/>
                  </a:lnTo>
                  <a:lnTo>
                    <a:pt x="9958" y="1563144"/>
                  </a:lnTo>
                  <a:lnTo>
                    <a:pt x="22010" y="1519299"/>
                  </a:lnTo>
                  <a:lnTo>
                    <a:pt x="38427" y="1477449"/>
                  </a:lnTo>
                  <a:lnTo>
                    <a:pt x="58946" y="1437856"/>
                  </a:lnTo>
                  <a:lnTo>
                    <a:pt x="83303" y="1400784"/>
                  </a:lnTo>
                  <a:lnTo>
                    <a:pt x="111235" y="1366495"/>
                  </a:lnTo>
                  <a:lnTo>
                    <a:pt x="142479" y="1335255"/>
                  </a:lnTo>
                  <a:lnTo>
                    <a:pt x="176771" y="1307325"/>
                  </a:lnTo>
                  <a:lnTo>
                    <a:pt x="213849" y="1282970"/>
                  </a:lnTo>
                  <a:lnTo>
                    <a:pt x="253448" y="1262452"/>
                  </a:lnTo>
                  <a:lnTo>
                    <a:pt x="295306" y="1246036"/>
                  </a:lnTo>
                  <a:lnTo>
                    <a:pt x="339159" y="1233983"/>
                  </a:lnTo>
                  <a:lnTo>
                    <a:pt x="384745" y="1226559"/>
                  </a:lnTo>
                  <a:lnTo>
                    <a:pt x="431800" y="1224026"/>
                  </a:lnTo>
                  <a:lnTo>
                    <a:pt x="478832" y="1226559"/>
                  </a:lnTo>
                  <a:lnTo>
                    <a:pt x="524401" y="1233983"/>
                  </a:lnTo>
                  <a:lnTo>
                    <a:pt x="568244" y="1246036"/>
                  </a:lnTo>
                  <a:lnTo>
                    <a:pt x="610096" y="1262452"/>
                  </a:lnTo>
                  <a:lnTo>
                    <a:pt x="649694" y="1282970"/>
                  </a:lnTo>
                  <a:lnTo>
                    <a:pt x="686773" y="1307325"/>
                  </a:lnTo>
                  <a:lnTo>
                    <a:pt x="721069" y="1335255"/>
                  </a:lnTo>
                  <a:lnTo>
                    <a:pt x="752319" y="1366495"/>
                  </a:lnTo>
                  <a:lnTo>
                    <a:pt x="780259" y="1400784"/>
                  </a:lnTo>
                  <a:lnTo>
                    <a:pt x="804624" y="1437856"/>
                  </a:lnTo>
                  <a:lnTo>
                    <a:pt x="825152" y="1477449"/>
                  </a:lnTo>
                  <a:lnTo>
                    <a:pt x="841577" y="1519299"/>
                  </a:lnTo>
                  <a:lnTo>
                    <a:pt x="853636" y="1563144"/>
                  </a:lnTo>
                  <a:lnTo>
                    <a:pt x="861065" y="1608719"/>
                  </a:lnTo>
                  <a:lnTo>
                    <a:pt x="863600" y="1655762"/>
                  </a:lnTo>
                  <a:lnTo>
                    <a:pt x="861065" y="1702812"/>
                  </a:lnTo>
                  <a:lnTo>
                    <a:pt x="853636" y="1748394"/>
                  </a:lnTo>
                  <a:lnTo>
                    <a:pt x="841577" y="1792246"/>
                  </a:lnTo>
                  <a:lnTo>
                    <a:pt x="825152" y="1834103"/>
                  </a:lnTo>
                  <a:lnTo>
                    <a:pt x="804624" y="1873702"/>
                  </a:lnTo>
                  <a:lnTo>
                    <a:pt x="780259" y="1910779"/>
                  </a:lnTo>
                  <a:lnTo>
                    <a:pt x="752319" y="1945072"/>
                  </a:lnTo>
                  <a:lnTo>
                    <a:pt x="721069" y="1976317"/>
                  </a:lnTo>
                  <a:lnTo>
                    <a:pt x="686773" y="2004251"/>
                  </a:lnTo>
                  <a:lnTo>
                    <a:pt x="649694" y="2028610"/>
                  </a:lnTo>
                  <a:lnTo>
                    <a:pt x="610096" y="2049130"/>
                  </a:lnTo>
                  <a:lnTo>
                    <a:pt x="568244" y="2065549"/>
                  </a:lnTo>
                  <a:lnTo>
                    <a:pt x="524401" y="2077603"/>
                  </a:lnTo>
                  <a:lnTo>
                    <a:pt x="478832" y="2085028"/>
                  </a:lnTo>
                  <a:lnTo>
                    <a:pt x="431800" y="2087562"/>
                  </a:lnTo>
                  <a:lnTo>
                    <a:pt x="384745" y="2085028"/>
                  </a:lnTo>
                  <a:lnTo>
                    <a:pt x="339159" y="2077603"/>
                  </a:lnTo>
                  <a:lnTo>
                    <a:pt x="295306" y="2065549"/>
                  </a:lnTo>
                  <a:lnTo>
                    <a:pt x="253448" y="2049130"/>
                  </a:lnTo>
                  <a:lnTo>
                    <a:pt x="213849" y="2028610"/>
                  </a:lnTo>
                  <a:lnTo>
                    <a:pt x="176771" y="2004251"/>
                  </a:lnTo>
                  <a:lnTo>
                    <a:pt x="142479" y="1976317"/>
                  </a:lnTo>
                  <a:lnTo>
                    <a:pt x="111235" y="1945072"/>
                  </a:lnTo>
                  <a:lnTo>
                    <a:pt x="83303" y="1910779"/>
                  </a:lnTo>
                  <a:lnTo>
                    <a:pt x="58946" y="1873702"/>
                  </a:lnTo>
                  <a:lnTo>
                    <a:pt x="38427" y="1834103"/>
                  </a:lnTo>
                  <a:lnTo>
                    <a:pt x="22010" y="1792246"/>
                  </a:lnTo>
                  <a:lnTo>
                    <a:pt x="9958" y="1748394"/>
                  </a:lnTo>
                  <a:lnTo>
                    <a:pt x="2533" y="1702812"/>
                  </a:lnTo>
                  <a:lnTo>
                    <a:pt x="0" y="1655762"/>
                  </a:lnTo>
                  <a:close/>
                </a:path>
                <a:path w="2952750" h="2303779">
                  <a:moveTo>
                    <a:pt x="1150874" y="647700"/>
                  </a:moveTo>
                  <a:lnTo>
                    <a:pt x="431800" y="1223899"/>
                  </a:lnTo>
                </a:path>
                <a:path w="2952750" h="2303779">
                  <a:moveTo>
                    <a:pt x="360299" y="2087562"/>
                  </a:moveTo>
                  <a:lnTo>
                    <a:pt x="142875" y="2303462"/>
                  </a:lnTo>
                </a:path>
                <a:path w="2952750" h="2303779">
                  <a:moveTo>
                    <a:pt x="360299" y="2087562"/>
                  </a:moveTo>
                  <a:lnTo>
                    <a:pt x="576199" y="2303462"/>
                  </a:lnTo>
                </a:path>
                <a:path w="2952750" h="2303779">
                  <a:moveTo>
                    <a:pt x="1585849" y="934974"/>
                  </a:moveTo>
                  <a:lnTo>
                    <a:pt x="1368425" y="1150874"/>
                  </a:lnTo>
                </a:path>
                <a:path w="2952750" h="2303779">
                  <a:moveTo>
                    <a:pt x="1585849" y="934974"/>
                  </a:moveTo>
                  <a:lnTo>
                    <a:pt x="1801749" y="1150874"/>
                  </a:lnTo>
                </a:path>
                <a:path w="2952750" h="2303779">
                  <a:moveTo>
                    <a:pt x="2736850" y="0"/>
                  </a:moveTo>
                  <a:lnTo>
                    <a:pt x="2519299" y="215900"/>
                  </a:lnTo>
                </a:path>
                <a:path w="2952750" h="2303779">
                  <a:moveTo>
                    <a:pt x="2736850" y="0"/>
                  </a:moveTo>
                  <a:lnTo>
                    <a:pt x="2952750" y="2159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33400" y="355600"/>
            <a:ext cx="67815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i="1" spc="-5" dirty="0">
                <a:solidFill>
                  <a:srgbClr val="000000"/>
                </a:solidFill>
                <a:latin typeface="Arial"/>
                <a:cs typeface="Arial"/>
              </a:rPr>
              <a:t>Algorithm:</a:t>
            </a:r>
            <a:r>
              <a:rPr sz="4500" b="1" i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500" b="1" i="1" spc="-5" dirty="0">
                <a:solidFill>
                  <a:srgbClr val="000000"/>
                </a:solidFill>
                <a:latin typeface="Arial"/>
                <a:cs typeface="Arial"/>
              </a:rPr>
              <a:t>Insertion</a:t>
            </a:r>
            <a:endParaRPr sz="45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66033" y="6478654"/>
            <a:ext cx="387794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i="1" dirty="0">
                <a:latin typeface="Arial"/>
                <a:cs typeface="Arial"/>
              </a:rPr>
              <a:t>Balanced trees: Red-black</a:t>
            </a:r>
            <a:r>
              <a:rPr sz="2000" b="1" i="1" spc="-15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trees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-304800" y="1486390"/>
            <a:ext cx="9522461" cy="2247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9430">
              <a:lnSpc>
                <a:spcPct val="100000"/>
              </a:lnSpc>
              <a:spcBef>
                <a:spcPts val="105"/>
              </a:spcBef>
            </a:pPr>
            <a:r>
              <a:rPr sz="2400" i="1" spc="-15" dirty="0">
                <a:latin typeface="Arial"/>
                <a:cs typeface="Arial"/>
              </a:rPr>
              <a:t>We </a:t>
            </a:r>
            <a:r>
              <a:rPr sz="2400" i="1" dirty="0">
                <a:latin typeface="Arial"/>
                <a:cs typeface="Arial"/>
              </a:rPr>
              <a:t>have detected a need for balance when z is red and his parent</a:t>
            </a:r>
            <a:r>
              <a:rPr sz="2400" i="1" spc="-22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too.</a:t>
            </a:r>
            <a:endParaRPr sz="2400" dirty="0">
              <a:latin typeface="Arial"/>
              <a:cs typeface="Arial"/>
            </a:endParaRPr>
          </a:p>
          <a:p>
            <a:pPr marL="469900" marR="1089025" lvl="1">
              <a:spcBef>
                <a:spcPts val="1295"/>
              </a:spcBef>
              <a:buChar char="•"/>
              <a:tabLst>
                <a:tab pos="194310" algn="l"/>
              </a:tabLst>
            </a:pPr>
            <a:r>
              <a:rPr sz="2400" i="1" dirty="0" smtClean="0">
                <a:latin typeface="Arial"/>
                <a:cs typeface="Arial"/>
              </a:rPr>
              <a:t>If </a:t>
            </a:r>
            <a:r>
              <a:rPr sz="2400" i="1" dirty="0">
                <a:latin typeface="Arial"/>
                <a:cs typeface="Arial"/>
              </a:rPr>
              <a:t>z </a:t>
            </a:r>
            <a:r>
              <a:rPr sz="2400" i="1" spc="-5" dirty="0">
                <a:latin typeface="Arial"/>
                <a:cs typeface="Arial"/>
              </a:rPr>
              <a:t>has </a:t>
            </a:r>
            <a:r>
              <a:rPr sz="2400" i="1" dirty="0">
                <a:latin typeface="Arial"/>
                <a:cs typeface="Arial"/>
              </a:rPr>
              <a:t>a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red </a:t>
            </a:r>
            <a:r>
              <a:rPr sz="2400" i="1" dirty="0">
                <a:latin typeface="Arial"/>
                <a:cs typeface="Arial"/>
              </a:rPr>
              <a:t>uncle: colour the parent and uncle </a:t>
            </a:r>
            <a:r>
              <a:rPr sz="2400" i="1" dirty="0" smtClean="0">
                <a:latin typeface="Arial"/>
                <a:cs typeface="Arial"/>
              </a:rPr>
              <a:t>black,</a:t>
            </a:r>
            <a:r>
              <a:rPr lang="en-US" sz="2400" i="1" dirty="0" smtClean="0">
                <a:latin typeface="Arial"/>
                <a:cs typeface="Arial"/>
              </a:rPr>
              <a:t> </a:t>
            </a:r>
            <a:r>
              <a:rPr sz="2400" i="1" dirty="0" smtClean="0">
                <a:latin typeface="Arial"/>
                <a:cs typeface="Arial"/>
              </a:rPr>
              <a:t>and  </a:t>
            </a:r>
            <a:r>
              <a:rPr sz="2400" i="1" spc="-5" dirty="0">
                <a:latin typeface="Arial"/>
                <a:cs typeface="Arial"/>
              </a:rPr>
              <a:t>grandparent</a:t>
            </a:r>
            <a:r>
              <a:rPr sz="2400" i="1" spc="-55" dirty="0"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red</a:t>
            </a:r>
            <a:r>
              <a:rPr sz="2400" i="1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650875" lvl="1" indent="-181610">
              <a:lnSpc>
                <a:spcPts val="2330"/>
              </a:lnSpc>
              <a:buChar char="•"/>
              <a:tabLst>
                <a:tab pos="194310" algn="l"/>
              </a:tabLst>
            </a:pPr>
            <a:r>
              <a:rPr sz="2400" i="1" dirty="0">
                <a:latin typeface="Arial"/>
                <a:cs typeface="Arial"/>
              </a:rPr>
              <a:t>If z </a:t>
            </a:r>
            <a:r>
              <a:rPr sz="2400" i="1" spc="-5" dirty="0">
                <a:latin typeface="Arial"/>
                <a:cs typeface="Arial"/>
              </a:rPr>
              <a:t>is </a:t>
            </a:r>
            <a:r>
              <a:rPr sz="2400" i="1" dirty="0">
                <a:latin typeface="Arial"/>
                <a:cs typeface="Arial"/>
              </a:rPr>
              <a:t>a left child </a:t>
            </a:r>
            <a:r>
              <a:rPr sz="2400" i="1" spc="-5" dirty="0">
                <a:latin typeface="Arial"/>
                <a:cs typeface="Arial"/>
              </a:rPr>
              <a:t>and has </a:t>
            </a:r>
            <a:r>
              <a:rPr sz="2400" i="1" dirty="0">
                <a:latin typeface="Arial"/>
                <a:cs typeface="Arial"/>
              </a:rPr>
              <a:t>a </a:t>
            </a:r>
            <a:r>
              <a:rPr sz="2400" i="1" spc="-5" dirty="0">
                <a:latin typeface="Arial"/>
                <a:cs typeface="Arial"/>
              </a:rPr>
              <a:t>black uncle: </a:t>
            </a:r>
            <a:r>
              <a:rPr sz="2400" i="1" dirty="0">
                <a:latin typeface="Arial"/>
                <a:cs typeface="Arial"/>
              </a:rPr>
              <a:t>colour the </a:t>
            </a:r>
            <a:r>
              <a:rPr sz="2400" i="1" spc="-5" dirty="0">
                <a:latin typeface="Arial"/>
                <a:cs typeface="Arial"/>
              </a:rPr>
              <a:t>parent black</a:t>
            </a:r>
            <a:r>
              <a:rPr sz="2400" i="1" spc="-245" dirty="0">
                <a:latin typeface="Arial"/>
                <a:cs typeface="Arial"/>
              </a:rPr>
              <a:t> </a:t>
            </a:r>
            <a:r>
              <a:rPr sz="2400" i="1" spc="-5" dirty="0" smtClean="0">
                <a:latin typeface="Arial"/>
                <a:cs typeface="Arial"/>
              </a:rPr>
              <a:t>and</a:t>
            </a:r>
            <a:r>
              <a:rPr lang="en-US" sz="2400" i="1" spc="-5" dirty="0" smtClean="0">
                <a:latin typeface="Arial"/>
                <a:cs typeface="Arial"/>
              </a:rPr>
              <a:t>  </a:t>
            </a:r>
            <a:r>
              <a:rPr sz="2400" i="1" dirty="0" smtClean="0">
                <a:latin typeface="Arial"/>
                <a:cs typeface="Arial"/>
              </a:rPr>
              <a:t>the </a:t>
            </a:r>
            <a:r>
              <a:rPr sz="2400" i="1" dirty="0">
                <a:latin typeface="Arial"/>
                <a:cs typeface="Arial"/>
              </a:rPr>
              <a:t>grandparent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red</a:t>
            </a:r>
            <a:r>
              <a:rPr sz="2400" i="1" dirty="0">
                <a:latin typeface="Arial"/>
                <a:cs typeface="Arial"/>
              </a:rPr>
              <a:t>, </a:t>
            </a:r>
            <a:r>
              <a:rPr sz="2400" i="1" dirty="0" smtClean="0">
                <a:latin typeface="Arial"/>
                <a:cs typeface="Arial"/>
              </a:rPr>
              <a:t>then</a:t>
            </a:r>
            <a:r>
              <a:rPr lang="en-US" sz="2400" i="1" spc="-150" dirty="0">
                <a:latin typeface="Arial"/>
                <a:cs typeface="Arial"/>
              </a:rPr>
              <a:t> </a:t>
            </a:r>
            <a:r>
              <a:rPr sz="2400" i="1" spc="-5" dirty="0" err="1" smtClean="0">
                <a:latin typeface="Arial"/>
                <a:cs typeface="Arial"/>
              </a:rPr>
              <a:t>rotateRight</a:t>
            </a:r>
            <a:r>
              <a:rPr sz="2400" i="1" spc="-5" dirty="0" smtClean="0">
                <a:latin typeface="Arial"/>
                <a:cs typeface="Arial"/>
              </a:rPr>
              <a:t>(</a:t>
            </a:r>
            <a:r>
              <a:rPr sz="2400" i="1" spc="-5" dirty="0" err="1" smtClean="0">
                <a:latin typeface="Arial"/>
                <a:cs typeface="Arial"/>
              </a:rPr>
              <a:t>z.parent.parent</a:t>
            </a:r>
            <a:r>
              <a:rPr sz="2400" i="1" spc="-5" dirty="0">
                <a:latin typeface="Arial"/>
                <a:cs typeface="Arial"/>
              </a:rPr>
              <a:t>)</a:t>
            </a:r>
            <a:endParaRPr sz="2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733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3218</TotalTime>
  <Words>3406</Words>
  <Application>Microsoft Office PowerPoint</Application>
  <PresentationFormat>On-screen Show (4:3)</PresentationFormat>
  <Paragraphs>1115</Paragraphs>
  <Slides>111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12" baseType="lpstr">
      <vt:lpstr>Oriel</vt:lpstr>
      <vt:lpstr>Optimal Binary Search Trees</vt:lpstr>
      <vt:lpstr>PowerPoint Presentation</vt:lpstr>
      <vt:lpstr>Comparisons</vt:lpstr>
      <vt:lpstr>Successful and Unsuccessful Search</vt:lpstr>
      <vt:lpstr>Successful and Unsuccessful Search</vt:lpstr>
      <vt:lpstr>Successful and Unsuccessful Search</vt:lpstr>
      <vt:lpstr>Cost of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Balanced binary tree</vt:lpstr>
      <vt:lpstr>Binary Search Tree - Best Time</vt:lpstr>
      <vt:lpstr>Binary Search Tree - Worst Time</vt:lpstr>
      <vt:lpstr>Balanced and unbalanced BST</vt:lpstr>
      <vt:lpstr>Balancing Binary Search Trees</vt:lpstr>
      <vt:lpstr>AVL Tree is…</vt:lpstr>
      <vt:lpstr>Definition of a balanced tree</vt:lpstr>
      <vt:lpstr>An AVL tree has the following  properties:</vt:lpstr>
      <vt:lpstr>AVL tree?</vt:lpstr>
      <vt:lpstr>AVL tree</vt:lpstr>
      <vt:lpstr>AVL Trees</vt:lpstr>
      <vt:lpstr>AVL Trees</vt:lpstr>
      <vt:lpstr>AVL Tree</vt:lpstr>
      <vt:lpstr>AVL Trees : Balance Factor</vt:lpstr>
      <vt:lpstr>Insertion</vt:lpstr>
      <vt:lpstr>Deletion</vt:lpstr>
      <vt:lpstr>Key Points</vt:lpstr>
      <vt:lpstr>Searching AVL Trees</vt:lpstr>
      <vt:lpstr>Inserting in AVL Tree</vt:lpstr>
      <vt:lpstr>Inserting in AVL Tree</vt:lpstr>
      <vt:lpstr>Inserting in AVL Tree</vt:lpstr>
      <vt:lpstr>Re-Balancing a Tree</vt:lpstr>
      <vt:lpstr>Insertions in AVL Trees</vt:lpstr>
      <vt:lpstr>j</vt:lpstr>
      <vt:lpstr>j</vt:lpstr>
      <vt:lpstr>j</vt:lpstr>
      <vt:lpstr>j</vt:lpstr>
      <vt:lpstr>PowerPoint Presentation</vt:lpstr>
      <vt:lpstr>j</vt:lpstr>
      <vt:lpstr>j</vt:lpstr>
      <vt:lpstr>k</vt:lpstr>
      <vt:lpstr>j</vt:lpstr>
      <vt:lpstr>j</vt:lpstr>
      <vt:lpstr>PowerPoint Presentation</vt:lpstr>
      <vt:lpstr>PowerPoint Presentation</vt:lpstr>
      <vt:lpstr>PowerPoint Presentation</vt:lpstr>
      <vt:lpstr>PowerPoint Presentation</vt:lpstr>
      <vt:lpstr>AVL Trees Example</vt:lpstr>
      <vt:lpstr>AVL Trees Example</vt:lpstr>
      <vt:lpstr>AVL Trees Example</vt:lpstr>
      <vt:lpstr>AVL Trees Example</vt:lpstr>
      <vt:lpstr>AVL Trees Example</vt:lpstr>
      <vt:lpstr>AVL Trees Example</vt:lpstr>
      <vt:lpstr>Example</vt:lpstr>
      <vt:lpstr>Example</vt:lpstr>
      <vt:lpstr>AVL Trees: Exercise</vt:lpstr>
      <vt:lpstr>Deletion X in AVL Trees</vt:lpstr>
      <vt:lpstr>Delete 55 (case 1)</vt:lpstr>
      <vt:lpstr>Delete 55 (case 1)</vt:lpstr>
      <vt:lpstr>Delete 50 (case 2)</vt:lpstr>
      <vt:lpstr>Delete 50 (case 2)</vt:lpstr>
      <vt:lpstr>Delete 60 (case 3)</vt:lpstr>
      <vt:lpstr>Delete 60 (case 3)</vt:lpstr>
      <vt:lpstr>Delete 55 (case 3)</vt:lpstr>
      <vt:lpstr>Delete 55 (case 3)</vt:lpstr>
      <vt:lpstr>Delete 50 (case 3)</vt:lpstr>
      <vt:lpstr>Delete 50 (case 3)</vt:lpstr>
      <vt:lpstr>Delete 40 (case 3)</vt:lpstr>
      <vt:lpstr>Delete 40 : Rebalancing</vt:lpstr>
      <vt:lpstr>Delete 40: after rebalancing</vt:lpstr>
      <vt:lpstr>AVL Tree: analysis</vt:lpstr>
      <vt:lpstr>Red-Black Trees</vt:lpstr>
      <vt:lpstr>Example: RED-BLACK-TREE</vt:lpstr>
      <vt:lpstr>Red-Black-Trees Properties</vt:lpstr>
      <vt:lpstr>Black-Height of a Node</vt:lpstr>
      <vt:lpstr>Most important property of  Red-Black-Trees</vt:lpstr>
      <vt:lpstr>Insertion in RB Trees</vt:lpstr>
      <vt:lpstr>Algorithm: Insertion</vt:lpstr>
      <vt:lpstr>Algorithm: Insertion</vt:lpstr>
      <vt:lpstr>Algorithm: Insertion</vt:lpstr>
      <vt:lpstr>PowerPoint Presentation</vt:lpstr>
      <vt:lpstr>7</vt:lpstr>
      <vt:lpstr>Left Rotations</vt:lpstr>
      <vt:lpstr>Example: LEFT-ROTATE </vt:lpstr>
      <vt:lpstr>Right Rotations</vt:lpstr>
      <vt:lpstr>RB-INSERT-FIXUP – Case 1</vt:lpstr>
      <vt:lpstr>RB-INSERT-FIXUP – Case 1</vt:lpstr>
      <vt:lpstr>RB-INSERT-FIXUP – Case 3</vt:lpstr>
      <vt:lpstr>RB-INSERT-FIXUP – Case 2</vt:lpstr>
      <vt:lpstr>Example</vt:lpstr>
      <vt:lpstr>Deletion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Vaibhav</dc:creator>
  <cp:lastModifiedBy>Avni</cp:lastModifiedBy>
  <cp:revision>306</cp:revision>
  <dcterms:created xsi:type="dcterms:W3CDTF">2006-08-16T00:00:00Z</dcterms:created>
  <dcterms:modified xsi:type="dcterms:W3CDTF">2021-06-29T07:06:16Z</dcterms:modified>
</cp:coreProperties>
</file>