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2"/>
  </p:notesMasterIdLst>
  <p:sldIdLst>
    <p:sldId id="256" r:id="rId2"/>
    <p:sldId id="464" r:id="rId3"/>
    <p:sldId id="258" r:id="rId4"/>
    <p:sldId id="312" r:id="rId5"/>
    <p:sldId id="388" r:id="rId6"/>
    <p:sldId id="389" r:id="rId7"/>
    <p:sldId id="390" r:id="rId8"/>
    <p:sldId id="391" r:id="rId9"/>
    <p:sldId id="392" r:id="rId10"/>
    <p:sldId id="393" r:id="rId11"/>
    <p:sldId id="394" r:id="rId12"/>
    <p:sldId id="395" r:id="rId13"/>
    <p:sldId id="396" r:id="rId14"/>
    <p:sldId id="398" r:id="rId15"/>
    <p:sldId id="399" r:id="rId16"/>
    <p:sldId id="400" r:id="rId17"/>
    <p:sldId id="401" r:id="rId18"/>
    <p:sldId id="402" r:id="rId19"/>
    <p:sldId id="403" r:id="rId20"/>
    <p:sldId id="404" r:id="rId21"/>
    <p:sldId id="405" r:id="rId22"/>
    <p:sldId id="406" r:id="rId23"/>
    <p:sldId id="407" r:id="rId24"/>
    <p:sldId id="408" r:id="rId25"/>
    <p:sldId id="409" r:id="rId26"/>
    <p:sldId id="410" r:id="rId27"/>
    <p:sldId id="411" r:id="rId28"/>
    <p:sldId id="412" r:id="rId29"/>
    <p:sldId id="413" r:id="rId30"/>
    <p:sldId id="414" r:id="rId31"/>
    <p:sldId id="415" r:id="rId32"/>
    <p:sldId id="416" r:id="rId33"/>
    <p:sldId id="417" r:id="rId34"/>
    <p:sldId id="418" r:id="rId35"/>
    <p:sldId id="419" r:id="rId36"/>
    <p:sldId id="420" r:id="rId37"/>
    <p:sldId id="421" r:id="rId38"/>
    <p:sldId id="422" r:id="rId39"/>
    <p:sldId id="423" r:id="rId40"/>
    <p:sldId id="424" r:id="rId41"/>
    <p:sldId id="426" r:id="rId42"/>
    <p:sldId id="425" r:id="rId43"/>
    <p:sldId id="427" r:id="rId44"/>
    <p:sldId id="428" r:id="rId45"/>
    <p:sldId id="429" r:id="rId46"/>
    <p:sldId id="430" r:id="rId47"/>
    <p:sldId id="431" r:id="rId48"/>
    <p:sldId id="433" r:id="rId49"/>
    <p:sldId id="434" r:id="rId50"/>
    <p:sldId id="435" r:id="rId51"/>
    <p:sldId id="436" r:id="rId52"/>
    <p:sldId id="437" r:id="rId53"/>
    <p:sldId id="438" r:id="rId54"/>
    <p:sldId id="439" r:id="rId55"/>
    <p:sldId id="440" r:id="rId56"/>
    <p:sldId id="441" r:id="rId57"/>
    <p:sldId id="442" r:id="rId58"/>
    <p:sldId id="443" r:id="rId59"/>
    <p:sldId id="444" r:id="rId60"/>
    <p:sldId id="445" r:id="rId61"/>
    <p:sldId id="446" r:id="rId62"/>
    <p:sldId id="447" r:id="rId63"/>
    <p:sldId id="448" r:id="rId64"/>
    <p:sldId id="449" r:id="rId65"/>
    <p:sldId id="450" r:id="rId66"/>
    <p:sldId id="451" r:id="rId67"/>
    <p:sldId id="452" r:id="rId68"/>
    <p:sldId id="453" r:id="rId69"/>
    <p:sldId id="454" r:id="rId70"/>
    <p:sldId id="455" r:id="rId71"/>
    <p:sldId id="456" r:id="rId72"/>
    <p:sldId id="457" r:id="rId73"/>
    <p:sldId id="458" r:id="rId74"/>
    <p:sldId id="459" r:id="rId75"/>
    <p:sldId id="460" r:id="rId76"/>
    <p:sldId id="461" r:id="rId77"/>
    <p:sldId id="462" r:id="rId78"/>
    <p:sldId id="463" r:id="rId79"/>
    <p:sldId id="316" r:id="rId80"/>
    <p:sldId id="318"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riyanka.ahuja" initials="p"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D2FED4"/>
    <a:srgbClr val="24982C"/>
    <a:srgbClr val="26A22F"/>
    <a:srgbClr val="B82300"/>
    <a:srgbClr val="D20000"/>
    <a:srgbClr val="FA0000"/>
    <a:srgbClr val="FFC5C5"/>
    <a:srgbClr val="E0FED6"/>
    <a:srgbClr val="C3FDB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7" autoAdjust="0"/>
  </p:normalViewPr>
  <p:slideViewPr>
    <p:cSldViewPr>
      <p:cViewPr>
        <p:scale>
          <a:sx n="75" d="100"/>
          <a:sy n="75" d="100"/>
        </p:scale>
        <p:origin x="-366" y="36"/>
      </p:cViewPr>
      <p:guideLst>
        <p:guide orient="horz" pos="2160"/>
        <p:guide pos="2880"/>
      </p:guideLst>
    </p:cSldViewPr>
  </p:slideViewPr>
  <p:outlineViewPr>
    <p:cViewPr>
      <p:scale>
        <a:sx n="33" d="100"/>
        <a:sy n="33" d="100"/>
      </p:scale>
      <p:origin x="0" y="6486"/>
    </p:cViewPr>
  </p:outlineViewPr>
  <p:notesTextViewPr>
    <p:cViewPr>
      <p:scale>
        <a:sx n="100" d="100"/>
        <a:sy n="100" d="100"/>
      </p:scale>
      <p:origin x="0" y="0"/>
    </p:cViewPr>
  </p:notesText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83BE83-FEEE-4826-8E40-43C3C0FB589B}" type="datetimeFigureOut">
              <a:rPr lang="en-US" smtClean="0"/>
              <a:pPr/>
              <a:t>12/9/2017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E3C94B-60AE-4642-9E0D-1740F79572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E3C94B-60AE-4642-9E0D-1740F79572B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32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33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34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35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36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37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38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39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40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41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42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43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44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45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46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47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48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49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50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51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8</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52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53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54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55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56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57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58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59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60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61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15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62</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63</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64</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65</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66</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67</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68</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69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70</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71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27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72</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73</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74</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75</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76</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77</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78</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79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28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30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3C94B-60AE-4642-9E0D-1740F79572B7}"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12/9/2017</a:t>
            </a:fld>
            <a:endParaRPr lang="en-US" dirty="0">
              <a:solidFill>
                <a:srgbClr val="FFFFFF"/>
              </a:solidFill>
            </a:endParaRPr>
          </a:p>
        </p:txBody>
      </p:sp>
      <p:sp>
        <p:nvSpPr>
          <p:cNvPr id="20" name="Footer Placeholder 19"/>
          <p:cNvSpPr>
            <a:spLocks noGrp="1"/>
          </p:cNvSpPr>
          <p:nvPr>
            <p:ph type="ftr" sz="quarter" idx="11"/>
          </p:nvPr>
        </p:nvSpPr>
        <p:spPr/>
        <p:txBody>
          <a:bodyPr/>
          <a:lstStyle>
            <a:extLst/>
          </a:lstStyle>
          <a:p>
            <a:endParaRPr kumimoji="0" lang="en-US">
              <a:solidFill>
                <a:schemeClr val="accent1">
                  <a:tint val="20000"/>
                </a:schemeClr>
              </a:solidFill>
            </a:endParaRPr>
          </a:p>
        </p:txBody>
      </p:sp>
      <p:sp>
        <p:nvSpPr>
          <p:cNvPr id="10" name="Slide Number Placeholder 9"/>
          <p:cNvSpPr>
            <a:spLocks noGrp="1"/>
          </p:cNvSpPr>
          <p:nvPr>
            <p:ph type="sldNum" sz="quarter" idx="12"/>
          </p:nvPr>
        </p:nvSpPr>
        <p:spPr/>
        <p:txBody>
          <a:bodyPr/>
          <a:lstStyle>
            <a:extLst/>
          </a:lstStyle>
          <a:p>
            <a:fld id="{D5BBC35B-A44B-4119-B8DA-DE9E3DFADA20}" type="slidenum">
              <a:rPr kumimoji="0" lang="en-US" smtClean="0"/>
              <a:pPr/>
              <a:t>‹#›</a:t>
            </a:fld>
            <a:endParaRPr kumimoji="0" lang="en-US" dirty="0">
              <a:solidFill>
                <a:srgbClr val="FFFFFF"/>
              </a:solidFill>
            </a:endParaRP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12/9/2017</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8"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9"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12/9/2017</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8"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9"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Data Structures in C++ by Dr. Varsha Patil</a:t>
            </a:r>
            <a:endParaRPr lang="en-US" dirty="0"/>
          </a:p>
        </p:txBody>
      </p:sp>
      <p:sp>
        <p:nvSpPr>
          <p:cNvPr id="5" name="Footer Placeholder 4"/>
          <p:cNvSpPr>
            <a:spLocks noGrp="1"/>
          </p:cNvSpPr>
          <p:nvPr>
            <p:ph type="ftr" sz="quarter" idx="11"/>
          </p:nvPr>
        </p:nvSpPr>
        <p:spPr/>
        <p:txBody>
          <a:bodyPr/>
          <a:lstStyle>
            <a:extLst/>
          </a:lstStyle>
          <a:p>
            <a:r>
              <a:rPr lang="en-US" smtClean="0"/>
              <a:t>Oxford University </a:t>
            </a:r>
            <a:r>
              <a:rPr lang="en-US" sz="1600" smtClean="0">
                <a:solidFill>
                  <a:schemeClr val="bg2">
                    <a:lumMod val="20000"/>
                    <a:lumOff val="80000"/>
                  </a:schemeClr>
                </a:solidFill>
              </a:rPr>
              <a:t>Press</a:t>
            </a:r>
            <a:r>
              <a:rPr lang="en-US" smtClean="0"/>
              <a:t> © 2012</a:t>
            </a:r>
            <a:endParaRPr lang="en-US" dirty="0"/>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12/9/2017</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11"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2"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3"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12/9/2017</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9"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0"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12/9/2017</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10"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1"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2"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4213AF-26F6-41FA-8D85-E2C5388D6E58}" type="datetimeFigureOut">
              <a:rPr lang="en-US" smtClean="0"/>
              <a:pPr/>
              <a:t>12/9/2017</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7"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8"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4213AF-26F6-41FA-8D85-E2C5388D6E58}" type="datetimeFigureOut">
              <a:rPr lang="en-US" smtClean="0"/>
              <a:pPr/>
              <a:t>12/9/2017</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7"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8"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9"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12/9/2017</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9"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0"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303C6D2-9DBF-4F46-BDE8-6559C4B52FCA}" type="datetime2">
              <a:rPr lang="en-US" smtClean="0"/>
              <a:pPr/>
              <a:t>Saturday, December 09, 2017</a:t>
            </a:fld>
            <a:endParaRPr lang="en-US"/>
          </a:p>
        </p:txBody>
      </p:sp>
      <p:sp>
        <p:nvSpPr>
          <p:cNvPr id="6" name="Footer Placeholder 5"/>
          <p:cNvSpPr>
            <a:spLocks noGrp="1"/>
          </p:cNvSpPr>
          <p:nvPr>
            <p:ph type="ftr" sz="quarter" idx="11"/>
          </p:nvPr>
        </p:nvSpPr>
        <p:spPr/>
        <p:txBody>
          <a:bodyPr/>
          <a:lstStyle>
            <a:extLst/>
          </a:lstStyle>
          <a:p>
            <a:r>
              <a:rPr lang="en-US" smtClean="0"/>
              <a:t>Data Structures in C++ by Dr. Varsha Patil</a:t>
            </a:r>
            <a:endParaRPr lang="en-US"/>
          </a:p>
        </p:txBody>
      </p:sp>
      <p:sp>
        <p:nvSpPr>
          <p:cNvPr id="7" name="Slide Number Placeholder 6"/>
          <p:cNvSpPr>
            <a:spLocks noGrp="1"/>
          </p:cNvSpPr>
          <p:nvPr>
            <p:ph type="sldNum" sz="quarter" idx="12"/>
          </p:nvPr>
        </p:nvSpPr>
        <p:spPr/>
        <p:txBody>
          <a:bodyPr/>
          <a:lstStyle>
            <a:extLst/>
          </a:lstStyle>
          <a:p>
            <a:fld id="{E044AD5D-FBE2-4BC6-804D-A0F99A926B7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1" name="Slide Number Placeholder 26"/>
          <p:cNvSpPr txBox="1">
            <a:spLocks/>
          </p:cNvSpPr>
          <p:nvPr userDrawn="1"/>
        </p:nvSpPr>
        <p:spPr>
          <a:xfrm>
            <a:off x="8229600" y="632460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E044AD5D-FBE2-4BC6-804D-A0F99A926B78}"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2" name="Footer Placeholder 18"/>
          <p:cNvSpPr txBox="1">
            <a:spLocks/>
          </p:cNvSpPr>
          <p:nvPr userDrawn="1"/>
        </p:nvSpPr>
        <p:spPr>
          <a:xfrm>
            <a:off x="5257800" y="6492875"/>
            <a:ext cx="4267200" cy="365125"/>
          </a:xfrm>
          <a:prstGeom prst="rect">
            <a:avLst/>
          </a:prstGeom>
        </p:spPr>
        <p:txBody>
          <a:bodyPr vert="horz" lIns="0" tIns="0" rIns="0" bIns="0" anchor="b"/>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2">
                    <a:shade val="90000"/>
                  </a:schemeClr>
                </a:solidFill>
                <a:effectLst/>
                <a:uLnTx/>
                <a:uFillTx/>
                <a:latin typeface="+mn-lt"/>
                <a:ea typeface="+mn-ea"/>
                <a:cs typeface="+mn-cs"/>
              </a:rPr>
              <a:t>Oxford University Press  © 2012</a:t>
            </a:r>
            <a:endParaRPr kumimoji="0" lang="en-US" sz="16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
        <p:nvSpPr>
          <p:cNvPr id="13" name="Footer Placeholder 18"/>
          <p:cNvSpPr txBox="1">
            <a:spLocks/>
          </p:cNvSpPr>
          <p:nvPr userDrawn="1"/>
        </p:nvSpPr>
        <p:spPr>
          <a:xfrm>
            <a:off x="0" y="6492875"/>
            <a:ext cx="4267200" cy="365125"/>
          </a:xfrm>
          <a:prstGeom prst="rect">
            <a:avLst/>
          </a:prstGeom>
        </p:spPr>
        <p:txBody>
          <a:bodyPr vert="horz" lIns="0" tIns="0" rIns="0" bIns="0" anchor="b"/>
          <a:lstStyle>
            <a:lvl1pPr>
              <a:defRPr sz="1600"/>
            </a:lvl1pPr>
          </a:lstStyle>
          <a:p>
            <a:r>
              <a:rPr lang="en-US" sz="1600" baseline="0" dirty="0" smtClean="0">
                <a:solidFill>
                  <a:schemeClr val="bg2">
                    <a:lumMod val="20000"/>
                    <a:lumOff val="80000"/>
                  </a:schemeClr>
                </a:solidFill>
              </a:rPr>
              <a:t>Data Structures Using C++ by Dr </a:t>
            </a:r>
            <a:r>
              <a:rPr lang="en-US" sz="1600" baseline="0" dirty="0" err="1" smtClean="0">
                <a:solidFill>
                  <a:schemeClr val="bg2">
                    <a:lumMod val="20000"/>
                    <a:lumOff val="80000"/>
                  </a:schemeClr>
                </a:solidFill>
              </a:rPr>
              <a:t>Varsha</a:t>
            </a:r>
            <a:r>
              <a:rPr lang="en-US" sz="1600" baseline="0" dirty="0" smtClean="0">
                <a:solidFill>
                  <a:schemeClr val="bg2">
                    <a:lumMod val="20000"/>
                    <a:lumOff val="80000"/>
                  </a:schemeClr>
                </a:solidFill>
              </a:rPr>
              <a:t> Patil</a:t>
            </a:r>
            <a:endParaRPr lang="en-US" sz="1600" baseline="0" dirty="0">
              <a:solidFill>
                <a:schemeClr val="bg2">
                  <a:lumMod val="20000"/>
                  <a:lumOff val="80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8FFB436-8140-45E5-A040-AD07FD9A78B5}" type="datetime2">
              <a:rPr lang="en-US" smtClean="0"/>
              <a:pPr/>
              <a:t>Saturday, December 09, 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Data Structures in C++ by Dr. Varsha Patil</a:t>
            </a: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044AD5D-FBE2-4BC6-804D-A0F99A926B78}"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7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0" y="533400"/>
            <a:ext cx="9144000" cy="4191000"/>
          </a:xfrm>
        </p:spPr>
        <p:txBody>
          <a:bodyPr>
            <a:noAutofit/>
          </a:bodyPr>
          <a:lstStyle/>
          <a:p>
            <a:pPr algn="ctr"/>
            <a:r>
              <a:rPr lang="en-US" sz="2400" dirty="0" smtClean="0">
                <a:solidFill>
                  <a:srgbClr val="CC0000"/>
                </a:solidFill>
                <a:latin typeface="Times New Roman" pitchFamily="18" charset="0"/>
                <a:cs typeface="Times New Roman" pitchFamily="18" charset="0"/>
              </a:rPr>
              <a:t/>
            </a:r>
            <a:br>
              <a:rPr lang="en-US" sz="2400" dirty="0" smtClean="0">
                <a:solidFill>
                  <a:srgbClr val="CC0000"/>
                </a:solidFill>
                <a:latin typeface="Times New Roman" pitchFamily="18" charset="0"/>
                <a:cs typeface="Times New Roman" pitchFamily="18" charset="0"/>
              </a:rPr>
            </a:br>
            <a:r>
              <a:rPr lang="en-US" sz="2400" dirty="0" smtClean="0">
                <a:solidFill>
                  <a:srgbClr val="CC0000"/>
                </a:solidFill>
                <a:latin typeface="Times New Roman" pitchFamily="18" charset="0"/>
                <a:cs typeface="Times New Roman" pitchFamily="18" charset="0"/>
              </a:rPr>
              <a:t/>
            </a:r>
            <a:br>
              <a:rPr lang="en-US" sz="2400" dirty="0" smtClean="0">
                <a:solidFill>
                  <a:srgbClr val="CC0000"/>
                </a:solidFill>
                <a:latin typeface="Times New Roman" pitchFamily="18" charset="0"/>
                <a:cs typeface="Times New Roman" pitchFamily="18" charset="0"/>
              </a:rPr>
            </a:br>
            <a:r>
              <a:rPr lang="en-US" sz="2400" dirty="0" smtClean="0">
                <a:solidFill>
                  <a:srgbClr val="CC0000"/>
                </a:solidFill>
                <a:latin typeface="Times New Roman" pitchFamily="18" charset="0"/>
                <a:cs typeface="Times New Roman" pitchFamily="18" charset="0"/>
              </a:rPr>
              <a:t/>
            </a:r>
            <a:br>
              <a:rPr lang="en-US" sz="2400" dirty="0" smtClean="0">
                <a:solidFill>
                  <a:srgbClr val="CC0000"/>
                </a:solidFill>
                <a:latin typeface="Times New Roman" pitchFamily="18" charset="0"/>
                <a:cs typeface="Times New Roman" pitchFamily="18" charset="0"/>
              </a:rPr>
            </a:br>
            <a:r>
              <a:rPr lang="en-US" sz="2400" dirty="0" smtClean="0">
                <a:solidFill>
                  <a:srgbClr val="CC0000"/>
                </a:solidFill>
                <a:latin typeface="Times New Roman" pitchFamily="18" charset="0"/>
                <a:cs typeface="Times New Roman" pitchFamily="18" charset="0"/>
              </a:rPr>
              <a:t/>
            </a:r>
            <a:br>
              <a:rPr lang="en-US" sz="2400" dirty="0" smtClean="0">
                <a:solidFill>
                  <a:srgbClr val="CC0000"/>
                </a:solidFill>
                <a:latin typeface="Times New Roman" pitchFamily="18" charset="0"/>
                <a:cs typeface="Times New Roman" pitchFamily="18" charset="0"/>
              </a:rPr>
            </a:br>
            <a:r>
              <a:rPr lang="en-US" sz="2400" dirty="0" smtClean="0">
                <a:solidFill>
                  <a:srgbClr val="CC0000"/>
                </a:solidFill>
                <a:latin typeface="Times New Roman" pitchFamily="18" charset="0"/>
                <a:cs typeface="Times New Roman" pitchFamily="18" charset="0"/>
              </a:rPr>
              <a:t/>
            </a:r>
            <a:br>
              <a:rPr lang="en-US" sz="2400" dirty="0" smtClean="0">
                <a:solidFill>
                  <a:srgbClr val="CC0000"/>
                </a:solidFill>
                <a:latin typeface="Times New Roman" pitchFamily="18" charset="0"/>
                <a:cs typeface="Times New Roman" pitchFamily="18" charset="0"/>
              </a:rPr>
            </a:br>
            <a:r>
              <a:rPr lang="en-US" sz="2400" dirty="0" smtClean="0">
                <a:solidFill>
                  <a:srgbClr val="CC0000"/>
                </a:solidFill>
                <a:latin typeface="Times New Roman" pitchFamily="18" charset="0"/>
                <a:cs typeface="Times New Roman" pitchFamily="18" charset="0"/>
              </a:rPr>
              <a:t>JSPM’s </a:t>
            </a:r>
            <a:br>
              <a:rPr lang="en-US" sz="2400" dirty="0" smtClean="0">
                <a:solidFill>
                  <a:srgbClr val="CC0000"/>
                </a:solidFill>
                <a:latin typeface="Times New Roman" pitchFamily="18" charset="0"/>
                <a:cs typeface="Times New Roman" pitchFamily="18" charset="0"/>
              </a:rPr>
            </a:br>
            <a:r>
              <a:rPr lang="en-US" sz="2400" dirty="0" smtClean="0">
                <a:solidFill>
                  <a:srgbClr val="CC0000"/>
                </a:solidFill>
                <a:latin typeface="Times New Roman" pitchFamily="18" charset="0"/>
                <a:cs typeface="Times New Roman" pitchFamily="18" charset="0"/>
              </a:rPr>
              <a:t>Bhivarabai Sawant Institute of Technology</a:t>
            </a:r>
            <a:br>
              <a:rPr lang="en-US" sz="2400" dirty="0" smtClean="0">
                <a:solidFill>
                  <a:srgbClr val="CC0000"/>
                </a:solidFill>
                <a:latin typeface="Times New Roman" pitchFamily="18" charset="0"/>
                <a:cs typeface="Times New Roman" pitchFamily="18" charset="0"/>
              </a:rPr>
            </a:br>
            <a:r>
              <a:rPr lang="en-US" sz="2400" dirty="0" smtClean="0">
                <a:solidFill>
                  <a:srgbClr val="CC0000"/>
                </a:solidFill>
                <a:latin typeface="Times New Roman" pitchFamily="18" charset="0"/>
                <a:cs typeface="Times New Roman" pitchFamily="18" charset="0"/>
              </a:rPr>
              <a:t> and Research,Wagholi,Pune-412207</a:t>
            </a:r>
            <a:br>
              <a:rPr lang="en-US" sz="2400" dirty="0" smtClean="0">
                <a:solidFill>
                  <a:srgbClr val="CC0000"/>
                </a:solidFill>
                <a:latin typeface="Times New Roman" pitchFamily="18" charset="0"/>
                <a:cs typeface="Times New Roman" pitchFamily="18" charset="0"/>
              </a:rPr>
            </a:br>
            <a:r>
              <a:rPr lang="en-US" sz="2400" dirty="0" smtClean="0">
                <a:solidFill>
                  <a:srgbClr val="CC0000"/>
                </a:solidFill>
                <a:latin typeface="Times New Roman" pitchFamily="18" charset="0"/>
                <a:cs typeface="Times New Roman" pitchFamily="18" charset="0"/>
              </a:rPr>
              <a:t>Department of Computer Engineering</a:t>
            </a:r>
            <a:r>
              <a:rPr lang="en-US" sz="2000" dirty="0" smtClean="0">
                <a:solidFill>
                  <a:srgbClr val="CC0000"/>
                </a:solidFill>
                <a:latin typeface="Times New Roman" pitchFamily="18" charset="0"/>
                <a:cs typeface="Times New Roman" pitchFamily="18" charset="0"/>
              </a:rPr>
              <a:t/>
            </a:r>
            <a:br>
              <a:rPr lang="en-US" sz="2000" dirty="0" smtClean="0">
                <a:solidFill>
                  <a:srgbClr val="CC0000"/>
                </a:solidFill>
                <a:latin typeface="Times New Roman" pitchFamily="18" charset="0"/>
                <a:cs typeface="Times New Roman" pitchFamily="18" charset="0"/>
              </a:rPr>
            </a:br>
            <a:r>
              <a:rPr lang="en-US" sz="2000" dirty="0" smtClean="0">
                <a:solidFill>
                  <a:srgbClr val="CC0000"/>
                </a:solidFill>
                <a:latin typeface="Times New Roman" pitchFamily="18" charset="0"/>
                <a:cs typeface="Times New Roman" pitchFamily="18" charset="0"/>
              </a:rPr>
              <a:t/>
            </a:r>
            <a:br>
              <a:rPr lang="en-US" sz="2000" dirty="0" smtClean="0">
                <a:solidFill>
                  <a:srgbClr val="CC0000"/>
                </a:solidFill>
                <a:latin typeface="Times New Roman" pitchFamily="18" charset="0"/>
                <a:cs typeface="Times New Roman" pitchFamily="18" charset="0"/>
              </a:rPr>
            </a:br>
            <a:r>
              <a:rPr lang="en-US" sz="4000" dirty="0" smtClean="0">
                <a:solidFill>
                  <a:srgbClr val="CC0000"/>
                </a:solidFill>
                <a:latin typeface="Times New Roman" pitchFamily="18" charset="0"/>
                <a:cs typeface="Times New Roman" pitchFamily="18" charset="0"/>
              </a:rPr>
              <a:t/>
            </a:r>
            <a:br>
              <a:rPr lang="en-US" sz="4000" dirty="0" smtClean="0">
                <a:solidFill>
                  <a:srgbClr val="CC0000"/>
                </a:solidFill>
                <a:latin typeface="Times New Roman" pitchFamily="18" charset="0"/>
                <a:cs typeface="Times New Roman" pitchFamily="18" charset="0"/>
              </a:rPr>
            </a:br>
            <a:r>
              <a:rPr lang="en-US" sz="2800" b="1" dirty="0" smtClean="0">
                <a:solidFill>
                  <a:srgbClr val="CC0000"/>
                </a:solidFill>
                <a:latin typeface="Times New Roman" pitchFamily="18" charset="0"/>
                <a:cs typeface="Times New Roman" pitchFamily="18" charset="0"/>
              </a:rPr>
              <a:t>  </a:t>
            </a:r>
            <a:r>
              <a:rPr lang="en-US" sz="4000" b="1" dirty="0" smtClean="0">
                <a:solidFill>
                  <a:srgbClr val="CC0000"/>
                </a:solidFill>
                <a:latin typeface="Times New Roman" pitchFamily="18" charset="0"/>
                <a:cs typeface="Times New Roman" pitchFamily="18" charset="0"/>
              </a:rPr>
              <a:t>UNIT   I</a:t>
            </a:r>
            <a:br>
              <a:rPr lang="en-US" sz="4000" b="1" dirty="0" smtClean="0">
                <a:solidFill>
                  <a:srgbClr val="CC0000"/>
                </a:solidFill>
                <a:latin typeface="Times New Roman" pitchFamily="18" charset="0"/>
                <a:cs typeface="Times New Roman" pitchFamily="18" charset="0"/>
              </a:rPr>
            </a:br>
            <a:r>
              <a:rPr lang="en-US" sz="2800" b="1" i="1" dirty="0" smtClean="0">
                <a:solidFill>
                  <a:srgbClr val="CC0000"/>
                </a:solidFill>
                <a:latin typeface="Times New Roman" pitchFamily="18" charset="0"/>
                <a:cs typeface="Times New Roman" pitchFamily="18" charset="0"/>
              </a:rPr>
              <a:t/>
            </a:r>
            <a:br>
              <a:rPr lang="en-US" sz="2800" b="1" i="1" dirty="0" smtClean="0">
                <a:solidFill>
                  <a:srgbClr val="CC0000"/>
                </a:solidFill>
                <a:latin typeface="Times New Roman" pitchFamily="18" charset="0"/>
                <a:cs typeface="Times New Roman" pitchFamily="18" charset="0"/>
              </a:rPr>
            </a:br>
            <a:r>
              <a:rPr lang="en-US" sz="4000" b="1" i="1" dirty="0" smtClean="0">
                <a:solidFill>
                  <a:srgbClr val="CC0000"/>
                </a:solidFill>
                <a:latin typeface="Times New Roman" pitchFamily="18" charset="0"/>
                <a:cs typeface="Times New Roman" pitchFamily="18" charset="0"/>
              </a:rPr>
              <a:t> </a:t>
            </a:r>
            <a:r>
              <a:rPr lang="en-US" sz="4000" b="1" dirty="0" smtClean="0">
                <a:solidFill>
                  <a:srgbClr val="CC0000"/>
                </a:solidFill>
                <a:latin typeface="Times New Roman" pitchFamily="18" charset="0"/>
                <a:cs typeface="Times New Roman" pitchFamily="18" charset="0"/>
              </a:rPr>
              <a:t>TREES</a:t>
            </a:r>
            <a:endParaRPr lang="en-US" sz="3200" b="1" dirty="0">
              <a:solidFill>
                <a:srgbClr val="CC0000"/>
              </a:solidFill>
            </a:endParaRPr>
          </a:p>
        </p:txBody>
      </p:sp>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1</a:t>
            </a:fld>
            <a:endParaRPr lang="en-US"/>
          </a:p>
        </p:txBody>
      </p:sp>
      <p:pic>
        <p:nvPicPr>
          <p:cNvPr id="9"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pic>
        <p:nvPicPr>
          <p:cNvPr id="10" name="Picture 9"/>
          <p:cNvPicPr/>
          <p:nvPr/>
        </p:nvPicPr>
        <p:blipFill>
          <a:blip r:embed="rId4" cstate="print"/>
          <a:srcRect/>
          <a:stretch>
            <a:fillRect/>
          </a:stretch>
        </p:blipFill>
        <p:spPr bwMode="auto">
          <a:xfrm>
            <a:off x="7696200" y="1066800"/>
            <a:ext cx="1295400" cy="1371600"/>
          </a:xfrm>
          <a:prstGeom prst="rect">
            <a:avLst/>
          </a:prstGeom>
          <a:noFill/>
          <a:ln w="9525">
            <a:noFill/>
            <a:miter lim="800000"/>
            <a:headEnd/>
            <a:tailEnd/>
          </a:ln>
          <a:effectLst/>
        </p:spPr>
      </p:pic>
      <p:pic>
        <p:nvPicPr>
          <p:cNvPr id="11" name="Picture 10" descr="H:\logos\JSPM.png"/>
          <p:cNvPicPr/>
          <p:nvPr/>
        </p:nvPicPr>
        <p:blipFill>
          <a:blip r:embed="rId5" cstate="print"/>
          <a:srcRect/>
          <a:stretch>
            <a:fillRect/>
          </a:stretch>
        </p:blipFill>
        <p:spPr bwMode="auto">
          <a:xfrm>
            <a:off x="0" y="1066800"/>
            <a:ext cx="1600200" cy="1371600"/>
          </a:xfrm>
          <a:prstGeom prst="rect">
            <a:avLst/>
          </a:prstGeom>
          <a:noFill/>
        </p:spPr>
      </p:pic>
      <p:sp>
        <p:nvSpPr>
          <p:cNvPr id="12" name="TextBox 11"/>
          <p:cNvSpPr txBox="1"/>
          <p:nvPr/>
        </p:nvSpPr>
        <p:spPr>
          <a:xfrm>
            <a:off x="2743200" y="5410200"/>
            <a:ext cx="4419600" cy="400110"/>
          </a:xfrm>
          <a:prstGeom prst="rect">
            <a:avLst/>
          </a:prstGeom>
          <a:noFill/>
        </p:spPr>
        <p:txBody>
          <a:bodyPr wrap="square" rtlCol="0">
            <a:spAutoFit/>
          </a:bodyPr>
          <a:lstStyle/>
          <a:p>
            <a:pPr algn="ctr"/>
            <a:r>
              <a:rPr lang="en-US" sz="2000" b="1" dirty="0" smtClean="0">
                <a:solidFill>
                  <a:srgbClr val="C00000"/>
                </a:solidFill>
                <a:latin typeface="Times New Roman" pitchFamily="18" charset="0"/>
                <a:cs typeface="Times New Roman" pitchFamily="18" charset="0"/>
              </a:rPr>
              <a:t>Presented By </a:t>
            </a:r>
            <a:r>
              <a:rPr lang="en-US" sz="2000" b="1" dirty="0" smtClean="0">
                <a:solidFill>
                  <a:srgbClr val="C00000"/>
                </a:solidFill>
                <a:latin typeface="Times New Roman" pitchFamily="18" charset="0"/>
                <a:cs typeface="Times New Roman" pitchFamily="18" charset="0"/>
              </a:rPr>
              <a:t>Prof. </a:t>
            </a:r>
            <a:r>
              <a:rPr lang="en-US" sz="2000" b="1" dirty="0" err="1" smtClean="0">
                <a:solidFill>
                  <a:srgbClr val="C00000"/>
                </a:solidFill>
                <a:latin typeface="Times New Roman" pitchFamily="18" charset="0"/>
                <a:cs typeface="Times New Roman" pitchFamily="18" charset="0"/>
              </a:rPr>
              <a:t>Anjali</a:t>
            </a:r>
            <a:r>
              <a:rPr lang="en-US" sz="2000" b="1" dirty="0" smtClean="0">
                <a:solidFill>
                  <a:srgbClr val="C00000"/>
                </a:solidFill>
                <a:latin typeface="Times New Roman" pitchFamily="18" charset="0"/>
                <a:cs typeface="Times New Roman" pitchFamily="18" charset="0"/>
              </a:rPr>
              <a:t> V. </a:t>
            </a:r>
            <a:r>
              <a:rPr lang="en-US" sz="2000" b="1" dirty="0" err="1" smtClean="0">
                <a:solidFill>
                  <a:srgbClr val="C00000"/>
                </a:solidFill>
                <a:latin typeface="Times New Roman" pitchFamily="18" charset="0"/>
                <a:cs typeface="Times New Roman" pitchFamily="18" charset="0"/>
              </a:rPr>
              <a:t>Almale</a:t>
            </a:r>
            <a:endParaRPr lang="en-US" sz="2000" b="1"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10</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1447800"/>
            <a:ext cx="8229600" cy="4419600"/>
          </a:xfrm>
          <a:prstGeom prst="rect">
            <a:avLst/>
          </a:prstGeom>
        </p:spPr>
        <p:txBody>
          <a:bodyPr vert="horz" lIns="0" rIns="18288">
            <a:normAutofit/>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buFont typeface="Wingdings" pitchFamily="2" charset="2"/>
              <a:buChar char="v"/>
              <a:defRPr/>
            </a:pPr>
            <a:r>
              <a:rPr lang="en-US" sz="2400" b="1" dirty="0" smtClean="0">
                <a:latin typeface="Times New Roman" pitchFamily="18" charset="0"/>
                <a:cs typeface="Times New Roman" pitchFamily="18" charset="0"/>
              </a:rPr>
              <a:t>W</a:t>
            </a:r>
            <a:r>
              <a:rPr lang="en-US" sz="2400" dirty="0" smtClean="0">
                <a:latin typeface="Times New Roman" pitchFamily="18" charset="0"/>
                <a:cs typeface="Times New Roman" pitchFamily="18" charset="0"/>
              </a:rPr>
              <a:t>e can use either sequential organization or linked organization for representing a tree</a:t>
            </a:r>
          </a:p>
          <a:p>
            <a:pPr marL="508000" marR="45720" indent="-508000" algn="just">
              <a:spcBef>
                <a:spcPct val="20000"/>
              </a:spcBef>
              <a:buClr>
                <a:schemeClr val="bg2">
                  <a:lumMod val="20000"/>
                  <a:lumOff val="80000"/>
                </a:schemeClr>
              </a:buClr>
              <a:buSzPct val="95000"/>
              <a:buFont typeface="Wingdings" pitchFamily="2" charset="2"/>
              <a:buChar char="v"/>
              <a:defRPr/>
            </a:pPr>
            <a:r>
              <a:rPr lang="en-US" sz="2400" dirty="0" smtClean="0">
                <a:latin typeface="Times New Roman" pitchFamily="18" charset="0"/>
                <a:cs typeface="Times New Roman" pitchFamily="18" charset="0"/>
              </a:rPr>
              <a:t>If we wish to use generalized linked list, then a node must have varying number of fields depending upon the number of branches</a:t>
            </a:r>
          </a:p>
          <a:p>
            <a:pPr marL="508000" marR="45720" lvl="0" indent="-508000" algn="just">
              <a:spcBef>
                <a:spcPct val="20000"/>
              </a:spcBef>
              <a:buClr>
                <a:schemeClr val="bg2">
                  <a:lumMod val="20000"/>
                  <a:lumOff val="80000"/>
                </a:schemeClr>
              </a:buClr>
              <a:buSzPct val="95000"/>
              <a:buFont typeface="Wingdings" pitchFamily="2" charset="2"/>
              <a:buChar char="v"/>
              <a:defRPr/>
            </a:pPr>
            <a:r>
              <a:rPr lang="en-US" sz="2400" dirty="0" smtClean="0">
                <a:latin typeface="Times New Roman" pitchFamily="18" charset="0"/>
                <a:cs typeface="Times New Roman" pitchFamily="18" charset="0"/>
              </a:rPr>
              <a:t>However, it is simpler to use algorithms for data in which the node size is fixed</a:t>
            </a:r>
          </a:p>
          <a:p>
            <a:pPr marL="508000" marR="45720" indent="-508000" algn="just">
              <a:spcBef>
                <a:spcPct val="20000"/>
              </a:spcBef>
              <a:buClr>
                <a:schemeClr val="bg2">
                  <a:lumMod val="20000"/>
                  <a:lumOff val="80000"/>
                </a:schemeClr>
              </a:buClr>
              <a:buSzPct val="95000"/>
              <a:defRPr/>
            </a:pPr>
            <a:endParaRPr lang="en-US" sz="2800" dirty="0" smtClean="0">
              <a:solidFill>
                <a:srgbClr val="D2FED4"/>
              </a:solidFill>
            </a:endParaRPr>
          </a:p>
          <a:p>
            <a:pPr marL="2403475" marR="45720" lvl="0" indent="-633413" defTabSz="914400" rtl="0" eaLnBrk="1" fontAlgn="auto" latinLnBrk="0" hangingPunct="1">
              <a:lnSpc>
                <a:spcPct val="100000"/>
              </a:lnSpc>
              <a:spcBef>
                <a:spcPct val="20000"/>
              </a:spcBef>
              <a:spcAft>
                <a:spcPts val="0"/>
              </a:spcAft>
              <a:buClr>
                <a:schemeClr val="accent3"/>
              </a:buClr>
              <a:buSzPct val="95000"/>
              <a:tabLst/>
              <a:defRPr/>
            </a:pPr>
            <a:endParaRPr kumimoji="0" lang="en-US" sz="2400" b="1" i="0" u="none" strike="noStrike" kern="1200" cap="none" spc="0" normalizeH="0" baseline="0" noProof="0" dirty="0" smtClean="0">
              <a:ln>
                <a:noFill/>
              </a:ln>
              <a:solidFill>
                <a:schemeClr val="tx2">
                  <a:lumMod val="10000"/>
                </a:schemeClr>
              </a:solidFill>
              <a:effectLst/>
              <a:uLnTx/>
              <a:uFillTx/>
              <a:latin typeface="+mn-lt"/>
              <a:ea typeface="+mn-ea"/>
              <a:cs typeface="+mn-cs"/>
            </a:endParaRPr>
          </a:p>
        </p:txBody>
      </p:sp>
      <p:sp>
        <p:nvSpPr>
          <p:cNvPr id="8" name="Rectangle 7"/>
          <p:cNvSpPr/>
          <p:nvPr/>
        </p:nvSpPr>
        <p:spPr>
          <a:xfrm>
            <a:off x="914400" y="457200"/>
            <a:ext cx="7696200" cy="1092607"/>
          </a:xfrm>
          <a:prstGeom prst="rect">
            <a:avLst/>
          </a:prstGeom>
        </p:spPr>
        <p:txBody>
          <a:bodyPr wrap="square">
            <a:spAutoFit/>
          </a:bodyPr>
          <a:lstStyle/>
          <a:p>
            <a:pPr algn="ctr">
              <a:spcBef>
                <a:spcPct val="0"/>
              </a:spcBef>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Representation of a General Tree </a:t>
            </a:r>
            <a:r>
              <a:rPr lang="en-US" sz="2600" b="1" dirty="0" smtClean="0">
                <a:solidFill>
                  <a:schemeClr val="bg2">
                    <a:lumMod val="20000"/>
                    <a:lumOff val="80000"/>
                  </a:schemeClr>
                </a:solidFill>
              </a:rPr>
              <a:t/>
            </a:r>
            <a:br>
              <a:rPr lang="en-US" sz="2600" b="1" dirty="0" smtClean="0">
                <a:solidFill>
                  <a:schemeClr val="bg2">
                    <a:lumMod val="20000"/>
                    <a:lumOff val="80000"/>
                  </a:schemeClr>
                </a:solidFill>
              </a:rPr>
            </a:br>
            <a:endParaRPr lang="en-US" sz="2600" b="1" dirty="0" smtClean="0">
              <a:solidFill>
                <a:schemeClr val="bg2">
                  <a:lumMod val="20000"/>
                  <a:lumOff val="80000"/>
                </a:schemeClr>
              </a:solidFill>
            </a:endParaRPr>
          </a:p>
        </p:txBody>
      </p:sp>
      <p:pic>
        <p:nvPicPr>
          <p:cNvPr id="11" name="Picture 2"/>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a:off x="2362200" y="4724400"/>
            <a:ext cx="4495800" cy="990600"/>
          </a:xfrm>
          <a:prstGeom prst="rect">
            <a:avLst/>
          </a:prstGeom>
          <a:noFill/>
          <a:ln w="9525">
            <a:noFill/>
            <a:miter lim="800000"/>
            <a:headEnd/>
            <a:tailEnd/>
          </a:ln>
          <a:effectLst/>
        </p:spPr>
      </p:pic>
      <p:sp>
        <p:nvSpPr>
          <p:cNvPr id="12" name="Rectangle 11"/>
          <p:cNvSpPr/>
          <p:nvPr/>
        </p:nvSpPr>
        <p:spPr>
          <a:xfrm>
            <a:off x="2819400" y="5867400"/>
            <a:ext cx="2983189" cy="369332"/>
          </a:xfrm>
          <a:prstGeom prst="rect">
            <a:avLst/>
          </a:prstGeom>
        </p:spPr>
        <p:txBody>
          <a:bodyPr wrap="none">
            <a:spAutoFit/>
          </a:bodyPr>
          <a:lstStyle/>
          <a:p>
            <a:r>
              <a:rPr lang="en-US" b="1" dirty="0" smtClean="0">
                <a:solidFill>
                  <a:schemeClr val="bg2">
                    <a:lumMod val="20000"/>
                    <a:lumOff val="80000"/>
                  </a:schemeClr>
                </a:solidFill>
              </a:rPr>
              <a:t>Figure  6:  Node Structure </a:t>
            </a:r>
            <a:endParaRPr lang="en-US" dirty="0">
              <a:solidFill>
                <a:schemeClr val="bg2">
                  <a:lumMod val="20000"/>
                  <a:lumOff val="8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11</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1066800"/>
            <a:ext cx="8229600" cy="4343400"/>
          </a:xfrm>
          <a:prstGeom prst="rect">
            <a:avLst/>
          </a:prstGeom>
        </p:spPr>
        <p:txBody>
          <a:bodyPr vert="horz" lIns="0" rIns="18288">
            <a:normAutofit/>
          </a:bodyPr>
          <a:lstStyle/>
          <a:p>
            <a:pPr marL="465138" marR="45720" lvl="0" indent="-465138" algn="just">
              <a:spcBef>
                <a:spcPct val="20000"/>
              </a:spcBef>
              <a:buClr>
                <a:schemeClr val="accent3"/>
              </a:buClr>
              <a:buSzPct val="95000"/>
              <a:defRPr/>
            </a:pPr>
            <a:endParaRPr lang="en-US" sz="24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r>
              <a:rPr lang="en-US" sz="2400" dirty="0" smtClean="0">
                <a:latin typeface="Times New Roman" pitchFamily="18" charset="0"/>
                <a:cs typeface="Times New Roman" pitchFamily="18" charset="0"/>
              </a:rPr>
              <a:t>Pseudo code Notations</a:t>
            </a:r>
          </a:p>
          <a:p>
            <a:pPr marL="508000" marR="45720" indent="-508000" algn="just">
              <a:spcBef>
                <a:spcPct val="20000"/>
              </a:spcBef>
              <a:buClr>
                <a:schemeClr val="bg2">
                  <a:lumMod val="20000"/>
                  <a:lumOff val="80000"/>
                </a:schemeClr>
              </a:buClr>
              <a:buSzPct val="95000"/>
              <a:buFont typeface="Wingdings" pitchFamily="2" charset="2"/>
              <a:buChar char="v"/>
              <a:defRPr/>
            </a:pPr>
            <a:r>
              <a:rPr lang="en-US" sz="2400" dirty="0" smtClean="0">
                <a:latin typeface="Times New Roman" pitchFamily="18" charset="0"/>
                <a:cs typeface="Times New Roman" pitchFamily="18" charset="0"/>
              </a:rPr>
              <a:t>For a fixed size node, we can use a node with data and pointer fields as in generalized linked list</a:t>
            </a:r>
            <a:endParaRPr lang="en-US" sz="2400" b="1" dirty="0" smtClean="0">
              <a:latin typeface="Times New Roman" pitchFamily="18" charset="0"/>
              <a:cs typeface="Times New Roman" pitchFamily="18" charset="0"/>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800"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2800" dirty="0" smtClean="0">
              <a:solidFill>
                <a:srgbClr val="D2FED4"/>
              </a:solidFill>
            </a:endParaRPr>
          </a:p>
          <a:p>
            <a:pPr marL="2403475" marR="45720" lvl="0" indent="-633413" defTabSz="914400" rtl="0" eaLnBrk="1" fontAlgn="auto" latinLnBrk="0" hangingPunct="1">
              <a:lnSpc>
                <a:spcPct val="100000"/>
              </a:lnSpc>
              <a:spcBef>
                <a:spcPct val="20000"/>
              </a:spcBef>
              <a:spcAft>
                <a:spcPts val="0"/>
              </a:spcAft>
              <a:buClr>
                <a:schemeClr val="accent3"/>
              </a:buClr>
              <a:buSzPct val="95000"/>
              <a:tabLst/>
              <a:defRPr/>
            </a:pPr>
            <a:endParaRPr kumimoji="0" lang="en-US" sz="2400" b="1" i="0" u="none" strike="noStrike" kern="1200" cap="none" spc="0" normalizeH="0" baseline="0" noProof="0" dirty="0" smtClean="0">
              <a:ln>
                <a:noFill/>
              </a:ln>
              <a:solidFill>
                <a:schemeClr val="tx2">
                  <a:lumMod val="10000"/>
                </a:schemeClr>
              </a:solidFill>
              <a:effectLst/>
              <a:uLnTx/>
              <a:uFillTx/>
              <a:latin typeface="+mn-lt"/>
              <a:ea typeface="+mn-ea"/>
              <a:cs typeface="+mn-cs"/>
            </a:endParaRPr>
          </a:p>
        </p:txBody>
      </p:sp>
      <p:pic>
        <p:nvPicPr>
          <p:cNvPr id="6" name="Picture 2"/>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a:off x="2438400" y="3276600"/>
            <a:ext cx="4343400" cy="1381125"/>
          </a:xfrm>
          <a:prstGeom prst="rect">
            <a:avLst/>
          </a:prstGeom>
          <a:noFill/>
          <a:ln w="9525">
            <a:noFill/>
            <a:miter lim="800000"/>
            <a:headEnd/>
            <a:tailEnd/>
          </a:ln>
          <a:effectLst/>
        </p:spPr>
      </p:pic>
      <p:sp>
        <p:nvSpPr>
          <p:cNvPr id="8" name="Rectangle 7"/>
          <p:cNvSpPr/>
          <p:nvPr/>
        </p:nvSpPr>
        <p:spPr>
          <a:xfrm>
            <a:off x="1676400" y="5257800"/>
            <a:ext cx="5681555" cy="369332"/>
          </a:xfrm>
          <a:prstGeom prst="rect">
            <a:avLst/>
          </a:prstGeom>
        </p:spPr>
        <p:txBody>
          <a:bodyPr wrap="none">
            <a:spAutoFit/>
          </a:bodyPr>
          <a:lstStyle/>
          <a:p>
            <a:r>
              <a:rPr lang="en-US" b="1" dirty="0" smtClean="0">
                <a:solidFill>
                  <a:schemeClr val="bg2">
                    <a:lumMod val="20000"/>
                    <a:lumOff val="80000"/>
                  </a:schemeClr>
                </a:solidFill>
              </a:rPr>
              <a:t>Figure  7:  Node Structure in generalized linked list</a:t>
            </a:r>
            <a:endParaRPr lang="en-US" b="1" dirty="0">
              <a:solidFill>
                <a:schemeClr val="bg2">
                  <a:lumMod val="20000"/>
                  <a:lumOff val="8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12</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1066800"/>
            <a:ext cx="8229600" cy="4343400"/>
          </a:xfrm>
          <a:prstGeom prst="rect">
            <a:avLst/>
          </a:prstGeom>
        </p:spPr>
        <p:txBody>
          <a:bodyPr vert="horz" lIns="0" rIns="18288">
            <a:normAutofit/>
          </a:bodyPr>
          <a:lstStyle/>
          <a:p>
            <a:pPr marL="465138" marR="45720" lvl="0" indent="-465138" algn="just">
              <a:spcBef>
                <a:spcPct val="20000"/>
              </a:spcBef>
              <a:buClr>
                <a:schemeClr val="accent3"/>
              </a:buClr>
              <a:buSzPct val="95000"/>
              <a:defRPr/>
            </a:pPr>
            <a:endParaRPr lang="en-US" sz="24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r>
              <a:rPr lang="en-US" sz="2400" dirty="0" smtClean="0">
                <a:latin typeface="Times New Roman" pitchFamily="18" charset="0"/>
                <a:cs typeface="Times New Roman" pitchFamily="18" charset="0"/>
              </a:rPr>
              <a:t>Sequence</a:t>
            </a:r>
          </a:p>
          <a:p>
            <a:pPr marL="508000" marR="45720" indent="-508000" algn="just">
              <a:spcBef>
                <a:spcPct val="20000"/>
              </a:spcBef>
              <a:buClr>
                <a:schemeClr val="bg2">
                  <a:lumMod val="20000"/>
                  <a:lumOff val="80000"/>
                </a:schemeClr>
              </a:buClr>
              <a:buSzPct val="95000"/>
              <a:buFont typeface="Wingdings" pitchFamily="2" charset="2"/>
              <a:buChar char="v"/>
              <a:defRPr/>
            </a:pPr>
            <a:r>
              <a:rPr lang="en-US" sz="2400" dirty="0" smtClean="0">
                <a:latin typeface="Times New Roman" pitchFamily="18" charset="0"/>
                <a:cs typeface="Times New Roman" pitchFamily="18" charset="0"/>
              </a:rPr>
              <a:t>Decision-Tree</a:t>
            </a:r>
          </a:p>
          <a:p>
            <a:pPr marL="508000" marR="45720" indent="-508000" algn="just">
              <a:spcBef>
                <a:spcPct val="20000"/>
              </a:spcBef>
              <a:buClr>
                <a:schemeClr val="bg2">
                  <a:lumMod val="20000"/>
                  <a:lumOff val="80000"/>
                </a:schemeClr>
              </a:buClr>
              <a:buSzPct val="95000"/>
              <a:buFont typeface="Wingdings" pitchFamily="2" charset="2"/>
              <a:buChar char="v"/>
              <a:defRPr/>
            </a:pPr>
            <a:r>
              <a:rPr lang="en-US" sz="2400" dirty="0" smtClean="0">
                <a:latin typeface="Times New Roman" pitchFamily="18" charset="0"/>
                <a:cs typeface="Times New Roman" pitchFamily="18" charset="0"/>
              </a:rPr>
              <a:t>Repetition</a:t>
            </a:r>
            <a:endParaRPr kumimoji="0" lang="en-US" sz="2400" b="1" i="0" u="none" strike="noStrike" kern="1200" cap="none" spc="0" normalizeH="0" baseline="0" noProof="0" dirty="0" smtClean="0">
              <a:ln>
                <a:noFill/>
              </a:ln>
              <a:solidFill>
                <a:schemeClr val="tx2">
                  <a:lumMod val="10000"/>
                </a:schemeClr>
              </a:solidFill>
              <a:effectLst/>
              <a:uLnTx/>
              <a:uFillTx/>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a:off x="2667000" y="3200400"/>
            <a:ext cx="4800600" cy="2514600"/>
          </a:xfrm>
          <a:prstGeom prst="rect">
            <a:avLst/>
          </a:prstGeom>
          <a:noFill/>
          <a:ln w="9525">
            <a:noFill/>
            <a:miter lim="800000"/>
            <a:headEnd/>
            <a:tailEnd/>
          </a:ln>
          <a:effectLst/>
        </p:spPr>
      </p:pic>
      <p:sp>
        <p:nvSpPr>
          <p:cNvPr id="13" name="Rectangle 12"/>
          <p:cNvSpPr/>
          <p:nvPr/>
        </p:nvSpPr>
        <p:spPr>
          <a:xfrm>
            <a:off x="3505200" y="6019800"/>
            <a:ext cx="3461892" cy="369332"/>
          </a:xfrm>
          <a:prstGeom prst="rect">
            <a:avLst/>
          </a:prstGeom>
        </p:spPr>
        <p:txBody>
          <a:bodyPr wrap="square">
            <a:spAutoFit/>
          </a:bodyPr>
          <a:lstStyle/>
          <a:p>
            <a:r>
              <a:rPr lang="en-US" b="1" dirty="0" smtClean="0">
                <a:solidFill>
                  <a:schemeClr val="bg2">
                    <a:lumMod val="20000"/>
                    <a:lumOff val="80000"/>
                  </a:schemeClr>
                </a:solidFill>
              </a:rPr>
              <a:t>Figure  8: Sample Tree</a:t>
            </a:r>
            <a:endParaRPr lang="en-US" dirty="0">
              <a:solidFill>
                <a:schemeClr val="bg2">
                  <a:lumMod val="20000"/>
                  <a:lumOff val="80000"/>
                </a:schemeClr>
              </a:solidFill>
            </a:endParaRPr>
          </a:p>
        </p:txBody>
      </p:sp>
      <p:sp>
        <p:nvSpPr>
          <p:cNvPr id="14" name="Rectangle 13"/>
          <p:cNvSpPr/>
          <p:nvPr/>
        </p:nvSpPr>
        <p:spPr>
          <a:xfrm>
            <a:off x="1447800" y="304800"/>
            <a:ext cx="5105399" cy="692497"/>
          </a:xfrm>
          <a:prstGeom prst="rect">
            <a:avLst/>
          </a:prstGeom>
        </p:spPr>
        <p:txBody>
          <a:bodyPr wrap="square">
            <a:spAutoFit/>
          </a:bodyPr>
          <a:lstStyle/>
          <a:p>
            <a:pPr algn="ctr">
              <a:spcBef>
                <a:spcPct val="0"/>
              </a:spcBef>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Sample Tree</a:t>
            </a:r>
            <a:endParaRPr lang="en-US" sz="3900" dirty="0">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13</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1066800"/>
            <a:ext cx="8229600" cy="4343400"/>
          </a:xfrm>
          <a:prstGeom prst="rect">
            <a:avLst/>
          </a:prstGeom>
        </p:spPr>
        <p:txBody>
          <a:bodyPr vert="horz" lIns="0" rIns="18288">
            <a:normAutofit/>
          </a:bodyPr>
          <a:lstStyle/>
          <a:p>
            <a:pPr algn="ctr"/>
            <a:r>
              <a:rPr lang="en-US" sz="2400" b="1" dirty="0" smtClean="0">
                <a:solidFill>
                  <a:schemeClr val="tx2">
                    <a:lumMod val="10000"/>
                  </a:schemeClr>
                </a:solidFill>
              </a:rPr>
              <a:t>Figure  9: List Representation of Tree in Figure 8</a:t>
            </a:r>
            <a:endParaRPr lang="en-US" sz="2400" b="1" dirty="0">
              <a:solidFill>
                <a:schemeClr val="tx2">
                  <a:lumMod val="10000"/>
                </a:schemeClr>
              </a:solidFill>
            </a:endParaRPr>
          </a:p>
        </p:txBody>
      </p:sp>
      <p:sp>
        <p:nvSpPr>
          <p:cNvPr id="14" name="Rectangle 13"/>
          <p:cNvSpPr/>
          <p:nvPr/>
        </p:nvSpPr>
        <p:spPr>
          <a:xfrm>
            <a:off x="1447800" y="304800"/>
            <a:ext cx="5105399" cy="923330"/>
          </a:xfrm>
          <a:prstGeom prst="rect">
            <a:avLst/>
          </a:prstGeom>
        </p:spPr>
        <p:txBody>
          <a:bodyPr wrap="square">
            <a:spAutoFit/>
          </a:bodyPr>
          <a:lstStyle/>
          <a:p>
            <a:pPr algn="ctr"/>
            <a:endParaRPr lang="en-US" sz="5400" dirty="0">
              <a:solidFill>
                <a:schemeClr val="bg2">
                  <a:lumMod val="20000"/>
                  <a:lumOff val="80000"/>
                </a:schemeClr>
              </a:solidFill>
            </a:endParaRPr>
          </a:p>
        </p:txBody>
      </p:sp>
      <p:pic>
        <p:nvPicPr>
          <p:cNvPr id="11" name="Picture 2"/>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a:off x="1143000" y="838200"/>
            <a:ext cx="7696200" cy="3505200"/>
          </a:xfrm>
          <a:prstGeom prst="rect">
            <a:avLst/>
          </a:prstGeom>
          <a:noFill/>
          <a:ln w="9525">
            <a:noFill/>
            <a:miter lim="800000"/>
            <a:headEnd/>
            <a:tailEnd/>
          </a:ln>
          <a:effectLst/>
        </p:spPr>
      </p:pic>
      <p:sp>
        <p:nvSpPr>
          <p:cNvPr id="15" name="Rectangle 14"/>
          <p:cNvSpPr/>
          <p:nvPr/>
        </p:nvSpPr>
        <p:spPr>
          <a:xfrm>
            <a:off x="1905000" y="4648200"/>
            <a:ext cx="4572000" cy="646331"/>
          </a:xfrm>
          <a:prstGeom prst="rect">
            <a:avLst/>
          </a:prstGeom>
        </p:spPr>
        <p:txBody>
          <a:bodyPr>
            <a:spAutoFit/>
          </a:bodyPr>
          <a:lstStyle/>
          <a:p>
            <a:pPr algn="ctr"/>
            <a:r>
              <a:rPr lang="en-US" b="1" dirty="0" smtClean="0">
                <a:solidFill>
                  <a:schemeClr val="bg2">
                    <a:lumMod val="20000"/>
                    <a:lumOff val="80000"/>
                  </a:schemeClr>
                </a:solidFill>
              </a:rPr>
              <a:t>Figure  9: List Representation of Tree in Figure 8</a:t>
            </a:r>
            <a:endParaRPr lang="en-US" b="1" dirty="0">
              <a:solidFill>
                <a:schemeClr val="bg2">
                  <a:lumMod val="20000"/>
                  <a:lumOff val="8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14</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762000" y="1066800"/>
            <a:ext cx="8001000" cy="4343400"/>
          </a:xfrm>
          <a:prstGeom prst="rect">
            <a:avLst/>
          </a:prstGeom>
        </p:spPr>
        <p:txBody>
          <a:bodyPr vert="horz" lIns="0" rIns="18288">
            <a:normAutofit/>
          </a:bodyPr>
          <a:lstStyle/>
          <a:p>
            <a:pPr marL="465138" marR="45720" lvl="0" indent="-465138" algn="just">
              <a:spcBef>
                <a:spcPct val="20000"/>
              </a:spcBef>
              <a:buClr>
                <a:schemeClr val="accent3"/>
              </a:buClr>
              <a:buSzPct val="95000"/>
              <a:defRPr/>
            </a:pPr>
            <a:endParaRPr lang="en-US" sz="2400" b="1" dirty="0" smtClean="0"/>
          </a:p>
          <a:p>
            <a:pPr marL="965200" marR="45720" lvl="1" indent="-508000" algn="just">
              <a:spcBef>
                <a:spcPct val="20000"/>
              </a:spcBef>
              <a:buClr>
                <a:schemeClr val="bg2">
                  <a:lumMod val="50000"/>
                </a:schemeClr>
              </a:buClr>
              <a:buSzPct val="95000"/>
              <a:buFont typeface="Wingdings" pitchFamily="2" charset="2"/>
              <a:buChar char="v"/>
              <a:defRPr/>
            </a:pPr>
            <a:r>
              <a:rPr lang="en-US" sz="2400" dirty="0" smtClean="0">
                <a:latin typeface="Times New Roman" pitchFamily="18" charset="0"/>
                <a:cs typeface="Times New Roman" pitchFamily="18" charset="0"/>
              </a:rPr>
              <a:t>Free tree</a:t>
            </a:r>
          </a:p>
          <a:p>
            <a:pPr marL="965200" marR="45720" lvl="1" indent="-508000" algn="just">
              <a:spcBef>
                <a:spcPct val="20000"/>
              </a:spcBef>
              <a:buClr>
                <a:schemeClr val="bg2">
                  <a:lumMod val="50000"/>
                </a:schemeClr>
              </a:buClr>
              <a:buSzPct val="95000"/>
              <a:buFont typeface="Wingdings" pitchFamily="2" charset="2"/>
              <a:buChar char="v"/>
              <a:defRPr/>
            </a:pPr>
            <a:r>
              <a:rPr lang="en-US" sz="2400" dirty="0" smtClean="0">
                <a:latin typeface="Times New Roman" pitchFamily="18" charset="0"/>
                <a:cs typeface="Times New Roman" pitchFamily="18" charset="0"/>
              </a:rPr>
              <a:t>Rooted tree</a:t>
            </a:r>
          </a:p>
          <a:p>
            <a:pPr marL="965200" marR="45720" lvl="1" indent="-508000" algn="just">
              <a:spcBef>
                <a:spcPct val="20000"/>
              </a:spcBef>
              <a:buClr>
                <a:schemeClr val="bg2">
                  <a:lumMod val="50000"/>
                </a:schemeClr>
              </a:buClr>
              <a:buSzPct val="95000"/>
              <a:buFont typeface="Wingdings" pitchFamily="2" charset="2"/>
              <a:buChar char="v"/>
              <a:defRPr/>
            </a:pPr>
            <a:r>
              <a:rPr lang="en-US" sz="2400" dirty="0" smtClean="0">
                <a:latin typeface="Times New Roman" pitchFamily="18" charset="0"/>
                <a:cs typeface="Times New Roman" pitchFamily="18" charset="0"/>
              </a:rPr>
              <a:t>Ordered tree</a:t>
            </a:r>
          </a:p>
          <a:p>
            <a:pPr marL="965200" marR="45720" lvl="1" indent="-508000" algn="just">
              <a:spcBef>
                <a:spcPct val="20000"/>
              </a:spcBef>
              <a:buClr>
                <a:schemeClr val="bg2">
                  <a:lumMod val="50000"/>
                </a:schemeClr>
              </a:buClr>
              <a:buSzPct val="95000"/>
              <a:buFont typeface="Wingdings" pitchFamily="2" charset="2"/>
              <a:buChar char="v"/>
              <a:defRPr/>
            </a:pPr>
            <a:r>
              <a:rPr lang="en-US" sz="2400" dirty="0" smtClean="0">
                <a:latin typeface="Times New Roman" pitchFamily="18" charset="0"/>
                <a:cs typeface="Times New Roman" pitchFamily="18" charset="0"/>
              </a:rPr>
              <a:t>Position tree</a:t>
            </a:r>
          </a:p>
          <a:p>
            <a:pPr marL="965200" marR="45720" lvl="1" indent="-508000" algn="just">
              <a:spcBef>
                <a:spcPct val="20000"/>
              </a:spcBef>
              <a:buClr>
                <a:schemeClr val="bg2">
                  <a:lumMod val="50000"/>
                </a:schemeClr>
              </a:buClr>
              <a:buSzPct val="95000"/>
              <a:buFont typeface="Wingdings" pitchFamily="2" charset="2"/>
              <a:buChar char="v"/>
              <a:defRPr/>
            </a:pPr>
            <a:r>
              <a:rPr lang="en-US" sz="2400" dirty="0" smtClean="0">
                <a:latin typeface="Times New Roman" pitchFamily="18" charset="0"/>
                <a:cs typeface="Times New Roman" pitchFamily="18" charset="0"/>
              </a:rPr>
              <a:t>Complete tree</a:t>
            </a:r>
          </a:p>
          <a:p>
            <a:pPr marL="965200" marR="45720" lvl="1" indent="-508000" algn="just">
              <a:spcBef>
                <a:spcPct val="20000"/>
              </a:spcBef>
              <a:buClr>
                <a:schemeClr val="bg2">
                  <a:lumMod val="50000"/>
                </a:schemeClr>
              </a:buClr>
              <a:buSzPct val="95000"/>
              <a:buFont typeface="Wingdings" pitchFamily="2" charset="2"/>
              <a:buChar char="v"/>
              <a:defRPr/>
            </a:pPr>
            <a:r>
              <a:rPr lang="en-US" sz="2400" dirty="0" smtClean="0">
                <a:latin typeface="Times New Roman" pitchFamily="18" charset="0"/>
                <a:cs typeface="Times New Roman" pitchFamily="18" charset="0"/>
              </a:rPr>
              <a:t>Regular tree</a:t>
            </a:r>
          </a:p>
          <a:p>
            <a:pPr marL="965200" marR="45720" lvl="1" indent="-508000" algn="just">
              <a:spcBef>
                <a:spcPct val="20000"/>
              </a:spcBef>
              <a:buClr>
                <a:schemeClr val="bg2">
                  <a:lumMod val="50000"/>
                </a:schemeClr>
              </a:buClr>
              <a:buSzPct val="95000"/>
              <a:buFont typeface="Wingdings" pitchFamily="2" charset="2"/>
              <a:buChar char="v"/>
              <a:defRPr/>
            </a:pPr>
            <a:r>
              <a:rPr lang="en-US" sz="2400" dirty="0" smtClean="0">
                <a:latin typeface="Times New Roman" pitchFamily="18" charset="0"/>
                <a:cs typeface="Times New Roman" pitchFamily="18" charset="0"/>
              </a:rPr>
              <a:t>Binary tree</a:t>
            </a:r>
            <a:endParaRPr lang="en-US" sz="2200" dirty="0" smtClean="0">
              <a:latin typeface="Times New Roman" pitchFamily="18" charset="0"/>
              <a:cs typeface="Times New Roman" pitchFamily="18" charset="0"/>
            </a:endParaRPr>
          </a:p>
        </p:txBody>
      </p:sp>
      <p:sp>
        <p:nvSpPr>
          <p:cNvPr id="14" name="Rectangle 13"/>
          <p:cNvSpPr/>
          <p:nvPr/>
        </p:nvSpPr>
        <p:spPr>
          <a:xfrm>
            <a:off x="1447800" y="304800"/>
            <a:ext cx="5105399"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Types of Tree</a:t>
            </a:r>
            <a:endParaRPr lang="en-US" sz="3900" dirty="0">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15</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228600"/>
            <a:ext cx="8229600" cy="4114800"/>
          </a:xfrm>
          <a:prstGeom prst="rect">
            <a:avLst/>
          </a:prstGeom>
        </p:spPr>
        <p:txBody>
          <a:bodyPr vert="horz" lIns="0" rIns="18288">
            <a:normAutofit lnSpcReduction="1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endParaRPr lang="en-US" sz="2400" b="1" dirty="0" smtClean="0">
              <a:solidFill>
                <a:schemeClr val="tx2">
                  <a:lumMod val="10000"/>
                </a:schemeClr>
              </a:solidFill>
            </a:endParaRPr>
          </a:p>
          <a:p>
            <a:pPr marL="508000" marR="45720" lvl="0" indent="-508000" algn="just">
              <a:spcBef>
                <a:spcPct val="20000"/>
              </a:spcBef>
              <a:buClr>
                <a:schemeClr val="bg2">
                  <a:lumMod val="50000"/>
                </a:schemeClr>
              </a:buClr>
              <a:buSzPct val="95000"/>
              <a:defRPr/>
            </a:pPr>
            <a:r>
              <a:rPr lang="en-US" sz="2400" b="1" dirty="0" smtClean="0"/>
              <a:t>		</a:t>
            </a:r>
            <a:r>
              <a:rPr lang="en-US" sz="2400" b="1" dirty="0" smtClean="0">
                <a:latin typeface="Times New Roman" pitchFamily="18" charset="0"/>
                <a:cs typeface="Times New Roman" pitchFamily="18" charset="0"/>
              </a:rPr>
              <a:t>Specification </a:t>
            </a:r>
          </a:p>
          <a:p>
            <a:pPr marL="508000" marR="45720" indent="-508000" algn="just">
              <a:spcBef>
                <a:spcPct val="20000"/>
              </a:spcBef>
              <a:buClr>
                <a:schemeClr val="bg2">
                  <a:lumMod val="50000"/>
                </a:schemeClr>
              </a:buClr>
              <a:buSzPct val="95000"/>
              <a:defRPr/>
            </a:pPr>
            <a:endParaRPr lang="en-US" sz="2400" dirty="0" smtClean="0">
              <a:solidFill>
                <a:srgbClr val="D2FED4"/>
              </a:solidFill>
            </a:endParaRPr>
          </a:p>
          <a:p>
            <a:pPr marL="1422400" marR="45720" lvl="2" indent="-508000" algn="just">
              <a:spcBef>
                <a:spcPct val="20000"/>
              </a:spcBef>
              <a:buClr>
                <a:schemeClr val="bg2">
                  <a:lumMod val="50000"/>
                </a:schemeClr>
              </a:buClr>
              <a:buSzPct val="95000"/>
              <a:buFont typeface="Wingdings" pitchFamily="2" charset="2"/>
              <a:buChar char="v"/>
              <a:defRPr/>
            </a:pPr>
            <a:r>
              <a:rPr lang="en-US" sz="2400" dirty="0" smtClean="0">
                <a:latin typeface="Times New Roman" pitchFamily="18" charset="0"/>
                <a:cs typeface="Times New Roman" pitchFamily="18" charset="0"/>
              </a:rPr>
              <a:t>A</a:t>
            </a:r>
            <a:r>
              <a:rPr lang="en-US" sz="2400" b="1" dirty="0" smtClean="0">
                <a:latin typeface="Times New Roman" pitchFamily="18" charset="0"/>
                <a:cs typeface="Times New Roman" pitchFamily="18" charset="0"/>
              </a:rPr>
              <a:t> free tree </a:t>
            </a:r>
            <a:r>
              <a:rPr lang="en-US" sz="2400" dirty="0" smtClean="0">
                <a:latin typeface="Times New Roman" pitchFamily="18" charset="0"/>
                <a:cs typeface="Times New Roman" pitchFamily="18" charset="0"/>
              </a:rPr>
              <a:t>is a </a:t>
            </a:r>
            <a:r>
              <a:rPr lang="en-US" sz="2400" b="1" dirty="0" smtClean="0">
                <a:latin typeface="Times New Roman" pitchFamily="18" charset="0"/>
                <a:cs typeface="Times New Roman" pitchFamily="18" charset="0"/>
              </a:rPr>
              <a:t>connected, acyclic graph</a:t>
            </a:r>
          </a:p>
          <a:p>
            <a:pPr marL="1422400" marR="45720" lvl="2" indent="-508000" algn="just">
              <a:spcBef>
                <a:spcPct val="20000"/>
              </a:spcBef>
              <a:buClr>
                <a:schemeClr val="bg2">
                  <a:lumMod val="50000"/>
                </a:schemeClr>
              </a:buClr>
              <a:buSzPct val="95000"/>
              <a:buFont typeface="Wingdings" pitchFamily="2" charset="2"/>
              <a:buChar char="v"/>
              <a:defRPr/>
            </a:pPr>
            <a:r>
              <a:rPr lang="en-US" sz="2400" dirty="0" smtClean="0">
                <a:latin typeface="Times New Roman" pitchFamily="18" charset="0"/>
                <a:cs typeface="Times New Roman" pitchFamily="18" charset="0"/>
              </a:rPr>
              <a:t>It is</a:t>
            </a:r>
            <a:r>
              <a:rPr lang="en-US" sz="2400" b="1" dirty="0" smtClean="0">
                <a:latin typeface="Times New Roman" pitchFamily="18" charset="0"/>
                <a:cs typeface="Times New Roman" pitchFamily="18" charset="0"/>
              </a:rPr>
              <a:t> undirected graph</a:t>
            </a:r>
          </a:p>
          <a:p>
            <a:pPr marL="1422400" marR="45720" lvl="2" indent="-508000" algn="just">
              <a:spcBef>
                <a:spcPct val="20000"/>
              </a:spcBef>
              <a:buClr>
                <a:schemeClr val="bg2">
                  <a:lumMod val="50000"/>
                </a:schemeClr>
              </a:buClr>
              <a:buSzPct val="95000"/>
              <a:buFont typeface="Wingdings" pitchFamily="2" charset="2"/>
              <a:buChar char="v"/>
              <a:defRPr/>
            </a:pPr>
            <a:r>
              <a:rPr lang="en-US" sz="2400" dirty="0" smtClean="0">
                <a:latin typeface="Times New Roman" pitchFamily="18" charset="0"/>
                <a:cs typeface="Times New Roman" pitchFamily="18" charset="0"/>
              </a:rPr>
              <a:t> It has no node designated as a root</a:t>
            </a:r>
          </a:p>
          <a:p>
            <a:pPr marL="1422400" marR="45720" lvl="2" indent="-508000" algn="just">
              <a:spcBef>
                <a:spcPct val="20000"/>
              </a:spcBef>
              <a:buClr>
                <a:schemeClr val="bg2">
                  <a:lumMod val="50000"/>
                </a:schemeClr>
              </a:buClr>
              <a:buSzPct val="95000"/>
              <a:buFont typeface="Wingdings" pitchFamily="2" charset="2"/>
              <a:buChar char="v"/>
              <a:defRPr/>
            </a:pPr>
            <a:r>
              <a:rPr lang="en-US" sz="2400" b="1" dirty="0" smtClean="0">
                <a:latin typeface="Times New Roman" pitchFamily="18" charset="0"/>
                <a:cs typeface="Times New Roman" pitchFamily="18" charset="0"/>
              </a:rPr>
              <a:t> As it is connected, any node can be reached from any other node by a unique path</a:t>
            </a:r>
          </a:p>
        </p:txBody>
      </p:sp>
      <p:sp>
        <p:nvSpPr>
          <p:cNvPr id="14" name="Rectangle 13"/>
          <p:cNvSpPr/>
          <p:nvPr/>
        </p:nvSpPr>
        <p:spPr>
          <a:xfrm>
            <a:off x="1447800" y="304800"/>
            <a:ext cx="7086600" cy="1292662"/>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Free Tree</a:t>
            </a:r>
            <a:b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br>
            <a:endPar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pic>
        <p:nvPicPr>
          <p:cNvPr id="8" name="Picture 2"/>
          <p:cNvPicPr>
            <a:picLocks noChangeAspect="1" noChangeArrowheads="1"/>
          </p:cNvPicPr>
          <p:nvPr/>
        </p:nvPicPr>
        <p:blipFill>
          <a:blip r:embed="rId4" cstate="print">
            <a:duotone>
              <a:prstClr val="black"/>
              <a:schemeClr val="accent2">
                <a:tint val="45000"/>
                <a:satMod val="400000"/>
              </a:schemeClr>
            </a:duotone>
          </a:blip>
          <a:srcRect/>
          <a:stretch>
            <a:fillRect/>
          </a:stretch>
        </p:blipFill>
        <p:spPr bwMode="auto">
          <a:xfrm>
            <a:off x="3124200" y="4724400"/>
            <a:ext cx="3200400" cy="1295400"/>
          </a:xfrm>
          <a:prstGeom prst="rect">
            <a:avLst/>
          </a:prstGeom>
          <a:noFill/>
          <a:ln w="9525">
            <a:noFill/>
            <a:miter lim="800000"/>
            <a:headEnd/>
            <a:tailEnd/>
          </a:ln>
          <a:effectLst/>
        </p:spPr>
      </p:pic>
      <p:sp>
        <p:nvSpPr>
          <p:cNvPr id="11" name="Rectangle 10"/>
          <p:cNvSpPr/>
          <p:nvPr/>
        </p:nvSpPr>
        <p:spPr>
          <a:xfrm>
            <a:off x="3276600" y="5588913"/>
            <a:ext cx="4114800" cy="430887"/>
          </a:xfrm>
          <a:prstGeom prst="rect">
            <a:avLst/>
          </a:prstGeom>
        </p:spPr>
        <p:txBody>
          <a:bodyPr wrap="square">
            <a:spAutoFit/>
          </a:bodyPr>
          <a:lstStyle/>
          <a:p>
            <a:r>
              <a:rPr lang="en-US" sz="2200" b="1" dirty="0" smtClean="0">
                <a:solidFill>
                  <a:schemeClr val="bg2">
                    <a:lumMod val="20000"/>
                    <a:lumOff val="80000"/>
                  </a:schemeClr>
                </a:solidFill>
              </a:rPr>
              <a:t>Figure  10:  Free Tree</a:t>
            </a:r>
            <a:endParaRPr lang="en-US" sz="2200" dirty="0">
              <a:solidFill>
                <a:schemeClr val="bg2">
                  <a:lumMod val="20000"/>
                  <a:lumOff val="8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16</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0"/>
            <a:ext cx="8229600" cy="4343400"/>
          </a:xfrm>
          <a:prstGeom prst="rect">
            <a:avLst/>
          </a:prstGeom>
        </p:spPr>
        <p:txBody>
          <a:bodyPr vert="horz" lIns="0" rIns="18288">
            <a:normAutofit/>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965200" marR="45720" lvl="1" indent="-508000" algn="just">
              <a:spcBef>
                <a:spcPct val="20000"/>
              </a:spcBef>
              <a:buClr>
                <a:schemeClr val="bg2">
                  <a:lumMod val="50000"/>
                </a:schemeClr>
              </a:buClr>
              <a:buSzPct val="95000"/>
              <a:buFont typeface="Wingdings" pitchFamily="2" charset="2"/>
              <a:buChar char="v"/>
              <a:defRPr/>
            </a:pPr>
            <a:r>
              <a:rPr lang="en-US" sz="2400" dirty="0" smtClean="0">
                <a:latin typeface="Times New Roman" pitchFamily="18" charset="0"/>
                <a:cs typeface="Times New Roman" pitchFamily="18" charset="0"/>
              </a:rPr>
              <a:t>Unlike </a:t>
            </a:r>
            <a:r>
              <a:rPr lang="en-US" sz="2400" b="1" dirty="0" smtClean="0">
                <a:latin typeface="Times New Roman" pitchFamily="18" charset="0"/>
                <a:cs typeface="Times New Roman" pitchFamily="18" charset="0"/>
              </a:rPr>
              <a:t>free tree, rooted tree</a:t>
            </a:r>
            <a:r>
              <a:rPr lang="en-US" sz="2400" dirty="0" smtClean="0">
                <a:latin typeface="Times New Roman" pitchFamily="18" charset="0"/>
                <a:cs typeface="Times New Roman" pitchFamily="18" charset="0"/>
              </a:rPr>
              <a:t> is a </a:t>
            </a:r>
            <a:r>
              <a:rPr lang="en-US" sz="2400" b="1" dirty="0" smtClean="0">
                <a:latin typeface="Times New Roman" pitchFamily="18" charset="0"/>
                <a:cs typeface="Times New Roman" pitchFamily="18" charset="0"/>
              </a:rPr>
              <a:t>directed graph</a:t>
            </a:r>
            <a:r>
              <a:rPr lang="en-US" sz="2400" dirty="0" smtClean="0">
                <a:latin typeface="Times New Roman" pitchFamily="18" charset="0"/>
                <a:cs typeface="Times New Roman" pitchFamily="18" charset="0"/>
              </a:rPr>
              <a:t> in which one node is designated as root, whose incoming degree is zero</a:t>
            </a:r>
          </a:p>
          <a:p>
            <a:pPr marL="965200" marR="45720" lvl="1" indent="-508000" algn="just">
              <a:spcBef>
                <a:spcPct val="20000"/>
              </a:spcBef>
              <a:buClr>
                <a:schemeClr val="bg2">
                  <a:lumMod val="50000"/>
                </a:schemeClr>
              </a:buClr>
              <a:buSzPct val="95000"/>
              <a:buFont typeface="Wingdings" pitchFamily="2" charset="2"/>
              <a:buChar char="v"/>
              <a:defRPr/>
            </a:pPr>
            <a:r>
              <a:rPr lang="en-US" sz="2400" b="1" dirty="0" smtClean="0">
                <a:latin typeface="Times New Roman" pitchFamily="18" charset="0"/>
                <a:cs typeface="Times New Roman" pitchFamily="18" charset="0"/>
              </a:rPr>
              <a:t>And for all other nodes incoming degree is one</a:t>
            </a:r>
            <a:endParaRPr lang="en-US" sz="2200" b="1" dirty="0" smtClean="0">
              <a:latin typeface="Times New Roman" pitchFamily="18" charset="0"/>
              <a:cs typeface="Times New Roman" pitchFamily="18" charset="0"/>
            </a:endParaRPr>
          </a:p>
        </p:txBody>
      </p:sp>
      <p:sp>
        <p:nvSpPr>
          <p:cNvPr id="14" name="Rectangle 13"/>
          <p:cNvSpPr/>
          <p:nvPr/>
        </p:nvSpPr>
        <p:spPr>
          <a:xfrm>
            <a:off x="2514600" y="381000"/>
            <a:ext cx="5105399" cy="692497"/>
          </a:xfrm>
          <a:prstGeom prst="rect">
            <a:avLst/>
          </a:prstGeom>
        </p:spPr>
        <p:txBody>
          <a:bodyPr wrap="square">
            <a:spAutoFit/>
          </a:bodyPr>
          <a:lstStyle/>
          <a:p>
            <a:pPr lvl="0"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Rooted Tree</a:t>
            </a:r>
          </a:p>
        </p:txBody>
      </p:sp>
      <p:sp>
        <p:nvSpPr>
          <p:cNvPr id="11" name="Rectangle 10"/>
          <p:cNvSpPr/>
          <p:nvPr/>
        </p:nvSpPr>
        <p:spPr>
          <a:xfrm>
            <a:off x="3276600" y="5588913"/>
            <a:ext cx="4114800" cy="430887"/>
          </a:xfrm>
          <a:prstGeom prst="rect">
            <a:avLst/>
          </a:prstGeom>
        </p:spPr>
        <p:txBody>
          <a:bodyPr wrap="square">
            <a:spAutoFit/>
          </a:bodyPr>
          <a:lstStyle/>
          <a:p>
            <a:r>
              <a:rPr lang="en-US" sz="2200" b="1" dirty="0" smtClean="0">
                <a:solidFill>
                  <a:schemeClr val="bg2">
                    <a:lumMod val="20000"/>
                    <a:lumOff val="80000"/>
                  </a:schemeClr>
                </a:solidFill>
              </a:rPr>
              <a:t>Figure  11: Rooted  Tree</a:t>
            </a:r>
            <a:endParaRPr lang="en-US" sz="2200" dirty="0">
              <a:solidFill>
                <a:schemeClr val="bg2">
                  <a:lumMod val="20000"/>
                  <a:lumOff val="80000"/>
                </a:schemeClr>
              </a:solidFill>
            </a:endParaRPr>
          </a:p>
        </p:txBody>
      </p:sp>
      <p:pic>
        <p:nvPicPr>
          <p:cNvPr id="12" name="Picture 2"/>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a:off x="3124200" y="4191000"/>
            <a:ext cx="3276600" cy="1743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17</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304800"/>
            <a:ext cx="8229600" cy="3733800"/>
          </a:xfrm>
          <a:prstGeom prst="rect">
            <a:avLst/>
          </a:prstGeom>
        </p:spPr>
        <p:txBody>
          <a:bodyPr vert="horz" lIns="0" rIns="18288">
            <a:normAutofit fontScale="92500" lnSpcReduction="1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965200" marR="45720" lvl="1" indent="-508000" algn="just">
              <a:spcBef>
                <a:spcPct val="20000"/>
              </a:spcBef>
              <a:buClr>
                <a:schemeClr val="bg2">
                  <a:lumMod val="50000"/>
                </a:schemeClr>
              </a:buClr>
              <a:buSzPct val="95000"/>
              <a:buFont typeface="Wingdings" pitchFamily="2" charset="2"/>
              <a:buChar char="v"/>
              <a:defRPr/>
            </a:pPr>
            <a:r>
              <a:rPr lang="en-US" sz="2400" dirty="0" smtClean="0">
                <a:latin typeface="Times New Roman" pitchFamily="18" charset="0"/>
                <a:cs typeface="Times New Roman" pitchFamily="18" charset="0"/>
              </a:rPr>
              <a:t>In many applications the relative order of the nodes at any particular level assumes some significance</a:t>
            </a:r>
          </a:p>
          <a:p>
            <a:pPr marL="965200" marR="45720" lvl="1" indent="-508000" algn="just">
              <a:spcBef>
                <a:spcPct val="20000"/>
              </a:spcBef>
              <a:buClr>
                <a:schemeClr val="bg2">
                  <a:lumMod val="50000"/>
                </a:schemeClr>
              </a:buClr>
              <a:buSzPct val="95000"/>
              <a:buFont typeface="Wingdings" pitchFamily="2" charset="2"/>
              <a:buChar char="v"/>
              <a:defRPr/>
            </a:pPr>
            <a:r>
              <a:rPr lang="en-US" sz="2400" dirty="0" smtClean="0">
                <a:latin typeface="Times New Roman" pitchFamily="18" charset="0"/>
                <a:cs typeface="Times New Roman" pitchFamily="18" charset="0"/>
              </a:rPr>
              <a:t>It is easy to impose an order on the nodes at a level by referring to a particular node as the first node, to another node as the second, and so on</a:t>
            </a:r>
          </a:p>
          <a:p>
            <a:pPr marL="965200" marR="45720" lvl="1" indent="-508000" algn="just">
              <a:spcBef>
                <a:spcPct val="20000"/>
              </a:spcBef>
              <a:buClr>
                <a:schemeClr val="bg2">
                  <a:lumMod val="50000"/>
                </a:schemeClr>
              </a:buClr>
              <a:buSzPct val="95000"/>
              <a:buFont typeface="Wingdings" pitchFamily="2" charset="2"/>
              <a:buChar char="v"/>
              <a:defRPr/>
            </a:pPr>
            <a:r>
              <a:rPr lang="en-US" sz="2400" dirty="0" smtClean="0">
                <a:latin typeface="Times New Roman" pitchFamily="18" charset="0"/>
                <a:cs typeface="Times New Roman" pitchFamily="18" charset="0"/>
              </a:rPr>
              <a:t>Such ordering can be done left to right</a:t>
            </a:r>
          </a:p>
        </p:txBody>
      </p:sp>
      <p:sp>
        <p:nvSpPr>
          <p:cNvPr id="14" name="Rectangle 13"/>
          <p:cNvSpPr/>
          <p:nvPr/>
        </p:nvSpPr>
        <p:spPr>
          <a:xfrm>
            <a:off x="2286000" y="228600"/>
            <a:ext cx="5105399"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Ordered Tree</a:t>
            </a:r>
          </a:p>
        </p:txBody>
      </p:sp>
      <p:sp>
        <p:nvSpPr>
          <p:cNvPr id="11" name="Rectangle 10"/>
          <p:cNvSpPr/>
          <p:nvPr/>
        </p:nvSpPr>
        <p:spPr>
          <a:xfrm>
            <a:off x="2286000" y="5588913"/>
            <a:ext cx="5105400" cy="430887"/>
          </a:xfrm>
          <a:prstGeom prst="rect">
            <a:avLst/>
          </a:prstGeom>
        </p:spPr>
        <p:txBody>
          <a:bodyPr wrap="square">
            <a:spAutoFit/>
          </a:bodyPr>
          <a:lstStyle/>
          <a:p>
            <a:r>
              <a:rPr lang="en-US" sz="2200" b="1" dirty="0" smtClean="0">
                <a:solidFill>
                  <a:schemeClr val="bg2">
                    <a:lumMod val="20000"/>
                    <a:lumOff val="80000"/>
                  </a:schemeClr>
                </a:solidFill>
              </a:rPr>
              <a:t>Figure  12: Ordered  Tree</a:t>
            </a:r>
            <a:endParaRPr lang="en-US" sz="2200" dirty="0">
              <a:solidFill>
                <a:schemeClr val="bg2">
                  <a:lumMod val="20000"/>
                  <a:lumOff val="80000"/>
                </a:schemeClr>
              </a:solidFill>
            </a:endParaRPr>
          </a:p>
        </p:txBody>
      </p:sp>
      <p:pic>
        <p:nvPicPr>
          <p:cNvPr id="13" name="Picture 2"/>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a:off x="1524000" y="3581400"/>
            <a:ext cx="4800600"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18</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304800"/>
            <a:ext cx="8229600" cy="4724400"/>
          </a:xfrm>
          <a:prstGeom prst="rect">
            <a:avLst/>
          </a:prstGeom>
        </p:spPr>
        <p:txBody>
          <a:bodyPr vert="horz" lIns="0" rIns="18288">
            <a:normAutofit lnSpcReduction="1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965200" marR="45720" lvl="1" indent="-508000" algn="just">
              <a:spcBef>
                <a:spcPct val="20000"/>
              </a:spcBef>
              <a:buClr>
                <a:schemeClr val="bg2">
                  <a:lumMod val="25000"/>
                </a:schemeClr>
              </a:buClr>
              <a:buSzPct val="95000"/>
              <a:buFont typeface="Wingdings" pitchFamily="2" charset="2"/>
              <a:buChar char="v"/>
              <a:defRPr/>
            </a:pPr>
            <a:r>
              <a:rPr lang="en-US" sz="2400" dirty="0" smtClean="0">
                <a:latin typeface="Times New Roman" pitchFamily="18" charset="0"/>
                <a:cs typeface="Times New Roman" pitchFamily="18" charset="0"/>
              </a:rPr>
              <a:t>A tree in which each branch node vertex has the same out-degree is called as</a:t>
            </a:r>
            <a:r>
              <a:rPr lang="en-US" sz="2400" b="1" dirty="0" smtClean="0">
                <a:latin typeface="Times New Roman" pitchFamily="18" charset="0"/>
                <a:cs typeface="Times New Roman" pitchFamily="18" charset="0"/>
              </a:rPr>
              <a:t> Regular Tree</a:t>
            </a:r>
          </a:p>
          <a:p>
            <a:pPr marL="965200" marR="45720" lvl="1" indent="-508000" algn="just">
              <a:spcBef>
                <a:spcPct val="20000"/>
              </a:spcBef>
              <a:buClr>
                <a:schemeClr val="bg2">
                  <a:lumMod val="25000"/>
                </a:schemeClr>
              </a:buClr>
              <a:buSzPct val="95000"/>
              <a:buFont typeface="Wingdings" pitchFamily="2" charset="2"/>
              <a:buChar char="v"/>
              <a:defRPr/>
            </a:pPr>
            <a:r>
              <a:rPr lang="en-US" sz="2400" dirty="0" smtClean="0">
                <a:latin typeface="Times New Roman" pitchFamily="18" charset="0"/>
                <a:cs typeface="Times New Roman" pitchFamily="18" charset="0"/>
              </a:rPr>
              <a:t>If in a directed tree, the </a:t>
            </a:r>
            <a:r>
              <a:rPr lang="en-US" sz="2400" dirty="0" err="1" smtClean="0">
                <a:latin typeface="Times New Roman" pitchFamily="18" charset="0"/>
                <a:cs typeface="Times New Roman" pitchFamily="18" charset="0"/>
              </a:rPr>
              <a:t>outdegree</a:t>
            </a:r>
            <a:r>
              <a:rPr lang="en-US" sz="2400" dirty="0" smtClean="0">
                <a:latin typeface="Times New Roman" pitchFamily="18" charset="0"/>
                <a:cs typeface="Times New Roman" pitchFamily="18" charset="0"/>
              </a:rPr>
              <a:t> of every node is less than or equal to m, then the tree is called as an</a:t>
            </a:r>
            <a:r>
              <a:rPr lang="en-US" sz="2400" b="1" dirty="0" smtClean="0">
                <a:latin typeface="Times New Roman" pitchFamily="18" charset="0"/>
                <a:cs typeface="Times New Roman" pitchFamily="18" charset="0"/>
              </a:rPr>
              <a:t> m-</a:t>
            </a:r>
            <a:r>
              <a:rPr lang="en-US" sz="2400" b="1" dirty="0" err="1" smtClean="0">
                <a:latin typeface="Times New Roman" pitchFamily="18" charset="0"/>
                <a:cs typeface="Times New Roman" pitchFamily="18" charset="0"/>
              </a:rPr>
              <a:t>ary</a:t>
            </a:r>
            <a:r>
              <a:rPr lang="en-US" sz="2400" b="1" dirty="0" smtClean="0">
                <a:latin typeface="Times New Roman" pitchFamily="18" charset="0"/>
                <a:cs typeface="Times New Roman" pitchFamily="18" charset="0"/>
              </a:rPr>
              <a:t> tree</a:t>
            </a:r>
          </a:p>
          <a:p>
            <a:pPr marL="965200" marR="45720" lvl="1" indent="-508000" algn="just">
              <a:spcBef>
                <a:spcPct val="20000"/>
              </a:spcBef>
              <a:buClr>
                <a:schemeClr val="bg2">
                  <a:lumMod val="25000"/>
                </a:schemeClr>
              </a:buClr>
              <a:buSzPct val="95000"/>
              <a:buFont typeface="Wingdings" pitchFamily="2" charset="2"/>
              <a:buChar char="v"/>
              <a:defRPr/>
            </a:pPr>
            <a:r>
              <a:rPr lang="en-US" sz="2400" dirty="0" smtClean="0">
                <a:latin typeface="Times New Roman" pitchFamily="18" charset="0"/>
                <a:cs typeface="Times New Roman" pitchFamily="18" charset="0"/>
              </a:rPr>
              <a:t>If the </a:t>
            </a:r>
            <a:r>
              <a:rPr lang="en-US" sz="2400" dirty="0" err="1" smtClean="0">
                <a:latin typeface="Times New Roman" pitchFamily="18" charset="0"/>
                <a:cs typeface="Times New Roman" pitchFamily="18" charset="0"/>
              </a:rPr>
              <a:t>outdegree</a:t>
            </a:r>
            <a:r>
              <a:rPr lang="en-US" sz="2400" dirty="0" smtClean="0">
                <a:latin typeface="Times New Roman" pitchFamily="18" charset="0"/>
                <a:cs typeface="Times New Roman" pitchFamily="18" charset="0"/>
              </a:rPr>
              <a:t> of every node is exactly equal to m (branch nodes) or zero (leaf nodes) then the tree is called as </a:t>
            </a:r>
            <a:r>
              <a:rPr lang="en-US" sz="2400" b="1" dirty="0" smtClean="0">
                <a:latin typeface="Times New Roman" pitchFamily="18" charset="0"/>
                <a:cs typeface="Times New Roman" pitchFamily="18" charset="0"/>
              </a:rPr>
              <a:t>regular m-</a:t>
            </a:r>
            <a:r>
              <a:rPr lang="en-US" sz="2400" b="1" dirty="0" err="1" smtClean="0">
                <a:latin typeface="Times New Roman" pitchFamily="18" charset="0"/>
                <a:cs typeface="Times New Roman" pitchFamily="18" charset="0"/>
              </a:rPr>
              <a:t>ary</a:t>
            </a:r>
            <a:r>
              <a:rPr lang="en-US" sz="2400" b="1" dirty="0" smtClean="0">
                <a:latin typeface="Times New Roman" pitchFamily="18" charset="0"/>
                <a:cs typeface="Times New Roman" pitchFamily="18" charset="0"/>
              </a:rPr>
              <a:t> tree</a:t>
            </a:r>
          </a:p>
        </p:txBody>
      </p:sp>
      <p:sp>
        <p:nvSpPr>
          <p:cNvPr id="14" name="Rectangle 13"/>
          <p:cNvSpPr/>
          <p:nvPr/>
        </p:nvSpPr>
        <p:spPr>
          <a:xfrm>
            <a:off x="2209800" y="533400"/>
            <a:ext cx="5105399"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Regular Tree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19</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304800"/>
            <a:ext cx="8229600" cy="4724400"/>
          </a:xfrm>
          <a:prstGeom prst="rect">
            <a:avLst/>
          </a:prstGeom>
        </p:spPr>
        <p:txBody>
          <a:bodyPr vert="horz" lIns="0" rIns="18288">
            <a:normAutofit/>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Binary Tree</a:t>
            </a:r>
            <a:r>
              <a:rPr lang="en-US" sz="2400" dirty="0" smtClean="0">
                <a:latin typeface="Times New Roman" pitchFamily="18" charset="0"/>
                <a:cs typeface="Times New Roman" pitchFamily="18" charset="0"/>
              </a:rPr>
              <a:t> is a special form of a tree</a:t>
            </a:r>
          </a:p>
          <a:p>
            <a:pPr marL="508000" marR="45720" indent="-508000" algn="just">
              <a:spcBef>
                <a:spcPct val="20000"/>
              </a:spcBef>
              <a:buClr>
                <a:schemeClr val="bg2">
                  <a:lumMod val="20000"/>
                  <a:lumOff val="80000"/>
                </a:schemeClr>
              </a:buClr>
              <a:buSzPct val="95000"/>
              <a:buFont typeface="Wingdings" pitchFamily="2" charset="2"/>
              <a:buChar char="v"/>
              <a:defRPr/>
            </a:pPr>
            <a:r>
              <a:rPr lang="en-US" sz="2400" dirty="0" smtClean="0">
                <a:latin typeface="Times New Roman" pitchFamily="18" charset="0"/>
                <a:cs typeface="Times New Roman" pitchFamily="18" charset="0"/>
              </a:rPr>
              <a:t>A tree in which each branch node vertex has the same out-de </a:t>
            </a:r>
            <a:r>
              <a:rPr lang="en-US" sz="2400" b="1" dirty="0" smtClean="0">
                <a:latin typeface="Times New Roman" pitchFamily="18" charset="0"/>
                <a:cs typeface="Times New Roman" pitchFamily="18" charset="0"/>
              </a:rPr>
              <a:t>Binary tree</a:t>
            </a:r>
            <a:r>
              <a:rPr lang="en-US" sz="2400" dirty="0" smtClean="0">
                <a:latin typeface="Times New Roman" pitchFamily="18" charset="0"/>
                <a:cs typeface="Times New Roman" pitchFamily="18" charset="0"/>
              </a:rPr>
              <a:t> is important and frequently used in various applications of computer science</a:t>
            </a:r>
            <a:endParaRPr lang="en-US" sz="2800" dirty="0" smtClean="0">
              <a:latin typeface="Times New Roman" pitchFamily="18" charset="0"/>
              <a:cs typeface="Times New Roman" pitchFamily="18" charset="0"/>
            </a:endParaRPr>
          </a:p>
        </p:txBody>
      </p:sp>
      <p:sp>
        <p:nvSpPr>
          <p:cNvPr id="14" name="Rectangle 13"/>
          <p:cNvSpPr/>
          <p:nvPr/>
        </p:nvSpPr>
        <p:spPr>
          <a:xfrm>
            <a:off x="1447800" y="533400"/>
            <a:ext cx="5105399"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Binary Tree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295400"/>
            <a:ext cx="7498080" cy="4953000"/>
          </a:xfrm>
        </p:spPr>
        <p:txBody>
          <a:bodyPr>
            <a:normAutofit/>
          </a:bodyPr>
          <a:lstStyle/>
          <a:p>
            <a:pPr>
              <a:buNone/>
            </a:pPr>
            <a:r>
              <a:rPr lang="en-IN" sz="2000" dirty="0">
                <a:solidFill>
                  <a:schemeClr val="tx1"/>
                </a:solidFill>
                <a:latin typeface="+mn-lt"/>
                <a:ea typeface="+mn-ea"/>
                <a:cs typeface="+mn-cs"/>
              </a:rPr>
              <a:t> </a:t>
            </a:r>
            <a:endParaRPr lang="en-US" sz="2000" dirty="0">
              <a:solidFill>
                <a:schemeClr val="tx1"/>
              </a:solidFill>
              <a:latin typeface="+mn-lt"/>
              <a:ea typeface="+mn-ea"/>
              <a:cs typeface="+mn-cs"/>
            </a:endParaRPr>
          </a:p>
          <a:p>
            <a:pPr>
              <a:buNone/>
            </a:pPr>
            <a:r>
              <a:rPr lang="en-IN" dirty="0" smtClean="0">
                <a:solidFill>
                  <a:schemeClr val="tx1"/>
                </a:solidFill>
                <a:latin typeface="+mn-lt"/>
                <a:ea typeface="+mn-ea"/>
                <a:cs typeface="+mn-cs"/>
              </a:rPr>
              <a:t> </a:t>
            </a:r>
            <a:endParaRPr lang="en-US" dirty="0">
              <a:solidFill>
                <a:schemeClr val="tx1"/>
              </a:solidFill>
              <a:latin typeface="+mn-lt"/>
              <a:ea typeface="+mn-ea"/>
              <a:cs typeface="+mn-cs"/>
            </a:endParaRPr>
          </a:p>
          <a:p>
            <a:endParaRPr lang="en-US" dirty="0"/>
          </a:p>
        </p:txBody>
      </p:sp>
      <p:sp>
        <p:nvSpPr>
          <p:cNvPr id="4" name="Rectangle 3"/>
          <p:cNvSpPr/>
          <p:nvPr/>
        </p:nvSpPr>
        <p:spPr>
          <a:xfrm>
            <a:off x="1219200" y="457200"/>
            <a:ext cx="7543800" cy="584775"/>
          </a:xfrm>
          <a:prstGeom prst="rect">
            <a:avLst/>
          </a:prstGeom>
        </p:spPr>
        <p:txBody>
          <a:bodyPr wrap="square">
            <a:spAutoFit/>
          </a:bodyPr>
          <a:lstStyle/>
          <a:p>
            <a:pPr algn="ctr"/>
            <a:r>
              <a:rPr lang="en-US" sz="3200" b="1" dirty="0" smtClean="0">
                <a:latin typeface="Times New Roman" pitchFamily="18" charset="0"/>
                <a:cs typeface="Times New Roman" pitchFamily="18" charset="0"/>
              </a:rPr>
              <a:t>Institute &amp; Department  Vision Mission </a:t>
            </a:r>
            <a:endParaRPr lang="en-US" sz="3200" dirty="0">
              <a:latin typeface="Times New Roman" pitchFamily="18" charset="0"/>
              <a:cs typeface="Times New Roman" pitchFamily="18" charset="0"/>
            </a:endParaRPr>
          </a:p>
        </p:txBody>
      </p:sp>
      <p:sp>
        <p:nvSpPr>
          <p:cNvPr id="5" name="Rectangle 4"/>
          <p:cNvSpPr/>
          <p:nvPr/>
        </p:nvSpPr>
        <p:spPr>
          <a:xfrm>
            <a:off x="1447800" y="1219201"/>
            <a:ext cx="7391400" cy="5570756"/>
          </a:xfrm>
          <a:prstGeom prst="rect">
            <a:avLst/>
          </a:prstGeom>
        </p:spPr>
        <p:txBody>
          <a:bodyPr wrap="square">
            <a:spAutoFit/>
          </a:bodyPr>
          <a:lstStyle/>
          <a:p>
            <a:pPr algn="just">
              <a:defRPr/>
            </a:pPr>
            <a:r>
              <a:rPr lang="en-US" sz="1600" b="1" dirty="0" smtClean="0">
                <a:latin typeface="Times New Roman" pitchFamily="18" charset="0"/>
                <a:cs typeface="Times New Roman" pitchFamily="18" charset="0"/>
              </a:rPr>
              <a:t>Institute Vision : </a:t>
            </a:r>
          </a:p>
          <a:p>
            <a:pPr algn="just">
              <a:buFont typeface="Wingdings" pitchFamily="2" charset="2"/>
              <a:buNone/>
              <a:defRPr/>
            </a:pPr>
            <a:endParaRPr lang="en-US" sz="1600" dirty="0" smtClean="0">
              <a:latin typeface="Times New Roman" pitchFamily="18" charset="0"/>
              <a:cs typeface="Times New Roman" pitchFamily="18" charset="0"/>
            </a:endParaRPr>
          </a:p>
          <a:p>
            <a:pPr algn="just">
              <a:buFont typeface="Wingdings" pitchFamily="2" charset="2"/>
              <a:buNone/>
              <a:defRPr/>
            </a:pPr>
            <a:r>
              <a:rPr lang="en-US" sz="1600" dirty="0" smtClean="0">
                <a:latin typeface="Times New Roman" pitchFamily="18" charset="0"/>
                <a:cs typeface="Times New Roman" pitchFamily="18" charset="0"/>
              </a:rPr>
              <a:t>     "Satisfy the aspirations of youth force, who want to lead nation towards prosperity through techno-economic development."</a:t>
            </a:r>
          </a:p>
          <a:p>
            <a:pPr algn="just">
              <a:defRPr/>
            </a:pPr>
            <a:endParaRPr lang="en-IN" sz="1600" b="1" dirty="0" smtClean="0">
              <a:latin typeface="Times New Roman" pitchFamily="18" charset="0"/>
              <a:cs typeface="Times New Roman" pitchFamily="18" charset="0"/>
            </a:endParaRPr>
          </a:p>
          <a:p>
            <a:pPr algn="just">
              <a:defRPr/>
            </a:pPr>
            <a:r>
              <a:rPr lang="en-US" sz="1600" b="1" dirty="0" smtClean="0">
                <a:latin typeface="Times New Roman" pitchFamily="18" charset="0"/>
                <a:cs typeface="Times New Roman" pitchFamily="18" charset="0"/>
              </a:rPr>
              <a:t>Institute Mission :</a:t>
            </a:r>
            <a:endParaRPr lang="en-US" sz="1600" dirty="0" smtClean="0">
              <a:latin typeface="Times New Roman" pitchFamily="18" charset="0"/>
              <a:cs typeface="Times New Roman" pitchFamily="18" charset="0"/>
            </a:endParaRPr>
          </a:p>
          <a:p>
            <a:pPr algn="just">
              <a:buFont typeface="Wingdings" pitchFamily="2" charset="2"/>
              <a:buNone/>
              <a:defRPr/>
            </a:pPr>
            <a:r>
              <a:rPr lang="en-US" sz="1600" dirty="0" smtClean="0">
                <a:latin typeface="Times New Roman" pitchFamily="18" charset="0"/>
                <a:cs typeface="Times New Roman" pitchFamily="18" charset="0"/>
              </a:rPr>
              <a:t>     “To provide, nurture and maintain an environment of high academics excellence, research and entrepreneurship for all aspiring students, which will prepare them to face global challenges maintaining high ethical and moral standards.“</a:t>
            </a:r>
          </a:p>
          <a:p>
            <a:pPr algn="just">
              <a:buFont typeface="Wingdings" pitchFamily="2" charset="2"/>
              <a:buNone/>
              <a:defRPr/>
            </a:pPr>
            <a:endParaRPr lang="en-US" sz="1600" dirty="0" smtClean="0">
              <a:latin typeface="Times New Roman" pitchFamily="18" charset="0"/>
              <a:cs typeface="Times New Roman" pitchFamily="18" charset="0"/>
            </a:endParaRPr>
          </a:p>
          <a:p>
            <a:pPr algn="just">
              <a:defRPr/>
            </a:pPr>
            <a:r>
              <a:rPr lang="en-US" sz="1600" b="1" dirty="0" smtClean="0">
                <a:latin typeface="Times New Roman" pitchFamily="18" charset="0"/>
                <a:cs typeface="Times New Roman" pitchFamily="18" charset="0"/>
              </a:rPr>
              <a:t>Departmental Vision : </a:t>
            </a:r>
          </a:p>
          <a:p>
            <a:pPr algn="just">
              <a:defRPr/>
            </a:pPr>
            <a:endParaRPr lang="en-US" sz="1600" b="1" dirty="0" smtClean="0">
              <a:latin typeface="Times New Roman" pitchFamily="18" charset="0"/>
              <a:cs typeface="Times New Roman" pitchFamily="18" charset="0"/>
            </a:endParaRPr>
          </a:p>
          <a:p>
            <a:pPr algn="just">
              <a:defRPr/>
            </a:pPr>
            <a:r>
              <a:rPr lang="en-US" sz="1600" dirty="0" smtClean="0">
                <a:latin typeface="Times New Roman" pitchFamily="18" charset="0"/>
                <a:cs typeface="Times New Roman" pitchFamily="18" charset="0"/>
              </a:rPr>
              <a:t>       “Empowering the students to be professionally competent &amp; socially responsible for techno-  economic development of society.”</a:t>
            </a:r>
          </a:p>
          <a:p>
            <a:pPr algn="just">
              <a:buFont typeface="Wingdings" pitchFamily="2" charset="2"/>
              <a:buNone/>
              <a:defRPr/>
            </a:pPr>
            <a:endParaRPr lang="en-US" sz="1600" dirty="0" smtClean="0">
              <a:latin typeface="Times New Roman" pitchFamily="18" charset="0"/>
              <a:cs typeface="Times New Roman" pitchFamily="18" charset="0"/>
            </a:endParaRPr>
          </a:p>
          <a:p>
            <a:pPr algn="just">
              <a:defRPr/>
            </a:pPr>
            <a:r>
              <a:rPr lang="en-US" sz="1600" b="1" dirty="0" smtClean="0">
                <a:latin typeface="Times New Roman" pitchFamily="18" charset="0"/>
                <a:cs typeface="Times New Roman" pitchFamily="18" charset="0"/>
              </a:rPr>
              <a:t>Departmental Mission :</a:t>
            </a:r>
          </a:p>
          <a:p>
            <a:pPr algn="just">
              <a:buFont typeface="Wingdings" pitchFamily="2" charset="2"/>
              <a:buNone/>
              <a:defRPr/>
            </a:pPr>
            <a:endParaRPr lang="en-US" sz="1600" dirty="0" smtClean="0">
              <a:latin typeface="Times New Roman" pitchFamily="18" charset="0"/>
              <a:cs typeface="Times New Roman" pitchFamily="18" charset="0"/>
            </a:endParaRPr>
          </a:p>
          <a:p>
            <a:pPr algn="just">
              <a:buFont typeface="Wingdings" pitchFamily="2" charset="2"/>
              <a:buNone/>
              <a:defRPr/>
            </a:pPr>
            <a:r>
              <a:rPr lang="en-US" sz="1600" dirty="0" smtClean="0">
                <a:latin typeface="Times New Roman" pitchFamily="18" charset="0"/>
                <a:cs typeface="Times New Roman" pitchFamily="18" charset="0"/>
              </a:rPr>
              <a:t>          A:   To provide quality education enabling  students for higher studies, research and entrepreneurship</a:t>
            </a:r>
          </a:p>
          <a:p>
            <a:pPr algn="just">
              <a:buFont typeface="Wingdings" pitchFamily="2" charset="2"/>
              <a:buNone/>
              <a:defRPr/>
            </a:pPr>
            <a:r>
              <a:rPr lang="en-US" sz="1600" dirty="0" smtClean="0">
                <a:latin typeface="Times New Roman" pitchFamily="18" charset="0"/>
                <a:cs typeface="Times New Roman" pitchFamily="18" charset="0"/>
              </a:rPr>
              <a:t>          B:   To inculcate professionalism and ethical values through day to day practices. </a:t>
            </a:r>
          </a:p>
          <a:p>
            <a:pPr>
              <a:defRPr/>
            </a:pPr>
            <a:endParaRPr lang="en-IN" b="1" dirty="0" smtClean="0"/>
          </a:p>
          <a:p>
            <a:pPr>
              <a:defRPr/>
            </a:pPr>
            <a:endParaRPr lang="en-IN" b="1"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20</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304800"/>
            <a:ext cx="8229600" cy="6400800"/>
          </a:xfrm>
          <a:prstGeom prst="rect">
            <a:avLst/>
          </a:prstGeom>
        </p:spPr>
        <p:txBody>
          <a:bodyPr vert="horz" lIns="0" rIns="18288">
            <a:normAutofit/>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5000"/>
                </a:schemeClr>
              </a:buClr>
              <a:buSzPct val="95000"/>
              <a:buFont typeface="Wingdings" pitchFamily="2" charset="2"/>
              <a:buChar char="v"/>
              <a:defRPr/>
            </a:pPr>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tree</a:t>
            </a:r>
            <a:r>
              <a:rPr lang="en-US" sz="2400" dirty="0" smtClean="0">
                <a:latin typeface="Times New Roman" pitchFamily="18" charset="0"/>
                <a:cs typeface="Times New Roman" pitchFamily="18" charset="0"/>
              </a:rPr>
              <a:t> with n nodes and of depth k is complete </a:t>
            </a:r>
            <a:r>
              <a:rPr lang="en-US" sz="2400" dirty="0" err="1" smtClean="0">
                <a:latin typeface="Times New Roman" pitchFamily="18" charset="0"/>
                <a:cs typeface="Times New Roman" pitchFamily="18" charset="0"/>
              </a:rPr>
              <a:t>iff</a:t>
            </a:r>
            <a:r>
              <a:rPr lang="en-US" sz="2400" dirty="0" smtClean="0">
                <a:latin typeface="Times New Roman" pitchFamily="18" charset="0"/>
                <a:cs typeface="Times New Roman" pitchFamily="18" charset="0"/>
              </a:rPr>
              <a:t> its nodes correspond to the nodes which are numbered one to n in the </a:t>
            </a:r>
            <a:r>
              <a:rPr lang="en-US" sz="2400" b="1" dirty="0" smtClean="0">
                <a:latin typeface="Times New Roman" pitchFamily="18" charset="0"/>
                <a:cs typeface="Times New Roman" pitchFamily="18" charset="0"/>
              </a:rPr>
              <a:t>full tree</a:t>
            </a:r>
            <a:r>
              <a:rPr lang="en-US" sz="2400" dirty="0" smtClean="0">
                <a:latin typeface="Times New Roman" pitchFamily="18" charset="0"/>
                <a:cs typeface="Times New Roman" pitchFamily="18" charset="0"/>
              </a:rPr>
              <a:t> of depth k</a:t>
            </a:r>
          </a:p>
          <a:p>
            <a:pPr marL="508000" marR="45720" lvl="0" indent="-508000" algn="just">
              <a:spcBef>
                <a:spcPct val="20000"/>
              </a:spcBef>
              <a:buClr>
                <a:schemeClr val="bg2">
                  <a:lumMod val="25000"/>
                </a:schemeClr>
              </a:buClr>
              <a:buSzPct val="95000"/>
              <a:buFont typeface="Wingdings" pitchFamily="2" charset="2"/>
              <a:buChar char="v"/>
              <a:defRPr/>
            </a:pPr>
            <a:r>
              <a:rPr lang="en-US" sz="2400" dirty="0" smtClean="0">
                <a:latin typeface="Times New Roman" pitchFamily="18" charset="0"/>
                <a:cs typeface="Times New Roman" pitchFamily="18" charset="0"/>
              </a:rPr>
              <a:t>A</a:t>
            </a:r>
            <a:r>
              <a:rPr lang="en-US" sz="2400" b="1" dirty="0" smtClean="0">
                <a:latin typeface="Times New Roman" pitchFamily="18" charset="0"/>
                <a:cs typeface="Times New Roman" pitchFamily="18" charset="0"/>
              </a:rPr>
              <a:t> binary tree of height, h, is complete </a:t>
            </a:r>
            <a:r>
              <a:rPr lang="en-US" sz="2400" b="1" dirty="0" err="1" smtClean="0">
                <a:latin typeface="Times New Roman" pitchFamily="18" charset="0"/>
                <a:cs typeface="Times New Roman" pitchFamily="18" charset="0"/>
              </a:rPr>
              <a:t>iff</a:t>
            </a:r>
            <a:r>
              <a:rPr lang="en-US" sz="2400" b="1" dirty="0" smtClean="0">
                <a:latin typeface="Times New Roman" pitchFamily="18" charset="0"/>
                <a:cs typeface="Times New Roman" pitchFamily="18" charset="0"/>
              </a:rPr>
              <a:t> it is empty or</a:t>
            </a:r>
          </a:p>
          <a:p>
            <a:pPr marL="508000" marR="45720" indent="-508000" algn="just">
              <a:spcBef>
                <a:spcPct val="20000"/>
              </a:spcBef>
              <a:buClr>
                <a:schemeClr val="bg2">
                  <a:lumMod val="25000"/>
                </a:schemeClr>
              </a:buClr>
              <a:buSzPct val="95000"/>
              <a:defRPr/>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its left </a:t>
            </a:r>
            <a:r>
              <a:rPr lang="en-US" sz="2400" dirty="0" err="1" smtClean="0">
                <a:latin typeface="Times New Roman" pitchFamily="18" charset="0"/>
                <a:cs typeface="Times New Roman" pitchFamily="18" charset="0"/>
              </a:rPr>
              <a:t>subtree</a:t>
            </a:r>
            <a:r>
              <a:rPr lang="en-US" sz="2400" dirty="0" smtClean="0">
                <a:latin typeface="Times New Roman" pitchFamily="18" charset="0"/>
                <a:cs typeface="Times New Roman" pitchFamily="18" charset="0"/>
              </a:rPr>
              <a:t> is</a:t>
            </a:r>
            <a:r>
              <a:rPr lang="en-US" sz="2400" b="1" dirty="0" smtClean="0">
                <a:latin typeface="Times New Roman" pitchFamily="18" charset="0"/>
                <a:cs typeface="Times New Roman" pitchFamily="18" charset="0"/>
              </a:rPr>
              <a:t> complete</a:t>
            </a:r>
            <a:r>
              <a:rPr lang="en-US" sz="2400" dirty="0" smtClean="0">
                <a:latin typeface="Times New Roman" pitchFamily="18" charset="0"/>
                <a:cs typeface="Times New Roman" pitchFamily="18" charset="0"/>
              </a:rPr>
              <a:t> of height h – 1 and its right </a:t>
            </a:r>
            <a:r>
              <a:rPr lang="en-US" sz="2400" dirty="0" err="1" smtClean="0">
                <a:latin typeface="Times New Roman" pitchFamily="18" charset="0"/>
                <a:cs typeface="Times New Roman" pitchFamily="18" charset="0"/>
              </a:rPr>
              <a:t>subtree</a:t>
            </a:r>
            <a:r>
              <a:rPr lang="en-US" sz="2400" dirty="0" smtClean="0">
                <a:latin typeface="Times New Roman" pitchFamily="18" charset="0"/>
                <a:cs typeface="Times New Roman" pitchFamily="18" charset="0"/>
              </a:rPr>
              <a:t> is completely full f height h – 2 or – its left </a:t>
            </a:r>
            <a:r>
              <a:rPr lang="en-US" sz="2400" dirty="0" err="1" smtClean="0">
                <a:latin typeface="Times New Roman" pitchFamily="18" charset="0"/>
                <a:cs typeface="Times New Roman" pitchFamily="18" charset="0"/>
              </a:rPr>
              <a:t>subtree</a:t>
            </a:r>
            <a:r>
              <a:rPr lang="en-US" sz="2400" dirty="0" smtClean="0">
                <a:latin typeface="Times New Roman" pitchFamily="18" charset="0"/>
                <a:cs typeface="Times New Roman" pitchFamily="18" charset="0"/>
              </a:rPr>
              <a:t> is completely full of height h-1 and its right </a:t>
            </a:r>
            <a:r>
              <a:rPr lang="en-US" sz="2400" dirty="0" err="1" smtClean="0">
                <a:latin typeface="Times New Roman" pitchFamily="18" charset="0"/>
                <a:cs typeface="Times New Roman" pitchFamily="18" charset="0"/>
              </a:rPr>
              <a:t>subtree</a:t>
            </a:r>
            <a:r>
              <a:rPr lang="en-US" sz="2400" dirty="0" smtClean="0">
                <a:latin typeface="Times New Roman" pitchFamily="18" charset="0"/>
                <a:cs typeface="Times New Roman" pitchFamily="18" charset="0"/>
              </a:rPr>
              <a:t> is complete of height h – 1</a:t>
            </a:r>
          </a:p>
          <a:p>
            <a:pPr marL="508000" marR="45720" lvl="0" indent="-508000" algn="just">
              <a:spcBef>
                <a:spcPct val="20000"/>
              </a:spcBef>
              <a:buClr>
                <a:schemeClr val="bg2">
                  <a:lumMod val="25000"/>
                </a:schemeClr>
              </a:buClr>
              <a:buSzPct val="95000"/>
              <a:buFont typeface="Wingdings" pitchFamily="2" charset="2"/>
              <a:buChar char="v"/>
              <a:defRPr/>
            </a:pPr>
            <a:r>
              <a:rPr lang="en-US" sz="2400" b="1" dirty="0" smtClean="0">
                <a:latin typeface="Times New Roman" pitchFamily="18" charset="0"/>
                <a:cs typeface="Times New Roman" pitchFamily="18" charset="0"/>
              </a:rPr>
              <a:t>A binary tree is completely full if it is of height, h and has (2h+1 – 1) nodes</a:t>
            </a:r>
          </a:p>
        </p:txBody>
      </p:sp>
      <p:sp>
        <p:nvSpPr>
          <p:cNvPr id="14" name="Rectangle 13"/>
          <p:cNvSpPr/>
          <p:nvPr/>
        </p:nvSpPr>
        <p:spPr>
          <a:xfrm>
            <a:off x="2438400" y="228600"/>
            <a:ext cx="5105399" cy="692497"/>
          </a:xfrm>
          <a:prstGeom prst="rect">
            <a:avLst/>
          </a:prstGeom>
        </p:spPr>
        <p:txBody>
          <a:bodyPr wrap="square">
            <a:spAutoFit/>
          </a:bodyPr>
          <a:lstStyle/>
          <a:p>
            <a:pPr lvl="0"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Complete Tree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21</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304800"/>
            <a:ext cx="8229600" cy="5410200"/>
          </a:xfrm>
          <a:prstGeom prst="rect">
            <a:avLst/>
          </a:prstGeom>
        </p:spPr>
        <p:txBody>
          <a:bodyPr vert="horz" lIns="0" rIns="18288">
            <a:normAutofit/>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965200" marR="45720" lvl="1" indent="-508000" algn="just">
              <a:spcBef>
                <a:spcPct val="20000"/>
              </a:spcBef>
              <a:buClr>
                <a:schemeClr val="bg2">
                  <a:lumMod val="25000"/>
                </a:schemeClr>
              </a:buClr>
              <a:buSzPct val="95000"/>
              <a:buFont typeface="Wingdings" pitchFamily="2" charset="2"/>
              <a:buChar char="v"/>
              <a:defRPr/>
            </a:pPr>
            <a:r>
              <a:rPr lang="en-US" sz="2400" dirty="0" smtClean="0">
                <a:latin typeface="Times New Roman" pitchFamily="18" charset="0"/>
                <a:cs typeface="Times New Roman" pitchFamily="18" charset="0"/>
              </a:rPr>
              <a:t>A binary tree is a full binary tree, if it contains maximum possible number of nodes  in all levels</a:t>
            </a:r>
          </a:p>
          <a:p>
            <a:pPr marL="965200" marR="45720" lvl="1" indent="-508000" algn="just">
              <a:spcBef>
                <a:spcPct val="20000"/>
              </a:spcBef>
              <a:buClr>
                <a:schemeClr val="bg2">
                  <a:lumMod val="25000"/>
                </a:schemeClr>
              </a:buClr>
              <a:buSzPct val="95000"/>
              <a:buFont typeface="Wingdings" pitchFamily="2" charset="2"/>
              <a:buChar char="v"/>
              <a:defRPr/>
            </a:pPr>
            <a:r>
              <a:rPr lang="en-US" sz="2400" dirty="0" smtClean="0">
                <a:latin typeface="Times New Roman" pitchFamily="18" charset="0"/>
                <a:cs typeface="Times New Roman" pitchFamily="18" charset="0"/>
              </a:rPr>
              <a:t>In a </a:t>
            </a:r>
            <a:r>
              <a:rPr lang="en-US" sz="2400" b="1" dirty="0" smtClean="0">
                <a:latin typeface="Times New Roman" pitchFamily="18" charset="0"/>
                <a:cs typeface="Times New Roman" pitchFamily="18" charset="0"/>
              </a:rPr>
              <a:t>full binary tree</a:t>
            </a:r>
            <a:r>
              <a:rPr lang="en-US" sz="2400" dirty="0" smtClean="0">
                <a:latin typeface="Times New Roman" pitchFamily="18" charset="0"/>
                <a:cs typeface="Times New Roman" pitchFamily="18" charset="0"/>
              </a:rPr>
              <a:t> each node has two children or no child at all</a:t>
            </a:r>
          </a:p>
          <a:p>
            <a:pPr marL="965200" marR="45720" lvl="1" indent="-508000" algn="just">
              <a:spcBef>
                <a:spcPct val="20000"/>
              </a:spcBef>
              <a:buClr>
                <a:schemeClr val="bg2">
                  <a:lumMod val="25000"/>
                </a:schemeClr>
              </a:buClr>
              <a:buSzPct val="95000"/>
              <a:buFont typeface="Wingdings" pitchFamily="2" charset="2"/>
              <a:buChar char="v"/>
              <a:defRPr/>
            </a:pPr>
            <a:r>
              <a:rPr lang="en-US" sz="2400" dirty="0" smtClean="0">
                <a:latin typeface="Times New Roman" pitchFamily="18" charset="0"/>
                <a:cs typeface="Times New Roman" pitchFamily="18" charset="0"/>
              </a:rPr>
              <a:t>Total number of nodes in full binary tree of height h is 2h+1 – 1 considering root at level 0. </a:t>
            </a:r>
          </a:p>
          <a:p>
            <a:pPr marL="965200" marR="45720" lvl="1" indent="-508000" algn="just">
              <a:spcBef>
                <a:spcPct val="20000"/>
              </a:spcBef>
              <a:buClr>
                <a:schemeClr val="bg2">
                  <a:lumMod val="25000"/>
                </a:schemeClr>
              </a:buClr>
              <a:buSzPct val="95000"/>
              <a:buFont typeface="Wingdings" pitchFamily="2" charset="2"/>
              <a:buChar char="v"/>
              <a:defRPr/>
            </a:pPr>
            <a:r>
              <a:rPr lang="en-US" sz="2400" dirty="0" smtClean="0">
                <a:latin typeface="Times New Roman" pitchFamily="18" charset="0"/>
                <a:cs typeface="Times New Roman" pitchFamily="18" charset="0"/>
              </a:rPr>
              <a:t>It can be calculated as by adding number of nodes of each level </a:t>
            </a:r>
            <a:r>
              <a:rPr lang="pt-BR" sz="2400" dirty="0" smtClean="0">
                <a:latin typeface="Times New Roman" pitchFamily="18" charset="0"/>
                <a:cs typeface="Times New Roman" pitchFamily="18" charset="0"/>
              </a:rPr>
              <a:t>2 0 + 2 1 + 2 2 + ………..+ 2 h = 2 h+1 – 1 </a:t>
            </a:r>
          </a:p>
        </p:txBody>
      </p:sp>
      <p:sp>
        <p:nvSpPr>
          <p:cNvPr id="14" name="Rectangle 13"/>
          <p:cNvSpPr/>
          <p:nvPr/>
        </p:nvSpPr>
        <p:spPr>
          <a:xfrm>
            <a:off x="1447800" y="228600"/>
            <a:ext cx="5791200"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Full Binary Tree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22</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4419600"/>
          </a:xfrm>
          <a:prstGeom prst="rect">
            <a:avLst/>
          </a:prstGeom>
        </p:spPr>
        <p:txBody>
          <a:bodyPr vert="horz" lIns="0" rIns="18288">
            <a:normAutofit fontScale="925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965200" marR="45720" lvl="1" indent="-508000" algn="just">
              <a:spcBef>
                <a:spcPct val="20000"/>
              </a:spcBef>
              <a:buClr>
                <a:schemeClr val="bg2">
                  <a:lumMod val="25000"/>
                </a:schemeClr>
              </a:buClr>
              <a:buSzPct val="95000"/>
              <a:buFont typeface="Wingdings" pitchFamily="2" charset="2"/>
              <a:buChar char="v"/>
              <a:defRPr/>
            </a:pPr>
            <a:r>
              <a:rPr lang="en-US" sz="2400" dirty="0" smtClean="0">
                <a:latin typeface="Times New Roman" pitchFamily="18" charset="0"/>
                <a:cs typeface="Times New Roman" pitchFamily="18" charset="0"/>
              </a:rPr>
              <a:t>A binary tree is said to be a complete binary tree, if all its level, except the last level, have maximum number of possible nodes, and all the nodes of the last level appear as far left as possible</a:t>
            </a:r>
          </a:p>
          <a:p>
            <a:pPr marL="965200" marR="45720" lvl="1" indent="-508000" algn="just">
              <a:spcBef>
                <a:spcPct val="20000"/>
              </a:spcBef>
              <a:buClr>
                <a:schemeClr val="bg2">
                  <a:lumMod val="25000"/>
                </a:schemeClr>
              </a:buClr>
              <a:buSzPct val="95000"/>
              <a:defRPr/>
            </a:pPr>
            <a:endParaRPr lang="en-US" sz="2400" dirty="0" smtClean="0">
              <a:latin typeface="Times New Roman" pitchFamily="18" charset="0"/>
              <a:cs typeface="Times New Roman" pitchFamily="18" charset="0"/>
            </a:endParaRPr>
          </a:p>
          <a:p>
            <a:pPr marL="965200" marR="45720" lvl="1" indent="-508000" algn="just">
              <a:spcBef>
                <a:spcPct val="20000"/>
              </a:spcBef>
              <a:buClr>
                <a:schemeClr val="bg2">
                  <a:lumMod val="25000"/>
                </a:schemeClr>
              </a:buClr>
              <a:buSzPct val="95000"/>
              <a:buFont typeface="Wingdings" pitchFamily="2" charset="2"/>
              <a:buChar char="v"/>
              <a:defRPr/>
            </a:pPr>
            <a:r>
              <a:rPr lang="en-US" sz="2400" dirty="0" smtClean="0">
                <a:latin typeface="Times New Roman" pitchFamily="18" charset="0"/>
                <a:cs typeface="Times New Roman" pitchFamily="18" charset="0"/>
              </a:rPr>
              <a:t>In a complete binary tree all leaf nodes are at last and second last level and levels are filled from left to right</a:t>
            </a:r>
          </a:p>
        </p:txBody>
      </p:sp>
      <p:sp>
        <p:nvSpPr>
          <p:cNvPr id="14" name="Rectangle 13"/>
          <p:cNvSpPr/>
          <p:nvPr/>
        </p:nvSpPr>
        <p:spPr>
          <a:xfrm>
            <a:off x="1447800" y="228600"/>
            <a:ext cx="6705600"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Complete Binary Tree</a:t>
            </a:r>
          </a:p>
        </p:txBody>
      </p:sp>
      <p:pic>
        <p:nvPicPr>
          <p:cNvPr id="8" name="Picture 2"/>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a:off x="2438400" y="3581400"/>
            <a:ext cx="4038600" cy="1752600"/>
          </a:xfrm>
          <a:prstGeom prst="rect">
            <a:avLst/>
          </a:prstGeom>
          <a:noFill/>
          <a:ln w="9525">
            <a:noFill/>
            <a:miter lim="800000"/>
            <a:headEnd/>
            <a:tailEnd/>
          </a:ln>
          <a:effectLst/>
        </p:spPr>
      </p:pic>
      <p:sp>
        <p:nvSpPr>
          <p:cNvPr id="11" name="Rectangle 10"/>
          <p:cNvSpPr/>
          <p:nvPr/>
        </p:nvSpPr>
        <p:spPr>
          <a:xfrm>
            <a:off x="1828800" y="5638800"/>
            <a:ext cx="4466800" cy="430887"/>
          </a:xfrm>
          <a:prstGeom prst="rect">
            <a:avLst/>
          </a:prstGeom>
        </p:spPr>
        <p:txBody>
          <a:bodyPr wrap="none">
            <a:spAutoFit/>
          </a:bodyPr>
          <a:lstStyle/>
          <a:p>
            <a:r>
              <a:rPr lang="en-US" sz="2200" b="1" dirty="0" smtClean="0"/>
              <a:t>Figure  13: Complete Binary Tree</a:t>
            </a:r>
            <a:r>
              <a:rPr lang="en-US" sz="2200" b="1" dirty="0" smtClean="0">
                <a:solidFill>
                  <a:schemeClr val="tx2">
                    <a:lumMod val="10000"/>
                  </a:schemeClr>
                </a:solidFill>
              </a:rPr>
              <a:t> </a:t>
            </a:r>
            <a:endParaRPr lang="en-US" sz="2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23</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304800"/>
            <a:ext cx="8229600" cy="4572000"/>
          </a:xfrm>
          <a:prstGeom prst="rect">
            <a:avLst/>
          </a:prstGeom>
        </p:spPr>
        <p:txBody>
          <a:bodyPr vert="horz" lIns="0" rIns="18288">
            <a:normAutofit/>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965200" marR="45720" lvl="1" indent="-508000" algn="just">
              <a:spcBef>
                <a:spcPct val="20000"/>
              </a:spcBef>
              <a:buClr>
                <a:schemeClr val="bg2">
                  <a:lumMod val="25000"/>
                </a:schemeClr>
              </a:buClr>
              <a:buSzPct val="95000"/>
              <a:buFont typeface="Wingdings" pitchFamily="2" charset="2"/>
              <a:buChar char="v"/>
              <a:defRPr/>
            </a:pPr>
            <a:r>
              <a:rPr lang="en-US" sz="2400" dirty="0" smtClean="0">
                <a:latin typeface="Times New Roman" pitchFamily="18" charset="0"/>
                <a:cs typeface="Times New Roman" pitchFamily="18" charset="0"/>
              </a:rPr>
              <a:t>Every non-terminal node in a binary tree consists of non-empty left </a:t>
            </a:r>
            <a:r>
              <a:rPr lang="en-US" sz="2400" dirty="0" err="1" smtClean="0">
                <a:latin typeface="Times New Roman" pitchFamily="18" charset="0"/>
                <a:cs typeface="Times New Roman" pitchFamily="18" charset="0"/>
              </a:rPr>
              <a:t>subtree</a:t>
            </a:r>
            <a:r>
              <a:rPr lang="en-US" sz="2400" dirty="0" smtClean="0">
                <a:latin typeface="Times New Roman" pitchFamily="18" charset="0"/>
                <a:cs typeface="Times New Roman" pitchFamily="18" charset="0"/>
              </a:rPr>
              <a:t> &amp; right </a:t>
            </a:r>
            <a:r>
              <a:rPr lang="en-US" sz="2400" dirty="0" err="1" smtClean="0">
                <a:latin typeface="Times New Roman" pitchFamily="18" charset="0"/>
                <a:cs typeface="Times New Roman" pitchFamily="18" charset="0"/>
              </a:rPr>
              <a:t>subtree</a:t>
            </a:r>
            <a:r>
              <a:rPr lang="en-US" sz="2400" dirty="0" smtClean="0">
                <a:latin typeface="Times New Roman" pitchFamily="18" charset="0"/>
                <a:cs typeface="Times New Roman" pitchFamily="18" charset="0"/>
              </a:rPr>
              <a:t>, then such a tree is called Strictly Binary Tree</a:t>
            </a:r>
          </a:p>
        </p:txBody>
      </p:sp>
      <p:sp>
        <p:nvSpPr>
          <p:cNvPr id="14" name="Rectangle 13"/>
          <p:cNvSpPr/>
          <p:nvPr/>
        </p:nvSpPr>
        <p:spPr>
          <a:xfrm>
            <a:off x="990600" y="381000"/>
            <a:ext cx="6858000"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Strictly Binary Tree</a:t>
            </a:r>
          </a:p>
        </p:txBody>
      </p:sp>
      <p:pic>
        <p:nvPicPr>
          <p:cNvPr id="16" name="Picture 2"/>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a:off x="2362200" y="3124200"/>
            <a:ext cx="4572000" cy="2514600"/>
          </a:xfrm>
          <a:prstGeom prst="rect">
            <a:avLst/>
          </a:prstGeom>
          <a:noFill/>
          <a:ln w="9525">
            <a:noFill/>
            <a:miter lim="800000"/>
            <a:headEnd/>
            <a:tailEnd/>
          </a:ln>
          <a:effectLst/>
        </p:spPr>
      </p:pic>
      <p:sp>
        <p:nvSpPr>
          <p:cNvPr id="17" name="Rectangle 16"/>
          <p:cNvSpPr/>
          <p:nvPr/>
        </p:nvSpPr>
        <p:spPr>
          <a:xfrm>
            <a:off x="2819400" y="5791200"/>
            <a:ext cx="3366884" cy="369332"/>
          </a:xfrm>
          <a:prstGeom prst="rect">
            <a:avLst/>
          </a:prstGeom>
        </p:spPr>
        <p:txBody>
          <a:bodyPr wrap="none">
            <a:spAutoFit/>
          </a:bodyPr>
          <a:lstStyle/>
          <a:p>
            <a:r>
              <a:rPr lang="en-US" b="1" dirty="0" smtClean="0">
                <a:solidFill>
                  <a:schemeClr val="bg2">
                    <a:lumMod val="20000"/>
                    <a:lumOff val="80000"/>
                  </a:schemeClr>
                </a:solidFill>
              </a:rPr>
              <a:t>Figure  15: Strictly Binary Tree</a:t>
            </a:r>
            <a:endParaRPr lang="en-US" dirty="0">
              <a:solidFill>
                <a:schemeClr val="bg2">
                  <a:lumMod val="20000"/>
                  <a:lumOff val="80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24</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304800"/>
            <a:ext cx="8229600" cy="4572000"/>
          </a:xfrm>
          <a:prstGeom prst="rect">
            <a:avLst/>
          </a:prstGeom>
        </p:spPr>
        <p:txBody>
          <a:bodyPr vert="horz" lIns="0" rIns="18288">
            <a:normAutofit fontScale="92500" lnSpcReduction="1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965200" marR="45720" lvl="1" indent="-508000" algn="just">
              <a:spcBef>
                <a:spcPct val="20000"/>
              </a:spcBef>
              <a:buClr>
                <a:schemeClr val="bg2">
                  <a:lumMod val="25000"/>
                </a:schemeClr>
              </a:buClr>
              <a:buSzPct val="95000"/>
              <a:buFont typeface="Wingdings" pitchFamily="2" charset="2"/>
              <a:buChar char="v"/>
              <a:defRPr/>
            </a:pPr>
            <a:r>
              <a:rPr lang="en-US" sz="2400" dirty="0" smtClean="0">
                <a:latin typeface="Times New Roman" pitchFamily="18" charset="0"/>
                <a:cs typeface="Times New Roman" pitchFamily="18" charset="0"/>
              </a:rPr>
              <a:t>A binary tree T consists of each node has 0 or 2 children is called extended </a:t>
            </a:r>
            <a:r>
              <a:rPr lang="en-US" sz="2400" b="1" dirty="0" smtClean="0">
                <a:latin typeface="Times New Roman" pitchFamily="18" charset="0"/>
                <a:cs typeface="Times New Roman" pitchFamily="18" charset="0"/>
              </a:rPr>
              <a:t>binary tree</a:t>
            </a:r>
          </a:p>
          <a:p>
            <a:pPr marL="965200" marR="45720" lvl="1" indent="-508000" algn="just">
              <a:spcBef>
                <a:spcPct val="20000"/>
              </a:spcBef>
              <a:buClr>
                <a:schemeClr val="bg2">
                  <a:lumMod val="25000"/>
                </a:schemeClr>
              </a:buClr>
              <a:buSzPct val="95000"/>
              <a:defRPr/>
            </a:pPr>
            <a:endParaRPr lang="en-US" sz="2400" b="1" dirty="0" smtClean="0">
              <a:latin typeface="Times New Roman" pitchFamily="18" charset="0"/>
              <a:cs typeface="Times New Roman" pitchFamily="18" charset="0"/>
            </a:endParaRPr>
          </a:p>
          <a:p>
            <a:pPr marL="965200" marR="45720" lvl="1" indent="-508000" algn="just">
              <a:spcBef>
                <a:spcPct val="20000"/>
              </a:spcBef>
              <a:buClr>
                <a:schemeClr val="bg2">
                  <a:lumMod val="25000"/>
                </a:schemeClr>
              </a:buClr>
              <a:buSzPct val="95000"/>
              <a:buFont typeface="Wingdings" pitchFamily="2" charset="2"/>
              <a:buChar char="v"/>
              <a:defRPr/>
            </a:pPr>
            <a:r>
              <a:rPr lang="en-US" sz="2400" dirty="0" smtClean="0">
                <a:latin typeface="Times New Roman" pitchFamily="18" charset="0"/>
                <a:cs typeface="Times New Roman" pitchFamily="18" charset="0"/>
              </a:rPr>
              <a:t>Node with 2 children are called </a:t>
            </a:r>
            <a:r>
              <a:rPr lang="en-US" sz="2400" b="1" dirty="0" smtClean="0">
                <a:latin typeface="Times New Roman" pitchFamily="18" charset="0"/>
                <a:cs typeface="Times New Roman" pitchFamily="18" charset="0"/>
              </a:rPr>
              <a:t>internal nodes</a:t>
            </a:r>
            <a:r>
              <a:rPr lang="en-US" sz="2400" dirty="0" smtClean="0">
                <a:latin typeface="Times New Roman" pitchFamily="18" charset="0"/>
                <a:cs typeface="Times New Roman" pitchFamily="18" charset="0"/>
              </a:rPr>
              <a:t> and nodes with 0 children are called </a:t>
            </a:r>
            <a:r>
              <a:rPr lang="en-US" sz="2400" b="1" dirty="0" smtClean="0">
                <a:latin typeface="Times New Roman" pitchFamily="18" charset="0"/>
                <a:cs typeface="Times New Roman" pitchFamily="18" charset="0"/>
              </a:rPr>
              <a:t>external nodes</a:t>
            </a:r>
          </a:p>
          <a:p>
            <a:pPr marL="965200" marR="45720" lvl="1" indent="-508000" algn="just">
              <a:spcBef>
                <a:spcPct val="20000"/>
              </a:spcBef>
              <a:buClr>
                <a:schemeClr val="bg2">
                  <a:lumMod val="25000"/>
                </a:schemeClr>
              </a:buClr>
              <a:buSzPct val="95000"/>
              <a:defRPr/>
            </a:pPr>
            <a:endParaRPr lang="en-US" sz="2400" b="1" dirty="0" smtClean="0">
              <a:latin typeface="Times New Roman" pitchFamily="18" charset="0"/>
              <a:cs typeface="Times New Roman" pitchFamily="18" charset="0"/>
            </a:endParaRPr>
          </a:p>
          <a:p>
            <a:pPr marL="965200" marR="45720" lvl="1" indent="-508000" algn="just">
              <a:spcBef>
                <a:spcPct val="20000"/>
              </a:spcBef>
              <a:buClr>
                <a:schemeClr val="bg2">
                  <a:lumMod val="25000"/>
                </a:schemeClr>
              </a:buClr>
              <a:buSzPct val="95000"/>
              <a:buFont typeface="Wingdings" pitchFamily="2" charset="2"/>
              <a:buChar char="v"/>
              <a:defRPr/>
            </a:pPr>
            <a:r>
              <a:rPr lang="en-US" sz="2400" b="1" dirty="0" smtClean="0">
                <a:latin typeface="Times New Roman" pitchFamily="18" charset="0"/>
                <a:cs typeface="Times New Roman" pitchFamily="18" charset="0"/>
              </a:rPr>
              <a:t>Trees </a:t>
            </a:r>
            <a:r>
              <a:rPr lang="en-US" sz="2400" dirty="0" smtClean="0">
                <a:latin typeface="Times New Roman" pitchFamily="18" charset="0"/>
                <a:cs typeface="Times New Roman" pitchFamily="18" charset="0"/>
              </a:rPr>
              <a:t>can be converted into extended trees by adding a node</a:t>
            </a:r>
            <a:endParaRPr lang="en-US" sz="2400" b="1" u="sng" dirty="0" smtClean="0">
              <a:latin typeface="Times New Roman" pitchFamily="18" charset="0"/>
              <a:cs typeface="Times New Roman" pitchFamily="18" charset="0"/>
            </a:endParaRPr>
          </a:p>
        </p:txBody>
      </p:sp>
      <p:sp>
        <p:nvSpPr>
          <p:cNvPr id="14" name="Rectangle 13"/>
          <p:cNvSpPr/>
          <p:nvPr/>
        </p:nvSpPr>
        <p:spPr>
          <a:xfrm>
            <a:off x="990600" y="381000"/>
            <a:ext cx="6858000" cy="692497"/>
          </a:xfrm>
          <a:prstGeom prst="rect">
            <a:avLst/>
          </a:prstGeom>
        </p:spPr>
        <p:txBody>
          <a:bodyPr wrap="square">
            <a:spAutoFit/>
          </a:bodyPr>
          <a:lstStyle/>
          <a:p>
            <a:pPr lvl="0"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Binary Tree(cont….)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25</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914400" y="-152400"/>
            <a:ext cx="7467600" cy="8382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r>
              <a:rPr lang="en-US" sz="2400" dirty="0" smtClean="0">
                <a:solidFill>
                  <a:srgbClr val="D2FED4"/>
                </a:solidFill>
              </a:rPr>
              <a:t> </a:t>
            </a: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51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51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5100" dirty="0" smtClean="0">
              <a:solidFill>
                <a:srgbClr val="D2FED4"/>
              </a:solidFill>
            </a:endParaRPr>
          </a:p>
          <a:p>
            <a:pPr marL="1146175" indent="-406400" algn="just"/>
            <a:endParaRPr lang="en-US" sz="5100" b="1" u="sng" dirty="0" smtClean="0">
              <a:solidFill>
                <a:srgbClr val="D2FED4"/>
              </a:solidFill>
            </a:endParaRPr>
          </a:p>
          <a:p>
            <a:pPr marL="1146175" indent="-406400" algn="just"/>
            <a:endParaRPr lang="en-US" sz="5100" b="1" u="sng" dirty="0" smtClean="0">
              <a:solidFill>
                <a:srgbClr val="D2FED4"/>
              </a:solidFill>
            </a:endParaRPr>
          </a:p>
          <a:p>
            <a:pPr marL="1146175" indent="-406400" algn="just"/>
            <a:endParaRPr lang="en-US" sz="5100" b="1" u="sng" dirty="0" smtClean="0">
              <a:solidFill>
                <a:srgbClr val="D2FED4"/>
              </a:solidFill>
            </a:endParaRPr>
          </a:p>
          <a:p>
            <a:pPr marL="1146175" indent="-406400" algn="just">
              <a:buFont typeface="Wingdings" pitchFamily="2" charset="2"/>
              <a:buChar char="v"/>
            </a:pPr>
            <a:r>
              <a:rPr lang="en-US" sz="9600" b="1" u="sng" dirty="0" smtClean="0">
                <a:latin typeface="Times New Roman" pitchFamily="18" charset="0"/>
                <a:cs typeface="Times New Roman" pitchFamily="18" charset="0"/>
              </a:rPr>
              <a:t>Definition : </a:t>
            </a:r>
            <a:r>
              <a:rPr lang="en-US" sz="9600" b="1" dirty="0" smtClean="0">
                <a:latin typeface="Times New Roman" pitchFamily="18" charset="0"/>
                <a:cs typeface="Times New Roman" pitchFamily="18" charset="0"/>
              </a:rPr>
              <a:t>A Binary Tree is either :</a:t>
            </a:r>
          </a:p>
          <a:p>
            <a:pPr marL="508000" marR="45720" indent="-508000" algn="just">
              <a:spcBef>
                <a:spcPct val="20000"/>
              </a:spcBef>
              <a:buClr>
                <a:schemeClr val="bg2">
                  <a:lumMod val="20000"/>
                  <a:lumOff val="80000"/>
                </a:schemeClr>
              </a:buClr>
              <a:buSzPct val="95000"/>
              <a:defRPr/>
            </a:pPr>
            <a:r>
              <a:rPr lang="en-US" sz="9600" b="1" dirty="0" smtClean="0">
                <a:latin typeface="Times New Roman" pitchFamily="18" charset="0"/>
                <a:cs typeface="Times New Roman" pitchFamily="18" charset="0"/>
              </a:rPr>
              <a:t>            </a:t>
            </a:r>
            <a:r>
              <a:rPr lang="en-US" sz="9600" dirty="0" smtClean="0">
                <a:latin typeface="Times New Roman" pitchFamily="18" charset="0"/>
                <a:cs typeface="Times New Roman" pitchFamily="18" charset="0"/>
              </a:rPr>
              <a:t> an empty tree; or</a:t>
            </a:r>
          </a:p>
          <a:p>
            <a:pPr marL="508000" marR="45720" indent="-508000" algn="just">
              <a:spcBef>
                <a:spcPct val="20000"/>
              </a:spcBef>
              <a:buClr>
                <a:schemeClr val="bg2">
                  <a:lumMod val="20000"/>
                  <a:lumOff val="80000"/>
                </a:schemeClr>
              </a:buClr>
              <a:buSzPct val="95000"/>
              <a:defRPr/>
            </a:pPr>
            <a:r>
              <a:rPr lang="en-US" sz="9600" dirty="0" smtClean="0">
                <a:latin typeface="Times New Roman" pitchFamily="18" charset="0"/>
                <a:cs typeface="Times New Roman" pitchFamily="18" charset="0"/>
              </a:rPr>
              <a:t>            consists of a node, called root and two children, left and right, each of which are themselves binary trees</a:t>
            </a:r>
          </a:p>
          <a:p>
            <a:pPr marL="508000" marR="45720" indent="-508000" algn="just">
              <a:spcBef>
                <a:spcPct val="20000"/>
              </a:spcBef>
              <a:buClr>
                <a:schemeClr val="bg2">
                  <a:lumMod val="20000"/>
                  <a:lumOff val="80000"/>
                </a:schemeClr>
              </a:buClr>
              <a:buSzPct val="95000"/>
              <a:defRPr/>
            </a:pPr>
            <a:endParaRPr lang="en-US" sz="9600" dirty="0" smtClean="0">
              <a:solidFill>
                <a:srgbClr val="D2FED4"/>
              </a:solidFill>
            </a:endParaRPr>
          </a:p>
          <a:p>
            <a:pPr marL="508000" marR="45720" indent="-508000" algn="just">
              <a:spcBef>
                <a:spcPct val="20000"/>
              </a:spcBef>
              <a:buClr>
                <a:schemeClr val="bg2">
                  <a:lumMod val="20000"/>
                  <a:lumOff val="80000"/>
                </a:schemeClr>
              </a:buClr>
              <a:buSzPct val="95000"/>
              <a:defRPr/>
            </a:pPr>
            <a:endParaRPr lang="en-US" sz="9600" b="1" dirty="0" smtClean="0">
              <a:solidFill>
                <a:srgbClr val="D2FED4"/>
              </a:solidFill>
            </a:endParaRPr>
          </a:p>
        </p:txBody>
      </p:sp>
      <p:sp>
        <p:nvSpPr>
          <p:cNvPr id="14" name="Rectangle 13"/>
          <p:cNvSpPr/>
          <p:nvPr/>
        </p:nvSpPr>
        <p:spPr>
          <a:xfrm>
            <a:off x="990600" y="381000"/>
            <a:ext cx="6858000"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Binary Tree(cont….)</a:t>
            </a:r>
          </a:p>
        </p:txBody>
      </p:sp>
      <p:pic>
        <p:nvPicPr>
          <p:cNvPr id="8" name="Picture 2"/>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a:off x="2743200" y="3124200"/>
            <a:ext cx="4495800" cy="2362200"/>
          </a:xfrm>
          <a:prstGeom prst="rect">
            <a:avLst/>
          </a:prstGeom>
          <a:noFill/>
          <a:ln w="9525">
            <a:noFill/>
            <a:miter lim="800000"/>
            <a:headEnd/>
            <a:tailEnd/>
          </a:ln>
          <a:effectLst/>
        </p:spPr>
      </p:pic>
      <p:sp>
        <p:nvSpPr>
          <p:cNvPr id="11" name="Rectangle 10"/>
          <p:cNvSpPr/>
          <p:nvPr/>
        </p:nvSpPr>
        <p:spPr>
          <a:xfrm>
            <a:off x="3276600" y="5715000"/>
            <a:ext cx="2611869" cy="369332"/>
          </a:xfrm>
          <a:prstGeom prst="rect">
            <a:avLst/>
          </a:prstGeom>
        </p:spPr>
        <p:txBody>
          <a:bodyPr wrap="none">
            <a:spAutoFit/>
          </a:bodyPr>
          <a:lstStyle/>
          <a:p>
            <a:r>
              <a:rPr lang="en-US" b="1" dirty="0" smtClean="0">
                <a:solidFill>
                  <a:schemeClr val="bg2">
                    <a:lumMod val="20000"/>
                    <a:lumOff val="80000"/>
                  </a:schemeClr>
                </a:solidFill>
              </a:rPr>
              <a:t>Figure  16 : Binary Tree</a:t>
            </a:r>
            <a:endParaRPr lang="en-US" dirty="0">
              <a:solidFill>
                <a:schemeClr val="bg2">
                  <a:lumMod val="20000"/>
                  <a:lumOff val="80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26</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1447800" y="304800"/>
            <a:ext cx="7467600" cy="838200"/>
          </a:xfrm>
          <a:prstGeom prst="rect">
            <a:avLst/>
          </a:prstGeom>
        </p:spPr>
        <p:txBody>
          <a:bodyPr vert="horz" lIns="0" rIns="18288">
            <a:normAutofit fontScale="325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r>
              <a:rPr lang="en-US" sz="2400" dirty="0" smtClean="0">
                <a:solidFill>
                  <a:srgbClr val="D2FED4"/>
                </a:solidFill>
              </a:rPr>
              <a:t> </a:t>
            </a: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51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51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5100" dirty="0" smtClean="0">
              <a:solidFill>
                <a:srgbClr val="D2FED4"/>
              </a:solidFill>
            </a:endParaRPr>
          </a:p>
          <a:p>
            <a:pPr marL="1146175" indent="-406400" algn="just"/>
            <a:endParaRPr lang="en-US" sz="5100" b="1" u="sng" dirty="0" smtClean="0">
              <a:solidFill>
                <a:srgbClr val="D2FED4"/>
              </a:solidFill>
            </a:endParaRPr>
          </a:p>
          <a:p>
            <a:pPr marL="1146175" indent="-406400" algn="just"/>
            <a:endParaRPr lang="en-US" sz="5100" b="1" u="sng" dirty="0" smtClean="0">
              <a:solidFill>
                <a:srgbClr val="D2FED4"/>
              </a:solidFill>
            </a:endParaRPr>
          </a:p>
          <a:p>
            <a:pPr marL="1146175" indent="-406400" algn="just"/>
            <a:endParaRPr lang="en-US" sz="5100" b="1" u="sng" dirty="0" smtClean="0">
              <a:solidFill>
                <a:srgbClr val="D2FED4"/>
              </a:solidFill>
            </a:endParaRPr>
          </a:p>
          <a:p>
            <a:pPr marL="508000" marR="45720" indent="-508000" algn="just">
              <a:spcBef>
                <a:spcPct val="20000"/>
              </a:spcBef>
              <a:buClr>
                <a:schemeClr val="bg2">
                  <a:lumMod val="20000"/>
                  <a:lumOff val="80000"/>
                </a:schemeClr>
              </a:buClr>
              <a:buSzPct val="95000"/>
              <a:defRPr/>
            </a:pPr>
            <a:endParaRPr lang="en-US" sz="9600" dirty="0" smtClean="0">
              <a:solidFill>
                <a:srgbClr val="D2FED4"/>
              </a:solidFill>
            </a:endParaRPr>
          </a:p>
          <a:p>
            <a:pPr marL="508000" marR="45720" indent="-508000" algn="just">
              <a:spcBef>
                <a:spcPct val="20000"/>
              </a:spcBef>
              <a:buClr>
                <a:schemeClr val="bg2">
                  <a:lumMod val="20000"/>
                  <a:lumOff val="80000"/>
                </a:schemeClr>
              </a:buClr>
              <a:buSzPct val="95000"/>
              <a:defRPr/>
            </a:pPr>
            <a:endParaRPr lang="en-US" sz="9600" b="1" dirty="0" smtClean="0">
              <a:solidFill>
                <a:srgbClr val="D2FED4"/>
              </a:solidFill>
            </a:endParaRPr>
          </a:p>
        </p:txBody>
      </p:sp>
      <p:sp>
        <p:nvSpPr>
          <p:cNvPr id="14" name="Rectangle 13"/>
          <p:cNvSpPr/>
          <p:nvPr/>
        </p:nvSpPr>
        <p:spPr>
          <a:xfrm>
            <a:off x="990600" y="381000"/>
            <a:ext cx="6858000"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Binary Tree(cont….)</a:t>
            </a:r>
          </a:p>
        </p:txBody>
      </p:sp>
      <p:sp>
        <p:nvSpPr>
          <p:cNvPr id="12" name="Rectangle 11"/>
          <p:cNvSpPr/>
          <p:nvPr/>
        </p:nvSpPr>
        <p:spPr>
          <a:xfrm>
            <a:off x="838200" y="1295400"/>
            <a:ext cx="7924800" cy="4832092"/>
          </a:xfrm>
          <a:prstGeom prst="rect">
            <a:avLst/>
          </a:prstGeom>
        </p:spPr>
        <p:txBody>
          <a:bodyPr wrap="square">
            <a:spAutoFit/>
          </a:bodyPr>
          <a:lstStyle/>
          <a:p>
            <a:pPr indent="566738"/>
            <a:r>
              <a:rPr lang="en-US" sz="2000" dirty="0" smtClean="0">
                <a:latin typeface="Times New Roman" pitchFamily="18" charset="0"/>
                <a:cs typeface="Times New Roman" pitchFamily="18" charset="0"/>
              </a:rPr>
              <a:t>1. Declare CREATE( )         btree</a:t>
            </a:r>
          </a:p>
          <a:p>
            <a:pPr indent="566738"/>
            <a:r>
              <a:rPr lang="en-US" sz="2000" dirty="0" smtClean="0">
                <a:latin typeface="Times New Roman" pitchFamily="18" charset="0"/>
                <a:cs typeface="Times New Roman" pitchFamily="18" charset="0"/>
              </a:rPr>
              <a:t>2. MAKEBTREE(</a:t>
            </a:r>
            <a:r>
              <a:rPr lang="en-US" sz="2000" dirty="0" err="1" smtClean="0">
                <a:latin typeface="Times New Roman" pitchFamily="18" charset="0"/>
                <a:cs typeface="Times New Roman" pitchFamily="18" charset="0"/>
              </a:rPr>
              <a:t>btree,element</a:t>
            </a:r>
            <a:r>
              <a:rPr lang="en-US" sz="2000" dirty="0" smtClean="0">
                <a:latin typeface="Times New Roman" pitchFamily="18" charset="0"/>
                <a:cs typeface="Times New Roman" pitchFamily="18" charset="0"/>
              </a:rPr>
              <a:t>, btree)         btree</a:t>
            </a:r>
          </a:p>
          <a:p>
            <a:pPr indent="566738"/>
            <a:r>
              <a:rPr lang="en-US" sz="2000" dirty="0" smtClean="0">
                <a:latin typeface="Times New Roman" pitchFamily="18" charset="0"/>
                <a:cs typeface="Times New Roman" pitchFamily="18" charset="0"/>
              </a:rPr>
              <a:t>3. ISEMPTY(btree) 	boolean</a:t>
            </a:r>
          </a:p>
          <a:p>
            <a:pPr indent="566738"/>
            <a:r>
              <a:rPr lang="en-US" sz="2000" dirty="0" smtClean="0">
                <a:latin typeface="Times New Roman" pitchFamily="18" charset="0"/>
                <a:cs typeface="Times New Roman" pitchFamily="18" charset="0"/>
              </a:rPr>
              <a:t>4. LEFTCHILD(</a:t>
            </a:r>
            <a:r>
              <a:rPr lang="en-US" sz="2000" dirty="0" err="1" smtClean="0">
                <a:latin typeface="Times New Roman" pitchFamily="18" charset="0"/>
                <a:cs typeface="Times New Roman" pitchFamily="18" charset="0"/>
              </a:rPr>
              <a:t>btree</a:t>
            </a:r>
            <a:r>
              <a:rPr lang="en-US" sz="2000" dirty="0" smtClean="0">
                <a:latin typeface="Times New Roman" pitchFamily="18" charset="0"/>
                <a:cs typeface="Times New Roman" pitchFamily="18" charset="0"/>
              </a:rPr>
              <a:t>)    btree</a:t>
            </a:r>
          </a:p>
          <a:p>
            <a:pPr indent="566738"/>
            <a:r>
              <a:rPr lang="en-US" sz="2000" dirty="0" smtClean="0">
                <a:latin typeface="Times New Roman" pitchFamily="18" charset="0"/>
                <a:cs typeface="Times New Roman" pitchFamily="18" charset="0"/>
              </a:rPr>
              <a:t>5. RIGHTCHILD(btree)            btree</a:t>
            </a:r>
          </a:p>
          <a:p>
            <a:pPr indent="566738"/>
            <a:r>
              <a:rPr lang="en-US" sz="2000" dirty="0" smtClean="0">
                <a:latin typeface="Times New Roman" pitchFamily="18" charset="0"/>
                <a:cs typeface="Times New Roman" pitchFamily="18" charset="0"/>
              </a:rPr>
              <a:t>6. DATA((btree)          element</a:t>
            </a:r>
          </a:p>
          <a:p>
            <a:r>
              <a:rPr lang="en-US" sz="2000" dirty="0" smtClean="0">
                <a:latin typeface="Times New Roman" pitchFamily="18" charset="0"/>
                <a:cs typeface="Times New Roman" pitchFamily="18" charset="0"/>
              </a:rPr>
              <a:t>for all </a:t>
            </a:r>
            <a:r>
              <a:rPr lang="en-US" sz="2000" dirty="0" err="1" smtClean="0">
                <a:latin typeface="Times New Roman" pitchFamily="18" charset="0"/>
                <a:cs typeface="Times New Roman" pitchFamily="18" charset="0"/>
              </a:rPr>
              <a:t>l,r</a:t>
            </a:r>
            <a:r>
              <a:rPr lang="en-US" sz="2000" dirty="0" smtClean="0">
                <a:latin typeface="Times New Roman" pitchFamily="18" charset="0"/>
                <a:cs typeface="Times New Roman" pitchFamily="18" charset="0"/>
              </a:rPr>
              <a:t>  </a:t>
            </a:r>
            <a:r>
              <a:rPr lang="el-GR" sz="2800" dirty="0" smtClean="0">
                <a:latin typeface="Times New Roman" pitchFamily="18" charset="0"/>
                <a:cs typeface="Times New Roman" pitchFamily="18" charset="0"/>
              </a:rPr>
              <a:t>ε</a:t>
            </a:r>
            <a:r>
              <a:rPr lang="en-US" sz="2000" dirty="0" smtClean="0">
                <a:latin typeface="Times New Roman" pitchFamily="18" charset="0"/>
                <a:cs typeface="Times New Roman" pitchFamily="18" charset="0"/>
              </a:rPr>
              <a:t> btree, e </a:t>
            </a:r>
            <a:r>
              <a:rPr lang="el-GR" sz="2800" dirty="0" smtClean="0">
                <a:latin typeface="Times New Roman" pitchFamily="18" charset="0"/>
                <a:cs typeface="Times New Roman" pitchFamily="18" charset="0"/>
              </a:rPr>
              <a:t>ε</a:t>
            </a:r>
            <a:r>
              <a:rPr lang="en-US" sz="2000" dirty="0" smtClean="0">
                <a:latin typeface="Times New Roman" pitchFamily="18" charset="0"/>
                <a:cs typeface="Times New Roman" pitchFamily="18" charset="0"/>
              </a:rPr>
              <a:t> element, Let</a:t>
            </a:r>
          </a:p>
          <a:p>
            <a:r>
              <a:rPr lang="en-US" sz="2000" dirty="0" smtClean="0">
                <a:latin typeface="Times New Roman" pitchFamily="18" charset="0"/>
                <a:cs typeface="Times New Roman" pitchFamily="18" charset="0"/>
              </a:rPr>
              <a:t>            7. DATA(MAKEBTREE(</a:t>
            </a:r>
            <a:r>
              <a:rPr lang="en-US" sz="2000" dirty="0" err="1" smtClean="0">
                <a:latin typeface="Times New Roman" pitchFamily="18" charset="0"/>
                <a:cs typeface="Times New Roman" pitchFamily="18" charset="0"/>
              </a:rPr>
              <a:t>l,e,r</a:t>
            </a:r>
            <a:r>
              <a:rPr lang="en-US" sz="2000" dirty="0" smtClean="0">
                <a:latin typeface="Times New Roman" pitchFamily="18" charset="0"/>
                <a:cs typeface="Times New Roman" pitchFamily="18" charset="0"/>
              </a:rPr>
              <a:t>)) = e</a:t>
            </a:r>
          </a:p>
          <a:p>
            <a:pPr marL="739775"/>
            <a:r>
              <a:rPr lang="en-US" sz="2000" dirty="0" smtClean="0">
                <a:latin typeface="Times New Roman" pitchFamily="18" charset="0"/>
                <a:cs typeface="Times New Roman" pitchFamily="18" charset="0"/>
              </a:rPr>
              <a:t>8. ISEMPTY(CREATE) = true</a:t>
            </a:r>
          </a:p>
          <a:p>
            <a:pPr marL="739775"/>
            <a:r>
              <a:rPr lang="en-US" sz="2000" dirty="0" smtClean="0">
                <a:latin typeface="Times New Roman" pitchFamily="18" charset="0"/>
                <a:cs typeface="Times New Roman" pitchFamily="18" charset="0"/>
              </a:rPr>
              <a:t>9. ISEMPTY(MAKEBTREE(</a:t>
            </a:r>
            <a:r>
              <a:rPr lang="en-US" sz="2000" dirty="0" err="1" smtClean="0">
                <a:latin typeface="Times New Roman" pitchFamily="18" charset="0"/>
                <a:cs typeface="Times New Roman" pitchFamily="18" charset="0"/>
              </a:rPr>
              <a:t>l,e,r</a:t>
            </a:r>
            <a:r>
              <a:rPr lang="en-US" sz="2000" dirty="0" smtClean="0">
                <a:latin typeface="Times New Roman" pitchFamily="18" charset="0"/>
                <a:cs typeface="Times New Roman" pitchFamily="18" charset="0"/>
              </a:rPr>
              <a:t>)) = false</a:t>
            </a:r>
          </a:p>
          <a:p>
            <a:pPr marL="739775"/>
            <a:r>
              <a:rPr lang="en-US" sz="2000" dirty="0" smtClean="0">
                <a:latin typeface="Times New Roman" pitchFamily="18" charset="0"/>
                <a:cs typeface="Times New Roman" pitchFamily="18" charset="0"/>
              </a:rPr>
              <a:t>10. LEFTCHILD(CREATE( )) = error</a:t>
            </a:r>
          </a:p>
          <a:p>
            <a:pPr marL="739775"/>
            <a:r>
              <a:rPr lang="en-US" sz="2000" dirty="0" smtClean="0">
                <a:latin typeface="Times New Roman" pitchFamily="18" charset="0"/>
                <a:cs typeface="Times New Roman" pitchFamily="18" charset="0"/>
              </a:rPr>
              <a:t>11. RIGHTCHILD(CREATE( )) = error</a:t>
            </a:r>
          </a:p>
          <a:p>
            <a:pPr marL="739775"/>
            <a:r>
              <a:rPr lang="en-US" sz="2000" dirty="0" smtClean="0">
                <a:latin typeface="Times New Roman" pitchFamily="18" charset="0"/>
                <a:cs typeface="Times New Roman" pitchFamily="18" charset="0"/>
              </a:rPr>
              <a:t>12. LEFTCHILD(MAKEBTREE(</a:t>
            </a:r>
            <a:r>
              <a:rPr lang="en-US" sz="2000" dirty="0" err="1" smtClean="0">
                <a:latin typeface="Times New Roman" pitchFamily="18" charset="0"/>
                <a:cs typeface="Times New Roman" pitchFamily="18" charset="0"/>
              </a:rPr>
              <a:t>l,e,r</a:t>
            </a:r>
            <a:r>
              <a:rPr lang="en-US" sz="2000" dirty="0" smtClean="0">
                <a:latin typeface="Times New Roman" pitchFamily="18" charset="0"/>
                <a:cs typeface="Times New Roman" pitchFamily="18" charset="0"/>
              </a:rPr>
              <a:t>)) = l</a:t>
            </a:r>
          </a:p>
          <a:p>
            <a:pPr marL="739775"/>
            <a:r>
              <a:rPr lang="en-US" sz="2000" dirty="0" smtClean="0">
                <a:latin typeface="Times New Roman" pitchFamily="18" charset="0"/>
                <a:cs typeface="Times New Roman" pitchFamily="18" charset="0"/>
              </a:rPr>
              <a:t>13. RIGHTCHILD(MAKEBTREE(</a:t>
            </a:r>
            <a:r>
              <a:rPr lang="en-US" sz="2000" dirty="0" err="1" smtClean="0">
                <a:latin typeface="Times New Roman" pitchFamily="18" charset="0"/>
                <a:cs typeface="Times New Roman" pitchFamily="18" charset="0"/>
              </a:rPr>
              <a:t>l,e,r</a:t>
            </a:r>
            <a:r>
              <a:rPr lang="en-US" sz="2000" dirty="0" smtClean="0">
                <a:latin typeface="Times New Roman" pitchFamily="18" charset="0"/>
                <a:cs typeface="Times New Roman" pitchFamily="18" charset="0"/>
              </a:rPr>
              <a:t>)) = r</a:t>
            </a:r>
          </a:p>
          <a:p>
            <a:pPr marL="739775"/>
            <a:r>
              <a:rPr lang="en-US" sz="2000" dirty="0" smtClean="0">
                <a:latin typeface="Times New Roman" pitchFamily="18" charset="0"/>
                <a:cs typeface="Times New Roman" pitchFamily="18" charset="0"/>
              </a:rPr>
              <a:t>15. end</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27</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838200"/>
            <a:ext cx="8229600" cy="5105400"/>
          </a:xfrm>
          <a:prstGeom prst="rect">
            <a:avLst/>
          </a:prstGeom>
        </p:spPr>
        <p:txBody>
          <a:bodyPr vert="horz" lIns="0" rIns="18288">
            <a:normAutofit fontScale="625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965200" marR="45720" lvl="1" indent="-508000" algn="just">
              <a:spcBef>
                <a:spcPct val="20000"/>
              </a:spcBef>
              <a:buClr>
                <a:schemeClr val="bg2">
                  <a:lumMod val="25000"/>
                </a:schemeClr>
              </a:buClr>
              <a:buSzPct val="95000"/>
              <a:defRPr/>
            </a:pPr>
            <a:r>
              <a:rPr lang="en-US" sz="4000" b="1" dirty="0" smtClean="0">
                <a:latin typeface="Times New Roman" pitchFamily="18" charset="0"/>
                <a:cs typeface="Times New Roman" pitchFamily="18" charset="0"/>
              </a:rPr>
              <a:t>The basic operations on a binary tree can be as listed below as follows:</a:t>
            </a:r>
          </a:p>
          <a:p>
            <a:pPr marL="965200" marR="45720" lvl="1" indent="-508000" algn="just">
              <a:spcBef>
                <a:spcPct val="20000"/>
              </a:spcBef>
              <a:buClr>
                <a:schemeClr val="bg2">
                  <a:lumMod val="25000"/>
                </a:schemeClr>
              </a:buClr>
              <a:buSzPct val="95000"/>
              <a:defRPr/>
            </a:pPr>
            <a:endParaRPr lang="en-US" sz="2400" b="1" dirty="0" smtClean="0">
              <a:latin typeface="Times New Roman" pitchFamily="18" charset="0"/>
              <a:cs typeface="Times New Roman" pitchFamily="18" charset="0"/>
            </a:endParaRPr>
          </a:p>
          <a:p>
            <a:pPr marL="965200" marR="45720" lvl="1" indent="-508000" algn="just">
              <a:spcBef>
                <a:spcPct val="20000"/>
              </a:spcBef>
              <a:buClr>
                <a:schemeClr val="bg2">
                  <a:lumMod val="25000"/>
                </a:schemeClr>
              </a:buClr>
              <a:buSzPct val="95000"/>
              <a:buFont typeface="Wingdings" pitchFamily="2" charset="2"/>
              <a:buChar char="v"/>
              <a:defRPr/>
            </a:pPr>
            <a:endParaRPr lang="en-US" sz="2400" b="1" dirty="0" smtClean="0">
              <a:latin typeface="Times New Roman" pitchFamily="18" charset="0"/>
              <a:cs typeface="Times New Roman" pitchFamily="18" charset="0"/>
            </a:endParaRPr>
          </a:p>
          <a:p>
            <a:pPr marL="965200" marR="45720" lvl="1" indent="-508000" algn="just">
              <a:spcBef>
                <a:spcPct val="20000"/>
              </a:spcBef>
              <a:buClr>
                <a:schemeClr val="bg2">
                  <a:lumMod val="25000"/>
                </a:schemeClr>
              </a:buClr>
              <a:buSzPct val="95000"/>
              <a:buFont typeface="Wingdings" pitchFamily="2" charset="2"/>
              <a:buChar char="v"/>
              <a:defRPr/>
            </a:pPr>
            <a:r>
              <a:rPr lang="en-US" sz="3400" b="1" dirty="0" smtClean="0">
                <a:latin typeface="Times New Roman" pitchFamily="18" charset="0"/>
                <a:cs typeface="Times New Roman" pitchFamily="18" charset="0"/>
              </a:rPr>
              <a:t>Creation : Creating an empty binary tree to which 'root' points</a:t>
            </a:r>
          </a:p>
          <a:p>
            <a:pPr marL="965200" marR="45720" lvl="1" indent="-508000" algn="just">
              <a:spcBef>
                <a:spcPct val="20000"/>
              </a:spcBef>
              <a:buClr>
                <a:schemeClr val="bg2">
                  <a:lumMod val="25000"/>
                </a:schemeClr>
              </a:buClr>
              <a:buSzPct val="95000"/>
              <a:buFont typeface="Wingdings" pitchFamily="2" charset="2"/>
              <a:buChar char="v"/>
              <a:defRPr/>
            </a:pPr>
            <a:r>
              <a:rPr lang="en-US" sz="3400" b="1" dirty="0" smtClean="0">
                <a:latin typeface="Times New Roman" pitchFamily="18" charset="0"/>
                <a:cs typeface="Times New Roman" pitchFamily="18" charset="0"/>
              </a:rPr>
              <a:t>Traversal : To Visiting all the nodes in a binary tree</a:t>
            </a:r>
          </a:p>
          <a:p>
            <a:pPr marL="965200" marR="45720" lvl="1" indent="-508000" algn="just">
              <a:spcBef>
                <a:spcPct val="20000"/>
              </a:spcBef>
              <a:buClr>
                <a:schemeClr val="bg2">
                  <a:lumMod val="25000"/>
                </a:schemeClr>
              </a:buClr>
              <a:buSzPct val="95000"/>
              <a:buFont typeface="Wingdings" pitchFamily="2" charset="2"/>
              <a:buChar char="v"/>
              <a:defRPr/>
            </a:pPr>
            <a:r>
              <a:rPr lang="en-US" sz="3400" b="1" dirty="0" smtClean="0">
                <a:latin typeface="Times New Roman" pitchFamily="18" charset="0"/>
                <a:cs typeface="Times New Roman" pitchFamily="18" charset="0"/>
              </a:rPr>
              <a:t>Deletion : To Deleting a node from a non-empty binary tree </a:t>
            </a:r>
            <a:r>
              <a:rPr lang="en-US" sz="3400" dirty="0" smtClean="0">
                <a:latin typeface="Times New Roman" pitchFamily="18" charset="0"/>
                <a:cs typeface="Times New Roman" pitchFamily="18" charset="0"/>
              </a:rPr>
              <a:t>A binary tree T consists of each node has 0 or 2 children is called extended </a:t>
            </a:r>
            <a:r>
              <a:rPr lang="en-US" sz="3400" b="1" dirty="0" smtClean="0">
                <a:latin typeface="Times New Roman" pitchFamily="18" charset="0"/>
                <a:cs typeface="Times New Roman" pitchFamily="18" charset="0"/>
              </a:rPr>
              <a:t>binary tree</a:t>
            </a:r>
          </a:p>
          <a:p>
            <a:pPr marL="965200" marR="45720" lvl="1" indent="-508000" algn="just">
              <a:spcBef>
                <a:spcPct val="20000"/>
              </a:spcBef>
              <a:buClr>
                <a:schemeClr val="bg2">
                  <a:lumMod val="25000"/>
                </a:schemeClr>
              </a:buClr>
              <a:buSzPct val="95000"/>
              <a:defRPr/>
            </a:pPr>
            <a:endParaRPr lang="en-US" sz="3400" b="1" dirty="0" smtClean="0">
              <a:latin typeface="Times New Roman" pitchFamily="18" charset="0"/>
              <a:cs typeface="Times New Roman" pitchFamily="18" charset="0"/>
            </a:endParaRPr>
          </a:p>
          <a:p>
            <a:pPr marL="965200" marR="45720" lvl="1" indent="-508000" algn="just">
              <a:spcBef>
                <a:spcPct val="20000"/>
              </a:spcBef>
              <a:buClr>
                <a:schemeClr val="bg2">
                  <a:lumMod val="25000"/>
                </a:schemeClr>
              </a:buClr>
              <a:buSzPct val="95000"/>
              <a:buFont typeface="Wingdings" pitchFamily="2" charset="2"/>
              <a:buChar char="v"/>
              <a:defRPr/>
            </a:pPr>
            <a:r>
              <a:rPr lang="en-US" sz="3400" b="1" dirty="0" smtClean="0">
                <a:latin typeface="Times New Roman" pitchFamily="18" charset="0"/>
                <a:cs typeface="Times New Roman" pitchFamily="18" charset="0"/>
              </a:rPr>
              <a:t>Insertion : To Inserting a node into an existing (may be empty) binary tree</a:t>
            </a:r>
          </a:p>
        </p:txBody>
      </p:sp>
      <p:sp>
        <p:nvSpPr>
          <p:cNvPr id="14" name="Rectangle 13"/>
          <p:cNvSpPr/>
          <p:nvPr/>
        </p:nvSpPr>
        <p:spPr>
          <a:xfrm>
            <a:off x="990600" y="304800"/>
            <a:ext cx="7696200"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Operations on Binary Tree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28</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838200"/>
            <a:ext cx="8229600" cy="5105400"/>
          </a:xfrm>
          <a:prstGeom prst="rect">
            <a:avLst/>
          </a:prstGeom>
        </p:spPr>
        <p:txBody>
          <a:bodyPr vert="horz" lIns="0" rIns="18288">
            <a:normAutofit fontScale="925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indent="-508000" algn="just">
              <a:spcBef>
                <a:spcPct val="20000"/>
              </a:spcBef>
              <a:buClr>
                <a:schemeClr val="bg2">
                  <a:lumMod val="25000"/>
                </a:schemeClr>
              </a:buClr>
              <a:buSzPct val="95000"/>
              <a:defRPr/>
            </a:pPr>
            <a:r>
              <a:rPr lang="en-US" sz="4000" dirty="0" smtClean="0">
                <a:latin typeface="Times New Roman" pitchFamily="18" charset="0"/>
                <a:cs typeface="Times New Roman" pitchFamily="18" charset="0"/>
              </a:rPr>
              <a:t>	The basic operations on a binary tree can be as listed below as follows:</a:t>
            </a:r>
          </a:p>
          <a:p>
            <a:pPr marL="508000" marR="45720" lvl="0" indent="-508000" algn="just">
              <a:spcBef>
                <a:spcPct val="20000"/>
              </a:spcBef>
              <a:buClr>
                <a:schemeClr val="bg2">
                  <a:lumMod val="25000"/>
                </a:schemeClr>
              </a:buClr>
              <a:buSzPct val="95000"/>
              <a:defRPr/>
            </a:pPr>
            <a:endParaRPr lang="en-US" sz="2400" dirty="0" smtClean="0">
              <a:latin typeface="Times New Roman" pitchFamily="18" charset="0"/>
              <a:cs typeface="Times New Roman" pitchFamily="18" charset="0"/>
            </a:endParaRPr>
          </a:p>
          <a:p>
            <a:pPr marL="1320800" marR="45720" lvl="0" indent="-581025" algn="just">
              <a:spcBef>
                <a:spcPct val="20000"/>
              </a:spcBef>
              <a:buClr>
                <a:schemeClr val="bg2">
                  <a:lumMod val="25000"/>
                </a:schemeClr>
              </a:buClr>
              <a:buSzPct val="95000"/>
              <a:defRPr/>
            </a:pPr>
            <a:endParaRPr lang="en-US" sz="3600" dirty="0" smtClean="0">
              <a:latin typeface="Times New Roman" pitchFamily="18" charset="0"/>
              <a:cs typeface="Times New Roman" pitchFamily="18" charset="0"/>
            </a:endParaRPr>
          </a:p>
          <a:p>
            <a:pPr marL="965200" marR="45720" lvl="1" indent="-508000" algn="just">
              <a:spcBef>
                <a:spcPct val="20000"/>
              </a:spcBef>
              <a:buClr>
                <a:schemeClr val="bg2">
                  <a:lumMod val="25000"/>
                </a:schemeClr>
              </a:buClr>
              <a:buSzPct val="95000"/>
              <a:buFont typeface="Wingdings" pitchFamily="2" charset="2"/>
              <a:buChar char="v"/>
              <a:defRPr/>
            </a:pPr>
            <a:r>
              <a:rPr lang="en-US" sz="3200" dirty="0" smtClean="0">
                <a:latin typeface="Times New Roman" pitchFamily="18" charset="0"/>
                <a:cs typeface="Times New Roman" pitchFamily="18" charset="0"/>
              </a:rPr>
              <a:t>Merge : To Merging two binary trees</a:t>
            </a:r>
          </a:p>
          <a:p>
            <a:pPr marL="965200" marR="45720" lvl="1" indent="-508000" algn="just">
              <a:spcBef>
                <a:spcPct val="20000"/>
              </a:spcBef>
              <a:buClr>
                <a:schemeClr val="bg2">
                  <a:lumMod val="25000"/>
                </a:schemeClr>
              </a:buClr>
              <a:buSzPct val="95000"/>
              <a:buFont typeface="Wingdings" pitchFamily="2" charset="2"/>
              <a:buChar char="v"/>
              <a:defRPr/>
            </a:pPr>
            <a:r>
              <a:rPr lang="en-US" sz="3200" dirty="0" smtClean="0">
                <a:latin typeface="Times New Roman" pitchFamily="18" charset="0"/>
                <a:cs typeface="Times New Roman" pitchFamily="18" charset="0"/>
              </a:rPr>
              <a:t>Copy : Copying a binary tree</a:t>
            </a:r>
          </a:p>
          <a:p>
            <a:pPr marL="965200" marR="45720" lvl="1" indent="-508000" algn="just">
              <a:spcBef>
                <a:spcPct val="20000"/>
              </a:spcBef>
              <a:buClr>
                <a:schemeClr val="bg2">
                  <a:lumMod val="25000"/>
                </a:schemeClr>
              </a:buClr>
              <a:buSzPct val="95000"/>
              <a:buFont typeface="Wingdings" pitchFamily="2" charset="2"/>
              <a:buChar char="v"/>
              <a:defRPr/>
            </a:pPr>
            <a:r>
              <a:rPr lang="en-US" sz="3200" dirty="0" smtClean="0">
                <a:latin typeface="Times New Roman" pitchFamily="18" charset="0"/>
                <a:cs typeface="Times New Roman" pitchFamily="18" charset="0"/>
              </a:rPr>
              <a:t>Compare : Comparing two binary trees</a:t>
            </a:r>
          </a:p>
          <a:p>
            <a:pPr marL="965200" marR="45720" lvl="1" indent="-508000" algn="just">
              <a:spcBef>
                <a:spcPct val="20000"/>
              </a:spcBef>
              <a:buClr>
                <a:schemeClr val="bg2">
                  <a:lumMod val="25000"/>
                </a:schemeClr>
              </a:buClr>
              <a:buSzPct val="95000"/>
              <a:buFont typeface="Wingdings" pitchFamily="2" charset="2"/>
              <a:buChar char="v"/>
              <a:defRPr/>
            </a:pPr>
            <a:r>
              <a:rPr lang="en-US" sz="3600" dirty="0" smtClean="0">
                <a:latin typeface="Times New Roman" pitchFamily="18" charset="0"/>
                <a:cs typeface="Times New Roman" pitchFamily="18" charset="0"/>
              </a:rPr>
              <a:t>Find replica or mirror</a:t>
            </a:r>
          </a:p>
        </p:txBody>
      </p:sp>
      <p:sp>
        <p:nvSpPr>
          <p:cNvPr id="14" name="Rectangle 13"/>
          <p:cNvSpPr/>
          <p:nvPr/>
        </p:nvSpPr>
        <p:spPr>
          <a:xfrm>
            <a:off x="990600" y="304800"/>
            <a:ext cx="7696200"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Operations on Binary Tree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29</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838200"/>
            <a:ext cx="8229600" cy="5105400"/>
          </a:xfrm>
          <a:prstGeom prst="rect">
            <a:avLst/>
          </a:prstGeom>
        </p:spPr>
        <p:txBody>
          <a:bodyPr vert="horz" lIns="0" rIns="18288">
            <a:normAutofit fontScale="925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965200" marR="45720" lvl="1" indent="-508000" algn="just">
              <a:spcBef>
                <a:spcPct val="20000"/>
              </a:spcBef>
              <a:buClr>
                <a:schemeClr val="bg2">
                  <a:lumMod val="25000"/>
                </a:schemeClr>
              </a:buClr>
              <a:buSzPct val="95000"/>
              <a:defRPr/>
            </a:pPr>
            <a:r>
              <a:rPr lang="en-US" sz="2800" dirty="0" smtClean="0">
                <a:latin typeface="Times New Roman" pitchFamily="18" charset="0"/>
                <a:cs typeface="Times New Roman" pitchFamily="18" charset="0"/>
              </a:rPr>
              <a:t>The two main </a:t>
            </a:r>
            <a:r>
              <a:rPr lang="en-US" sz="2800" b="1" dirty="0" smtClean="0">
                <a:latin typeface="Times New Roman" pitchFamily="18" charset="0"/>
                <a:cs typeface="Times New Roman" pitchFamily="18" charset="0"/>
              </a:rPr>
              <a:t>reasons </a:t>
            </a:r>
            <a:r>
              <a:rPr lang="en-US" sz="2800" dirty="0" smtClean="0">
                <a:latin typeface="Times New Roman" pitchFamily="18" charset="0"/>
                <a:cs typeface="Times New Roman" pitchFamily="18" charset="0"/>
              </a:rPr>
              <a:t>are</a:t>
            </a:r>
          </a:p>
          <a:p>
            <a:pPr marL="965200" marR="45720" lvl="1" indent="-508000" algn="just">
              <a:spcBef>
                <a:spcPct val="20000"/>
              </a:spcBef>
              <a:buClr>
                <a:schemeClr val="bg2">
                  <a:lumMod val="25000"/>
                </a:schemeClr>
              </a:buClr>
              <a:buSzPct val="95000"/>
              <a:defRPr/>
            </a:pPr>
            <a:endParaRPr lang="en-US" sz="2800" b="1" dirty="0" smtClean="0">
              <a:latin typeface="Times New Roman" pitchFamily="18" charset="0"/>
              <a:cs typeface="Times New Roman" pitchFamily="18" charset="0"/>
            </a:endParaRPr>
          </a:p>
          <a:p>
            <a:pPr marL="965200" marR="45720" lvl="1" indent="-508000" algn="just">
              <a:spcBef>
                <a:spcPct val="20000"/>
              </a:spcBef>
              <a:buClr>
                <a:schemeClr val="bg2">
                  <a:lumMod val="25000"/>
                </a:schemeClr>
              </a:buClr>
              <a:buSzPct val="95000"/>
              <a:defRPr/>
            </a:pPr>
            <a:endParaRPr lang="en-US" sz="2800" b="1" dirty="0" smtClean="0">
              <a:latin typeface="Times New Roman" pitchFamily="18" charset="0"/>
              <a:cs typeface="Times New Roman" pitchFamily="18" charset="0"/>
            </a:endParaRPr>
          </a:p>
          <a:p>
            <a:pPr marL="965200" marR="45720" lvl="1" indent="-508000" algn="just">
              <a:spcBef>
                <a:spcPct val="20000"/>
              </a:spcBef>
              <a:buClr>
                <a:schemeClr val="bg2">
                  <a:lumMod val="25000"/>
                </a:schemeClr>
              </a:buClr>
              <a:buSzPct val="95000"/>
              <a:buFont typeface="Wingdings" pitchFamily="2" charset="2"/>
              <a:buChar char="v"/>
              <a:defRPr/>
            </a:pPr>
            <a:r>
              <a:rPr lang="en-US" sz="2800" dirty="0" smtClean="0">
                <a:latin typeface="Times New Roman" pitchFamily="18" charset="0"/>
                <a:cs typeface="Times New Roman" pitchFamily="18" charset="0"/>
              </a:rPr>
              <a:t>A </a:t>
            </a:r>
            <a:r>
              <a:rPr lang="en-US" sz="2800" b="1" dirty="0" smtClean="0">
                <a:latin typeface="Times New Roman" pitchFamily="18" charset="0"/>
                <a:cs typeface="Times New Roman" pitchFamily="18" charset="0"/>
              </a:rPr>
              <a:t>Binary Tree </a:t>
            </a:r>
            <a:r>
              <a:rPr lang="en-US" sz="2800" dirty="0" smtClean="0">
                <a:latin typeface="Times New Roman" pitchFamily="18" charset="0"/>
                <a:cs typeface="Times New Roman" pitchFamily="18" charset="0"/>
              </a:rPr>
              <a:t>has a natural implementation in linked storage</a:t>
            </a:r>
          </a:p>
          <a:p>
            <a:pPr marL="965200" marR="45720" lvl="1" indent="-508000" algn="just">
              <a:spcBef>
                <a:spcPct val="20000"/>
              </a:spcBef>
              <a:buClr>
                <a:schemeClr val="bg2">
                  <a:lumMod val="25000"/>
                </a:schemeClr>
              </a:buClr>
              <a:buSzPct val="95000"/>
              <a:defRPr/>
            </a:pPr>
            <a:endParaRPr lang="en-US" sz="2800" dirty="0" smtClean="0">
              <a:latin typeface="Times New Roman" pitchFamily="18" charset="0"/>
              <a:cs typeface="Times New Roman" pitchFamily="18" charset="0"/>
            </a:endParaRPr>
          </a:p>
          <a:p>
            <a:pPr marL="965200" marR="45720" lvl="1" indent="-508000" algn="just">
              <a:spcBef>
                <a:spcPct val="20000"/>
              </a:spcBef>
              <a:buClr>
                <a:schemeClr val="bg2">
                  <a:lumMod val="25000"/>
                </a:schemeClr>
              </a:buClr>
              <a:buSzPct val="95000"/>
              <a:buFont typeface="Wingdings" pitchFamily="2" charset="2"/>
              <a:buChar char="v"/>
              <a:defRPr/>
            </a:pPr>
            <a:r>
              <a:rPr lang="en-US" sz="2800" dirty="0" smtClean="0">
                <a:latin typeface="Times New Roman" pitchFamily="18" charset="0"/>
                <a:cs typeface="Times New Roman" pitchFamily="18" charset="0"/>
              </a:rPr>
              <a:t>The linked structure is more convenient for insertions and deletions</a:t>
            </a:r>
            <a:endParaRPr lang="en-US" sz="2800" b="1" u="sng" dirty="0" smtClean="0">
              <a:latin typeface="Times New Roman" pitchFamily="18" charset="0"/>
              <a:cs typeface="Times New Roman" pitchFamily="18" charset="0"/>
            </a:endParaRPr>
          </a:p>
        </p:txBody>
      </p:sp>
      <p:sp>
        <p:nvSpPr>
          <p:cNvPr id="14" name="Rectangle 13"/>
          <p:cNvSpPr/>
          <p:nvPr/>
        </p:nvSpPr>
        <p:spPr>
          <a:xfrm>
            <a:off x="990600" y="304800"/>
            <a:ext cx="7696200" cy="692497"/>
          </a:xfrm>
          <a:prstGeom prst="rect">
            <a:avLst/>
          </a:prstGeom>
        </p:spPr>
        <p:txBody>
          <a:bodyPr wrap="square">
            <a:spAutoFit/>
          </a:bodyPr>
          <a:lstStyle/>
          <a:p>
            <a:pPr lvl="0"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Realization Of A Binary Tree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838200"/>
            <a:ext cx="7851648" cy="1143000"/>
          </a:xfrm>
        </p:spPr>
        <p:txBody>
          <a:bodyPr>
            <a:normAutofit fontScale="90000"/>
          </a:bodyPr>
          <a:lstStyle/>
          <a:p>
            <a:pPr algn="ctr"/>
            <a:r>
              <a:rPr lang="en-US" dirty="0" smtClean="0">
                <a:solidFill>
                  <a:schemeClr val="tx1"/>
                </a:solidFill>
                <a:latin typeface="Times New Roman" pitchFamily="18" charset="0"/>
                <a:cs typeface="Times New Roman" pitchFamily="18" charset="0"/>
              </a:rPr>
              <a:t>Objectives</a:t>
            </a:r>
            <a:br>
              <a:rPr lang="en-US" dirty="0" smtClean="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762000" y="1752600"/>
            <a:ext cx="8159496" cy="4343400"/>
          </a:xfrm>
        </p:spPr>
        <p:txBody>
          <a:bodyPr>
            <a:noAutofit/>
          </a:bodyPr>
          <a:lstStyle/>
          <a:p>
            <a:pPr marL="465138" indent="-465138" algn="l">
              <a:buClr>
                <a:schemeClr val="bg2">
                  <a:lumMod val="20000"/>
                  <a:lumOff val="80000"/>
                </a:schemeClr>
              </a:buClr>
              <a:buFont typeface="Wingdings" pitchFamily="2" charset="2"/>
              <a:buChar char="v"/>
            </a:pPr>
            <a:r>
              <a:rPr lang="en-US" sz="2400" dirty="0" smtClean="0">
                <a:solidFill>
                  <a:schemeClr val="tx1"/>
                </a:solidFill>
                <a:latin typeface="Times New Roman" pitchFamily="18" charset="0"/>
                <a:cs typeface="Times New Roman" pitchFamily="18" charset="0"/>
              </a:rPr>
              <a:t>Study how trees are used to represent data in hierarchical manner</a:t>
            </a:r>
          </a:p>
          <a:p>
            <a:pPr marL="465138" indent="-465138" algn="l">
              <a:buClr>
                <a:schemeClr val="bg2">
                  <a:lumMod val="20000"/>
                  <a:lumOff val="80000"/>
                </a:schemeClr>
              </a:buClr>
            </a:pPr>
            <a:endParaRPr lang="en-US" sz="2400" dirty="0" smtClean="0">
              <a:solidFill>
                <a:schemeClr val="tx1"/>
              </a:solidFill>
              <a:latin typeface="Times New Roman" pitchFamily="18" charset="0"/>
              <a:cs typeface="Times New Roman" pitchFamily="18" charset="0"/>
            </a:endParaRPr>
          </a:p>
          <a:p>
            <a:pPr marL="465138" indent="-465138" algn="l">
              <a:buClr>
                <a:schemeClr val="bg2">
                  <a:lumMod val="20000"/>
                  <a:lumOff val="80000"/>
                </a:schemeClr>
              </a:buClr>
              <a:buFont typeface="Wingdings" pitchFamily="2" charset="2"/>
              <a:buChar char="v"/>
            </a:pPr>
            <a:r>
              <a:rPr lang="en-US" sz="2400" dirty="0" smtClean="0">
                <a:solidFill>
                  <a:schemeClr val="tx1"/>
                </a:solidFill>
                <a:latin typeface="Times New Roman" pitchFamily="18" charset="0"/>
                <a:cs typeface="Times New Roman" pitchFamily="18" charset="0"/>
              </a:rPr>
              <a:t>Define Binary Search Trees (BST), that allow both rapid retrieval by key and inorder traversal</a:t>
            </a:r>
          </a:p>
          <a:p>
            <a:pPr marL="465138" indent="-465138" algn="l">
              <a:buClr>
                <a:schemeClr val="bg2">
                  <a:lumMod val="20000"/>
                  <a:lumOff val="80000"/>
                </a:schemeClr>
              </a:buClr>
            </a:pPr>
            <a:endParaRPr lang="en-US" sz="2400" dirty="0" smtClean="0">
              <a:solidFill>
                <a:schemeClr val="tx1"/>
              </a:solidFill>
              <a:latin typeface="Times New Roman" pitchFamily="18" charset="0"/>
              <a:cs typeface="Times New Roman" pitchFamily="18" charset="0"/>
            </a:endParaRPr>
          </a:p>
          <a:p>
            <a:pPr marL="465138" indent="-465138" algn="l">
              <a:buClr>
                <a:schemeClr val="bg2">
                  <a:lumMod val="20000"/>
                  <a:lumOff val="80000"/>
                </a:schemeClr>
              </a:buClr>
              <a:buFont typeface="Wingdings" pitchFamily="2" charset="2"/>
              <a:buChar char="v"/>
            </a:pPr>
            <a:r>
              <a:rPr lang="en-US" sz="2400" dirty="0" smtClean="0">
                <a:solidFill>
                  <a:schemeClr val="tx1"/>
                </a:solidFill>
                <a:latin typeface="Times New Roman" pitchFamily="18" charset="0"/>
                <a:cs typeface="Times New Roman" pitchFamily="18" charset="0"/>
              </a:rPr>
              <a:t>Learn use of trees as a flexible data structure for solving a wide range of problems</a:t>
            </a:r>
          </a:p>
          <a:p>
            <a:pPr marL="465138" indent="-465138" algn="l"/>
            <a:endParaRPr lang="en-US" sz="2400" i="1" dirty="0" smtClean="0">
              <a:latin typeface="Times New Roman" pitchFamily="18" charset="0"/>
              <a:cs typeface="Times New Roman" pitchFamily="18" charset="0"/>
            </a:endParaRPr>
          </a:p>
          <a:p>
            <a:pPr marL="465138" indent="-465138" algn="l"/>
            <a:endParaRPr lang="en-US" sz="2400" b="1" dirty="0" smtClean="0">
              <a:solidFill>
                <a:schemeClr val="tx2">
                  <a:lumMod val="10000"/>
                </a:schemeClr>
              </a:solidFill>
            </a:endParaRPr>
          </a:p>
          <a:p>
            <a:pPr algn="l"/>
            <a:endParaRPr lang="en-US" sz="2400" i="1" dirty="0" smtClean="0"/>
          </a:p>
          <a:p>
            <a:pPr marL="465138" indent="-465138" algn="l">
              <a:buBlip>
                <a:blip r:embed="rId2"/>
              </a:buBlip>
            </a:pPr>
            <a:endParaRPr lang="en-US" sz="2400" b="1" dirty="0" smtClean="0">
              <a:solidFill>
                <a:srgbClr val="D2FED4"/>
              </a:solidFill>
            </a:endParaRPr>
          </a:p>
          <a:p>
            <a:pPr algn="l">
              <a:buFont typeface="Arial" pitchFamily="34" charset="0"/>
              <a:buChar char="•"/>
            </a:pPr>
            <a:endParaRPr lang="en-US" sz="2400" dirty="0">
              <a:solidFill>
                <a:srgbClr val="C3FDB1"/>
              </a:solidFill>
            </a:endParaRPr>
          </a:p>
        </p:txBody>
      </p:sp>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3</a:t>
            </a:fld>
            <a:endParaRPr lang="en-US"/>
          </a:p>
        </p:txBody>
      </p:sp>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30</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838200"/>
            <a:ext cx="8229600" cy="5105400"/>
          </a:xfrm>
          <a:prstGeom prst="rect">
            <a:avLst/>
          </a:prstGeom>
        </p:spPr>
        <p:txBody>
          <a:bodyPr vert="horz" lIns="0" rIns="18288">
            <a:normAutofit fontScale="70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965200" marR="45720" lvl="1" indent="-508000" algn="just">
              <a:spcBef>
                <a:spcPct val="20000"/>
              </a:spcBef>
              <a:buClr>
                <a:schemeClr val="bg2">
                  <a:lumMod val="25000"/>
                </a:schemeClr>
              </a:buClr>
              <a:buSzPct val="95000"/>
              <a:buFont typeface="Wingdings" pitchFamily="2" charset="2"/>
              <a:buChar char="v"/>
              <a:defRPr/>
            </a:pPr>
            <a:r>
              <a:rPr lang="en-US" sz="2800" dirty="0" smtClean="0">
                <a:latin typeface="Times New Roman" pitchFamily="18" charset="0"/>
                <a:cs typeface="Times New Roman" pitchFamily="18" charset="0"/>
              </a:rPr>
              <a:t>       For any node with index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0 ≤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 n-1,</a:t>
            </a:r>
          </a:p>
          <a:p>
            <a:pPr marL="1371600" marR="45720" lvl="1" indent="-914400">
              <a:spcBef>
                <a:spcPct val="20000"/>
              </a:spcBef>
              <a:buClr>
                <a:schemeClr val="bg2">
                  <a:lumMod val="25000"/>
                </a:schemeClr>
              </a:buClr>
              <a:buSzPct val="95000"/>
              <a:buFont typeface="Wingdings" pitchFamily="2" charset="2"/>
              <a:buChar char="v"/>
              <a:defRPr/>
            </a:pPr>
            <a:r>
              <a:rPr lang="en-US" sz="2800" dirty="0" smtClean="0">
                <a:latin typeface="Times New Roman" pitchFamily="18" charset="0"/>
                <a:cs typeface="Times New Roman" pitchFamily="18" charset="0"/>
              </a:rPr>
              <a:t>PARENT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 ë(t–1)/2û  if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¹ 0</a:t>
            </a:r>
          </a:p>
          <a:p>
            <a:pPr marL="1371600" marR="45720" lvl="1" indent="-914400">
              <a:spcBef>
                <a:spcPct val="20000"/>
              </a:spcBef>
              <a:buClr>
                <a:schemeClr val="bg2">
                  <a:lumMod val="25000"/>
                </a:schemeClr>
              </a:buClr>
              <a:buSzPct val="95000"/>
              <a:defRPr/>
            </a:pPr>
            <a:r>
              <a:rPr lang="en-US" sz="2800" dirty="0" smtClean="0">
                <a:latin typeface="Times New Roman" pitchFamily="18" charset="0"/>
                <a:cs typeface="Times New Roman" pitchFamily="18" charset="0"/>
              </a:rPr>
              <a:t>		If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 0</a:t>
            </a:r>
          </a:p>
          <a:p>
            <a:pPr marL="1371600" marR="45720" lvl="1" indent="-914400">
              <a:spcBef>
                <a:spcPct val="20000"/>
              </a:spcBef>
              <a:buClr>
                <a:schemeClr val="bg2">
                  <a:lumMod val="25000"/>
                </a:schemeClr>
              </a:buClr>
              <a:buSzPct val="95000"/>
              <a:defRPr/>
            </a:pPr>
            <a:r>
              <a:rPr lang="en-US" sz="2800" dirty="0" smtClean="0">
                <a:latin typeface="Times New Roman" pitchFamily="18" charset="0"/>
                <a:cs typeface="Times New Roman" pitchFamily="18" charset="0"/>
              </a:rPr>
              <a:t>		 then it is root which has no parent</a:t>
            </a:r>
          </a:p>
          <a:p>
            <a:pPr marL="965200" marR="45720" lvl="1" indent="-508000" algn="just">
              <a:spcBef>
                <a:spcPct val="20000"/>
              </a:spcBef>
              <a:buClr>
                <a:schemeClr val="bg2">
                  <a:lumMod val="25000"/>
                </a:schemeClr>
              </a:buClr>
              <a:buSzPct val="95000"/>
              <a:defRPr/>
            </a:pPr>
            <a:endParaRPr lang="en-US" sz="2400" dirty="0" smtClean="0">
              <a:latin typeface="Times New Roman" pitchFamily="18" charset="0"/>
              <a:cs typeface="Times New Roman" pitchFamily="18" charset="0"/>
            </a:endParaRPr>
          </a:p>
          <a:p>
            <a:pPr marL="1371600" marR="45720" lvl="1" indent="-914400">
              <a:spcBef>
                <a:spcPct val="20000"/>
              </a:spcBef>
              <a:buClr>
                <a:schemeClr val="bg2">
                  <a:lumMod val="25000"/>
                </a:schemeClr>
              </a:buClr>
              <a:buSzPct val="95000"/>
              <a:buFont typeface="Wingdings" pitchFamily="2" charset="2"/>
              <a:buChar char="v"/>
              <a:defRPr/>
            </a:pPr>
            <a:r>
              <a:rPr lang="en-US" sz="2800" dirty="0" smtClean="0">
                <a:latin typeface="Times New Roman" pitchFamily="18" charset="0"/>
                <a:cs typeface="Times New Roman" pitchFamily="18" charset="0"/>
              </a:rPr>
              <a:t>LCH ILD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 2 *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+ 1 if 2i + 1 ≤ n-1</a:t>
            </a:r>
          </a:p>
          <a:p>
            <a:pPr marL="1371600" marR="45720" lvl="1" indent="-914400">
              <a:spcBef>
                <a:spcPct val="20000"/>
              </a:spcBef>
              <a:buClr>
                <a:schemeClr val="bg2">
                  <a:lumMod val="25000"/>
                </a:schemeClr>
              </a:buClr>
              <a:buSzPct val="95000"/>
              <a:defRPr/>
            </a:pPr>
            <a:r>
              <a:rPr lang="en-US" sz="2800" dirty="0" smtClean="0">
                <a:latin typeface="Times New Roman" pitchFamily="18" charset="0"/>
                <a:cs typeface="Times New Roman" pitchFamily="18" charset="0"/>
              </a:rPr>
              <a:t>		If 2i ³ n,</a:t>
            </a:r>
          </a:p>
          <a:p>
            <a:pPr marL="1371600" marR="45720" lvl="1" indent="-914400">
              <a:spcBef>
                <a:spcPct val="20000"/>
              </a:spcBef>
              <a:buClr>
                <a:schemeClr val="bg2">
                  <a:lumMod val="25000"/>
                </a:schemeClr>
              </a:buClr>
              <a:buSzPct val="95000"/>
              <a:defRPr/>
            </a:pPr>
            <a:r>
              <a:rPr lang="en-US" sz="2800" dirty="0" smtClean="0">
                <a:latin typeface="Times New Roman" pitchFamily="18" charset="0"/>
                <a:cs typeface="Times New Roman" pitchFamily="18" charset="0"/>
              </a:rPr>
              <a:t>		 then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has no left child</a:t>
            </a:r>
          </a:p>
          <a:p>
            <a:pPr marL="1371600" marR="45720" lvl="1" indent="-914400">
              <a:spcBef>
                <a:spcPct val="20000"/>
              </a:spcBef>
              <a:buClr>
                <a:schemeClr val="bg2">
                  <a:lumMod val="25000"/>
                </a:schemeClr>
              </a:buClr>
              <a:buSzPct val="95000"/>
              <a:defRPr/>
            </a:pPr>
            <a:endParaRPr lang="en-US" sz="2800" dirty="0" smtClean="0">
              <a:latin typeface="Times New Roman" pitchFamily="18" charset="0"/>
              <a:cs typeface="Times New Roman" pitchFamily="18" charset="0"/>
            </a:endParaRPr>
          </a:p>
          <a:p>
            <a:pPr marL="965200" marR="45720" lvl="1" indent="-508000" algn="just">
              <a:spcBef>
                <a:spcPct val="20000"/>
              </a:spcBef>
              <a:buClr>
                <a:schemeClr val="bg2">
                  <a:lumMod val="25000"/>
                </a:schemeClr>
              </a:buClr>
              <a:buSzPct val="95000"/>
              <a:buFont typeface="Wingdings" pitchFamily="2" charset="2"/>
              <a:buChar char="v"/>
              <a:defRPr/>
            </a:pPr>
            <a:r>
              <a:rPr lang="en-US" sz="2800" dirty="0" smtClean="0">
                <a:latin typeface="Times New Roman" pitchFamily="18" charset="0"/>
                <a:cs typeface="Times New Roman" pitchFamily="18" charset="0"/>
              </a:rPr>
              <a:t>       RCHILD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 2i + 2 if 2i + 2 ≤ n-1</a:t>
            </a:r>
          </a:p>
          <a:p>
            <a:pPr marL="1371600" marR="45720" lvl="1" indent="-914400">
              <a:spcBef>
                <a:spcPct val="20000"/>
              </a:spcBef>
              <a:buClr>
                <a:schemeClr val="bg2">
                  <a:lumMod val="25000"/>
                </a:schemeClr>
              </a:buClr>
              <a:buSzPct val="95000"/>
              <a:defRPr/>
            </a:pPr>
            <a:r>
              <a:rPr lang="en-US" sz="2800" dirty="0" smtClean="0">
                <a:latin typeface="Times New Roman" pitchFamily="18" charset="0"/>
                <a:cs typeface="Times New Roman" pitchFamily="18" charset="0"/>
              </a:rPr>
              <a:t>		If (2i + 1) ³ n,</a:t>
            </a:r>
          </a:p>
          <a:p>
            <a:pPr marL="1371600" marR="45720" lvl="1" indent="-914400">
              <a:spcBef>
                <a:spcPct val="20000"/>
              </a:spcBef>
              <a:buClr>
                <a:schemeClr val="bg2">
                  <a:lumMod val="25000"/>
                </a:schemeClr>
              </a:buClr>
              <a:buSzPct val="95000"/>
              <a:defRPr/>
            </a:pPr>
            <a:r>
              <a:rPr lang="en-US" sz="2800" dirty="0" smtClean="0">
                <a:latin typeface="Times New Roman" pitchFamily="18" charset="0"/>
                <a:cs typeface="Times New Roman" pitchFamily="18" charset="0"/>
              </a:rPr>
              <a:t>		 then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has no right child</a:t>
            </a:r>
          </a:p>
        </p:txBody>
      </p:sp>
      <p:sp>
        <p:nvSpPr>
          <p:cNvPr id="14" name="Rectangle 13"/>
          <p:cNvSpPr/>
          <p:nvPr/>
        </p:nvSpPr>
        <p:spPr>
          <a:xfrm>
            <a:off x="990600" y="304800"/>
            <a:ext cx="7696200" cy="1292662"/>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Array Implementation of a Binary Tree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31</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838200"/>
            <a:ext cx="8229600" cy="5181600"/>
          </a:xfrm>
          <a:prstGeom prst="rect">
            <a:avLst/>
          </a:prstGeom>
        </p:spPr>
        <p:txBody>
          <a:bodyPr vert="horz" lIns="0" rIns="18288">
            <a:normAutofit lnSpcReduction="1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r>
              <a:rPr lang="en-US" sz="2800" b="1" dirty="0" smtClean="0">
                <a:latin typeface="Times New Roman" pitchFamily="18" charset="0"/>
                <a:cs typeface="Times New Roman" pitchFamily="18" charset="0"/>
              </a:rPr>
              <a:t>Any node can be accessed from any other node by calculating the index</a:t>
            </a:r>
          </a:p>
          <a:p>
            <a:pPr marL="508000" marR="45720" lvl="0" indent="-508000" algn="just">
              <a:spcBef>
                <a:spcPct val="20000"/>
              </a:spcBef>
              <a:buClr>
                <a:schemeClr val="bg2">
                  <a:lumMod val="20000"/>
                  <a:lumOff val="80000"/>
                </a:schemeClr>
              </a:buClr>
              <a:buSzPct val="95000"/>
              <a:buFont typeface="Wingdings" pitchFamily="2" charset="2"/>
              <a:buChar char="v"/>
              <a:defRPr/>
            </a:pPr>
            <a:r>
              <a:rPr lang="en-US" sz="2800" dirty="0" smtClean="0">
                <a:latin typeface="Times New Roman" pitchFamily="18" charset="0"/>
                <a:cs typeface="Times New Roman" pitchFamily="18" charset="0"/>
              </a:rPr>
              <a:t>Here, data are stored without any pointers to their successor or ancestor</a:t>
            </a:r>
          </a:p>
          <a:p>
            <a:pPr marL="508000" marR="45720" lvl="0" indent="-508000" algn="just">
              <a:spcBef>
                <a:spcPct val="20000"/>
              </a:spcBef>
              <a:buClr>
                <a:schemeClr val="bg2">
                  <a:lumMod val="20000"/>
                  <a:lumOff val="80000"/>
                </a:schemeClr>
              </a:buClr>
              <a:buSzPct val="95000"/>
              <a:buFont typeface="Wingdings" pitchFamily="2" charset="2"/>
              <a:buChar char="v"/>
              <a:defRPr/>
            </a:pPr>
            <a:r>
              <a:rPr lang="en-US" sz="2800" b="1" dirty="0" smtClean="0">
                <a:latin typeface="Times New Roman" pitchFamily="18" charset="0"/>
                <a:cs typeface="Times New Roman" pitchFamily="18" charset="0"/>
              </a:rPr>
              <a:t>Programming languages, where dynamic memory allocation is not possible (such as BASIC, FORTRAN), array representation is the only mean to store a tree</a:t>
            </a:r>
          </a:p>
        </p:txBody>
      </p:sp>
      <p:sp>
        <p:nvSpPr>
          <p:cNvPr id="14" name="Rectangle 13"/>
          <p:cNvSpPr/>
          <p:nvPr/>
        </p:nvSpPr>
        <p:spPr>
          <a:xfrm>
            <a:off x="990600" y="304800"/>
            <a:ext cx="7696200" cy="1292662"/>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Advantages of Array Representation of Binary Tree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32</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838200"/>
            <a:ext cx="8229600" cy="4800600"/>
          </a:xfrm>
          <a:prstGeom prst="rect">
            <a:avLst/>
          </a:prstGeom>
        </p:spPr>
        <p:txBody>
          <a:bodyPr vert="horz" lIns="0" rIns="18288">
            <a:normAutofit fontScale="70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5000"/>
                </a:schemeClr>
              </a:buClr>
              <a:buSzPct val="95000"/>
              <a:buFont typeface="Wingdings" pitchFamily="2" charset="2"/>
              <a:buChar char="v"/>
              <a:defRPr/>
            </a:pPr>
            <a:r>
              <a:rPr lang="en-US" sz="3400" dirty="0" smtClean="0">
                <a:latin typeface="Times New Roman" pitchFamily="18" charset="0"/>
                <a:cs typeface="Times New Roman" pitchFamily="18" charset="0"/>
              </a:rPr>
              <a:t>Other than full binary trees, majority of the array entries may be empty</a:t>
            </a:r>
          </a:p>
          <a:p>
            <a:pPr marL="508000" marR="45720" indent="-508000" algn="just">
              <a:spcBef>
                <a:spcPct val="20000"/>
              </a:spcBef>
              <a:buClr>
                <a:schemeClr val="bg2">
                  <a:lumMod val="25000"/>
                </a:schemeClr>
              </a:buClr>
              <a:buSzPct val="95000"/>
              <a:buFont typeface="Wingdings" pitchFamily="2" charset="2"/>
              <a:buChar char="v"/>
              <a:defRPr/>
            </a:pPr>
            <a:r>
              <a:rPr lang="en-US" sz="3400" dirty="0" smtClean="0">
                <a:latin typeface="Times New Roman" pitchFamily="18" charset="0"/>
                <a:cs typeface="Times New Roman" pitchFamily="18" charset="0"/>
              </a:rPr>
              <a:t>Other than full binary trees, majority of the array entries may be empty</a:t>
            </a:r>
          </a:p>
          <a:p>
            <a:pPr marL="508000" marR="45720" indent="-508000" algn="just">
              <a:spcBef>
                <a:spcPct val="20000"/>
              </a:spcBef>
              <a:buClr>
                <a:schemeClr val="bg2">
                  <a:lumMod val="25000"/>
                </a:schemeClr>
              </a:buClr>
              <a:buSzPct val="95000"/>
              <a:buFont typeface="Wingdings" pitchFamily="2" charset="2"/>
              <a:buChar char="v"/>
              <a:defRPr/>
            </a:pPr>
            <a:r>
              <a:rPr lang="en-US" sz="3400" dirty="0" smtClean="0">
                <a:latin typeface="Times New Roman" pitchFamily="18" charset="0"/>
                <a:cs typeface="Times New Roman" pitchFamily="18" charset="0"/>
              </a:rPr>
              <a:t>a new node to it or deleting a node from it are inefficient with this representation, because these require considerable data, movement up and down the array which </a:t>
            </a:r>
            <a:r>
              <a:rPr lang="en-US" sz="3400" b="1" dirty="0" smtClean="0">
                <a:latin typeface="Times New Roman" pitchFamily="18" charset="0"/>
                <a:cs typeface="Times New Roman" pitchFamily="18" charset="0"/>
              </a:rPr>
              <a:t>demand</a:t>
            </a:r>
            <a:r>
              <a:rPr lang="en-US" sz="3400" dirty="0" smtClean="0">
                <a:latin typeface="Times New Roman" pitchFamily="18" charset="0"/>
                <a:cs typeface="Times New Roman" pitchFamily="18" charset="0"/>
              </a:rPr>
              <a:t> excessive Inserting amount of processing time</a:t>
            </a:r>
          </a:p>
        </p:txBody>
      </p:sp>
      <p:sp>
        <p:nvSpPr>
          <p:cNvPr id="14" name="Rectangle 13"/>
          <p:cNvSpPr/>
          <p:nvPr/>
        </p:nvSpPr>
        <p:spPr>
          <a:xfrm>
            <a:off x="990600" y="304800"/>
            <a:ext cx="7696200" cy="1292662"/>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Disadvantages of Array Representation of Binary Tree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33</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838200"/>
            <a:ext cx="8229600" cy="2667000"/>
          </a:xfrm>
          <a:prstGeom prst="rect">
            <a:avLst/>
          </a:prstGeom>
        </p:spPr>
        <p:txBody>
          <a:bodyPr vert="horz" lIns="0" rIns="18288">
            <a:normAutofit fontScale="625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965200" marR="45720" lvl="1" indent="-508000" algn="just">
              <a:spcBef>
                <a:spcPct val="20000"/>
              </a:spcBef>
              <a:buClr>
                <a:schemeClr val="tx2">
                  <a:lumMod val="60000"/>
                  <a:lumOff val="40000"/>
                </a:schemeClr>
              </a:buClr>
              <a:buSzPct val="95000"/>
              <a:buFont typeface="Wingdings" pitchFamily="2" charset="2"/>
              <a:buChar char="v"/>
              <a:defRPr/>
            </a:pPr>
            <a:endParaRPr lang="en-US" sz="2800" b="1" dirty="0" smtClean="0">
              <a:latin typeface="Times New Roman" pitchFamily="18" charset="0"/>
              <a:cs typeface="Times New Roman" pitchFamily="18" charset="0"/>
            </a:endParaRPr>
          </a:p>
          <a:p>
            <a:pPr marL="965200" marR="45720" lvl="1" indent="-508000" algn="just">
              <a:spcBef>
                <a:spcPct val="20000"/>
              </a:spcBef>
              <a:buClr>
                <a:schemeClr val="tx2">
                  <a:lumMod val="60000"/>
                  <a:lumOff val="40000"/>
                </a:schemeClr>
              </a:buClr>
              <a:buSzPct val="95000"/>
              <a:buFont typeface="Wingdings" pitchFamily="2" charset="2"/>
              <a:buChar char="v"/>
              <a:defRPr/>
            </a:pPr>
            <a:endParaRPr lang="en-US" sz="2800" b="1" dirty="0" smtClean="0">
              <a:latin typeface="Times New Roman" pitchFamily="18" charset="0"/>
              <a:cs typeface="Times New Roman" pitchFamily="18" charset="0"/>
            </a:endParaRPr>
          </a:p>
          <a:p>
            <a:pPr marL="965200" marR="45720" lvl="1" indent="-508000" algn="just">
              <a:spcBef>
                <a:spcPct val="20000"/>
              </a:spcBef>
              <a:buClr>
                <a:schemeClr val="tx2">
                  <a:lumMod val="60000"/>
                  <a:lumOff val="40000"/>
                </a:schemeClr>
              </a:buClr>
              <a:buSzPct val="95000"/>
              <a:defRPr/>
            </a:pPr>
            <a:endParaRPr lang="en-US" sz="2800" b="1" dirty="0" smtClean="0">
              <a:latin typeface="Times New Roman" pitchFamily="18" charset="0"/>
              <a:cs typeface="Times New Roman" pitchFamily="18" charset="0"/>
            </a:endParaRPr>
          </a:p>
          <a:p>
            <a:pPr marL="965200" marR="45720" lvl="1" indent="-508000" algn="just">
              <a:spcBef>
                <a:spcPct val="20000"/>
              </a:spcBef>
              <a:buClr>
                <a:schemeClr val="tx2">
                  <a:lumMod val="60000"/>
                  <a:lumOff val="40000"/>
                </a:schemeClr>
              </a:buClr>
              <a:buSzPct val="95000"/>
              <a:buFont typeface="Wingdings" pitchFamily="2" charset="2"/>
              <a:buChar char="v"/>
              <a:defRPr/>
            </a:pPr>
            <a:r>
              <a:rPr lang="en-US" sz="2600" dirty="0" smtClean="0">
                <a:latin typeface="Times New Roman" pitchFamily="18" charset="0"/>
                <a:cs typeface="Times New Roman" pitchFamily="18" charset="0"/>
              </a:rPr>
              <a:t>Binary tree has natural implementation in linked storage. In linked organization we wish that all nodes should be allocated dynamically</a:t>
            </a:r>
          </a:p>
          <a:p>
            <a:pPr marL="965200" marR="45720" lvl="1" indent="-508000" algn="just">
              <a:spcBef>
                <a:spcPct val="20000"/>
              </a:spcBef>
              <a:buClr>
                <a:schemeClr val="tx2">
                  <a:lumMod val="60000"/>
                  <a:lumOff val="40000"/>
                </a:schemeClr>
              </a:buClr>
              <a:buSzPct val="95000"/>
              <a:buFont typeface="Wingdings" pitchFamily="2" charset="2"/>
              <a:buChar char="v"/>
              <a:defRPr/>
            </a:pPr>
            <a:r>
              <a:rPr lang="en-US" sz="2600" dirty="0" smtClean="0">
                <a:latin typeface="Times New Roman" pitchFamily="18" charset="0"/>
                <a:cs typeface="Times New Roman" pitchFamily="18" charset="0"/>
              </a:rPr>
              <a:t>Hence we need each node with data and link fields</a:t>
            </a:r>
          </a:p>
          <a:p>
            <a:pPr marL="965200" marR="45720" lvl="1" indent="-508000" algn="just">
              <a:spcBef>
                <a:spcPct val="20000"/>
              </a:spcBef>
              <a:buClr>
                <a:schemeClr val="tx2">
                  <a:lumMod val="60000"/>
                  <a:lumOff val="40000"/>
                </a:schemeClr>
              </a:buClr>
              <a:buSzPct val="95000"/>
              <a:buFont typeface="Wingdings" pitchFamily="2" charset="2"/>
              <a:buChar char="v"/>
              <a:defRPr/>
            </a:pPr>
            <a:r>
              <a:rPr lang="en-US" sz="2600" dirty="0" smtClean="0">
                <a:latin typeface="Times New Roman" pitchFamily="18" charset="0"/>
                <a:cs typeface="Times New Roman" pitchFamily="18" charset="0"/>
              </a:rPr>
              <a:t>Each node of a binary tree has both a left and a right subtree</a:t>
            </a:r>
          </a:p>
        </p:txBody>
      </p:sp>
      <p:sp>
        <p:nvSpPr>
          <p:cNvPr id="8" name="Title 1"/>
          <p:cNvSpPr txBox="1">
            <a:spLocks/>
          </p:cNvSpPr>
          <p:nvPr/>
        </p:nvSpPr>
        <p:spPr>
          <a:xfrm>
            <a:off x="533400" y="1524000"/>
            <a:ext cx="8610600" cy="371518"/>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Linked Implementation of Binary Trees</a:t>
            </a:r>
            <a:endParaRPr lang="en-US" sz="3900" dirty="0">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34</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838200"/>
            <a:ext cx="8229600" cy="2057400"/>
          </a:xfrm>
          <a:prstGeom prst="rect">
            <a:avLst/>
          </a:prstGeom>
        </p:spPr>
        <p:txBody>
          <a:bodyPr vert="horz" lIns="0" rIns="18288">
            <a:normAutofit fontScale="775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latin typeface="Times New Roman" pitchFamily="18" charset="0"/>
              <a:cs typeface="Times New Roman" pitchFamily="18" charset="0"/>
            </a:endParaRPr>
          </a:p>
          <a:p>
            <a:pPr marL="508000" marR="45720" lvl="0" indent="-508000" algn="just">
              <a:spcBef>
                <a:spcPct val="20000"/>
              </a:spcBef>
              <a:buClr>
                <a:schemeClr val="bg2">
                  <a:lumMod val="20000"/>
                  <a:lumOff val="80000"/>
                </a:schemeClr>
              </a:buClr>
              <a:buSzPct val="95000"/>
              <a:buFont typeface="Wingdings" pitchFamily="2" charset="2"/>
              <a:buChar char="v"/>
              <a:defRPr/>
            </a:pPr>
            <a:r>
              <a:rPr lang="en-US" sz="2400" dirty="0" smtClean="0">
                <a:latin typeface="Times New Roman" pitchFamily="18" charset="0"/>
                <a:cs typeface="Times New Roman" pitchFamily="18" charset="0"/>
              </a:rPr>
              <a:t>Each node will have three fields </a:t>
            </a:r>
            <a:r>
              <a:rPr lang="en-US" sz="2400" dirty="0" err="1" smtClean="0">
                <a:latin typeface="Times New Roman" pitchFamily="18" charset="0"/>
                <a:cs typeface="Times New Roman" pitchFamily="18" charset="0"/>
              </a:rPr>
              <a:t>Lchild</a:t>
            </a:r>
            <a:r>
              <a:rPr lang="en-US" sz="2400" dirty="0" smtClean="0">
                <a:latin typeface="Times New Roman" pitchFamily="18" charset="0"/>
                <a:cs typeface="Times New Roman" pitchFamily="18" charset="0"/>
              </a:rPr>
              <a:t>, Data, and </a:t>
            </a:r>
            <a:r>
              <a:rPr lang="en-US" sz="2400" dirty="0" err="1" smtClean="0">
                <a:latin typeface="Times New Roman" pitchFamily="18" charset="0"/>
                <a:cs typeface="Times New Roman" pitchFamily="18" charset="0"/>
              </a:rPr>
              <a:t>Rchild</a:t>
            </a:r>
            <a:r>
              <a:rPr lang="en-US" sz="2400" dirty="0" smtClean="0">
                <a:latin typeface="Times New Roman" pitchFamily="18" charset="0"/>
                <a:cs typeface="Times New Roman" pitchFamily="18" charset="0"/>
              </a:rPr>
              <a:t>. Pictorially this node is shown in Fig</a:t>
            </a:r>
            <a:r>
              <a:rPr lang="en-US" sz="3600" dirty="0" smtClean="0">
                <a:latin typeface="Times New Roman" pitchFamily="18" charset="0"/>
                <a:cs typeface="Times New Roman" pitchFamily="18" charset="0"/>
              </a:rPr>
              <a:t>. </a:t>
            </a:r>
          </a:p>
        </p:txBody>
      </p:sp>
      <p:sp>
        <p:nvSpPr>
          <p:cNvPr id="14" name="Rectangle 13"/>
          <p:cNvSpPr/>
          <p:nvPr/>
        </p:nvSpPr>
        <p:spPr>
          <a:xfrm>
            <a:off x="990600" y="304800"/>
            <a:ext cx="7696200" cy="1292662"/>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Linked Implementation of Binary Trees</a:t>
            </a:r>
          </a:p>
        </p:txBody>
      </p:sp>
      <p:pic>
        <p:nvPicPr>
          <p:cNvPr id="8" name="Picture 3"/>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1219200" y="3124200"/>
            <a:ext cx="2743200" cy="1085850"/>
          </a:xfrm>
          <a:prstGeom prst="rect">
            <a:avLst/>
          </a:prstGeom>
          <a:noFill/>
          <a:ln w="9525">
            <a:noFill/>
            <a:miter lim="800000"/>
            <a:headEnd/>
            <a:tailEnd/>
          </a:ln>
          <a:effectLst/>
        </p:spPr>
      </p:pic>
      <p:pic>
        <p:nvPicPr>
          <p:cNvPr id="11" name="Picture 4"/>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4724400" y="3048000"/>
            <a:ext cx="2438400" cy="1828800"/>
          </a:xfrm>
          <a:prstGeom prst="rect">
            <a:avLst/>
          </a:prstGeom>
          <a:noFill/>
          <a:ln w="9525">
            <a:noFill/>
            <a:miter lim="800000"/>
            <a:headEnd/>
            <a:tailEnd/>
          </a:ln>
          <a:effectLst/>
        </p:spPr>
      </p:pic>
      <p:sp>
        <p:nvSpPr>
          <p:cNvPr id="12" name="Rectangle 11"/>
          <p:cNvSpPr/>
          <p:nvPr/>
        </p:nvSpPr>
        <p:spPr>
          <a:xfrm>
            <a:off x="1676400" y="5029200"/>
            <a:ext cx="5564087" cy="430887"/>
          </a:xfrm>
          <a:prstGeom prst="rect">
            <a:avLst/>
          </a:prstGeom>
        </p:spPr>
        <p:txBody>
          <a:bodyPr wrap="none">
            <a:spAutoFit/>
          </a:bodyPr>
          <a:lstStyle/>
          <a:p>
            <a:r>
              <a:rPr lang="en-US" sz="2200" b="1" dirty="0" smtClean="0"/>
              <a:t>Figure  17 : Node Structure in Binary Tree</a:t>
            </a:r>
            <a:endParaRPr lang="en-US" sz="22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35</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838200"/>
            <a:ext cx="8229600" cy="2743200"/>
          </a:xfrm>
          <a:prstGeom prst="rect">
            <a:avLst/>
          </a:prstGeom>
        </p:spPr>
        <p:txBody>
          <a:bodyPr vert="horz" lIns="0" rIns="18288">
            <a:normAutofit/>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p:txBody>
      </p:sp>
      <p:sp>
        <p:nvSpPr>
          <p:cNvPr id="14" name="Rectangle 13"/>
          <p:cNvSpPr/>
          <p:nvPr/>
        </p:nvSpPr>
        <p:spPr>
          <a:xfrm>
            <a:off x="990600" y="304800"/>
            <a:ext cx="7696200" cy="830997"/>
          </a:xfrm>
          <a:prstGeom prst="rect">
            <a:avLst/>
          </a:prstGeom>
        </p:spPr>
        <p:txBody>
          <a:bodyPr wrap="square">
            <a:spAutoFit/>
          </a:bodyPr>
          <a:lstStyle/>
          <a:p>
            <a:pPr lvl="0" algn="ctr"/>
            <a:endParaRPr lang="en-US" sz="4800" dirty="0" smtClean="0">
              <a:solidFill>
                <a:schemeClr val="bg2">
                  <a:lumMod val="20000"/>
                  <a:lumOff val="80000"/>
                </a:schemeClr>
              </a:solidFill>
              <a:effectLst>
                <a:outerShdw blurRad="38100" dist="25400" dir="5400000" algn="tl" rotWithShape="0">
                  <a:srgbClr val="000000">
                    <a:alpha val="43000"/>
                  </a:srgbClr>
                </a:outerShdw>
              </a:effectLst>
            </a:endParaRPr>
          </a:p>
        </p:txBody>
      </p:sp>
      <p:pic>
        <p:nvPicPr>
          <p:cNvPr id="13" name="Picture 2"/>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1371600" y="457200"/>
            <a:ext cx="2667000" cy="1905000"/>
          </a:xfrm>
          <a:prstGeom prst="rect">
            <a:avLst/>
          </a:prstGeom>
          <a:noFill/>
          <a:ln w="9525">
            <a:noFill/>
            <a:miter lim="800000"/>
            <a:headEnd/>
            <a:tailEnd/>
          </a:ln>
          <a:effectLst/>
        </p:spPr>
      </p:pic>
      <p:pic>
        <p:nvPicPr>
          <p:cNvPr id="15" name="Picture 3"/>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4876800" y="304800"/>
            <a:ext cx="3124200" cy="2362200"/>
          </a:xfrm>
          <a:prstGeom prst="rect">
            <a:avLst/>
          </a:prstGeom>
          <a:noFill/>
          <a:ln w="9525">
            <a:noFill/>
            <a:miter lim="800000"/>
            <a:headEnd/>
            <a:tailEnd/>
          </a:ln>
          <a:effectLst/>
        </p:spPr>
      </p:pic>
      <p:pic>
        <p:nvPicPr>
          <p:cNvPr id="16" name="Picture 4"/>
          <p:cNvPicPr>
            <a:picLocks noChangeAspect="1" noChangeArrowheads="1"/>
          </p:cNvPicPr>
          <p:nvPr/>
        </p:nvPicPr>
        <p:blipFill>
          <a:blip r:embed="rId6" cstate="print">
            <a:duotone>
              <a:prstClr val="black"/>
              <a:schemeClr val="accent1">
                <a:tint val="45000"/>
                <a:satMod val="400000"/>
              </a:schemeClr>
            </a:duotone>
          </a:blip>
          <a:srcRect/>
          <a:stretch>
            <a:fillRect/>
          </a:stretch>
        </p:blipFill>
        <p:spPr bwMode="auto">
          <a:xfrm>
            <a:off x="1219200" y="3124200"/>
            <a:ext cx="7010400" cy="2276475"/>
          </a:xfrm>
          <a:prstGeom prst="rect">
            <a:avLst/>
          </a:prstGeom>
          <a:noFill/>
          <a:ln w="9525">
            <a:noFill/>
            <a:miter lim="800000"/>
            <a:headEnd/>
            <a:tailEnd/>
          </a:ln>
          <a:effectLst/>
        </p:spPr>
      </p:pic>
      <p:sp>
        <p:nvSpPr>
          <p:cNvPr id="17" name="Rectangle 16"/>
          <p:cNvSpPr/>
          <p:nvPr/>
        </p:nvSpPr>
        <p:spPr>
          <a:xfrm>
            <a:off x="3733800" y="2590800"/>
            <a:ext cx="1200457" cy="369332"/>
          </a:xfrm>
          <a:prstGeom prst="rect">
            <a:avLst/>
          </a:prstGeom>
        </p:spPr>
        <p:txBody>
          <a:bodyPr wrap="square">
            <a:spAutoFit/>
          </a:bodyPr>
          <a:lstStyle/>
          <a:p>
            <a:r>
              <a:rPr lang="en-US" b="1" dirty="0" smtClean="0"/>
              <a:t>Figure  ‘a’</a:t>
            </a:r>
            <a:endParaRPr lang="en-US" dirty="0"/>
          </a:p>
        </p:txBody>
      </p:sp>
      <p:sp>
        <p:nvSpPr>
          <p:cNvPr id="18" name="Rectangle 17"/>
          <p:cNvSpPr/>
          <p:nvPr/>
        </p:nvSpPr>
        <p:spPr>
          <a:xfrm>
            <a:off x="3657600" y="5334000"/>
            <a:ext cx="1451679" cy="430887"/>
          </a:xfrm>
          <a:prstGeom prst="rect">
            <a:avLst/>
          </a:prstGeom>
        </p:spPr>
        <p:txBody>
          <a:bodyPr wrap="none">
            <a:spAutoFit/>
          </a:bodyPr>
          <a:lstStyle/>
          <a:p>
            <a:r>
              <a:rPr lang="en-US" sz="2200" b="1" dirty="0" smtClean="0"/>
              <a:t>Figure  ‘b’</a:t>
            </a:r>
            <a:endParaRPr lang="en-US" sz="2200" dirty="0"/>
          </a:p>
        </p:txBody>
      </p:sp>
      <p:sp>
        <p:nvSpPr>
          <p:cNvPr id="19" name="Rectangle 18"/>
          <p:cNvSpPr/>
          <p:nvPr/>
        </p:nvSpPr>
        <p:spPr>
          <a:xfrm>
            <a:off x="1828800" y="5867400"/>
            <a:ext cx="5867400" cy="369332"/>
          </a:xfrm>
          <a:prstGeom prst="rect">
            <a:avLst/>
          </a:prstGeom>
        </p:spPr>
        <p:txBody>
          <a:bodyPr wrap="square">
            <a:spAutoFit/>
          </a:bodyPr>
          <a:lstStyle/>
          <a:p>
            <a:pPr algn="ctr"/>
            <a:r>
              <a:rPr lang="en-US" b="1" dirty="0" smtClean="0"/>
              <a:t>Figure  18 : Linked Representation for Binary Tree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36</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838200"/>
            <a:ext cx="8229600" cy="16002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9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8000" dirty="0" smtClean="0">
              <a:solidFill>
                <a:srgbClr val="D2FED4"/>
              </a:solidFill>
            </a:endParaRPr>
          </a:p>
          <a:p>
            <a:pPr marL="965200" marR="45720" lvl="1" indent="-508000" algn="just">
              <a:spcBef>
                <a:spcPct val="20000"/>
              </a:spcBef>
              <a:buClr>
                <a:schemeClr val="bg2">
                  <a:lumMod val="25000"/>
                </a:schemeClr>
              </a:buClr>
              <a:buSzPct val="95000"/>
              <a:buFont typeface="Wingdings" pitchFamily="2" charset="2"/>
              <a:buChar char="v"/>
              <a:defRPr/>
            </a:pPr>
            <a:r>
              <a:rPr lang="en-US" sz="8000" dirty="0" smtClean="0">
                <a:latin typeface="Times New Roman" pitchFamily="18" charset="0"/>
                <a:cs typeface="Times New Roman" pitchFamily="18" charset="0"/>
              </a:rPr>
              <a:t>The </a:t>
            </a:r>
            <a:r>
              <a:rPr lang="en-US" sz="8000" b="1" dirty="0" smtClean="0">
                <a:latin typeface="Times New Roman" pitchFamily="18" charset="0"/>
                <a:cs typeface="Times New Roman" pitchFamily="18" charset="0"/>
              </a:rPr>
              <a:t>drawback of sequential representation </a:t>
            </a:r>
            <a:r>
              <a:rPr lang="en-US" sz="8000" dirty="0" smtClean="0">
                <a:latin typeface="Times New Roman" pitchFamily="18" charset="0"/>
                <a:cs typeface="Times New Roman" pitchFamily="18" charset="0"/>
              </a:rPr>
              <a:t>are overcome in this representation</a:t>
            </a:r>
          </a:p>
          <a:p>
            <a:pPr marL="965200" marR="45720" lvl="1" indent="-508000" algn="just">
              <a:spcBef>
                <a:spcPct val="20000"/>
              </a:spcBef>
              <a:buClr>
                <a:schemeClr val="bg2">
                  <a:lumMod val="25000"/>
                </a:schemeClr>
              </a:buClr>
              <a:buSzPct val="95000"/>
              <a:buFont typeface="Wingdings" pitchFamily="2" charset="2"/>
              <a:buChar char="v"/>
              <a:defRPr/>
            </a:pPr>
            <a:r>
              <a:rPr lang="en-US" sz="8000" dirty="0" smtClean="0">
                <a:latin typeface="Times New Roman" pitchFamily="18" charset="0"/>
                <a:cs typeface="Times New Roman" pitchFamily="18" charset="0"/>
              </a:rPr>
              <a:t>We may or may not know the tree depth in advance. Also for unbalanced tree, memory is not wasted</a:t>
            </a:r>
          </a:p>
          <a:p>
            <a:pPr marL="965200" marR="45720" lvl="1" indent="-508000" algn="just">
              <a:spcBef>
                <a:spcPct val="20000"/>
              </a:spcBef>
              <a:buClr>
                <a:schemeClr val="bg2">
                  <a:lumMod val="25000"/>
                </a:schemeClr>
              </a:buClr>
              <a:buSzPct val="95000"/>
              <a:buFont typeface="Wingdings" pitchFamily="2" charset="2"/>
              <a:buChar char="v"/>
              <a:defRPr/>
            </a:pPr>
            <a:r>
              <a:rPr lang="en-US" sz="8000" dirty="0" smtClean="0">
                <a:latin typeface="Times New Roman" pitchFamily="18" charset="0"/>
                <a:cs typeface="Times New Roman" pitchFamily="18" charset="0"/>
              </a:rPr>
              <a:t>Insertion and deletion operations are more efficient in this representation.</a:t>
            </a:r>
          </a:p>
        </p:txBody>
      </p:sp>
      <p:sp>
        <p:nvSpPr>
          <p:cNvPr id="14" name="Rectangle 13"/>
          <p:cNvSpPr/>
          <p:nvPr/>
        </p:nvSpPr>
        <p:spPr>
          <a:xfrm>
            <a:off x="914400" y="457200"/>
            <a:ext cx="7696200" cy="1292662"/>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Advantages of Linked Representation of Binary Tree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37</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838200"/>
            <a:ext cx="8229600" cy="6096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80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80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80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8000" dirty="0" smtClean="0">
              <a:solidFill>
                <a:srgbClr val="D2FED4"/>
              </a:solidFill>
            </a:endParaRPr>
          </a:p>
          <a:p>
            <a:pPr marL="965200" marR="45720" lvl="1" indent="-508000" algn="just">
              <a:spcBef>
                <a:spcPct val="20000"/>
              </a:spcBef>
              <a:buClr>
                <a:schemeClr val="bg2">
                  <a:lumMod val="25000"/>
                </a:schemeClr>
              </a:buClr>
              <a:buSzPct val="95000"/>
              <a:buFont typeface="Wingdings" pitchFamily="2" charset="2"/>
              <a:buChar char="v"/>
              <a:defRPr/>
            </a:pPr>
            <a:r>
              <a:rPr lang="en-US" sz="8000" dirty="0" smtClean="0">
                <a:latin typeface="Times New Roman" pitchFamily="18" charset="0"/>
                <a:cs typeface="Times New Roman" pitchFamily="18" charset="0"/>
              </a:rPr>
              <a:t> In this representation, there is no direct access to any node</a:t>
            </a:r>
          </a:p>
          <a:p>
            <a:pPr marL="965200" marR="45720" lvl="1" indent="-508000" algn="just">
              <a:spcBef>
                <a:spcPct val="20000"/>
              </a:spcBef>
              <a:buClr>
                <a:schemeClr val="bg2">
                  <a:lumMod val="25000"/>
                </a:schemeClr>
              </a:buClr>
              <a:buSzPct val="95000"/>
              <a:buFont typeface="Wingdings" pitchFamily="2" charset="2"/>
              <a:buChar char="v"/>
              <a:defRPr/>
            </a:pPr>
            <a:r>
              <a:rPr lang="en-US" sz="8000" dirty="0" smtClean="0">
                <a:latin typeface="Times New Roman" pitchFamily="18" charset="0"/>
                <a:cs typeface="Times New Roman" pitchFamily="18" charset="0"/>
              </a:rPr>
              <a:t>It has to be traversed from root to reach to a particular node</a:t>
            </a:r>
          </a:p>
          <a:p>
            <a:pPr marL="965200" marR="45720" lvl="1" indent="-508000" algn="just">
              <a:spcBef>
                <a:spcPct val="20000"/>
              </a:spcBef>
              <a:buClr>
                <a:schemeClr val="bg2">
                  <a:lumMod val="25000"/>
                </a:schemeClr>
              </a:buClr>
              <a:buSzPct val="95000"/>
              <a:buFont typeface="Wingdings" pitchFamily="2" charset="2"/>
              <a:buChar char="v"/>
              <a:defRPr/>
            </a:pPr>
            <a:r>
              <a:rPr lang="en-US" sz="8000" dirty="0" smtClean="0">
                <a:latin typeface="Times New Roman" pitchFamily="18" charset="0"/>
                <a:cs typeface="Times New Roman" pitchFamily="18" charset="0"/>
              </a:rPr>
              <a:t>As compared to sequential representation memory needed per node is more </a:t>
            </a:r>
          </a:p>
          <a:p>
            <a:pPr marL="965200" marR="45720" lvl="1" indent="-508000" algn="just">
              <a:spcBef>
                <a:spcPct val="20000"/>
              </a:spcBef>
              <a:buClr>
                <a:schemeClr val="bg2">
                  <a:lumMod val="25000"/>
                </a:schemeClr>
              </a:buClr>
              <a:buSzPct val="95000"/>
              <a:buFont typeface="Wingdings" pitchFamily="2" charset="2"/>
              <a:buChar char="v"/>
              <a:defRPr/>
            </a:pPr>
            <a:r>
              <a:rPr lang="en-US" sz="8000" dirty="0" smtClean="0">
                <a:latin typeface="Times New Roman" pitchFamily="18" charset="0"/>
                <a:cs typeface="Times New Roman" pitchFamily="18" charset="0"/>
              </a:rPr>
              <a:t>This is due to two link fields (left child and right child for binary trees) in node</a:t>
            </a:r>
          </a:p>
          <a:p>
            <a:pPr marL="965200" marR="45720" lvl="1" indent="-508000" algn="just">
              <a:spcBef>
                <a:spcPct val="20000"/>
              </a:spcBef>
              <a:buClr>
                <a:schemeClr val="bg2">
                  <a:lumMod val="25000"/>
                </a:schemeClr>
              </a:buClr>
              <a:buSzPct val="95000"/>
              <a:buFont typeface="Wingdings" pitchFamily="2" charset="2"/>
              <a:buChar char="v"/>
              <a:defRPr/>
            </a:pPr>
            <a:r>
              <a:rPr lang="en-US" sz="8000" dirty="0" smtClean="0">
                <a:latin typeface="Times New Roman" pitchFamily="18" charset="0"/>
                <a:cs typeface="Times New Roman" pitchFamily="18" charset="0"/>
              </a:rPr>
              <a:t>The </a:t>
            </a:r>
            <a:r>
              <a:rPr lang="en-US" sz="8000" b="1" dirty="0" smtClean="0">
                <a:latin typeface="Times New Roman" pitchFamily="18" charset="0"/>
                <a:cs typeface="Times New Roman" pitchFamily="18" charset="0"/>
              </a:rPr>
              <a:t>drawback of sequential representation </a:t>
            </a:r>
            <a:r>
              <a:rPr lang="en-US" sz="8000" dirty="0" smtClean="0">
                <a:latin typeface="Times New Roman" pitchFamily="18" charset="0"/>
                <a:cs typeface="Times New Roman" pitchFamily="18" charset="0"/>
              </a:rPr>
              <a:t>are overcome in this representation</a:t>
            </a:r>
          </a:p>
        </p:txBody>
      </p:sp>
      <p:sp>
        <p:nvSpPr>
          <p:cNvPr id="14" name="Rectangle 13"/>
          <p:cNvSpPr/>
          <p:nvPr/>
        </p:nvSpPr>
        <p:spPr>
          <a:xfrm>
            <a:off x="990600" y="685800"/>
            <a:ext cx="7696200" cy="1292662"/>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Disadvantages of Linked Representation of Binary Tree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38</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Autofit/>
          </a:bodyPr>
          <a:lstStyle/>
          <a:p>
            <a:pPr marL="465138" marR="45720" lvl="0" indent="-465138" algn="just">
              <a:spcBef>
                <a:spcPct val="20000"/>
              </a:spcBef>
              <a:buClr>
                <a:schemeClr val="accent3"/>
              </a:buClr>
              <a:buSzPct val="95000"/>
              <a:defRPr/>
            </a:pPr>
            <a:endParaRPr lang="en-US" sz="2000" b="1" dirty="0" smtClean="0"/>
          </a:p>
          <a:p>
            <a:pPr marL="508000" marR="45720" lvl="0" indent="-508000" algn="just">
              <a:spcBef>
                <a:spcPct val="20000"/>
              </a:spcBef>
              <a:buClr>
                <a:schemeClr val="bg2">
                  <a:lumMod val="25000"/>
                </a:schemeClr>
              </a:buClr>
              <a:buSzPct val="95000"/>
              <a:defRPr/>
            </a:pPr>
            <a:r>
              <a:rPr lang="en-US" sz="2000" b="1" dirty="0" smtClean="0">
                <a:solidFill>
                  <a:schemeClr val="tx2">
                    <a:lumMod val="10000"/>
                  </a:schemeClr>
                </a:solidFill>
              </a:rPr>
              <a:t/>
            </a:r>
            <a:br>
              <a:rPr lang="en-US" sz="2000" b="1" dirty="0" smtClean="0">
                <a:solidFill>
                  <a:schemeClr val="tx2">
                    <a:lumMod val="10000"/>
                  </a:schemeClr>
                </a:solidFill>
              </a:rPr>
            </a:br>
            <a:r>
              <a:rPr lang="en-US" sz="2000" b="1" dirty="0" smtClean="0"/>
              <a:t> </a:t>
            </a:r>
          </a:p>
          <a:p>
            <a:pPr marL="965200" marR="45720" lvl="1" indent="-508000" algn="just">
              <a:spcBef>
                <a:spcPct val="20000"/>
              </a:spcBef>
              <a:buClr>
                <a:schemeClr val="bg2">
                  <a:lumMod val="25000"/>
                </a:schemeClr>
              </a:buClr>
              <a:buSzPct val="95000"/>
              <a:buFont typeface="Wingdings" pitchFamily="2" charset="2"/>
              <a:buChar char="v"/>
              <a:defRPr/>
            </a:pPr>
            <a:r>
              <a:rPr lang="en-US" sz="2000" dirty="0" smtClean="0">
                <a:latin typeface="Times New Roman" pitchFamily="18" charset="0"/>
                <a:cs typeface="Times New Roman" pitchFamily="18" charset="0"/>
              </a:rPr>
              <a:t>This operation is used to visit each node (or visit each node exactly once)</a:t>
            </a:r>
          </a:p>
          <a:p>
            <a:pPr marL="965200" marR="45720" lvl="1" indent="-508000" algn="just">
              <a:spcBef>
                <a:spcPct val="20000"/>
              </a:spcBef>
              <a:buClr>
                <a:schemeClr val="bg2">
                  <a:lumMod val="25000"/>
                </a:schemeClr>
              </a:buClr>
              <a:buSzPct val="95000"/>
              <a:buFont typeface="Wingdings" pitchFamily="2" charset="2"/>
              <a:buChar char="v"/>
              <a:defRPr/>
            </a:pPr>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full traversal </a:t>
            </a:r>
            <a:r>
              <a:rPr lang="en-US" sz="2000" dirty="0" smtClean="0">
                <a:latin typeface="Times New Roman" pitchFamily="18" charset="0"/>
                <a:cs typeface="Times New Roman" pitchFamily="18" charset="0"/>
              </a:rPr>
              <a:t>of a tree visits nodes of a tree in a certain linear order</a:t>
            </a:r>
          </a:p>
          <a:p>
            <a:pPr marL="965200" marR="45720" lvl="1" indent="-508000" algn="just">
              <a:spcBef>
                <a:spcPct val="20000"/>
              </a:spcBef>
              <a:buClr>
                <a:schemeClr val="bg2">
                  <a:lumMod val="25000"/>
                </a:schemeClr>
              </a:buClr>
              <a:buSzPct val="95000"/>
              <a:buFont typeface="Wingdings" pitchFamily="2" charset="2"/>
              <a:buChar char="v"/>
              <a:defRPr/>
            </a:pPr>
            <a:r>
              <a:rPr lang="en-US" sz="2000" dirty="0" smtClean="0">
                <a:latin typeface="Times New Roman" pitchFamily="18" charset="0"/>
                <a:cs typeface="Times New Roman" pitchFamily="18" charset="0"/>
              </a:rPr>
              <a:t>This linear order could be familiar and useful</a:t>
            </a:r>
          </a:p>
          <a:p>
            <a:pPr marL="965200" marR="45720" lvl="1" indent="-508000" algn="just">
              <a:spcBef>
                <a:spcPct val="20000"/>
              </a:spcBef>
              <a:buClr>
                <a:schemeClr val="bg2">
                  <a:lumMod val="25000"/>
                </a:schemeClr>
              </a:buClr>
              <a:buSzPct val="95000"/>
              <a:buFont typeface="Wingdings" pitchFamily="2" charset="2"/>
              <a:buChar char="v"/>
              <a:defRPr/>
            </a:pPr>
            <a:r>
              <a:rPr lang="en-US" sz="2000" dirty="0" smtClean="0">
                <a:latin typeface="Times New Roman" pitchFamily="18" charset="0"/>
                <a:cs typeface="Times New Roman" pitchFamily="18" charset="0"/>
              </a:rPr>
              <a:t>For example, if the Binary Tree contains an arithmetic expression then its traversal may give us the expression in </a:t>
            </a:r>
            <a:r>
              <a:rPr lang="en-US" sz="2000" b="1" dirty="0" smtClean="0">
                <a:latin typeface="Times New Roman" pitchFamily="18" charset="0"/>
                <a:cs typeface="Times New Roman" pitchFamily="18" charset="0"/>
              </a:rPr>
              <a:t>infix notation or postfix notation or prefix notation</a:t>
            </a:r>
            <a:endParaRPr lang="en-US" sz="2000" b="1" dirty="0" smtClean="0">
              <a:effectLst>
                <a:outerShdw blurRad="38100" dist="25400" dir="5400000" algn="tl" rotWithShape="0">
                  <a:srgbClr val="000000">
                    <a:alpha val="4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39</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92500" lnSpcReduction="1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p:txBody>
      </p:sp>
      <p:pic>
        <p:nvPicPr>
          <p:cNvPr id="6" name="Picture 2"/>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2514600" y="914400"/>
            <a:ext cx="4114800" cy="2743200"/>
          </a:xfrm>
          <a:prstGeom prst="rect">
            <a:avLst/>
          </a:prstGeom>
          <a:noFill/>
          <a:ln w="9525">
            <a:noFill/>
            <a:miter lim="800000"/>
            <a:headEnd/>
            <a:tailEnd/>
          </a:ln>
          <a:effectLst/>
        </p:spPr>
      </p:pic>
      <p:sp>
        <p:nvSpPr>
          <p:cNvPr id="8" name="Rectangle 7"/>
          <p:cNvSpPr/>
          <p:nvPr/>
        </p:nvSpPr>
        <p:spPr>
          <a:xfrm>
            <a:off x="533400" y="4191000"/>
            <a:ext cx="8001000" cy="400110"/>
          </a:xfrm>
          <a:prstGeom prst="rect">
            <a:avLst/>
          </a:prstGeom>
        </p:spPr>
        <p:txBody>
          <a:bodyPr wrap="square">
            <a:spAutoFit/>
          </a:bodyPr>
          <a:lstStyle/>
          <a:p>
            <a:r>
              <a:rPr lang="en-US" sz="2000" b="1" dirty="0" smtClean="0"/>
              <a:t>Figure  19:  A Binary Tree Representing an Arithmetic Expression</a:t>
            </a:r>
            <a:endParaRPr lang="en-US" sz="20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4</a:t>
            </a:fld>
            <a:endParaRPr lang="en-US"/>
          </a:p>
        </p:txBody>
      </p:sp>
      <p:sp>
        <p:nvSpPr>
          <p:cNvPr id="9" name="Title 1"/>
          <p:cNvSpPr txBox="1">
            <a:spLocks/>
          </p:cNvSpPr>
          <p:nvPr/>
        </p:nvSpPr>
        <p:spPr>
          <a:xfrm>
            <a:off x="609600" y="228600"/>
            <a:ext cx="8229600" cy="8382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Introduction</a:t>
            </a:r>
            <a:endParaRPr lang="en-US" sz="3900" dirty="0">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sp>
        <p:nvSpPr>
          <p:cNvPr id="10" name="Content Placeholder 2"/>
          <p:cNvSpPr txBox="1">
            <a:spLocks/>
          </p:cNvSpPr>
          <p:nvPr/>
        </p:nvSpPr>
        <p:spPr>
          <a:xfrm>
            <a:off x="1295400" y="1752600"/>
            <a:ext cx="7239000" cy="3124200"/>
          </a:xfrm>
          <a:prstGeom prst="rect">
            <a:avLst/>
          </a:prstGeom>
        </p:spPr>
        <p:txBody>
          <a:bodyPr vert="horz" lIns="0" rIns="18288">
            <a:normAutofit/>
          </a:bodyPr>
          <a:lstStyle/>
          <a:p>
            <a:pPr marL="508000" marR="45720" indent="-508000" algn="just">
              <a:spcBef>
                <a:spcPct val="20000"/>
              </a:spcBef>
              <a:buClr>
                <a:schemeClr val="bg2">
                  <a:lumMod val="20000"/>
                  <a:lumOff val="80000"/>
                </a:schemeClr>
              </a:buClr>
              <a:buSzPct val="95000"/>
              <a:buFont typeface="Wingdings" pitchFamily="2" charset="2"/>
              <a:buChar char="v"/>
              <a:defRPr/>
            </a:pPr>
            <a:r>
              <a:rPr lang="en-US" sz="2800" dirty="0" smtClean="0">
                <a:latin typeface="Times New Roman" pitchFamily="18" charset="0"/>
                <a:cs typeface="Times New Roman" pitchFamily="18" charset="0"/>
              </a:rPr>
              <a:t>Tree, a non-linear data structure, is a mean to maintain and manipulate data in many</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applications</a:t>
            </a:r>
          </a:p>
          <a:p>
            <a:pPr marL="2403475" marR="45720" lvl="0" indent="-633413" defTabSz="914400" rtl="0" eaLnBrk="1" fontAlgn="auto" latinLnBrk="0" hangingPunct="1">
              <a:lnSpc>
                <a:spcPct val="100000"/>
              </a:lnSpc>
              <a:spcBef>
                <a:spcPct val="20000"/>
              </a:spcBef>
              <a:spcAft>
                <a:spcPts val="0"/>
              </a:spcAft>
              <a:buClr>
                <a:schemeClr val="accent3"/>
              </a:buClr>
              <a:buSzPct val="95000"/>
              <a:tabLst/>
              <a:defRPr/>
            </a:pPr>
            <a:endParaRPr kumimoji="0" lang="en-US" sz="2400" b="1"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40</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92500" lnSpcReduction="1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p:txBody>
      </p:sp>
      <p:sp>
        <p:nvSpPr>
          <p:cNvPr id="11" name="Rectangle 10"/>
          <p:cNvSpPr/>
          <p:nvPr/>
        </p:nvSpPr>
        <p:spPr>
          <a:xfrm>
            <a:off x="990600" y="762001"/>
            <a:ext cx="7239000" cy="1292662"/>
          </a:xfrm>
          <a:prstGeom prst="rect">
            <a:avLst/>
          </a:prstGeom>
        </p:spPr>
        <p:txBody>
          <a:bodyPr wrap="square">
            <a:spAutoFit/>
          </a:bodyPr>
          <a:lstStyle/>
          <a:p>
            <a:pPr lvl="0"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Computing Time Complexity of Algorithm</a:t>
            </a:r>
            <a:endParaRPr lang="en-US" sz="3900" dirty="0">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sp>
        <p:nvSpPr>
          <p:cNvPr id="12" name="Rectangle 11"/>
          <p:cNvSpPr/>
          <p:nvPr/>
        </p:nvSpPr>
        <p:spPr>
          <a:xfrm>
            <a:off x="2438400" y="2895600"/>
            <a:ext cx="5486400" cy="1754326"/>
          </a:xfrm>
          <a:prstGeom prst="rect">
            <a:avLst/>
          </a:prstGeom>
        </p:spPr>
        <p:txBody>
          <a:bodyPr wrap="square">
            <a:spAutoFit/>
          </a:bodyPr>
          <a:lstStyle/>
          <a:p>
            <a:r>
              <a:rPr lang="sv-SE" dirty="0" smtClean="0">
                <a:latin typeface="Times New Roman" pitchFamily="18" charset="0"/>
                <a:cs typeface="Times New Roman" pitchFamily="18" charset="0"/>
              </a:rPr>
              <a:t>LDR : 5 – 6 + 3 * 8 / 4</a:t>
            </a:r>
          </a:p>
          <a:p>
            <a:r>
              <a:rPr lang="en-US" dirty="0" smtClean="0">
                <a:latin typeface="Times New Roman" pitchFamily="18" charset="0"/>
                <a:cs typeface="Times New Roman" pitchFamily="18" charset="0"/>
              </a:rPr>
              <a:t>LRD : 5 6 – 3 8 4 / * +</a:t>
            </a:r>
          </a:p>
          <a:p>
            <a:r>
              <a:rPr lang="en-US" dirty="0" smtClean="0">
                <a:latin typeface="Times New Roman" pitchFamily="18" charset="0"/>
                <a:cs typeface="Times New Roman" pitchFamily="18" charset="0"/>
              </a:rPr>
              <a:t>DLR : + – 5 6 * 3 / 8 4</a:t>
            </a:r>
          </a:p>
          <a:p>
            <a:r>
              <a:rPr lang="en-US" dirty="0" smtClean="0">
                <a:latin typeface="Times New Roman" pitchFamily="18" charset="0"/>
                <a:cs typeface="Times New Roman" pitchFamily="18" charset="0"/>
              </a:rPr>
              <a:t>DRL : + * / 4 8 3 – 6 5</a:t>
            </a:r>
          </a:p>
          <a:p>
            <a:r>
              <a:rPr lang="en-US" dirty="0" smtClean="0">
                <a:latin typeface="Times New Roman" pitchFamily="18" charset="0"/>
                <a:cs typeface="Times New Roman" pitchFamily="18" charset="0"/>
              </a:rPr>
              <a:t>RDL : 4 / 8 * 3 + 6 – 5</a:t>
            </a:r>
          </a:p>
          <a:p>
            <a:r>
              <a:rPr lang="en-US" dirty="0" smtClean="0">
                <a:latin typeface="Times New Roman" pitchFamily="18" charset="0"/>
                <a:cs typeface="Times New Roman" pitchFamily="18" charset="0"/>
              </a:rPr>
              <a:t>RLD : 4 8 / 3 * 6 5 –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41</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965200" marR="45720" lvl="1" indent="-508000" algn="just">
              <a:spcBef>
                <a:spcPct val="20000"/>
              </a:spcBef>
              <a:buClr>
                <a:schemeClr val="bg2">
                  <a:lumMod val="25000"/>
                </a:schemeClr>
              </a:buClr>
              <a:buSzPct val="95000"/>
              <a:buFont typeface="Wingdings" pitchFamily="2" charset="2"/>
              <a:buChar char="v"/>
              <a:defRPr/>
            </a:pPr>
            <a:r>
              <a:rPr lang="en-US" sz="8000" dirty="0" smtClean="0">
                <a:solidFill>
                  <a:srgbClr val="D2FED4"/>
                </a:solidFill>
              </a:rPr>
              <a:t> </a:t>
            </a:r>
            <a:r>
              <a:rPr lang="en-US" sz="8000" dirty="0" smtClean="0">
                <a:latin typeface="Times New Roman" pitchFamily="18" charset="0"/>
                <a:cs typeface="Times New Roman" pitchFamily="18" charset="0"/>
              </a:rPr>
              <a:t>In this traversal, the root is visited first then left subtree in preorder and then right subtree in preorder</a:t>
            </a:r>
          </a:p>
          <a:p>
            <a:pPr marL="965200" marR="45720" lvl="1" indent="-508000" algn="just">
              <a:spcBef>
                <a:spcPct val="20000"/>
              </a:spcBef>
              <a:buClr>
                <a:schemeClr val="bg2">
                  <a:lumMod val="25000"/>
                </a:schemeClr>
              </a:buClr>
              <a:buSzPct val="95000"/>
              <a:buFont typeface="Wingdings" pitchFamily="2" charset="2"/>
              <a:buChar char="v"/>
              <a:defRPr/>
            </a:pPr>
            <a:r>
              <a:rPr lang="en-US" sz="8000" b="1" dirty="0" smtClean="0">
                <a:latin typeface="Times New Roman" pitchFamily="18" charset="0"/>
                <a:cs typeface="Times New Roman" pitchFamily="18" charset="0"/>
              </a:rPr>
              <a:t>Tree characteristics lead to naturally implement tree traversals recursively</a:t>
            </a:r>
          </a:p>
          <a:p>
            <a:pPr marL="965200" marR="45720" lvl="1" indent="-508000" algn="just">
              <a:spcBef>
                <a:spcPct val="20000"/>
              </a:spcBef>
              <a:buClr>
                <a:schemeClr val="bg2">
                  <a:lumMod val="25000"/>
                </a:schemeClr>
              </a:buClr>
              <a:buSzPct val="95000"/>
              <a:buFont typeface="Wingdings" pitchFamily="2" charset="2"/>
              <a:buChar char="v"/>
              <a:defRPr/>
            </a:pPr>
            <a:r>
              <a:rPr lang="en-US" sz="8000" dirty="0" smtClean="0">
                <a:latin typeface="Times New Roman" pitchFamily="18" charset="0"/>
                <a:cs typeface="Times New Roman" pitchFamily="18" charset="0"/>
              </a:rPr>
              <a:t>It can be defined in the following steps.</a:t>
            </a:r>
          </a:p>
          <a:p>
            <a:pPr marL="508000" marR="45720" indent="-508000" algn="just">
              <a:spcBef>
                <a:spcPct val="20000"/>
              </a:spcBef>
              <a:buClr>
                <a:schemeClr val="bg2">
                  <a:lumMod val="25000"/>
                </a:schemeClr>
              </a:buClr>
              <a:buSzPct val="95000"/>
              <a:defRPr/>
            </a:pPr>
            <a:endParaRPr lang="en-US" sz="8000" b="1" dirty="0" smtClean="0">
              <a:latin typeface="Times New Roman" pitchFamily="18" charset="0"/>
              <a:cs typeface="Times New Roman" pitchFamily="18" charset="0"/>
            </a:endParaRPr>
          </a:p>
          <a:p>
            <a:pPr marL="508000" marR="45720" indent="-508000" algn="just">
              <a:spcBef>
                <a:spcPct val="20000"/>
              </a:spcBef>
              <a:buClr>
                <a:schemeClr val="bg2">
                  <a:lumMod val="25000"/>
                </a:schemeClr>
              </a:buClr>
              <a:buSzPct val="95000"/>
              <a:defRPr/>
            </a:pPr>
            <a:r>
              <a:rPr lang="en-US" sz="8000" b="1" dirty="0" smtClean="0">
                <a:latin typeface="Times New Roman" pitchFamily="18" charset="0"/>
                <a:cs typeface="Times New Roman" pitchFamily="18" charset="0"/>
              </a:rPr>
              <a:t>Preorder (DLR) Algorithm:</a:t>
            </a:r>
          </a:p>
          <a:p>
            <a:pPr marL="508000" marR="45720" indent="-508000" algn="just">
              <a:spcBef>
                <a:spcPct val="20000"/>
              </a:spcBef>
              <a:buClr>
                <a:schemeClr val="bg2">
                  <a:lumMod val="25000"/>
                </a:schemeClr>
              </a:buClr>
              <a:buSzPct val="95000"/>
              <a:defRPr/>
            </a:pPr>
            <a:endParaRPr lang="en-US" sz="8000" b="1" dirty="0" smtClean="0">
              <a:latin typeface="Times New Roman" pitchFamily="18" charset="0"/>
              <a:cs typeface="Times New Roman" pitchFamily="18" charset="0"/>
            </a:endParaRPr>
          </a:p>
          <a:p>
            <a:pPr marL="965200" marR="45720" lvl="1" indent="-508000">
              <a:spcBef>
                <a:spcPct val="20000"/>
              </a:spcBef>
              <a:buClr>
                <a:schemeClr val="bg2">
                  <a:lumMod val="25000"/>
                </a:schemeClr>
              </a:buClr>
              <a:buSzPct val="95000"/>
              <a:buFont typeface="Wingdings" pitchFamily="2" charset="2"/>
              <a:buChar char="Ø"/>
              <a:defRPr/>
            </a:pPr>
            <a:r>
              <a:rPr lang="en-US" sz="8000" dirty="0" smtClean="0">
                <a:latin typeface="Times New Roman" pitchFamily="18" charset="0"/>
                <a:cs typeface="Times New Roman" pitchFamily="18" charset="0"/>
              </a:rPr>
              <a:t> Visit the root node</a:t>
            </a:r>
          </a:p>
          <a:p>
            <a:pPr marL="965200" marR="45720" lvl="1" indent="-508000">
              <a:spcBef>
                <a:spcPct val="20000"/>
              </a:spcBef>
              <a:buClr>
                <a:schemeClr val="bg2">
                  <a:lumMod val="25000"/>
                </a:schemeClr>
              </a:buClr>
              <a:buSzPct val="95000"/>
              <a:buFont typeface="Wingdings" pitchFamily="2" charset="2"/>
              <a:buChar char="Ø"/>
              <a:defRPr/>
            </a:pPr>
            <a:r>
              <a:rPr lang="en-US" sz="8000" dirty="0" smtClean="0">
                <a:latin typeface="Times New Roman" pitchFamily="18" charset="0"/>
                <a:cs typeface="Times New Roman" pitchFamily="18" charset="0"/>
              </a:rPr>
              <a:t> </a:t>
            </a:r>
            <a:r>
              <a:rPr lang="en-US" sz="8000" b="1" dirty="0" smtClean="0">
                <a:latin typeface="Times New Roman" pitchFamily="18" charset="0"/>
                <a:cs typeface="Times New Roman" pitchFamily="18" charset="0"/>
              </a:rPr>
              <a:t>Traverse the left subtree of node in preorder and then</a:t>
            </a:r>
          </a:p>
          <a:p>
            <a:pPr marL="965200" marR="45720" lvl="1" indent="-508000">
              <a:spcBef>
                <a:spcPct val="20000"/>
              </a:spcBef>
              <a:buClr>
                <a:schemeClr val="bg2">
                  <a:lumMod val="25000"/>
                </a:schemeClr>
              </a:buClr>
              <a:buSzPct val="95000"/>
              <a:buFont typeface="Wingdings" pitchFamily="2" charset="2"/>
              <a:buChar char="Ø"/>
              <a:defRPr/>
            </a:pPr>
            <a:r>
              <a:rPr lang="en-US" sz="8000" dirty="0" smtClean="0">
                <a:latin typeface="Times New Roman" pitchFamily="18" charset="0"/>
                <a:cs typeface="Times New Roman" pitchFamily="18" charset="0"/>
              </a:rPr>
              <a:t> Traverse the right subtree of node in preorder</a:t>
            </a:r>
          </a:p>
        </p:txBody>
      </p:sp>
      <p:sp>
        <p:nvSpPr>
          <p:cNvPr id="6" name="Rectangle 5"/>
          <p:cNvSpPr/>
          <p:nvPr/>
        </p:nvSpPr>
        <p:spPr>
          <a:xfrm>
            <a:off x="685800" y="762000"/>
            <a:ext cx="7772400"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Pre-order Traversal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42</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92500" lnSpcReduction="1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p:txBody>
      </p:sp>
      <p:sp>
        <p:nvSpPr>
          <p:cNvPr id="11" name="Rectangle 10"/>
          <p:cNvSpPr/>
          <p:nvPr/>
        </p:nvSpPr>
        <p:spPr>
          <a:xfrm>
            <a:off x="990600" y="228601"/>
            <a:ext cx="7239000"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Pre-order Traversal</a:t>
            </a:r>
          </a:p>
        </p:txBody>
      </p:sp>
      <p:sp>
        <p:nvSpPr>
          <p:cNvPr id="8" name="Rectangle 7"/>
          <p:cNvSpPr/>
          <p:nvPr/>
        </p:nvSpPr>
        <p:spPr>
          <a:xfrm>
            <a:off x="609600" y="1371600"/>
            <a:ext cx="8229600" cy="1015663"/>
          </a:xfrm>
          <a:prstGeom prst="rect">
            <a:avLst/>
          </a:prstGeom>
        </p:spPr>
        <p:txBody>
          <a:bodyPr wrap="square">
            <a:spAutoFit/>
          </a:bodyPr>
          <a:lstStyle/>
          <a:p>
            <a:pPr algn="just"/>
            <a:r>
              <a:rPr lang="en-US" sz="2000" dirty="0" smtClean="0">
                <a:latin typeface="Times New Roman" pitchFamily="18" charset="0"/>
                <a:cs typeface="Times New Roman" pitchFamily="18" charset="0"/>
              </a:rPr>
              <a:t>A preorder traversal of the tree in Fig. 2 visits node in a sequence: A B D E G C F</a:t>
            </a:r>
          </a:p>
          <a:p>
            <a:pPr algn="just"/>
            <a:r>
              <a:rPr lang="en-US" sz="2000" dirty="0" smtClean="0">
                <a:latin typeface="Times New Roman" pitchFamily="18" charset="0"/>
                <a:cs typeface="Times New Roman" pitchFamily="18" charset="0"/>
              </a:rPr>
              <a:t>For an </a:t>
            </a:r>
            <a:r>
              <a:rPr lang="en-US" sz="2000" b="1" dirty="0" smtClean="0">
                <a:latin typeface="Times New Roman" pitchFamily="18" charset="0"/>
                <a:cs typeface="Times New Roman" pitchFamily="18" charset="0"/>
              </a:rPr>
              <a:t>Expression Tree, preorder traversal yields a prefix expression</a:t>
            </a:r>
            <a:endParaRPr lang="en-US" sz="2000" b="1" dirty="0">
              <a:latin typeface="Times New Roman" pitchFamily="18" charset="0"/>
              <a:cs typeface="Times New Roman" pitchFamily="18" charset="0"/>
            </a:endParaRPr>
          </a:p>
        </p:txBody>
      </p:sp>
      <p:pic>
        <p:nvPicPr>
          <p:cNvPr id="13" name="Picture 2"/>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1371600" y="3048000"/>
            <a:ext cx="2362200" cy="1905000"/>
          </a:xfrm>
          <a:prstGeom prst="rect">
            <a:avLst/>
          </a:prstGeom>
          <a:noFill/>
          <a:ln w="9525">
            <a:noFill/>
            <a:miter lim="800000"/>
            <a:headEnd/>
            <a:tailEnd/>
          </a:ln>
          <a:effectLst/>
        </p:spPr>
      </p:pic>
      <p:pic>
        <p:nvPicPr>
          <p:cNvPr id="14" name="Picture 3"/>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6096000" y="3048000"/>
            <a:ext cx="2209800" cy="1905000"/>
          </a:xfrm>
          <a:prstGeom prst="rect">
            <a:avLst/>
          </a:prstGeom>
          <a:noFill/>
          <a:ln w="9525">
            <a:noFill/>
            <a:miter lim="800000"/>
            <a:headEnd/>
            <a:tailEnd/>
          </a:ln>
          <a:effectLst/>
        </p:spPr>
      </p:pic>
      <p:pic>
        <p:nvPicPr>
          <p:cNvPr id="15" name="Picture 4"/>
          <p:cNvPicPr>
            <a:picLocks noChangeAspect="1" noChangeArrowheads="1"/>
          </p:cNvPicPr>
          <p:nvPr/>
        </p:nvPicPr>
        <p:blipFill>
          <a:blip r:embed="rId6" cstate="print">
            <a:duotone>
              <a:prstClr val="black"/>
              <a:schemeClr val="accent1">
                <a:tint val="45000"/>
                <a:satMod val="400000"/>
              </a:schemeClr>
            </a:duotone>
          </a:blip>
          <a:srcRect/>
          <a:stretch>
            <a:fillRect/>
          </a:stretch>
        </p:blipFill>
        <p:spPr bwMode="auto">
          <a:xfrm>
            <a:off x="3886200" y="3581400"/>
            <a:ext cx="1981200" cy="762000"/>
          </a:xfrm>
          <a:prstGeom prst="rect">
            <a:avLst/>
          </a:prstGeom>
          <a:noFill/>
          <a:ln w="9525">
            <a:noFill/>
            <a:miter lim="800000"/>
            <a:headEnd/>
            <a:tailEnd/>
          </a:ln>
          <a:effectLst/>
        </p:spPr>
      </p:pic>
      <p:sp>
        <p:nvSpPr>
          <p:cNvPr id="16" name="Rectangle 15"/>
          <p:cNvSpPr/>
          <p:nvPr/>
        </p:nvSpPr>
        <p:spPr>
          <a:xfrm>
            <a:off x="838200" y="5105400"/>
            <a:ext cx="2971800" cy="369332"/>
          </a:xfrm>
          <a:prstGeom prst="rect">
            <a:avLst/>
          </a:prstGeom>
        </p:spPr>
        <p:txBody>
          <a:bodyPr wrap="square">
            <a:spAutoFit/>
          </a:bodyPr>
          <a:lstStyle/>
          <a:p>
            <a:r>
              <a:rPr lang="en-US" b="1" dirty="0" smtClean="0"/>
              <a:t>Figure  20: Binary Tree</a:t>
            </a:r>
            <a:endParaRPr lang="en-US" dirty="0"/>
          </a:p>
        </p:txBody>
      </p:sp>
      <p:sp>
        <p:nvSpPr>
          <p:cNvPr id="17" name="Rectangle 16"/>
          <p:cNvSpPr/>
          <p:nvPr/>
        </p:nvSpPr>
        <p:spPr>
          <a:xfrm>
            <a:off x="4572000" y="5105400"/>
            <a:ext cx="4572000" cy="646331"/>
          </a:xfrm>
          <a:prstGeom prst="rect">
            <a:avLst/>
          </a:prstGeom>
        </p:spPr>
        <p:txBody>
          <a:bodyPr>
            <a:spAutoFit/>
          </a:bodyPr>
          <a:lstStyle/>
          <a:p>
            <a:r>
              <a:rPr lang="en-US" b="1" dirty="0" smtClean="0"/>
              <a:t>Figure  21: Expression Tree and its preorder traversal</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43</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92500" lnSpcReduction="1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p:txBody>
      </p:sp>
      <p:sp>
        <p:nvSpPr>
          <p:cNvPr id="11" name="Rectangle 10"/>
          <p:cNvSpPr/>
          <p:nvPr/>
        </p:nvSpPr>
        <p:spPr>
          <a:xfrm>
            <a:off x="990600" y="1066800"/>
            <a:ext cx="7239000"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In-order Traversal </a:t>
            </a:r>
          </a:p>
        </p:txBody>
      </p:sp>
      <p:sp>
        <p:nvSpPr>
          <p:cNvPr id="8" name="Rectangle 7"/>
          <p:cNvSpPr/>
          <p:nvPr/>
        </p:nvSpPr>
        <p:spPr>
          <a:xfrm>
            <a:off x="1524000" y="2514600"/>
            <a:ext cx="7391400" cy="2000548"/>
          </a:xfrm>
          <a:prstGeom prst="rect">
            <a:avLst/>
          </a:prstGeom>
        </p:spPr>
        <p:txBody>
          <a:bodyPr wrap="square">
            <a:spAutoFit/>
          </a:bodyPr>
          <a:lstStyle/>
          <a:p>
            <a:r>
              <a:rPr lang="en-US" sz="2000" dirty="0" smtClean="0">
                <a:latin typeface="Times New Roman" pitchFamily="18" charset="0"/>
                <a:cs typeface="Times New Roman" pitchFamily="18" charset="0"/>
              </a:rPr>
              <a:t>In this traversal, the left subtree is visited first in inorder, then root and then the right subtree in inorder</a:t>
            </a:r>
          </a:p>
          <a:p>
            <a:endParaRPr lang="en-US" sz="2000" b="1" dirty="0" smtClean="0">
              <a:latin typeface="Times New Roman" pitchFamily="18" charset="0"/>
              <a:cs typeface="Times New Roman" pitchFamily="18" charset="0"/>
            </a:endParaRPr>
          </a:p>
          <a:p>
            <a:endParaRPr lang="en-US" sz="2000" b="1" dirty="0" smtClean="0"/>
          </a:p>
          <a:p>
            <a:endParaRPr lang="en-US" sz="2000" b="1" dirty="0" smtClean="0"/>
          </a:p>
          <a:p>
            <a:endParaRPr lang="en-US" sz="2400" dirty="0" smtClean="0">
              <a:solidFill>
                <a:srgbClr val="D2FED4"/>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44</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92500" lnSpcReduction="1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p:txBody>
      </p:sp>
      <p:sp>
        <p:nvSpPr>
          <p:cNvPr id="11" name="Rectangle 10"/>
          <p:cNvSpPr/>
          <p:nvPr/>
        </p:nvSpPr>
        <p:spPr>
          <a:xfrm>
            <a:off x="990600" y="228601"/>
            <a:ext cx="7239000"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In-order Traversal </a:t>
            </a:r>
          </a:p>
        </p:txBody>
      </p:sp>
      <p:sp>
        <p:nvSpPr>
          <p:cNvPr id="8" name="Rectangle 7"/>
          <p:cNvSpPr/>
          <p:nvPr/>
        </p:nvSpPr>
        <p:spPr>
          <a:xfrm>
            <a:off x="914400" y="1371600"/>
            <a:ext cx="7772400" cy="2308324"/>
          </a:xfrm>
          <a:prstGeom prst="rect">
            <a:avLst/>
          </a:prstGeom>
        </p:spPr>
        <p:txBody>
          <a:bodyPr wrap="square">
            <a:spAutoFit/>
          </a:bodyPr>
          <a:lstStyle/>
          <a:p>
            <a:r>
              <a:rPr lang="en-US" sz="2400" b="1" dirty="0" smtClean="0">
                <a:latin typeface="Times New Roman" pitchFamily="18" charset="0"/>
                <a:cs typeface="Times New Roman" pitchFamily="18" charset="0"/>
              </a:rPr>
              <a:t>Inorder ((LDR)) Algorithm</a:t>
            </a:r>
          </a:p>
          <a:p>
            <a:endParaRPr lang="en-US" sz="2400" b="1" dirty="0" smtClean="0">
              <a:latin typeface="Times New Roman" pitchFamily="18" charset="0"/>
              <a:cs typeface="Times New Roman" pitchFamily="18" charset="0"/>
            </a:endParaRPr>
          </a:p>
          <a:p>
            <a:pPr marL="914400" indent="-508000"/>
            <a:r>
              <a:rPr lang="en-US" sz="2400" dirty="0" smtClean="0">
                <a:latin typeface="Times New Roman" pitchFamily="18" charset="0"/>
                <a:cs typeface="Times New Roman" pitchFamily="18" charset="0"/>
              </a:rPr>
              <a:t>(a) Traverse the left </a:t>
            </a:r>
            <a:r>
              <a:rPr lang="en-US" sz="2400" dirty="0" err="1" smtClean="0">
                <a:latin typeface="Times New Roman" pitchFamily="18" charset="0"/>
                <a:cs typeface="Times New Roman" pitchFamily="18" charset="0"/>
              </a:rPr>
              <a:t>subtree</a:t>
            </a:r>
            <a:r>
              <a:rPr lang="en-US" sz="2400" dirty="0" smtClean="0">
                <a:latin typeface="Times New Roman" pitchFamily="18" charset="0"/>
                <a:cs typeface="Times New Roman" pitchFamily="18" charset="0"/>
              </a:rPr>
              <a:t> of root node in inorder</a:t>
            </a:r>
          </a:p>
          <a:p>
            <a:pPr marL="914400" indent="-508000"/>
            <a:r>
              <a:rPr lang="en-US" sz="2400" dirty="0" smtClean="0">
                <a:latin typeface="Times New Roman" pitchFamily="18" charset="0"/>
                <a:cs typeface="Times New Roman" pitchFamily="18" charset="0"/>
              </a:rPr>
              <a:t>(b) Visit the root node </a:t>
            </a:r>
          </a:p>
          <a:p>
            <a:pPr marL="914400" indent="-508000"/>
            <a:r>
              <a:rPr lang="en-US" sz="2400" dirty="0" smtClean="0">
                <a:latin typeface="Times New Roman" pitchFamily="18" charset="0"/>
                <a:cs typeface="Times New Roman" pitchFamily="18" charset="0"/>
              </a:rPr>
              <a:t>(c) Traverse the right </a:t>
            </a:r>
            <a:r>
              <a:rPr lang="en-US" sz="2400" dirty="0" err="1" smtClean="0">
                <a:latin typeface="Times New Roman" pitchFamily="18" charset="0"/>
                <a:cs typeface="Times New Roman" pitchFamily="18" charset="0"/>
              </a:rPr>
              <a:t>subtree</a:t>
            </a:r>
            <a:r>
              <a:rPr lang="en-US" sz="2400" dirty="0" smtClean="0">
                <a:latin typeface="Times New Roman" pitchFamily="18" charset="0"/>
                <a:cs typeface="Times New Roman" pitchFamily="18" charset="0"/>
              </a:rPr>
              <a:t> of root node in inorder</a:t>
            </a:r>
          </a:p>
          <a:p>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45</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92500" lnSpcReduction="1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p:txBody>
      </p:sp>
      <p:sp>
        <p:nvSpPr>
          <p:cNvPr id="11" name="Rectangle 10"/>
          <p:cNvSpPr/>
          <p:nvPr/>
        </p:nvSpPr>
        <p:spPr>
          <a:xfrm>
            <a:off x="990600" y="228601"/>
            <a:ext cx="7239000"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In-order Traversal </a:t>
            </a:r>
          </a:p>
        </p:txBody>
      </p:sp>
      <p:sp>
        <p:nvSpPr>
          <p:cNvPr id="8" name="Rectangle 7"/>
          <p:cNvSpPr/>
          <p:nvPr/>
        </p:nvSpPr>
        <p:spPr>
          <a:xfrm>
            <a:off x="1447800" y="1787546"/>
            <a:ext cx="7391400" cy="461665"/>
          </a:xfrm>
          <a:prstGeom prst="rect">
            <a:avLst/>
          </a:prstGeom>
        </p:spPr>
        <p:txBody>
          <a:bodyPr wrap="square">
            <a:spAutoFit/>
          </a:bodyPr>
          <a:lstStyle/>
          <a:p>
            <a:r>
              <a:rPr lang="en-US" sz="2400" dirty="0" smtClean="0">
                <a:latin typeface="Times New Roman" pitchFamily="18" charset="0"/>
                <a:cs typeface="Times New Roman" pitchFamily="18" charset="0"/>
              </a:rPr>
              <a:t>Inorder traversal is also called as </a:t>
            </a:r>
            <a:r>
              <a:rPr lang="en-US" sz="2400" b="1" dirty="0" smtClean="0">
                <a:latin typeface="Times New Roman" pitchFamily="18" charset="0"/>
                <a:cs typeface="Times New Roman" pitchFamily="18" charset="0"/>
              </a:rPr>
              <a:t>symmetric traversal</a:t>
            </a:r>
            <a:endParaRPr lang="en-US" sz="2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46</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92500" lnSpcReduction="1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p:txBody>
      </p:sp>
      <p:sp>
        <p:nvSpPr>
          <p:cNvPr id="11" name="Rectangle 10"/>
          <p:cNvSpPr/>
          <p:nvPr/>
        </p:nvSpPr>
        <p:spPr>
          <a:xfrm>
            <a:off x="990600" y="685800"/>
            <a:ext cx="7239000"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Post-order Traversal</a:t>
            </a:r>
          </a:p>
        </p:txBody>
      </p:sp>
      <p:sp>
        <p:nvSpPr>
          <p:cNvPr id="8" name="Rectangle 7"/>
          <p:cNvSpPr/>
          <p:nvPr/>
        </p:nvSpPr>
        <p:spPr>
          <a:xfrm>
            <a:off x="1295400" y="1787546"/>
            <a:ext cx="7543800" cy="830997"/>
          </a:xfrm>
          <a:prstGeom prst="rect">
            <a:avLst/>
          </a:prstGeom>
        </p:spPr>
        <p:txBody>
          <a:bodyPr wrap="square">
            <a:spAutoFit/>
          </a:bodyPr>
          <a:lstStyle/>
          <a:p>
            <a:pPr lvl="0"/>
            <a:r>
              <a:rPr lang="en-US" sz="2400" dirty="0" smtClean="0">
                <a:latin typeface="Times New Roman" pitchFamily="18" charset="0"/>
                <a:cs typeface="Times New Roman" pitchFamily="18" charset="0"/>
              </a:rPr>
              <a:t>In this traversal, the left </a:t>
            </a:r>
            <a:r>
              <a:rPr lang="en-US" sz="2400" dirty="0" err="1" smtClean="0">
                <a:latin typeface="Times New Roman" pitchFamily="18" charset="0"/>
                <a:cs typeface="Times New Roman" pitchFamily="18" charset="0"/>
              </a:rPr>
              <a:t>subtree</a:t>
            </a:r>
            <a:r>
              <a:rPr lang="en-US" sz="2400" dirty="0" smtClean="0">
                <a:latin typeface="Times New Roman" pitchFamily="18" charset="0"/>
                <a:cs typeface="Times New Roman" pitchFamily="18" charset="0"/>
              </a:rPr>
              <a:t> is visited first in </a:t>
            </a:r>
            <a:r>
              <a:rPr lang="en-US" sz="2400" dirty="0" err="1" smtClean="0">
                <a:latin typeface="Times New Roman" pitchFamily="18" charset="0"/>
                <a:cs typeface="Times New Roman" pitchFamily="18" charset="0"/>
              </a:rPr>
              <a:t>postorder</a:t>
            </a:r>
            <a:r>
              <a:rPr lang="en-US" sz="2400" dirty="0" smtClean="0">
                <a:latin typeface="Times New Roman" pitchFamily="18" charset="0"/>
                <a:cs typeface="Times New Roman" pitchFamily="18" charset="0"/>
              </a:rPr>
              <a:t>, then the right </a:t>
            </a:r>
            <a:r>
              <a:rPr lang="en-US" sz="2400" dirty="0" err="1" smtClean="0">
                <a:latin typeface="Times New Roman" pitchFamily="18" charset="0"/>
                <a:cs typeface="Times New Roman" pitchFamily="18" charset="0"/>
              </a:rPr>
              <a:t>subtree</a:t>
            </a:r>
            <a:r>
              <a:rPr lang="en-US" sz="2400" dirty="0" smtClean="0">
                <a:latin typeface="Times New Roman" pitchFamily="18" charset="0"/>
                <a:cs typeface="Times New Roman" pitchFamily="18" charset="0"/>
              </a:rPr>
              <a:t> in </a:t>
            </a:r>
            <a:r>
              <a:rPr lang="en-US" sz="2400" dirty="0" err="1" smtClean="0">
                <a:latin typeface="Times New Roman" pitchFamily="18" charset="0"/>
                <a:cs typeface="Times New Roman" pitchFamily="18" charset="0"/>
              </a:rPr>
              <a:t>postorder</a:t>
            </a:r>
            <a:r>
              <a:rPr lang="en-US" sz="2400" dirty="0" smtClean="0">
                <a:latin typeface="Times New Roman" pitchFamily="18" charset="0"/>
                <a:cs typeface="Times New Roman" pitchFamily="18" charset="0"/>
              </a:rPr>
              <a:t> and then the root</a:t>
            </a:r>
            <a:r>
              <a:rPr lang="en-US" sz="22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47</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92500" lnSpcReduction="1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p:txBody>
      </p:sp>
      <p:sp>
        <p:nvSpPr>
          <p:cNvPr id="11" name="Rectangle 10"/>
          <p:cNvSpPr/>
          <p:nvPr/>
        </p:nvSpPr>
        <p:spPr>
          <a:xfrm>
            <a:off x="990600" y="228600"/>
            <a:ext cx="7239000"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Post-order Traversal Algorithm </a:t>
            </a:r>
          </a:p>
        </p:txBody>
      </p:sp>
      <p:sp>
        <p:nvSpPr>
          <p:cNvPr id="8" name="Rectangle 7"/>
          <p:cNvSpPr/>
          <p:nvPr/>
        </p:nvSpPr>
        <p:spPr>
          <a:xfrm>
            <a:off x="609600" y="1787546"/>
            <a:ext cx="8229600" cy="1938992"/>
          </a:xfrm>
          <a:prstGeom prst="rect">
            <a:avLst/>
          </a:prstGeom>
        </p:spPr>
        <p:txBody>
          <a:bodyPr wrap="square">
            <a:spAutoFit/>
          </a:bodyPr>
          <a:lstStyle/>
          <a:p>
            <a:pPr marL="977900" lvl="1" indent="-520700"/>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Traverse the root's left child (</a:t>
            </a:r>
            <a:r>
              <a:rPr lang="en-US" sz="2400" dirty="0" err="1" smtClean="0">
                <a:latin typeface="Times New Roman" pitchFamily="18" charset="0"/>
                <a:cs typeface="Times New Roman" pitchFamily="18" charset="0"/>
              </a:rPr>
              <a:t>subtree</a:t>
            </a:r>
            <a:r>
              <a:rPr lang="en-US" sz="2400" dirty="0" smtClean="0">
                <a:latin typeface="Times New Roman" pitchFamily="18" charset="0"/>
                <a:cs typeface="Times New Roman" pitchFamily="18" charset="0"/>
              </a:rPr>
              <a:t>) of root node in </a:t>
            </a:r>
            <a:r>
              <a:rPr lang="en-US" sz="2400" dirty="0" err="1" smtClean="0">
                <a:latin typeface="Times New Roman" pitchFamily="18" charset="0"/>
                <a:cs typeface="Times New Roman" pitchFamily="18" charset="0"/>
              </a:rPr>
              <a:t>postorder</a:t>
            </a:r>
            <a:endParaRPr lang="en-US" sz="2400" dirty="0" smtClean="0">
              <a:latin typeface="Times New Roman" pitchFamily="18" charset="0"/>
              <a:cs typeface="Times New Roman" pitchFamily="18" charset="0"/>
            </a:endParaRPr>
          </a:p>
          <a:p>
            <a:pPr marL="977900" lvl="1" indent="-520700"/>
            <a:r>
              <a:rPr lang="en-US" sz="2400" dirty="0" smtClean="0">
                <a:latin typeface="Times New Roman" pitchFamily="18" charset="0"/>
                <a:cs typeface="Times New Roman" pitchFamily="18" charset="0"/>
              </a:rPr>
              <a:t>(ii) Traverse the root's right child (</a:t>
            </a:r>
            <a:r>
              <a:rPr lang="en-US" sz="2400" dirty="0" err="1" smtClean="0">
                <a:latin typeface="Times New Roman" pitchFamily="18" charset="0"/>
                <a:cs typeface="Times New Roman" pitchFamily="18" charset="0"/>
              </a:rPr>
              <a:t>subtree</a:t>
            </a:r>
            <a:r>
              <a:rPr lang="en-US" sz="2400" dirty="0" smtClean="0">
                <a:latin typeface="Times New Roman" pitchFamily="18" charset="0"/>
                <a:cs typeface="Times New Roman" pitchFamily="18" charset="0"/>
              </a:rPr>
              <a:t>) of root node in </a:t>
            </a:r>
            <a:r>
              <a:rPr lang="en-US" sz="2400" dirty="0" err="1" smtClean="0">
                <a:latin typeface="Times New Roman" pitchFamily="18" charset="0"/>
                <a:cs typeface="Times New Roman" pitchFamily="18" charset="0"/>
              </a:rPr>
              <a:t>postorder</a:t>
            </a:r>
            <a:endParaRPr lang="en-US" sz="2400" dirty="0" smtClean="0">
              <a:latin typeface="Times New Roman" pitchFamily="18" charset="0"/>
              <a:cs typeface="Times New Roman" pitchFamily="18" charset="0"/>
            </a:endParaRPr>
          </a:p>
          <a:p>
            <a:pPr marL="977900" lvl="1" indent="-520700"/>
            <a:r>
              <a:rPr lang="en-US" sz="2400" dirty="0" smtClean="0">
                <a:latin typeface="Times New Roman" pitchFamily="18" charset="0"/>
                <a:cs typeface="Times New Roman" pitchFamily="18" charset="0"/>
              </a:rPr>
              <a:t>(iii) Visit the root node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48</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latin typeface="Times New Roman" pitchFamily="18" charset="0"/>
              <a:cs typeface="Times New Roman" pitchFamily="18" charset="0"/>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latin typeface="Times New Roman" pitchFamily="18" charset="0"/>
              <a:cs typeface="Times New Roman" pitchFamily="18" charset="0"/>
            </a:endParaRPr>
          </a:p>
          <a:p>
            <a:pPr marL="508000" marR="45720" lvl="0" indent="-508000" algn="just">
              <a:spcBef>
                <a:spcPct val="20000"/>
              </a:spcBef>
              <a:buClr>
                <a:schemeClr val="bg2">
                  <a:lumMod val="20000"/>
                  <a:lumOff val="80000"/>
                </a:schemeClr>
              </a:buClr>
              <a:buSzPct val="95000"/>
              <a:defRPr/>
            </a:pPr>
            <a:endParaRPr lang="en-US" sz="2800" b="1" dirty="0" smtClean="0">
              <a:latin typeface="Times New Roman" pitchFamily="18" charset="0"/>
              <a:cs typeface="Times New Roman" pitchFamily="18" charset="0"/>
            </a:endParaRPr>
          </a:p>
          <a:p>
            <a:pPr marL="508000" marR="45720" lvl="0" indent="-508000" algn="just">
              <a:spcBef>
                <a:spcPct val="20000"/>
              </a:spcBef>
              <a:buClr>
                <a:schemeClr val="bg2">
                  <a:lumMod val="20000"/>
                  <a:lumOff val="80000"/>
                </a:schemeClr>
              </a:buClr>
              <a:buSzPct val="95000"/>
              <a:defRPr/>
            </a:pPr>
            <a:endParaRPr lang="en-US" sz="2800" b="1" dirty="0" smtClean="0">
              <a:latin typeface="Times New Roman" pitchFamily="18" charset="0"/>
              <a:cs typeface="Times New Roman" pitchFamily="18" charset="0"/>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latin typeface="Times New Roman" pitchFamily="18" charset="0"/>
              <a:cs typeface="Times New Roman" pitchFamily="18" charset="0"/>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latin typeface="Times New Roman" pitchFamily="18" charset="0"/>
              <a:cs typeface="Times New Roman" pitchFamily="18" charset="0"/>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latin typeface="Times New Roman" pitchFamily="18" charset="0"/>
              <a:cs typeface="Times New Roman" pitchFamily="18" charset="0"/>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latin typeface="Times New Roman" pitchFamily="18" charset="0"/>
              <a:cs typeface="Times New Roman" pitchFamily="18" charset="0"/>
            </a:endParaRPr>
          </a:p>
          <a:p>
            <a:pPr marL="508000" marR="45720" indent="-508000" algn="just">
              <a:spcBef>
                <a:spcPct val="20000"/>
              </a:spcBef>
              <a:buClr>
                <a:schemeClr val="tx1"/>
              </a:buClr>
              <a:buSzPct val="95000"/>
              <a:buFont typeface="Wingdings" pitchFamily="2" charset="2"/>
              <a:buChar char="v"/>
              <a:defRPr/>
            </a:pPr>
            <a:endParaRPr lang="en-US" sz="3600" dirty="0" smtClean="0">
              <a:latin typeface="Times New Roman" pitchFamily="18" charset="0"/>
              <a:cs typeface="Times New Roman" pitchFamily="18" charset="0"/>
            </a:endParaRPr>
          </a:p>
          <a:p>
            <a:pPr marL="508000" marR="45720" indent="-508000" algn="just">
              <a:spcBef>
                <a:spcPct val="20000"/>
              </a:spcBef>
              <a:buClr>
                <a:schemeClr val="tx1"/>
              </a:buClr>
              <a:buSzPct val="95000"/>
              <a:buFont typeface="Wingdings" pitchFamily="2" charset="2"/>
              <a:buChar char="v"/>
              <a:defRPr/>
            </a:pPr>
            <a:endParaRPr lang="en-US" sz="3600" dirty="0" smtClean="0">
              <a:latin typeface="Times New Roman" pitchFamily="18" charset="0"/>
              <a:cs typeface="Times New Roman" pitchFamily="18" charset="0"/>
            </a:endParaRPr>
          </a:p>
          <a:p>
            <a:pPr marL="508000" marR="45720" indent="-508000" algn="just">
              <a:spcBef>
                <a:spcPct val="20000"/>
              </a:spcBef>
              <a:buClr>
                <a:schemeClr val="tx1"/>
              </a:buClr>
              <a:buSzPct val="95000"/>
              <a:buFont typeface="Wingdings" pitchFamily="2" charset="2"/>
              <a:buChar char="v"/>
              <a:defRPr/>
            </a:pPr>
            <a:endParaRPr lang="en-US" sz="3600" dirty="0" smtClean="0">
              <a:latin typeface="Times New Roman" pitchFamily="18" charset="0"/>
              <a:cs typeface="Times New Roman" pitchFamily="18" charset="0"/>
            </a:endParaRPr>
          </a:p>
          <a:p>
            <a:pPr lvl="1" indent="406400" algn="just">
              <a:buClr>
                <a:schemeClr val="tx1"/>
              </a:buClr>
              <a:buFont typeface="Wingdings" pitchFamily="2" charset="2"/>
              <a:buChar char="v"/>
            </a:pPr>
            <a:r>
              <a:rPr lang="en-US" sz="9600" dirty="0" smtClean="0">
                <a:latin typeface="Times New Roman" pitchFamily="18" charset="0"/>
                <a:cs typeface="Times New Roman" pitchFamily="18" charset="0"/>
              </a:rPr>
              <a:t> For the expression tree in Fig. 21 the </a:t>
            </a:r>
            <a:r>
              <a:rPr lang="en-US" sz="9600" dirty="0" err="1" smtClean="0">
                <a:latin typeface="Times New Roman" pitchFamily="18" charset="0"/>
                <a:cs typeface="Times New Roman" pitchFamily="18" charset="0"/>
              </a:rPr>
              <a:t>postorder</a:t>
            </a:r>
            <a:r>
              <a:rPr lang="en-US" sz="9600" dirty="0" smtClean="0">
                <a:latin typeface="Times New Roman" pitchFamily="18" charset="0"/>
                <a:cs typeface="Times New Roman" pitchFamily="18" charset="0"/>
              </a:rPr>
              <a:t> traversal   	yields 	a postfix expression as : = A B * D +</a:t>
            </a:r>
          </a:p>
          <a:p>
            <a:pPr marL="965200" marR="45720" lvl="1" indent="-508000" algn="just">
              <a:spcBef>
                <a:spcPct val="20000"/>
              </a:spcBef>
              <a:buClr>
                <a:schemeClr val="tx1"/>
              </a:buClr>
              <a:buSzPct val="95000"/>
              <a:buFont typeface="Wingdings" pitchFamily="2" charset="2"/>
              <a:buChar char="v"/>
              <a:defRPr/>
            </a:pPr>
            <a:r>
              <a:rPr lang="en-US" sz="9600" dirty="0" smtClean="0">
                <a:latin typeface="Times New Roman" pitchFamily="18" charset="0"/>
                <a:cs typeface="Times New Roman" pitchFamily="18" charset="0"/>
              </a:rPr>
              <a:t>The </a:t>
            </a:r>
            <a:r>
              <a:rPr lang="en-US" sz="9600" dirty="0" err="1" smtClean="0">
                <a:latin typeface="Times New Roman" pitchFamily="18" charset="0"/>
                <a:cs typeface="Times New Roman" pitchFamily="18" charset="0"/>
              </a:rPr>
              <a:t>postorder</a:t>
            </a:r>
            <a:r>
              <a:rPr lang="en-US" sz="9600" dirty="0" smtClean="0">
                <a:latin typeface="Times New Roman" pitchFamily="18" charset="0"/>
                <a:cs typeface="Times New Roman" pitchFamily="18" charset="0"/>
              </a:rPr>
              <a:t> traversal says that traverse left and continue again</a:t>
            </a:r>
          </a:p>
          <a:p>
            <a:pPr marL="965200" marR="45720" lvl="1" indent="-508000" algn="just">
              <a:spcBef>
                <a:spcPct val="20000"/>
              </a:spcBef>
              <a:buClr>
                <a:schemeClr val="tx1"/>
              </a:buClr>
              <a:buSzPct val="95000"/>
              <a:buFont typeface="Wingdings" pitchFamily="2" charset="2"/>
              <a:buChar char="v"/>
              <a:defRPr/>
            </a:pPr>
            <a:r>
              <a:rPr lang="en-US" sz="9600" dirty="0" smtClean="0">
                <a:latin typeface="Times New Roman" pitchFamily="18" charset="0"/>
                <a:cs typeface="Times New Roman" pitchFamily="18" charset="0"/>
              </a:rPr>
              <a:t>When you cannot continue, move right and begin again or move back, until you can move right and visit the node</a:t>
            </a:r>
          </a:p>
        </p:txBody>
      </p:sp>
      <p:sp>
        <p:nvSpPr>
          <p:cNvPr id="6" name="Rectangle 5"/>
          <p:cNvSpPr/>
          <p:nvPr/>
        </p:nvSpPr>
        <p:spPr>
          <a:xfrm>
            <a:off x="685800" y="762000"/>
            <a:ext cx="7772400"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Pre-order Traversal</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49</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92500" lnSpcReduction="1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p:txBody>
      </p:sp>
      <p:sp>
        <p:nvSpPr>
          <p:cNvPr id="11" name="Rectangle 10"/>
          <p:cNvSpPr/>
          <p:nvPr/>
        </p:nvSpPr>
        <p:spPr>
          <a:xfrm>
            <a:off x="990600" y="685800"/>
            <a:ext cx="7239000" cy="3093154"/>
          </a:xfrm>
          <a:prstGeom prst="rect">
            <a:avLst/>
          </a:prstGeom>
        </p:spPr>
        <p:txBody>
          <a:bodyPr wrap="square">
            <a:spAutoFit/>
          </a:bodyPr>
          <a:lstStyle/>
          <a:p>
            <a:pPr algn="ctr">
              <a:spcBef>
                <a:spcPct val="0"/>
              </a:spcBef>
              <a:tabLst>
                <a:tab pos="1028700" algn="l"/>
              </a:tabLst>
              <a:defRPr/>
            </a:pPr>
            <a:endPar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a:p>
            <a:pPr algn="ctr">
              <a:spcBef>
                <a:spcPct val="0"/>
              </a:spcBef>
              <a:tabLst>
                <a:tab pos="1028700" algn="l"/>
              </a:tabLst>
              <a:defRPr/>
            </a:pPr>
            <a:endPar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a:p>
            <a:pPr algn="ctr">
              <a:spcBef>
                <a:spcPct val="0"/>
              </a:spcBef>
              <a:tabLst>
                <a:tab pos="1028700" algn="l"/>
              </a:tabLst>
              <a:defRPr/>
            </a:pPr>
            <a:endPar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Non-recursive Implementations of Traversals</a:t>
            </a:r>
          </a:p>
        </p:txBody>
      </p:sp>
      <p:sp>
        <p:nvSpPr>
          <p:cNvPr id="8" name="Rectangle 7"/>
          <p:cNvSpPr/>
          <p:nvPr/>
        </p:nvSpPr>
        <p:spPr>
          <a:xfrm>
            <a:off x="609600" y="1787546"/>
            <a:ext cx="8229600" cy="430887"/>
          </a:xfrm>
          <a:prstGeom prst="rect">
            <a:avLst/>
          </a:prstGeom>
        </p:spPr>
        <p:txBody>
          <a:bodyPr wrap="square">
            <a:spAutoFit/>
          </a:bodyPr>
          <a:lstStyle/>
          <a:p>
            <a:pPr lvl="0"/>
            <a:endParaRPr lang="en-US" sz="22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5</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Trees </a:t>
            </a:r>
          </a:p>
        </p:txBody>
      </p:sp>
      <p:sp>
        <p:nvSpPr>
          <p:cNvPr id="10" name="Content Placeholder 2"/>
          <p:cNvSpPr txBox="1">
            <a:spLocks/>
          </p:cNvSpPr>
          <p:nvPr/>
        </p:nvSpPr>
        <p:spPr>
          <a:xfrm>
            <a:off x="533400" y="1905000"/>
            <a:ext cx="8229600" cy="3505200"/>
          </a:xfrm>
          <a:prstGeom prst="rect">
            <a:avLst/>
          </a:prstGeom>
        </p:spPr>
        <p:txBody>
          <a:bodyPr vert="horz" lIns="0" rIns="18288">
            <a:normAutofit/>
          </a:bodyPr>
          <a:lstStyle/>
          <a:p>
            <a:pPr marL="465138" marR="45720" lvl="0" indent="-465138" algn="just">
              <a:spcBef>
                <a:spcPct val="20000"/>
              </a:spcBef>
              <a:buClr>
                <a:schemeClr val="accent3"/>
              </a:buClr>
              <a:buSzPct val="95000"/>
              <a:defRPr/>
            </a:pPr>
            <a:endParaRPr lang="en-US" sz="2400" b="1" dirty="0" smtClean="0">
              <a:solidFill>
                <a:schemeClr val="tx2">
                  <a:lumMod val="10000"/>
                </a:schemeClr>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r>
              <a:rPr lang="en-US" sz="2400" dirty="0" smtClean="0">
                <a:latin typeface="Times New Roman" pitchFamily="18" charset="0"/>
                <a:cs typeface="Times New Roman" pitchFamily="18" charset="0"/>
              </a:rPr>
              <a:t>A class of graphs which that are acyclic are termed as trees</a:t>
            </a:r>
          </a:p>
          <a:p>
            <a:pPr marL="508000" marR="45720" indent="-508000" algn="just">
              <a:spcBef>
                <a:spcPct val="20000"/>
              </a:spcBef>
              <a:buClr>
                <a:schemeClr val="bg2">
                  <a:lumMod val="20000"/>
                  <a:lumOff val="80000"/>
                </a:schemeClr>
              </a:buClr>
              <a:buSzPct val="95000"/>
              <a:buFont typeface="Wingdings" pitchFamily="2" charset="2"/>
              <a:buChar char="v"/>
              <a:defRPr/>
            </a:pPr>
            <a:r>
              <a:rPr lang="en-US" sz="2400" dirty="0" smtClean="0">
                <a:latin typeface="Times New Roman" pitchFamily="18" charset="0"/>
                <a:cs typeface="Times New Roman" pitchFamily="18" charset="0"/>
              </a:rPr>
              <a:t>Trees are useful in describing any structure which that involves hierarchy</a:t>
            </a:r>
          </a:p>
          <a:p>
            <a:pPr marL="508000" marR="45720" indent="-508000" algn="just">
              <a:spcBef>
                <a:spcPct val="20000"/>
              </a:spcBef>
              <a:buClr>
                <a:schemeClr val="bg2">
                  <a:lumMod val="20000"/>
                  <a:lumOff val="80000"/>
                </a:schemeClr>
              </a:buClr>
              <a:buSzPct val="95000"/>
              <a:buFont typeface="Wingdings" pitchFamily="2" charset="2"/>
              <a:buChar char="v"/>
              <a:defRPr/>
            </a:pPr>
            <a:r>
              <a:rPr lang="en-US" sz="2400" dirty="0" smtClean="0">
                <a:latin typeface="Times New Roman" pitchFamily="18" charset="0"/>
                <a:cs typeface="Times New Roman" pitchFamily="18" charset="0"/>
              </a:rPr>
              <a:t>Familiar examples of such structures are family trees, the hierarchy of positions in organization, etc</a:t>
            </a:r>
          </a:p>
          <a:p>
            <a:pPr marL="508000" marR="45720" indent="-508000" algn="just">
              <a:spcBef>
                <a:spcPct val="20000"/>
              </a:spcBef>
              <a:buClr>
                <a:schemeClr val="bg2">
                  <a:lumMod val="20000"/>
                  <a:lumOff val="80000"/>
                </a:schemeClr>
              </a:buClr>
              <a:buSzPct val="95000"/>
              <a:defRPr/>
            </a:pPr>
            <a:endParaRPr lang="en-US" sz="2400" b="1" dirty="0" smtClean="0">
              <a:solidFill>
                <a:schemeClr val="tx2">
                  <a:lumMod val="10000"/>
                </a:schemeClr>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800"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2800" dirty="0" smtClean="0">
              <a:solidFill>
                <a:srgbClr val="D2FED4"/>
              </a:solidFill>
            </a:endParaRPr>
          </a:p>
          <a:p>
            <a:pPr marL="2403475" marR="45720" lvl="0" indent="-633413" defTabSz="914400" rtl="0" eaLnBrk="1" fontAlgn="auto" latinLnBrk="0" hangingPunct="1">
              <a:lnSpc>
                <a:spcPct val="100000"/>
              </a:lnSpc>
              <a:spcBef>
                <a:spcPct val="20000"/>
              </a:spcBef>
              <a:spcAft>
                <a:spcPts val="0"/>
              </a:spcAft>
              <a:buClr>
                <a:schemeClr val="accent3"/>
              </a:buClr>
              <a:buSzPct val="95000"/>
              <a:tabLst/>
              <a:defRPr/>
            </a:pPr>
            <a:endParaRPr kumimoji="0" lang="en-US" sz="2400" b="1" i="0" u="none" strike="noStrike" kern="1200" cap="none" spc="0" normalizeH="0" baseline="0" noProof="0" dirty="0" smtClean="0">
              <a:ln>
                <a:noFill/>
              </a:ln>
              <a:solidFill>
                <a:schemeClr val="tx2">
                  <a:lumMod val="1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50</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latin typeface="Times New Roman" pitchFamily="18" charset="0"/>
              <a:cs typeface="Times New Roman" pitchFamily="18" charset="0"/>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latin typeface="Times New Roman" pitchFamily="18" charset="0"/>
              <a:cs typeface="Times New Roman" pitchFamily="18" charset="0"/>
            </a:endParaRPr>
          </a:p>
          <a:p>
            <a:pPr lvl="0" indent="406400" algn="just">
              <a:buFont typeface="Wingdings" pitchFamily="2" charset="2"/>
              <a:buChar char="v"/>
            </a:pPr>
            <a:r>
              <a:rPr lang="en-US" sz="9600" dirty="0" smtClean="0">
                <a:latin typeface="Times New Roman" pitchFamily="18" charset="0"/>
                <a:cs typeface="Times New Roman" pitchFamily="18" charset="0"/>
              </a:rPr>
              <a:t>  Sometimes we need to construct a binary tree if its traversals are known</a:t>
            </a:r>
          </a:p>
          <a:p>
            <a:pPr lvl="0" indent="406400" algn="just"/>
            <a:endParaRPr lang="en-US" sz="9600" dirty="0" smtClean="0">
              <a:latin typeface="Times New Roman" pitchFamily="18" charset="0"/>
              <a:cs typeface="Times New Roman" pitchFamily="18" charset="0"/>
            </a:endParaRPr>
          </a:p>
          <a:p>
            <a:pPr lvl="0" indent="406400" algn="just">
              <a:buFont typeface="Wingdings" pitchFamily="2" charset="2"/>
              <a:buChar char="v"/>
            </a:pPr>
            <a:r>
              <a:rPr lang="en-US" sz="9600" dirty="0" smtClean="0">
                <a:latin typeface="Times New Roman" pitchFamily="18" charset="0"/>
                <a:cs typeface="Times New Roman" pitchFamily="18" charset="0"/>
              </a:rPr>
              <a:t>From a single traversal a unique binary tree cannot be constructed</a:t>
            </a:r>
          </a:p>
          <a:p>
            <a:pPr lvl="0" indent="406400" algn="just"/>
            <a:endParaRPr lang="en-US" sz="9600" dirty="0" smtClean="0">
              <a:latin typeface="Times New Roman" pitchFamily="18" charset="0"/>
              <a:cs typeface="Times New Roman" pitchFamily="18" charset="0"/>
            </a:endParaRPr>
          </a:p>
          <a:p>
            <a:pPr lvl="0" indent="406400" algn="just">
              <a:buFont typeface="Wingdings" pitchFamily="2" charset="2"/>
              <a:buChar char="v"/>
            </a:pPr>
            <a:r>
              <a:rPr lang="en-US" sz="9600" dirty="0" smtClean="0">
                <a:latin typeface="Times New Roman" pitchFamily="18" charset="0"/>
                <a:cs typeface="Times New Roman" pitchFamily="18" charset="0"/>
              </a:rPr>
              <a:t>However, if two traversals are known then the corresponding tree can be drawn uniquely</a:t>
            </a:r>
          </a:p>
        </p:txBody>
      </p:sp>
      <p:sp>
        <p:nvSpPr>
          <p:cNvPr id="6" name="Rectangle 5"/>
          <p:cNvSpPr/>
          <p:nvPr/>
        </p:nvSpPr>
        <p:spPr>
          <a:xfrm>
            <a:off x="685800" y="762000"/>
            <a:ext cx="7772400" cy="1292662"/>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Formation of Binary Tree from its Traversals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51</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342900" indent="-279400" algn="just">
              <a:buFont typeface="Wingdings" pitchFamily="2" charset="2"/>
              <a:buChar char="v"/>
            </a:pPr>
            <a:r>
              <a:rPr lang="en-US" sz="8000" dirty="0" smtClean="0"/>
              <a:t> </a:t>
            </a:r>
            <a:r>
              <a:rPr lang="en-US" sz="8000" dirty="0" smtClean="0">
                <a:latin typeface="Times New Roman" pitchFamily="18" charset="0"/>
                <a:cs typeface="Times New Roman" pitchFamily="18" charset="0"/>
              </a:rPr>
              <a:t>If the preorder traversal is given, then the first node is the root node</a:t>
            </a:r>
          </a:p>
          <a:p>
            <a:pPr marL="342900" indent="-279400" algn="just">
              <a:buFont typeface="Wingdings" pitchFamily="2" charset="2"/>
              <a:buChar char="v"/>
            </a:pPr>
            <a:endParaRPr lang="en-US" sz="8000" dirty="0" smtClean="0">
              <a:latin typeface="Times New Roman" pitchFamily="18" charset="0"/>
              <a:cs typeface="Times New Roman" pitchFamily="18" charset="0"/>
            </a:endParaRPr>
          </a:p>
          <a:p>
            <a:pPr marL="342900" lvl="0" indent="-279400" algn="just">
              <a:buFont typeface="Wingdings" pitchFamily="2" charset="2"/>
              <a:buChar char="v"/>
            </a:pPr>
            <a:r>
              <a:rPr lang="en-US" sz="8000" dirty="0" smtClean="0">
                <a:latin typeface="Times New Roman" pitchFamily="18" charset="0"/>
                <a:cs typeface="Times New Roman" pitchFamily="18" charset="0"/>
              </a:rPr>
              <a:t>If the preorder traversal is given, then the first node is the root node</a:t>
            </a:r>
          </a:p>
          <a:p>
            <a:pPr marL="342900" lvl="0" indent="-279400" algn="just">
              <a:buFont typeface="Wingdings" pitchFamily="2" charset="2"/>
              <a:buChar char="v"/>
            </a:pPr>
            <a:endParaRPr lang="en-US" sz="8000" dirty="0" smtClean="0">
              <a:latin typeface="Times New Roman" pitchFamily="18" charset="0"/>
              <a:cs typeface="Times New Roman" pitchFamily="18" charset="0"/>
            </a:endParaRPr>
          </a:p>
          <a:p>
            <a:pPr marL="342900" lvl="0" indent="-279400" algn="just">
              <a:buFont typeface="Wingdings" pitchFamily="2" charset="2"/>
              <a:buChar char="v"/>
            </a:pPr>
            <a:r>
              <a:rPr lang="en-US" sz="8000" dirty="0" smtClean="0">
                <a:latin typeface="Times New Roman" pitchFamily="18" charset="0"/>
                <a:cs typeface="Times New Roman" pitchFamily="18" charset="0"/>
              </a:rPr>
              <a:t>Once the root node is identified, all the nodes in all left subtrees and right subtrees of the root node can be identified</a:t>
            </a:r>
          </a:p>
          <a:p>
            <a:pPr marL="342900" lvl="0" indent="-279400" algn="just">
              <a:buFont typeface="Wingdings" pitchFamily="2" charset="2"/>
              <a:buChar char="v"/>
            </a:pPr>
            <a:endParaRPr lang="en-US" sz="8000" dirty="0" smtClean="0">
              <a:latin typeface="Times New Roman" pitchFamily="18" charset="0"/>
              <a:cs typeface="Times New Roman" pitchFamily="18" charset="0"/>
            </a:endParaRPr>
          </a:p>
          <a:p>
            <a:pPr marL="342900" lvl="0" indent="-279400" algn="just">
              <a:buFont typeface="Wingdings" pitchFamily="2" charset="2"/>
              <a:buChar char="v"/>
            </a:pPr>
            <a:r>
              <a:rPr lang="en-US" sz="8000" dirty="0" smtClean="0">
                <a:latin typeface="Times New Roman" pitchFamily="18" charset="0"/>
                <a:cs typeface="Times New Roman" pitchFamily="18" charset="0"/>
              </a:rPr>
              <a:t>Same techniques can be applied repeatedly to form subtrees</a:t>
            </a:r>
          </a:p>
          <a:p>
            <a:pPr marL="342900" lvl="0" indent="-279400" algn="just">
              <a:buFont typeface="Wingdings" pitchFamily="2" charset="2"/>
              <a:buChar char="v"/>
            </a:pPr>
            <a:endParaRPr lang="en-US" sz="8000" dirty="0" smtClean="0">
              <a:latin typeface="Times New Roman" pitchFamily="18" charset="0"/>
              <a:cs typeface="Times New Roman" pitchFamily="18" charset="0"/>
            </a:endParaRPr>
          </a:p>
          <a:p>
            <a:pPr marL="342900" lvl="0" indent="-279400" algn="just">
              <a:buFont typeface="Wingdings" pitchFamily="2" charset="2"/>
              <a:buChar char="v"/>
            </a:pPr>
            <a:r>
              <a:rPr lang="en-US" sz="8000" dirty="0" smtClean="0">
                <a:latin typeface="Times New Roman" pitchFamily="18" charset="0"/>
                <a:cs typeface="Times New Roman" pitchFamily="18" charset="0"/>
              </a:rPr>
              <a:t>We can conclude that, for the binary tree construction and traversals are essential out of which one should be inorder traversal and another preorder or </a:t>
            </a:r>
            <a:r>
              <a:rPr lang="en-US" sz="8000" dirty="0" err="1" smtClean="0">
                <a:latin typeface="Times New Roman" pitchFamily="18" charset="0"/>
                <a:cs typeface="Times New Roman" pitchFamily="18" charset="0"/>
              </a:rPr>
              <a:t>postorder</a:t>
            </a:r>
            <a:endParaRPr lang="en-US" sz="8000" dirty="0" smtClean="0">
              <a:latin typeface="Times New Roman" pitchFamily="18" charset="0"/>
              <a:cs typeface="Times New Roman" pitchFamily="18" charset="0"/>
            </a:endParaRPr>
          </a:p>
          <a:p>
            <a:pPr marL="342900" lvl="0" indent="-279400" algn="just">
              <a:buFont typeface="Wingdings" pitchFamily="2" charset="2"/>
              <a:buChar char="v"/>
            </a:pPr>
            <a:endParaRPr lang="en-US" sz="8000" dirty="0" smtClean="0">
              <a:latin typeface="Times New Roman" pitchFamily="18" charset="0"/>
              <a:cs typeface="Times New Roman" pitchFamily="18" charset="0"/>
            </a:endParaRPr>
          </a:p>
          <a:p>
            <a:pPr marL="342900" lvl="0" indent="-279400" algn="just">
              <a:buFont typeface="Wingdings" pitchFamily="2" charset="2"/>
              <a:buChar char="v"/>
            </a:pPr>
            <a:r>
              <a:rPr lang="en-US" sz="8000" dirty="0" smtClean="0">
                <a:latin typeface="Times New Roman" pitchFamily="18" charset="0"/>
                <a:cs typeface="Times New Roman" pitchFamily="18" charset="0"/>
              </a:rPr>
              <a:t>Alternatively given preorder and </a:t>
            </a:r>
            <a:r>
              <a:rPr lang="en-US" sz="8000" dirty="0" err="1" smtClean="0">
                <a:latin typeface="Times New Roman" pitchFamily="18" charset="0"/>
                <a:cs typeface="Times New Roman" pitchFamily="18" charset="0"/>
              </a:rPr>
              <a:t>postorder</a:t>
            </a:r>
            <a:r>
              <a:rPr lang="en-US" sz="8000" dirty="0" smtClean="0">
                <a:latin typeface="Times New Roman" pitchFamily="18" charset="0"/>
                <a:cs typeface="Times New Roman" pitchFamily="18" charset="0"/>
              </a:rPr>
              <a:t> traversals, binary tree cannot be obtained uniquely</a:t>
            </a:r>
          </a:p>
        </p:txBody>
      </p:sp>
      <p:sp>
        <p:nvSpPr>
          <p:cNvPr id="6" name="Rectangle 5"/>
          <p:cNvSpPr/>
          <p:nvPr/>
        </p:nvSpPr>
        <p:spPr>
          <a:xfrm>
            <a:off x="762000" y="762000"/>
            <a:ext cx="7772400" cy="1292662"/>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Formation of Binary Tree from its Traversals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52</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latin typeface="Times New Roman" pitchFamily="18" charset="0"/>
              <a:cs typeface="Times New Roman" pitchFamily="18" charset="0"/>
            </a:endParaRPr>
          </a:p>
          <a:p>
            <a:pPr indent="406400" algn="just">
              <a:buFont typeface="Wingdings" pitchFamily="2" charset="2"/>
              <a:buChar char="v"/>
            </a:pPr>
            <a:r>
              <a:rPr lang="en-US" sz="8000" dirty="0" smtClean="0">
                <a:latin typeface="Times New Roman" pitchFamily="18" charset="0"/>
                <a:cs typeface="Times New Roman" pitchFamily="18" charset="0"/>
              </a:rPr>
              <a:t>   As defined earlier, we know that traversal of tree means visiting through the nodes of a tree</a:t>
            </a:r>
          </a:p>
          <a:p>
            <a:pPr indent="406400" algn="just"/>
            <a:endParaRPr lang="en-US" sz="8000" dirty="0" smtClean="0">
              <a:latin typeface="Times New Roman" pitchFamily="18" charset="0"/>
              <a:cs typeface="Times New Roman" pitchFamily="18" charset="0"/>
            </a:endParaRPr>
          </a:p>
          <a:p>
            <a:pPr indent="406400" algn="just">
              <a:buFont typeface="Wingdings" pitchFamily="2" charset="2"/>
              <a:buChar char="v"/>
            </a:pPr>
            <a:r>
              <a:rPr lang="en-US" sz="8000" dirty="0" smtClean="0">
                <a:latin typeface="Times New Roman" pitchFamily="18" charset="0"/>
                <a:cs typeface="Times New Roman" pitchFamily="18" charset="0"/>
              </a:rPr>
              <a:t>A traversal in which the node is visited before its children are visited is called a </a:t>
            </a:r>
            <a:r>
              <a:rPr lang="en-US" sz="8000" b="1" dirty="0" smtClean="0">
                <a:latin typeface="Times New Roman" pitchFamily="18" charset="0"/>
                <a:cs typeface="Times New Roman" pitchFamily="18" charset="0"/>
              </a:rPr>
              <a:t>breadth first traversal; a walk where the children are visited prior to </a:t>
            </a:r>
            <a:r>
              <a:rPr lang="en-US" sz="8000" dirty="0" smtClean="0">
                <a:latin typeface="Times New Roman" pitchFamily="18" charset="0"/>
                <a:cs typeface="Times New Roman" pitchFamily="18" charset="0"/>
              </a:rPr>
              <a:t>the parent is called a </a:t>
            </a:r>
            <a:r>
              <a:rPr lang="en-US" sz="8000" b="1" dirty="0" smtClean="0">
                <a:latin typeface="Times New Roman" pitchFamily="18" charset="0"/>
                <a:cs typeface="Times New Roman" pitchFamily="18" charset="0"/>
              </a:rPr>
              <a:t>depth first traversal</a:t>
            </a:r>
          </a:p>
        </p:txBody>
      </p:sp>
      <p:sp>
        <p:nvSpPr>
          <p:cNvPr id="6" name="Rectangle 5"/>
          <p:cNvSpPr/>
          <p:nvPr/>
        </p:nvSpPr>
        <p:spPr>
          <a:xfrm>
            <a:off x="838200" y="1066800"/>
            <a:ext cx="7772400"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Breadth and Depth First Traversals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53</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lvl="1" indent="406400" algn="just">
              <a:buFont typeface="Wingdings" pitchFamily="2" charset="2"/>
              <a:buChar char="v"/>
            </a:pPr>
            <a:r>
              <a:rPr lang="en-US" sz="9600" dirty="0" smtClean="0"/>
              <a:t>   </a:t>
            </a:r>
            <a:r>
              <a:rPr lang="en-US" sz="9600" dirty="0" smtClean="0">
                <a:latin typeface="Times New Roman" pitchFamily="18" charset="0"/>
                <a:cs typeface="Times New Roman" pitchFamily="18" charset="0"/>
              </a:rPr>
              <a:t>We have already seen a few ways to traverse the elements     of a tree</a:t>
            </a:r>
          </a:p>
          <a:p>
            <a:pPr indent="406400" algn="just"/>
            <a:endParaRPr lang="en-US" sz="9600" dirty="0" smtClean="0">
              <a:latin typeface="Times New Roman" pitchFamily="18" charset="0"/>
              <a:cs typeface="Times New Roman" pitchFamily="18" charset="0"/>
            </a:endParaRPr>
          </a:p>
          <a:p>
            <a:pPr marL="1139825" marR="45720" lvl="1" indent="-623888" algn="just">
              <a:spcBef>
                <a:spcPct val="20000"/>
              </a:spcBef>
              <a:buClr>
                <a:schemeClr val="accent3"/>
              </a:buClr>
              <a:buSzPct val="95000"/>
              <a:buFont typeface="Wingdings" pitchFamily="2" charset="2"/>
              <a:buChar char="v"/>
              <a:defRPr/>
            </a:pPr>
            <a:r>
              <a:rPr lang="en-US" sz="9600" dirty="0" smtClean="0">
                <a:latin typeface="Times New Roman" pitchFamily="18" charset="0"/>
                <a:cs typeface="Times New Roman" pitchFamily="18" charset="0"/>
              </a:rPr>
              <a:t>A traversal in which children are visited (operated on) before the parent is called </a:t>
            </a:r>
            <a:r>
              <a:rPr lang="en-US" sz="9600" b="1" dirty="0" smtClean="0">
                <a:latin typeface="Times New Roman" pitchFamily="18" charset="0"/>
                <a:cs typeface="Times New Roman" pitchFamily="18" charset="0"/>
              </a:rPr>
              <a:t>Depth First Traversal</a:t>
            </a:r>
          </a:p>
          <a:p>
            <a:r>
              <a:rPr lang="en-US" sz="9600" b="1" dirty="0" smtClean="0">
                <a:latin typeface="Times New Roman" pitchFamily="18" charset="0"/>
                <a:cs typeface="Times New Roman" pitchFamily="18" charset="0"/>
              </a:rPr>
              <a:t> </a:t>
            </a:r>
          </a:p>
        </p:txBody>
      </p:sp>
      <p:sp>
        <p:nvSpPr>
          <p:cNvPr id="6" name="Rectangle 5"/>
          <p:cNvSpPr/>
          <p:nvPr/>
        </p:nvSpPr>
        <p:spPr>
          <a:xfrm>
            <a:off x="685800" y="457200"/>
            <a:ext cx="7772400"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Depth-first Traversal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54</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lvl="0" indent="406400" algn="just">
              <a:buFont typeface="Wingdings" pitchFamily="2" charset="2"/>
              <a:buChar char="v"/>
            </a:pPr>
            <a:r>
              <a:rPr lang="en-US" sz="9600" dirty="0" smtClean="0">
                <a:latin typeface="Times New Roman" pitchFamily="18" charset="0"/>
                <a:cs typeface="Times New Roman" pitchFamily="18" charset="0"/>
              </a:rPr>
              <a:t> For </a:t>
            </a:r>
            <a:r>
              <a:rPr lang="en-US" sz="9600" b="1" dirty="0" smtClean="0">
                <a:latin typeface="Times New Roman" pitchFamily="18" charset="0"/>
                <a:cs typeface="Times New Roman" pitchFamily="18" charset="0"/>
              </a:rPr>
              <a:t>Example,</a:t>
            </a:r>
            <a:r>
              <a:rPr lang="en-US" sz="9600" dirty="0" smtClean="0">
                <a:latin typeface="Times New Roman" pitchFamily="18" charset="0"/>
                <a:cs typeface="Times New Roman" pitchFamily="18" charset="0"/>
              </a:rPr>
              <a:t> given the following tree</a:t>
            </a:r>
          </a:p>
          <a:p>
            <a:pPr lvl="0" indent="406400" algn="just"/>
            <a:endParaRPr lang="en-US" sz="9600" dirty="0" smtClean="0">
              <a:latin typeface="Times New Roman" pitchFamily="18" charset="0"/>
              <a:cs typeface="Times New Roman" pitchFamily="18" charset="0"/>
            </a:endParaRPr>
          </a:p>
          <a:p>
            <a:pPr indent="406400" algn="just">
              <a:buFont typeface="Wingdings" pitchFamily="2" charset="2"/>
              <a:buChar char="v"/>
            </a:pPr>
            <a:r>
              <a:rPr lang="en-US" sz="9600" dirty="0" smtClean="0">
                <a:latin typeface="Times New Roman" pitchFamily="18" charset="0"/>
                <a:cs typeface="Times New Roman" pitchFamily="18" charset="0"/>
              </a:rPr>
              <a:t> A </a:t>
            </a:r>
            <a:r>
              <a:rPr lang="en-US" sz="9600" b="1" dirty="0" smtClean="0">
                <a:latin typeface="Times New Roman" pitchFamily="18" charset="0"/>
                <a:cs typeface="Times New Roman" pitchFamily="18" charset="0"/>
              </a:rPr>
              <a:t>Preorder Traversal </a:t>
            </a:r>
            <a:r>
              <a:rPr lang="en-US" sz="9600" dirty="0" smtClean="0">
                <a:latin typeface="Times New Roman" pitchFamily="18" charset="0"/>
                <a:cs typeface="Times New Roman" pitchFamily="18" charset="0"/>
              </a:rPr>
              <a:t>would visit the elements in the order</a:t>
            </a:r>
          </a:p>
          <a:p>
            <a:pPr indent="406400" algn="just"/>
            <a:endParaRPr lang="en-US" sz="9600" dirty="0" smtClean="0">
              <a:latin typeface="Times New Roman" pitchFamily="18" charset="0"/>
              <a:cs typeface="Times New Roman" pitchFamily="18" charset="0"/>
            </a:endParaRPr>
          </a:p>
          <a:p>
            <a:pPr lvl="0" indent="406400" algn="just">
              <a:buFont typeface="Wingdings" pitchFamily="2" charset="2"/>
              <a:buChar char="v"/>
            </a:pPr>
            <a:r>
              <a:rPr lang="en-US" sz="9600" dirty="0" smtClean="0">
                <a:latin typeface="Times New Roman" pitchFamily="18" charset="0"/>
                <a:cs typeface="Times New Roman" pitchFamily="18" charset="0"/>
              </a:rPr>
              <a:t>                      </a:t>
            </a:r>
            <a:r>
              <a:rPr lang="en-US" sz="9600" b="1" dirty="0" smtClean="0">
                <a:latin typeface="Times New Roman" pitchFamily="18" charset="0"/>
                <a:cs typeface="Times New Roman" pitchFamily="18" charset="0"/>
              </a:rPr>
              <a:t>j, f, a, d, h, k, h</a:t>
            </a:r>
          </a:p>
          <a:p>
            <a:pPr marL="0" lvl="1" indent="406400" algn="just">
              <a:buFont typeface="Wingdings" pitchFamily="2" charset="2"/>
              <a:buChar char="v"/>
            </a:pPr>
            <a:r>
              <a:rPr lang="en-US" sz="9600" dirty="0" smtClean="0">
                <a:latin typeface="Times New Roman" pitchFamily="18" charset="0"/>
                <a:cs typeface="Times New Roman" pitchFamily="18" charset="0"/>
              </a:rPr>
              <a:t>This type of traversal is called a</a:t>
            </a:r>
            <a:r>
              <a:rPr lang="en-US" sz="9600" b="1" dirty="0" smtClean="0">
                <a:latin typeface="Times New Roman" pitchFamily="18" charset="0"/>
                <a:cs typeface="Times New Roman" pitchFamily="18" charset="0"/>
              </a:rPr>
              <a:t> Depth-first Traversal</a:t>
            </a:r>
          </a:p>
          <a:p>
            <a:pPr marL="0" lvl="1" indent="406400" algn="just"/>
            <a:endParaRPr lang="en-US" sz="9600" dirty="0" smtClean="0">
              <a:latin typeface="Times New Roman" pitchFamily="18" charset="0"/>
              <a:cs typeface="Times New Roman" pitchFamily="18" charset="0"/>
            </a:endParaRPr>
          </a:p>
          <a:p>
            <a:pPr marL="0" lvl="1" indent="406400" algn="just">
              <a:buFont typeface="Wingdings" pitchFamily="2" charset="2"/>
              <a:buChar char="v"/>
            </a:pPr>
            <a:r>
              <a:rPr lang="en-US" sz="9600" dirty="0" smtClean="0">
                <a:latin typeface="Times New Roman" pitchFamily="18" charset="0"/>
                <a:cs typeface="Times New Roman" pitchFamily="18" charset="0"/>
              </a:rPr>
              <a:t> Because as it tries to go deeper in the tree before exploring siblings</a:t>
            </a:r>
            <a:br>
              <a:rPr lang="en-US" sz="9600" dirty="0" smtClean="0">
                <a:latin typeface="Times New Roman" pitchFamily="18" charset="0"/>
                <a:cs typeface="Times New Roman" pitchFamily="18" charset="0"/>
              </a:rPr>
            </a:br>
            <a:endParaRPr lang="en-US" sz="9600" dirty="0" smtClean="0">
              <a:latin typeface="Times New Roman" pitchFamily="18" charset="0"/>
              <a:cs typeface="Times New Roman" pitchFamily="18" charset="0"/>
            </a:endParaRPr>
          </a:p>
        </p:txBody>
      </p:sp>
      <p:sp>
        <p:nvSpPr>
          <p:cNvPr id="6" name="Rectangle 5"/>
          <p:cNvSpPr/>
          <p:nvPr/>
        </p:nvSpPr>
        <p:spPr>
          <a:xfrm>
            <a:off x="685800" y="762000"/>
            <a:ext cx="7772400"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Depth-first Traversal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55</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0"/>
            <a:ext cx="8229600" cy="16002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682625" marR="45720" lvl="0" indent="-623888" algn="just">
              <a:spcBef>
                <a:spcPct val="20000"/>
              </a:spcBef>
              <a:buClr>
                <a:schemeClr val="accent3"/>
              </a:buClr>
              <a:buSzPct val="95000"/>
              <a:buFont typeface="Wingdings" pitchFamily="2" charset="2"/>
              <a:buChar char="v"/>
              <a:defRPr/>
            </a:pPr>
            <a:r>
              <a:rPr lang="en-US" sz="9600" dirty="0" smtClean="0">
                <a:latin typeface="Times New Roman" pitchFamily="18" charset="0"/>
                <a:cs typeface="Times New Roman" pitchFamily="18" charset="0"/>
              </a:rPr>
              <a:t>For </a:t>
            </a:r>
            <a:r>
              <a:rPr lang="en-US" sz="9600" b="1" dirty="0" smtClean="0">
                <a:latin typeface="Times New Roman" pitchFamily="18" charset="0"/>
                <a:cs typeface="Times New Roman" pitchFamily="18" charset="0"/>
              </a:rPr>
              <a:t>Depth-first</a:t>
            </a:r>
            <a:r>
              <a:rPr lang="en-US" sz="9600" dirty="0" smtClean="0">
                <a:latin typeface="Times New Roman" pitchFamily="18" charset="0"/>
                <a:cs typeface="Times New Roman" pitchFamily="18" charset="0"/>
              </a:rPr>
              <a:t> is not the only way to go through the elements of a tree</a:t>
            </a:r>
          </a:p>
          <a:p>
            <a:pPr marL="682625" marR="45720" lvl="0" indent="-623888" algn="just">
              <a:spcBef>
                <a:spcPct val="20000"/>
              </a:spcBef>
              <a:buClr>
                <a:schemeClr val="accent3"/>
              </a:buClr>
              <a:buSzPct val="95000"/>
              <a:defRPr/>
            </a:pPr>
            <a:endParaRPr lang="en-US" sz="9600" dirty="0" smtClean="0">
              <a:latin typeface="Times New Roman" pitchFamily="18" charset="0"/>
              <a:cs typeface="Times New Roman" pitchFamily="18" charset="0"/>
            </a:endParaRPr>
          </a:p>
          <a:p>
            <a:pPr indent="406400" algn="just">
              <a:buFont typeface="Wingdings" pitchFamily="2" charset="2"/>
              <a:buChar char="v"/>
            </a:pPr>
            <a:r>
              <a:rPr lang="en-US" sz="9600" dirty="0" smtClean="0">
                <a:latin typeface="Times New Roman" pitchFamily="18" charset="0"/>
                <a:cs typeface="Times New Roman" pitchFamily="18" charset="0"/>
              </a:rPr>
              <a:t>    Another way is to go through them </a:t>
            </a:r>
            <a:r>
              <a:rPr lang="en-US" sz="9600" b="1" dirty="0" smtClean="0">
                <a:latin typeface="Times New Roman" pitchFamily="18" charset="0"/>
                <a:cs typeface="Times New Roman" pitchFamily="18" charset="0"/>
              </a:rPr>
              <a:t>level-by-level</a:t>
            </a:r>
          </a:p>
          <a:p>
            <a:pPr indent="406400" algn="just"/>
            <a:endParaRPr lang="en-US" sz="9600" b="1" dirty="0" smtClean="0">
              <a:latin typeface="Times New Roman" pitchFamily="18" charset="0"/>
              <a:cs typeface="Times New Roman" pitchFamily="18" charset="0"/>
            </a:endParaRPr>
          </a:p>
          <a:p>
            <a:pPr indent="406400" algn="just">
              <a:buFont typeface="Wingdings" pitchFamily="2" charset="2"/>
              <a:buChar char="v"/>
            </a:pPr>
            <a:r>
              <a:rPr lang="en-US" sz="9600" dirty="0" smtClean="0">
                <a:latin typeface="Times New Roman" pitchFamily="18" charset="0"/>
                <a:cs typeface="Times New Roman" pitchFamily="18" charset="0"/>
              </a:rPr>
              <a:t>    For example, each element exists at a certain level (or         	depth)     	in the tree</a:t>
            </a:r>
          </a:p>
          <a:p>
            <a:pPr lvl="0" indent="406400" algn="just">
              <a:buFont typeface="Wingdings" pitchFamily="2" charset="2"/>
              <a:buChar char="v"/>
            </a:pPr>
            <a:endParaRPr lang="en-US" sz="9600" dirty="0" smtClean="0">
              <a:solidFill>
                <a:srgbClr val="D2FED4"/>
              </a:solidFill>
            </a:endParaRPr>
          </a:p>
          <a:p>
            <a:pPr lvl="0" indent="406400" algn="just"/>
            <a:endParaRPr lang="en-US" sz="9600" dirty="0" smtClean="0">
              <a:solidFill>
                <a:srgbClr val="D2FED4"/>
              </a:solidFill>
            </a:endParaRPr>
          </a:p>
          <a:p>
            <a:pPr indent="406400" algn="just"/>
            <a:r>
              <a:rPr lang="en-US" sz="9600" dirty="0" smtClean="0">
                <a:solidFill>
                  <a:srgbClr val="D2FED4"/>
                </a:solidFill>
              </a:rPr>
              <a:t> </a:t>
            </a:r>
          </a:p>
        </p:txBody>
      </p:sp>
      <p:sp>
        <p:nvSpPr>
          <p:cNvPr id="6" name="Rectangle 5"/>
          <p:cNvSpPr/>
          <p:nvPr/>
        </p:nvSpPr>
        <p:spPr>
          <a:xfrm>
            <a:off x="838200" y="457200"/>
            <a:ext cx="7772400"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Breadth-first Traversal</a:t>
            </a:r>
          </a:p>
        </p:txBody>
      </p:sp>
      <p:pic>
        <p:nvPicPr>
          <p:cNvPr id="8" name="Picture 2"/>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2667000" y="3886200"/>
            <a:ext cx="3276600"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56</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0"/>
            <a:ext cx="8229600" cy="16002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156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682625" marR="45720" lvl="0" indent="-682625" algn="just">
              <a:spcBef>
                <a:spcPct val="20000"/>
              </a:spcBef>
              <a:buClr>
                <a:schemeClr val="accent3"/>
              </a:buClr>
              <a:buSzPct val="95000"/>
              <a:buFont typeface="Wingdings" pitchFamily="2" charset="2"/>
              <a:buChar char="v"/>
              <a:defRPr/>
            </a:pPr>
            <a:r>
              <a:rPr lang="en-US" sz="8000" dirty="0" smtClean="0">
                <a:latin typeface="Times New Roman" pitchFamily="18" charset="0"/>
                <a:cs typeface="Times New Roman" pitchFamily="18" charset="0"/>
              </a:rPr>
              <a:t>This operation computes the height of linked binary tree. Height of tree is maximum path length in tree</a:t>
            </a:r>
          </a:p>
          <a:p>
            <a:pPr marL="682625" marR="45720" lvl="0" indent="-682625" algn="just">
              <a:spcBef>
                <a:spcPct val="20000"/>
              </a:spcBef>
              <a:buClr>
                <a:schemeClr val="accent3"/>
              </a:buClr>
              <a:buSzPct val="95000"/>
              <a:defRPr/>
            </a:pPr>
            <a:endParaRPr lang="en-US" sz="8000" dirty="0" smtClean="0">
              <a:latin typeface="Times New Roman" pitchFamily="18" charset="0"/>
              <a:cs typeface="Times New Roman" pitchFamily="18" charset="0"/>
            </a:endParaRPr>
          </a:p>
          <a:p>
            <a:pPr marL="682625" lvl="0" indent="-682625" algn="just">
              <a:buFont typeface="Wingdings" pitchFamily="2" charset="2"/>
              <a:buChar char="v"/>
            </a:pPr>
            <a:r>
              <a:rPr lang="en-US" sz="8000" dirty="0" smtClean="0">
                <a:latin typeface="Times New Roman" pitchFamily="18" charset="0"/>
                <a:cs typeface="Times New Roman" pitchFamily="18" charset="0"/>
              </a:rPr>
              <a:t>We can get path length by traversing tree depth wise</a:t>
            </a:r>
          </a:p>
          <a:p>
            <a:pPr marL="682625" indent="-682625" algn="just"/>
            <a:endParaRPr lang="en-US" sz="8000" b="1" dirty="0" smtClean="0">
              <a:latin typeface="Times New Roman" pitchFamily="18" charset="0"/>
              <a:cs typeface="Times New Roman" pitchFamily="18" charset="0"/>
            </a:endParaRPr>
          </a:p>
          <a:p>
            <a:pPr marL="682625" lvl="0" indent="-682625" algn="just">
              <a:buFont typeface="Wingdings" pitchFamily="2" charset="2"/>
              <a:buChar char="v"/>
            </a:pPr>
            <a:r>
              <a:rPr lang="en-US" sz="8000" dirty="0" smtClean="0">
                <a:latin typeface="Times New Roman" pitchFamily="18" charset="0"/>
                <a:cs typeface="Times New Roman" pitchFamily="18" charset="0"/>
              </a:rPr>
              <a:t>Let us consider that an empty tree's height is 0 and tree with only one node has height</a:t>
            </a:r>
          </a:p>
        </p:txBody>
      </p:sp>
      <p:sp>
        <p:nvSpPr>
          <p:cNvPr id="6" name="Rectangle 5"/>
          <p:cNvSpPr/>
          <p:nvPr/>
        </p:nvSpPr>
        <p:spPr>
          <a:xfrm>
            <a:off x="838200" y="152400"/>
            <a:ext cx="7772400"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Computing Height of Binary Tree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57</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0"/>
            <a:ext cx="8229600" cy="12954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682625" marR="45720" lvl="0" indent="-623888" algn="just">
              <a:spcBef>
                <a:spcPct val="20000"/>
              </a:spcBef>
              <a:buClr>
                <a:schemeClr val="accent3"/>
              </a:buClr>
              <a:buSzPct val="95000"/>
              <a:buFont typeface="Wingdings" pitchFamily="2" charset="2"/>
              <a:buChar char="v"/>
              <a:defRPr/>
            </a:pPr>
            <a:endParaRPr lang="en-US" sz="9600" dirty="0" smtClean="0">
              <a:solidFill>
                <a:srgbClr val="D2FED4"/>
              </a:solidFill>
            </a:endParaRPr>
          </a:p>
          <a:p>
            <a:pPr marL="682625" marR="45720" lvl="0" indent="-623888" algn="just">
              <a:spcBef>
                <a:spcPct val="20000"/>
              </a:spcBef>
              <a:buClr>
                <a:schemeClr val="accent3"/>
              </a:buClr>
              <a:buSzPct val="95000"/>
              <a:buFont typeface="Wingdings" pitchFamily="2" charset="2"/>
              <a:buChar char="v"/>
              <a:defRPr/>
            </a:pPr>
            <a:endParaRPr lang="en-US" sz="9600" dirty="0" smtClean="0">
              <a:solidFill>
                <a:srgbClr val="D2FED4"/>
              </a:solidFill>
            </a:endParaRPr>
          </a:p>
          <a:p>
            <a:pPr marL="682625" marR="45720" indent="-623888" algn="just">
              <a:spcBef>
                <a:spcPct val="20000"/>
              </a:spcBef>
              <a:buClr>
                <a:schemeClr val="accent3"/>
              </a:buClr>
              <a:buSzPct val="95000"/>
              <a:buFont typeface="Wingdings" pitchFamily="2" charset="2"/>
              <a:buChar char="v"/>
              <a:defRPr/>
            </a:pPr>
            <a:endParaRPr lang="en-US" sz="9600" dirty="0" smtClean="0">
              <a:solidFill>
                <a:srgbClr val="D2FED4"/>
              </a:solidFill>
            </a:endParaRPr>
          </a:p>
          <a:p>
            <a:pPr marL="682625" marR="45720" indent="-623888" algn="just">
              <a:spcBef>
                <a:spcPct val="20000"/>
              </a:spcBef>
              <a:buClr>
                <a:schemeClr val="accent3"/>
              </a:buClr>
              <a:buSzPct val="95000"/>
              <a:buFont typeface="Wingdings" pitchFamily="2" charset="2"/>
              <a:buChar char="v"/>
              <a:defRPr/>
            </a:pPr>
            <a:r>
              <a:rPr lang="en-US" sz="9600" dirty="0" smtClean="0">
                <a:latin typeface="Times New Roman" pitchFamily="18" charset="0"/>
                <a:cs typeface="Times New Roman" pitchFamily="18" charset="0"/>
              </a:rPr>
              <a:t>This operation finds mirror of the tree that will interchange all left and right </a:t>
            </a:r>
            <a:r>
              <a:rPr lang="en-US" sz="9600" dirty="0" err="1" smtClean="0">
                <a:latin typeface="Times New Roman" pitchFamily="18" charset="0"/>
                <a:cs typeface="Times New Roman" pitchFamily="18" charset="0"/>
              </a:rPr>
              <a:t>subtrees</a:t>
            </a:r>
            <a:r>
              <a:rPr lang="en-US" sz="9600" dirty="0" smtClean="0">
                <a:latin typeface="Times New Roman" pitchFamily="18" charset="0"/>
                <a:cs typeface="Times New Roman" pitchFamily="18" charset="0"/>
              </a:rPr>
              <a:t> in linked binary tree</a:t>
            </a:r>
          </a:p>
        </p:txBody>
      </p:sp>
      <p:sp>
        <p:nvSpPr>
          <p:cNvPr id="6" name="Rectangle 5"/>
          <p:cNvSpPr/>
          <p:nvPr/>
        </p:nvSpPr>
        <p:spPr>
          <a:xfrm>
            <a:off x="990600" y="990600"/>
            <a:ext cx="7772400" cy="1292662"/>
          </a:xfrm>
          <a:prstGeom prst="rect">
            <a:avLst/>
          </a:prstGeom>
        </p:spPr>
        <p:txBody>
          <a:bodyPr wrap="square">
            <a:spAutoFit/>
          </a:bodyPr>
          <a:lstStyle/>
          <a:p>
            <a:pPr algn="ct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Getting mirror or replica or Tree Interchange of Binary Tree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58</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457200"/>
            <a:ext cx="8229600" cy="16764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682625" marR="45720" lvl="0" indent="-623888" algn="just">
              <a:spcBef>
                <a:spcPct val="20000"/>
              </a:spcBef>
              <a:buClr>
                <a:schemeClr val="accent3"/>
              </a:buClr>
              <a:buSzPct val="95000"/>
              <a:buFont typeface="Wingdings" pitchFamily="2" charset="2"/>
              <a:buChar char="v"/>
              <a:defRPr/>
            </a:pPr>
            <a:endParaRPr lang="en-US" sz="8000" dirty="0" smtClean="0">
              <a:solidFill>
                <a:srgbClr val="D2FED4"/>
              </a:solidFill>
            </a:endParaRPr>
          </a:p>
          <a:p>
            <a:pPr marL="682625" marR="45720" lvl="0" indent="-623888" algn="just">
              <a:spcBef>
                <a:spcPct val="20000"/>
              </a:spcBef>
              <a:buClr>
                <a:schemeClr val="accent3"/>
              </a:buClr>
              <a:buSzPct val="95000"/>
              <a:buFont typeface="Wingdings" pitchFamily="2" charset="2"/>
              <a:buChar char="v"/>
              <a:defRPr/>
            </a:pPr>
            <a:r>
              <a:rPr lang="en-US" sz="8000" dirty="0" err="1" smtClean="0"/>
              <a:t>TreeCopy</a:t>
            </a:r>
            <a:r>
              <a:rPr lang="en-US" sz="8000" dirty="0" smtClean="0"/>
              <a:t> operation will make a copy of linked binary tree</a:t>
            </a:r>
          </a:p>
          <a:p>
            <a:pPr marL="682625" marR="45720" lvl="0" indent="-623888" algn="just">
              <a:spcBef>
                <a:spcPct val="20000"/>
              </a:spcBef>
              <a:buClr>
                <a:schemeClr val="accent3"/>
              </a:buClr>
              <a:buSzPct val="95000"/>
              <a:buFont typeface="Wingdings" pitchFamily="2" charset="2"/>
              <a:buChar char="v"/>
              <a:defRPr/>
            </a:pPr>
            <a:r>
              <a:rPr lang="en-US" sz="8000" dirty="0" smtClean="0"/>
              <a:t>The function should allocate necessary nodes and copy respective contents in it. as right child</a:t>
            </a:r>
          </a:p>
        </p:txBody>
      </p:sp>
      <p:sp>
        <p:nvSpPr>
          <p:cNvPr id="6" name="Rectangle 5"/>
          <p:cNvSpPr/>
          <p:nvPr/>
        </p:nvSpPr>
        <p:spPr>
          <a:xfrm>
            <a:off x="838200" y="685800"/>
            <a:ext cx="7772400" cy="692497"/>
          </a:xfrm>
          <a:prstGeom prst="rect">
            <a:avLst/>
          </a:prstGeom>
        </p:spPr>
        <p:txBody>
          <a:bodyPr wrap="square">
            <a:spAutoFit/>
          </a:bodyPr>
          <a:lstStyle/>
          <a:p>
            <a:pPr algn="ct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Copying Binary Tree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4"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59</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8000" dirty="0" smtClean="0"/>
          </a:p>
          <a:p>
            <a:pPr lvl="1" indent="406400" algn="just">
              <a:buFont typeface="Wingdings" pitchFamily="2" charset="2"/>
              <a:buChar char="v"/>
            </a:pPr>
            <a:r>
              <a:rPr lang="en-US" sz="8000" dirty="0" smtClean="0"/>
              <a:t> </a:t>
            </a:r>
            <a:r>
              <a:rPr lang="en-US" sz="8000" dirty="0" smtClean="0">
                <a:latin typeface="Times New Roman" pitchFamily="18" charset="0"/>
                <a:cs typeface="Times New Roman" pitchFamily="18" charset="0"/>
              </a:rPr>
              <a:t>This operation checks whether two binary trees are equal</a:t>
            </a:r>
          </a:p>
          <a:p>
            <a:pPr lvl="0" indent="406400" algn="just"/>
            <a:endParaRPr lang="en-US" sz="8000" dirty="0" smtClean="0">
              <a:latin typeface="Times New Roman" pitchFamily="18" charset="0"/>
              <a:cs typeface="Times New Roman" pitchFamily="18" charset="0"/>
            </a:endParaRPr>
          </a:p>
          <a:p>
            <a:pPr lvl="1" indent="406400" algn="just">
              <a:buFont typeface="Wingdings" pitchFamily="2" charset="2"/>
              <a:buChar char="v"/>
            </a:pPr>
            <a:r>
              <a:rPr lang="en-US" sz="8000" dirty="0" smtClean="0">
                <a:latin typeface="Times New Roman" pitchFamily="18" charset="0"/>
                <a:cs typeface="Times New Roman" pitchFamily="18" charset="0"/>
              </a:rPr>
              <a:t>Two trees are said to be equal if they have the same topology and all corresponding nodes are equal</a:t>
            </a:r>
          </a:p>
          <a:p>
            <a:pPr lvl="0" indent="406400" algn="just"/>
            <a:endParaRPr lang="en-US" sz="8000" dirty="0" smtClean="0">
              <a:latin typeface="Times New Roman" pitchFamily="18" charset="0"/>
              <a:cs typeface="Times New Roman" pitchFamily="18" charset="0"/>
            </a:endParaRPr>
          </a:p>
          <a:p>
            <a:pPr lvl="1" indent="406400" algn="just">
              <a:buFont typeface="Wingdings" pitchFamily="2" charset="2"/>
              <a:buChar char="v"/>
            </a:pPr>
            <a:r>
              <a:rPr lang="en-US" sz="8000" dirty="0" smtClean="0">
                <a:latin typeface="Times New Roman" pitchFamily="18" charset="0"/>
                <a:cs typeface="Times New Roman" pitchFamily="18" charset="0"/>
              </a:rPr>
              <a:t>Same topology refers to fact that each branch in first tree corresponds to a branch in second tree in the same order and vice versa</a:t>
            </a:r>
          </a:p>
        </p:txBody>
      </p:sp>
      <p:sp>
        <p:nvSpPr>
          <p:cNvPr id="6" name="Rectangle 5"/>
          <p:cNvSpPr/>
          <p:nvPr/>
        </p:nvSpPr>
        <p:spPr>
          <a:xfrm>
            <a:off x="685800" y="762000"/>
            <a:ext cx="7772400" cy="692497"/>
          </a:xfrm>
          <a:prstGeom prst="rect">
            <a:avLst/>
          </a:prstGeom>
        </p:spPr>
        <p:txBody>
          <a:bodyPr wrap="square">
            <a:spAutoFit/>
          </a:bodyPr>
          <a:lstStyle/>
          <a:p>
            <a:pPr algn="ct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Equality Test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6</a:t>
            </a:fld>
            <a:endParaRPr lang="en-US"/>
          </a:p>
        </p:txBody>
      </p:sp>
      <p:sp>
        <p:nvSpPr>
          <p:cNvPr id="9" name="Title 1"/>
          <p:cNvSpPr txBox="1">
            <a:spLocks/>
          </p:cNvSpPr>
          <p:nvPr/>
        </p:nvSpPr>
        <p:spPr>
          <a:xfrm>
            <a:off x="914400" y="0"/>
            <a:ext cx="7924800" cy="1066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a:p>
            <a:pPr lvl="0"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Forest and Trees</a:t>
            </a:r>
          </a:p>
        </p:txBody>
      </p:sp>
      <p:sp>
        <p:nvSpPr>
          <p:cNvPr id="10" name="Content Placeholder 2"/>
          <p:cNvSpPr txBox="1">
            <a:spLocks/>
          </p:cNvSpPr>
          <p:nvPr/>
        </p:nvSpPr>
        <p:spPr>
          <a:xfrm>
            <a:off x="533400" y="1066800"/>
            <a:ext cx="8229600" cy="4038600"/>
          </a:xfrm>
          <a:prstGeom prst="rect">
            <a:avLst/>
          </a:prstGeom>
        </p:spPr>
        <p:txBody>
          <a:bodyPr vert="horz" lIns="0" rIns="18288">
            <a:normAutofit/>
          </a:bodyPr>
          <a:lstStyle/>
          <a:p>
            <a:pPr marL="465138" marR="45720" lvl="0" indent="-465138" algn="just">
              <a:spcBef>
                <a:spcPct val="20000"/>
              </a:spcBef>
              <a:buClr>
                <a:schemeClr val="accent3"/>
              </a:buClr>
              <a:buSzPct val="95000"/>
              <a:defRPr/>
            </a:pPr>
            <a:endParaRPr lang="en-US" sz="2400" b="1" dirty="0" smtClean="0">
              <a:solidFill>
                <a:schemeClr val="tx2">
                  <a:lumMod val="10000"/>
                </a:schemeClr>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r>
              <a:rPr lang="en-US" sz="2400" dirty="0" smtClean="0">
                <a:latin typeface="Times New Roman" pitchFamily="18" charset="0"/>
                <a:cs typeface="Times New Roman" pitchFamily="18" charset="0"/>
              </a:rPr>
              <a:t>In non-linear data structures, every data element may have more than one predecessor as well as successor</a:t>
            </a:r>
          </a:p>
          <a:p>
            <a:pPr marL="508000" marR="45720" lvl="0" indent="-508000" algn="just">
              <a:spcBef>
                <a:spcPct val="20000"/>
              </a:spcBef>
              <a:buClr>
                <a:schemeClr val="bg2">
                  <a:lumMod val="20000"/>
                  <a:lumOff val="80000"/>
                </a:schemeClr>
              </a:buClr>
              <a:buSzPct val="95000"/>
              <a:buFont typeface="Wingdings" pitchFamily="2" charset="2"/>
              <a:buChar char="v"/>
              <a:defRPr/>
            </a:pPr>
            <a:r>
              <a:rPr lang="en-US" sz="2400" dirty="0" smtClean="0">
                <a:latin typeface="Times New Roman" pitchFamily="18" charset="0"/>
                <a:cs typeface="Times New Roman" pitchFamily="18" charset="0"/>
              </a:rPr>
              <a:t>Elements do not form any particular linear sequence</a:t>
            </a:r>
          </a:p>
          <a:p>
            <a:pPr marL="508000" marR="45720" lvl="0" indent="-508000" algn="just">
              <a:spcBef>
                <a:spcPct val="20000"/>
              </a:spcBef>
              <a:buClr>
                <a:schemeClr val="bg2">
                  <a:lumMod val="20000"/>
                  <a:lumOff val="80000"/>
                </a:schemeClr>
              </a:buClr>
              <a:buSzPct val="95000"/>
              <a:buFont typeface="Wingdings" pitchFamily="2" charset="2"/>
              <a:buChar char="v"/>
              <a:defRPr/>
            </a:pPr>
            <a:r>
              <a:rPr lang="en-US" sz="2400" dirty="0" smtClean="0">
                <a:latin typeface="Times New Roman" pitchFamily="18" charset="0"/>
                <a:cs typeface="Times New Roman" pitchFamily="18" charset="0"/>
              </a:rPr>
              <a:t>A forest is a graph that contains no cycles and a connected forest is a tree</a:t>
            </a:r>
          </a:p>
          <a:p>
            <a:pPr marL="508000" marR="45720" indent="-508000" algn="just">
              <a:spcBef>
                <a:spcPct val="20000"/>
              </a:spcBef>
              <a:buClr>
                <a:schemeClr val="bg2">
                  <a:lumMod val="20000"/>
                  <a:lumOff val="80000"/>
                </a:schemeClr>
              </a:buClr>
              <a:buSzPct val="95000"/>
              <a:defRPr/>
            </a:pPr>
            <a:endParaRPr lang="en-US" sz="2400" b="1" dirty="0" smtClean="0">
              <a:solidFill>
                <a:schemeClr val="tx2">
                  <a:lumMod val="10000"/>
                </a:schemeClr>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800"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2800" dirty="0" smtClean="0">
              <a:solidFill>
                <a:srgbClr val="D2FED4"/>
              </a:solidFill>
            </a:endParaRPr>
          </a:p>
          <a:p>
            <a:pPr marL="2403475" marR="45720" lvl="0" indent="-633413" defTabSz="914400" rtl="0" eaLnBrk="1" fontAlgn="auto" latinLnBrk="0" hangingPunct="1">
              <a:lnSpc>
                <a:spcPct val="100000"/>
              </a:lnSpc>
              <a:spcBef>
                <a:spcPct val="20000"/>
              </a:spcBef>
              <a:spcAft>
                <a:spcPts val="0"/>
              </a:spcAft>
              <a:buClr>
                <a:schemeClr val="accent3"/>
              </a:buClr>
              <a:buSzPct val="95000"/>
              <a:tabLst/>
              <a:defRPr/>
            </a:pPr>
            <a:endParaRPr kumimoji="0" lang="en-US" sz="2400" b="1" i="0" u="none" strike="noStrike" kern="1200" cap="none" spc="0" normalizeH="0" baseline="0" noProof="0" dirty="0" smtClean="0">
              <a:ln>
                <a:noFill/>
              </a:ln>
              <a:solidFill>
                <a:schemeClr val="tx2">
                  <a:lumMod val="10000"/>
                </a:schemeClr>
              </a:solidFill>
              <a:effectLst/>
              <a:uLnTx/>
              <a:uFillTx/>
              <a:latin typeface="+mn-lt"/>
              <a:ea typeface="+mn-ea"/>
              <a:cs typeface="+mn-cs"/>
            </a:endParaRPr>
          </a:p>
        </p:txBody>
      </p:sp>
      <p:pic>
        <p:nvPicPr>
          <p:cNvPr id="6" name="Picture 5"/>
          <p:cNvPicPr>
            <a:picLocks noChangeAspect="1" noChangeArrowheads="1"/>
          </p:cNvPicPr>
          <p:nvPr/>
        </p:nvPicPr>
        <p:blipFill>
          <a:blip r:embed="rId3" cstate="print">
            <a:duotone>
              <a:prstClr val="black"/>
              <a:schemeClr val="accent2">
                <a:tint val="45000"/>
                <a:satMod val="400000"/>
              </a:schemeClr>
            </a:duotone>
          </a:blip>
          <a:srcRect/>
          <a:stretch>
            <a:fillRect/>
          </a:stretch>
        </p:blipFill>
        <p:spPr bwMode="auto">
          <a:xfrm>
            <a:off x="2590800" y="3886200"/>
            <a:ext cx="4381500" cy="1295400"/>
          </a:xfrm>
          <a:prstGeom prst="rect">
            <a:avLst/>
          </a:prstGeom>
          <a:noFill/>
          <a:ln w="9525">
            <a:noFill/>
            <a:miter lim="800000"/>
            <a:headEnd/>
            <a:tailEnd/>
          </a:ln>
          <a:effectLst/>
        </p:spPr>
      </p:pic>
      <p:sp>
        <p:nvSpPr>
          <p:cNvPr id="8" name="Rectangle 7"/>
          <p:cNvSpPr/>
          <p:nvPr/>
        </p:nvSpPr>
        <p:spPr>
          <a:xfrm>
            <a:off x="2514600" y="5486400"/>
            <a:ext cx="3639651" cy="646331"/>
          </a:xfrm>
          <a:prstGeom prst="rect">
            <a:avLst/>
          </a:prstGeom>
        </p:spPr>
        <p:txBody>
          <a:bodyPr wrap="square">
            <a:spAutoFit/>
          </a:bodyPr>
          <a:lstStyle/>
          <a:p>
            <a:r>
              <a:rPr lang="en-US" b="1" dirty="0" smtClean="0">
                <a:solidFill>
                  <a:schemeClr val="bg2">
                    <a:lumMod val="20000"/>
                    <a:lumOff val="80000"/>
                  </a:schemeClr>
                </a:solidFill>
              </a:rPr>
              <a:t>Figure  6: Forest with three trees</a:t>
            </a:r>
            <a:endParaRPr lang="en-US" dirty="0" smtClean="0">
              <a:solidFill>
                <a:schemeClr val="bg2">
                  <a:lumMod val="20000"/>
                  <a:lumOff val="80000"/>
                </a:schemeClr>
              </a:solidFill>
            </a:endParaRPr>
          </a:p>
          <a:p>
            <a:endParaRPr lang="en-US"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60</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80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8000" dirty="0" smtClean="0">
              <a:solidFill>
                <a:srgbClr val="D2FED4"/>
              </a:solidFill>
            </a:endParaRPr>
          </a:p>
          <a:p>
            <a:pPr marL="508000" indent="-508000" algn="just"/>
            <a:r>
              <a:rPr lang="en-US" sz="8000" dirty="0" smtClean="0">
                <a:latin typeface="Times New Roman" pitchFamily="18" charset="0"/>
                <a:cs typeface="Times New Roman" pitchFamily="18" charset="0"/>
              </a:rPr>
              <a:t> Binary trees are trees where the maximum degree of any node is two</a:t>
            </a:r>
          </a:p>
          <a:p>
            <a:pPr marL="508000" lvl="0" indent="-508000" algn="just"/>
            <a:endParaRPr lang="en-US" sz="8000" dirty="0" smtClean="0">
              <a:latin typeface="Times New Roman" pitchFamily="18" charset="0"/>
              <a:cs typeface="Times New Roman" pitchFamily="18" charset="0"/>
            </a:endParaRPr>
          </a:p>
          <a:p>
            <a:pPr marL="508000" indent="-508000" algn="just">
              <a:buFont typeface="Wingdings" pitchFamily="2" charset="2"/>
              <a:buChar char="v"/>
            </a:pPr>
            <a:r>
              <a:rPr lang="en-US" sz="8000" dirty="0" smtClean="0">
                <a:latin typeface="Times New Roman" pitchFamily="18" charset="0"/>
                <a:cs typeface="Times New Roman" pitchFamily="18" charset="0"/>
              </a:rPr>
              <a:t>Any general tree can be represented as a binary tree using the following algorithm </a:t>
            </a:r>
          </a:p>
          <a:p>
            <a:pPr marL="508000" indent="-508000" algn="just">
              <a:buFont typeface="Wingdings" pitchFamily="2" charset="2"/>
              <a:buChar char="v"/>
            </a:pPr>
            <a:endParaRPr lang="en-US" sz="8000" dirty="0" smtClean="0">
              <a:latin typeface="Times New Roman" pitchFamily="18" charset="0"/>
              <a:cs typeface="Times New Roman" pitchFamily="18" charset="0"/>
            </a:endParaRPr>
          </a:p>
          <a:p>
            <a:pPr marL="508000" indent="-508000" algn="just">
              <a:buFont typeface="Wingdings" pitchFamily="2" charset="2"/>
              <a:buChar char="v"/>
            </a:pPr>
            <a:r>
              <a:rPr lang="en-US" sz="8000" dirty="0" smtClean="0">
                <a:latin typeface="Times New Roman" pitchFamily="18" charset="0"/>
                <a:cs typeface="Times New Roman" pitchFamily="18" charset="0"/>
              </a:rPr>
              <a:t>ALL nodes general tree will be nodes of binary tree.</a:t>
            </a:r>
          </a:p>
          <a:p>
            <a:pPr marL="508000" indent="-508000" algn="just">
              <a:buFont typeface="Wingdings" pitchFamily="2" charset="2"/>
              <a:buChar char="v"/>
            </a:pPr>
            <a:endParaRPr lang="en-US" sz="8000" dirty="0" smtClean="0">
              <a:latin typeface="Times New Roman" pitchFamily="18" charset="0"/>
              <a:cs typeface="Times New Roman" pitchFamily="18" charset="0"/>
            </a:endParaRPr>
          </a:p>
          <a:p>
            <a:pPr marL="508000" indent="-508000" algn="just">
              <a:buFont typeface="Wingdings" pitchFamily="2" charset="2"/>
              <a:buChar char="v"/>
            </a:pPr>
            <a:r>
              <a:rPr lang="en-US" sz="8000" dirty="0" smtClean="0">
                <a:latin typeface="Times New Roman" pitchFamily="18" charset="0"/>
                <a:cs typeface="Times New Roman" pitchFamily="18" charset="0"/>
              </a:rPr>
              <a:t>The root T of general tree is the root of binary tree.</a:t>
            </a:r>
          </a:p>
          <a:p>
            <a:pPr marL="508000" indent="-508000" algn="just">
              <a:buFont typeface="Wingdings" pitchFamily="2" charset="2"/>
              <a:buChar char="v"/>
            </a:pPr>
            <a:endParaRPr lang="en-US" sz="8000" dirty="0" smtClean="0">
              <a:latin typeface="Times New Roman" pitchFamily="18" charset="0"/>
              <a:cs typeface="Times New Roman" pitchFamily="18" charset="0"/>
            </a:endParaRPr>
          </a:p>
          <a:p>
            <a:pPr marL="508000" indent="-508000" algn="just">
              <a:buFont typeface="Wingdings" pitchFamily="2" charset="2"/>
              <a:buChar char="v"/>
            </a:pPr>
            <a:r>
              <a:rPr lang="en-US" sz="8000" dirty="0" smtClean="0">
                <a:latin typeface="Times New Roman" pitchFamily="18" charset="0"/>
                <a:cs typeface="Times New Roman" pitchFamily="18" charset="0"/>
              </a:rPr>
              <a:t>To obtain a binary tree, we use a relationship between the nodes that can be characterized by two characteristics </a:t>
            </a:r>
          </a:p>
          <a:p>
            <a:pPr marL="508000" indent="-508000" algn="just">
              <a:buFont typeface="Wingdings" pitchFamily="2" charset="2"/>
              <a:buChar char="v"/>
            </a:pPr>
            <a:endParaRPr lang="en-US" sz="8000" dirty="0" smtClean="0">
              <a:latin typeface="Times New Roman" pitchFamily="18" charset="0"/>
              <a:cs typeface="Times New Roman" pitchFamily="18" charset="0"/>
            </a:endParaRPr>
          </a:p>
          <a:p>
            <a:pPr marL="508000" indent="-508000" algn="just"/>
            <a:r>
              <a:rPr lang="en-US" sz="8000" dirty="0" smtClean="0">
                <a:latin typeface="Times New Roman" pitchFamily="18" charset="0"/>
                <a:cs typeface="Times New Roman" pitchFamily="18" charset="0"/>
              </a:rPr>
              <a:t>	</a:t>
            </a:r>
            <a:r>
              <a:rPr lang="en-US" sz="8000" dirty="0" err="1" smtClean="0">
                <a:latin typeface="Times New Roman" pitchFamily="18" charset="0"/>
                <a:cs typeface="Times New Roman" pitchFamily="18" charset="0"/>
              </a:rPr>
              <a:t>i</a:t>
            </a:r>
            <a:r>
              <a:rPr lang="en-US" sz="8000" dirty="0" smtClean="0">
                <a:latin typeface="Times New Roman" pitchFamily="18" charset="0"/>
                <a:cs typeface="Times New Roman" pitchFamily="18" charset="0"/>
              </a:rPr>
              <a:t>) One relationship is the leftmost-child</a:t>
            </a:r>
          </a:p>
        </p:txBody>
      </p:sp>
      <p:sp>
        <p:nvSpPr>
          <p:cNvPr id="6" name="Rectangle 5"/>
          <p:cNvSpPr/>
          <p:nvPr/>
        </p:nvSpPr>
        <p:spPr>
          <a:xfrm>
            <a:off x="685800" y="533400"/>
            <a:ext cx="7772400" cy="1292662"/>
          </a:xfrm>
          <a:prstGeom prst="rect">
            <a:avLst/>
          </a:prstGeom>
        </p:spPr>
        <p:txBody>
          <a:bodyPr wrap="square">
            <a:spAutoFit/>
          </a:bodyPr>
          <a:lstStyle/>
          <a:p>
            <a:pPr algn="ct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Conversion Of A General Tree To Binary Tree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61</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80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80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8000" dirty="0" smtClean="0">
              <a:solidFill>
                <a:srgbClr val="D2FED4"/>
              </a:solidFill>
            </a:endParaRPr>
          </a:p>
          <a:p>
            <a:pPr marL="508000" marR="45720" lvl="0" indent="-508000" algn="just">
              <a:spcBef>
                <a:spcPct val="20000"/>
              </a:spcBef>
              <a:buClr>
                <a:schemeClr val="bg2">
                  <a:lumMod val="20000"/>
                  <a:lumOff val="80000"/>
                </a:schemeClr>
              </a:buClr>
              <a:buSzPct val="95000"/>
              <a:defRPr/>
            </a:pPr>
            <a:r>
              <a:rPr lang="en-US" sz="8000" dirty="0" smtClean="0">
                <a:latin typeface="Times New Roman" pitchFamily="18" charset="0"/>
                <a:cs typeface="Times New Roman" pitchFamily="18" charset="0"/>
              </a:rPr>
              <a:t>A Binary Search Tree (BST) is a binary tree that is either empty or in which every node contains a key and satisfies the conditions:</a:t>
            </a: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8000" dirty="0" smtClean="0">
              <a:latin typeface="Times New Roman" pitchFamily="18" charset="0"/>
              <a:cs typeface="Times New Roman" pitchFamily="18" charset="0"/>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8000" dirty="0" smtClean="0">
              <a:latin typeface="Times New Roman" pitchFamily="18" charset="0"/>
              <a:cs typeface="Times New Roman" pitchFamily="18" charset="0"/>
            </a:endParaRPr>
          </a:p>
          <a:p>
            <a:pPr lvl="1" indent="406400" algn="just">
              <a:buFont typeface="Wingdings" pitchFamily="2" charset="2"/>
              <a:buChar char="v"/>
            </a:pPr>
            <a:r>
              <a:rPr lang="en-US" sz="8000" dirty="0" smtClean="0">
                <a:latin typeface="Times New Roman" pitchFamily="18" charset="0"/>
                <a:cs typeface="Times New Roman" pitchFamily="18" charset="0"/>
              </a:rPr>
              <a:t>The key in the left child of a node, if it exists, is less than the key in its parent node</a:t>
            </a:r>
          </a:p>
          <a:p>
            <a:pPr lvl="1" indent="406400" algn="just">
              <a:buFont typeface="Wingdings" pitchFamily="2" charset="2"/>
              <a:buChar char="v"/>
            </a:pPr>
            <a:endParaRPr lang="en-US" sz="8000" dirty="0" smtClean="0">
              <a:latin typeface="Times New Roman" pitchFamily="18" charset="0"/>
              <a:cs typeface="Times New Roman" pitchFamily="18" charset="0"/>
            </a:endParaRPr>
          </a:p>
          <a:p>
            <a:pPr lvl="1" indent="406400" algn="just">
              <a:buFont typeface="Wingdings" pitchFamily="2" charset="2"/>
              <a:buChar char="v"/>
            </a:pPr>
            <a:r>
              <a:rPr lang="en-US" sz="8000" dirty="0" smtClean="0">
                <a:latin typeface="Times New Roman" pitchFamily="18" charset="0"/>
                <a:cs typeface="Times New Roman" pitchFamily="18" charset="0"/>
              </a:rPr>
              <a:t>The key in the right child of a node, if it exists, is greater than the key in its parent node</a:t>
            </a:r>
          </a:p>
          <a:p>
            <a:pPr lvl="1" indent="406400" algn="just">
              <a:buFont typeface="Wingdings" pitchFamily="2" charset="2"/>
              <a:buChar char="v"/>
            </a:pPr>
            <a:endParaRPr lang="en-US" sz="8000" dirty="0" smtClean="0">
              <a:latin typeface="Times New Roman" pitchFamily="18" charset="0"/>
              <a:cs typeface="Times New Roman" pitchFamily="18" charset="0"/>
            </a:endParaRPr>
          </a:p>
          <a:p>
            <a:pPr lvl="1" indent="406400" algn="just">
              <a:buFont typeface="Wingdings" pitchFamily="2" charset="2"/>
              <a:buChar char="v"/>
            </a:pPr>
            <a:r>
              <a:rPr lang="en-US" sz="8000" dirty="0" smtClean="0">
                <a:latin typeface="Times New Roman" pitchFamily="18" charset="0"/>
                <a:cs typeface="Times New Roman" pitchFamily="18" charset="0"/>
              </a:rPr>
              <a:t>The left and right </a:t>
            </a:r>
            <a:r>
              <a:rPr lang="en-US" sz="8000" dirty="0" err="1" smtClean="0">
                <a:latin typeface="Times New Roman" pitchFamily="18" charset="0"/>
                <a:cs typeface="Times New Roman" pitchFamily="18" charset="0"/>
              </a:rPr>
              <a:t>subtrees</a:t>
            </a:r>
            <a:r>
              <a:rPr lang="en-US" sz="8000" dirty="0" smtClean="0">
                <a:latin typeface="Times New Roman" pitchFamily="18" charset="0"/>
                <a:cs typeface="Times New Roman" pitchFamily="18" charset="0"/>
              </a:rPr>
              <a:t> of node are again binary search trees</a:t>
            </a:r>
          </a:p>
          <a:p>
            <a:pPr lvl="1" indent="406400" algn="just">
              <a:buFont typeface="Wingdings" pitchFamily="2" charset="2"/>
              <a:buChar char="v"/>
            </a:pPr>
            <a:endParaRPr lang="en-US" sz="8000" dirty="0" smtClean="0">
              <a:latin typeface="Times New Roman" pitchFamily="18" charset="0"/>
              <a:cs typeface="Times New Roman" pitchFamily="18" charset="0"/>
            </a:endParaRPr>
          </a:p>
          <a:p>
            <a:pPr lvl="1" indent="406400" algn="just">
              <a:buFont typeface="Wingdings" pitchFamily="2" charset="2"/>
              <a:buChar char="v"/>
            </a:pPr>
            <a:r>
              <a:rPr lang="en-US" sz="8000" dirty="0" smtClean="0">
                <a:latin typeface="Times New Roman" pitchFamily="18" charset="0"/>
                <a:cs typeface="Times New Roman" pitchFamily="18" charset="0"/>
              </a:rPr>
              <a:t>The definition ensures that no two entries in a binary search tree can have equal keys</a:t>
            </a:r>
          </a:p>
        </p:txBody>
      </p:sp>
      <p:sp>
        <p:nvSpPr>
          <p:cNvPr id="6" name="Rectangle 5"/>
          <p:cNvSpPr/>
          <p:nvPr/>
        </p:nvSpPr>
        <p:spPr>
          <a:xfrm>
            <a:off x="685800" y="762000"/>
            <a:ext cx="7772400" cy="692497"/>
          </a:xfrm>
          <a:prstGeom prst="rect">
            <a:avLst/>
          </a:prstGeom>
        </p:spPr>
        <p:txBody>
          <a:bodyPr wrap="square">
            <a:spAutoFit/>
          </a:bodyPr>
          <a:lstStyle/>
          <a:p>
            <a:pPr algn="ct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Binary Search Tree (BST)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62</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R="45720" lvl="0" indent="-508000" algn="ctr">
              <a:spcBef>
                <a:spcPct val="20000"/>
              </a:spcBef>
              <a:buClr>
                <a:schemeClr val="bg2">
                  <a:lumMod val="20000"/>
                  <a:lumOff val="80000"/>
                </a:schemeClr>
              </a:buClr>
              <a:buSzPct val="95000"/>
              <a:defRPr/>
            </a:pPr>
            <a:endParaRPr lang="en-US" sz="2800" b="1" dirty="0" smtClean="0"/>
          </a:p>
          <a:p>
            <a:pPr marR="45720" lvl="0" indent="-508000" algn="ctr">
              <a:spcBef>
                <a:spcPct val="20000"/>
              </a:spcBef>
              <a:buClr>
                <a:schemeClr val="bg2">
                  <a:lumMod val="20000"/>
                  <a:lumOff val="80000"/>
                </a:schemeClr>
              </a:buClr>
              <a:buSzPct val="95000"/>
              <a:defRPr/>
            </a:pPr>
            <a:endParaRPr lang="en-US" sz="156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defRPr/>
            </a:pPr>
            <a:r>
              <a:rPr lang="en-US" sz="9600" dirty="0" smtClean="0">
                <a:latin typeface="Times New Roman" pitchFamily="18" charset="0"/>
                <a:cs typeface="Times New Roman" pitchFamily="18" charset="0"/>
              </a:rPr>
              <a:t>	Following are the operations commonly performed on binary search tree </a:t>
            </a:r>
          </a:p>
          <a:p>
            <a:pPr marL="1146175" indent="-638175"/>
            <a:endParaRPr lang="en-US" sz="3600" dirty="0" smtClean="0">
              <a:latin typeface="Times New Roman" pitchFamily="18" charset="0"/>
              <a:cs typeface="Times New Roman" pitchFamily="18" charset="0"/>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latin typeface="Times New Roman" pitchFamily="18" charset="0"/>
              <a:cs typeface="Times New Roman" pitchFamily="18" charset="0"/>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latin typeface="Times New Roman" pitchFamily="18" charset="0"/>
              <a:cs typeface="Times New Roman" pitchFamily="18" charset="0"/>
            </a:endParaRPr>
          </a:p>
          <a:p>
            <a:pPr lvl="1" indent="406400" algn="just">
              <a:buFont typeface="Wingdings" pitchFamily="2" charset="2"/>
              <a:buChar char="v"/>
            </a:pPr>
            <a:r>
              <a:rPr lang="en-US" sz="9600" dirty="0" smtClean="0">
                <a:latin typeface="Times New Roman" pitchFamily="18" charset="0"/>
                <a:cs typeface="Times New Roman" pitchFamily="18" charset="0"/>
              </a:rPr>
              <a:t> Searching a key</a:t>
            </a:r>
          </a:p>
          <a:p>
            <a:pPr lvl="1" indent="406400" algn="just">
              <a:buFont typeface="Wingdings" pitchFamily="2" charset="2"/>
              <a:buChar char="v"/>
            </a:pPr>
            <a:r>
              <a:rPr lang="en-US" sz="9600" dirty="0" smtClean="0">
                <a:latin typeface="Times New Roman" pitchFamily="18" charset="0"/>
                <a:cs typeface="Times New Roman" pitchFamily="18" charset="0"/>
              </a:rPr>
              <a:t>Inserting a key</a:t>
            </a:r>
          </a:p>
          <a:p>
            <a:pPr lvl="1" indent="406400" algn="just">
              <a:buFont typeface="Wingdings" pitchFamily="2" charset="2"/>
              <a:buChar char="v"/>
            </a:pPr>
            <a:r>
              <a:rPr lang="en-US" sz="9600" dirty="0" smtClean="0">
                <a:latin typeface="Times New Roman" pitchFamily="18" charset="0"/>
                <a:cs typeface="Times New Roman" pitchFamily="18" charset="0"/>
              </a:rPr>
              <a:t> Deleting a key</a:t>
            </a:r>
          </a:p>
          <a:p>
            <a:pPr lvl="1" indent="406400" algn="just">
              <a:buFont typeface="Wingdings" pitchFamily="2" charset="2"/>
              <a:buChar char="v"/>
            </a:pPr>
            <a:r>
              <a:rPr lang="en-US" sz="9600" dirty="0" smtClean="0">
                <a:latin typeface="Times New Roman" pitchFamily="18" charset="0"/>
                <a:cs typeface="Times New Roman" pitchFamily="18" charset="0"/>
              </a:rPr>
              <a:t> Traversing a tree</a:t>
            </a:r>
          </a:p>
        </p:txBody>
      </p:sp>
      <p:sp>
        <p:nvSpPr>
          <p:cNvPr id="6" name="Rectangle 5"/>
          <p:cNvSpPr/>
          <p:nvPr/>
        </p:nvSpPr>
        <p:spPr>
          <a:xfrm>
            <a:off x="685800" y="762000"/>
            <a:ext cx="7772400" cy="692497"/>
          </a:xfrm>
          <a:prstGeom prst="rect">
            <a:avLst/>
          </a:prstGeom>
        </p:spPr>
        <p:txBody>
          <a:bodyPr wrap="square">
            <a:spAutoFit/>
          </a:bodyPr>
          <a:lstStyle/>
          <a:p>
            <a:pPr algn="ct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Equality Test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63</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solidFill>
                <a:schemeClr val="bg2">
                  <a:lumMod val="20000"/>
                  <a:lumOff val="80000"/>
                </a:schemeClr>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lvl="0" indent="-508000" algn="just">
              <a:spcBef>
                <a:spcPct val="20000"/>
              </a:spcBef>
              <a:buClr>
                <a:schemeClr val="bg2">
                  <a:lumMod val="20000"/>
                  <a:lumOff val="80000"/>
                </a:schemeClr>
              </a:buClr>
              <a:buSzPct val="95000"/>
              <a:defRPr/>
            </a:pPr>
            <a:r>
              <a:rPr lang="en-US" sz="8000" dirty="0" smtClean="0">
                <a:latin typeface="Times New Roman" pitchFamily="18" charset="0"/>
                <a:cs typeface="Times New Roman" pitchFamily="18" charset="0"/>
              </a:rPr>
              <a:t>	Thornton has suggested to replace all the null links by pointers, called Threads</a:t>
            </a:r>
          </a:p>
          <a:p>
            <a:pPr marL="508000" indent="-508000"/>
            <a:endParaRPr lang="en-US" sz="8000" dirty="0" smtClean="0">
              <a:latin typeface="Times New Roman" pitchFamily="18" charset="0"/>
              <a:cs typeface="Times New Roman" pitchFamily="18" charset="0"/>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8000" dirty="0" smtClean="0">
              <a:latin typeface="Times New Roman" pitchFamily="18" charset="0"/>
              <a:cs typeface="Times New Roman" pitchFamily="18" charset="0"/>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8000" dirty="0" smtClean="0">
              <a:latin typeface="Times New Roman" pitchFamily="18" charset="0"/>
              <a:cs typeface="Times New Roman" pitchFamily="18" charset="0"/>
            </a:endParaRPr>
          </a:p>
          <a:p>
            <a:pPr marL="965200" lvl="1" indent="-508000" algn="just">
              <a:buFont typeface="Wingdings" pitchFamily="2" charset="2"/>
              <a:buChar char="v"/>
            </a:pPr>
            <a:r>
              <a:rPr lang="en-US" sz="8000" dirty="0" smtClean="0">
                <a:latin typeface="Times New Roman" pitchFamily="18" charset="0"/>
                <a:cs typeface="Times New Roman" pitchFamily="18" charset="0"/>
              </a:rPr>
              <a:t> A tree with thread is called as </a:t>
            </a:r>
            <a:r>
              <a:rPr lang="en-US" sz="8000" b="1" dirty="0" smtClean="0">
                <a:latin typeface="Times New Roman" pitchFamily="18" charset="0"/>
                <a:cs typeface="Times New Roman" pitchFamily="18" charset="0"/>
              </a:rPr>
              <a:t>Threaded Binary Tree (TBT)</a:t>
            </a:r>
          </a:p>
          <a:p>
            <a:pPr marL="508000" lvl="0" indent="-508000" algn="just">
              <a:buFont typeface="Wingdings" pitchFamily="2" charset="2"/>
              <a:buChar char="v"/>
            </a:pPr>
            <a:endParaRPr lang="en-US" sz="8000" b="1" dirty="0" smtClean="0">
              <a:latin typeface="Times New Roman" pitchFamily="18" charset="0"/>
              <a:cs typeface="Times New Roman" pitchFamily="18" charset="0"/>
            </a:endParaRPr>
          </a:p>
          <a:p>
            <a:pPr marL="965200" lvl="1" indent="-508000" algn="just">
              <a:buFont typeface="Wingdings" pitchFamily="2" charset="2"/>
              <a:buChar char="v"/>
            </a:pPr>
            <a:r>
              <a:rPr lang="en-US" sz="8000" dirty="0" smtClean="0">
                <a:latin typeface="Times New Roman" pitchFamily="18" charset="0"/>
                <a:cs typeface="Times New Roman" pitchFamily="18" charset="0"/>
              </a:rPr>
              <a:t>Both threads and tree pointers are pointers to nodes in the tree</a:t>
            </a:r>
          </a:p>
          <a:p>
            <a:pPr marL="508000" lvl="0" indent="-508000" algn="just">
              <a:buFont typeface="Wingdings" pitchFamily="2" charset="2"/>
              <a:buChar char="v"/>
            </a:pPr>
            <a:endParaRPr lang="en-US" sz="8000" dirty="0" smtClean="0">
              <a:latin typeface="Times New Roman" pitchFamily="18" charset="0"/>
              <a:cs typeface="Times New Roman" pitchFamily="18" charset="0"/>
            </a:endParaRPr>
          </a:p>
          <a:p>
            <a:pPr marL="965200" lvl="1" indent="-508000" algn="just">
              <a:buFont typeface="Wingdings" pitchFamily="2" charset="2"/>
              <a:buChar char="v"/>
            </a:pPr>
            <a:r>
              <a:rPr lang="en-US" sz="8000" b="1" dirty="0" smtClean="0">
                <a:latin typeface="Times New Roman" pitchFamily="18" charset="0"/>
                <a:cs typeface="Times New Roman" pitchFamily="18" charset="0"/>
              </a:rPr>
              <a:t>The difference is that threads are not structural pointers of the tree</a:t>
            </a:r>
          </a:p>
          <a:p>
            <a:pPr marL="508000" lvl="0" indent="-508000" algn="just">
              <a:buFont typeface="Wingdings" pitchFamily="2" charset="2"/>
              <a:buChar char="v"/>
            </a:pPr>
            <a:endParaRPr lang="en-US" sz="8000" b="1" dirty="0" smtClean="0">
              <a:latin typeface="Times New Roman" pitchFamily="18" charset="0"/>
              <a:cs typeface="Times New Roman" pitchFamily="18" charset="0"/>
            </a:endParaRPr>
          </a:p>
          <a:p>
            <a:pPr marL="965200" lvl="1" indent="-508000" algn="just">
              <a:buFont typeface="Wingdings" pitchFamily="2" charset="2"/>
              <a:buChar char="v"/>
            </a:pPr>
            <a:r>
              <a:rPr lang="en-US" sz="8000" dirty="0" smtClean="0">
                <a:latin typeface="Times New Roman" pitchFamily="18" charset="0"/>
                <a:cs typeface="Times New Roman" pitchFamily="18" charset="0"/>
              </a:rPr>
              <a:t>They can be removed and the tree does not change</a:t>
            </a:r>
          </a:p>
          <a:p>
            <a:pPr marL="508000" lvl="0" indent="-508000" algn="just">
              <a:buFont typeface="Wingdings" pitchFamily="2" charset="2"/>
              <a:buChar char="v"/>
            </a:pPr>
            <a:endParaRPr lang="en-US" sz="8000" dirty="0" smtClean="0">
              <a:latin typeface="Times New Roman" pitchFamily="18" charset="0"/>
              <a:cs typeface="Times New Roman" pitchFamily="18" charset="0"/>
            </a:endParaRPr>
          </a:p>
          <a:p>
            <a:pPr marL="965200" lvl="1" indent="-508000" algn="just">
              <a:buFont typeface="Wingdings" pitchFamily="2" charset="2"/>
              <a:buChar char="v"/>
            </a:pPr>
            <a:r>
              <a:rPr lang="en-US" sz="8000" b="1" dirty="0" smtClean="0">
                <a:latin typeface="Times New Roman" pitchFamily="18" charset="0"/>
                <a:cs typeface="Times New Roman" pitchFamily="18" charset="0"/>
              </a:rPr>
              <a:t>Tree poin</a:t>
            </a:r>
            <a:r>
              <a:rPr lang="en-US" sz="8000" dirty="0" smtClean="0">
                <a:latin typeface="Times New Roman" pitchFamily="18" charset="0"/>
                <a:cs typeface="Times New Roman" pitchFamily="18" charset="0"/>
              </a:rPr>
              <a:t>ters are the pointers that join and hold the tree together</a:t>
            </a:r>
          </a:p>
        </p:txBody>
      </p:sp>
      <p:sp>
        <p:nvSpPr>
          <p:cNvPr id="6" name="Rectangle 5"/>
          <p:cNvSpPr/>
          <p:nvPr/>
        </p:nvSpPr>
        <p:spPr>
          <a:xfrm>
            <a:off x="685800" y="762000"/>
            <a:ext cx="7772400" cy="692497"/>
          </a:xfrm>
          <a:prstGeom prst="rect">
            <a:avLst/>
          </a:prstGeom>
        </p:spPr>
        <p:txBody>
          <a:bodyPr wrap="square">
            <a:spAutoFit/>
          </a:bodyPr>
          <a:lstStyle/>
          <a:p>
            <a:pPr algn="ct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Threaded Binary Tree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64</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solidFill>
                <a:schemeClr val="bg2">
                  <a:lumMod val="20000"/>
                  <a:lumOff val="80000"/>
                </a:schemeClr>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1146175" indent="-638175"/>
            <a:endParaRPr lang="en-US" sz="3600"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p>
          <a:p>
            <a:pPr marL="457200" indent="-457200" algn="just">
              <a:buFont typeface="Wingdings" pitchFamily="2" charset="2"/>
              <a:buChar char="v"/>
            </a:pPr>
            <a:r>
              <a:rPr lang="en-US" sz="9600" dirty="0" smtClean="0"/>
              <a:t> </a:t>
            </a:r>
            <a:r>
              <a:rPr lang="en-US" sz="8000" dirty="0" smtClean="0">
                <a:latin typeface="Times New Roman" pitchFamily="18" charset="0"/>
                <a:cs typeface="Times New Roman" pitchFamily="18" charset="0"/>
              </a:rPr>
              <a:t>Threads utilize the NULL pointers waste space to improve processing efficiency</a:t>
            </a:r>
          </a:p>
          <a:p>
            <a:pPr marL="457200" indent="-457200" algn="just"/>
            <a:endParaRPr lang="en-US" sz="8000" dirty="0" smtClean="0">
              <a:latin typeface="Times New Roman" pitchFamily="18" charset="0"/>
              <a:cs typeface="Times New Roman" pitchFamily="18" charset="0"/>
            </a:endParaRPr>
          </a:p>
          <a:p>
            <a:pPr marL="457200" indent="-457200" algn="just">
              <a:buFont typeface="Wingdings" pitchFamily="2" charset="2"/>
              <a:buChar char="v"/>
            </a:pPr>
            <a:r>
              <a:rPr lang="en-US" sz="8000" dirty="0" smtClean="0">
                <a:latin typeface="Times New Roman" pitchFamily="18" charset="0"/>
                <a:cs typeface="Times New Roman" pitchFamily="18" charset="0"/>
              </a:rPr>
              <a:t>One such application is to use these NULL pointers to make traversals faster</a:t>
            </a:r>
          </a:p>
          <a:p>
            <a:pPr marL="457200" indent="-457200" algn="just"/>
            <a:endParaRPr lang="en-US" sz="8000" dirty="0" smtClean="0">
              <a:latin typeface="Times New Roman" pitchFamily="18" charset="0"/>
              <a:cs typeface="Times New Roman" pitchFamily="18" charset="0"/>
            </a:endParaRPr>
          </a:p>
          <a:p>
            <a:pPr marL="457200" indent="-457200" algn="just">
              <a:buFont typeface="Wingdings" pitchFamily="2" charset="2"/>
              <a:buChar char="v"/>
            </a:pPr>
            <a:r>
              <a:rPr lang="en-US" sz="8000" dirty="0" smtClean="0">
                <a:latin typeface="Times New Roman" pitchFamily="18" charset="0"/>
                <a:cs typeface="Times New Roman" pitchFamily="18" charset="0"/>
              </a:rPr>
              <a:t>In a left NULL pointer, we store a pointer to the node's inorder successor</a:t>
            </a:r>
          </a:p>
          <a:p>
            <a:pPr marL="457200" indent="-457200" algn="just"/>
            <a:endParaRPr lang="en-US" sz="8000" dirty="0" smtClean="0">
              <a:latin typeface="Times New Roman" pitchFamily="18" charset="0"/>
              <a:cs typeface="Times New Roman" pitchFamily="18" charset="0"/>
            </a:endParaRPr>
          </a:p>
          <a:p>
            <a:pPr marL="457200" indent="-457200" algn="just">
              <a:buFont typeface="Wingdings" pitchFamily="2" charset="2"/>
              <a:buChar char="v"/>
            </a:pPr>
            <a:r>
              <a:rPr lang="en-US" sz="8000" dirty="0" smtClean="0">
                <a:latin typeface="Times New Roman" pitchFamily="18" charset="0"/>
                <a:cs typeface="Times New Roman" pitchFamily="18" charset="0"/>
              </a:rPr>
              <a:t>This allows us to traverse the tree both left to right and right to left without recursion</a:t>
            </a:r>
          </a:p>
        </p:txBody>
      </p:sp>
      <p:sp>
        <p:nvSpPr>
          <p:cNvPr id="6" name="Rectangle 5"/>
          <p:cNvSpPr/>
          <p:nvPr/>
        </p:nvSpPr>
        <p:spPr>
          <a:xfrm>
            <a:off x="685800" y="762000"/>
            <a:ext cx="7772400" cy="692497"/>
          </a:xfrm>
          <a:prstGeom prst="rect">
            <a:avLst/>
          </a:prstGeom>
        </p:spPr>
        <p:txBody>
          <a:bodyPr wrap="square">
            <a:spAutoFit/>
          </a:bodyPr>
          <a:lstStyle/>
          <a:p>
            <a:pPr algn="ct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Threaded Binary Tree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65</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1143000"/>
          </a:xfrm>
          <a:prstGeom prst="rect">
            <a:avLst/>
          </a:prstGeom>
        </p:spPr>
        <p:txBody>
          <a:bodyPr vert="horz" lIns="0" rIns="18288">
            <a:normAutofit fontScale="92500" lnSpcReduction="1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p:txBody>
      </p:sp>
      <p:sp>
        <p:nvSpPr>
          <p:cNvPr id="6" name="Rectangle 5"/>
          <p:cNvSpPr/>
          <p:nvPr/>
        </p:nvSpPr>
        <p:spPr>
          <a:xfrm>
            <a:off x="685800" y="762000"/>
            <a:ext cx="7772400" cy="692497"/>
          </a:xfrm>
          <a:prstGeom prst="rect">
            <a:avLst/>
          </a:prstGeom>
        </p:spPr>
        <p:txBody>
          <a:bodyPr wrap="square">
            <a:spAutoFit/>
          </a:bodyPr>
          <a:lstStyle/>
          <a:p>
            <a:pPr algn="ct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Threaded Binary Tree</a:t>
            </a:r>
          </a:p>
        </p:txBody>
      </p:sp>
      <p:pic>
        <p:nvPicPr>
          <p:cNvPr id="8" name="Picture 4"/>
          <p:cNvPicPr>
            <a:picLocks noChangeAspect="1" noChangeArrowheads="1"/>
          </p:cNvPicPr>
          <p:nvPr/>
        </p:nvPicPr>
        <p:blipFill>
          <a:blip r:embed="rId4" cstate="print">
            <a:duotone>
              <a:prstClr val="black"/>
              <a:schemeClr val="accent2">
                <a:tint val="45000"/>
                <a:satMod val="400000"/>
              </a:schemeClr>
            </a:duotone>
          </a:blip>
          <a:srcRect/>
          <a:stretch>
            <a:fillRect/>
          </a:stretch>
        </p:blipFill>
        <p:spPr bwMode="auto">
          <a:xfrm>
            <a:off x="1447800" y="2209800"/>
            <a:ext cx="2819400" cy="2438400"/>
          </a:xfrm>
          <a:prstGeom prst="rect">
            <a:avLst/>
          </a:prstGeom>
          <a:noFill/>
          <a:ln w="9525">
            <a:noFill/>
            <a:miter lim="800000"/>
            <a:headEnd/>
            <a:tailEnd/>
          </a:ln>
          <a:effectLst/>
        </p:spPr>
      </p:pic>
      <p:pic>
        <p:nvPicPr>
          <p:cNvPr id="11" name="Picture 3"/>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5257800" y="2057400"/>
            <a:ext cx="3429000" cy="2743200"/>
          </a:xfrm>
          <a:prstGeom prst="rect">
            <a:avLst/>
          </a:prstGeom>
          <a:noFill/>
          <a:ln w="9525">
            <a:noFill/>
            <a:miter lim="800000"/>
            <a:headEnd/>
            <a:tailEnd/>
          </a:ln>
          <a:effectLst/>
        </p:spPr>
      </p:pic>
      <p:sp>
        <p:nvSpPr>
          <p:cNvPr id="12" name="Rectangle 11"/>
          <p:cNvSpPr/>
          <p:nvPr/>
        </p:nvSpPr>
        <p:spPr>
          <a:xfrm>
            <a:off x="2057400" y="5791200"/>
            <a:ext cx="4495800" cy="430887"/>
          </a:xfrm>
          <a:prstGeom prst="rect">
            <a:avLst/>
          </a:prstGeom>
        </p:spPr>
        <p:txBody>
          <a:bodyPr wrap="square">
            <a:spAutoFit/>
          </a:bodyPr>
          <a:lstStyle/>
          <a:p>
            <a:r>
              <a:rPr lang="en-US" sz="2200" b="1" dirty="0" smtClean="0"/>
              <a:t>Figure  23:  Threaded binary Tree</a:t>
            </a:r>
            <a:endParaRPr lang="en-US" sz="22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66</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8382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solidFill>
                <a:schemeClr val="bg2">
                  <a:lumMod val="20000"/>
                  <a:lumOff val="80000"/>
                </a:schemeClr>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1146175" indent="-638175"/>
            <a:endParaRPr lang="en-US" sz="8000" dirty="0" smtClean="0"/>
          </a:p>
          <a:p>
            <a:pPr marL="1146175" marR="45720" indent="-638175" algn="just">
              <a:spcBef>
                <a:spcPct val="20000"/>
              </a:spcBef>
              <a:buClr>
                <a:schemeClr val="bg2">
                  <a:lumMod val="20000"/>
                  <a:lumOff val="80000"/>
                </a:schemeClr>
              </a:buClr>
              <a:buSzPct val="95000"/>
              <a:buFont typeface="Wingdings" pitchFamily="2" charset="2"/>
              <a:buChar char="v"/>
              <a:defRPr/>
            </a:pPr>
            <a:endParaRPr lang="en-US" sz="8000" dirty="0" smtClean="0"/>
          </a:p>
          <a:p>
            <a:pPr marL="1146175" marR="45720" indent="-638175" algn="just">
              <a:spcBef>
                <a:spcPct val="20000"/>
              </a:spcBef>
              <a:buClr>
                <a:schemeClr val="bg2">
                  <a:lumMod val="20000"/>
                  <a:lumOff val="80000"/>
                </a:schemeClr>
              </a:buClr>
              <a:buSzPct val="95000"/>
              <a:buFont typeface="Wingdings" pitchFamily="2" charset="2"/>
              <a:buChar char="v"/>
              <a:defRPr/>
            </a:pPr>
            <a:endParaRPr lang="en-US" sz="8000" dirty="0" smtClean="0">
              <a:latin typeface="Times New Roman" pitchFamily="18" charset="0"/>
              <a:cs typeface="Times New Roman" pitchFamily="18" charset="0"/>
            </a:endParaRPr>
          </a:p>
          <a:p>
            <a:pPr marL="1146175" indent="-638175" algn="just">
              <a:buFont typeface="Wingdings" pitchFamily="2" charset="2"/>
              <a:buChar char="v"/>
            </a:pPr>
            <a:r>
              <a:rPr lang="en-US" sz="8000" dirty="0" smtClean="0">
                <a:latin typeface="Times New Roman" pitchFamily="18" charset="0"/>
                <a:cs typeface="Times New Roman" pitchFamily="18" charset="0"/>
              </a:rPr>
              <a:t>  Threaded binary tree has some advantages over non-threaded binary tree.</a:t>
            </a:r>
          </a:p>
          <a:p>
            <a:pPr marL="1146175" indent="-638175" algn="just">
              <a:buFont typeface="Wingdings" pitchFamily="2" charset="2"/>
              <a:buChar char="v"/>
            </a:pPr>
            <a:r>
              <a:rPr lang="en-US" sz="8000" dirty="0" smtClean="0">
                <a:latin typeface="Times New Roman" pitchFamily="18" charset="0"/>
                <a:cs typeface="Times New Roman" pitchFamily="18" charset="0"/>
              </a:rPr>
              <a:t>The traversal for threaded binary tree is straight forward. No recursion or stack is needed</a:t>
            </a:r>
          </a:p>
          <a:p>
            <a:pPr marL="1146175" indent="-638175" algn="just">
              <a:buFont typeface="Wingdings" pitchFamily="2" charset="2"/>
              <a:buChar char="v"/>
            </a:pPr>
            <a:r>
              <a:rPr lang="en-US" sz="8000" dirty="0" smtClean="0">
                <a:latin typeface="Times New Roman" pitchFamily="18" charset="0"/>
                <a:cs typeface="Times New Roman" pitchFamily="18" charset="0"/>
              </a:rPr>
              <a:t>Once we locate the leftmost node, we loop, following the thread to next node</a:t>
            </a:r>
          </a:p>
          <a:p>
            <a:pPr marL="1146175" indent="-638175" algn="just">
              <a:buFont typeface="Wingdings" pitchFamily="2" charset="2"/>
              <a:buChar char="v"/>
            </a:pPr>
            <a:r>
              <a:rPr lang="en-US" sz="8000" dirty="0" smtClean="0">
                <a:latin typeface="Times New Roman" pitchFamily="18" charset="0"/>
                <a:cs typeface="Times New Roman" pitchFamily="18" charset="0"/>
              </a:rPr>
              <a:t>When we find null thread, the traversal is complete </a:t>
            </a:r>
          </a:p>
          <a:p>
            <a:pPr indent="406400" algn="just"/>
            <a:endParaRPr lang="en-US" sz="9600" dirty="0" smtClean="0"/>
          </a:p>
        </p:txBody>
      </p:sp>
      <p:sp>
        <p:nvSpPr>
          <p:cNvPr id="6" name="Rectangle 5"/>
          <p:cNvSpPr/>
          <p:nvPr/>
        </p:nvSpPr>
        <p:spPr>
          <a:xfrm>
            <a:off x="685800" y="304800"/>
            <a:ext cx="7772400" cy="1292662"/>
          </a:xfrm>
          <a:prstGeom prst="rect">
            <a:avLst/>
          </a:prstGeom>
        </p:spPr>
        <p:txBody>
          <a:bodyPr wrap="square">
            <a:spAutoFit/>
          </a:bodyPr>
          <a:lstStyle/>
          <a:p>
            <a:pPr algn="ct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Pros and Cons of Threaded Binary Tree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67</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8382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solidFill>
                <a:schemeClr val="bg2">
                  <a:lumMod val="20000"/>
                  <a:lumOff val="80000"/>
                </a:schemeClr>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457200" lvl="0" indent="-457200" algn="just">
              <a:buFont typeface="Wingdings" pitchFamily="2" charset="2"/>
              <a:buChar char="v"/>
            </a:pPr>
            <a:r>
              <a:rPr lang="en-US" sz="8000" dirty="0" smtClean="0">
                <a:latin typeface="Times New Roman" pitchFamily="18" charset="0"/>
                <a:cs typeface="Times New Roman" pitchFamily="18" charset="0"/>
              </a:rPr>
              <a:t>In case of non threaded binary tree, this task is time consuming and difficult</a:t>
            </a:r>
          </a:p>
          <a:p>
            <a:pPr marL="457200" lvl="0" indent="-457200" algn="just">
              <a:buFont typeface="Wingdings" pitchFamily="2" charset="2"/>
              <a:buChar char="v"/>
            </a:pPr>
            <a:endParaRPr lang="en-US" sz="8000" dirty="0" smtClean="0">
              <a:latin typeface="Times New Roman" pitchFamily="18" charset="0"/>
              <a:cs typeface="Times New Roman" pitchFamily="18" charset="0"/>
            </a:endParaRPr>
          </a:p>
          <a:p>
            <a:pPr marL="457200" indent="-457200" algn="just">
              <a:buFont typeface="Wingdings" pitchFamily="2" charset="2"/>
              <a:buChar char="v"/>
            </a:pPr>
            <a:r>
              <a:rPr lang="en-US" sz="8000" dirty="0" smtClean="0">
                <a:latin typeface="Times New Roman" pitchFamily="18" charset="0"/>
                <a:cs typeface="Times New Roman" pitchFamily="18" charset="0"/>
              </a:rPr>
              <a:t>Also stack is needed for the same  Threaded binary tree has some advantages over non-threaded binary tree.</a:t>
            </a:r>
          </a:p>
          <a:p>
            <a:pPr marL="457200" indent="-457200" algn="just">
              <a:buFont typeface="Wingdings" pitchFamily="2" charset="2"/>
              <a:buChar char="v"/>
            </a:pPr>
            <a:endParaRPr lang="en-US" sz="8000" dirty="0" smtClean="0">
              <a:latin typeface="Times New Roman" pitchFamily="18" charset="0"/>
              <a:cs typeface="Times New Roman" pitchFamily="18" charset="0"/>
            </a:endParaRPr>
          </a:p>
          <a:p>
            <a:pPr marL="457200" indent="-457200" algn="just">
              <a:buFont typeface="Wingdings" pitchFamily="2" charset="2"/>
              <a:buChar char="v"/>
            </a:pPr>
            <a:r>
              <a:rPr lang="en-US" sz="8000" dirty="0" smtClean="0">
                <a:latin typeface="Times New Roman" pitchFamily="18" charset="0"/>
                <a:cs typeface="Times New Roman" pitchFamily="18" charset="0"/>
              </a:rPr>
              <a:t>Threads are usually more to upward whereas links are downward</a:t>
            </a:r>
          </a:p>
          <a:p>
            <a:pPr marL="457200" indent="-457200" algn="just">
              <a:buFont typeface="Wingdings" pitchFamily="2" charset="2"/>
              <a:buChar char="v"/>
            </a:pPr>
            <a:endParaRPr lang="en-US" sz="8000" dirty="0" smtClean="0">
              <a:latin typeface="Times New Roman" pitchFamily="18" charset="0"/>
              <a:cs typeface="Times New Roman" pitchFamily="18" charset="0"/>
            </a:endParaRPr>
          </a:p>
          <a:p>
            <a:pPr marL="457200" lvl="0" indent="-457200" algn="just">
              <a:buFont typeface="Wingdings" pitchFamily="2" charset="2"/>
              <a:buChar char="v"/>
            </a:pPr>
            <a:r>
              <a:rPr lang="en-US" sz="8000" dirty="0" smtClean="0">
                <a:latin typeface="Times New Roman" pitchFamily="18" charset="0"/>
                <a:cs typeface="Times New Roman" pitchFamily="18" charset="0"/>
              </a:rPr>
              <a:t>Thus in a threaded tree we can traverse in either direction and nodes are </a:t>
            </a:r>
            <a:r>
              <a:rPr lang="en-US" sz="8000" dirty="0" err="1" smtClean="0">
                <a:latin typeface="Times New Roman" pitchFamily="18" charset="0"/>
                <a:cs typeface="Times New Roman" pitchFamily="18" charset="0"/>
              </a:rPr>
              <a:t>infact</a:t>
            </a:r>
            <a:r>
              <a:rPr lang="en-US" sz="8000" dirty="0" smtClean="0">
                <a:latin typeface="Times New Roman" pitchFamily="18" charset="0"/>
                <a:cs typeface="Times New Roman" pitchFamily="18" charset="0"/>
              </a:rPr>
              <a:t> circularity linked</a:t>
            </a:r>
          </a:p>
          <a:p>
            <a:pPr marL="457200" lvl="0" indent="-457200" algn="just">
              <a:buFont typeface="Wingdings" pitchFamily="2" charset="2"/>
              <a:buChar char="v"/>
            </a:pPr>
            <a:endParaRPr lang="en-US" sz="8000" dirty="0" smtClean="0">
              <a:latin typeface="Times New Roman" pitchFamily="18" charset="0"/>
              <a:cs typeface="Times New Roman" pitchFamily="18" charset="0"/>
            </a:endParaRPr>
          </a:p>
          <a:p>
            <a:pPr marL="457200" lvl="0" indent="-457200" algn="just">
              <a:buFont typeface="Wingdings" pitchFamily="2" charset="2"/>
              <a:buChar char="v"/>
            </a:pPr>
            <a:r>
              <a:rPr lang="en-US" sz="8000" dirty="0" smtClean="0">
                <a:latin typeface="Times New Roman" pitchFamily="18" charset="0"/>
                <a:cs typeface="Times New Roman" pitchFamily="18" charset="0"/>
              </a:rPr>
              <a:t>Hence, any node can be reached from any other node</a:t>
            </a:r>
          </a:p>
          <a:p>
            <a:pPr marL="457200" lvl="0" indent="-457200" algn="just">
              <a:buFont typeface="Wingdings" pitchFamily="2" charset="2"/>
              <a:buChar char="v"/>
            </a:pPr>
            <a:endParaRPr lang="en-US" sz="8000" dirty="0" smtClean="0">
              <a:latin typeface="Times New Roman" pitchFamily="18" charset="0"/>
              <a:cs typeface="Times New Roman" pitchFamily="18" charset="0"/>
            </a:endParaRPr>
          </a:p>
          <a:p>
            <a:pPr marL="457200" lvl="0" indent="-457200" algn="just">
              <a:buFont typeface="Wingdings" pitchFamily="2" charset="2"/>
              <a:buChar char="v"/>
            </a:pPr>
            <a:r>
              <a:rPr lang="en-US" sz="8000" dirty="0" smtClean="0">
                <a:latin typeface="Times New Roman" pitchFamily="18" charset="0"/>
                <a:cs typeface="Times New Roman" pitchFamily="18" charset="0"/>
              </a:rPr>
              <a:t>Insertions into and deletion from a threaded tree are although time consuming as the link and thread are to be man</a:t>
            </a:r>
          </a:p>
        </p:txBody>
      </p:sp>
      <p:sp>
        <p:nvSpPr>
          <p:cNvPr id="6" name="Rectangle 5"/>
          <p:cNvSpPr/>
          <p:nvPr/>
        </p:nvSpPr>
        <p:spPr>
          <a:xfrm>
            <a:off x="685800" y="304800"/>
            <a:ext cx="7772400" cy="1892826"/>
          </a:xfrm>
          <a:prstGeom prst="rect">
            <a:avLst/>
          </a:prstGeom>
        </p:spPr>
        <p:txBody>
          <a:bodyPr wrap="square">
            <a:spAutoFit/>
          </a:bodyPr>
          <a:lstStyle/>
          <a:p>
            <a:pPr algn="ct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Pros and Cons of Threaded Binary Tree</a:t>
            </a:r>
          </a:p>
          <a:p>
            <a:pPr algn="ctr"/>
            <a:endPar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68</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8382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solidFill>
                <a:schemeClr val="bg2">
                  <a:lumMod val="20000"/>
                  <a:lumOff val="80000"/>
                </a:schemeClr>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1146175" indent="-638175"/>
            <a:endParaRPr lang="en-US" sz="3600"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p>
          <a:p>
            <a:pPr lvl="3" indent="406400" algn="just">
              <a:buFont typeface="Wingdings" pitchFamily="2" charset="2"/>
              <a:buChar char="v"/>
            </a:pPr>
            <a:r>
              <a:rPr lang="en-US" sz="9600" b="1" dirty="0" smtClean="0">
                <a:latin typeface="Times New Roman" pitchFamily="18" charset="0"/>
                <a:cs typeface="Times New Roman" pitchFamily="18" charset="0"/>
              </a:rPr>
              <a:t>Gaming</a:t>
            </a:r>
          </a:p>
          <a:p>
            <a:pPr lvl="3" indent="406400" algn="just">
              <a:buFont typeface="Wingdings" pitchFamily="2" charset="2"/>
              <a:buChar char="v"/>
            </a:pPr>
            <a:endParaRPr lang="en-US" sz="9600" b="1" dirty="0" smtClean="0">
              <a:latin typeface="Times New Roman" pitchFamily="18" charset="0"/>
              <a:cs typeface="Times New Roman" pitchFamily="18" charset="0"/>
            </a:endParaRPr>
          </a:p>
          <a:p>
            <a:pPr lvl="3" indent="406400" algn="just">
              <a:buFont typeface="Wingdings" pitchFamily="2" charset="2"/>
              <a:buChar char="v"/>
            </a:pPr>
            <a:r>
              <a:rPr lang="en-US" sz="9600" b="1" dirty="0" smtClean="0">
                <a:latin typeface="Times New Roman" pitchFamily="18" charset="0"/>
                <a:cs typeface="Times New Roman" pitchFamily="18" charset="0"/>
              </a:rPr>
              <a:t>Expression</a:t>
            </a:r>
          </a:p>
          <a:p>
            <a:pPr lvl="3" indent="406400" algn="just">
              <a:buFont typeface="Wingdings" pitchFamily="2" charset="2"/>
              <a:buChar char="v"/>
            </a:pPr>
            <a:endParaRPr lang="en-US" sz="9600" b="1" dirty="0" smtClean="0">
              <a:latin typeface="Times New Roman" pitchFamily="18" charset="0"/>
              <a:cs typeface="Times New Roman" pitchFamily="18" charset="0"/>
            </a:endParaRPr>
          </a:p>
          <a:p>
            <a:pPr lvl="3" indent="406400" algn="just">
              <a:buFont typeface="Wingdings" pitchFamily="2" charset="2"/>
              <a:buChar char="v"/>
            </a:pPr>
            <a:r>
              <a:rPr lang="en-US" sz="9600" b="1" dirty="0" smtClean="0">
                <a:latin typeface="Times New Roman" pitchFamily="18" charset="0"/>
                <a:cs typeface="Times New Roman" pitchFamily="18" charset="0"/>
              </a:rPr>
              <a:t>Huffman Code And</a:t>
            </a:r>
          </a:p>
          <a:p>
            <a:pPr lvl="3" indent="406400" algn="just"/>
            <a:endParaRPr lang="en-US" sz="9600" b="1" dirty="0" smtClean="0">
              <a:latin typeface="Times New Roman" pitchFamily="18" charset="0"/>
              <a:cs typeface="Times New Roman" pitchFamily="18" charset="0"/>
            </a:endParaRPr>
          </a:p>
          <a:p>
            <a:pPr lvl="3" indent="406400" algn="just">
              <a:buFont typeface="Wingdings" pitchFamily="2" charset="2"/>
              <a:buChar char="v"/>
            </a:pPr>
            <a:r>
              <a:rPr lang="en-US" sz="9600" b="1" dirty="0" smtClean="0">
                <a:latin typeface="Times New Roman" pitchFamily="18" charset="0"/>
                <a:cs typeface="Times New Roman" pitchFamily="18" charset="0"/>
              </a:rPr>
              <a:t>Decision Trees</a:t>
            </a:r>
            <a:endParaRPr lang="en-US" sz="9600" dirty="0" smtClean="0">
              <a:latin typeface="Times New Roman" pitchFamily="18" charset="0"/>
              <a:cs typeface="Times New Roman" pitchFamily="18" charset="0"/>
            </a:endParaRPr>
          </a:p>
        </p:txBody>
      </p:sp>
      <p:sp>
        <p:nvSpPr>
          <p:cNvPr id="6" name="Rectangle 5"/>
          <p:cNvSpPr/>
          <p:nvPr/>
        </p:nvSpPr>
        <p:spPr>
          <a:xfrm>
            <a:off x="685800" y="304800"/>
            <a:ext cx="7772400" cy="692497"/>
          </a:xfrm>
          <a:prstGeom prst="rect">
            <a:avLst/>
          </a:prstGeom>
        </p:spPr>
        <p:txBody>
          <a:bodyPr wrap="square">
            <a:spAutoFit/>
          </a:bodyPr>
          <a:lstStyle/>
          <a:p>
            <a:pPr algn="ct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Applications Of Binary Trees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69</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8382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solidFill>
                <a:schemeClr val="bg2">
                  <a:lumMod val="20000"/>
                  <a:lumOff val="80000"/>
                </a:schemeClr>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1146175" indent="-638175"/>
            <a:endParaRPr lang="en-US" sz="3600"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p>
          <a:p>
            <a:pPr lvl="1" indent="406400" algn="just">
              <a:buFont typeface="Wingdings" pitchFamily="2" charset="2"/>
              <a:buChar char="v"/>
            </a:pPr>
            <a:r>
              <a:rPr lang="en-US" sz="9600" dirty="0" smtClean="0"/>
              <a:t> </a:t>
            </a:r>
            <a:r>
              <a:rPr lang="en-US" sz="9600" dirty="0" smtClean="0">
                <a:latin typeface="Times New Roman" pitchFamily="18" charset="0"/>
                <a:cs typeface="Times New Roman" pitchFamily="18" charset="0"/>
              </a:rPr>
              <a:t>Binary tree storing or representing an arithmetic expression is called as expression tree</a:t>
            </a:r>
          </a:p>
          <a:p>
            <a:pPr indent="406400" algn="just"/>
            <a:endParaRPr lang="en-US" sz="9600" dirty="0" smtClean="0">
              <a:latin typeface="Times New Roman" pitchFamily="18" charset="0"/>
              <a:cs typeface="Times New Roman" pitchFamily="18" charset="0"/>
            </a:endParaRPr>
          </a:p>
          <a:p>
            <a:pPr lvl="1" indent="406400" algn="just">
              <a:buFont typeface="Wingdings" pitchFamily="2" charset="2"/>
              <a:buChar char="v"/>
            </a:pPr>
            <a:r>
              <a:rPr lang="en-US" sz="9600" dirty="0" smtClean="0">
                <a:latin typeface="Times New Roman" pitchFamily="18" charset="0"/>
                <a:cs typeface="Times New Roman" pitchFamily="18" charset="0"/>
              </a:rPr>
              <a:t>The leaves of an expression tree are operands</a:t>
            </a:r>
          </a:p>
          <a:p>
            <a:pPr indent="406400" algn="just"/>
            <a:endParaRPr lang="en-US" sz="9600" dirty="0" smtClean="0">
              <a:latin typeface="Times New Roman" pitchFamily="18" charset="0"/>
              <a:cs typeface="Times New Roman" pitchFamily="18" charset="0"/>
            </a:endParaRPr>
          </a:p>
          <a:p>
            <a:pPr lvl="1" indent="406400" algn="just">
              <a:buFont typeface="Wingdings" pitchFamily="2" charset="2"/>
              <a:buChar char="v"/>
            </a:pPr>
            <a:r>
              <a:rPr lang="en-US" sz="9600" dirty="0" smtClean="0">
                <a:latin typeface="Times New Roman" pitchFamily="18" charset="0"/>
                <a:cs typeface="Times New Roman" pitchFamily="18" charset="0"/>
              </a:rPr>
              <a:t>Operands could be variables or constants</a:t>
            </a:r>
          </a:p>
          <a:p>
            <a:pPr indent="406400" algn="just"/>
            <a:endParaRPr lang="en-US" sz="9600" dirty="0" smtClean="0">
              <a:latin typeface="Times New Roman" pitchFamily="18" charset="0"/>
              <a:cs typeface="Times New Roman" pitchFamily="18" charset="0"/>
            </a:endParaRPr>
          </a:p>
          <a:p>
            <a:pPr lvl="1" indent="406400" algn="just">
              <a:buFont typeface="Wingdings" pitchFamily="2" charset="2"/>
              <a:buChar char="v"/>
            </a:pPr>
            <a:r>
              <a:rPr lang="en-US" sz="9600" dirty="0" smtClean="0">
                <a:latin typeface="Times New Roman" pitchFamily="18" charset="0"/>
                <a:cs typeface="Times New Roman" pitchFamily="18" charset="0"/>
              </a:rPr>
              <a:t>Branch nodes (internal nodes) represent the operators</a:t>
            </a:r>
          </a:p>
          <a:p>
            <a:pPr indent="406400" algn="just"/>
            <a:endParaRPr lang="en-US" sz="9600" dirty="0" smtClean="0">
              <a:latin typeface="Times New Roman" pitchFamily="18" charset="0"/>
              <a:cs typeface="Times New Roman" pitchFamily="18" charset="0"/>
            </a:endParaRPr>
          </a:p>
          <a:p>
            <a:pPr lvl="1" indent="406400" algn="just">
              <a:buFont typeface="Wingdings" pitchFamily="2" charset="2"/>
              <a:buChar char="v"/>
            </a:pPr>
            <a:r>
              <a:rPr lang="en-US" sz="9600" dirty="0" smtClean="0">
                <a:latin typeface="Times New Roman" pitchFamily="18" charset="0"/>
                <a:cs typeface="Times New Roman" pitchFamily="18" charset="0"/>
              </a:rPr>
              <a:t>Binary tree is the most suitable one for arithmetic expression as it contains either binary or unary operators</a:t>
            </a:r>
          </a:p>
        </p:txBody>
      </p:sp>
      <p:sp>
        <p:nvSpPr>
          <p:cNvPr id="6" name="Rectangle 5"/>
          <p:cNvSpPr/>
          <p:nvPr/>
        </p:nvSpPr>
        <p:spPr>
          <a:xfrm>
            <a:off x="685800" y="609600"/>
            <a:ext cx="7772400" cy="692497"/>
          </a:xfrm>
          <a:prstGeom prst="rect">
            <a:avLst/>
          </a:prstGeom>
        </p:spPr>
        <p:txBody>
          <a:bodyPr wrap="square">
            <a:spAutoFit/>
          </a:bodyPr>
          <a:lstStyle/>
          <a:p>
            <a:pPr algn="ct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Expression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7</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1524000"/>
            <a:ext cx="8229600" cy="3886200"/>
          </a:xfrm>
          <a:prstGeom prst="rect">
            <a:avLst/>
          </a:prstGeom>
        </p:spPr>
        <p:txBody>
          <a:bodyPr vert="horz" lIns="0" rIns="18288">
            <a:normAutofit/>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buFont typeface="Wingdings" pitchFamily="2" charset="2"/>
              <a:buChar char="v"/>
              <a:defRPr/>
            </a:pPr>
            <a:r>
              <a:rPr lang="en-US" sz="2400" b="1" dirty="0" smtClean="0">
                <a:latin typeface="Times New Roman" pitchFamily="18" charset="0"/>
                <a:cs typeface="Times New Roman" pitchFamily="18" charset="0"/>
              </a:rPr>
              <a:t>Directed Tree :  An acyclic directed graph is a directed tree</a:t>
            </a:r>
          </a:p>
          <a:p>
            <a:pPr marL="508000" marR="45720" lvl="0" indent="-508000" algn="just">
              <a:spcBef>
                <a:spcPct val="20000"/>
              </a:spcBef>
              <a:buClr>
                <a:schemeClr val="bg2">
                  <a:lumMod val="20000"/>
                  <a:lumOff val="80000"/>
                </a:schemeClr>
              </a:buClr>
              <a:buSzPct val="95000"/>
              <a:buFont typeface="Wingdings" pitchFamily="2" charset="2"/>
              <a:buChar char="v"/>
              <a:defRPr/>
            </a:pPr>
            <a:r>
              <a:rPr lang="en-US" sz="2400" b="1" dirty="0" smtClean="0">
                <a:latin typeface="Times New Roman" pitchFamily="18" charset="0"/>
                <a:cs typeface="Times New Roman" pitchFamily="18" charset="0"/>
              </a:rPr>
              <a:t>Root :  A directed tree has one node called its root, with </a:t>
            </a:r>
            <a:r>
              <a:rPr lang="en-US" sz="2400" b="1" dirty="0" err="1" smtClean="0">
                <a:latin typeface="Times New Roman" pitchFamily="18" charset="0"/>
                <a:cs typeface="Times New Roman" pitchFamily="18" charset="0"/>
              </a:rPr>
              <a:t>indegree</a:t>
            </a:r>
            <a:r>
              <a:rPr lang="en-US" sz="2400" b="1" dirty="0" smtClean="0">
                <a:latin typeface="Times New Roman" pitchFamily="18" charset="0"/>
                <a:cs typeface="Times New Roman" pitchFamily="18" charset="0"/>
              </a:rPr>
              <a:t> 0, while for all </a:t>
            </a:r>
            <a:r>
              <a:rPr lang="en-US" sz="2400" dirty="0" smtClean="0">
                <a:latin typeface="Times New Roman" pitchFamily="18" charset="0"/>
                <a:cs typeface="Times New Roman" pitchFamily="18" charset="0"/>
              </a:rPr>
              <a:t>other nodes in-degree </a:t>
            </a:r>
            <a:r>
              <a:rPr lang="en-US" sz="2800" dirty="0" smtClean="0">
                <a:latin typeface="Times New Roman" pitchFamily="18" charset="0"/>
                <a:cs typeface="Times New Roman" pitchFamily="18" charset="0"/>
              </a:rPr>
              <a:t>is 1</a:t>
            </a:r>
          </a:p>
          <a:p>
            <a:pPr marL="508000" marR="45720" indent="-508000" algn="just">
              <a:spcBef>
                <a:spcPct val="20000"/>
              </a:spcBef>
              <a:buClr>
                <a:schemeClr val="bg2">
                  <a:lumMod val="20000"/>
                  <a:lumOff val="80000"/>
                </a:schemeClr>
              </a:buClr>
              <a:buSzPct val="95000"/>
              <a:defRPr/>
            </a:pPr>
            <a:endParaRPr lang="en-US" sz="2400" b="1" dirty="0" smtClean="0">
              <a:latin typeface="Times New Roman" pitchFamily="18" charset="0"/>
              <a:cs typeface="Times New Roman" pitchFamily="18" charset="0"/>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800"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2800" dirty="0" smtClean="0">
              <a:solidFill>
                <a:srgbClr val="D2FED4"/>
              </a:solidFill>
            </a:endParaRPr>
          </a:p>
          <a:p>
            <a:pPr marL="2403475" marR="45720" lvl="0" indent="-633413" defTabSz="914400" rtl="0" eaLnBrk="1" fontAlgn="auto" latinLnBrk="0" hangingPunct="1">
              <a:lnSpc>
                <a:spcPct val="100000"/>
              </a:lnSpc>
              <a:spcBef>
                <a:spcPct val="20000"/>
              </a:spcBef>
              <a:spcAft>
                <a:spcPts val="0"/>
              </a:spcAft>
              <a:buClr>
                <a:schemeClr val="accent3"/>
              </a:buClr>
              <a:buSzPct val="95000"/>
              <a:tabLst/>
              <a:defRPr/>
            </a:pPr>
            <a:endParaRPr kumimoji="0" lang="en-US" sz="2400" b="1" i="0" u="none" strike="noStrike" kern="1200" cap="none" spc="0" normalizeH="0" baseline="0" noProof="0" dirty="0" smtClean="0">
              <a:ln>
                <a:noFill/>
              </a:ln>
              <a:solidFill>
                <a:schemeClr val="tx2">
                  <a:lumMod val="1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70</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8382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solidFill>
                <a:schemeClr val="bg2">
                  <a:lumMod val="20000"/>
                  <a:lumOff val="80000"/>
                </a:schemeClr>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1146175" indent="-638175"/>
            <a:endParaRPr lang="en-US" sz="3600" dirty="0" smtClean="0"/>
          </a:p>
          <a:p>
            <a:pPr indent="406400" algn="just">
              <a:buFont typeface="Wingdings" pitchFamily="2" charset="2"/>
              <a:buChar char="v"/>
            </a:pPr>
            <a:r>
              <a:rPr lang="en-US" sz="9600" dirty="0" smtClean="0">
                <a:latin typeface="Times New Roman" pitchFamily="18" charset="0"/>
                <a:cs typeface="Times New Roman" pitchFamily="18" charset="0"/>
              </a:rPr>
              <a:t>The expression tree for expression E, is shown in Fig.      </a:t>
            </a:r>
          </a:p>
          <a:p>
            <a:pPr lvl="0" indent="406400" algn="just">
              <a:buFont typeface="Wingdings" pitchFamily="2" charset="2"/>
              <a:buChar char="v"/>
            </a:pPr>
            <a:r>
              <a:rPr lang="en-US" sz="9600" dirty="0" smtClean="0">
                <a:latin typeface="Times New Roman" pitchFamily="18" charset="0"/>
                <a:cs typeface="Times New Roman" pitchFamily="18" charset="0"/>
              </a:rPr>
              <a:t>Let E : ((A * B)+ (C – D)) / (C – E)</a:t>
            </a:r>
          </a:p>
        </p:txBody>
      </p:sp>
      <p:sp>
        <p:nvSpPr>
          <p:cNvPr id="6" name="Rectangle 5"/>
          <p:cNvSpPr/>
          <p:nvPr/>
        </p:nvSpPr>
        <p:spPr>
          <a:xfrm>
            <a:off x="685800" y="381000"/>
            <a:ext cx="7772400" cy="692497"/>
          </a:xfrm>
          <a:prstGeom prst="rect">
            <a:avLst/>
          </a:prstGeom>
        </p:spPr>
        <p:txBody>
          <a:bodyPr wrap="square">
            <a:spAutoFit/>
          </a:bodyPr>
          <a:lstStyle/>
          <a:p>
            <a:pPr algn="ct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Expression </a:t>
            </a:r>
          </a:p>
        </p:txBody>
      </p:sp>
      <p:pic>
        <p:nvPicPr>
          <p:cNvPr id="8" name="Picture 2"/>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2209800" y="2895600"/>
            <a:ext cx="4648200" cy="2819400"/>
          </a:xfrm>
          <a:prstGeom prst="rect">
            <a:avLst/>
          </a:prstGeom>
          <a:noFill/>
          <a:ln w="9525">
            <a:noFill/>
            <a:miter lim="800000"/>
            <a:headEnd/>
            <a:tailEnd/>
          </a:ln>
          <a:effectLst/>
        </p:spPr>
      </p:pic>
      <p:sp>
        <p:nvSpPr>
          <p:cNvPr id="11" name="Rectangle 10"/>
          <p:cNvSpPr/>
          <p:nvPr/>
        </p:nvSpPr>
        <p:spPr>
          <a:xfrm>
            <a:off x="2362200" y="5791200"/>
            <a:ext cx="4572000" cy="646331"/>
          </a:xfrm>
          <a:prstGeom prst="rect">
            <a:avLst/>
          </a:prstGeom>
        </p:spPr>
        <p:txBody>
          <a:bodyPr wrap="square">
            <a:spAutoFit/>
          </a:bodyPr>
          <a:lstStyle/>
          <a:p>
            <a:r>
              <a:rPr lang="en-US" b="1" dirty="0" smtClean="0">
                <a:solidFill>
                  <a:schemeClr val="tx2">
                    <a:lumMod val="10000"/>
                  </a:schemeClr>
                </a:solidFill>
              </a:rPr>
              <a:t>Figure  25: Expression Tree for E= ((A * B) + (C – D)) / (C – E)</a:t>
            </a:r>
            <a:endParaRPr lang="en-US" b="1"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71</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8382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solidFill>
                <a:schemeClr val="bg2">
                  <a:lumMod val="20000"/>
                  <a:lumOff val="80000"/>
                </a:schemeClr>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defRPr/>
            </a:pPr>
            <a:endParaRPr lang="en-US" sz="3600" dirty="0" smtClean="0">
              <a:solidFill>
                <a:srgbClr val="D2FED4"/>
              </a:solidFill>
            </a:endParaRPr>
          </a:p>
          <a:p>
            <a:pPr marL="508000" indent="-508000"/>
            <a:endParaRPr lang="en-US" sz="8000" dirty="0" smtClean="0"/>
          </a:p>
          <a:p>
            <a:pPr marL="508000" lvl="0" indent="-508000" algn="just">
              <a:buFont typeface="Wingdings" pitchFamily="2" charset="2"/>
              <a:buChar char="v"/>
            </a:pPr>
            <a:r>
              <a:rPr lang="en-US" sz="8000" b="1" dirty="0" smtClean="0"/>
              <a:t> </a:t>
            </a:r>
            <a:r>
              <a:rPr lang="en-US" sz="8000" b="1" dirty="0" smtClean="0">
                <a:latin typeface="Times New Roman" pitchFamily="18" charset="0"/>
                <a:cs typeface="Times New Roman" pitchFamily="18" charset="0"/>
              </a:rPr>
              <a:t>Decision Tree </a:t>
            </a:r>
            <a:r>
              <a:rPr lang="en-US" sz="8000" dirty="0" smtClean="0">
                <a:latin typeface="Times New Roman" pitchFamily="18" charset="0"/>
                <a:cs typeface="Times New Roman" pitchFamily="18" charset="0"/>
              </a:rPr>
              <a:t>is a classifier in the form of a tree structure , where each node is either </a:t>
            </a:r>
          </a:p>
          <a:p>
            <a:pPr marL="508000" lvl="0" indent="-508000" algn="just">
              <a:buFont typeface="Wingdings" pitchFamily="2" charset="2"/>
              <a:buChar char="v"/>
            </a:pPr>
            <a:endParaRPr lang="en-US" sz="8000" dirty="0" smtClean="0">
              <a:latin typeface="Times New Roman" pitchFamily="18" charset="0"/>
              <a:cs typeface="Times New Roman" pitchFamily="18" charset="0"/>
            </a:endParaRPr>
          </a:p>
          <a:p>
            <a:pPr marL="508000" lvl="0" indent="-508000" algn="just">
              <a:buFont typeface="Wingdings" pitchFamily="2" charset="2"/>
              <a:buChar char="v"/>
            </a:pPr>
            <a:r>
              <a:rPr lang="en-US" sz="8000" b="1" dirty="0" smtClean="0">
                <a:latin typeface="Times New Roman" pitchFamily="18" charset="0"/>
                <a:cs typeface="Times New Roman" pitchFamily="18" charset="0"/>
              </a:rPr>
              <a:t>A Leaf Node - indicates the value of the target attribute (class) of examples, or</a:t>
            </a:r>
          </a:p>
          <a:p>
            <a:pPr marL="508000" lvl="0" indent="-508000" algn="just">
              <a:buFont typeface="Wingdings" pitchFamily="2" charset="2"/>
              <a:buChar char="v"/>
            </a:pPr>
            <a:endParaRPr lang="en-US" sz="8000" b="1" dirty="0" smtClean="0">
              <a:latin typeface="Times New Roman" pitchFamily="18" charset="0"/>
              <a:cs typeface="Times New Roman" pitchFamily="18" charset="0"/>
            </a:endParaRPr>
          </a:p>
          <a:p>
            <a:pPr marL="508000" lvl="0" indent="-508000" algn="just">
              <a:buFont typeface="Wingdings" pitchFamily="2" charset="2"/>
              <a:buChar char="v"/>
            </a:pPr>
            <a:r>
              <a:rPr lang="en-US" sz="8000" b="1" dirty="0" smtClean="0">
                <a:latin typeface="Times New Roman" pitchFamily="18" charset="0"/>
                <a:cs typeface="Times New Roman" pitchFamily="18" charset="0"/>
              </a:rPr>
              <a:t>A Decision Node - specifies some test to be carried out on a single attribute-value, with one </a:t>
            </a:r>
            <a:r>
              <a:rPr lang="en-US" sz="8000" dirty="0" smtClean="0">
                <a:latin typeface="Times New Roman" pitchFamily="18" charset="0"/>
                <a:cs typeface="Times New Roman" pitchFamily="18" charset="0"/>
              </a:rPr>
              <a:t>branch and sub-tree for each possible outcome of the test</a:t>
            </a:r>
          </a:p>
          <a:p>
            <a:pPr marL="508000" lvl="0" indent="-508000" algn="just">
              <a:buFont typeface="Wingdings" pitchFamily="2" charset="2"/>
              <a:buChar char="v"/>
            </a:pPr>
            <a:endParaRPr lang="en-US" sz="8000" dirty="0" smtClean="0">
              <a:latin typeface="Times New Roman" pitchFamily="18" charset="0"/>
              <a:cs typeface="Times New Roman" pitchFamily="18" charset="0"/>
            </a:endParaRPr>
          </a:p>
          <a:p>
            <a:pPr marL="508000" lvl="0" indent="-508000" algn="just">
              <a:buFont typeface="Wingdings" pitchFamily="2" charset="2"/>
              <a:buChar char="v"/>
            </a:pPr>
            <a:r>
              <a:rPr lang="en-US" sz="8000" dirty="0" smtClean="0">
                <a:latin typeface="Times New Roman" pitchFamily="18" charset="0"/>
                <a:cs typeface="Times New Roman" pitchFamily="18" charset="0"/>
              </a:rPr>
              <a:t>A </a:t>
            </a:r>
            <a:r>
              <a:rPr lang="en-US" sz="8000" b="1" dirty="0" smtClean="0">
                <a:latin typeface="Times New Roman" pitchFamily="18" charset="0"/>
                <a:cs typeface="Times New Roman" pitchFamily="18" charset="0"/>
              </a:rPr>
              <a:t>Decision Tree</a:t>
            </a:r>
            <a:r>
              <a:rPr lang="en-US" sz="8000" dirty="0" smtClean="0">
                <a:latin typeface="Times New Roman" pitchFamily="18" charset="0"/>
                <a:cs typeface="Times New Roman" pitchFamily="18" charset="0"/>
              </a:rPr>
              <a:t> can be used to classify an example by starting at the root of the tree and moving through it until a leaf node, which provides the classification of the instance</a:t>
            </a:r>
          </a:p>
          <a:p>
            <a:pPr marL="508000" lvl="0" indent="-508000" algn="just">
              <a:buFont typeface="Wingdings" pitchFamily="2" charset="2"/>
              <a:buChar char="v"/>
            </a:pPr>
            <a:endParaRPr lang="en-US" sz="8000" dirty="0" smtClean="0">
              <a:latin typeface="Times New Roman" pitchFamily="18" charset="0"/>
              <a:cs typeface="Times New Roman" pitchFamily="18" charset="0"/>
            </a:endParaRPr>
          </a:p>
          <a:p>
            <a:pPr marL="508000" lvl="0" indent="-508000" algn="just">
              <a:buFont typeface="Wingdings" pitchFamily="2" charset="2"/>
              <a:buChar char="v"/>
            </a:pPr>
            <a:r>
              <a:rPr lang="en-US" sz="8000" dirty="0" smtClean="0">
                <a:latin typeface="Times New Roman" pitchFamily="18" charset="0"/>
                <a:cs typeface="Times New Roman" pitchFamily="18" charset="0"/>
              </a:rPr>
              <a:t>Decision Tree induction is a typical inductive approach to learn knowledge on classification</a:t>
            </a:r>
          </a:p>
          <a:p>
            <a:pPr indent="406400" algn="just"/>
            <a:endParaRPr lang="en-US" sz="9600" dirty="0" smtClean="0">
              <a:latin typeface="Times New Roman" pitchFamily="18" charset="0"/>
              <a:cs typeface="Times New Roman" pitchFamily="18" charset="0"/>
            </a:endParaRPr>
          </a:p>
        </p:txBody>
      </p:sp>
      <p:sp>
        <p:nvSpPr>
          <p:cNvPr id="6" name="Rectangle 5"/>
          <p:cNvSpPr/>
          <p:nvPr/>
        </p:nvSpPr>
        <p:spPr>
          <a:xfrm>
            <a:off x="685800" y="609600"/>
            <a:ext cx="7772400" cy="692497"/>
          </a:xfrm>
          <a:prstGeom prst="rect">
            <a:avLst/>
          </a:prstGeom>
        </p:spPr>
        <p:txBody>
          <a:bodyPr wrap="square">
            <a:spAutoFit/>
          </a:bodyPr>
          <a:lstStyle/>
          <a:p>
            <a:pPr algn="ct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DECISION TREE</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72</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838200"/>
          </a:xfrm>
          <a:prstGeom prst="rect">
            <a:avLst/>
          </a:prstGeom>
        </p:spPr>
        <p:txBody>
          <a:bodyPr vert="horz" lIns="0" rIns="18288">
            <a:normAutofit fontScale="70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solidFill>
                <a:schemeClr val="bg2">
                  <a:lumMod val="20000"/>
                  <a:lumOff val="80000"/>
                </a:schemeClr>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1146175" indent="-638175"/>
            <a:endParaRPr lang="en-US" sz="3600" dirty="0" smtClean="0"/>
          </a:p>
        </p:txBody>
      </p:sp>
      <p:sp>
        <p:nvSpPr>
          <p:cNvPr id="6" name="Rectangle 5"/>
          <p:cNvSpPr/>
          <p:nvPr/>
        </p:nvSpPr>
        <p:spPr>
          <a:xfrm>
            <a:off x="685800" y="0"/>
            <a:ext cx="7772400" cy="692497"/>
          </a:xfrm>
          <a:prstGeom prst="rect">
            <a:avLst/>
          </a:prstGeom>
        </p:spPr>
        <p:txBody>
          <a:bodyPr wrap="square">
            <a:spAutoFit/>
          </a:bodyPr>
          <a:lstStyle/>
          <a:p>
            <a:pPr algn="ct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Decision Tree</a:t>
            </a:r>
          </a:p>
        </p:txBody>
      </p:sp>
      <p:pic>
        <p:nvPicPr>
          <p:cNvPr id="12" name="Picture 2"/>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1219200" y="1066800"/>
            <a:ext cx="6553200" cy="4038600"/>
          </a:xfrm>
          <a:prstGeom prst="rect">
            <a:avLst/>
          </a:prstGeom>
          <a:noFill/>
          <a:ln w="9525">
            <a:noFill/>
            <a:miter lim="800000"/>
            <a:headEnd/>
            <a:tailEnd/>
          </a:ln>
          <a:effectLst/>
        </p:spPr>
      </p:pic>
      <p:sp>
        <p:nvSpPr>
          <p:cNvPr id="14" name="Rectangle 13"/>
          <p:cNvSpPr/>
          <p:nvPr/>
        </p:nvSpPr>
        <p:spPr>
          <a:xfrm>
            <a:off x="2971800" y="6019800"/>
            <a:ext cx="2881366" cy="369332"/>
          </a:xfrm>
          <a:prstGeom prst="rect">
            <a:avLst/>
          </a:prstGeom>
        </p:spPr>
        <p:txBody>
          <a:bodyPr wrap="none">
            <a:spAutoFit/>
          </a:bodyPr>
          <a:lstStyle/>
          <a:p>
            <a:r>
              <a:rPr lang="en-US" b="1" dirty="0" smtClean="0">
                <a:solidFill>
                  <a:schemeClr val="bg2">
                    <a:lumMod val="20000"/>
                    <a:lumOff val="80000"/>
                  </a:schemeClr>
                </a:solidFill>
              </a:rPr>
              <a:t>Figure  26 : Decision Tree</a:t>
            </a:r>
            <a:endParaRPr lang="en-US" dirty="0">
              <a:solidFill>
                <a:schemeClr val="bg2">
                  <a:lumMod val="20000"/>
                  <a:lumOff val="80000"/>
                </a:schemeClr>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73</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8382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solidFill>
                <a:schemeClr val="bg2">
                  <a:lumMod val="20000"/>
                  <a:lumOff val="80000"/>
                </a:schemeClr>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1146175" indent="-638175"/>
            <a:endParaRPr lang="en-US" sz="3600"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latin typeface="Times New Roman" pitchFamily="18" charset="0"/>
              <a:cs typeface="Times New Roman" pitchFamily="18" charset="0"/>
            </a:endParaRPr>
          </a:p>
          <a:p>
            <a:pPr lvl="1" indent="406400" algn="just">
              <a:buFont typeface="Wingdings" pitchFamily="2" charset="2"/>
              <a:buChar char="v"/>
            </a:pPr>
            <a:r>
              <a:rPr lang="en-US" sz="9600" b="1" dirty="0" smtClean="0">
                <a:latin typeface="Times New Roman" pitchFamily="18" charset="0"/>
                <a:cs typeface="Times New Roman" pitchFamily="18" charset="0"/>
              </a:rPr>
              <a:t>Decision Trees </a:t>
            </a:r>
            <a:r>
              <a:rPr lang="en-US" sz="9600" dirty="0" smtClean="0">
                <a:latin typeface="Times New Roman" pitchFamily="18" charset="0"/>
                <a:cs typeface="Times New Roman" pitchFamily="18" charset="0"/>
              </a:rPr>
              <a:t>are less appropriate for estimation tasks where the goal is to predict the value of a continuous attribute</a:t>
            </a:r>
          </a:p>
          <a:p>
            <a:pPr indent="406400" algn="just"/>
            <a:endParaRPr lang="en-US" sz="9600" dirty="0" smtClean="0">
              <a:latin typeface="Times New Roman" pitchFamily="18" charset="0"/>
              <a:cs typeface="Times New Roman" pitchFamily="18" charset="0"/>
            </a:endParaRPr>
          </a:p>
          <a:p>
            <a:pPr lvl="1" indent="406400" algn="just">
              <a:buFont typeface="Wingdings" pitchFamily="2" charset="2"/>
              <a:buChar char="v"/>
            </a:pPr>
            <a:r>
              <a:rPr lang="en-US" sz="9600" b="1" dirty="0" smtClean="0">
                <a:latin typeface="Times New Roman" pitchFamily="18" charset="0"/>
                <a:cs typeface="Times New Roman" pitchFamily="18" charset="0"/>
              </a:rPr>
              <a:t>Decision Trees </a:t>
            </a:r>
            <a:r>
              <a:rPr lang="en-US" sz="9600" dirty="0" smtClean="0">
                <a:latin typeface="Times New Roman" pitchFamily="18" charset="0"/>
                <a:cs typeface="Times New Roman" pitchFamily="18" charset="0"/>
              </a:rPr>
              <a:t>are prone to errors in classification problems with many class and relatively small number of training examples</a:t>
            </a:r>
          </a:p>
          <a:p>
            <a:pPr indent="406400" algn="just"/>
            <a:endParaRPr lang="en-US" sz="9600" dirty="0" smtClean="0">
              <a:latin typeface="Times New Roman" pitchFamily="18" charset="0"/>
              <a:cs typeface="Times New Roman" pitchFamily="18" charset="0"/>
            </a:endParaRPr>
          </a:p>
          <a:p>
            <a:pPr lvl="1" indent="406400" algn="just">
              <a:buFont typeface="Wingdings" pitchFamily="2" charset="2"/>
              <a:buChar char="v"/>
            </a:pPr>
            <a:r>
              <a:rPr lang="en-US" sz="9600" b="1" dirty="0" smtClean="0">
                <a:latin typeface="Times New Roman" pitchFamily="18" charset="0"/>
                <a:cs typeface="Times New Roman" pitchFamily="18" charset="0"/>
              </a:rPr>
              <a:t>Decision Tree </a:t>
            </a:r>
            <a:r>
              <a:rPr lang="en-US" sz="9600" dirty="0" smtClean="0">
                <a:latin typeface="Times New Roman" pitchFamily="18" charset="0"/>
                <a:cs typeface="Times New Roman" pitchFamily="18" charset="0"/>
              </a:rPr>
              <a:t>can be computationally expensive to train</a:t>
            </a:r>
          </a:p>
          <a:p>
            <a:pPr lvl="1" indent="406400" algn="just"/>
            <a:endParaRPr lang="en-US" sz="9600" dirty="0" smtClean="0">
              <a:latin typeface="Times New Roman" pitchFamily="18" charset="0"/>
              <a:cs typeface="Times New Roman" pitchFamily="18" charset="0"/>
            </a:endParaRPr>
          </a:p>
          <a:p>
            <a:pPr lvl="1" indent="406400" algn="just">
              <a:buFont typeface="Wingdings" pitchFamily="2" charset="2"/>
              <a:buChar char="v"/>
            </a:pPr>
            <a:r>
              <a:rPr lang="en-US" sz="9600" dirty="0" smtClean="0">
                <a:latin typeface="Times New Roman" pitchFamily="18" charset="0"/>
                <a:cs typeface="Times New Roman" pitchFamily="18" charset="0"/>
              </a:rPr>
              <a:t>The process of growing a </a:t>
            </a:r>
            <a:r>
              <a:rPr lang="en-US" sz="9600" b="1" dirty="0" smtClean="0">
                <a:latin typeface="Times New Roman" pitchFamily="18" charset="0"/>
                <a:cs typeface="Times New Roman" pitchFamily="18" charset="0"/>
              </a:rPr>
              <a:t>Decision Tree </a:t>
            </a:r>
            <a:r>
              <a:rPr lang="en-US" sz="9600" dirty="0" smtClean="0">
                <a:latin typeface="Times New Roman" pitchFamily="18" charset="0"/>
                <a:cs typeface="Times New Roman" pitchFamily="18" charset="0"/>
              </a:rPr>
              <a:t>is computationally expensive</a:t>
            </a:r>
          </a:p>
          <a:p>
            <a:pPr lvl="0" indent="406400" algn="just"/>
            <a:endParaRPr lang="en-US" sz="9600" dirty="0" smtClean="0">
              <a:latin typeface="Times New Roman" pitchFamily="18" charset="0"/>
              <a:cs typeface="Times New Roman" pitchFamily="18" charset="0"/>
            </a:endParaRPr>
          </a:p>
        </p:txBody>
      </p:sp>
      <p:sp>
        <p:nvSpPr>
          <p:cNvPr id="6" name="Rectangle 5"/>
          <p:cNvSpPr/>
          <p:nvPr/>
        </p:nvSpPr>
        <p:spPr>
          <a:xfrm>
            <a:off x="685800" y="609600"/>
            <a:ext cx="7772400" cy="692497"/>
          </a:xfrm>
          <a:prstGeom prst="rect">
            <a:avLst/>
          </a:prstGeom>
        </p:spPr>
        <p:txBody>
          <a:bodyPr wrap="square">
            <a:spAutoFit/>
          </a:bodyPr>
          <a:lstStyle/>
          <a:p>
            <a:pPr algn="ct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Weaknesses Of Decision Tree</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74</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8382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latin typeface="Times New Roman" pitchFamily="18" charset="0"/>
              <a:cs typeface="Times New Roman" pitchFamily="18" charset="0"/>
            </a:endParaRPr>
          </a:p>
          <a:p>
            <a:pPr marL="508000" marR="45720" lvl="0" indent="-508000" algn="just">
              <a:spcBef>
                <a:spcPct val="20000"/>
              </a:spcBef>
              <a:buClr>
                <a:schemeClr val="bg2">
                  <a:lumMod val="20000"/>
                  <a:lumOff val="80000"/>
                </a:schemeClr>
              </a:buClr>
              <a:buSzPct val="95000"/>
              <a:defRPr/>
            </a:pPr>
            <a:endParaRPr lang="en-US" sz="2800" b="1" dirty="0" smtClean="0">
              <a:latin typeface="Times New Roman" pitchFamily="18" charset="0"/>
              <a:cs typeface="Times New Roman" pitchFamily="18" charset="0"/>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latin typeface="Times New Roman" pitchFamily="18" charset="0"/>
              <a:cs typeface="Times New Roman" pitchFamily="18" charset="0"/>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latin typeface="Times New Roman" pitchFamily="18" charset="0"/>
              <a:cs typeface="Times New Roman" pitchFamily="18" charset="0"/>
            </a:endParaRPr>
          </a:p>
          <a:p>
            <a:pPr marL="508000" marR="45720" indent="-508000" algn="just">
              <a:spcBef>
                <a:spcPct val="20000"/>
              </a:spcBef>
              <a:buClr>
                <a:schemeClr val="bg2">
                  <a:lumMod val="20000"/>
                  <a:lumOff val="80000"/>
                </a:schemeClr>
              </a:buClr>
              <a:buSzPct val="95000"/>
              <a:defRPr/>
            </a:pPr>
            <a:endParaRPr lang="en-US" sz="3600" dirty="0" smtClean="0">
              <a:latin typeface="Times New Roman" pitchFamily="18" charset="0"/>
              <a:cs typeface="Times New Roman" pitchFamily="18" charset="0"/>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latin typeface="Times New Roman" pitchFamily="18" charset="0"/>
              <a:cs typeface="Times New Roman" pitchFamily="18" charset="0"/>
            </a:endParaRPr>
          </a:p>
          <a:p>
            <a:pPr marL="1146175" indent="-638175"/>
            <a:endParaRPr lang="en-US" sz="3600" dirty="0" smtClean="0">
              <a:latin typeface="Times New Roman" pitchFamily="18" charset="0"/>
              <a:cs typeface="Times New Roman" pitchFamily="18" charset="0"/>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latin typeface="Times New Roman" pitchFamily="18" charset="0"/>
              <a:cs typeface="Times New Roman" pitchFamily="18" charset="0"/>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latin typeface="Times New Roman" pitchFamily="18" charset="0"/>
              <a:cs typeface="Times New Roman" pitchFamily="18" charset="0"/>
            </a:endParaRPr>
          </a:p>
          <a:p>
            <a:pPr marL="508000" indent="-392113" algn="just">
              <a:buBlip>
                <a:blip r:embed="rId4"/>
              </a:buBlip>
            </a:pPr>
            <a:endParaRPr lang="en-US" sz="9600" dirty="0" smtClean="0">
              <a:latin typeface="Times New Roman" pitchFamily="18" charset="0"/>
              <a:cs typeface="Times New Roman" pitchFamily="18" charset="0"/>
            </a:endParaRPr>
          </a:p>
          <a:p>
            <a:pPr marL="800100" lvl="1" indent="-342900" algn="just">
              <a:buFont typeface="Wingdings" pitchFamily="2" charset="2"/>
              <a:buChar char="v"/>
            </a:pPr>
            <a:r>
              <a:rPr lang="en-US" sz="8000" dirty="0" smtClean="0">
                <a:latin typeface="Times New Roman" pitchFamily="18" charset="0"/>
                <a:cs typeface="Times New Roman" pitchFamily="18" charset="0"/>
              </a:rPr>
              <a:t>At each node, each candidate splitting field must be sorted before its best split can be found. In some algorithms, combinations of fields are used and a search must be made for optimal combining weights</a:t>
            </a:r>
          </a:p>
          <a:p>
            <a:pPr marL="342900" indent="-342900" algn="just">
              <a:buFont typeface="Wingdings" pitchFamily="2" charset="2"/>
              <a:buChar char="v"/>
            </a:pPr>
            <a:endParaRPr lang="en-US" sz="8000" dirty="0" smtClean="0">
              <a:latin typeface="Times New Roman" pitchFamily="18" charset="0"/>
              <a:cs typeface="Times New Roman" pitchFamily="18" charset="0"/>
            </a:endParaRPr>
          </a:p>
          <a:p>
            <a:pPr marL="800100" lvl="1" indent="-342900" algn="just">
              <a:buFont typeface="Wingdings" pitchFamily="2" charset="2"/>
              <a:buChar char="v"/>
            </a:pPr>
            <a:r>
              <a:rPr lang="en-US" sz="8000" b="1" dirty="0" smtClean="0">
                <a:latin typeface="Times New Roman" pitchFamily="18" charset="0"/>
                <a:cs typeface="Times New Roman" pitchFamily="18" charset="0"/>
              </a:rPr>
              <a:t>Decision Trees </a:t>
            </a:r>
            <a:r>
              <a:rPr lang="en-US" sz="8000" dirty="0" smtClean="0">
                <a:latin typeface="Times New Roman" pitchFamily="18" charset="0"/>
                <a:cs typeface="Times New Roman" pitchFamily="18" charset="0"/>
              </a:rPr>
              <a:t>are less appropriate for estimation tasks where the goal is to predict the value of a continuous attribute</a:t>
            </a:r>
          </a:p>
          <a:p>
            <a:pPr marL="342900" indent="-342900" algn="just"/>
            <a:endParaRPr lang="en-US" sz="8000" dirty="0" smtClean="0">
              <a:latin typeface="Times New Roman" pitchFamily="18" charset="0"/>
              <a:cs typeface="Times New Roman" pitchFamily="18" charset="0"/>
            </a:endParaRPr>
          </a:p>
          <a:p>
            <a:pPr marL="800100" lvl="1" indent="-342900" algn="just">
              <a:buFont typeface="Wingdings" pitchFamily="2" charset="2"/>
              <a:buChar char="v"/>
            </a:pPr>
            <a:r>
              <a:rPr lang="en-US" sz="8000" dirty="0" smtClean="0">
                <a:latin typeface="Times New Roman" pitchFamily="18" charset="0"/>
                <a:cs typeface="Times New Roman" pitchFamily="18" charset="0"/>
              </a:rPr>
              <a:t>Decision trees do not treat well non-rectangular regions. Most decision-tree algorithms only examine a single field at a time</a:t>
            </a:r>
          </a:p>
          <a:p>
            <a:pPr marL="342900" indent="-342900" algn="just">
              <a:buFont typeface="Wingdings" pitchFamily="2" charset="2"/>
              <a:buChar char="v"/>
            </a:pPr>
            <a:endParaRPr lang="en-US" sz="8000" dirty="0" smtClean="0">
              <a:latin typeface="Times New Roman" pitchFamily="18" charset="0"/>
              <a:cs typeface="Times New Roman" pitchFamily="18" charset="0"/>
            </a:endParaRPr>
          </a:p>
          <a:p>
            <a:pPr marL="800100" lvl="1" indent="-342900" algn="just">
              <a:buFont typeface="Wingdings" pitchFamily="2" charset="2"/>
              <a:buChar char="v"/>
            </a:pPr>
            <a:r>
              <a:rPr lang="en-US" sz="8000" b="1" dirty="0" smtClean="0">
                <a:latin typeface="Times New Roman" pitchFamily="18" charset="0"/>
                <a:cs typeface="Times New Roman" pitchFamily="18" charset="0"/>
              </a:rPr>
              <a:t>Decision Trees </a:t>
            </a:r>
            <a:r>
              <a:rPr lang="en-US" sz="8000" dirty="0" smtClean="0">
                <a:latin typeface="Times New Roman" pitchFamily="18" charset="0"/>
                <a:cs typeface="Times New Roman" pitchFamily="18" charset="0"/>
              </a:rPr>
              <a:t>are prone to errors in classification problems with many class and relatively small number of training examples</a:t>
            </a:r>
          </a:p>
        </p:txBody>
      </p:sp>
      <p:sp>
        <p:nvSpPr>
          <p:cNvPr id="6" name="Rectangle 5"/>
          <p:cNvSpPr/>
          <p:nvPr/>
        </p:nvSpPr>
        <p:spPr>
          <a:xfrm>
            <a:off x="685800" y="609600"/>
            <a:ext cx="7772400" cy="692497"/>
          </a:xfrm>
          <a:prstGeom prst="rect">
            <a:avLst/>
          </a:prstGeom>
        </p:spPr>
        <p:txBody>
          <a:bodyPr wrap="square">
            <a:spAutoFit/>
          </a:bodyPr>
          <a:lstStyle/>
          <a:p>
            <a:pPr algn="ct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Weaknesses Of Decision Tree</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75</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6858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solidFill>
                <a:schemeClr val="bg2">
                  <a:lumMod val="20000"/>
                  <a:lumOff val="80000"/>
                </a:schemeClr>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lvl="0" indent="406400" algn="just"/>
            <a:r>
              <a:rPr lang="en-US" sz="8000" dirty="0" smtClean="0">
                <a:latin typeface="Times New Roman" pitchFamily="18" charset="0"/>
                <a:cs typeface="Times New Roman" pitchFamily="18" charset="0"/>
              </a:rPr>
              <a:t>	One of the most important applications of binary tree is in 	Communication </a:t>
            </a:r>
          </a:p>
          <a:p>
            <a:pPr lvl="0" indent="406400" algn="just">
              <a:buFont typeface="Wingdings" pitchFamily="2" charset="2"/>
              <a:buChar char="v"/>
            </a:pPr>
            <a:endParaRPr lang="en-US" sz="8000" b="1" dirty="0" smtClean="0">
              <a:latin typeface="Times New Roman" pitchFamily="18" charset="0"/>
              <a:cs typeface="Times New Roman" pitchFamily="18" charset="0"/>
            </a:endParaRPr>
          </a:p>
          <a:p>
            <a:pPr lvl="1" indent="406400" algn="just">
              <a:buFont typeface="Wingdings" pitchFamily="2" charset="2"/>
              <a:buChar char="v"/>
            </a:pPr>
            <a:r>
              <a:rPr lang="en-US" sz="8000" b="1" dirty="0" smtClean="0">
                <a:latin typeface="Times New Roman" pitchFamily="18" charset="0"/>
                <a:cs typeface="Times New Roman" pitchFamily="18" charset="0"/>
              </a:rPr>
              <a:t>Huffman’s Algorithm :</a:t>
            </a:r>
          </a:p>
        </p:txBody>
      </p:sp>
      <p:sp>
        <p:nvSpPr>
          <p:cNvPr id="6" name="Rectangle 5"/>
          <p:cNvSpPr/>
          <p:nvPr/>
        </p:nvSpPr>
        <p:spPr>
          <a:xfrm>
            <a:off x="685800" y="228600"/>
            <a:ext cx="7772400" cy="692497"/>
          </a:xfrm>
          <a:prstGeom prst="rect">
            <a:avLst/>
          </a:prstGeom>
        </p:spPr>
        <p:txBody>
          <a:bodyPr wrap="square">
            <a:spAutoFit/>
          </a:bodyPr>
          <a:lstStyle/>
          <a:p>
            <a:pPr algn="ct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HUFFMAN’S CODING</a:t>
            </a:r>
          </a:p>
        </p:txBody>
      </p:sp>
      <p:sp>
        <p:nvSpPr>
          <p:cNvPr id="8" name="Rectangle 7"/>
          <p:cNvSpPr/>
          <p:nvPr/>
        </p:nvSpPr>
        <p:spPr>
          <a:xfrm>
            <a:off x="304800" y="2667000"/>
            <a:ext cx="8382000" cy="2554545"/>
          </a:xfrm>
          <a:prstGeom prst="rect">
            <a:avLst/>
          </a:prstGeom>
        </p:spPr>
        <p:txBody>
          <a:bodyPr wrap="square">
            <a:spAutoFit/>
          </a:bodyPr>
          <a:lstStyle/>
          <a:p>
            <a:pPr marL="1204913" indent="-522288" algn="just"/>
            <a:r>
              <a:rPr lang="en-US" sz="2000" dirty="0" smtClean="0">
                <a:latin typeface="Times New Roman" pitchFamily="18" charset="0"/>
                <a:cs typeface="Times New Roman" pitchFamily="18" charset="0"/>
              </a:rPr>
              <a:t>1. Organize the data into a row as ascending order frequency weights. Each character is leaf node of a tree.</a:t>
            </a:r>
          </a:p>
          <a:p>
            <a:pPr marL="1204913" indent="-522288" algn="just"/>
            <a:r>
              <a:rPr lang="en-US" sz="2000" dirty="0" smtClean="0">
                <a:latin typeface="Times New Roman" pitchFamily="18" charset="0"/>
                <a:cs typeface="Times New Roman" pitchFamily="18" charset="0"/>
              </a:rPr>
              <a:t>2. Find two nodes with the smallest combined weights and join them to form third node</a:t>
            </a:r>
          </a:p>
          <a:p>
            <a:pPr marL="1204913" indent="-522288" algn="just"/>
            <a:r>
              <a:rPr lang="en-US" sz="2000" dirty="0" smtClean="0">
                <a:latin typeface="Times New Roman" pitchFamily="18" charset="0"/>
                <a:cs typeface="Times New Roman" pitchFamily="18" charset="0"/>
              </a:rPr>
              <a:t>3. This will form a new two level tree</a:t>
            </a:r>
          </a:p>
          <a:p>
            <a:pPr marL="1204913" indent="-522288" algn="just"/>
            <a:r>
              <a:rPr lang="en-US" sz="2000" dirty="0" smtClean="0">
                <a:latin typeface="Times New Roman" pitchFamily="18" charset="0"/>
                <a:cs typeface="Times New Roman" pitchFamily="18" charset="0"/>
              </a:rPr>
              <a:t>4. The weight of new third node is addition of two nodes.</a:t>
            </a:r>
          </a:p>
          <a:p>
            <a:pPr marL="1204913" indent="-522288" algn="just"/>
            <a:r>
              <a:rPr lang="en-US" sz="2000" dirty="0" smtClean="0">
                <a:latin typeface="Times New Roman" pitchFamily="18" charset="0"/>
                <a:cs typeface="Times New Roman" pitchFamily="18" charset="0"/>
              </a:rPr>
              <a:t>5. Repeat step 2 till all the nodes on every level are combined to form a single tree.</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76</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381000"/>
            <a:ext cx="8229600" cy="990600"/>
          </a:xfrm>
          <a:prstGeom prst="rect">
            <a:avLst/>
          </a:prstGeom>
        </p:spPr>
        <p:txBody>
          <a:bodyPr vert="horz" lIns="0" rIns="18288">
            <a:noAutofit/>
          </a:bodyPr>
          <a:lstStyle/>
          <a:p>
            <a:pPr marL="465138" marR="45720" lvl="0" indent="-465138" algn="just">
              <a:spcBef>
                <a:spcPct val="20000"/>
              </a:spcBef>
              <a:buClr>
                <a:schemeClr val="accent3"/>
              </a:buClr>
              <a:buSzPct val="95000"/>
              <a:defRPr/>
            </a:pPr>
            <a:endParaRPr lang="en-US" sz="2000" b="1" dirty="0" smtClean="0"/>
          </a:p>
          <a:p>
            <a:pPr marL="508000" marR="45720" lvl="0" indent="-508000" algn="just">
              <a:spcBef>
                <a:spcPct val="20000"/>
              </a:spcBef>
              <a:buClr>
                <a:schemeClr val="bg2">
                  <a:lumMod val="20000"/>
                  <a:lumOff val="80000"/>
                </a:schemeClr>
              </a:buClr>
              <a:buSzPct val="95000"/>
              <a:defRPr/>
            </a:pPr>
            <a:endParaRPr lang="en-US" sz="2000" dirty="0" smtClean="0">
              <a:solidFill>
                <a:srgbClr val="D2FED4"/>
              </a:solidFill>
            </a:endParaRPr>
          </a:p>
          <a:p>
            <a:pPr lvl="0" indent="406400" algn="just"/>
            <a:r>
              <a:rPr lang="en-US" sz="2000" dirty="0" smtClean="0">
                <a:latin typeface="Times New Roman" pitchFamily="18" charset="0"/>
                <a:cs typeface="Times New Roman" pitchFamily="18" charset="0"/>
              </a:rPr>
              <a:t>One of the most important applications of binary tree is in Communication </a:t>
            </a:r>
          </a:p>
          <a:p>
            <a:pPr lvl="0" indent="406400" algn="just"/>
            <a:endParaRPr lang="en-US" sz="2000" dirty="0" smtClean="0">
              <a:latin typeface="Times New Roman" pitchFamily="18" charset="0"/>
              <a:cs typeface="Times New Roman" pitchFamily="18" charset="0"/>
            </a:endParaRPr>
          </a:p>
          <a:p>
            <a:pPr indent="406400" algn="just">
              <a:buFont typeface="Wingdings" pitchFamily="2" charset="2"/>
              <a:buChar char="v"/>
            </a:pPr>
            <a:r>
              <a:rPr lang="en-US" sz="2000" dirty="0" smtClean="0">
                <a:latin typeface="Times New Roman" pitchFamily="18" charset="0"/>
                <a:cs typeface="Times New Roman" pitchFamily="18" charset="0"/>
              </a:rPr>
              <a:t>One of the most important applications of binary tree</a:t>
            </a:r>
          </a:p>
          <a:p>
            <a:pPr indent="406400" algn="just">
              <a:buFont typeface="Wingdings" pitchFamily="2" charset="2"/>
              <a:buChar char="v"/>
            </a:pPr>
            <a:r>
              <a:rPr lang="en-US" sz="2000" dirty="0" smtClean="0">
                <a:latin typeface="Times New Roman" pitchFamily="18" charset="0"/>
                <a:cs typeface="Times New Roman" pitchFamily="18" charset="0"/>
              </a:rPr>
              <a:t>Another Interesting application of trees is in the playing of games such as    	</a:t>
            </a:r>
            <a:r>
              <a:rPr lang="en-US" sz="2000" b="1" dirty="0" smtClean="0">
                <a:latin typeface="Times New Roman" pitchFamily="18" charset="0"/>
                <a:cs typeface="Times New Roman" pitchFamily="18" charset="0"/>
              </a:rPr>
              <a:t>tic-tac-toe, chess, </a:t>
            </a:r>
            <a:r>
              <a:rPr lang="en-US" sz="2000" b="1" dirty="0" err="1" smtClean="0">
                <a:latin typeface="Times New Roman" pitchFamily="18" charset="0"/>
                <a:cs typeface="Times New Roman" pitchFamily="18" charset="0"/>
              </a:rPr>
              <a:t>nim</a:t>
            </a:r>
            <a:r>
              <a:rPr lang="en-US" sz="2000" b="1" dirty="0" smtClean="0">
                <a:latin typeface="Times New Roman" pitchFamily="18" charset="0"/>
                <a:cs typeface="Times New Roman" pitchFamily="18" charset="0"/>
              </a:rPr>
              <a:t>, checkers, go, etc</a:t>
            </a:r>
          </a:p>
          <a:p>
            <a:pPr indent="406400" algn="just">
              <a:buFont typeface="Wingdings" pitchFamily="2" charset="2"/>
              <a:buChar char="v"/>
            </a:pPr>
            <a:r>
              <a:rPr lang="en-US" sz="2000" b="1" dirty="0" smtClean="0">
                <a:latin typeface="Times New Roman" pitchFamily="18" charset="0"/>
                <a:cs typeface="Times New Roman" pitchFamily="18" charset="0"/>
              </a:rPr>
              <a:t> As an example let us consider the game of tic-tac-toe</a:t>
            </a:r>
            <a:endParaRPr lang="en-US" sz="2000" dirty="0" smtClean="0">
              <a:latin typeface="Times New Roman" pitchFamily="18" charset="0"/>
              <a:cs typeface="Times New Roman" pitchFamily="18" charset="0"/>
            </a:endParaRPr>
          </a:p>
        </p:txBody>
      </p:sp>
      <p:sp>
        <p:nvSpPr>
          <p:cNvPr id="6" name="Rectangle 5"/>
          <p:cNvSpPr/>
          <p:nvPr/>
        </p:nvSpPr>
        <p:spPr>
          <a:xfrm>
            <a:off x="685800" y="304800"/>
            <a:ext cx="7772400" cy="692497"/>
          </a:xfrm>
          <a:prstGeom prst="rect">
            <a:avLst/>
          </a:prstGeom>
        </p:spPr>
        <p:txBody>
          <a:bodyPr wrap="square">
            <a:spAutoFit/>
          </a:bodyPr>
          <a:lstStyle/>
          <a:p>
            <a:pPr algn="ct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Game Trees</a:t>
            </a:r>
          </a:p>
        </p:txBody>
      </p:sp>
      <p:pic>
        <p:nvPicPr>
          <p:cNvPr id="11" name="Picture 2"/>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1295400" y="3124200"/>
            <a:ext cx="6248400" cy="2743200"/>
          </a:xfrm>
          <a:prstGeom prst="rect">
            <a:avLst/>
          </a:prstGeom>
          <a:noFill/>
          <a:ln w="9525">
            <a:noFill/>
            <a:miter lim="800000"/>
            <a:headEnd/>
            <a:tailEnd/>
          </a:ln>
          <a:effectLst/>
        </p:spPr>
      </p:pic>
      <p:sp>
        <p:nvSpPr>
          <p:cNvPr id="12" name="Rectangle 11"/>
          <p:cNvSpPr/>
          <p:nvPr/>
        </p:nvSpPr>
        <p:spPr>
          <a:xfrm>
            <a:off x="1981200" y="6019800"/>
            <a:ext cx="5562600" cy="461665"/>
          </a:xfrm>
          <a:prstGeom prst="rect">
            <a:avLst/>
          </a:prstGeom>
        </p:spPr>
        <p:txBody>
          <a:bodyPr wrap="square">
            <a:spAutoFit/>
          </a:bodyPr>
          <a:lstStyle/>
          <a:p>
            <a:r>
              <a:rPr lang="en-US" sz="2400" b="1" dirty="0" smtClean="0">
                <a:solidFill>
                  <a:schemeClr val="bg2">
                    <a:lumMod val="20000"/>
                    <a:lumOff val="80000"/>
                  </a:schemeClr>
                </a:solidFill>
              </a:rPr>
              <a:t>Figure  27 : An example game tree</a:t>
            </a:r>
            <a:endParaRPr lang="en-US" sz="2400" dirty="0">
              <a:solidFill>
                <a:schemeClr val="bg2">
                  <a:lumMod val="20000"/>
                  <a:lumOff val="80000"/>
                </a:schemeClr>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77</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6858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682625" marR="45720" indent="-623888" algn="just">
              <a:spcBef>
                <a:spcPct val="20000"/>
              </a:spcBef>
              <a:buClr>
                <a:schemeClr val="accent3"/>
              </a:buClr>
              <a:buSzPct val="95000"/>
              <a:buFont typeface="Wingdings" pitchFamily="2" charset="2"/>
              <a:buChar char="v"/>
              <a:defRPr/>
            </a:pPr>
            <a:r>
              <a:rPr lang="en-US" sz="8000" dirty="0" smtClean="0">
                <a:latin typeface="Times New Roman" pitchFamily="18" charset="0"/>
                <a:cs typeface="Times New Roman" pitchFamily="18" charset="0"/>
              </a:rPr>
              <a:t>A binary tree is a special form of a tree. Binary tree is important and frequently used in various application of computer science. A binary tree has degree two, each node has at most two children. This makes the implementation of tree easier. Implementation of binary tree should represent hierarchical relationship between parent node and its left and right children.</a:t>
            </a:r>
          </a:p>
          <a:p>
            <a:pPr marL="682625" marR="45720" lvl="0" indent="-623888" algn="just">
              <a:spcBef>
                <a:spcPct val="20000"/>
              </a:spcBef>
              <a:buClr>
                <a:schemeClr val="accent3"/>
              </a:buClr>
              <a:buSzPct val="95000"/>
              <a:defRPr/>
            </a:pPr>
            <a:endParaRPr lang="en-US" sz="8000" dirty="0" smtClean="0">
              <a:latin typeface="Times New Roman" pitchFamily="18" charset="0"/>
              <a:cs typeface="Times New Roman" pitchFamily="18" charset="0"/>
            </a:endParaRPr>
          </a:p>
          <a:p>
            <a:pPr marL="682625" marR="45720" lvl="0" indent="-623888" algn="just">
              <a:spcBef>
                <a:spcPct val="20000"/>
              </a:spcBef>
              <a:buClr>
                <a:schemeClr val="accent3"/>
              </a:buClr>
              <a:buSzPct val="95000"/>
              <a:buFont typeface="Wingdings" pitchFamily="2" charset="2"/>
              <a:buChar char="v"/>
              <a:defRPr/>
            </a:pPr>
            <a:r>
              <a:rPr lang="en-US" sz="8000" dirty="0" smtClean="0">
                <a:latin typeface="Times New Roman" pitchFamily="18" charset="0"/>
                <a:cs typeface="Times New Roman" pitchFamily="18" charset="0"/>
              </a:rPr>
              <a:t>Tree, a non-linear data structure, is a mean to maintain and manipulate data in many applications as listed above. Where ever the hierarchical relationship among data is to be preserved, tree is used.</a:t>
            </a:r>
          </a:p>
          <a:p>
            <a:pPr marL="682625" marR="45720" lvl="0" indent="-623888" algn="just">
              <a:spcBef>
                <a:spcPct val="20000"/>
              </a:spcBef>
              <a:buClr>
                <a:schemeClr val="accent3"/>
              </a:buClr>
              <a:buSzPct val="95000"/>
              <a:defRPr/>
            </a:pPr>
            <a:endParaRPr lang="en-US" sz="8000" dirty="0" smtClean="0">
              <a:latin typeface="Times New Roman" pitchFamily="18" charset="0"/>
              <a:cs typeface="Times New Roman" pitchFamily="18" charset="0"/>
            </a:endParaRPr>
          </a:p>
          <a:p>
            <a:pPr marL="682625" marR="45720" indent="-623888" algn="just">
              <a:spcBef>
                <a:spcPct val="20000"/>
              </a:spcBef>
              <a:buClr>
                <a:schemeClr val="accent3"/>
              </a:buClr>
              <a:buSzPct val="95000"/>
              <a:buFont typeface="Wingdings" pitchFamily="2" charset="2"/>
              <a:buChar char="v"/>
              <a:defRPr/>
            </a:pPr>
            <a:r>
              <a:rPr lang="en-US" sz="8000" dirty="0" smtClean="0">
                <a:latin typeface="Times New Roman" pitchFamily="18" charset="0"/>
                <a:cs typeface="Times New Roman" pitchFamily="18" charset="0"/>
              </a:rPr>
              <a:t>A binary tree is a special form of a tree. Binary tree is important and frequently used in various application of computer science. A binary tree has degree two, each node has at most two children. This makes the implementation of tree easier. Implementation of binary tree should represent hierarchical relationship between parent node and its left and right children.</a:t>
            </a:r>
          </a:p>
          <a:p>
            <a:pPr marL="682625" marR="45720" lvl="0" indent="-623888" algn="just">
              <a:spcBef>
                <a:spcPct val="20000"/>
              </a:spcBef>
              <a:buClr>
                <a:schemeClr val="accent3"/>
              </a:buClr>
              <a:buSzPct val="95000"/>
              <a:buFont typeface="Wingdings" pitchFamily="2" charset="2"/>
              <a:buChar char="v"/>
              <a:defRPr/>
            </a:pPr>
            <a:endParaRPr lang="en-US" sz="8000" dirty="0" smtClean="0">
              <a:latin typeface="Times New Roman" pitchFamily="18" charset="0"/>
              <a:cs typeface="Times New Roman" pitchFamily="18" charset="0"/>
            </a:endParaRPr>
          </a:p>
          <a:p>
            <a:pPr marL="682625" marR="45720" lvl="0" indent="-623888" algn="just">
              <a:spcBef>
                <a:spcPct val="20000"/>
              </a:spcBef>
              <a:buClr>
                <a:schemeClr val="accent3"/>
              </a:buClr>
              <a:buSzPct val="95000"/>
              <a:buBlip>
                <a:blip r:embed="rId4"/>
              </a:buBlip>
              <a:defRPr/>
            </a:pPr>
            <a:endParaRPr lang="en-US" sz="9600" dirty="0" smtClean="0"/>
          </a:p>
          <a:p>
            <a:pPr indent="406400" algn="just">
              <a:buFont typeface="Wingdings" pitchFamily="2" charset="2"/>
              <a:buChar char="v"/>
            </a:pPr>
            <a:endParaRPr lang="en-US" sz="9600" dirty="0" smtClean="0">
              <a:solidFill>
                <a:schemeClr val="tx2">
                  <a:lumMod val="10000"/>
                </a:schemeClr>
              </a:solidFill>
            </a:endParaRPr>
          </a:p>
        </p:txBody>
      </p:sp>
      <p:sp>
        <p:nvSpPr>
          <p:cNvPr id="6" name="Rectangle 5"/>
          <p:cNvSpPr/>
          <p:nvPr/>
        </p:nvSpPr>
        <p:spPr>
          <a:xfrm>
            <a:off x="685800" y="0"/>
            <a:ext cx="7772400" cy="692497"/>
          </a:xfrm>
          <a:prstGeom prst="rect">
            <a:avLst/>
          </a:prstGeom>
        </p:spPr>
        <p:txBody>
          <a:bodyPr wrap="square">
            <a:spAutoFit/>
          </a:bodyPr>
          <a:lstStyle/>
          <a:p>
            <a:pPr algn="ct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Summary</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78</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685800"/>
            <a:ext cx="8229600" cy="838200"/>
          </a:xfrm>
          <a:prstGeom prst="rect">
            <a:avLst/>
          </a:prstGeom>
        </p:spPr>
        <p:txBody>
          <a:bodyPr vert="horz" lIns="0" rIns="18288">
            <a:normAutofit fontScale="25000" lnSpcReduction="20000"/>
          </a:bodyPr>
          <a:lstStyle/>
          <a:p>
            <a:pPr marL="465138" marR="45720" lvl="0" indent="-465138" algn="just">
              <a:spcBef>
                <a:spcPct val="20000"/>
              </a:spcBef>
              <a:buClr>
                <a:schemeClr val="accent3"/>
              </a:buClr>
              <a:buSzPct val="95000"/>
              <a:defRPr/>
            </a:pPr>
            <a:endParaRPr lang="en-US" sz="2400" b="1" dirty="0" smtClean="0"/>
          </a:p>
          <a:p>
            <a:pPr marL="508000" marR="45720" lvl="0" indent="-508000" algn="just">
              <a:spcBef>
                <a:spcPct val="20000"/>
              </a:spcBef>
              <a:buClr>
                <a:schemeClr val="bg2">
                  <a:lumMod val="20000"/>
                  <a:lumOff val="80000"/>
                </a:schemeClr>
              </a:buClr>
              <a:buSzPct val="95000"/>
              <a:defRPr/>
            </a:pPr>
            <a:r>
              <a:rPr lang="en-US" sz="2400" b="1" dirty="0" smtClean="0">
                <a:solidFill>
                  <a:schemeClr val="tx2">
                    <a:lumMod val="10000"/>
                  </a:schemeClr>
                </a:solidFill>
              </a:rPr>
              <a:t/>
            </a:r>
            <a:br>
              <a:rPr lang="en-US" sz="2400" b="1" dirty="0" smtClean="0">
                <a:solidFill>
                  <a:schemeClr val="tx2">
                    <a:lumMod val="10000"/>
                  </a:schemeClr>
                </a:solidFill>
              </a:rPr>
            </a:br>
            <a:r>
              <a:rPr lang="en-US" sz="2400" b="1" dirty="0" smtClean="0"/>
              <a:t> </a:t>
            </a:r>
          </a:p>
          <a:p>
            <a:pPr marL="508000" marR="45720" indent="-508000" algn="just">
              <a:spcBef>
                <a:spcPct val="20000"/>
              </a:spcBef>
              <a:buClr>
                <a:schemeClr val="bg2">
                  <a:lumMod val="20000"/>
                  <a:lumOff val="80000"/>
                </a:schemeClr>
              </a:buClr>
              <a:buSzPct val="95000"/>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508000" marR="45720" lvl="0" indent="-508000" algn="just">
              <a:spcBef>
                <a:spcPct val="20000"/>
              </a:spcBef>
              <a:buClr>
                <a:schemeClr val="bg2">
                  <a:lumMod val="20000"/>
                  <a:lumOff val="80000"/>
                </a:schemeClr>
              </a:buClr>
              <a:buSzPct val="95000"/>
              <a:defRPr/>
            </a:pPr>
            <a:endParaRPr lang="en-US" sz="2800" b="1" dirty="0" smtClean="0">
              <a:solidFill>
                <a:schemeClr val="bg2">
                  <a:lumMod val="20000"/>
                  <a:lumOff val="80000"/>
                </a:schemeClr>
              </a:solidFill>
            </a:endParaRPr>
          </a:p>
          <a:p>
            <a:pPr marL="508000" marR="45720" lvl="0" indent="-508000" algn="just">
              <a:spcBef>
                <a:spcPct val="20000"/>
              </a:spcBef>
              <a:buClr>
                <a:schemeClr val="bg2">
                  <a:lumMod val="20000"/>
                  <a:lumOff val="80000"/>
                </a:schemeClr>
              </a:buClr>
              <a:buSzPct val="95000"/>
              <a:defRPr/>
            </a:pPr>
            <a:endParaRPr lang="en-US" sz="28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defRPr/>
            </a:pPr>
            <a:endParaRPr lang="en-US" sz="3600" dirty="0" smtClean="0">
              <a:solidFill>
                <a:srgbClr val="D2FED4"/>
              </a:solidFill>
            </a:endParaRPr>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3600" dirty="0" smtClean="0">
              <a:solidFill>
                <a:srgbClr val="D2FED4"/>
              </a:solidFill>
            </a:endParaRPr>
          </a:p>
          <a:p>
            <a:pPr marL="520700" lvl="0" indent="-520700" algn="just">
              <a:buFont typeface="Wingdings" pitchFamily="2" charset="2"/>
              <a:buChar char="v"/>
            </a:pPr>
            <a:r>
              <a:rPr lang="en-US" sz="8000" dirty="0" smtClean="0">
                <a:latin typeface="Times New Roman" pitchFamily="18" charset="0"/>
                <a:cs typeface="Times New Roman" pitchFamily="18" charset="0"/>
              </a:rPr>
              <a:t>Binary tree has natural implementation in linked storage. In linked organization we wish that all nodes should be allocated dynamically. Hence we need each node with data and link fields. Each node of a binary tree has both a left and a right </a:t>
            </a:r>
            <a:r>
              <a:rPr lang="en-US" sz="8000" dirty="0" err="1" smtClean="0">
                <a:latin typeface="Times New Roman" pitchFamily="18" charset="0"/>
                <a:cs typeface="Times New Roman" pitchFamily="18" charset="0"/>
              </a:rPr>
              <a:t>subtree</a:t>
            </a:r>
            <a:r>
              <a:rPr lang="en-US" sz="8000" dirty="0" smtClean="0">
                <a:latin typeface="Times New Roman" pitchFamily="18" charset="0"/>
                <a:cs typeface="Times New Roman" pitchFamily="18" charset="0"/>
              </a:rPr>
              <a:t>. Each node will have three fields </a:t>
            </a:r>
            <a:r>
              <a:rPr lang="en-US" sz="8000" dirty="0" err="1" smtClean="0">
                <a:latin typeface="Times New Roman" pitchFamily="18" charset="0"/>
                <a:cs typeface="Times New Roman" pitchFamily="18" charset="0"/>
              </a:rPr>
              <a:t>Lchild</a:t>
            </a:r>
            <a:r>
              <a:rPr lang="en-US" sz="8000" dirty="0" smtClean="0">
                <a:latin typeface="Times New Roman" pitchFamily="18" charset="0"/>
                <a:cs typeface="Times New Roman" pitchFamily="18" charset="0"/>
              </a:rPr>
              <a:t>, Data and </a:t>
            </a:r>
            <a:r>
              <a:rPr lang="en-US" sz="8000" dirty="0" err="1" smtClean="0">
                <a:latin typeface="Times New Roman" pitchFamily="18" charset="0"/>
                <a:cs typeface="Times New Roman" pitchFamily="18" charset="0"/>
              </a:rPr>
              <a:t>Rchild</a:t>
            </a:r>
            <a:r>
              <a:rPr lang="en-US" sz="8000" dirty="0" smtClean="0">
                <a:latin typeface="Times New Roman" pitchFamily="18" charset="0"/>
                <a:cs typeface="Times New Roman" pitchFamily="18" charset="0"/>
              </a:rPr>
              <a:t>.</a:t>
            </a:r>
          </a:p>
          <a:p>
            <a:pPr marL="520700" lvl="0" indent="-520700" algn="just"/>
            <a:endParaRPr lang="en-US" sz="8000" dirty="0" smtClean="0">
              <a:latin typeface="Times New Roman" pitchFamily="18" charset="0"/>
              <a:cs typeface="Times New Roman" pitchFamily="18" charset="0"/>
            </a:endParaRPr>
          </a:p>
          <a:p>
            <a:pPr marL="520700" lvl="0" indent="-520700" algn="just">
              <a:buFont typeface="Wingdings" pitchFamily="2" charset="2"/>
              <a:buChar char="v"/>
            </a:pPr>
            <a:r>
              <a:rPr lang="en-US" sz="8000" dirty="0" smtClean="0">
                <a:latin typeface="Times New Roman" pitchFamily="18" charset="0"/>
                <a:cs typeface="Times New Roman" pitchFamily="18" charset="0"/>
              </a:rPr>
              <a:t>The operations on binary tree include- insert node, delete node and traverse tree. Traversal is one of the key operations. Traversal means visiting every node of a binary tree. There are various traversal methods. For a systematic traversal, it is better to visit each node (starting from root) and its both </a:t>
            </a:r>
            <a:r>
              <a:rPr lang="en-US" sz="8000" dirty="0" err="1" smtClean="0">
                <a:latin typeface="Times New Roman" pitchFamily="18" charset="0"/>
                <a:cs typeface="Times New Roman" pitchFamily="18" charset="0"/>
              </a:rPr>
              <a:t>subtrees</a:t>
            </a:r>
            <a:r>
              <a:rPr lang="en-US" sz="8000" dirty="0" smtClean="0">
                <a:latin typeface="Times New Roman" pitchFamily="18" charset="0"/>
                <a:cs typeface="Times New Roman" pitchFamily="18" charset="0"/>
              </a:rPr>
              <a:t> in same way.</a:t>
            </a:r>
          </a:p>
        </p:txBody>
      </p:sp>
      <p:sp>
        <p:nvSpPr>
          <p:cNvPr id="6" name="Rectangle 5"/>
          <p:cNvSpPr/>
          <p:nvPr/>
        </p:nvSpPr>
        <p:spPr>
          <a:xfrm>
            <a:off x="685800" y="609600"/>
            <a:ext cx="7772400" cy="692497"/>
          </a:xfrm>
          <a:prstGeom prst="rect">
            <a:avLst/>
          </a:prstGeom>
        </p:spPr>
        <p:txBody>
          <a:bodyPr wrap="square">
            <a:spAutoFit/>
          </a:bodyPr>
          <a:lstStyle/>
          <a:p>
            <a:pPr algn="ct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Summary</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11" name="Title 1"/>
          <p:cNvSpPr>
            <a:spLocks noGrp="1"/>
          </p:cNvSpPr>
          <p:nvPr>
            <p:ph type="ctrTitle"/>
          </p:nvPr>
        </p:nvSpPr>
        <p:spPr>
          <a:xfrm>
            <a:off x="762000" y="609600"/>
            <a:ext cx="7851648" cy="1143000"/>
          </a:xfrm>
        </p:spPr>
        <p:txBody>
          <a:bodyPr>
            <a:noAutofit/>
          </a:bodyPr>
          <a:lstStyle/>
          <a:p>
            <a:pPr algn="ctr"/>
            <a:r>
              <a:rPr lang="en-US" sz="3900" dirty="0" smtClean="0">
                <a:solidFill>
                  <a:schemeClr val="tx1"/>
                </a:solidFill>
                <a:latin typeface="Times New Roman" pitchFamily="18" charset="0"/>
                <a:cs typeface="Times New Roman" pitchFamily="18" charset="0"/>
              </a:rPr>
              <a:t>Summary</a:t>
            </a:r>
            <a:br>
              <a:rPr lang="en-US" sz="3900" dirty="0" smtClean="0">
                <a:solidFill>
                  <a:schemeClr val="tx1"/>
                </a:solidFill>
                <a:latin typeface="Times New Roman" pitchFamily="18" charset="0"/>
                <a:cs typeface="Times New Roman" pitchFamily="18" charset="0"/>
              </a:rPr>
            </a:br>
            <a:endParaRPr lang="en-US" sz="3900" dirty="0">
              <a:solidFill>
                <a:schemeClr val="tx1"/>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79</a:t>
            </a:fld>
            <a:endParaRPr lang="en-US"/>
          </a:p>
        </p:txBody>
      </p:sp>
      <p:sp>
        <p:nvSpPr>
          <p:cNvPr id="6" name="Rectangle 5"/>
          <p:cNvSpPr/>
          <p:nvPr/>
        </p:nvSpPr>
        <p:spPr>
          <a:xfrm>
            <a:off x="685800" y="1295400"/>
            <a:ext cx="7696200" cy="4081117"/>
          </a:xfrm>
          <a:prstGeom prst="rect">
            <a:avLst/>
          </a:prstGeom>
        </p:spPr>
        <p:txBody>
          <a:bodyPr wrap="square">
            <a:spAutoFit/>
          </a:bodyPr>
          <a:lstStyle/>
          <a:p>
            <a:pPr marL="682625" marR="45720" lvl="0" indent="-623888" algn="just">
              <a:spcBef>
                <a:spcPct val="20000"/>
              </a:spcBef>
              <a:buClr>
                <a:schemeClr val="accent3"/>
              </a:buClr>
              <a:buSzPct val="95000"/>
              <a:buFont typeface="Wingdings" pitchFamily="2" charset="2"/>
              <a:buChar char="v"/>
              <a:defRPr/>
            </a:pPr>
            <a:r>
              <a:rPr lang="en-US" dirty="0" smtClean="0">
                <a:latin typeface="Times New Roman" pitchFamily="18" charset="0"/>
                <a:cs typeface="Times New Roman" pitchFamily="18" charset="0"/>
              </a:rPr>
              <a:t>Let L represent left </a:t>
            </a:r>
            <a:r>
              <a:rPr lang="en-US" dirty="0" err="1" smtClean="0">
                <a:latin typeface="Times New Roman" pitchFamily="18" charset="0"/>
                <a:cs typeface="Times New Roman" pitchFamily="18" charset="0"/>
              </a:rPr>
              <a:t>subtree</a:t>
            </a:r>
            <a:r>
              <a:rPr lang="en-US" dirty="0" smtClean="0">
                <a:latin typeface="Times New Roman" pitchFamily="18" charset="0"/>
                <a:cs typeface="Times New Roman" pitchFamily="18" charset="0"/>
              </a:rPr>
              <a:t>, R represent right </a:t>
            </a:r>
            <a:r>
              <a:rPr lang="en-US" dirty="0" err="1" smtClean="0">
                <a:latin typeface="Times New Roman" pitchFamily="18" charset="0"/>
                <a:cs typeface="Times New Roman" pitchFamily="18" charset="0"/>
              </a:rPr>
              <a:t>subtree</a:t>
            </a:r>
            <a:r>
              <a:rPr lang="en-US" dirty="0" smtClean="0">
                <a:latin typeface="Times New Roman" pitchFamily="18" charset="0"/>
                <a:cs typeface="Times New Roman" pitchFamily="18" charset="0"/>
              </a:rPr>
              <a:t> and D be node data, three traversals are fundamental: LDR, LRD and DLR. These are called as inorder, </a:t>
            </a:r>
            <a:r>
              <a:rPr lang="en-US" dirty="0" err="1" smtClean="0">
                <a:latin typeface="Times New Roman" pitchFamily="18" charset="0"/>
                <a:cs typeface="Times New Roman" pitchFamily="18" charset="0"/>
              </a:rPr>
              <a:t>postorder</a:t>
            </a:r>
            <a:r>
              <a:rPr lang="en-US" dirty="0" smtClean="0">
                <a:latin typeface="Times New Roman" pitchFamily="18" charset="0"/>
                <a:cs typeface="Times New Roman" pitchFamily="18" charset="0"/>
              </a:rPr>
              <a:t> and preorder traversals because there is a natural correspondence between these traversals and producing the infix, postfix and preorder forms of an arithmetic expressions respectively. Also a traversal in which the node is visited before its children are visited is called a breadth first traversal; a walk where the children are visited prior to the parent is called a depth first traversal.</a:t>
            </a:r>
          </a:p>
          <a:p>
            <a:pPr marL="682625" marR="45720" lvl="0" indent="-623888" algn="just">
              <a:spcBef>
                <a:spcPct val="20000"/>
              </a:spcBef>
              <a:buClr>
                <a:schemeClr val="accent3"/>
              </a:buClr>
              <a:buSzPct val="95000"/>
              <a:buFont typeface="Wingdings" pitchFamily="2" charset="2"/>
              <a:buChar char="v"/>
              <a:defRPr/>
            </a:pPr>
            <a:r>
              <a:rPr lang="en-US" dirty="0" smtClean="0">
                <a:latin typeface="Times New Roman" pitchFamily="18" charset="0"/>
                <a:cs typeface="Times New Roman" pitchFamily="18" charset="0"/>
              </a:rPr>
              <a:t>The binary search tree is a binary tree with the property that the value in a node is greater than any value in a node's left </a:t>
            </a:r>
            <a:r>
              <a:rPr lang="en-US" dirty="0" err="1" smtClean="0">
                <a:latin typeface="Times New Roman" pitchFamily="18" charset="0"/>
                <a:cs typeface="Times New Roman" pitchFamily="18" charset="0"/>
              </a:rPr>
              <a:t>subtree</a:t>
            </a:r>
            <a:r>
              <a:rPr lang="en-US" dirty="0" smtClean="0">
                <a:latin typeface="Times New Roman" pitchFamily="18" charset="0"/>
                <a:cs typeface="Times New Roman" pitchFamily="18" charset="0"/>
              </a:rPr>
              <a:t> and less than any value in the node's right </a:t>
            </a:r>
            <a:r>
              <a:rPr lang="en-US" dirty="0" err="1" smtClean="0">
                <a:latin typeface="Times New Roman" pitchFamily="18" charset="0"/>
                <a:cs typeface="Times New Roman" pitchFamily="18" charset="0"/>
              </a:rPr>
              <a:t>subtree</a:t>
            </a:r>
            <a:r>
              <a:rPr lang="en-US" dirty="0" smtClean="0">
                <a:latin typeface="Times New Roman" pitchFamily="18" charset="0"/>
                <a:cs typeface="Times New Roman" pitchFamily="18" charset="0"/>
              </a:rPr>
              <a:t>. This property guarantees fast search time provided the tree is relatively balanced.·</a:t>
            </a:r>
          </a:p>
          <a:p>
            <a:pPr marL="682625" marR="45720" lvl="0" indent="-623888" algn="just">
              <a:spcBef>
                <a:spcPct val="20000"/>
              </a:spcBef>
              <a:buClr>
                <a:schemeClr val="accent3"/>
              </a:buClr>
              <a:buSzPct val="95000"/>
              <a:buFont typeface="Wingdings" pitchFamily="2" charset="2"/>
              <a:buChar char="v"/>
              <a:defRPr/>
            </a:pPr>
            <a:r>
              <a:rPr lang="en-US" dirty="0" smtClean="0">
                <a:latin typeface="Times New Roman" pitchFamily="18" charset="0"/>
                <a:cs typeface="Times New Roman" pitchFamily="18" charset="0"/>
              </a:rPr>
              <a:t>The key applications of tree include: expression tree, gaming, Huffman coding and decision tree.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8</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838200" y="533400"/>
            <a:ext cx="7924800" cy="4876800"/>
          </a:xfrm>
          <a:prstGeom prst="rect">
            <a:avLst/>
          </a:prstGeom>
        </p:spPr>
        <p:txBody>
          <a:bodyPr vert="horz" lIns="0" rIns="18288">
            <a:noAutofit/>
          </a:bodyPr>
          <a:lstStyle/>
          <a:p>
            <a:pPr marL="465138" marR="45720" lvl="0" indent="-465138" algn="just">
              <a:spcBef>
                <a:spcPct val="20000"/>
              </a:spcBef>
              <a:buClr>
                <a:schemeClr val="accent3"/>
              </a:buClr>
              <a:buSzPct val="95000"/>
              <a:defRPr/>
            </a:pPr>
            <a:endParaRPr lang="en-US" sz="2000" b="1" dirty="0" smtClean="0"/>
          </a:p>
          <a:p>
            <a:pPr marL="508000" marR="45720" indent="-508000" algn="just">
              <a:spcBef>
                <a:spcPct val="20000"/>
              </a:spcBef>
              <a:buClr>
                <a:schemeClr val="bg2">
                  <a:lumMod val="20000"/>
                  <a:lumOff val="80000"/>
                </a:schemeClr>
              </a:buClr>
              <a:buSzPct val="95000"/>
              <a:buFont typeface="Wingdings" pitchFamily="2" charset="2"/>
              <a:buChar char="v"/>
              <a:defRPr/>
            </a:pPr>
            <a:r>
              <a:rPr lang="en-US" sz="2000" u="sng" dirty="0" smtClean="0">
                <a:latin typeface="Times New Roman" pitchFamily="18" charset="0"/>
                <a:cs typeface="Times New Roman" pitchFamily="18" charset="0"/>
              </a:rPr>
              <a:t>T</a:t>
            </a:r>
            <a:r>
              <a:rPr lang="en-US" sz="2000" b="1" u="sng" dirty="0" smtClean="0">
                <a:latin typeface="Times New Roman" pitchFamily="18" charset="0"/>
                <a:cs typeface="Times New Roman" pitchFamily="18" charset="0"/>
              </a:rPr>
              <a:t>erminal node (Leaf node)</a:t>
            </a:r>
            <a:r>
              <a:rPr lang="en-US" sz="2000" b="1" dirty="0" smtClean="0">
                <a:latin typeface="Times New Roman" pitchFamily="18" charset="0"/>
                <a:cs typeface="Times New Roman" pitchFamily="18" charset="0"/>
              </a:rPr>
              <a:t> : In a directed tree, any node which has out degree </a:t>
            </a:r>
            <a:r>
              <a:rPr lang="en-US" sz="2000" dirty="0" smtClean="0">
                <a:latin typeface="Times New Roman" pitchFamily="18" charset="0"/>
                <a:cs typeface="Times New Roman" pitchFamily="18" charset="0"/>
              </a:rPr>
              <a:t>zero is a terminal node</a:t>
            </a:r>
          </a:p>
          <a:p>
            <a:pPr marL="508000" marR="45720" lvl="0" indent="-508000" algn="just">
              <a:spcBef>
                <a:spcPct val="20000"/>
              </a:spcBef>
              <a:buClr>
                <a:schemeClr val="bg2">
                  <a:lumMod val="20000"/>
                  <a:lumOff val="80000"/>
                </a:schemeClr>
              </a:buClr>
              <a:buSzPct val="95000"/>
              <a:defRPr/>
            </a:pPr>
            <a:r>
              <a:rPr lang="en-US" sz="2000" dirty="0" smtClean="0">
                <a:latin typeface="Times New Roman" pitchFamily="18" charset="0"/>
                <a:cs typeface="Times New Roman" pitchFamily="18" charset="0"/>
              </a:rPr>
              <a:t>        Terminal node is also called as leaf node (or external node)</a:t>
            </a:r>
          </a:p>
          <a:p>
            <a:pPr marL="508000" marR="45720" indent="-508000" algn="just">
              <a:spcBef>
                <a:spcPct val="20000"/>
              </a:spcBef>
              <a:buClr>
                <a:schemeClr val="bg2">
                  <a:lumMod val="20000"/>
                  <a:lumOff val="80000"/>
                </a:schemeClr>
              </a:buClr>
              <a:buSzPct val="95000"/>
              <a:defRPr/>
            </a:pPr>
            <a:endParaRPr lang="en-US" sz="2000" dirty="0" smtClean="0">
              <a:latin typeface="Times New Roman" pitchFamily="18" charset="0"/>
              <a:cs typeface="Times New Roman" pitchFamily="18" charset="0"/>
            </a:endParaRPr>
          </a:p>
          <a:p>
            <a:pPr marL="508000" marR="45720" indent="-508000" algn="just">
              <a:spcBef>
                <a:spcPct val="20000"/>
              </a:spcBef>
              <a:buClr>
                <a:schemeClr val="bg2">
                  <a:lumMod val="20000"/>
                  <a:lumOff val="80000"/>
                </a:schemeClr>
              </a:buClr>
              <a:buSzPct val="95000"/>
              <a:buFont typeface="Wingdings" pitchFamily="2" charset="2"/>
              <a:buChar char="v"/>
              <a:defRPr/>
            </a:pPr>
            <a:r>
              <a:rPr lang="en-US" sz="2000" b="1" u="sng" dirty="0" smtClean="0">
                <a:latin typeface="Times New Roman" pitchFamily="18" charset="0"/>
                <a:cs typeface="Times New Roman" pitchFamily="18" charset="0"/>
              </a:rPr>
              <a:t>Branch node (Internal node)</a:t>
            </a:r>
            <a:r>
              <a:rPr lang="en-US" sz="2000" b="1" dirty="0" smtClean="0">
                <a:latin typeface="Times New Roman" pitchFamily="18" charset="0"/>
                <a:cs typeface="Times New Roman" pitchFamily="18" charset="0"/>
              </a:rPr>
              <a:t> : All other nodes whose </a:t>
            </a:r>
            <a:r>
              <a:rPr lang="en-US" sz="2000" b="1" dirty="0" err="1" smtClean="0">
                <a:latin typeface="Times New Roman" pitchFamily="18" charset="0"/>
                <a:cs typeface="Times New Roman" pitchFamily="18" charset="0"/>
              </a:rPr>
              <a:t>outdegree</a:t>
            </a:r>
            <a:r>
              <a:rPr lang="en-US" sz="2000" b="1" dirty="0" smtClean="0">
                <a:latin typeface="Times New Roman" pitchFamily="18" charset="0"/>
                <a:cs typeface="Times New Roman" pitchFamily="18" charset="0"/>
              </a:rPr>
              <a:t> is not zero are </a:t>
            </a:r>
            <a:r>
              <a:rPr lang="en-US" sz="2000" dirty="0" smtClean="0">
                <a:latin typeface="Times New Roman" pitchFamily="18" charset="0"/>
                <a:cs typeface="Times New Roman" pitchFamily="18" charset="0"/>
              </a:rPr>
              <a:t>called as branch nodes</a:t>
            </a:r>
          </a:p>
          <a:p>
            <a:pPr marL="508000" marR="45720" indent="-508000" algn="just">
              <a:spcBef>
                <a:spcPct val="20000"/>
              </a:spcBef>
              <a:buClr>
                <a:schemeClr val="bg2">
                  <a:lumMod val="20000"/>
                  <a:lumOff val="80000"/>
                </a:schemeClr>
              </a:buClr>
              <a:buSzPct val="95000"/>
              <a:buFont typeface="Wingdings" pitchFamily="2" charset="2"/>
              <a:buChar char="v"/>
              <a:defRPr/>
            </a:pPr>
            <a:r>
              <a:rPr lang="en-US" sz="2000" b="1" dirty="0" smtClean="0">
                <a:latin typeface="Times New Roman" pitchFamily="18" charset="0"/>
                <a:cs typeface="Times New Roman" pitchFamily="18" charset="0"/>
              </a:rPr>
              <a:t>Level of node : The level of any node is the path length of it from the root. </a:t>
            </a:r>
          </a:p>
          <a:p>
            <a:pPr marL="1422400" marR="45720" lvl="0" indent="-392113" algn="just">
              <a:spcBef>
                <a:spcPct val="20000"/>
              </a:spcBef>
              <a:buClr>
                <a:schemeClr val="accent3"/>
              </a:buClr>
              <a:buSzPct val="95000"/>
              <a:buFont typeface="Wingdings" pitchFamily="2" charset="2"/>
              <a:buChar char="v"/>
              <a:defRPr/>
            </a:pPr>
            <a:r>
              <a:rPr lang="en-US" sz="2000" b="1"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level of root of a directed tree is 0, while the level of any node is equal to its distance from the root </a:t>
            </a:r>
          </a:p>
          <a:p>
            <a:pPr marL="1422400" marR="45720" lvl="0" indent="-392113" algn="just">
              <a:spcBef>
                <a:spcPct val="20000"/>
              </a:spcBef>
              <a:buClr>
                <a:schemeClr val="accent3"/>
              </a:buClr>
              <a:buSzPct val="95000"/>
              <a:buFont typeface="Wingdings" pitchFamily="2" charset="2"/>
              <a:buChar char="v"/>
              <a:defRPr/>
            </a:pPr>
            <a:r>
              <a:rPr lang="en-US" sz="2000" dirty="0" smtClean="0">
                <a:latin typeface="Times New Roman" pitchFamily="18" charset="0"/>
                <a:cs typeface="Times New Roman" pitchFamily="18" charset="0"/>
              </a:rPr>
              <a:t>Distance from the root is the number of edges to be traversed to reach the root</a:t>
            </a:r>
          </a:p>
          <a:p>
            <a:pPr marL="508000" marR="45720" indent="-508000" algn="just">
              <a:spcBef>
                <a:spcPct val="20000"/>
              </a:spcBef>
              <a:buClr>
                <a:schemeClr val="bg2">
                  <a:lumMod val="20000"/>
                  <a:lumOff val="80000"/>
                </a:schemeClr>
              </a:buClr>
              <a:buSzPct val="95000"/>
              <a:defRPr/>
            </a:pPr>
            <a:endParaRPr lang="en-US" sz="2400" b="1" dirty="0" smtClean="0">
              <a:solidFill>
                <a:srgbClr val="D2FED4"/>
              </a:solidFill>
            </a:endParaRPr>
          </a:p>
          <a:p>
            <a:pPr marL="508000" marR="45720" indent="-508000" algn="just">
              <a:spcBef>
                <a:spcPct val="20000"/>
              </a:spcBef>
              <a:buClr>
                <a:schemeClr val="bg2">
                  <a:lumMod val="20000"/>
                  <a:lumOff val="80000"/>
                </a:schemeClr>
              </a:buClr>
              <a:buSzPct val="95000"/>
              <a:defRPr/>
            </a:pPr>
            <a:endParaRPr lang="en-US" sz="2400" b="1" dirty="0" smtClean="0">
              <a:solidFill>
                <a:schemeClr val="tx2">
                  <a:lumMod val="10000"/>
                </a:schemeClr>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400"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2400" dirty="0" smtClean="0">
              <a:solidFill>
                <a:srgbClr val="D2FED4"/>
              </a:solidFill>
            </a:endParaRPr>
          </a:p>
          <a:p>
            <a:pPr marL="2403475" marR="45720" lvl="0" indent="-633413" defTabSz="914400" rtl="0" eaLnBrk="1" fontAlgn="auto" latinLnBrk="0" hangingPunct="1">
              <a:lnSpc>
                <a:spcPct val="100000"/>
              </a:lnSpc>
              <a:spcBef>
                <a:spcPct val="20000"/>
              </a:spcBef>
              <a:spcAft>
                <a:spcPts val="0"/>
              </a:spcAft>
              <a:buClr>
                <a:schemeClr val="accent3"/>
              </a:buClr>
              <a:buSzPct val="95000"/>
              <a:tabLst/>
              <a:defRPr/>
            </a:pPr>
            <a:endParaRPr kumimoji="0" lang="en-US" sz="2400" b="1" i="0" u="none" strike="noStrike" kern="1200" cap="none" spc="0" normalizeH="0" baseline="0" noProof="0" dirty="0" smtClean="0">
              <a:ln>
                <a:noFill/>
              </a:ln>
              <a:solidFill>
                <a:schemeClr val="tx2">
                  <a:lumMod val="1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1752600"/>
            <a:ext cx="8159496" cy="3152336"/>
          </a:xfrm>
        </p:spPr>
        <p:txBody>
          <a:bodyPr>
            <a:noAutofit/>
          </a:bodyPr>
          <a:lstStyle/>
          <a:p>
            <a:pPr marL="682625" lvl="0" indent="-623888" algn="ctr">
              <a:spcBef>
                <a:spcPct val="0"/>
              </a:spcBef>
              <a:defRPr/>
            </a:pPr>
            <a:r>
              <a:rPr lang="en-US" sz="2400" dirty="0" smtClean="0"/>
              <a:t>	</a:t>
            </a:r>
            <a:r>
              <a:rPr lang="en-US" sz="3900" dirty="0" smtClean="0">
                <a:solidFill>
                  <a:schemeClr val="tx1"/>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End </a:t>
            </a:r>
          </a:p>
          <a:p>
            <a:pPr marL="682625" lvl="0" indent="-623888" algn="ctr">
              <a:spcBef>
                <a:spcPct val="0"/>
              </a:spcBef>
              <a:defRPr/>
            </a:pPr>
            <a:r>
              <a:rPr lang="en-US" sz="3900" dirty="0" smtClean="0">
                <a:solidFill>
                  <a:schemeClr val="tx1"/>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of </a:t>
            </a:r>
          </a:p>
          <a:p>
            <a:pPr marL="682625" lvl="0" indent="-623888" algn="ctr">
              <a:spcBef>
                <a:spcPct val="0"/>
              </a:spcBef>
              <a:defRPr/>
            </a:pPr>
            <a:r>
              <a:rPr lang="en-US" sz="3900" dirty="0" smtClean="0">
                <a:solidFill>
                  <a:schemeClr val="tx1"/>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UNIT 1….!</a:t>
            </a:r>
          </a:p>
          <a:p>
            <a:pPr marL="682625" lvl="0" indent="-623888" algn="ctr">
              <a:spcBef>
                <a:spcPct val="0"/>
              </a:spcBef>
              <a:defRPr/>
            </a:pPr>
            <a:endParaRPr lang="en-US" sz="3900" dirty="0" smtClean="0">
              <a:solidFill>
                <a:schemeClr val="tx1"/>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a:p>
            <a:pPr marL="465138" indent="-465138" algn="l"/>
            <a:endParaRPr lang="en-US" sz="2400" dirty="0" smtClean="0">
              <a:solidFill>
                <a:srgbClr val="D2FED4"/>
              </a:solidFill>
            </a:endParaRPr>
          </a:p>
          <a:p>
            <a:pPr marL="465138" indent="-465138" algn="l">
              <a:buBlip>
                <a:blip r:embed="rId2"/>
              </a:buBlip>
            </a:pPr>
            <a:endParaRPr lang="en-US" sz="2400" dirty="0" smtClean="0">
              <a:solidFill>
                <a:srgbClr val="D2FED4"/>
              </a:solidFill>
            </a:endParaRPr>
          </a:p>
          <a:p>
            <a:pPr marL="465138" indent="-465138" algn="l">
              <a:buBlip>
                <a:blip r:embed="rId2"/>
              </a:buBlip>
            </a:pPr>
            <a:endParaRPr lang="en-US" sz="2400" dirty="0" smtClean="0">
              <a:solidFill>
                <a:srgbClr val="D2FED4"/>
              </a:solidFill>
            </a:endParaRPr>
          </a:p>
          <a:p>
            <a:pPr marL="465138" indent="-465138" algn="l">
              <a:buBlip>
                <a:blip r:embed="rId2"/>
              </a:buBlip>
            </a:pPr>
            <a:endParaRPr lang="en-US" sz="2400" i="1" dirty="0" smtClean="0"/>
          </a:p>
          <a:p>
            <a:pPr marL="465138" indent="-465138" algn="l"/>
            <a:endParaRPr lang="en-US" sz="2200" b="1" dirty="0" smtClean="0">
              <a:solidFill>
                <a:schemeClr val="tx2">
                  <a:lumMod val="10000"/>
                </a:schemeClr>
              </a:solidFill>
            </a:endParaRPr>
          </a:p>
          <a:p>
            <a:pPr algn="l"/>
            <a:endParaRPr lang="en-US" sz="2000" i="1" dirty="0" smtClean="0"/>
          </a:p>
          <a:p>
            <a:pPr marL="465138" indent="-465138" algn="l">
              <a:buBlip>
                <a:blip r:embed="rId2"/>
              </a:buBlip>
            </a:pPr>
            <a:endParaRPr lang="en-US" sz="2200" b="1" dirty="0" smtClean="0">
              <a:solidFill>
                <a:srgbClr val="D2FED4"/>
              </a:solidFill>
            </a:endParaRPr>
          </a:p>
          <a:p>
            <a:pPr algn="l">
              <a:buFont typeface="Arial" pitchFamily="34" charset="0"/>
              <a:buChar char="•"/>
            </a:pPr>
            <a:endParaRPr lang="en-US" sz="2200" dirty="0">
              <a:solidFill>
                <a:srgbClr val="C3FDB1"/>
              </a:solidFill>
            </a:endParaRPr>
          </a:p>
        </p:txBody>
      </p:sp>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80</a:t>
            </a:fld>
            <a:endParaRPr lang="en-US"/>
          </a:p>
        </p:txBody>
      </p:sp>
      <p:pic>
        <p:nvPicPr>
          <p:cNvPr id="1027" name="Picture 3"/>
          <p:cNvPicPr>
            <a:picLocks noChangeAspect="1" noChangeArrowheads="1"/>
          </p:cNvPicPr>
          <p:nvPr/>
        </p:nvPicPr>
        <p:blipFill>
          <a:blip r:embed="rId3" cstate="print"/>
          <a:srcRect/>
          <a:stretch>
            <a:fillRect/>
          </a:stretch>
        </p:blipFill>
        <p:spPr bwMode="auto">
          <a:xfrm>
            <a:off x="0" y="0"/>
            <a:ext cx="700754"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0754" cy="685800"/>
          </a:xfrm>
          <a:prstGeom prst="rect">
            <a:avLst/>
          </a:prstGeom>
          <a:noFill/>
          <a:ln w="9525">
            <a:noFill/>
            <a:miter lim="800000"/>
            <a:headEnd/>
            <a:tailEnd/>
          </a:ln>
          <a:effectLst/>
        </p:spPr>
      </p:pic>
      <p:sp>
        <p:nvSpPr>
          <p:cNvPr id="7" name="Slide Number Placeholder 6"/>
          <p:cNvSpPr>
            <a:spLocks noGrp="1"/>
          </p:cNvSpPr>
          <p:nvPr>
            <p:ph type="sldNum" sz="quarter" idx="12"/>
          </p:nvPr>
        </p:nvSpPr>
        <p:spPr>
          <a:xfrm>
            <a:off x="8229600" y="6324600"/>
            <a:ext cx="762000" cy="365125"/>
          </a:xfrm>
        </p:spPr>
        <p:txBody>
          <a:bodyPr/>
          <a:lstStyle/>
          <a:p>
            <a:fld id="{E044AD5D-FBE2-4BC6-804D-A0F99A926B78}" type="slidenum">
              <a:rPr lang="en-US" smtClean="0"/>
              <a:pPr/>
              <a:t>9</a:t>
            </a:fld>
            <a:endParaRPr lang="en-US"/>
          </a:p>
        </p:txBody>
      </p:sp>
      <p:sp>
        <p:nvSpPr>
          <p:cNvPr id="9" name="Title 1"/>
          <p:cNvSpPr txBox="1">
            <a:spLocks/>
          </p:cNvSpPr>
          <p:nvPr/>
        </p:nvSpPr>
        <p:spPr>
          <a:xfrm>
            <a:off x="914400" y="0"/>
            <a:ext cx="7924800" cy="1447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tabLst>
                <a:tab pos="1028700" algn="l"/>
              </a:tabLst>
              <a:defRPr/>
            </a:pPr>
            <a:endParaRPr lang="en-US" sz="5400" b="1" dirty="0" smtClean="0">
              <a:solidFill>
                <a:schemeClr val="bg2">
                  <a:lumMod val="20000"/>
                  <a:lumOff val="80000"/>
                </a:schemeClr>
              </a:solidFill>
            </a:endParaRPr>
          </a:p>
        </p:txBody>
      </p:sp>
      <p:sp>
        <p:nvSpPr>
          <p:cNvPr id="10" name="Content Placeholder 2"/>
          <p:cNvSpPr txBox="1">
            <a:spLocks/>
          </p:cNvSpPr>
          <p:nvPr/>
        </p:nvSpPr>
        <p:spPr>
          <a:xfrm>
            <a:off x="533400" y="2133600"/>
            <a:ext cx="8229600" cy="3733800"/>
          </a:xfrm>
          <a:prstGeom prst="rect">
            <a:avLst/>
          </a:prstGeom>
        </p:spPr>
        <p:txBody>
          <a:bodyPr vert="horz" lIns="0" rIns="18288">
            <a:normAutofit/>
          </a:bodyPr>
          <a:lstStyle/>
          <a:p>
            <a:pPr marL="465138" marR="45720" lvl="0" indent="-465138" algn="just">
              <a:spcBef>
                <a:spcPct val="20000"/>
              </a:spcBef>
              <a:buClr>
                <a:schemeClr val="accent3"/>
              </a:buClr>
              <a:buSzPct val="95000"/>
              <a:defRPr/>
            </a:pPr>
            <a:endParaRPr lang="en-US" sz="2400" b="1" dirty="0" smtClean="0">
              <a:latin typeface="Times New Roman" pitchFamily="18" charset="0"/>
              <a:cs typeface="Times New Roman" pitchFamily="18" charset="0"/>
            </a:endParaRPr>
          </a:p>
          <a:p>
            <a:pPr marL="508000" marR="45720" indent="-508000" algn="just">
              <a:spcBef>
                <a:spcPct val="20000"/>
              </a:spcBef>
              <a:buClr>
                <a:schemeClr val="bg2">
                  <a:lumMod val="20000"/>
                  <a:lumOff val="80000"/>
                </a:schemeClr>
              </a:buClr>
              <a:buSzPct val="95000"/>
              <a:buFont typeface="Wingdings" pitchFamily="2" charset="2"/>
              <a:buChar char="v"/>
              <a:defRPr/>
            </a:pPr>
            <a:r>
              <a:rPr lang="en-US" sz="2400" dirty="0" smtClean="0">
                <a:latin typeface="Times New Roman" pitchFamily="18" charset="0"/>
                <a:cs typeface="Times New Roman" pitchFamily="18" charset="0"/>
              </a:rPr>
              <a:t> A set of zero items is a tree, called the empty tree (or null tree)</a:t>
            </a:r>
          </a:p>
          <a:p>
            <a:pPr marL="508000" marR="45720" indent="-508000" algn="just">
              <a:spcBef>
                <a:spcPct val="20000"/>
              </a:spcBef>
              <a:buClr>
                <a:schemeClr val="bg2">
                  <a:lumMod val="20000"/>
                  <a:lumOff val="80000"/>
                </a:schemeClr>
              </a:buClr>
              <a:buSzPct val="95000"/>
              <a:buFont typeface="Wingdings" pitchFamily="2" charset="2"/>
              <a:buChar char="v"/>
              <a:defRPr/>
            </a:pPr>
            <a:r>
              <a:rPr lang="en-US" sz="2400" dirty="0" smtClean="0">
                <a:latin typeface="Times New Roman" pitchFamily="18" charset="0"/>
                <a:cs typeface="Times New Roman" pitchFamily="18" charset="0"/>
              </a:rPr>
              <a:t> If T1, T2, - - - -,</a:t>
            </a:r>
            <a:r>
              <a:rPr lang="en-US" sz="2400" dirty="0" err="1" smtClean="0">
                <a:latin typeface="Times New Roman" pitchFamily="18" charset="0"/>
                <a:cs typeface="Times New Roman" pitchFamily="18" charset="0"/>
              </a:rPr>
              <a:t>Tn</a:t>
            </a:r>
            <a:r>
              <a:rPr lang="en-US" sz="2400" dirty="0" smtClean="0">
                <a:latin typeface="Times New Roman" pitchFamily="18" charset="0"/>
                <a:cs typeface="Times New Roman" pitchFamily="18" charset="0"/>
              </a:rPr>
              <a:t> are n trees for n &gt; 0 and R is an item, called a node, then the set T containing R and the trees T1, T2, - - - - ,</a:t>
            </a:r>
            <a:r>
              <a:rPr lang="en-US" sz="2400" dirty="0" err="1" smtClean="0">
                <a:latin typeface="Times New Roman" pitchFamily="18" charset="0"/>
                <a:cs typeface="Times New Roman" pitchFamily="18" charset="0"/>
              </a:rPr>
              <a:t>Tn</a:t>
            </a:r>
            <a:r>
              <a:rPr lang="en-US" sz="2400" dirty="0" smtClean="0">
                <a:latin typeface="Times New Roman" pitchFamily="18" charset="0"/>
                <a:cs typeface="Times New Roman" pitchFamily="18" charset="0"/>
              </a:rPr>
              <a:t> is a tree</a:t>
            </a:r>
          </a:p>
          <a:p>
            <a:pPr marL="508000" marR="45720" indent="-508000" algn="just">
              <a:spcBef>
                <a:spcPct val="20000"/>
              </a:spcBef>
              <a:buClr>
                <a:schemeClr val="bg2">
                  <a:lumMod val="20000"/>
                  <a:lumOff val="80000"/>
                </a:schemeClr>
              </a:buClr>
              <a:buSzPct val="95000"/>
              <a:buFont typeface="Wingdings" pitchFamily="2" charset="2"/>
              <a:buChar char="v"/>
              <a:defRPr/>
            </a:pPr>
            <a:r>
              <a:rPr lang="en-US" sz="2400" dirty="0" smtClean="0">
                <a:latin typeface="Times New Roman" pitchFamily="18" charset="0"/>
                <a:cs typeface="Times New Roman" pitchFamily="18" charset="0"/>
              </a:rPr>
              <a:t>Within T, R is called the root of T and T1, T2, - - - -, </a:t>
            </a:r>
            <a:r>
              <a:rPr lang="en-US" sz="2400" dirty="0" err="1" smtClean="0">
                <a:latin typeface="Times New Roman" pitchFamily="18" charset="0"/>
                <a:cs typeface="Times New Roman" pitchFamily="18" charset="0"/>
              </a:rPr>
              <a:t>Tn</a:t>
            </a:r>
            <a:r>
              <a:rPr lang="en-US" sz="2400" dirty="0" smtClean="0">
                <a:latin typeface="Times New Roman" pitchFamily="18" charset="0"/>
                <a:cs typeface="Times New Roman" pitchFamily="18" charset="0"/>
              </a:rPr>
              <a:t> are called </a:t>
            </a:r>
            <a:r>
              <a:rPr lang="en-US" sz="2400" dirty="0" err="1" smtClean="0">
                <a:latin typeface="Times New Roman" pitchFamily="18" charset="0"/>
                <a:cs typeface="Times New Roman" pitchFamily="18" charset="0"/>
              </a:rPr>
              <a:t>subtrees</a:t>
            </a:r>
            <a:endParaRPr lang="en-US" sz="2400" dirty="0" smtClean="0">
              <a:latin typeface="Times New Roman" pitchFamily="18" charset="0"/>
              <a:cs typeface="Times New Roman" pitchFamily="18" charset="0"/>
            </a:endParaRPr>
          </a:p>
          <a:p>
            <a:pPr marL="508000" marR="45720" indent="-508000" algn="just">
              <a:spcBef>
                <a:spcPct val="20000"/>
              </a:spcBef>
              <a:buClr>
                <a:schemeClr val="bg2">
                  <a:lumMod val="20000"/>
                  <a:lumOff val="80000"/>
                </a:schemeClr>
              </a:buClr>
              <a:buSzPct val="95000"/>
              <a:defRPr/>
            </a:pPr>
            <a:endParaRPr lang="en-US" sz="2400" b="1" dirty="0" smtClean="0">
              <a:solidFill>
                <a:schemeClr val="tx2">
                  <a:lumMod val="10000"/>
                </a:schemeClr>
              </a:solidFill>
            </a:endParaRPr>
          </a:p>
          <a:p>
            <a:pPr marL="508000" marR="45720" lvl="0" indent="-508000" algn="just">
              <a:spcBef>
                <a:spcPct val="20000"/>
              </a:spcBef>
              <a:buClr>
                <a:schemeClr val="bg2">
                  <a:lumMod val="20000"/>
                  <a:lumOff val="80000"/>
                </a:schemeClr>
              </a:buClr>
              <a:buSzPct val="95000"/>
              <a:buFont typeface="Wingdings" pitchFamily="2" charset="2"/>
              <a:buChar char="v"/>
              <a:defRPr/>
            </a:pPr>
            <a:endParaRPr lang="en-US" sz="2800" dirty="0" smtClean="0"/>
          </a:p>
          <a:p>
            <a:pPr marL="508000" marR="45720" indent="-508000" algn="just">
              <a:spcBef>
                <a:spcPct val="20000"/>
              </a:spcBef>
              <a:buClr>
                <a:schemeClr val="bg2">
                  <a:lumMod val="20000"/>
                  <a:lumOff val="80000"/>
                </a:schemeClr>
              </a:buClr>
              <a:buSzPct val="95000"/>
              <a:buFont typeface="Wingdings" pitchFamily="2" charset="2"/>
              <a:buChar char="v"/>
              <a:defRPr/>
            </a:pPr>
            <a:endParaRPr lang="en-US" sz="2800" dirty="0" smtClean="0">
              <a:solidFill>
                <a:srgbClr val="D2FED4"/>
              </a:solidFill>
            </a:endParaRPr>
          </a:p>
          <a:p>
            <a:pPr marL="2403475" marR="45720" lvl="0" indent="-633413" defTabSz="914400" rtl="0" eaLnBrk="1" fontAlgn="auto" latinLnBrk="0" hangingPunct="1">
              <a:lnSpc>
                <a:spcPct val="100000"/>
              </a:lnSpc>
              <a:spcBef>
                <a:spcPct val="20000"/>
              </a:spcBef>
              <a:spcAft>
                <a:spcPts val="0"/>
              </a:spcAft>
              <a:buClr>
                <a:schemeClr val="accent3"/>
              </a:buClr>
              <a:buSzPct val="95000"/>
              <a:tabLst/>
              <a:defRPr/>
            </a:pPr>
            <a:endParaRPr kumimoji="0" lang="en-US" sz="2400" b="1" i="0" u="none" strike="noStrike" kern="1200" cap="none" spc="0" normalizeH="0" baseline="0" noProof="0" dirty="0" smtClean="0">
              <a:ln>
                <a:noFill/>
              </a:ln>
              <a:solidFill>
                <a:schemeClr val="tx2">
                  <a:lumMod val="10000"/>
                </a:schemeClr>
              </a:solidFill>
              <a:effectLst/>
              <a:uLnTx/>
              <a:uFillTx/>
              <a:latin typeface="+mn-lt"/>
              <a:ea typeface="+mn-ea"/>
              <a:cs typeface="+mn-cs"/>
            </a:endParaRPr>
          </a:p>
        </p:txBody>
      </p:sp>
      <p:sp>
        <p:nvSpPr>
          <p:cNvPr id="6" name="Rectangle 5"/>
          <p:cNvSpPr/>
          <p:nvPr/>
        </p:nvSpPr>
        <p:spPr>
          <a:xfrm>
            <a:off x="914400" y="1524000"/>
            <a:ext cx="6629400" cy="904863"/>
          </a:xfrm>
          <a:prstGeom prst="rect">
            <a:avLst/>
          </a:prstGeom>
        </p:spPr>
        <p:txBody>
          <a:bodyPr wrap="square">
            <a:spAutoFit/>
          </a:bodyPr>
          <a:lstStyle/>
          <a:p>
            <a:pPr marL="406400" marR="45720" lvl="0" indent="-231775">
              <a:spcBef>
                <a:spcPct val="20000"/>
              </a:spcBef>
              <a:buClr>
                <a:schemeClr val="accent3"/>
              </a:buClr>
              <a:buSzPct val="95000"/>
              <a:defRPr/>
            </a:pPr>
            <a:endParaRPr lang="en-US" sz="2400" dirty="0" smtClean="0"/>
          </a:p>
          <a:p>
            <a:pPr marL="406400" marR="45720" lvl="0" indent="-231775">
              <a:spcBef>
                <a:spcPct val="20000"/>
              </a:spcBef>
              <a:buClr>
                <a:schemeClr val="accent3"/>
              </a:buClr>
              <a:buSzPct val="95000"/>
              <a:defRPr/>
            </a:pPr>
            <a:r>
              <a:rPr lang="en-US" sz="2400" b="1" dirty="0" smtClean="0">
                <a:latin typeface="Times New Roman" pitchFamily="18" charset="0"/>
                <a:cs typeface="Times New Roman" pitchFamily="18" charset="0"/>
              </a:rPr>
              <a:t>A tree is defined recursively, as follows </a:t>
            </a:r>
          </a:p>
        </p:txBody>
      </p:sp>
      <p:sp>
        <p:nvSpPr>
          <p:cNvPr id="8" name="Rectangle 7"/>
          <p:cNvSpPr/>
          <p:nvPr/>
        </p:nvSpPr>
        <p:spPr>
          <a:xfrm>
            <a:off x="2057400" y="609600"/>
            <a:ext cx="4952999" cy="692497"/>
          </a:xfrm>
          <a:prstGeom prst="rect">
            <a:avLst/>
          </a:prstGeom>
        </p:spPr>
        <p:txBody>
          <a:bodyPr wrap="square">
            <a:spAutoFit/>
          </a:bodyPr>
          <a:lstStyle/>
          <a:p>
            <a:pPr algn="ctr">
              <a:spcBef>
                <a:spcPct val="0"/>
              </a:spcBef>
              <a:tabLst>
                <a:tab pos="1028700" algn="l"/>
              </a:tabLst>
              <a:defRPr/>
            </a:pPr>
            <a:r>
              <a:rPr lang="en-US" sz="3900" dirty="0" smtClean="0">
                <a:effectLst>
                  <a:outerShdw blurRad="50000" dist="30000" dir="5400000" algn="tl" rotWithShape="0">
                    <a:srgbClr val="000000">
                      <a:alpha val="30000"/>
                    </a:srgbClr>
                  </a:outerShdw>
                </a:effectLst>
                <a:latin typeface="Times New Roman" pitchFamily="18" charset="0"/>
                <a:ea typeface="+mj-ea"/>
                <a:cs typeface="Times New Roman" pitchFamily="18" charset="0"/>
              </a:rPr>
              <a:t>General Trees</a:t>
            </a:r>
            <a:endParaRPr lang="en-US" sz="3900" dirty="0">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docProps/app.xml><?xml version="1.0" encoding="utf-8"?>
<Properties xmlns="http://schemas.openxmlformats.org/officeDocument/2006/extended-properties" xmlns:vt="http://schemas.openxmlformats.org/officeDocument/2006/docPropsVTypes">
  <Template/>
  <TotalTime>997</TotalTime>
  <Words>1701</Words>
  <Application>Microsoft Office PowerPoint</Application>
  <PresentationFormat>On-screen Show (4:3)</PresentationFormat>
  <Paragraphs>1228</Paragraphs>
  <Slides>80</Slides>
  <Notes>57</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Solstice</vt:lpstr>
      <vt:lpstr>     JSPM’s  Bhivarabai Sawant Institute of Technology  and Research,Wagholi,Pune-412207 Department of Computer Engineering     UNIT   I   TREES</vt:lpstr>
      <vt:lpstr>Slide 2</vt:lpstr>
      <vt:lpstr>Objectives </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Summary </vt:lpstr>
      <vt:lpstr>Slide 80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Anjali</dc:creator>
  <cp:lastModifiedBy>admin</cp:lastModifiedBy>
  <cp:revision>207</cp:revision>
  <dcterms:created xsi:type="dcterms:W3CDTF">2012-02-08T08:12:52Z</dcterms:created>
  <dcterms:modified xsi:type="dcterms:W3CDTF">2017-12-09T05:11:58Z</dcterms:modified>
</cp:coreProperties>
</file>