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</p:sldIdLst>
  <p:sldSz cx="9144000" cy="6985000"/>
  <p:notesSz cx="9144000" cy="6985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272" y="1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21458" y="226822"/>
            <a:ext cx="4101083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9933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9370">
              <a:lnSpc>
                <a:spcPct val="100000"/>
              </a:lnSpc>
              <a:spcBef>
                <a:spcPts val="83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9933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9370">
              <a:lnSpc>
                <a:spcPct val="100000"/>
              </a:lnSpc>
              <a:spcBef>
                <a:spcPts val="83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9933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9370">
              <a:lnSpc>
                <a:spcPct val="100000"/>
              </a:lnSpc>
              <a:spcBef>
                <a:spcPts val="83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9933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9370">
              <a:lnSpc>
                <a:spcPct val="100000"/>
              </a:lnSpc>
              <a:spcBef>
                <a:spcPts val="83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9370">
              <a:lnSpc>
                <a:spcPct val="100000"/>
              </a:lnSpc>
              <a:spcBef>
                <a:spcPts val="83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60775" y="151892"/>
            <a:ext cx="197231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9933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8591" y="2137169"/>
            <a:ext cx="7653020" cy="2392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27007" y="6574379"/>
            <a:ext cx="260984" cy="319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9370">
              <a:lnSpc>
                <a:spcPct val="100000"/>
              </a:lnSpc>
              <a:spcBef>
                <a:spcPts val="83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image" Target="../media/image27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7" Type="http://schemas.openxmlformats.org/officeDocument/2006/relationships/image" Target="../media/image37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41.jpg"/><Relationship Id="rId4" Type="http://schemas.openxmlformats.org/officeDocument/2006/relationships/image" Target="../media/image40.jpg"/><Relationship Id="rId9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profesores.elo.utfsm.cl/~agv/elo320/animation/prim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jp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7142" y="389585"/>
            <a:ext cx="2386458" cy="9214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900" b="0" dirty="0">
                <a:latin typeface="Times New Roman"/>
                <a:cs typeface="Times New Roman"/>
              </a:rPr>
              <a:t>Unit</a:t>
            </a:r>
            <a:r>
              <a:rPr sz="5900" b="0" spc="-80" dirty="0">
                <a:latin typeface="Times New Roman"/>
                <a:cs typeface="Times New Roman"/>
              </a:rPr>
              <a:t> </a:t>
            </a:r>
            <a:r>
              <a:rPr sz="5900" b="0" dirty="0" smtClean="0">
                <a:latin typeface="Times New Roman"/>
                <a:cs typeface="Times New Roman"/>
              </a:rPr>
              <a:t>II</a:t>
            </a:r>
            <a:r>
              <a:rPr lang="en-US" sz="5900" b="0" dirty="0" smtClean="0">
                <a:latin typeface="Times New Roman"/>
                <a:cs typeface="Times New Roman"/>
              </a:rPr>
              <a:t>I</a:t>
            </a:r>
            <a:endParaRPr sz="59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2342" y="1682318"/>
            <a:ext cx="248158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5" dirty="0">
                <a:solidFill>
                  <a:srgbClr val="993300"/>
                </a:solidFill>
                <a:latin typeface="Times New Roman"/>
                <a:cs typeface="Times New Roman"/>
              </a:rPr>
              <a:t>Graphs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5998" y="3874389"/>
            <a:ext cx="6589395" cy="83946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1934210">
              <a:lnSpc>
                <a:spcPts val="3170"/>
              </a:lnSpc>
              <a:spcBef>
                <a:spcPts val="260"/>
              </a:spcBef>
            </a:pPr>
            <a:r>
              <a:rPr sz="2700" b="1" spc="-5" dirty="0">
                <a:solidFill>
                  <a:srgbClr val="3300FF"/>
                </a:solidFill>
                <a:latin typeface="Times New Roman"/>
                <a:cs typeface="Times New Roman"/>
              </a:rPr>
              <a:t>Dept </a:t>
            </a:r>
            <a:r>
              <a:rPr sz="2700" b="1" dirty="0">
                <a:solidFill>
                  <a:srgbClr val="3300FF"/>
                </a:solidFill>
                <a:latin typeface="Times New Roman"/>
                <a:cs typeface="Times New Roman"/>
              </a:rPr>
              <a:t>of Computer</a:t>
            </a:r>
            <a:r>
              <a:rPr sz="2700" b="1" spc="-80" dirty="0">
                <a:solidFill>
                  <a:srgbClr val="3300FF"/>
                </a:solidFill>
                <a:latin typeface="Times New Roman"/>
                <a:cs typeface="Times New Roman"/>
              </a:rPr>
              <a:t> </a:t>
            </a:r>
            <a:r>
              <a:rPr sz="2700" b="1" dirty="0">
                <a:solidFill>
                  <a:srgbClr val="3300FF"/>
                </a:solidFill>
                <a:latin typeface="Times New Roman"/>
                <a:cs typeface="Times New Roman"/>
              </a:rPr>
              <a:t>Engineering,  </a:t>
            </a:r>
            <a:r>
              <a:rPr sz="2700" b="1" spc="-5" dirty="0">
                <a:solidFill>
                  <a:srgbClr val="3300FF"/>
                </a:solidFill>
                <a:latin typeface="Times New Roman"/>
                <a:cs typeface="Times New Roman"/>
              </a:rPr>
              <a:t>Dr. D. Y. </a:t>
            </a:r>
            <a:r>
              <a:rPr sz="2700" b="1" dirty="0">
                <a:solidFill>
                  <a:srgbClr val="3300FF"/>
                </a:solidFill>
                <a:latin typeface="Times New Roman"/>
                <a:cs typeface="Times New Roman"/>
              </a:rPr>
              <a:t>Patil </a:t>
            </a:r>
            <a:r>
              <a:rPr sz="2700" b="1" spc="-5" dirty="0">
                <a:solidFill>
                  <a:srgbClr val="3300FF"/>
                </a:solidFill>
                <a:latin typeface="Times New Roman"/>
                <a:cs typeface="Times New Roman"/>
              </a:rPr>
              <a:t>Institute </a:t>
            </a:r>
            <a:r>
              <a:rPr sz="2700" b="1" dirty="0">
                <a:solidFill>
                  <a:srgbClr val="3300FF"/>
                </a:solidFill>
                <a:latin typeface="Times New Roman"/>
                <a:cs typeface="Times New Roman"/>
              </a:rPr>
              <a:t>of Technology, </a:t>
            </a:r>
            <a:r>
              <a:rPr sz="2700" b="1" spc="-5" dirty="0">
                <a:solidFill>
                  <a:srgbClr val="3300FF"/>
                </a:solidFill>
                <a:latin typeface="Times New Roman"/>
                <a:cs typeface="Times New Roman"/>
              </a:rPr>
              <a:t>Pune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9330" y="1043940"/>
            <a:ext cx="1861399" cy="1860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29654" y="506730"/>
            <a:ext cx="2642870" cy="2165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81754" y="3519804"/>
            <a:ext cx="506950" cy="26096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20926" y="580972"/>
            <a:ext cx="223520" cy="925194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490"/>
              </a:spcBef>
            </a:pPr>
            <a:r>
              <a:rPr sz="2400" dirty="0">
                <a:solidFill>
                  <a:srgbClr val="CC33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800" spc="-5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1491" y="1931035"/>
            <a:ext cx="558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7665" algn="l"/>
              </a:tabLst>
            </a:pPr>
            <a:r>
              <a:rPr sz="2400" dirty="0">
                <a:solidFill>
                  <a:srgbClr val="CC3300"/>
                </a:solidFill>
                <a:latin typeface="Times New Roman"/>
                <a:cs typeface="Times New Roman"/>
              </a:rPr>
              <a:t>3	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6795" y="1514475"/>
            <a:ext cx="835405" cy="9112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59405" y="1892935"/>
            <a:ext cx="53975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2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4650" spc="-7" baseline="-7168" dirty="0">
                <a:solidFill>
                  <a:srgbClr val="CC3300"/>
                </a:solidFill>
                <a:latin typeface="Times New Roman"/>
                <a:cs typeface="Times New Roman"/>
              </a:rPr>
              <a:t>3</a:t>
            </a:r>
            <a:endParaRPr sz="4650" baseline="-7168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26945" y="2270826"/>
            <a:ext cx="692150" cy="1327150"/>
          </a:xfrm>
          <a:prstGeom prst="rect">
            <a:avLst/>
          </a:prstGeom>
        </p:spPr>
        <p:txBody>
          <a:bodyPr vert="horz" wrap="square" lIns="0" tIns="224155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765"/>
              </a:spcBef>
              <a:tabLst>
                <a:tab pos="456565" algn="l"/>
              </a:tabLst>
            </a:pPr>
            <a:r>
              <a:rPr sz="2800" spc="-5" dirty="0">
                <a:latin typeface="Times New Roman"/>
                <a:cs typeface="Times New Roman"/>
              </a:rPr>
              <a:t>3	</a:t>
            </a:r>
            <a:r>
              <a:rPr sz="4650" spc="-7" baseline="-7168" dirty="0">
                <a:solidFill>
                  <a:srgbClr val="CC3300"/>
                </a:solidFill>
                <a:latin typeface="Times New Roman"/>
                <a:cs typeface="Times New Roman"/>
              </a:rPr>
              <a:t>3</a:t>
            </a:r>
            <a:endParaRPr sz="4650" baseline="-7168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500"/>
              </a:spcBef>
            </a:pPr>
            <a:r>
              <a:rPr sz="2800" spc="-5" dirty="0">
                <a:latin typeface="Times New Roman"/>
                <a:cs typeface="Times New Roman"/>
              </a:rPr>
              <a:t>G</a:t>
            </a:r>
            <a:r>
              <a:rPr sz="1800" spc="-5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79550" y="3950893"/>
            <a:ext cx="1741170" cy="1156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" marR="5080" indent="-6350" algn="just">
              <a:lnSpc>
                <a:spcPct val="105400"/>
              </a:lnSpc>
              <a:spcBef>
                <a:spcPts val="90"/>
              </a:spcBef>
            </a:pPr>
            <a:r>
              <a:rPr sz="2350" spc="-5" dirty="0">
                <a:solidFill>
                  <a:srgbClr val="FF0000"/>
                </a:solidFill>
                <a:latin typeface="Times New Roman"/>
                <a:cs typeface="Times New Roman"/>
              </a:rPr>
              <a:t>directed</a:t>
            </a:r>
            <a:r>
              <a:rPr sz="235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50" spc="-5" dirty="0">
                <a:solidFill>
                  <a:srgbClr val="FF0000"/>
                </a:solidFill>
                <a:latin typeface="Times New Roman"/>
                <a:cs typeface="Times New Roman"/>
              </a:rPr>
              <a:t>graph  in-degree out-  </a:t>
            </a:r>
            <a:r>
              <a:rPr sz="2350" dirty="0">
                <a:solidFill>
                  <a:srgbClr val="FF0000"/>
                </a:solidFill>
                <a:latin typeface="Times New Roman"/>
                <a:cs typeface="Times New Roman"/>
              </a:rPr>
              <a:t>degree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519042" y="228346"/>
            <a:ext cx="22453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i="1" spc="-10" dirty="0">
                <a:solidFill>
                  <a:srgbClr val="C00000"/>
                </a:solidFill>
                <a:latin typeface="Georgia"/>
                <a:cs typeface="Georgia"/>
              </a:rPr>
              <a:t>Examples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329678" y="322833"/>
            <a:ext cx="257175" cy="581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50" spc="-5" dirty="0">
                <a:latin typeface="Times New Roman"/>
                <a:cs typeface="Times New Roman"/>
              </a:rPr>
              <a:t>0</a:t>
            </a:r>
            <a:endParaRPr sz="365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160389" y="1132246"/>
          <a:ext cx="2644139" cy="20188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700"/>
                <a:gridCol w="811530"/>
                <a:gridCol w="485140"/>
                <a:gridCol w="572769"/>
              </a:tblGrid>
              <a:tr h="656746"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58115" marB="0"/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ts val="2620"/>
                        </a:lnSpc>
                      </a:pPr>
                      <a:r>
                        <a:rPr sz="2400" dirty="0">
                          <a:solidFill>
                            <a:srgbClr val="CC33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581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28019"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solidFill>
                            <a:srgbClr val="CC33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solidFill>
                            <a:srgbClr val="CC33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07145">
                <a:tc>
                  <a:txBody>
                    <a:bodyPr/>
                    <a:lstStyle/>
                    <a:p>
                      <a:pPr marL="127000">
                        <a:lnSpc>
                          <a:spcPts val="3245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3245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3245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014" algn="r">
                        <a:lnSpc>
                          <a:spcPts val="3245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26983">
                <a:tc>
                  <a:txBody>
                    <a:bodyPr/>
                    <a:lstStyle/>
                    <a:p>
                      <a:pPr marL="127000">
                        <a:lnSpc>
                          <a:spcPts val="2820"/>
                        </a:lnSpc>
                        <a:spcBef>
                          <a:spcPts val="440"/>
                        </a:spcBef>
                      </a:pPr>
                      <a:r>
                        <a:rPr sz="2400" dirty="0">
                          <a:solidFill>
                            <a:srgbClr val="CC33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588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2820"/>
                        </a:lnSpc>
                        <a:spcBef>
                          <a:spcPts val="440"/>
                        </a:spcBef>
                      </a:pPr>
                      <a:r>
                        <a:rPr sz="2400" dirty="0">
                          <a:solidFill>
                            <a:srgbClr val="CC33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5880" marB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2820"/>
                        </a:lnSpc>
                        <a:spcBef>
                          <a:spcPts val="440"/>
                        </a:spcBef>
                      </a:pPr>
                      <a:r>
                        <a:rPr sz="2400" dirty="0">
                          <a:solidFill>
                            <a:srgbClr val="CC33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588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2820"/>
                        </a:lnSpc>
                        <a:spcBef>
                          <a:spcPts val="440"/>
                        </a:spcBef>
                      </a:pPr>
                      <a:r>
                        <a:rPr sz="2400" dirty="0">
                          <a:solidFill>
                            <a:srgbClr val="CC33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5880" marB="0"/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7250430" y="3089529"/>
            <a:ext cx="3962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imes New Roman"/>
                <a:cs typeface="Times New Roman"/>
              </a:rPr>
              <a:t>G</a:t>
            </a: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31107" y="3531489"/>
            <a:ext cx="20631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19455" algn="l"/>
              </a:tabLst>
            </a:pPr>
            <a:r>
              <a:rPr sz="2800" spc="-5" dirty="0">
                <a:latin typeface="Times New Roman"/>
                <a:cs typeface="Times New Roman"/>
              </a:rPr>
              <a:t>0	</a:t>
            </a:r>
            <a:r>
              <a:rPr sz="2400" dirty="0">
                <a:solidFill>
                  <a:srgbClr val="CC3300"/>
                </a:solidFill>
                <a:latin typeface="Times New Roman"/>
                <a:cs typeface="Times New Roman"/>
              </a:rPr>
              <a:t>in:1, out:</a:t>
            </a:r>
            <a:r>
              <a:rPr sz="2400" spc="-9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C33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29583" y="4597146"/>
            <a:ext cx="2153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3425" algn="l"/>
              </a:tabLst>
            </a:pPr>
            <a:r>
              <a:rPr sz="2800" spc="-5" dirty="0">
                <a:latin typeface="Times New Roman"/>
                <a:cs typeface="Times New Roman"/>
              </a:rPr>
              <a:t>1	</a:t>
            </a:r>
            <a:r>
              <a:rPr sz="2400" dirty="0">
                <a:solidFill>
                  <a:srgbClr val="CC3300"/>
                </a:solidFill>
                <a:latin typeface="Times New Roman"/>
                <a:cs typeface="Times New Roman"/>
              </a:rPr>
              <a:t>in: 1, out:</a:t>
            </a:r>
            <a:r>
              <a:rPr sz="2400" spc="-9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C33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87851" y="5429808"/>
            <a:ext cx="2332990" cy="1199515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1360"/>
              </a:spcBef>
              <a:tabLst>
                <a:tab pos="913130" algn="l"/>
              </a:tabLst>
            </a:pPr>
            <a:r>
              <a:rPr sz="2800" spc="-5" dirty="0">
                <a:latin typeface="Times New Roman"/>
                <a:cs typeface="Times New Roman"/>
              </a:rPr>
              <a:t>2	</a:t>
            </a:r>
            <a:r>
              <a:rPr sz="2400" dirty="0">
                <a:solidFill>
                  <a:srgbClr val="CC3300"/>
                </a:solidFill>
                <a:latin typeface="Times New Roman"/>
                <a:cs typeface="Times New Roman"/>
              </a:rPr>
              <a:t>in: 1, out:</a:t>
            </a:r>
            <a:r>
              <a:rPr sz="2400" spc="-9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C33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2800" spc="-5" dirty="0">
                <a:latin typeface="Times New Roman"/>
                <a:cs typeface="Times New Roman"/>
              </a:rPr>
              <a:t>G</a:t>
            </a:r>
            <a:r>
              <a:rPr sz="1800" spc="-5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52407" y="6634988"/>
            <a:ext cx="20827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10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60631" y="1838960"/>
            <a:ext cx="3086100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73282" y="4365625"/>
            <a:ext cx="4311412" cy="18942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19145" y="295402"/>
            <a:ext cx="3846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Times New Roman"/>
                <a:cs typeface="Times New Roman"/>
              </a:rPr>
              <a:t>Terminology:</a:t>
            </a:r>
            <a:r>
              <a:rPr b="0" spc="-5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Path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9440" y="1167130"/>
            <a:ext cx="8239760" cy="853439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65125" marR="17780" indent="-340360">
              <a:lnSpc>
                <a:spcPts val="3050"/>
              </a:lnSpc>
              <a:spcBef>
                <a:spcPts val="455"/>
              </a:spcBef>
              <a:tabLst>
                <a:tab pos="365125" algn="l"/>
                <a:tab pos="1273810" algn="l"/>
                <a:tab pos="6608445" algn="l"/>
              </a:tabLst>
            </a:pPr>
            <a:r>
              <a:rPr sz="1700" spc="1780" dirty="0">
                <a:solidFill>
                  <a:srgbClr val="9900FF"/>
                </a:solidFill>
                <a:latin typeface="Wingdings"/>
                <a:cs typeface="Wingdings"/>
              </a:rPr>
              <a:t>◼</a:t>
            </a:r>
            <a:r>
              <a:rPr sz="1700" spc="1780" dirty="0">
                <a:solidFill>
                  <a:srgbClr val="9900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92C24"/>
                </a:solidFill>
                <a:latin typeface="Times New Roman"/>
                <a:cs typeface="Times New Roman"/>
              </a:rPr>
              <a:t>Path</a:t>
            </a:r>
            <a:r>
              <a:rPr sz="2800" spc="-5" dirty="0">
                <a:latin typeface="Times New Roman"/>
                <a:cs typeface="Times New Roman"/>
              </a:rPr>
              <a:t>:	is </a:t>
            </a:r>
            <a:r>
              <a:rPr sz="2800" spc="-5" dirty="0" smtClean="0">
                <a:latin typeface="Times New Roman"/>
                <a:cs typeface="Times New Roman"/>
              </a:rPr>
              <a:t>a</a:t>
            </a:r>
            <a:r>
              <a:rPr lang="en-US" sz="2800" spc="-5" dirty="0" smtClean="0">
                <a:latin typeface="Times New Roman"/>
                <a:cs typeface="Times New Roman"/>
              </a:rPr>
              <a:t> sequence</a:t>
            </a:r>
            <a:r>
              <a:rPr sz="2800" spc="-50" dirty="0" smtClean="0">
                <a:latin typeface="Times New Roman"/>
                <a:cs typeface="Times New Roman"/>
              </a:rPr>
              <a:t> </a:t>
            </a:r>
            <a:r>
              <a:rPr sz="2800" dirty="0" smtClean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vertices </a:t>
            </a:r>
            <a:r>
              <a:rPr sz="2800" dirty="0">
                <a:latin typeface="Times New Roman"/>
                <a:cs typeface="Times New Roman"/>
              </a:rPr>
              <a:t>v</a:t>
            </a:r>
            <a:r>
              <a:rPr sz="3600" baseline="-5787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,v</a:t>
            </a:r>
            <a:r>
              <a:rPr sz="3600" baseline="-5787" dirty="0">
                <a:latin typeface="Times New Roman"/>
                <a:cs typeface="Times New Roman"/>
              </a:rPr>
              <a:t>2</a:t>
            </a:r>
            <a:r>
              <a:rPr sz="2800" dirty="0">
                <a:latin typeface="Times New Roman"/>
                <a:cs typeface="Times New Roman"/>
              </a:rPr>
              <a:t>,.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.</a:t>
            </a:r>
            <a:r>
              <a:rPr sz="2800" dirty="0" err="1" smtClean="0">
                <a:latin typeface="Times New Roman"/>
                <a:cs typeface="Times New Roman"/>
              </a:rPr>
              <a:t>v</a:t>
            </a:r>
            <a:r>
              <a:rPr sz="3600" baseline="-5787" dirty="0" err="1" smtClean="0">
                <a:latin typeface="Times New Roman"/>
                <a:cs typeface="Times New Roman"/>
              </a:rPr>
              <a:t>k</a:t>
            </a:r>
            <a:r>
              <a:rPr lang="en-US" sz="3600" dirty="0" smtClean="0">
                <a:latin typeface="Times New Roman"/>
                <a:cs typeface="Times New Roman"/>
              </a:rPr>
              <a:t> </a:t>
            </a:r>
            <a:r>
              <a:rPr sz="2800" spc="-5" dirty="0" smtClean="0">
                <a:latin typeface="Times New Roman"/>
                <a:cs typeface="Times New Roman"/>
              </a:rPr>
              <a:t>such</a:t>
            </a:r>
            <a:r>
              <a:rPr sz="2800" spc="-85" dirty="0" smtClean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  </a:t>
            </a:r>
            <a:r>
              <a:rPr sz="2800" spc="-5" dirty="0">
                <a:latin typeface="Times New Roman"/>
                <a:cs typeface="Times New Roman"/>
              </a:rPr>
              <a:t>each </a:t>
            </a:r>
            <a:r>
              <a:rPr sz="2800" dirty="0">
                <a:latin typeface="Times New Roman"/>
                <a:cs typeface="Times New Roman"/>
              </a:rPr>
              <a:t>vertex </a:t>
            </a:r>
            <a:r>
              <a:rPr sz="2800" spc="-5" dirty="0">
                <a:latin typeface="Times New Roman"/>
                <a:cs typeface="Times New Roman"/>
              </a:rPr>
              <a:t>is adjacent to </a:t>
            </a:r>
            <a:r>
              <a:rPr sz="2800" spc="-10" dirty="0">
                <a:latin typeface="Times New Roman"/>
                <a:cs typeface="Times New Roman"/>
              </a:rPr>
              <a:t>each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other.</a:t>
            </a:r>
            <a:endParaRPr sz="2800" dirty="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59251" y="1998879"/>
          <a:ext cx="2743200" cy="2818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3980"/>
                <a:gridCol w="1379220"/>
              </a:tblGrid>
              <a:tr h="281847">
                <a:tc>
                  <a:txBody>
                    <a:bodyPr/>
                    <a:lstStyle/>
                    <a:p>
                      <a:pPr marL="127000">
                        <a:lnSpc>
                          <a:spcPts val="212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212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838700" y="2999105"/>
            <a:ext cx="102235" cy="91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28996" y="2824099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85742" y="3592449"/>
            <a:ext cx="1377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20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48196" y="3592449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33826" y="448703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12334" y="4487037"/>
            <a:ext cx="47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0835" algn="l"/>
              </a:tabLst>
            </a:pPr>
            <a:r>
              <a:rPr sz="1800" spc="-5" dirty="0">
                <a:latin typeface="Arial"/>
                <a:cs typeface="Arial"/>
              </a:rPr>
              <a:t>b	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46569" y="4487037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807335" y="5254816"/>
          <a:ext cx="4291965" cy="13504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6585"/>
                <a:gridCol w="1296035"/>
                <a:gridCol w="1109345"/>
              </a:tblGrid>
              <a:tr h="472855">
                <a:tc>
                  <a:txBody>
                    <a:bodyPr/>
                    <a:lstStyle/>
                    <a:p>
                      <a:pPr marL="286385" algn="ctr">
                        <a:lnSpc>
                          <a:spcPts val="1989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62890" algn="ctr">
                        <a:lnSpc>
                          <a:spcPts val="1989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74595">
                <a:tc>
                  <a:txBody>
                    <a:bodyPr/>
                    <a:lstStyle/>
                    <a:p>
                      <a:pPr marL="127000">
                        <a:lnSpc>
                          <a:spcPts val="2095"/>
                        </a:lnSpc>
                        <a:spcBef>
                          <a:spcPts val="15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5580" marB="0"/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2095"/>
                        </a:lnSpc>
                        <a:spcBef>
                          <a:spcPts val="1540"/>
                        </a:spcBef>
                        <a:tabLst>
                          <a:tab pos="29781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e	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558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2095"/>
                        </a:lnSpc>
                        <a:spcBef>
                          <a:spcPts val="15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5580" marB="0"/>
                </a:tc>
              </a:tr>
              <a:tr h="403027">
                <a:tc>
                  <a:txBody>
                    <a:bodyPr/>
                    <a:lstStyle/>
                    <a:p>
                      <a:pPr marL="622300">
                        <a:lnSpc>
                          <a:spcPts val="2810"/>
                        </a:lnSpc>
                        <a:spcBef>
                          <a:spcPts val="26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b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4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tc gridSpan="2">
                  <a:txBody>
                    <a:bodyPr/>
                    <a:lstStyle/>
                    <a:p>
                      <a:pPr marL="920115">
                        <a:lnSpc>
                          <a:spcPts val="3075"/>
                        </a:lnSpc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b e d</a:t>
                      </a:r>
                      <a:r>
                        <a:rPr sz="2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c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6770369" y="6673088"/>
            <a:ext cx="2025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-5" dirty="0">
                <a:latin typeface="Arial"/>
                <a:cs typeface="Arial"/>
              </a:rPr>
              <a:t>11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32629" y="1624330"/>
            <a:ext cx="2982823" cy="22417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87725" y="4189789"/>
            <a:ext cx="3057699" cy="21779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07505" y="5558154"/>
            <a:ext cx="2134235" cy="10833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71342" y="226822"/>
            <a:ext cx="39039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Times New Roman"/>
                <a:cs typeface="Times New Roman"/>
              </a:rPr>
              <a:t>More</a:t>
            </a:r>
            <a:r>
              <a:rPr b="0" spc="-5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Terminology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4939" y="1235709"/>
            <a:ext cx="8170482" cy="5007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840"/>
              </a:lnSpc>
              <a:spcBef>
                <a:spcPts val="105"/>
              </a:spcBef>
              <a:tabLst>
                <a:tab pos="352425" algn="l"/>
              </a:tabLst>
            </a:pPr>
            <a:r>
              <a:rPr sz="1900" spc="1975" dirty="0">
                <a:solidFill>
                  <a:srgbClr val="9900FF"/>
                </a:solidFill>
                <a:latin typeface="Wingdings"/>
                <a:cs typeface="Wingdings"/>
              </a:rPr>
              <a:t>◼</a:t>
            </a:r>
            <a:r>
              <a:rPr sz="1900" spc="1975" dirty="0">
                <a:solidFill>
                  <a:srgbClr val="9900FF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solidFill>
                  <a:srgbClr val="F92C24"/>
                </a:solidFill>
                <a:latin typeface="Times New Roman"/>
                <a:cs typeface="Times New Roman"/>
              </a:rPr>
              <a:t>Simple path</a:t>
            </a:r>
            <a:r>
              <a:rPr sz="3200" dirty="0">
                <a:latin typeface="Times New Roman"/>
                <a:cs typeface="Times New Roman"/>
              </a:rPr>
              <a:t>: no </a:t>
            </a:r>
            <a:r>
              <a:rPr sz="3200" spc="-5" dirty="0">
                <a:latin typeface="Times New Roman"/>
                <a:cs typeface="Times New Roman"/>
              </a:rPr>
              <a:t>repeated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 smtClean="0">
                <a:latin typeface="Times New Roman"/>
                <a:cs typeface="Times New Roman"/>
              </a:rPr>
              <a:t>vertice</a:t>
            </a:r>
            <a:r>
              <a:rPr lang="en-US" sz="3200" spc="-5" dirty="0" smtClean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51369" y="1723390"/>
            <a:ext cx="1739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 smtClean="0">
                <a:latin typeface="Arial"/>
                <a:cs typeface="Arial"/>
              </a:rPr>
              <a:t>b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64069" y="3475609"/>
            <a:ext cx="147955" cy="306705"/>
          </a:xfrm>
          <a:custGeom>
            <a:avLst/>
            <a:gdLst/>
            <a:ahLst/>
            <a:cxnLst/>
            <a:rect l="l" t="t" r="r" b="b"/>
            <a:pathLst>
              <a:path w="147954" h="306704">
                <a:moveTo>
                  <a:pt x="147827" y="0"/>
                </a:moveTo>
                <a:lnTo>
                  <a:pt x="0" y="0"/>
                </a:lnTo>
                <a:lnTo>
                  <a:pt x="0" y="306323"/>
                </a:lnTo>
                <a:lnTo>
                  <a:pt x="147827" y="306323"/>
                </a:lnTo>
                <a:lnTo>
                  <a:pt x="147827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4939" y="2344039"/>
            <a:ext cx="8508365" cy="1851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90130">
              <a:lnSpc>
                <a:spcPts val="2410"/>
              </a:lnSpc>
              <a:spcBef>
                <a:spcPts val="100"/>
              </a:spcBef>
            </a:pPr>
            <a:r>
              <a:rPr sz="2100" b="1" dirty="0">
                <a:latin typeface="Arial"/>
                <a:cs typeface="Arial"/>
              </a:rPr>
              <a:t>b </a:t>
            </a:r>
            <a:r>
              <a:rPr sz="2100" b="1" spc="-5" dirty="0">
                <a:latin typeface="Arial"/>
                <a:cs typeface="Arial"/>
              </a:rPr>
              <a:t>e</a:t>
            </a:r>
            <a:r>
              <a:rPr sz="2100" b="1" spc="-25" dirty="0">
                <a:latin typeface="Arial"/>
                <a:cs typeface="Arial"/>
              </a:rPr>
              <a:t> </a:t>
            </a:r>
            <a:r>
              <a:rPr sz="2100" b="1" spc="-5" dirty="0">
                <a:latin typeface="Arial"/>
                <a:cs typeface="Arial"/>
              </a:rPr>
              <a:t>c</a:t>
            </a:r>
            <a:endParaRPr sz="2100" dirty="0">
              <a:latin typeface="Arial"/>
              <a:cs typeface="Arial"/>
            </a:endParaRPr>
          </a:p>
          <a:p>
            <a:pPr marL="3256279" algn="ctr">
              <a:lnSpc>
                <a:spcPts val="2410"/>
              </a:lnSpc>
            </a:pPr>
            <a:r>
              <a:rPr sz="2100" dirty="0">
                <a:latin typeface="Arial"/>
                <a:cs typeface="Arial"/>
              </a:rPr>
              <a:t>c</a:t>
            </a:r>
          </a:p>
          <a:p>
            <a:pPr>
              <a:lnSpc>
                <a:spcPct val="100000"/>
              </a:lnSpc>
            </a:pPr>
            <a:endParaRPr sz="3350" dirty="0">
              <a:latin typeface="Arial"/>
              <a:cs typeface="Arial"/>
            </a:endParaRPr>
          </a:p>
          <a:p>
            <a:pPr marL="3231515" algn="ctr">
              <a:lnSpc>
                <a:spcPts val="2430"/>
              </a:lnSpc>
              <a:tabLst>
                <a:tab pos="5658485" algn="l"/>
              </a:tabLst>
            </a:pPr>
            <a:r>
              <a:rPr sz="2100" spc="-5" dirty="0">
                <a:latin typeface="Arial"/>
                <a:cs typeface="Arial"/>
              </a:rPr>
              <a:t>d	e</a:t>
            </a:r>
            <a:endParaRPr sz="2100" dirty="0">
              <a:latin typeface="Arial"/>
              <a:cs typeface="Arial"/>
            </a:endParaRPr>
          </a:p>
          <a:p>
            <a:pPr marL="12700">
              <a:lnSpc>
                <a:spcPts val="3270"/>
              </a:lnSpc>
              <a:tabLst>
                <a:tab pos="352425" algn="l"/>
              </a:tabLst>
            </a:pPr>
            <a:r>
              <a:rPr sz="1700" spc="1780" dirty="0">
                <a:solidFill>
                  <a:srgbClr val="9900FF"/>
                </a:solidFill>
                <a:latin typeface="Wingdings"/>
                <a:cs typeface="Wingdings"/>
              </a:rPr>
              <a:t>◼</a:t>
            </a:r>
            <a:r>
              <a:rPr sz="1700" spc="1780" dirty="0">
                <a:solidFill>
                  <a:srgbClr val="9900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92C24"/>
                </a:solidFill>
                <a:latin typeface="Times New Roman"/>
                <a:cs typeface="Times New Roman"/>
              </a:rPr>
              <a:t>Cycle</a:t>
            </a:r>
            <a:r>
              <a:rPr sz="2800" spc="-5" dirty="0">
                <a:latin typeface="Times New Roman"/>
                <a:cs typeface="Times New Roman"/>
              </a:rPr>
              <a:t>: </a:t>
            </a:r>
            <a:r>
              <a:rPr sz="2800" dirty="0">
                <a:latin typeface="Times New Roman"/>
                <a:cs typeface="Times New Roman"/>
              </a:rPr>
              <a:t>simple </a:t>
            </a:r>
            <a:r>
              <a:rPr sz="2800" spc="-5" dirty="0">
                <a:latin typeface="Times New Roman"/>
                <a:cs typeface="Times New Roman"/>
              </a:rPr>
              <a:t>path, except that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last vertex is the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same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20911" y="6675957"/>
            <a:ext cx="27432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4791" y="4334636"/>
            <a:ext cx="2482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as the first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vertex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28542" y="4156329"/>
            <a:ext cx="2165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latin typeface="Arial"/>
                <a:cs typeface="Arial"/>
              </a:rPr>
              <a:t>a</a:t>
            </a:r>
            <a:endParaRPr sz="2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55589" y="4423029"/>
            <a:ext cx="1739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Arial"/>
                <a:cs typeface="Arial"/>
              </a:rPr>
              <a:t>b</a:t>
            </a:r>
            <a:endParaRPr sz="2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71054" y="4798314"/>
            <a:ext cx="13087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8610" algn="l"/>
                <a:tab pos="850265" algn="l"/>
                <a:tab pos="1146810" algn="l"/>
              </a:tabLst>
            </a:pPr>
            <a:r>
              <a:rPr sz="2100" spc="-5" dirty="0">
                <a:latin typeface="Arial"/>
                <a:cs typeface="Arial"/>
              </a:rPr>
              <a:t>a	c	d	a</a:t>
            </a:r>
            <a:endParaRPr sz="2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49264" y="5161978"/>
            <a:ext cx="134620" cy="28384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0"/>
              </a:lnSpc>
            </a:pPr>
            <a:r>
              <a:rPr sz="2100" dirty="0">
                <a:latin typeface="Arial"/>
                <a:cs typeface="Arial"/>
              </a:rPr>
              <a:t>c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340734" y="5886399"/>
            <a:ext cx="1739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Arial"/>
                <a:cs typeface="Arial"/>
              </a:rPr>
              <a:t>d</a:t>
            </a:r>
            <a:endParaRPr sz="2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55589" y="5886399"/>
            <a:ext cx="1739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Arial"/>
                <a:cs typeface="Arial"/>
              </a:rPr>
              <a:t>e</a:t>
            </a:r>
            <a:endParaRPr sz="2100">
              <a:latin typeface="Arial"/>
              <a:cs typeface="Arial"/>
            </a:endParaRPr>
          </a:p>
        </p:txBody>
      </p:sp>
      <p:sp>
        <p:nvSpPr>
          <p:cNvPr id="18" name="object 7"/>
          <p:cNvSpPr txBox="1"/>
          <p:nvPr/>
        </p:nvSpPr>
        <p:spPr>
          <a:xfrm>
            <a:off x="4724400" y="1739900"/>
            <a:ext cx="173990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100" spc="-5" dirty="0" smtClean="0">
                <a:latin typeface="Arial"/>
                <a:cs typeface="Arial"/>
              </a:rPr>
              <a:t>a</a:t>
            </a:r>
            <a:endParaRPr sz="21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7200" y="3249295"/>
            <a:ext cx="5417400" cy="1762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More</a:t>
            </a:r>
            <a:r>
              <a:rPr spc="-50" dirty="0"/>
              <a:t> </a:t>
            </a:r>
            <a:r>
              <a:rPr spc="-5" dirty="0"/>
              <a:t>Terminology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20911" y="6675957"/>
            <a:ext cx="27432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246377"/>
            <a:ext cx="8124190" cy="444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2425" algn="l"/>
              </a:tabLst>
            </a:pPr>
            <a:r>
              <a:rPr sz="1650" spc="1735" dirty="0">
                <a:solidFill>
                  <a:srgbClr val="9900FF"/>
                </a:solidFill>
                <a:latin typeface="Wingdings"/>
                <a:cs typeface="Wingdings"/>
              </a:rPr>
              <a:t>◼</a:t>
            </a:r>
            <a:r>
              <a:rPr sz="1650" spc="1735" dirty="0">
                <a:solidFill>
                  <a:srgbClr val="9900FF"/>
                </a:solidFill>
                <a:latin typeface="Times New Roman"/>
                <a:cs typeface="Times New Roman"/>
              </a:rPr>
              <a:t>	</a:t>
            </a:r>
            <a:r>
              <a:rPr sz="2750" dirty="0">
                <a:solidFill>
                  <a:srgbClr val="F92C24"/>
                </a:solidFill>
                <a:latin typeface="Times New Roman"/>
                <a:cs typeface="Times New Roman"/>
              </a:rPr>
              <a:t>Subgraph</a:t>
            </a:r>
            <a:r>
              <a:rPr sz="2750" dirty="0">
                <a:latin typeface="Times New Roman"/>
                <a:cs typeface="Times New Roman"/>
              </a:rPr>
              <a:t>: </a:t>
            </a:r>
            <a:r>
              <a:rPr sz="2750" spc="-5" dirty="0">
                <a:latin typeface="Times New Roman"/>
                <a:cs typeface="Times New Roman"/>
              </a:rPr>
              <a:t>subset </a:t>
            </a:r>
            <a:r>
              <a:rPr sz="2750" dirty="0">
                <a:latin typeface="Times New Roman"/>
                <a:cs typeface="Times New Roman"/>
              </a:rPr>
              <a:t>of </a:t>
            </a:r>
            <a:r>
              <a:rPr sz="2750" spc="-5" dirty="0">
                <a:latin typeface="Times New Roman"/>
                <a:cs typeface="Times New Roman"/>
              </a:rPr>
              <a:t>vertices and </a:t>
            </a:r>
            <a:r>
              <a:rPr sz="2750" dirty="0">
                <a:latin typeface="Times New Roman"/>
                <a:cs typeface="Times New Roman"/>
              </a:rPr>
              <a:t>edges </a:t>
            </a:r>
            <a:r>
              <a:rPr sz="2750" spc="-5" dirty="0">
                <a:latin typeface="Times New Roman"/>
                <a:cs typeface="Times New Roman"/>
              </a:rPr>
              <a:t>forming a</a:t>
            </a:r>
            <a:r>
              <a:rPr sz="2750" spc="-3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graph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03500" y="1045209"/>
            <a:ext cx="6331797" cy="2030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94000" y="3941444"/>
            <a:ext cx="600075" cy="5744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6550" y="5579109"/>
            <a:ext cx="600075" cy="5744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60850" y="3922394"/>
            <a:ext cx="600075" cy="14211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13450" y="3865244"/>
            <a:ext cx="600075" cy="22974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15250" y="3865244"/>
            <a:ext cx="1084570" cy="14211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1034" y="1350644"/>
            <a:ext cx="1866900" cy="48101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70861" y="125983"/>
            <a:ext cx="4838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i="1" spc="-10" dirty="0">
                <a:solidFill>
                  <a:srgbClr val="C00000"/>
                </a:solidFill>
                <a:latin typeface="Georgia"/>
                <a:cs typeface="Georgia"/>
              </a:rPr>
              <a:t>Subgraphs</a:t>
            </a:r>
            <a:r>
              <a:rPr b="0" i="1" spc="-2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b="0" i="1" spc="-10" dirty="0">
                <a:solidFill>
                  <a:srgbClr val="C00000"/>
                </a:solidFill>
                <a:latin typeface="Georgia"/>
                <a:cs typeface="Georgia"/>
              </a:rPr>
              <a:t>Examples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820911" y="6675957"/>
            <a:ext cx="27432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92860" y="1177966"/>
          <a:ext cx="7969246" cy="405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4440"/>
                <a:gridCol w="2068195"/>
                <a:gridCol w="1172844"/>
                <a:gridCol w="1186814"/>
                <a:gridCol w="1543049"/>
                <a:gridCol w="763904"/>
              </a:tblGrid>
              <a:tr h="663414">
                <a:tc>
                  <a:txBody>
                    <a:bodyPr/>
                    <a:lstStyle/>
                    <a:p>
                      <a:pPr marL="180975" algn="ctr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96215" marB="0"/>
                </a:tc>
                <a:tc>
                  <a:txBody>
                    <a:bodyPr/>
                    <a:lstStyle/>
                    <a:p>
                      <a:pPr marR="499109" algn="ctr">
                        <a:lnSpc>
                          <a:spcPts val="2620"/>
                        </a:lnSpc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620"/>
                        </a:lnSpc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ts val="2620"/>
                        </a:lnSpc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6364" marR="3175">
                        <a:lnSpc>
                          <a:spcPts val="2620"/>
                        </a:lnSpc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ts val="2620"/>
                        </a:lnSpc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708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7325" algn="r">
                        <a:lnSpc>
                          <a:spcPts val="2810"/>
                        </a:lnSpc>
                        <a:spcBef>
                          <a:spcPts val="1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664845">
                        <a:lnSpc>
                          <a:spcPts val="2810"/>
                        </a:lnSpc>
                        <a:spcBef>
                          <a:spcPts val="1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88595" algn="r">
                        <a:lnSpc>
                          <a:spcPts val="2810"/>
                        </a:lnSpc>
                        <a:spcBef>
                          <a:spcPts val="1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64465" algn="r">
                        <a:lnSpc>
                          <a:spcPts val="2810"/>
                        </a:lnSpc>
                        <a:spcBef>
                          <a:spcPts val="1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2810"/>
                        </a:lnSpc>
                        <a:spcBef>
                          <a:spcPts val="1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</a:tr>
              <a:tr h="405227">
                <a:tc>
                  <a:txBody>
                    <a:bodyPr/>
                    <a:lstStyle/>
                    <a:p>
                      <a:pPr marL="127000">
                        <a:lnSpc>
                          <a:spcPts val="3065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ts val="304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98038">
                <a:tc>
                  <a:txBody>
                    <a:bodyPr/>
                    <a:lstStyle/>
                    <a:p>
                      <a:pPr marL="180975" algn="ctr">
                        <a:lnSpc>
                          <a:spcPts val="3204"/>
                        </a:lnSpc>
                        <a:spcBef>
                          <a:spcPts val="615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ts val="2700"/>
                        </a:lnSpc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14964">
                <a:tc>
                  <a:txBody>
                    <a:bodyPr/>
                    <a:lstStyle/>
                    <a:p>
                      <a:pPr marL="568325">
                        <a:lnSpc>
                          <a:spcPts val="2950"/>
                        </a:lnSpc>
                      </a:pPr>
                      <a:r>
                        <a:rPr sz="28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941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(i)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040" marB="0"/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(ii)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040" marB="0"/>
                </a:tc>
                <a:tc>
                  <a:txBody>
                    <a:bodyPr/>
                    <a:lstStyle/>
                    <a:p>
                      <a:pPr marL="68262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(iii)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04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(iv)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6040" marB="0"/>
                </a:tc>
              </a:tr>
              <a:tr h="507618">
                <a:tc>
                  <a:txBody>
                    <a:bodyPr/>
                    <a:lstStyle/>
                    <a:p>
                      <a:pPr marR="21336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/>
                </a:tc>
                <a:tc gridSpan="4">
                  <a:txBody>
                    <a:bodyPr/>
                    <a:lstStyle/>
                    <a:p>
                      <a:pPr marL="191770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(a) Some </a:t>
                      </a: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of the subgraph of</a:t>
                      </a:r>
                      <a:r>
                        <a:rPr sz="24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3150" b="1" spc="15" baseline="-6613" dirty="0">
                          <a:latin typeface="Times New Roman"/>
                          <a:cs typeface="Times New Roman"/>
                        </a:rPr>
                        <a:t>1</a:t>
                      </a:r>
                      <a:endParaRPr sz="3150" baseline="-6613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2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13970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23304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/>
                </a:tc>
              </a:tr>
              <a:tr h="669715">
                <a:tc>
                  <a:txBody>
                    <a:bodyPr/>
                    <a:lstStyle/>
                    <a:p>
                      <a:pPr marR="213360" algn="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R="139700" algn="ctr">
                        <a:lnSpc>
                          <a:spcPts val="282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R="233045" algn="r">
                        <a:lnSpc>
                          <a:spcPts val="282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ts val="282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/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549653" y="5607506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12204" y="5657798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55685" y="5549768"/>
            <a:ext cx="461645" cy="87376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400" b="1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665"/>
              </a:spcBef>
            </a:pPr>
            <a:r>
              <a:rPr sz="1900" spc="-5" dirty="0">
                <a:latin typeface="Times New Roman"/>
                <a:cs typeface="Times New Roman"/>
              </a:rPr>
              <a:t>(iv)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97251" y="6095186"/>
            <a:ext cx="2660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(i)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66742" y="6095186"/>
            <a:ext cx="3971290" cy="623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ts val="2140"/>
              </a:lnSpc>
              <a:spcBef>
                <a:spcPts val="100"/>
              </a:spcBef>
              <a:tabLst>
                <a:tab pos="1993900" algn="l"/>
              </a:tabLst>
            </a:pPr>
            <a:r>
              <a:rPr sz="2000" dirty="0">
                <a:latin typeface="Times New Roman"/>
                <a:cs typeface="Times New Roman"/>
              </a:rPr>
              <a:t>(ii)	</a:t>
            </a:r>
            <a:r>
              <a:rPr sz="2000" spc="-5" dirty="0">
                <a:latin typeface="Times New Roman"/>
                <a:cs typeface="Times New Roman"/>
              </a:rPr>
              <a:t>(iii)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560"/>
              </a:lnSpc>
            </a:pPr>
            <a:r>
              <a:rPr sz="2350" b="1" dirty="0">
                <a:latin typeface="Times New Roman"/>
                <a:cs typeface="Times New Roman"/>
              </a:rPr>
              <a:t>(b) </a:t>
            </a:r>
            <a:r>
              <a:rPr sz="2350" b="1" spc="-5" dirty="0">
                <a:latin typeface="Times New Roman"/>
                <a:cs typeface="Times New Roman"/>
              </a:rPr>
              <a:t>Some </a:t>
            </a:r>
            <a:r>
              <a:rPr sz="2350" b="1" dirty="0">
                <a:latin typeface="Times New Roman"/>
                <a:cs typeface="Times New Roman"/>
              </a:rPr>
              <a:t>of the </a:t>
            </a:r>
            <a:r>
              <a:rPr sz="2350" b="1" spc="-5" dirty="0">
                <a:latin typeface="Times New Roman"/>
                <a:cs typeface="Times New Roman"/>
              </a:rPr>
              <a:t>subgraph </a:t>
            </a:r>
            <a:r>
              <a:rPr sz="2350" b="1" dirty="0">
                <a:latin typeface="Times New Roman"/>
                <a:cs typeface="Times New Roman"/>
              </a:rPr>
              <a:t>of</a:t>
            </a:r>
            <a:r>
              <a:rPr sz="2350" b="1" spc="-30" dirty="0">
                <a:latin typeface="Times New Roman"/>
                <a:cs typeface="Times New Roman"/>
              </a:rPr>
              <a:t> </a:t>
            </a:r>
            <a:r>
              <a:rPr sz="2350" b="1" spc="-5" dirty="0">
                <a:latin typeface="Times New Roman"/>
                <a:cs typeface="Times New Roman"/>
              </a:rPr>
              <a:t>G</a:t>
            </a:r>
            <a:r>
              <a:rPr sz="1550" b="1" spc="-5" dirty="0">
                <a:latin typeface="Times New Roman"/>
                <a:cs typeface="Times New Roman"/>
              </a:rPr>
              <a:t>3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10969" y="6354267"/>
            <a:ext cx="3187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50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41600" y="4357370"/>
            <a:ext cx="4770755" cy="1835150"/>
            <a:chOff x="2641600" y="4357370"/>
            <a:chExt cx="4770755" cy="1835150"/>
          </a:xfrm>
        </p:grpSpPr>
        <p:sp>
          <p:nvSpPr>
            <p:cNvPr id="3" name="object 3"/>
            <p:cNvSpPr/>
            <p:nvPr/>
          </p:nvSpPr>
          <p:spPr>
            <a:xfrm>
              <a:off x="2641600" y="4411345"/>
              <a:ext cx="4770755" cy="17811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204460" y="4357370"/>
              <a:ext cx="114300" cy="914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95146" y="455422"/>
            <a:ext cx="34804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F92C24"/>
                </a:solidFill>
                <a:latin typeface="Times New Roman"/>
                <a:cs typeface="Times New Roman"/>
              </a:rPr>
              <a:t>Connected</a:t>
            </a:r>
            <a:r>
              <a:rPr b="0" spc="-50" dirty="0">
                <a:solidFill>
                  <a:srgbClr val="F92C24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F92C24"/>
                </a:solidFill>
                <a:latin typeface="Times New Roman"/>
                <a:cs typeface="Times New Roman"/>
              </a:rPr>
              <a:t>graph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820911" y="6675957"/>
            <a:ext cx="27432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1484122"/>
            <a:ext cx="7778115" cy="303149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2425" marR="390525" indent="-340360">
              <a:lnSpc>
                <a:spcPts val="3229"/>
              </a:lnSpc>
              <a:spcBef>
                <a:spcPts val="310"/>
              </a:spcBef>
              <a:buClr>
                <a:srgbClr val="9900FF"/>
              </a:buClr>
              <a:buSzPct val="60714"/>
              <a:buFont typeface="Wingdings"/>
              <a:buChar char="◼"/>
              <a:tabLst>
                <a:tab pos="352425" algn="l"/>
                <a:tab pos="353060" algn="l"/>
              </a:tabLst>
            </a:pPr>
            <a:r>
              <a:rPr sz="2800" spc="-5" dirty="0">
                <a:latin typeface="Times New Roman"/>
                <a:cs typeface="Times New Roman"/>
              </a:rPr>
              <a:t>Two vertices are said to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connected if </a:t>
            </a:r>
            <a:r>
              <a:rPr sz="2800" dirty="0">
                <a:latin typeface="Times New Roman"/>
                <a:cs typeface="Times New Roman"/>
              </a:rPr>
              <a:t>there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spc="-800" dirty="0">
                <a:latin typeface="Times New Roman"/>
                <a:cs typeface="Times New Roman"/>
              </a:rPr>
              <a:t>a </a:t>
            </a:r>
            <a:r>
              <a:rPr sz="2800" spc="-6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path between</a:t>
            </a:r>
            <a:r>
              <a:rPr sz="2800" dirty="0">
                <a:latin typeface="Times New Roman"/>
                <a:cs typeface="Times New Roman"/>
              </a:rPr>
              <a:t> them.</a:t>
            </a:r>
            <a:endParaRPr sz="2800">
              <a:latin typeface="Times New Roman"/>
              <a:cs typeface="Times New Roman"/>
            </a:endParaRPr>
          </a:p>
          <a:p>
            <a:pPr marL="352425" marR="5080" indent="-340360">
              <a:lnSpc>
                <a:spcPts val="3290"/>
              </a:lnSpc>
              <a:spcBef>
                <a:spcPts val="910"/>
              </a:spcBef>
              <a:buClr>
                <a:srgbClr val="9900FF"/>
              </a:buClr>
              <a:buSzPct val="60714"/>
              <a:buFont typeface="Wingdings"/>
              <a:buChar char="◼"/>
              <a:tabLst>
                <a:tab pos="352425" algn="l"/>
                <a:tab pos="353060" algn="l"/>
              </a:tabLst>
            </a:pPr>
            <a:r>
              <a:rPr sz="2800" spc="-5" dirty="0">
                <a:latin typeface="Times New Roman"/>
                <a:cs typeface="Times New Roman"/>
              </a:rPr>
              <a:t>A graph is said to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connected </a:t>
            </a:r>
            <a:r>
              <a:rPr sz="2800" dirty="0">
                <a:latin typeface="Times New Roman"/>
                <a:cs typeface="Times New Roman"/>
              </a:rPr>
              <a:t>if ignoring </a:t>
            </a:r>
            <a:r>
              <a:rPr sz="2800" spc="-95" dirty="0">
                <a:latin typeface="Times New Roman"/>
                <a:cs typeface="Times New Roman"/>
              </a:rPr>
              <a:t>direction  </a:t>
            </a:r>
            <a:r>
              <a:rPr sz="2800" spc="-5" dirty="0">
                <a:latin typeface="Times New Roman"/>
                <a:cs typeface="Times New Roman"/>
              </a:rPr>
              <a:t>there is a path </a:t>
            </a:r>
            <a:r>
              <a:rPr sz="2800" dirty="0">
                <a:latin typeface="Times New Roman"/>
                <a:cs typeface="Times New Roman"/>
              </a:rPr>
              <a:t>from </a:t>
            </a:r>
            <a:r>
              <a:rPr sz="2800" spc="-5" dirty="0">
                <a:latin typeface="Times New Roman"/>
                <a:cs typeface="Times New Roman"/>
              </a:rPr>
              <a:t>any vertex to </a:t>
            </a:r>
            <a:r>
              <a:rPr sz="2800" spc="-10" dirty="0">
                <a:latin typeface="Times New Roman"/>
                <a:cs typeface="Times New Roman"/>
              </a:rPr>
              <a:t>any </a:t>
            </a:r>
            <a:r>
              <a:rPr sz="2800" spc="-5" dirty="0">
                <a:latin typeface="Times New Roman"/>
                <a:cs typeface="Times New Roman"/>
              </a:rPr>
              <a:t>other vertex  any two vertices are connected by some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path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Times New Roman"/>
              <a:cs typeface="Times New Roman"/>
            </a:endParaRPr>
          </a:p>
          <a:p>
            <a:pPr marL="217804" algn="ctr">
              <a:lnSpc>
                <a:spcPct val="100000"/>
              </a:lnSpc>
              <a:spcBef>
                <a:spcPts val="5"/>
              </a:spcBef>
              <a:tabLst>
                <a:tab pos="2566670" algn="l"/>
              </a:tabLst>
            </a:pPr>
            <a:r>
              <a:rPr sz="2100" spc="-5" dirty="0">
                <a:latin typeface="Times New Roman"/>
                <a:cs typeface="Times New Roman"/>
              </a:rPr>
              <a:t>connected	</a:t>
            </a:r>
            <a:r>
              <a:rPr sz="2100" dirty="0">
                <a:latin typeface="Times New Roman"/>
                <a:cs typeface="Times New Roman"/>
              </a:rPr>
              <a:t>not</a:t>
            </a:r>
            <a:r>
              <a:rPr sz="2100" spc="36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connected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2921635"/>
            <a:ext cx="3375546" cy="3164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95146" y="455422"/>
            <a:ext cx="5468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993300"/>
                </a:solidFill>
                <a:latin typeface="Times New Roman"/>
                <a:cs typeface="Times New Roman"/>
              </a:rPr>
              <a:t>Strongly Connected</a:t>
            </a:r>
            <a:r>
              <a:rPr sz="4000" spc="-25" dirty="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993300"/>
                </a:solidFill>
                <a:latin typeface="Times New Roman"/>
                <a:cs typeface="Times New Roman"/>
              </a:rPr>
              <a:t>Graph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20911" y="6675957"/>
            <a:ext cx="27432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1484121"/>
            <a:ext cx="8101330" cy="86106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52425" marR="5080" indent="-340360">
              <a:lnSpc>
                <a:spcPts val="3279"/>
              </a:lnSpc>
              <a:spcBef>
                <a:spcPts val="225"/>
              </a:spcBef>
              <a:tabLst>
                <a:tab pos="352425" algn="l"/>
              </a:tabLst>
            </a:pPr>
            <a:r>
              <a:rPr sz="1650" spc="1735" dirty="0">
                <a:solidFill>
                  <a:srgbClr val="9900FF"/>
                </a:solidFill>
                <a:latin typeface="Wingdings"/>
                <a:cs typeface="Wingdings"/>
              </a:rPr>
              <a:t>◼</a:t>
            </a:r>
            <a:r>
              <a:rPr sz="1650" spc="1735" dirty="0">
                <a:solidFill>
                  <a:srgbClr val="9900FF"/>
                </a:solidFill>
                <a:latin typeface="Times New Roman"/>
                <a:cs typeface="Times New Roman"/>
              </a:rPr>
              <a:t>	</a:t>
            </a:r>
            <a:r>
              <a:rPr sz="2750" spc="-5" dirty="0">
                <a:latin typeface="Times New Roman"/>
                <a:cs typeface="Times New Roman"/>
              </a:rPr>
              <a:t>A directed </a:t>
            </a:r>
            <a:r>
              <a:rPr sz="2750" dirty="0">
                <a:latin typeface="Times New Roman"/>
                <a:cs typeface="Times New Roman"/>
              </a:rPr>
              <a:t>graph </a:t>
            </a:r>
            <a:r>
              <a:rPr sz="2750" spc="-5" dirty="0">
                <a:latin typeface="Times New Roman"/>
                <a:cs typeface="Times New Roman"/>
              </a:rPr>
              <a:t>is strongly connected if there is a </a:t>
            </a:r>
            <a:r>
              <a:rPr sz="2750" spc="-180" dirty="0">
                <a:latin typeface="Times New Roman"/>
                <a:cs typeface="Times New Roman"/>
              </a:rPr>
              <a:t>path </a:t>
            </a:r>
            <a:r>
              <a:rPr sz="2750" u="heavy" spc="-1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from each vertex </a:t>
            </a:r>
            <a:r>
              <a:rPr sz="275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 every other </a:t>
            </a:r>
            <a:r>
              <a:rPr sz="27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vertex</a:t>
            </a:r>
            <a:r>
              <a:rPr sz="2750" dirty="0">
                <a:latin typeface="Times New Roman"/>
                <a:cs typeface="Times New Roman"/>
              </a:rPr>
              <a:t> </a:t>
            </a:r>
            <a:r>
              <a:rPr sz="2750" spc="-5" dirty="0">
                <a:latin typeface="Times New Roman"/>
                <a:cs typeface="Times New Roman"/>
              </a:rPr>
              <a:t>in </a:t>
            </a:r>
            <a:r>
              <a:rPr sz="2750" spc="-10" dirty="0">
                <a:latin typeface="Times New Roman"/>
                <a:cs typeface="Times New Roman"/>
              </a:rPr>
              <a:t>the</a:t>
            </a:r>
            <a:r>
              <a:rPr sz="2750" spc="25" dirty="0">
                <a:latin typeface="Times New Roman"/>
                <a:cs typeface="Times New Roman"/>
              </a:rPr>
              <a:t> </a:t>
            </a:r>
            <a:r>
              <a:rPr sz="2750" spc="-5" dirty="0">
                <a:latin typeface="Times New Roman"/>
                <a:cs typeface="Times New Roman"/>
              </a:rPr>
              <a:t>diagraph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67200" y="2665095"/>
            <a:ext cx="3086100" cy="266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146" y="455422"/>
            <a:ext cx="50730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Times New Roman"/>
                <a:cs typeface="Times New Roman"/>
              </a:rPr>
              <a:t>Weakly connected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graph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20911" y="6675957"/>
            <a:ext cx="27432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17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1484122"/>
            <a:ext cx="6753225" cy="86233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2425" marR="5080" indent="-340360">
              <a:lnSpc>
                <a:spcPts val="3229"/>
              </a:lnSpc>
              <a:spcBef>
                <a:spcPts val="310"/>
              </a:spcBef>
              <a:tabLst>
                <a:tab pos="352425" algn="l"/>
              </a:tabLst>
            </a:pPr>
            <a:r>
              <a:rPr sz="1700" spc="1780" dirty="0">
                <a:solidFill>
                  <a:srgbClr val="9900FF"/>
                </a:solidFill>
                <a:latin typeface="Wingdings"/>
                <a:cs typeface="Wingdings"/>
              </a:rPr>
              <a:t>◼</a:t>
            </a:r>
            <a:r>
              <a:rPr sz="1700" spc="1780" dirty="0">
                <a:solidFill>
                  <a:srgbClr val="9900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A graph is a weakly connected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if at least </a:t>
            </a:r>
            <a:r>
              <a:rPr sz="2800" u="heavy" spc="-2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two 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vertices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are not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connected.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4991861"/>
            <a:ext cx="26466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2425" algn="l"/>
              </a:tabLst>
            </a:pPr>
            <a:r>
              <a:rPr sz="1700" spc="1780" dirty="0">
                <a:solidFill>
                  <a:srgbClr val="9900FF"/>
                </a:solidFill>
                <a:latin typeface="Wingdings"/>
                <a:cs typeface="Wingdings"/>
              </a:rPr>
              <a:t>◼</a:t>
            </a:r>
            <a:r>
              <a:rPr sz="1700" spc="1780" dirty="0">
                <a:solidFill>
                  <a:srgbClr val="9900FF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Times New Roman"/>
                <a:cs typeface="Times New Roman"/>
              </a:rPr>
              <a:t>Disjoint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Graph?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820911" y="6675957"/>
            <a:ext cx="27432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3363" y="74168"/>
            <a:ext cx="16319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0" dirty="0">
                <a:latin typeface="Times New Roman"/>
                <a:cs typeface="Times New Roman"/>
              </a:rPr>
              <a:t>More…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039342"/>
            <a:ext cx="7995284" cy="1708785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1050"/>
              </a:spcBef>
              <a:buClr>
                <a:srgbClr val="9900FF"/>
              </a:buClr>
              <a:buSzPct val="59375"/>
              <a:buFont typeface="Wingdings"/>
              <a:buChar char="◼"/>
              <a:tabLst>
                <a:tab pos="352425" algn="l"/>
                <a:tab pos="353060" algn="l"/>
              </a:tabLst>
            </a:pPr>
            <a:r>
              <a:rPr sz="3200" dirty="0">
                <a:solidFill>
                  <a:srgbClr val="008000"/>
                </a:solidFill>
                <a:latin typeface="Times New Roman"/>
                <a:cs typeface="Times New Roman"/>
              </a:rPr>
              <a:t>Tree </a:t>
            </a:r>
            <a:r>
              <a:rPr sz="3200" dirty="0">
                <a:latin typeface="Times New Roman"/>
                <a:cs typeface="Times New Roman"/>
              </a:rPr>
              <a:t>- Connected </a:t>
            </a:r>
            <a:r>
              <a:rPr sz="3200" spc="-5" dirty="0">
                <a:latin typeface="Times New Roman"/>
                <a:cs typeface="Times New Roman"/>
              </a:rPr>
              <a:t>graph </a:t>
            </a:r>
            <a:r>
              <a:rPr sz="3200" dirty="0">
                <a:latin typeface="Times New Roman"/>
                <a:cs typeface="Times New Roman"/>
              </a:rPr>
              <a:t>without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cycles</a:t>
            </a:r>
            <a:endParaRPr sz="3200">
              <a:latin typeface="Times New Roman"/>
              <a:cs typeface="Times New Roman"/>
            </a:endParaRPr>
          </a:p>
          <a:p>
            <a:pPr marL="352425" marR="5080" indent="-340360">
              <a:lnSpc>
                <a:spcPts val="3670"/>
              </a:lnSpc>
              <a:spcBef>
                <a:spcPts val="1215"/>
              </a:spcBef>
              <a:buClr>
                <a:srgbClr val="9900FF"/>
              </a:buClr>
              <a:buSzPct val="59375"/>
              <a:buFont typeface="Wingdings"/>
              <a:buChar char="◼"/>
              <a:tabLst>
                <a:tab pos="352425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A tree is a graph </a:t>
            </a:r>
            <a:r>
              <a:rPr sz="3200" spc="-10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which </a:t>
            </a:r>
            <a:r>
              <a:rPr sz="3200" spc="-5" dirty="0">
                <a:latin typeface="Times New Roman"/>
                <a:cs typeface="Times New Roman"/>
              </a:rPr>
              <a:t>each vertex </a:t>
            </a:r>
            <a:r>
              <a:rPr sz="3200" dirty="0">
                <a:latin typeface="Times New Roman"/>
                <a:cs typeface="Times New Roman"/>
              </a:rPr>
              <a:t>has </a:t>
            </a:r>
            <a:r>
              <a:rPr sz="3200" spc="-310" dirty="0">
                <a:latin typeface="Times New Roman"/>
                <a:cs typeface="Times New Roman"/>
              </a:rPr>
              <a:t>only  </a:t>
            </a:r>
            <a:r>
              <a:rPr sz="3200" dirty="0">
                <a:latin typeface="Times New Roman"/>
                <a:cs typeface="Times New Roman"/>
              </a:rPr>
              <a:t>one predecessor, however a </a:t>
            </a:r>
            <a:r>
              <a:rPr sz="3200" spc="-5" dirty="0">
                <a:latin typeface="Times New Roman"/>
                <a:cs typeface="Times New Roman"/>
              </a:rPr>
              <a:t>graph </a:t>
            </a:r>
            <a:r>
              <a:rPr sz="3200" dirty="0">
                <a:latin typeface="Times New Roman"/>
                <a:cs typeface="Times New Roman"/>
              </a:rPr>
              <a:t>is not a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tree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4119" y="208534"/>
            <a:ext cx="3453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i="1" spc="-5" dirty="0">
                <a:solidFill>
                  <a:srgbClr val="FF00FF"/>
                </a:solidFill>
                <a:latin typeface="Georgia"/>
                <a:cs typeface="Georgia"/>
              </a:rPr>
              <a:t>ADT for</a:t>
            </a:r>
            <a:r>
              <a:rPr b="0" i="1" spc="-75" dirty="0">
                <a:solidFill>
                  <a:srgbClr val="FF00FF"/>
                </a:solidFill>
                <a:latin typeface="Georgia"/>
                <a:cs typeface="Georgia"/>
              </a:rPr>
              <a:t> </a:t>
            </a:r>
            <a:r>
              <a:rPr b="0" i="1" spc="-5" dirty="0">
                <a:solidFill>
                  <a:srgbClr val="FF00FF"/>
                </a:solidFill>
                <a:latin typeface="Georgia"/>
                <a:cs typeface="Georgia"/>
              </a:rPr>
              <a:t>Graph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8591" y="956818"/>
            <a:ext cx="7985125" cy="446405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93700" marR="137795" indent="-236220">
              <a:lnSpc>
                <a:spcPts val="1980"/>
              </a:lnSpc>
              <a:spcBef>
                <a:spcPts val="315"/>
              </a:spcBef>
            </a:pPr>
            <a:r>
              <a:rPr sz="1800" spc="-5" dirty="0">
                <a:latin typeface="Georgia"/>
                <a:cs typeface="Georgia"/>
              </a:rPr>
              <a:t>objects: </a:t>
            </a:r>
            <a:r>
              <a:rPr sz="1800" dirty="0">
                <a:latin typeface="Georgia"/>
                <a:cs typeface="Georgia"/>
              </a:rPr>
              <a:t>a </a:t>
            </a:r>
            <a:r>
              <a:rPr sz="1800" spc="-5" dirty="0">
                <a:latin typeface="Georgia"/>
                <a:cs typeface="Georgia"/>
              </a:rPr>
              <a:t>nonempty </a:t>
            </a:r>
            <a:r>
              <a:rPr sz="1800" dirty="0">
                <a:latin typeface="Georgia"/>
                <a:cs typeface="Georgia"/>
              </a:rPr>
              <a:t>set </a:t>
            </a:r>
            <a:r>
              <a:rPr sz="1800" spc="-5" dirty="0">
                <a:latin typeface="Georgia"/>
                <a:cs typeface="Georgia"/>
              </a:rPr>
              <a:t>of vertices </a:t>
            </a:r>
            <a:r>
              <a:rPr sz="1800" dirty="0">
                <a:latin typeface="Georgia"/>
                <a:cs typeface="Georgia"/>
              </a:rPr>
              <a:t>and a </a:t>
            </a:r>
            <a:r>
              <a:rPr sz="1800" spc="-5" dirty="0">
                <a:latin typeface="Georgia"/>
                <a:cs typeface="Georgia"/>
              </a:rPr>
              <a:t>set of undirected edges, where each  edge </a:t>
            </a:r>
            <a:r>
              <a:rPr sz="1800" dirty="0">
                <a:latin typeface="Georgia"/>
                <a:cs typeface="Georgia"/>
              </a:rPr>
              <a:t>is a pair </a:t>
            </a:r>
            <a:r>
              <a:rPr sz="1800" spc="-10" dirty="0">
                <a:latin typeface="Georgia"/>
                <a:cs typeface="Georgia"/>
              </a:rPr>
              <a:t>of </a:t>
            </a:r>
            <a:r>
              <a:rPr sz="1800" spc="-5" dirty="0">
                <a:latin typeface="Georgia"/>
                <a:cs typeface="Georgia"/>
              </a:rPr>
              <a:t>vertices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Georgia"/>
              <a:cs typeface="Georgia"/>
            </a:endParaRPr>
          </a:p>
          <a:p>
            <a:pPr marL="50800">
              <a:lnSpc>
                <a:spcPct val="100000"/>
              </a:lnSpc>
            </a:pPr>
            <a:r>
              <a:rPr sz="1800" spc="-5" dirty="0">
                <a:latin typeface="Georgia"/>
                <a:cs typeface="Georgia"/>
              </a:rPr>
              <a:t>functions: for all </a:t>
            </a:r>
            <a:r>
              <a:rPr sz="1800" i="1" dirty="0">
                <a:latin typeface="Georgia"/>
                <a:cs typeface="Georgia"/>
              </a:rPr>
              <a:t>graph </a:t>
            </a:r>
            <a:r>
              <a:rPr sz="1800" dirty="0">
                <a:latin typeface="Symbol"/>
                <a:cs typeface="Symbol"/>
              </a:rPr>
              <a:t>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Georgia"/>
                <a:cs typeface="Georgia"/>
              </a:rPr>
              <a:t>Graph</a:t>
            </a:r>
            <a:r>
              <a:rPr sz="1800" spc="-5" dirty="0">
                <a:latin typeface="Georgia"/>
                <a:cs typeface="Georgia"/>
              </a:rPr>
              <a:t>, </a:t>
            </a:r>
            <a:r>
              <a:rPr sz="1800" i="1" dirty="0">
                <a:latin typeface="Georgia"/>
                <a:cs typeface="Georgia"/>
              </a:rPr>
              <a:t>v</a:t>
            </a:r>
            <a:r>
              <a:rPr sz="1800" dirty="0">
                <a:latin typeface="Georgia"/>
                <a:cs typeface="Georgia"/>
              </a:rPr>
              <a:t>, </a:t>
            </a:r>
            <a:r>
              <a:rPr sz="1800" i="1" spc="-5" dirty="0">
                <a:latin typeface="Georgia"/>
                <a:cs typeface="Georgia"/>
              </a:rPr>
              <a:t>v</a:t>
            </a:r>
            <a:r>
              <a:rPr sz="2325" spc="-7" baseline="-5376" dirty="0">
                <a:latin typeface="Georgia"/>
                <a:cs typeface="Georgia"/>
              </a:rPr>
              <a:t>1 </a:t>
            </a:r>
            <a:r>
              <a:rPr sz="1800" dirty="0">
                <a:latin typeface="Georgia"/>
                <a:cs typeface="Georgia"/>
              </a:rPr>
              <a:t>and </a:t>
            </a:r>
            <a:r>
              <a:rPr sz="1800" i="1" spc="-5" dirty="0">
                <a:latin typeface="Georgia"/>
                <a:cs typeface="Georgia"/>
              </a:rPr>
              <a:t>v</a:t>
            </a:r>
            <a:r>
              <a:rPr sz="2325" spc="-7" baseline="-5376" dirty="0">
                <a:latin typeface="Georgia"/>
                <a:cs typeface="Georgia"/>
              </a:rPr>
              <a:t>2 </a:t>
            </a:r>
            <a:r>
              <a:rPr sz="1800" dirty="0">
                <a:latin typeface="Symbol"/>
                <a:cs typeface="Symbol"/>
              </a:rPr>
              <a:t>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Georgia"/>
                <a:cs typeface="Georgia"/>
              </a:rPr>
              <a:t>Vertices</a:t>
            </a:r>
            <a:endParaRPr sz="1800">
              <a:latin typeface="Georgia"/>
              <a:cs typeface="Georgia"/>
            </a:endParaRPr>
          </a:p>
          <a:p>
            <a:pPr marL="266700">
              <a:lnSpc>
                <a:spcPct val="100000"/>
              </a:lnSpc>
              <a:spcBef>
                <a:spcPts val="355"/>
              </a:spcBef>
            </a:pPr>
            <a:r>
              <a:rPr sz="2000" i="1" spc="-5" dirty="0">
                <a:latin typeface="Georgia"/>
                <a:cs typeface="Georgia"/>
              </a:rPr>
              <a:t>Graph </a:t>
            </a:r>
            <a:r>
              <a:rPr sz="2000" spc="-5" dirty="0">
                <a:latin typeface="Georgia"/>
                <a:cs typeface="Georgia"/>
              </a:rPr>
              <a:t>Create()::=return </a:t>
            </a:r>
            <a:r>
              <a:rPr sz="2000" dirty="0">
                <a:latin typeface="Georgia"/>
                <a:cs typeface="Georgia"/>
              </a:rPr>
              <a:t>an </a:t>
            </a:r>
            <a:r>
              <a:rPr sz="2000" spc="-5" dirty="0">
                <a:latin typeface="Georgia"/>
                <a:cs typeface="Georgia"/>
              </a:rPr>
              <a:t>empty graph</a:t>
            </a:r>
            <a:endParaRPr sz="2000">
              <a:latin typeface="Georgia"/>
              <a:cs typeface="Georgia"/>
            </a:endParaRPr>
          </a:p>
          <a:p>
            <a:pPr marL="294005">
              <a:lnSpc>
                <a:spcPts val="2280"/>
              </a:lnSpc>
              <a:spcBef>
                <a:spcPts val="180"/>
              </a:spcBef>
            </a:pPr>
            <a:r>
              <a:rPr sz="2000" i="1" spc="-5" dirty="0">
                <a:latin typeface="Georgia"/>
                <a:cs typeface="Georgia"/>
              </a:rPr>
              <a:t>Graph </a:t>
            </a:r>
            <a:r>
              <a:rPr sz="2000" b="1" spc="-5" dirty="0">
                <a:latin typeface="Georgia"/>
                <a:cs typeface="Georgia"/>
              </a:rPr>
              <a:t>InsertVertex(</a:t>
            </a:r>
            <a:r>
              <a:rPr sz="2000" i="1" spc="-5" dirty="0">
                <a:latin typeface="Georgia"/>
                <a:cs typeface="Georgia"/>
              </a:rPr>
              <a:t>graph</a:t>
            </a:r>
            <a:r>
              <a:rPr sz="2000" spc="-5" dirty="0">
                <a:latin typeface="Georgia"/>
                <a:cs typeface="Georgia"/>
              </a:rPr>
              <a:t>, </a:t>
            </a:r>
            <a:r>
              <a:rPr sz="2000" i="1" spc="-5" dirty="0">
                <a:latin typeface="Georgia"/>
                <a:cs typeface="Georgia"/>
              </a:rPr>
              <a:t>v</a:t>
            </a:r>
            <a:r>
              <a:rPr sz="2000" spc="-5" dirty="0">
                <a:latin typeface="Georgia"/>
                <a:cs typeface="Georgia"/>
              </a:rPr>
              <a:t>)::= return </a:t>
            </a:r>
            <a:r>
              <a:rPr sz="2000" dirty="0">
                <a:latin typeface="Georgia"/>
                <a:cs typeface="Georgia"/>
              </a:rPr>
              <a:t>a </a:t>
            </a:r>
            <a:r>
              <a:rPr sz="2000" spc="-5" dirty="0">
                <a:latin typeface="Georgia"/>
                <a:cs typeface="Georgia"/>
              </a:rPr>
              <a:t>graph with </a:t>
            </a:r>
            <a:r>
              <a:rPr sz="2000" i="1" dirty="0">
                <a:latin typeface="Georgia"/>
                <a:cs typeface="Georgia"/>
              </a:rPr>
              <a:t>v </a:t>
            </a:r>
            <a:r>
              <a:rPr sz="2000" spc="-5" dirty="0">
                <a:latin typeface="Georgia"/>
                <a:cs typeface="Georgia"/>
              </a:rPr>
              <a:t>inserted.</a:t>
            </a:r>
            <a:r>
              <a:rPr sz="2000" spc="70" dirty="0">
                <a:latin typeface="Georgia"/>
                <a:cs typeface="Georgia"/>
              </a:rPr>
              <a:t> </a:t>
            </a:r>
            <a:r>
              <a:rPr sz="2000" i="1" dirty="0">
                <a:latin typeface="Georgia"/>
                <a:cs typeface="Georgia"/>
              </a:rPr>
              <a:t>v</a:t>
            </a:r>
            <a:endParaRPr sz="2000">
              <a:latin typeface="Georgia"/>
              <a:cs typeface="Georgia"/>
            </a:endParaRPr>
          </a:p>
          <a:p>
            <a:pPr marL="393700">
              <a:lnSpc>
                <a:spcPts val="2140"/>
              </a:lnSpc>
            </a:pPr>
            <a:r>
              <a:rPr sz="1950" spc="-5" dirty="0">
                <a:latin typeface="Georgia"/>
                <a:cs typeface="Georgia"/>
              </a:rPr>
              <a:t>has</a:t>
            </a:r>
            <a:r>
              <a:rPr sz="1950" spc="-15" dirty="0">
                <a:latin typeface="Georgia"/>
                <a:cs typeface="Georgia"/>
              </a:rPr>
              <a:t> </a:t>
            </a:r>
            <a:r>
              <a:rPr sz="1950" dirty="0">
                <a:latin typeface="Georgia"/>
                <a:cs typeface="Georgia"/>
              </a:rPr>
              <a:t>no</a:t>
            </a:r>
            <a:endParaRPr sz="1950">
              <a:latin typeface="Georgia"/>
              <a:cs typeface="Georgia"/>
            </a:endParaRPr>
          </a:p>
          <a:p>
            <a:pPr marL="3551554">
              <a:lnSpc>
                <a:spcPts val="2320"/>
              </a:lnSpc>
            </a:pPr>
            <a:r>
              <a:rPr sz="2000" spc="-5" dirty="0">
                <a:latin typeface="Georgia"/>
                <a:cs typeface="Georgia"/>
              </a:rPr>
              <a:t>incident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edge.</a:t>
            </a:r>
            <a:endParaRPr sz="2000">
              <a:latin typeface="Georgia"/>
              <a:cs typeface="Georgia"/>
            </a:endParaRPr>
          </a:p>
          <a:p>
            <a:pPr marL="291465">
              <a:lnSpc>
                <a:spcPts val="2305"/>
              </a:lnSpc>
              <a:spcBef>
                <a:spcPts val="135"/>
              </a:spcBef>
            </a:pPr>
            <a:r>
              <a:rPr sz="2000" i="1" spc="-5" dirty="0">
                <a:latin typeface="Georgia"/>
                <a:cs typeface="Georgia"/>
              </a:rPr>
              <a:t>Graph </a:t>
            </a:r>
            <a:r>
              <a:rPr sz="2000" b="1" spc="-5" dirty="0">
                <a:latin typeface="Georgia"/>
                <a:cs typeface="Georgia"/>
              </a:rPr>
              <a:t>InsertEdge</a:t>
            </a:r>
            <a:r>
              <a:rPr sz="2000" spc="-5" dirty="0">
                <a:latin typeface="Georgia"/>
                <a:cs typeface="Georgia"/>
              </a:rPr>
              <a:t>(</a:t>
            </a:r>
            <a:r>
              <a:rPr sz="2000" i="1" spc="-5" dirty="0">
                <a:latin typeface="Georgia"/>
                <a:cs typeface="Georgia"/>
              </a:rPr>
              <a:t>graph</a:t>
            </a:r>
            <a:r>
              <a:rPr sz="2000" spc="-5" dirty="0">
                <a:latin typeface="Georgia"/>
                <a:cs typeface="Georgia"/>
              </a:rPr>
              <a:t>, </a:t>
            </a:r>
            <a:r>
              <a:rPr sz="2000" i="1" dirty="0">
                <a:latin typeface="Georgia"/>
                <a:cs typeface="Georgia"/>
              </a:rPr>
              <a:t>v</a:t>
            </a:r>
            <a:r>
              <a:rPr sz="1350" i="1" dirty="0">
                <a:latin typeface="Georgia"/>
                <a:cs typeface="Georgia"/>
              </a:rPr>
              <a:t>1</a:t>
            </a:r>
            <a:r>
              <a:rPr sz="2000" dirty="0">
                <a:latin typeface="Georgia"/>
                <a:cs typeface="Georgia"/>
              </a:rPr>
              <a:t>,</a:t>
            </a:r>
            <a:r>
              <a:rPr sz="2000" i="1" dirty="0">
                <a:latin typeface="Georgia"/>
                <a:cs typeface="Georgia"/>
              </a:rPr>
              <a:t>v</a:t>
            </a:r>
            <a:r>
              <a:rPr sz="1350" i="1" dirty="0">
                <a:latin typeface="Georgia"/>
                <a:cs typeface="Georgia"/>
              </a:rPr>
              <a:t>2</a:t>
            </a:r>
            <a:r>
              <a:rPr sz="2000" dirty="0">
                <a:latin typeface="Georgia"/>
                <a:cs typeface="Georgia"/>
              </a:rPr>
              <a:t>)::= </a:t>
            </a:r>
            <a:r>
              <a:rPr sz="2000" spc="-5" dirty="0">
                <a:latin typeface="Georgia"/>
                <a:cs typeface="Georgia"/>
              </a:rPr>
              <a:t>return </a:t>
            </a:r>
            <a:r>
              <a:rPr sz="2000" dirty="0">
                <a:latin typeface="Georgia"/>
                <a:cs typeface="Georgia"/>
              </a:rPr>
              <a:t>a </a:t>
            </a:r>
            <a:r>
              <a:rPr sz="2000" spc="-5" dirty="0">
                <a:latin typeface="Georgia"/>
                <a:cs typeface="Georgia"/>
              </a:rPr>
              <a:t>graph with </a:t>
            </a:r>
            <a:r>
              <a:rPr sz="2000" dirty="0">
                <a:latin typeface="Georgia"/>
                <a:cs typeface="Georgia"/>
              </a:rPr>
              <a:t>new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edge</a:t>
            </a:r>
            <a:endParaRPr sz="2000">
              <a:latin typeface="Georgia"/>
              <a:cs typeface="Georgia"/>
            </a:endParaRPr>
          </a:p>
          <a:p>
            <a:pPr marL="3734435">
              <a:lnSpc>
                <a:spcPts val="2305"/>
              </a:lnSpc>
            </a:pPr>
            <a:r>
              <a:rPr sz="2000" spc="-5" dirty="0">
                <a:latin typeface="Georgia"/>
                <a:cs typeface="Georgia"/>
              </a:rPr>
              <a:t>between </a:t>
            </a:r>
            <a:r>
              <a:rPr sz="2000" i="1" spc="-10" dirty="0">
                <a:latin typeface="Georgia"/>
                <a:cs typeface="Georgia"/>
              </a:rPr>
              <a:t>v</a:t>
            </a:r>
            <a:r>
              <a:rPr sz="1350" i="1" spc="-10" dirty="0">
                <a:latin typeface="Georgia"/>
                <a:cs typeface="Georgia"/>
              </a:rPr>
              <a:t>1 </a:t>
            </a:r>
            <a:r>
              <a:rPr sz="2000" spc="-5" dirty="0">
                <a:latin typeface="Georgia"/>
                <a:cs typeface="Georgia"/>
              </a:rPr>
              <a:t>and</a:t>
            </a:r>
            <a:r>
              <a:rPr sz="2000" spc="-160" dirty="0">
                <a:latin typeface="Georgia"/>
                <a:cs typeface="Georgia"/>
              </a:rPr>
              <a:t> </a:t>
            </a:r>
            <a:r>
              <a:rPr sz="2000" i="1" dirty="0">
                <a:latin typeface="Georgia"/>
                <a:cs typeface="Georgia"/>
              </a:rPr>
              <a:t>v</a:t>
            </a:r>
            <a:r>
              <a:rPr sz="1350" i="1" dirty="0">
                <a:latin typeface="Georgia"/>
                <a:cs typeface="Georgia"/>
              </a:rPr>
              <a:t>2</a:t>
            </a:r>
            <a:endParaRPr sz="1350">
              <a:latin typeface="Georgia"/>
              <a:cs typeface="Georgia"/>
            </a:endParaRPr>
          </a:p>
          <a:p>
            <a:pPr marL="294005">
              <a:lnSpc>
                <a:spcPts val="2280"/>
              </a:lnSpc>
              <a:spcBef>
                <a:spcPts val="180"/>
              </a:spcBef>
            </a:pPr>
            <a:r>
              <a:rPr sz="2000" i="1" spc="-5" dirty="0">
                <a:latin typeface="Georgia"/>
                <a:cs typeface="Georgia"/>
              </a:rPr>
              <a:t>Graph </a:t>
            </a:r>
            <a:r>
              <a:rPr sz="2000" b="1" i="1" spc="-5" dirty="0">
                <a:latin typeface="Georgia"/>
                <a:cs typeface="Georgia"/>
              </a:rPr>
              <a:t>DeleteVertex(</a:t>
            </a:r>
            <a:r>
              <a:rPr sz="2000" i="1" spc="-5" dirty="0">
                <a:latin typeface="Georgia"/>
                <a:cs typeface="Georgia"/>
              </a:rPr>
              <a:t>graph</a:t>
            </a:r>
            <a:r>
              <a:rPr sz="2000" spc="-5" dirty="0">
                <a:latin typeface="Georgia"/>
                <a:cs typeface="Georgia"/>
              </a:rPr>
              <a:t>, </a:t>
            </a:r>
            <a:r>
              <a:rPr sz="2000" i="1" spc="-5" dirty="0">
                <a:latin typeface="Georgia"/>
                <a:cs typeface="Georgia"/>
              </a:rPr>
              <a:t>v</a:t>
            </a:r>
            <a:r>
              <a:rPr sz="2000" spc="-5" dirty="0">
                <a:latin typeface="Georgia"/>
                <a:cs typeface="Georgia"/>
              </a:rPr>
              <a:t>)::= return </a:t>
            </a:r>
            <a:r>
              <a:rPr sz="2000" dirty="0">
                <a:latin typeface="Georgia"/>
                <a:cs typeface="Georgia"/>
              </a:rPr>
              <a:t>a </a:t>
            </a:r>
            <a:r>
              <a:rPr sz="2000" spc="-5" dirty="0">
                <a:latin typeface="Georgia"/>
                <a:cs typeface="Georgia"/>
              </a:rPr>
              <a:t>graph </a:t>
            </a:r>
            <a:r>
              <a:rPr sz="2000" dirty="0">
                <a:latin typeface="Georgia"/>
                <a:cs typeface="Georgia"/>
              </a:rPr>
              <a:t>in </a:t>
            </a:r>
            <a:r>
              <a:rPr sz="2000" spc="-5" dirty="0">
                <a:latin typeface="Georgia"/>
                <a:cs typeface="Georgia"/>
              </a:rPr>
              <a:t>which </a:t>
            </a:r>
            <a:r>
              <a:rPr sz="2000" i="1" dirty="0">
                <a:latin typeface="Georgia"/>
                <a:cs typeface="Georgia"/>
              </a:rPr>
              <a:t>v</a:t>
            </a:r>
            <a:r>
              <a:rPr sz="2000" i="1" spc="4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and</a:t>
            </a:r>
            <a:endParaRPr sz="2000">
              <a:latin typeface="Georgia"/>
              <a:cs typeface="Georgia"/>
            </a:endParaRPr>
          </a:p>
          <a:p>
            <a:pPr marL="393700">
              <a:lnSpc>
                <a:spcPts val="2140"/>
              </a:lnSpc>
            </a:pPr>
            <a:r>
              <a:rPr sz="1950" dirty="0">
                <a:latin typeface="Georgia"/>
                <a:cs typeface="Georgia"/>
              </a:rPr>
              <a:t>all </a:t>
            </a:r>
            <a:r>
              <a:rPr sz="1950" spc="-5" dirty="0">
                <a:latin typeface="Georgia"/>
                <a:cs typeface="Georgia"/>
              </a:rPr>
              <a:t>edges</a:t>
            </a:r>
            <a:endParaRPr sz="1950">
              <a:latin typeface="Georgia"/>
              <a:cs typeface="Georgia"/>
            </a:endParaRPr>
          </a:p>
          <a:p>
            <a:pPr marL="3670935">
              <a:lnSpc>
                <a:spcPts val="2320"/>
              </a:lnSpc>
            </a:pPr>
            <a:r>
              <a:rPr sz="2000" spc="-5" dirty="0">
                <a:latin typeface="Georgia"/>
                <a:cs typeface="Georgia"/>
              </a:rPr>
              <a:t>incident to </a:t>
            </a:r>
            <a:r>
              <a:rPr sz="2000" spc="-10" dirty="0">
                <a:latin typeface="Georgia"/>
                <a:cs typeface="Georgia"/>
              </a:rPr>
              <a:t>it </a:t>
            </a:r>
            <a:r>
              <a:rPr sz="2000" dirty="0">
                <a:latin typeface="Georgia"/>
                <a:cs typeface="Georgia"/>
              </a:rPr>
              <a:t>are </a:t>
            </a:r>
            <a:r>
              <a:rPr sz="2000" spc="-5" dirty="0">
                <a:latin typeface="Georgia"/>
                <a:cs typeface="Georgia"/>
              </a:rPr>
              <a:t>removed</a:t>
            </a:r>
            <a:endParaRPr sz="2000">
              <a:latin typeface="Georgia"/>
              <a:cs typeface="Georgia"/>
            </a:endParaRPr>
          </a:p>
          <a:p>
            <a:pPr marL="294005">
              <a:lnSpc>
                <a:spcPts val="2280"/>
              </a:lnSpc>
              <a:spcBef>
                <a:spcPts val="160"/>
              </a:spcBef>
            </a:pPr>
            <a:r>
              <a:rPr sz="2000" i="1" spc="-5" dirty="0">
                <a:latin typeface="Georgia"/>
                <a:cs typeface="Georgia"/>
              </a:rPr>
              <a:t>Graph </a:t>
            </a:r>
            <a:r>
              <a:rPr sz="2000" b="1" spc="-5" dirty="0">
                <a:latin typeface="Georgia"/>
                <a:cs typeface="Georgia"/>
              </a:rPr>
              <a:t>DeleteEdge(</a:t>
            </a:r>
            <a:r>
              <a:rPr sz="2000" i="1" spc="-5" dirty="0">
                <a:latin typeface="Georgia"/>
                <a:cs typeface="Georgia"/>
              </a:rPr>
              <a:t>graph</a:t>
            </a:r>
            <a:r>
              <a:rPr sz="2000" spc="-5" dirty="0">
                <a:latin typeface="Georgia"/>
                <a:cs typeface="Georgia"/>
              </a:rPr>
              <a:t>, </a:t>
            </a:r>
            <a:r>
              <a:rPr sz="2000" i="1" dirty="0">
                <a:latin typeface="Georgia"/>
                <a:cs typeface="Georgia"/>
              </a:rPr>
              <a:t>v</a:t>
            </a:r>
            <a:r>
              <a:rPr sz="1350" i="1" dirty="0">
                <a:latin typeface="Georgia"/>
                <a:cs typeface="Georgia"/>
              </a:rPr>
              <a:t>1</a:t>
            </a:r>
            <a:r>
              <a:rPr sz="2000" dirty="0">
                <a:latin typeface="Georgia"/>
                <a:cs typeface="Georgia"/>
              </a:rPr>
              <a:t>, </a:t>
            </a:r>
            <a:r>
              <a:rPr sz="2000" i="1" spc="-5" dirty="0">
                <a:latin typeface="Georgia"/>
                <a:cs typeface="Georgia"/>
              </a:rPr>
              <a:t>v</a:t>
            </a:r>
            <a:r>
              <a:rPr sz="1350" i="1" spc="-5" dirty="0">
                <a:latin typeface="Georgia"/>
                <a:cs typeface="Georgia"/>
              </a:rPr>
              <a:t>2</a:t>
            </a:r>
            <a:r>
              <a:rPr sz="2000" spc="-5" dirty="0">
                <a:latin typeface="Georgia"/>
                <a:cs typeface="Georgia"/>
              </a:rPr>
              <a:t>)::=return </a:t>
            </a:r>
            <a:r>
              <a:rPr sz="2000" dirty="0">
                <a:latin typeface="Georgia"/>
                <a:cs typeface="Georgia"/>
              </a:rPr>
              <a:t>a </a:t>
            </a:r>
            <a:r>
              <a:rPr sz="2000" spc="-5" dirty="0">
                <a:latin typeface="Georgia"/>
                <a:cs typeface="Georgia"/>
              </a:rPr>
              <a:t>graph </a:t>
            </a:r>
            <a:r>
              <a:rPr sz="2000" dirty="0">
                <a:latin typeface="Georgia"/>
                <a:cs typeface="Georgia"/>
              </a:rPr>
              <a:t>in </a:t>
            </a:r>
            <a:r>
              <a:rPr sz="2000" spc="-5" dirty="0">
                <a:latin typeface="Georgia"/>
                <a:cs typeface="Georgia"/>
              </a:rPr>
              <a:t>which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the</a:t>
            </a:r>
            <a:endParaRPr sz="2000">
              <a:latin typeface="Georgia"/>
              <a:cs typeface="Georgia"/>
            </a:endParaRPr>
          </a:p>
          <a:p>
            <a:pPr marL="393700">
              <a:lnSpc>
                <a:spcPts val="2220"/>
              </a:lnSpc>
            </a:pPr>
            <a:r>
              <a:rPr sz="1950" spc="-5" dirty="0">
                <a:latin typeface="Georgia"/>
                <a:cs typeface="Georgia"/>
              </a:rPr>
              <a:t>edge </a:t>
            </a:r>
            <a:r>
              <a:rPr sz="1950" dirty="0">
                <a:latin typeface="Georgia"/>
                <a:cs typeface="Georgia"/>
              </a:rPr>
              <a:t>(</a:t>
            </a:r>
            <a:r>
              <a:rPr sz="1950" i="1" dirty="0">
                <a:latin typeface="Georgia"/>
                <a:cs typeface="Georgia"/>
              </a:rPr>
              <a:t>v</a:t>
            </a:r>
            <a:r>
              <a:rPr sz="1350" i="1" dirty="0">
                <a:latin typeface="Georgia"/>
                <a:cs typeface="Georgia"/>
              </a:rPr>
              <a:t>1</a:t>
            </a:r>
            <a:r>
              <a:rPr sz="1950" dirty="0">
                <a:latin typeface="Georgia"/>
                <a:cs typeface="Georgia"/>
              </a:rPr>
              <a:t>,</a:t>
            </a:r>
            <a:r>
              <a:rPr sz="1950" spc="-10" dirty="0">
                <a:latin typeface="Georgia"/>
                <a:cs typeface="Georgia"/>
              </a:rPr>
              <a:t> </a:t>
            </a:r>
            <a:r>
              <a:rPr sz="1950" i="1" spc="-5" dirty="0">
                <a:latin typeface="Georgia"/>
                <a:cs typeface="Georgia"/>
              </a:rPr>
              <a:t>v</a:t>
            </a:r>
            <a:r>
              <a:rPr sz="1350" i="1" spc="-5" dirty="0">
                <a:latin typeface="Georgia"/>
                <a:cs typeface="Georgia"/>
              </a:rPr>
              <a:t>2</a:t>
            </a:r>
            <a:r>
              <a:rPr sz="1950" spc="-5" dirty="0">
                <a:latin typeface="Georgia"/>
                <a:cs typeface="Georgia"/>
              </a:rPr>
              <a:t>)</a:t>
            </a:r>
            <a:endParaRPr sz="195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84708" y="5406688"/>
          <a:ext cx="8597265" cy="1554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2285"/>
                <a:gridCol w="4284980"/>
              </a:tblGrid>
              <a:tr h="315252">
                <a:tc gridSpan="2">
                  <a:txBody>
                    <a:bodyPr/>
                    <a:lstStyle/>
                    <a:p>
                      <a:pPr marL="24130" algn="ctr">
                        <a:lnSpc>
                          <a:spcPts val="2240"/>
                        </a:lnSpc>
                      </a:pPr>
                      <a:r>
                        <a:rPr sz="2000" dirty="0">
                          <a:latin typeface="Georgia"/>
                          <a:cs typeface="Georgia"/>
                        </a:rPr>
                        <a:t>is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 removed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39826">
                <a:tc gridSpan="2"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i="1" dirty="0">
                          <a:latin typeface="Georgia"/>
                          <a:cs typeface="Georgia"/>
                        </a:rPr>
                        <a:t>Boolean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IsEmpty(</a:t>
                      </a:r>
                      <a:r>
                        <a:rPr sz="2000" i="1" spc="-5" dirty="0">
                          <a:latin typeface="Georgia"/>
                          <a:cs typeface="Georgia"/>
                        </a:rPr>
                        <a:t>graph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)::=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if (</a:t>
                      </a:r>
                      <a:r>
                        <a:rPr sz="2000" i="1" dirty="0">
                          <a:latin typeface="Georgia"/>
                          <a:cs typeface="Georgia"/>
                        </a:rPr>
                        <a:t>graph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==</a:t>
                      </a:r>
                      <a:r>
                        <a:rPr sz="2000" i="1" dirty="0">
                          <a:latin typeface="Georgia"/>
                          <a:cs typeface="Georgia"/>
                        </a:rPr>
                        <a:t>empty </a:t>
                      </a:r>
                      <a:r>
                        <a:rPr sz="2000" i="1" spc="-5" dirty="0">
                          <a:latin typeface="Georgia"/>
                          <a:cs typeface="Georgia"/>
                        </a:rPr>
                        <a:t>graph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) return</a:t>
                      </a:r>
                      <a:r>
                        <a:rPr sz="20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TRUE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508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33146">
                <a:tc gridSpan="2">
                  <a:txBody>
                    <a:bodyPr/>
                    <a:lstStyle/>
                    <a:p>
                      <a:pPr marR="69532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spc="-5" dirty="0">
                          <a:latin typeface="Georgia"/>
                          <a:cs typeface="Georgia"/>
                        </a:rPr>
                        <a:t>else return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FALSE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381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7687">
                <a:tc gridSpan="2">
                  <a:txBody>
                    <a:bodyPr/>
                    <a:lstStyle/>
                    <a:p>
                      <a:pPr marL="127000">
                        <a:lnSpc>
                          <a:spcPts val="2325"/>
                        </a:lnSpc>
                      </a:pPr>
                      <a:r>
                        <a:rPr sz="2000" i="1" dirty="0">
                          <a:latin typeface="Georgia"/>
                          <a:cs typeface="Georgia"/>
                        </a:rPr>
                        <a:t>List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Adjacent(</a:t>
                      </a:r>
                      <a:r>
                        <a:rPr sz="2000" i="1" spc="-5" dirty="0">
                          <a:latin typeface="Georgia"/>
                          <a:cs typeface="Georgia"/>
                        </a:rPr>
                        <a:t>graph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,</a:t>
                      </a:r>
                      <a:r>
                        <a:rPr sz="2000" i="1" spc="-5" dirty="0">
                          <a:latin typeface="Georgia"/>
                          <a:cs typeface="Georgia"/>
                        </a:rPr>
                        <a:t>v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)::=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return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a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list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of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all vertices that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are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adjacent</a:t>
                      </a:r>
                      <a:r>
                        <a:rPr sz="1800" spc="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to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8857">
                <a:tc>
                  <a:txBody>
                    <a:bodyPr/>
                    <a:lstStyle/>
                    <a:p>
                      <a:pPr marL="228600">
                        <a:lnSpc>
                          <a:spcPts val="1939"/>
                        </a:lnSpc>
                      </a:pPr>
                      <a:r>
                        <a:rPr sz="1800" i="1" dirty="0">
                          <a:latin typeface="Georgia"/>
                          <a:cs typeface="Georgia"/>
                        </a:rPr>
                        <a:t>v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600"/>
                        </a:lnSpc>
                        <a:spcBef>
                          <a:spcPts val="34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18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8310" y="212852"/>
            <a:ext cx="1778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Contents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680974"/>
            <a:ext cx="8364220" cy="546290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890"/>
              </a:spcBef>
              <a:buClr>
                <a:srgbClr val="2100AC"/>
              </a:buClr>
              <a:buSzPct val="56060"/>
              <a:buFont typeface="Wingdings"/>
              <a:buChar char=""/>
              <a:tabLst>
                <a:tab pos="302260" algn="l"/>
              </a:tabLst>
            </a:pPr>
            <a:r>
              <a:rPr sz="3300" spc="-5" dirty="0">
                <a:solidFill>
                  <a:srgbClr val="FF0000"/>
                </a:solidFill>
                <a:latin typeface="Times New Roman"/>
                <a:cs typeface="Times New Roman"/>
              </a:rPr>
              <a:t>Basic </a:t>
            </a:r>
            <a:r>
              <a:rPr sz="3300" dirty="0">
                <a:solidFill>
                  <a:srgbClr val="FF0000"/>
                </a:solidFill>
                <a:latin typeface="Times New Roman"/>
                <a:cs typeface="Times New Roman"/>
              </a:rPr>
              <a:t>concepts</a:t>
            </a:r>
            <a:endParaRPr sz="3300">
              <a:latin typeface="Times New Roman"/>
              <a:cs typeface="Times New Roman"/>
            </a:endParaRPr>
          </a:p>
          <a:p>
            <a:pPr marL="302260" indent="-289560">
              <a:lnSpc>
                <a:spcPct val="100000"/>
              </a:lnSpc>
              <a:spcBef>
                <a:spcPts val="790"/>
              </a:spcBef>
              <a:buClr>
                <a:srgbClr val="2100AC"/>
              </a:buClr>
              <a:buSzPct val="54545"/>
              <a:buFont typeface="Wingdings"/>
              <a:buChar char=""/>
              <a:tabLst>
                <a:tab pos="302260" algn="l"/>
              </a:tabLst>
            </a:pPr>
            <a:r>
              <a:rPr sz="3300" spc="-5" dirty="0">
                <a:latin typeface="Times New Roman"/>
                <a:cs typeface="Times New Roman"/>
              </a:rPr>
              <a:t>Operations</a:t>
            </a:r>
            <a:endParaRPr sz="3300">
              <a:latin typeface="Times New Roman"/>
              <a:cs typeface="Times New Roman"/>
            </a:endParaRPr>
          </a:p>
          <a:p>
            <a:pPr marL="302260" indent="-289560">
              <a:lnSpc>
                <a:spcPct val="100000"/>
              </a:lnSpc>
              <a:spcBef>
                <a:spcPts val="795"/>
              </a:spcBef>
              <a:buClr>
                <a:srgbClr val="2100AC"/>
              </a:buClr>
              <a:buSzPct val="54545"/>
              <a:buFont typeface="Wingdings"/>
              <a:buChar char=""/>
              <a:tabLst>
                <a:tab pos="302260" algn="l"/>
              </a:tabLst>
            </a:pPr>
            <a:r>
              <a:rPr sz="3300" dirty="0">
                <a:latin typeface="Times New Roman"/>
                <a:cs typeface="Times New Roman"/>
              </a:rPr>
              <a:t>Graphs </a:t>
            </a:r>
            <a:r>
              <a:rPr sz="3300" spc="-5" dirty="0">
                <a:latin typeface="Times New Roman"/>
                <a:cs typeface="Times New Roman"/>
              </a:rPr>
              <a:t>storage structures</a:t>
            </a:r>
            <a:endParaRPr sz="3300">
              <a:latin typeface="Times New Roman"/>
              <a:cs typeface="Times New Roman"/>
            </a:endParaRPr>
          </a:p>
          <a:p>
            <a:pPr marL="302260" indent="-289560">
              <a:lnSpc>
                <a:spcPct val="100000"/>
              </a:lnSpc>
              <a:spcBef>
                <a:spcPts val="820"/>
              </a:spcBef>
              <a:buClr>
                <a:srgbClr val="2100AC"/>
              </a:buClr>
              <a:buSzPct val="54545"/>
              <a:buFont typeface="Wingdings"/>
              <a:buChar char=""/>
              <a:tabLst>
                <a:tab pos="302260" algn="l"/>
              </a:tabLst>
            </a:pPr>
            <a:r>
              <a:rPr sz="3300" spc="-5" dirty="0">
                <a:latin typeface="Times New Roman"/>
                <a:cs typeface="Times New Roman"/>
              </a:rPr>
              <a:t>Traversals: </a:t>
            </a:r>
            <a:r>
              <a:rPr sz="3300" dirty="0">
                <a:latin typeface="Times New Roman"/>
                <a:cs typeface="Times New Roman"/>
              </a:rPr>
              <a:t>Depth </a:t>
            </a:r>
            <a:r>
              <a:rPr sz="3300" spc="-5" dirty="0">
                <a:latin typeface="Times New Roman"/>
                <a:cs typeface="Times New Roman"/>
              </a:rPr>
              <a:t>First </a:t>
            </a:r>
            <a:r>
              <a:rPr sz="3300" dirty="0">
                <a:latin typeface="Times New Roman"/>
                <a:cs typeface="Times New Roman"/>
              </a:rPr>
              <a:t>and Breadth </a:t>
            </a:r>
            <a:r>
              <a:rPr sz="3300" spc="-5" dirty="0">
                <a:latin typeface="Times New Roman"/>
                <a:cs typeface="Times New Roman"/>
              </a:rPr>
              <a:t>First.</a:t>
            </a:r>
            <a:endParaRPr sz="3300">
              <a:latin typeface="Times New Roman"/>
              <a:cs typeface="Times New Roman"/>
            </a:endParaRPr>
          </a:p>
          <a:p>
            <a:pPr marL="302260" indent="-289560">
              <a:lnSpc>
                <a:spcPct val="100000"/>
              </a:lnSpc>
              <a:spcBef>
                <a:spcPts val="790"/>
              </a:spcBef>
              <a:buClr>
                <a:srgbClr val="2100AC"/>
              </a:buClr>
              <a:buSzPct val="54545"/>
              <a:buFont typeface="Wingdings"/>
              <a:buChar char=""/>
              <a:tabLst>
                <a:tab pos="302260" algn="l"/>
              </a:tabLst>
            </a:pPr>
            <a:r>
              <a:rPr sz="3300" dirty="0">
                <a:latin typeface="Times New Roman"/>
                <a:cs typeface="Times New Roman"/>
              </a:rPr>
              <a:t>Graph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algorithm</a:t>
            </a:r>
            <a:endParaRPr sz="3300">
              <a:latin typeface="Times New Roman"/>
              <a:cs typeface="Times New Roman"/>
            </a:endParaRPr>
          </a:p>
          <a:p>
            <a:pPr marL="390525" indent="-378460">
              <a:lnSpc>
                <a:spcPct val="100000"/>
              </a:lnSpc>
              <a:spcBef>
                <a:spcPts val="795"/>
              </a:spcBef>
              <a:buClr>
                <a:srgbClr val="2100AC"/>
              </a:buClr>
              <a:buSzPct val="54545"/>
              <a:buFont typeface="Wingdings"/>
              <a:buChar char=""/>
              <a:tabLst>
                <a:tab pos="390525" algn="l"/>
                <a:tab pos="391160" algn="l"/>
              </a:tabLst>
            </a:pPr>
            <a:r>
              <a:rPr sz="3300" dirty="0">
                <a:solidFill>
                  <a:srgbClr val="FF0000"/>
                </a:solidFill>
                <a:latin typeface="Times New Roman"/>
                <a:cs typeface="Times New Roman"/>
              </a:rPr>
              <a:t>Graph </a:t>
            </a:r>
            <a:r>
              <a:rPr sz="3300" spc="-5" dirty="0">
                <a:solidFill>
                  <a:srgbClr val="FF0000"/>
                </a:solidFill>
                <a:latin typeface="Times New Roman"/>
                <a:cs typeface="Times New Roman"/>
              </a:rPr>
              <a:t>as </a:t>
            </a:r>
            <a:r>
              <a:rPr sz="3300" dirty="0">
                <a:solidFill>
                  <a:srgbClr val="FF0000"/>
                </a:solidFill>
                <a:latin typeface="Times New Roman"/>
                <a:cs typeface="Times New Roman"/>
              </a:rPr>
              <a:t>an</a:t>
            </a:r>
            <a:r>
              <a:rPr sz="3300" spc="-5" dirty="0">
                <a:solidFill>
                  <a:srgbClr val="FF0000"/>
                </a:solidFill>
                <a:latin typeface="Times New Roman"/>
                <a:cs typeface="Times New Roman"/>
              </a:rPr>
              <a:t> ADT</a:t>
            </a:r>
            <a:endParaRPr sz="3300">
              <a:latin typeface="Times New Roman"/>
              <a:cs typeface="Times New Roman"/>
            </a:endParaRPr>
          </a:p>
          <a:p>
            <a:pPr marL="390525" indent="-378460">
              <a:lnSpc>
                <a:spcPct val="100000"/>
              </a:lnSpc>
              <a:spcBef>
                <a:spcPts val="875"/>
              </a:spcBef>
              <a:buClr>
                <a:srgbClr val="2100AC"/>
              </a:buClr>
              <a:buSzPct val="55384"/>
              <a:buFont typeface="Wingdings"/>
              <a:buChar char=""/>
              <a:tabLst>
                <a:tab pos="390525" algn="l"/>
                <a:tab pos="391160" algn="l"/>
              </a:tabLst>
            </a:pPr>
            <a:r>
              <a:rPr sz="3250" dirty="0">
                <a:latin typeface="Times New Roman"/>
                <a:cs typeface="Times New Roman"/>
              </a:rPr>
              <a:t>Minimum spanning </a:t>
            </a:r>
            <a:r>
              <a:rPr sz="3250" spc="-5" dirty="0">
                <a:latin typeface="Times New Roman"/>
                <a:cs typeface="Times New Roman"/>
              </a:rPr>
              <a:t>trees: </a:t>
            </a:r>
            <a:r>
              <a:rPr sz="3250" dirty="0">
                <a:latin typeface="Times New Roman"/>
                <a:cs typeface="Times New Roman"/>
              </a:rPr>
              <a:t>Kruskal’s and</a:t>
            </a:r>
            <a:r>
              <a:rPr sz="3250" spc="-20" dirty="0">
                <a:latin typeface="Times New Roman"/>
                <a:cs typeface="Times New Roman"/>
              </a:rPr>
              <a:t> </a:t>
            </a:r>
            <a:r>
              <a:rPr sz="3250" spc="-5" dirty="0">
                <a:latin typeface="Times New Roman"/>
                <a:cs typeface="Times New Roman"/>
              </a:rPr>
              <a:t>Prim’s.</a:t>
            </a:r>
            <a:endParaRPr sz="3250">
              <a:latin typeface="Times New Roman"/>
              <a:cs typeface="Times New Roman"/>
            </a:endParaRPr>
          </a:p>
          <a:p>
            <a:pPr marL="302260" indent="-289560">
              <a:lnSpc>
                <a:spcPct val="100000"/>
              </a:lnSpc>
              <a:spcBef>
                <a:spcPts val="795"/>
              </a:spcBef>
              <a:buClr>
                <a:srgbClr val="2100AC"/>
              </a:buClr>
              <a:buSzPct val="56060"/>
              <a:buFont typeface="Wingdings"/>
              <a:buChar char=""/>
              <a:tabLst>
                <a:tab pos="302260" algn="l"/>
              </a:tabLst>
            </a:pPr>
            <a:r>
              <a:rPr sz="3300" spc="-5" dirty="0">
                <a:latin typeface="Times New Roman"/>
                <a:cs typeface="Times New Roman"/>
              </a:rPr>
              <a:t>Algorithm </a:t>
            </a:r>
            <a:r>
              <a:rPr sz="3300" dirty="0">
                <a:latin typeface="Times New Roman"/>
                <a:cs typeface="Times New Roman"/>
              </a:rPr>
              <a:t>for </a:t>
            </a:r>
            <a:r>
              <a:rPr sz="3300" spc="-5" dirty="0">
                <a:latin typeface="Times New Roman"/>
                <a:cs typeface="Times New Roman"/>
              </a:rPr>
              <a:t>shortest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path</a:t>
            </a:r>
            <a:endParaRPr sz="3300">
              <a:latin typeface="Times New Roman"/>
              <a:cs typeface="Times New Roman"/>
            </a:endParaRPr>
          </a:p>
          <a:p>
            <a:pPr marL="302260" indent="-289560">
              <a:lnSpc>
                <a:spcPct val="100000"/>
              </a:lnSpc>
              <a:spcBef>
                <a:spcPts val="780"/>
              </a:spcBef>
              <a:buClr>
                <a:srgbClr val="2100AC"/>
              </a:buClr>
              <a:buSzPct val="56060"/>
              <a:buFont typeface="Wingdings"/>
              <a:buChar char=""/>
              <a:tabLst>
                <a:tab pos="302260" algn="l"/>
              </a:tabLst>
            </a:pPr>
            <a:r>
              <a:rPr sz="3300" spc="-5" dirty="0">
                <a:latin typeface="Times New Roman"/>
                <a:cs typeface="Times New Roman"/>
              </a:rPr>
              <a:t>Topological </a:t>
            </a:r>
            <a:r>
              <a:rPr sz="3300" dirty="0">
                <a:latin typeface="Times New Roman"/>
                <a:cs typeface="Times New Roman"/>
              </a:rPr>
              <a:t>sorting</a:t>
            </a:r>
            <a:endParaRPr sz="33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827007" y="6682583"/>
            <a:ext cx="259079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45"/>
              </a:lnSpc>
            </a:pPr>
            <a:r>
              <a:rPr sz="1300" spc="-5" dirty="0">
                <a:latin typeface="Arial"/>
                <a:cs typeface="Arial"/>
              </a:rPr>
              <a:t>20</a:t>
            </a:r>
            <a:endParaRPr sz="13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1241" y="455422"/>
            <a:ext cx="22548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Times New Roman"/>
                <a:cs typeface="Times New Roman"/>
              </a:rPr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379499"/>
            <a:ext cx="2752725" cy="312039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800"/>
              </a:spcBef>
              <a:buClr>
                <a:srgbClr val="9900FF"/>
              </a:buClr>
              <a:buSzPct val="60714"/>
              <a:buFont typeface="Wingdings"/>
              <a:buChar char="◼"/>
              <a:tabLst>
                <a:tab pos="352425" algn="l"/>
                <a:tab pos="353060" algn="l"/>
              </a:tabLst>
            </a:pPr>
            <a:r>
              <a:rPr sz="2800" spc="-5" dirty="0">
                <a:latin typeface="Times New Roman"/>
                <a:cs typeface="Times New Roman"/>
              </a:rPr>
              <a:t>Insert 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vertex</a:t>
            </a:r>
            <a:endParaRPr sz="2800">
              <a:latin typeface="Times New Roman"/>
              <a:cs typeface="Times New Roman"/>
            </a:endParaRPr>
          </a:p>
          <a:p>
            <a:pPr marL="352425" indent="-340360">
              <a:lnSpc>
                <a:spcPct val="100000"/>
              </a:lnSpc>
              <a:spcBef>
                <a:spcPts val="695"/>
              </a:spcBef>
              <a:buClr>
                <a:srgbClr val="9900FF"/>
              </a:buClr>
              <a:buSzPct val="60714"/>
              <a:buFont typeface="Wingdings"/>
              <a:buChar char="◼"/>
              <a:tabLst>
                <a:tab pos="352425" algn="l"/>
                <a:tab pos="353060" algn="l"/>
              </a:tabLst>
            </a:pPr>
            <a:r>
              <a:rPr sz="2800" spc="-5" dirty="0">
                <a:latin typeface="Times New Roman"/>
                <a:cs typeface="Times New Roman"/>
              </a:rPr>
              <a:t>Delete a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vertex</a:t>
            </a:r>
            <a:endParaRPr sz="2800">
              <a:latin typeface="Times New Roman"/>
              <a:cs typeface="Times New Roman"/>
            </a:endParaRPr>
          </a:p>
          <a:p>
            <a:pPr marL="352425" indent="-340360">
              <a:lnSpc>
                <a:spcPct val="100000"/>
              </a:lnSpc>
              <a:spcBef>
                <a:spcPts val="700"/>
              </a:spcBef>
              <a:buClr>
                <a:srgbClr val="9900FF"/>
              </a:buClr>
              <a:buSzPct val="60714"/>
              <a:buFont typeface="Wingdings"/>
              <a:buChar char="◼"/>
              <a:tabLst>
                <a:tab pos="352425" algn="l"/>
                <a:tab pos="353060" algn="l"/>
              </a:tabLst>
            </a:pPr>
            <a:r>
              <a:rPr sz="2800" spc="-5" dirty="0">
                <a:latin typeface="Times New Roman"/>
                <a:cs typeface="Times New Roman"/>
              </a:rPr>
              <a:t>Add </a:t>
            </a:r>
            <a:r>
              <a:rPr sz="2800" spc="-10" dirty="0">
                <a:latin typeface="Times New Roman"/>
                <a:cs typeface="Times New Roman"/>
              </a:rPr>
              <a:t>an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edge</a:t>
            </a:r>
            <a:endParaRPr sz="2800">
              <a:latin typeface="Times New Roman"/>
              <a:cs typeface="Times New Roman"/>
            </a:endParaRPr>
          </a:p>
          <a:p>
            <a:pPr marL="352425" indent="-340360">
              <a:lnSpc>
                <a:spcPct val="100000"/>
              </a:lnSpc>
              <a:spcBef>
                <a:spcPts val="695"/>
              </a:spcBef>
              <a:buClr>
                <a:srgbClr val="9900FF"/>
              </a:buClr>
              <a:buSzPct val="60714"/>
              <a:buFont typeface="Wingdings"/>
              <a:buChar char="◼"/>
              <a:tabLst>
                <a:tab pos="352425" algn="l"/>
                <a:tab pos="353060" algn="l"/>
              </a:tabLst>
            </a:pPr>
            <a:r>
              <a:rPr sz="2800" spc="-5" dirty="0">
                <a:latin typeface="Times New Roman"/>
                <a:cs typeface="Times New Roman"/>
              </a:rPr>
              <a:t>Delete an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edge</a:t>
            </a:r>
            <a:endParaRPr sz="2800">
              <a:latin typeface="Times New Roman"/>
              <a:cs typeface="Times New Roman"/>
            </a:endParaRPr>
          </a:p>
          <a:p>
            <a:pPr marL="352425" indent="-340360">
              <a:lnSpc>
                <a:spcPct val="100000"/>
              </a:lnSpc>
              <a:spcBef>
                <a:spcPts val="695"/>
              </a:spcBef>
              <a:buClr>
                <a:srgbClr val="9900FF"/>
              </a:buClr>
              <a:buSzPct val="60714"/>
              <a:buFont typeface="Wingdings"/>
              <a:buChar char="◼"/>
              <a:tabLst>
                <a:tab pos="352425" algn="l"/>
                <a:tab pos="353060" algn="l"/>
              </a:tabLst>
            </a:pPr>
            <a:r>
              <a:rPr sz="2800" dirty="0">
                <a:latin typeface="Times New Roman"/>
                <a:cs typeface="Times New Roman"/>
              </a:rPr>
              <a:t>Find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vertex</a:t>
            </a:r>
            <a:endParaRPr sz="2800">
              <a:latin typeface="Times New Roman"/>
              <a:cs typeface="Times New Roman"/>
            </a:endParaRPr>
          </a:p>
          <a:p>
            <a:pPr marL="352425" indent="-340360">
              <a:lnSpc>
                <a:spcPct val="100000"/>
              </a:lnSpc>
              <a:spcBef>
                <a:spcPts val="720"/>
              </a:spcBef>
              <a:buClr>
                <a:srgbClr val="9900FF"/>
              </a:buClr>
              <a:buSzPct val="60714"/>
              <a:buFont typeface="Wingdings"/>
              <a:buChar char="◼"/>
              <a:tabLst>
                <a:tab pos="352425" algn="l"/>
                <a:tab pos="353060" algn="l"/>
              </a:tabLst>
            </a:pPr>
            <a:r>
              <a:rPr sz="2800" spc="-5" dirty="0">
                <a:latin typeface="Times New Roman"/>
                <a:cs typeface="Times New Roman"/>
              </a:rPr>
              <a:t>Traverse a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graph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2494" y="157987"/>
            <a:ext cx="562800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7240" marR="5080" indent="-765175">
              <a:lnSpc>
                <a:spcPct val="100000"/>
              </a:lnSpc>
              <a:spcBef>
                <a:spcPts val="95"/>
              </a:spcBef>
            </a:pPr>
            <a:r>
              <a:rPr b="0" i="1" spc="-10" dirty="0">
                <a:solidFill>
                  <a:srgbClr val="FF00FF"/>
                </a:solidFill>
                <a:latin typeface="Georgia"/>
                <a:cs typeface="Georgia"/>
              </a:rPr>
              <a:t>Graph </a:t>
            </a:r>
            <a:r>
              <a:rPr b="0" i="1" spc="-5" dirty="0">
                <a:solidFill>
                  <a:srgbClr val="FF00FF"/>
                </a:solidFill>
                <a:latin typeface="Georgia"/>
                <a:cs typeface="Georgia"/>
              </a:rPr>
              <a:t>Storage structure  (Representations)</a:t>
            </a:r>
          </a:p>
        </p:txBody>
      </p:sp>
      <p:sp>
        <p:nvSpPr>
          <p:cNvPr id="3" name="object 3"/>
          <p:cNvSpPr/>
          <p:nvPr/>
        </p:nvSpPr>
        <p:spPr>
          <a:xfrm>
            <a:off x="469265" y="1962785"/>
            <a:ext cx="240665" cy="2501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1304" y="1749374"/>
            <a:ext cx="4559300" cy="3131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sz="2750" spc="-5" dirty="0">
                <a:latin typeface="Georgia"/>
                <a:cs typeface="Georgia"/>
              </a:rPr>
              <a:t>Sequential </a:t>
            </a:r>
            <a:r>
              <a:rPr sz="2750" dirty="0">
                <a:latin typeface="Georgia"/>
                <a:cs typeface="Georgia"/>
              </a:rPr>
              <a:t>:Adjacency </a:t>
            </a:r>
            <a:r>
              <a:rPr sz="2750" spc="-5" dirty="0">
                <a:latin typeface="Georgia"/>
                <a:cs typeface="Georgia"/>
              </a:rPr>
              <a:t>Matrix  Linked list: Adjacency</a:t>
            </a:r>
            <a:r>
              <a:rPr sz="2750" spc="-10" dirty="0">
                <a:latin typeface="Georgia"/>
                <a:cs typeface="Georgia"/>
              </a:rPr>
              <a:t> </a:t>
            </a:r>
            <a:r>
              <a:rPr sz="2750" spc="-5" dirty="0">
                <a:latin typeface="Georgia"/>
                <a:cs typeface="Georgia"/>
              </a:rPr>
              <a:t>Lists</a:t>
            </a:r>
            <a:endParaRPr sz="27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Georgia"/>
              <a:cs typeface="Georgia"/>
            </a:endParaRPr>
          </a:p>
          <a:p>
            <a:pPr marL="13970" marR="1676400">
              <a:lnSpc>
                <a:spcPct val="121400"/>
              </a:lnSpc>
            </a:pPr>
            <a:r>
              <a:rPr sz="2800" spc="-5" dirty="0">
                <a:latin typeface="Georgia"/>
                <a:cs typeface="Georgia"/>
              </a:rPr>
              <a:t>Requires </a:t>
            </a:r>
            <a:r>
              <a:rPr sz="2800" spc="-10" dirty="0">
                <a:latin typeface="Georgia"/>
                <a:cs typeface="Georgia"/>
              </a:rPr>
              <a:t>two </a:t>
            </a:r>
            <a:r>
              <a:rPr sz="2800" spc="-5" dirty="0">
                <a:latin typeface="Georgia"/>
                <a:cs typeface="Georgia"/>
              </a:rPr>
              <a:t>sets:  Vertices</a:t>
            </a:r>
            <a:endParaRPr sz="2800">
              <a:latin typeface="Georgia"/>
              <a:cs typeface="Georgia"/>
            </a:endParaRPr>
          </a:p>
          <a:p>
            <a:pPr marL="13970">
              <a:lnSpc>
                <a:spcPct val="100000"/>
              </a:lnSpc>
              <a:spcBef>
                <a:spcPts val="695"/>
              </a:spcBef>
            </a:pPr>
            <a:r>
              <a:rPr sz="2800" spc="-5" dirty="0">
                <a:latin typeface="Georgia"/>
                <a:cs typeface="Georgia"/>
              </a:rPr>
              <a:t>Edges </a:t>
            </a:r>
            <a:r>
              <a:rPr sz="2800" dirty="0">
                <a:latin typeface="Georgia"/>
                <a:cs typeface="Georgia"/>
              </a:rPr>
              <a:t>and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arcs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9265" y="2484120"/>
            <a:ext cx="240665" cy="2501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9265" y="3512820"/>
            <a:ext cx="240665" cy="250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9265" y="4030979"/>
            <a:ext cx="240665" cy="2501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265" y="4545965"/>
            <a:ext cx="240665" cy="2501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27007" y="6682583"/>
            <a:ext cx="259079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45"/>
              </a:lnSpc>
            </a:pPr>
            <a:r>
              <a:rPr sz="1300" spc="-5" dirty="0">
                <a:latin typeface="Arial"/>
                <a:cs typeface="Arial"/>
              </a:rPr>
              <a:t>21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827007" y="6682583"/>
            <a:ext cx="259079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45"/>
              </a:lnSpc>
            </a:pPr>
            <a:r>
              <a:rPr sz="1300" spc="-5" dirty="0">
                <a:latin typeface="Arial"/>
                <a:cs typeface="Arial"/>
              </a:rPr>
              <a:t>22</a:t>
            </a:r>
            <a:endParaRPr sz="13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194" y="453898"/>
            <a:ext cx="39579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Georgia"/>
                <a:cs typeface="Georgia"/>
              </a:rPr>
              <a:t>Adjacency</a:t>
            </a:r>
            <a:r>
              <a:rPr b="0" spc="-40" dirty="0">
                <a:latin typeface="Georgia"/>
                <a:cs typeface="Georgia"/>
              </a:rPr>
              <a:t> </a:t>
            </a:r>
            <a:r>
              <a:rPr b="0" spc="-5" dirty="0">
                <a:latin typeface="Georgia"/>
                <a:cs typeface="Georgia"/>
              </a:rPr>
              <a:t>Matrix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379499"/>
            <a:ext cx="3027680" cy="105664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800"/>
              </a:spcBef>
              <a:buClr>
                <a:srgbClr val="9900FF"/>
              </a:buClr>
              <a:buSzPct val="60714"/>
              <a:buFont typeface="Wingdings"/>
              <a:buChar char="◼"/>
              <a:tabLst>
                <a:tab pos="352425" algn="l"/>
                <a:tab pos="353060" algn="l"/>
              </a:tabLst>
            </a:pPr>
            <a:r>
              <a:rPr sz="2800" spc="-5" dirty="0">
                <a:latin typeface="Times New Roman"/>
                <a:cs typeface="Times New Roman"/>
              </a:rPr>
              <a:t>Vector for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vertices</a:t>
            </a:r>
            <a:endParaRPr sz="2800">
              <a:latin typeface="Times New Roman"/>
              <a:cs typeface="Times New Roman"/>
            </a:endParaRPr>
          </a:p>
          <a:p>
            <a:pPr marL="352425" indent="-340360">
              <a:lnSpc>
                <a:spcPct val="100000"/>
              </a:lnSpc>
              <a:spcBef>
                <a:spcPts val="695"/>
              </a:spcBef>
              <a:buClr>
                <a:srgbClr val="9900FF"/>
              </a:buClr>
              <a:buSzPct val="60714"/>
              <a:buFont typeface="Wingdings"/>
              <a:buChar char="◼"/>
              <a:tabLst>
                <a:tab pos="352425" algn="l"/>
                <a:tab pos="353060" algn="l"/>
              </a:tabLst>
            </a:pPr>
            <a:r>
              <a:rPr sz="2800" spc="-5" dirty="0">
                <a:latin typeface="Times New Roman"/>
                <a:cs typeface="Times New Roman"/>
              </a:rPr>
              <a:t>Matrix for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edges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227" y="0"/>
            <a:ext cx="6128385" cy="128143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949450">
              <a:lnSpc>
                <a:spcPct val="100000"/>
              </a:lnSpc>
              <a:spcBef>
                <a:spcPts val="1115"/>
              </a:spcBef>
            </a:pPr>
            <a:r>
              <a:rPr b="0" i="1" spc="-5" dirty="0">
                <a:solidFill>
                  <a:srgbClr val="FF00FF"/>
                </a:solidFill>
                <a:latin typeface="Georgia"/>
                <a:cs typeface="Georgia"/>
              </a:rPr>
              <a:t>Adjacency</a:t>
            </a:r>
            <a:r>
              <a:rPr b="0" i="1" spc="-20" dirty="0">
                <a:solidFill>
                  <a:srgbClr val="FF00FF"/>
                </a:solidFill>
                <a:latin typeface="Georgia"/>
                <a:cs typeface="Georgia"/>
              </a:rPr>
              <a:t> </a:t>
            </a:r>
            <a:r>
              <a:rPr b="0" i="1" spc="-5" dirty="0">
                <a:solidFill>
                  <a:srgbClr val="FF00FF"/>
                </a:solidFill>
                <a:latin typeface="Georgia"/>
                <a:cs typeface="Georgia"/>
              </a:rPr>
              <a:t>Matrix</a:t>
            </a: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800" b="0" spc="-5" dirty="0">
                <a:solidFill>
                  <a:srgbClr val="000000"/>
                </a:solidFill>
                <a:latin typeface="Georgia"/>
                <a:cs typeface="Georgia"/>
              </a:rPr>
              <a:t>Let G=(V,E) be a </a:t>
            </a:r>
            <a:r>
              <a:rPr sz="2800" b="0" spc="-10" dirty="0">
                <a:solidFill>
                  <a:srgbClr val="000000"/>
                </a:solidFill>
                <a:latin typeface="Georgia"/>
                <a:cs typeface="Georgia"/>
              </a:rPr>
              <a:t>graph </a:t>
            </a:r>
            <a:r>
              <a:rPr sz="2800" b="0" spc="-5" dirty="0">
                <a:solidFill>
                  <a:srgbClr val="000000"/>
                </a:solidFill>
                <a:latin typeface="Georgia"/>
                <a:cs typeface="Georgia"/>
              </a:rPr>
              <a:t>with n</a:t>
            </a:r>
            <a:r>
              <a:rPr sz="2800" b="0" spc="4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Georgia"/>
                <a:cs typeface="Georgia"/>
              </a:rPr>
              <a:t>vertices.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0665" y="899160"/>
            <a:ext cx="240665" cy="2501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2570" y="1931035"/>
            <a:ext cx="240664" cy="249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4227" y="1813687"/>
            <a:ext cx="8285480" cy="476123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9209" marR="6350" indent="-9525" algn="just">
              <a:lnSpc>
                <a:spcPts val="3180"/>
              </a:lnSpc>
              <a:spcBef>
                <a:spcPts val="350"/>
              </a:spcBef>
            </a:pPr>
            <a:r>
              <a:rPr sz="2800" spc="-5" dirty="0">
                <a:latin typeface="Georgia"/>
                <a:cs typeface="Georgia"/>
              </a:rPr>
              <a:t>The </a:t>
            </a:r>
            <a:r>
              <a:rPr sz="2800" spc="-5" dirty="0">
                <a:solidFill>
                  <a:srgbClr val="CC3300"/>
                </a:solidFill>
                <a:latin typeface="Georgia"/>
                <a:cs typeface="Georgia"/>
              </a:rPr>
              <a:t>adjacency </a:t>
            </a:r>
            <a:r>
              <a:rPr sz="2800" spc="-10" dirty="0">
                <a:solidFill>
                  <a:srgbClr val="CC3300"/>
                </a:solidFill>
                <a:latin typeface="Georgia"/>
                <a:cs typeface="Georgia"/>
              </a:rPr>
              <a:t>matrix </a:t>
            </a:r>
            <a:r>
              <a:rPr sz="2800" spc="-5" dirty="0">
                <a:latin typeface="Georgia"/>
                <a:cs typeface="Georgia"/>
              </a:rPr>
              <a:t>of G is a two-dimensional n </a:t>
            </a:r>
            <a:r>
              <a:rPr sz="2800" spc="-10" dirty="0">
                <a:latin typeface="Georgia"/>
                <a:cs typeface="Georgia"/>
              </a:rPr>
              <a:t>by  </a:t>
            </a:r>
            <a:r>
              <a:rPr sz="2800" spc="-5" dirty="0">
                <a:latin typeface="Georgia"/>
                <a:cs typeface="Georgia"/>
              </a:rPr>
              <a:t>n array, say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adj_mat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100">
              <a:latin typeface="Georgia"/>
              <a:cs typeface="Georgia"/>
            </a:endParaRPr>
          </a:p>
          <a:p>
            <a:pPr marL="12700" algn="just">
              <a:lnSpc>
                <a:spcPct val="100000"/>
              </a:lnSpc>
            </a:pPr>
            <a:r>
              <a:rPr sz="2800" spc="-5" dirty="0">
                <a:latin typeface="Georgia"/>
                <a:cs typeface="Georgia"/>
              </a:rPr>
              <a:t>If </a:t>
            </a:r>
            <a:r>
              <a:rPr sz="2800" spc="-10" dirty="0">
                <a:latin typeface="Georgia"/>
                <a:cs typeface="Georgia"/>
              </a:rPr>
              <a:t>the </a:t>
            </a:r>
            <a:r>
              <a:rPr sz="2800" spc="-5" dirty="0">
                <a:latin typeface="Georgia"/>
                <a:cs typeface="Georgia"/>
              </a:rPr>
              <a:t>edge (v</a:t>
            </a:r>
            <a:r>
              <a:rPr sz="1600" spc="-5" dirty="0">
                <a:latin typeface="Georgia"/>
                <a:cs typeface="Georgia"/>
              </a:rPr>
              <a:t>i</a:t>
            </a:r>
            <a:r>
              <a:rPr sz="2800" spc="-5" dirty="0">
                <a:latin typeface="Georgia"/>
                <a:cs typeface="Georgia"/>
              </a:rPr>
              <a:t>, v</a:t>
            </a:r>
            <a:r>
              <a:rPr sz="1600" spc="-5" dirty="0">
                <a:latin typeface="Georgia"/>
                <a:cs typeface="Georgia"/>
              </a:rPr>
              <a:t>j</a:t>
            </a:r>
            <a:r>
              <a:rPr sz="2800" spc="-5" dirty="0">
                <a:latin typeface="Georgia"/>
                <a:cs typeface="Georgia"/>
              </a:rPr>
              <a:t>) </a:t>
            </a:r>
            <a:r>
              <a:rPr sz="2800" dirty="0">
                <a:latin typeface="Georgia"/>
                <a:cs typeface="Georgia"/>
              </a:rPr>
              <a:t>is </a:t>
            </a:r>
            <a:r>
              <a:rPr sz="2800" spc="-5" dirty="0">
                <a:latin typeface="Georgia"/>
                <a:cs typeface="Georgia"/>
              </a:rPr>
              <a:t>in E(G),</a:t>
            </a:r>
            <a:r>
              <a:rPr sz="2800" spc="3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adj_mat[i][j]=1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150">
              <a:latin typeface="Georgia"/>
              <a:cs typeface="Georgia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Georgia"/>
                <a:cs typeface="Georgia"/>
              </a:rPr>
              <a:t>If there </a:t>
            </a:r>
            <a:r>
              <a:rPr sz="2800" dirty="0">
                <a:latin typeface="Georgia"/>
                <a:cs typeface="Georgia"/>
              </a:rPr>
              <a:t>is </a:t>
            </a:r>
            <a:r>
              <a:rPr sz="2800" spc="-5" dirty="0">
                <a:latin typeface="Georgia"/>
                <a:cs typeface="Georgia"/>
              </a:rPr>
              <a:t>no </a:t>
            </a:r>
            <a:r>
              <a:rPr sz="2800" spc="-10" dirty="0">
                <a:latin typeface="Georgia"/>
                <a:cs typeface="Georgia"/>
              </a:rPr>
              <a:t>such </a:t>
            </a:r>
            <a:r>
              <a:rPr sz="2800" spc="-5" dirty="0">
                <a:latin typeface="Georgia"/>
                <a:cs typeface="Georgia"/>
              </a:rPr>
              <a:t>edge in E(G),</a:t>
            </a:r>
            <a:r>
              <a:rPr sz="2800" spc="4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adj_mat[i][j]=0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4350">
              <a:latin typeface="Georgia"/>
              <a:cs typeface="Georgia"/>
            </a:endParaRPr>
          </a:p>
          <a:p>
            <a:pPr marL="29209" marR="5080" indent="77470" algn="just">
              <a:lnSpc>
                <a:spcPct val="94700"/>
              </a:lnSpc>
            </a:pPr>
            <a:r>
              <a:rPr sz="2800" spc="-5" dirty="0">
                <a:latin typeface="Georgia"/>
                <a:cs typeface="Georgia"/>
              </a:rPr>
              <a:t>The adjacency matrix for an undirected graph is 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symmetric;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the </a:t>
            </a:r>
            <a:r>
              <a:rPr sz="2800" spc="-5" dirty="0">
                <a:latin typeface="Georgia"/>
                <a:cs typeface="Georgia"/>
              </a:rPr>
              <a:t>adjacency matrix </a:t>
            </a:r>
            <a:r>
              <a:rPr sz="2800" dirty="0">
                <a:latin typeface="Georgia"/>
                <a:cs typeface="Georgia"/>
              </a:rPr>
              <a:t>for </a:t>
            </a:r>
            <a:r>
              <a:rPr sz="2800" spc="-5" dirty="0">
                <a:latin typeface="Georgia"/>
                <a:cs typeface="Georgia"/>
              </a:rPr>
              <a:t>a digraph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need 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not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be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symmetric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0665" y="3368040"/>
            <a:ext cx="240665" cy="2501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0665" y="4399915"/>
            <a:ext cx="240665" cy="249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2570" y="5431790"/>
            <a:ext cx="240664" cy="249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52407" y="6617051"/>
            <a:ext cx="208279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5"/>
              </a:lnSpc>
            </a:pPr>
            <a:r>
              <a:rPr sz="1300" spc="-10" dirty="0">
                <a:latin typeface="Arial"/>
                <a:cs typeface="Arial"/>
              </a:rPr>
              <a:t>23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21400" y="500379"/>
            <a:ext cx="2709333" cy="2466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6280" y="570229"/>
            <a:ext cx="1866900" cy="1866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26580" y="840104"/>
            <a:ext cx="511175" cy="26181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37579" y="4187825"/>
            <a:ext cx="1180465" cy="5075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08059" y="5719348"/>
            <a:ext cx="535940" cy="3383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5661" y="110743"/>
            <a:ext cx="50596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i="1" spc="-5" dirty="0">
                <a:solidFill>
                  <a:srgbClr val="000000"/>
                </a:solidFill>
                <a:latin typeface="Georgia"/>
                <a:cs typeface="Georgia"/>
              </a:rPr>
              <a:t>Examples for Adjacency</a:t>
            </a:r>
            <a:r>
              <a:rPr sz="2800" b="0" i="1" spc="-5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800" b="0" i="1" spc="-5" dirty="0">
                <a:solidFill>
                  <a:srgbClr val="000000"/>
                </a:solidFill>
                <a:latin typeface="Georgia"/>
                <a:cs typeface="Georgia"/>
              </a:rPr>
              <a:t>Matrix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6804" y="580389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76245" y="850137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76342" y="1516125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55234" y="969009"/>
            <a:ext cx="914400" cy="914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976240" y="1963730"/>
          <a:ext cx="1080769" cy="20707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715"/>
                <a:gridCol w="365760"/>
                <a:gridCol w="328294"/>
              </a:tblGrid>
              <a:tr h="3916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ts val="2985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41112">
                <a:tc>
                  <a:txBody>
                    <a:bodyPr/>
                    <a:lstStyle/>
                    <a:p>
                      <a:pPr marL="35560" algn="ctr">
                        <a:lnSpc>
                          <a:spcPts val="2585"/>
                        </a:lnSpc>
                      </a:pPr>
                      <a:r>
                        <a:rPr sz="265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620" marR="3175" algn="ctr">
                        <a:lnSpc>
                          <a:spcPts val="2585"/>
                        </a:lnSpc>
                      </a:pPr>
                      <a:r>
                        <a:rPr sz="265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2585"/>
                        </a:lnSpc>
                      </a:pPr>
                      <a:r>
                        <a:rPr sz="265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25517">
                <a:tc>
                  <a:txBody>
                    <a:bodyPr/>
                    <a:lstStyle/>
                    <a:p>
                      <a:pPr marL="35560" algn="ctr">
                        <a:lnSpc>
                          <a:spcPts val="2655"/>
                        </a:lnSpc>
                      </a:pPr>
                      <a:r>
                        <a:rPr sz="265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620" marR="3175" algn="ctr">
                        <a:lnSpc>
                          <a:spcPts val="2655"/>
                        </a:lnSpc>
                      </a:pPr>
                      <a:r>
                        <a:rPr sz="265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2655"/>
                        </a:lnSpc>
                      </a:pPr>
                      <a:r>
                        <a:rPr sz="265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7023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72390" algn="ctr">
                        <a:lnSpc>
                          <a:spcPts val="2350"/>
                        </a:lnSpc>
                        <a:spcBef>
                          <a:spcPts val="5"/>
                        </a:spcBef>
                      </a:pPr>
                      <a:r>
                        <a:rPr sz="3150" baseline="264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[</a:t>
                      </a:r>
                      <a:r>
                        <a:rPr sz="5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600" baseline="13888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600" baseline="13888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3500" marR="3175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4425" spc="-607" baseline="-5649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400" spc="-405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038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26034">
                        <a:lnSpc>
                          <a:spcPct val="100000"/>
                        </a:lnSpc>
                      </a:pPr>
                      <a:r>
                        <a:rPr sz="3000" spc="-450" baseline="-5555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900" spc="-3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/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5512689" y="3964304"/>
            <a:ext cx="281940" cy="692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5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1910"/>
              </a:lnSpc>
            </a:pPr>
            <a:r>
              <a:rPr sz="1600" spc="-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48196" y="1342389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75169" y="1929129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071996" y="2270491"/>
          <a:ext cx="2743198" cy="1552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515"/>
                <a:gridCol w="508000"/>
                <a:gridCol w="575945"/>
                <a:gridCol w="426719"/>
                <a:gridCol w="323214"/>
                <a:gridCol w="225425"/>
                <a:gridCol w="246380"/>
              </a:tblGrid>
              <a:tr h="452196">
                <a:tc>
                  <a:txBody>
                    <a:bodyPr/>
                    <a:lstStyle/>
                    <a:p>
                      <a:pPr marL="127000">
                        <a:lnSpc>
                          <a:spcPts val="3065"/>
                        </a:lnSpc>
                        <a:spcBef>
                          <a:spcPts val="390"/>
                        </a:spcBef>
                      </a:pPr>
                      <a:r>
                        <a:rPr sz="265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64769">
                        <a:lnSpc>
                          <a:spcPts val="3260"/>
                        </a:lnSpc>
                      </a:pPr>
                      <a:r>
                        <a:rPr sz="5775" spc="-7" baseline="-1443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[</a:t>
                      </a:r>
                      <a:r>
                        <a:rPr sz="19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104775">
                        <a:lnSpc>
                          <a:spcPts val="2980"/>
                        </a:lnSpc>
                        <a:spcBef>
                          <a:spcPts val="1105"/>
                        </a:spcBef>
                      </a:pPr>
                      <a:r>
                        <a:rPr sz="25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140335" marB="0"/>
                </a:tc>
                <a:tc rowSpan="2">
                  <a:txBody>
                    <a:bodyPr/>
                    <a:lstStyle/>
                    <a:p>
                      <a:pPr marL="59055">
                        <a:lnSpc>
                          <a:spcPts val="2980"/>
                        </a:lnSpc>
                        <a:spcBef>
                          <a:spcPts val="1105"/>
                        </a:spcBef>
                      </a:pPr>
                      <a:r>
                        <a:rPr sz="25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140335" marB="0"/>
                </a:tc>
                <a:tc rowSpan="2">
                  <a:txBody>
                    <a:bodyPr/>
                    <a:lstStyle/>
                    <a:p>
                      <a:pPr marL="6985">
                        <a:lnSpc>
                          <a:spcPts val="4085"/>
                        </a:lnSpc>
                      </a:pPr>
                      <a:r>
                        <a:rPr sz="385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]</a:t>
                      </a:r>
                      <a:endParaRPr sz="3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79525">
                <a:tc>
                  <a:txBody>
                    <a:bodyPr/>
                    <a:lstStyle/>
                    <a:p>
                      <a:pPr marL="127000">
                        <a:lnSpc>
                          <a:spcPts val="525"/>
                        </a:lnSpc>
                      </a:pPr>
                      <a:r>
                        <a:rPr sz="6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033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033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333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158750">
                        <a:lnSpc>
                          <a:spcPts val="5265"/>
                        </a:lnSpc>
                      </a:pPr>
                      <a:r>
                        <a:rPr sz="46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]</a:t>
                      </a:r>
                      <a:endParaRPr sz="4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ts val="2525"/>
                        </a:lnSpc>
                      </a:pPr>
                      <a:r>
                        <a:rPr sz="25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ts val="2525"/>
                        </a:lnSpc>
                      </a:pPr>
                      <a:r>
                        <a:rPr sz="25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2525"/>
                        </a:lnSpc>
                      </a:pPr>
                      <a:r>
                        <a:rPr sz="25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47888">
                <a:tc>
                  <a:txBody>
                    <a:bodyPr/>
                    <a:lstStyle/>
                    <a:p>
                      <a:pPr marL="127000">
                        <a:lnSpc>
                          <a:spcPts val="2640"/>
                        </a:lnSpc>
                      </a:pPr>
                      <a:r>
                        <a:rPr sz="265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264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ts val="2640"/>
                        </a:lnSpc>
                      </a:pPr>
                      <a:r>
                        <a:rPr sz="25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ts val="2640"/>
                        </a:lnSpc>
                      </a:pPr>
                      <a:r>
                        <a:rPr sz="25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2640"/>
                        </a:lnSpc>
                      </a:pPr>
                      <a:r>
                        <a:rPr sz="25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39094">
                <a:tc>
                  <a:txBody>
                    <a:bodyPr/>
                    <a:lstStyle/>
                    <a:p>
                      <a:pPr marL="139065">
                        <a:lnSpc>
                          <a:spcPts val="2570"/>
                        </a:lnSpc>
                      </a:pPr>
                      <a:r>
                        <a:rPr sz="265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7989569" y="3728084"/>
            <a:ext cx="3594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1250" spc="-5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03185" y="4464176"/>
            <a:ext cx="1311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C3300"/>
                </a:solidFill>
                <a:latin typeface="Times New Roman"/>
                <a:cs typeface="Times New Roman"/>
              </a:rPr>
              <a:t>symmetric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675623" y="4904613"/>
            <a:ext cx="487680" cy="144335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algn="just">
              <a:lnSpc>
                <a:spcPct val="95900"/>
              </a:lnSpc>
              <a:spcBef>
                <a:spcPts val="215"/>
              </a:spcBef>
              <a:buChar char="•"/>
              <a:tabLst>
                <a:tab pos="149860" algn="l"/>
              </a:tabLst>
            </a:pPr>
            <a:r>
              <a:rPr sz="2400" spc="-5" dirty="0">
                <a:latin typeface="Times New Roman"/>
                <a:cs typeface="Times New Roman"/>
              </a:rPr>
              <a:t>Sp  nee  to</a:t>
            </a:r>
            <a:r>
              <a:rPr sz="2400" spc="-409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rep  </a:t>
            </a:r>
            <a:r>
              <a:rPr sz="700" b="1" spc="-5" dirty="0">
                <a:latin typeface="Times New Roman"/>
                <a:cs typeface="Times New Roman"/>
              </a:rPr>
              <a:t>graph</a:t>
            </a:r>
            <a:r>
              <a:rPr sz="7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50223" y="6369506"/>
            <a:ext cx="445770" cy="363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Times New Roman"/>
                <a:cs typeface="Times New Roman"/>
              </a:rPr>
              <a:t>bits</a:t>
            </a:r>
            <a:r>
              <a:rPr sz="2175" baseline="30651" dirty="0">
                <a:latin typeface="Times New Roman"/>
                <a:cs typeface="Times New Roman"/>
              </a:rPr>
              <a:t>.</a:t>
            </a:r>
            <a:endParaRPr sz="2175" baseline="30651">
              <a:latin typeface="Times New Roman"/>
              <a:cs typeface="Times New Roman"/>
            </a:endParaRPr>
          </a:p>
          <a:p>
            <a:pPr marL="71120" indent="-33655">
              <a:lnSpc>
                <a:spcPct val="100000"/>
              </a:lnSpc>
              <a:spcBef>
                <a:spcPts val="440"/>
              </a:spcBef>
              <a:buChar char="•"/>
              <a:tabLst>
                <a:tab pos="71755" algn="l"/>
              </a:tabLst>
            </a:pPr>
            <a:r>
              <a:rPr sz="100" spc="-5" dirty="0">
                <a:latin typeface="Times New Roman"/>
                <a:cs typeface="Times New Roman"/>
              </a:rPr>
              <a:t>About   halfspacecanbesavedincase     of   </a:t>
            </a:r>
            <a:r>
              <a:rPr sz="1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undirected   grap   h</a:t>
            </a:r>
            <a:r>
              <a:rPr sz="100" spc="-5" dirty="0">
                <a:latin typeface="Times New Roman"/>
                <a:cs typeface="Times New Roman"/>
              </a:rPr>
              <a:t>bystoringeit   herupper   o   r   lower       trianglei.e.</a:t>
            </a:r>
            <a:r>
              <a:rPr sz="1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n 2/2</a:t>
            </a:r>
            <a:endParaRPr sz="1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9812" y="102432"/>
          <a:ext cx="659130" cy="344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1625"/>
                <a:gridCol w="357505"/>
              </a:tblGrid>
              <a:tr h="344293">
                <a:tc>
                  <a:txBody>
                    <a:bodyPr/>
                    <a:lstStyle/>
                    <a:p>
                      <a:pPr marL="127000">
                        <a:lnSpc>
                          <a:spcPts val="2610"/>
                        </a:lnSpc>
                      </a:pPr>
                      <a:r>
                        <a:rPr sz="225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2610"/>
                        </a:lnSpc>
                      </a:pPr>
                      <a:r>
                        <a:rPr sz="245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359153" y="1055877"/>
            <a:ext cx="2235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24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4980" y="2799080"/>
            <a:ext cx="240664" cy="2501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4980" y="4763135"/>
            <a:ext cx="240664" cy="2501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5146" y="310642"/>
            <a:ext cx="6257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i="1" spc="-5" dirty="0">
                <a:solidFill>
                  <a:srgbClr val="FF00FF"/>
                </a:solidFill>
                <a:latin typeface="Georgia"/>
                <a:cs typeface="Georgia"/>
              </a:rPr>
              <a:t>Merits of Adjacency</a:t>
            </a:r>
            <a:r>
              <a:rPr b="0" i="1" spc="-45" dirty="0">
                <a:solidFill>
                  <a:srgbClr val="FF00FF"/>
                </a:solidFill>
                <a:latin typeface="Georgia"/>
                <a:cs typeface="Georgia"/>
              </a:rPr>
              <a:t> </a:t>
            </a:r>
            <a:r>
              <a:rPr b="0" i="1" spc="-5" dirty="0">
                <a:solidFill>
                  <a:srgbClr val="FF00FF"/>
                </a:solidFill>
                <a:latin typeface="Georgia"/>
                <a:cs typeface="Georgia"/>
              </a:rPr>
              <a:t>Matrix</a:t>
            </a:r>
          </a:p>
        </p:txBody>
      </p:sp>
      <p:sp>
        <p:nvSpPr>
          <p:cNvPr id="5" name="object 5"/>
          <p:cNvSpPr/>
          <p:nvPr/>
        </p:nvSpPr>
        <p:spPr>
          <a:xfrm>
            <a:off x="471169" y="1356360"/>
            <a:ext cx="240664" cy="2501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4351" y="1238758"/>
            <a:ext cx="7023100" cy="8572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7940" marR="5080" indent="-15240">
              <a:lnSpc>
                <a:spcPts val="3190"/>
              </a:lnSpc>
              <a:spcBef>
                <a:spcPts val="340"/>
              </a:spcBef>
            </a:pPr>
            <a:r>
              <a:rPr sz="2800" spc="-10" dirty="0">
                <a:latin typeface="Georgia"/>
                <a:cs typeface="Georgia"/>
              </a:rPr>
              <a:t>From the </a:t>
            </a:r>
            <a:r>
              <a:rPr sz="2800" spc="-5" dirty="0">
                <a:latin typeface="Georgia"/>
                <a:cs typeface="Georgia"/>
              </a:rPr>
              <a:t>adjacency matrix, to </a:t>
            </a:r>
            <a:r>
              <a:rPr sz="2800" dirty="0">
                <a:latin typeface="Georgia"/>
                <a:cs typeface="Georgia"/>
              </a:rPr>
              <a:t>determine </a:t>
            </a:r>
            <a:r>
              <a:rPr sz="2800" spc="-10" dirty="0">
                <a:latin typeface="Georgia"/>
                <a:cs typeface="Georgia"/>
              </a:rPr>
              <a:t>the  </a:t>
            </a:r>
            <a:r>
              <a:rPr sz="2800" spc="-5" dirty="0">
                <a:latin typeface="Georgia"/>
                <a:cs typeface="Georgia"/>
              </a:rPr>
              <a:t>connection of vertices is easy</a:t>
            </a:r>
            <a:endParaRPr sz="2800">
              <a:latin typeface="Georgia"/>
              <a:cs typeface="Georgi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85291" y="2444872"/>
          <a:ext cx="6698612" cy="1013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07840"/>
                <a:gridCol w="1419225"/>
                <a:gridCol w="258445"/>
                <a:gridCol w="278129"/>
                <a:gridCol w="170179"/>
                <a:gridCol w="264794"/>
              </a:tblGrid>
              <a:tr h="1760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7030">
                        <a:lnSpc>
                          <a:spcPts val="1285"/>
                        </a:lnSpc>
                      </a:pPr>
                      <a:r>
                        <a:rPr sz="1750" i="1" spc="-5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5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−</a:t>
                      </a:r>
                      <a:r>
                        <a:rPr sz="1750" spc="-5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88374">
                <a:tc>
                  <a:txBody>
                    <a:bodyPr/>
                    <a:lstStyle/>
                    <a:p>
                      <a:pPr marL="127000">
                        <a:lnSpc>
                          <a:spcPts val="3295"/>
                        </a:lnSpc>
                        <a:spcBef>
                          <a:spcPts val="1240"/>
                        </a:spcBef>
                      </a:pPr>
                      <a:r>
                        <a:rPr sz="2800" spc="-5" dirty="0">
                          <a:latin typeface="Georgia"/>
                          <a:cs typeface="Georgia"/>
                        </a:rPr>
                        <a:t>The degree of a </a:t>
                      </a:r>
                      <a:r>
                        <a:rPr sz="2800" dirty="0">
                          <a:latin typeface="Georgia"/>
                          <a:cs typeface="Georgia"/>
                        </a:rPr>
                        <a:t>vertex</a:t>
                      </a:r>
                      <a:r>
                        <a:rPr sz="28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800" spc="-5" dirty="0">
                          <a:latin typeface="Georgia"/>
                          <a:cs typeface="Georgia"/>
                        </a:rPr>
                        <a:t>is</a:t>
                      </a:r>
                      <a:endParaRPr sz="2800">
                        <a:latin typeface="Georgia"/>
                        <a:cs typeface="Georgia"/>
                      </a:endParaRPr>
                    </a:p>
                  </a:txBody>
                  <a:tcPr marL="0" marR="0" marT="157480" marB="0"/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ts val="4195"/>
                        </a:lnSpc>
                        <a:spcBef>
                          <a:spcPts val="335"/>
                        </a:spcBef>
                      </a:pPr>
                      <a:r>
                        <a:rPr sz="3500" spc="-46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∑</a:t>
                      </a:r>
                      <a:r>
                        <a:rPr sz="3500" spc="-22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i="1" spc="-185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adj</a:t>
                      </a:r>
                      <a:r>
                        <a:rPr sz="2850" i="1" spc="-277" baseline="-4385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mat</a:t>
                      </a:r>
                      <a:endParaRPr sz="2850" baseline="-4385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400" i="1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82245" marB="0"/>
                </a:tc>
                <a:tc gridSpan="3"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400" i="1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8224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86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L="405130">
                        <a:lnSpc>
                          <a:spcPts val="1860"/>
                        </a:lnSpc>
                      </a:pPr>
                      <a:r>
                        <a:rPr sz="1750" i="1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sz="175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75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469265" y="3825240"/>
            <a:ext cx="240665" cy="2501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2827" y="3617747"/>
            <a:ext cx="5589905" cy="146304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800" spc="-5" dirty="0">
                <a:latin typeface="Georgia"/>
                <a:cs typeface="Georgia"/>
              </a:rPr>
              <a:t>For a digraph (= </a:t>
            </a:r>
            <a:r>
              <a:rPr sz="2800" spc="-5" dirty="0">
                <a:solidFill>
                  <a:srgbClr val="FF3300"/>
                </a:solidFill>
                <a:latin typeface="Georgia"/>
                <a:cs typeface="Georgia"/>
              </a:rPr>
              <a:t>di</a:t>
            </a:r>
            <a:r>
              <a:rPr sz="2800" spc="-5" dirty="0">
                <a:latin typeface="Georgia"/>
                <a:cs typeface="Georgia"/>
              </a:rPr>
              <a:t>rected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FF3300"/>
                </a:solidFill>
                <a:latin typeface="Georgia"/>
                <a:cs typeface="Georgia"/>
              </a:rPr>
              <a:t>graph</a:t>
            </a:r>
            <a:r>
              <a:rPr sz="2800" spc="-5" dirty="0">
                <a:latin typeface="Georgia"/>
                <a:cs typeface="Georgia"/>
              </a:rPr>
              <a:t>),</a:t>
            </a:r>
            <a:endParaRPr sz="2800">
              <a:latin typeface="Georgia"/>
              <a:cs typeface="Georgia"/>
            </a:endParaRPr>
          </a:p>
          <a:p>
            <a:pPr marL="117475" marR="5080" indent="-97790">
              <a:lnSpc>
                <a:spcPts val="3180"/>
              </a:lnSpc>
              <a:spcBef>
                <a:spcPts val="965"/>
              </a:spcBef>
            </a:pPr>
            <a:r>
              <a:rPr sz="2800" spc="-10" dirty="0">
                <a:latin typeface="Georgia"/>
                <a:cs typeface="Georgia"/>
              </a:rPr>
              <a:t>the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row sum is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the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outdegree</a:t>
            </a:r>
            <a:r>
              <a:rPr sz="2800" spc="-5" dirty="0">
                <a:latin typeface="Georgia"/>
                <a:cs typeface="Georgia"/>
              </a:rPr>
              <a:t>, while  </a:t>
            </a:r>
            <a:r>
              <a:rPr sz="2800" spc="-10" dirty="0">
                <a:latin typeface="Georgia"/>
                <a:cs typeface="Georgia"/>
              </a:rPr>
              <a:t>the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column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sum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is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the</a:t>
            </a:r>
            <a:r>
              <a:rPr sz="2800" u="heavy" spc="1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indegree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6884" y="4342129"/>
            <a:ext cx="240665" cy="249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09545" y="5045202"/>
            <a:ext cx="35941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i="1" dirty="0">
                <a:solidFill>
                  <a:srgbClr val="3B3B3B"/>
                </a:solidFill>
                <a:latin typeface="Times New Roman"/>
                <a:cs typeface="Times New Roman"/>
              </a:rPr>
              <a:t>n</a:t>
            </a:r>
            <a:r>
              <a:rPr sz="1650" dirty="0">
                <a:solidFill>
                  <a:srgbClr val="3B3B3B"/>
                </a:solidFill>
                <a:latin typeface="Arial"/>
                <a:cs typeface="Arial"/>
              </a:rPr>
              <a:t>−</a:t>
            </a:r>
            <a:r>
              <a:rPr sz="1650" dirty="0">
                <a:solidFill>
                  <a:srgbClr val="3B3B3B"/>
                </a:solidFill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835"/>
              </a:spcBef>
            </a:pPr>
            <a:r>
              <a:rPr spc="-5" dirty="0"/>
              <a:t>25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20661" y="5045202"/>
            <a:ext cx="35941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i="1" dirty="0">
                <a:solidFill>
                  <a:srgbClr val="3B3B3B"/>
                </a:solidFill>
                <a:latin typeface="Times New Roman"/>
                <a:cs typeface="Times New Roman"/>
              </a:rPr>
              <a:t>n</a:t>
            </a:r>
            <a:r>
              <a:rPr sz="1650" dirty="0">
                <a:solidFill>
                  <a:srgbClr val="3B3B3B"/>
                </a:solidFill>
                <a:latin typeface="Arial"/>
                <a:cs typeface="Arial"/>
              </a:rPr>
              <a:t>−</a:t>
            </a:r>
            <a:r>
              <a:rPr sz="1650" dirty="0">
                <a:solidFill>
                  <a:srgbClr val="3B3B3B"/>
                </a:solidFill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3891" y="5167122"/>
            <a:ext cx="2564765" cy="831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i="1" spc="-5" dirty="0">
                <a:solidFill>
                  <a:srgbClr val="3B3B3B"/>
                </a:solidFill>
                <a:latin typeface="Times New Roman"/>
                <a:cs typeface="Times New Roman"/>
              </a:rPr>
              <a:t>ind </a:t>
            </a:r>
            <a:r>
              <a:rPr sz="2500" spc="-5" dirty="0">
                <a:solidFill>
                  <a:srgbClr val="3B3B3B"/>
                </a:solidFill>
                <a:latin typeface="Arial"/>
                <a:cs typeface="Arial"/>
              </a:rPr>
              <a:t>( </a:t>
            </a:r>
            <a:r>
              <a:rPr sz="2500" i="1" spc="-5" dirty="0">
                <a:solidFill>
                  <a:srgbClr val="3B3B3B"/>
                </a:solidFill>
                <a:latin typeface="Times New Roman"/>
                <a:cs typeface="Times New Roman"/>
              </a:rPr>
              <a:t>vi</a:t>
            </a:r>
            <a:r>
              <a:rPr sz="2500" spc="-5" dirty="0">
                <a:solidFill>
                  <a:srgbClr val="3B3B3B"/>
                </a:solidFill>
                <a:latin typeface="Arial"/>
                <a:cs typeface="Arial"/>
              </a:rPr>
              <a:t>)=</a:t>
            </a:r>
            <a:r>
              <a:rPr sz="3600" spc="-5" dirty="0">
                <a:solidFill>
                  <a:srgbClr val="3B3B3B"/>
                </a:solidFill>
                <a:latin typeface="Arial"/>
                <a:cs typeface="Arial"/>
              </a:rPr>
              <a:t>∑</a:t>
            </a:r>
            <a:r>
              <a:rPr sz="3600" spc="-5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500" i="1" spc="-5" dirty="0">
                <a:solidFill>
                  <a:srgbClr val="3B3B3B"/>
                </a:solidFill>
                <a:latin typeface="Times New Roman"/>
                <a:cs typeface="Times New Roman"/>
              </a:rPr>
              <a:t>A </a:t>
            </a:r>
            <a:r>
              <a:rPr sz="2500" spc="-5" dirty="0">
                <a:solidFill>
                  <a:srgbClr val="3B3B3B"/>
                </a:solidFill>
                <a:latin typeface="Arial"/>
                <a:cs typeface="Arial"/>
              </a:rPr>
              <a:t>[ </a:t>
            </a:r>
            <a:r>
              <a:rPr sz="2500" i="1" spc="-5" dirty="0">
                <a:solidFill>
                  <a:srgbClr val="3B3B3B"/>
                </a:solidFill>
                <a:latin typeface="Times New Roman"/>
                <a:cs typeface="Times New Roman"/>
              </a:rPr>
              <a:t>j ,i </a:t>
            </a:r>
            <a:r>
              <a:rPr sz="2500" spc="-5" dirty="0">
                <a:solidFill>
                  <a:srgbClr val="3B3B3B"/>
                </a:solidFill>
                <a:latin typeface="Arial"/>
                <a:cs typeface="Arial"/>
              </a:rPr>
              <a:t>]</a:t>
            </a:r>
            <a:endParaRPr sz="2500">
              <a:latin typeface="Arial"/>
              <a:cs typeface="Arial"/>
            </a:endParaRPr>
          </a:p>
          <a:p>
            <a:pPr marL="414655" algn="ctr">
              <a:lnSpc>
                <a:spcPct val="100000"/>
              </a:lnSpc>
              <a:spcBef>
                <a:spcPts val="40"/>
              </a:spcBef>
            </a:pPr>
            <a:r>
              <a:rPr sz="1650" i="1" dirty="0">
                <a:solidFill>
                  <a:srgbClr val="3B3B3B"/>
                </a:solidFill>
                <a:latin typeface="Times New Roman"/>
                <a:cs typeface="Times New Roman"/>
              </a:rPr>
              <a:t>j</a:t>
            </a:r>
            <a:r>
              <a:rPr sz="1650" dirty="0">
                <a:solidFill>
                  <a:srgbClr val="3B3B3B"/>
                </a:solidFill>
                <a:latin typeface="Arial"/>
                <a:cs typeface="Arial"/>
              </a:rPr>
              <a:t>=</a:t>
            </a:r>
            <a:r>
              <a:rPr sz="1650" dirty="0">
                <a:solidFill>
                  <a:srgbClr val="3B3B3B"/>
                </a:solidFill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46572" y="5167122"/>
            <a:ext cx="2756535" cy="831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i="1" spc="-5" dirty="0">
                <a:solidFill>
                  <a:srgbClr val="3B3B3B"/>
                </a:solidFill>
                <a:latin typeface="Times New Roman"/>
                <a:cs typeface="Times New Roman"/>
              </a:rPr>
              <a:t>outd </a:t>
            </a:r>
            <a:r>
              <a:rPr sz="2450" spc="-5" dirty="0">
                <a:solidFill>
                  <a:srgbClr val="3B3B3B"/>
                </a:solidFill>
                <a:latin typeface="Arial"/>
                <a:cs typeface="Arial"/>
              </a:rPr>
              <a:t>(</a:t>
            </a:r>
            <a:r>
              <a:rPr sz="2450" i="1" spc="-5" dirty="0">
                <a:solidFill>
                  <a:srgbClr val="3B3B3B"/>
                </a:solidFill>
                <a:latin typeface="Times New Roman"/>
                <a:cs typeface="Times New Roman"/>
              </a:rPr>
              <a:t>vi </a:t>
            </a:r>
            <a:r>
              <a:rPr sz="2450" spc="-5" dirty="0">
                <a:solidFill>
                  <a:srgbClr val="3B3B3B"/>
                </a:solidFill>
                <a:latin typeface="Arial"/>
                <a:cs typeface="Arial"/>
              </a:rPr>
              <a:t>)=</a:t>
            </a:r>
            <a:r>
              <a:rPr sz="3600" spc="-5" dirty="0">
                <a:solidFill>
                  <a:srgbClr val="3B3B3B"/>
                </a:solidFill>
                <a:latin typeface="Arial"/>
                <a:cs typeface="Arial"/>
              </a:rPr>
              <a:t>∑ </a:t>
            </a:r>
            <a:r>
              <a:rPr sz="2450" i="1" spc="-5" dirty="0">
                <a:solidFill>
                  <a:srgbClr val="3B3B3B"/>
                </a:solidFill>
                <a:latin typeface="Times New Roman"/>
                <a:cs typeface="Times New Roman"/>
              </a:rPr>
              <a:t>A </a:t>
            </a:r>
            <a:r>
              <a:rPr sz="2450" spc="-5" dirty="0">
                <a:solidFill>
                  <a:srgbClr val="3B3B3B"/>
                </a:solidFill>
                <a:latin typeface="Arial"/>
                <a:cs typeface="Arial"/>
              </a:rPr>
              <a:t>[</a:t>
            </a:r>
            <a:r>
              <a:rPr sz="2450" spc="-4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50" i="1" spc="-5" dirty="0">
                <a:solidFill>
                  <a:srgbClr val="3B3B3B"/>
                </a:solidFill>
                <a:latin typeface="Times New Roman"/>
                <a:cs typeface="Times New Roman"/>
              </a:rPr>
              <a:t>i , j </a:t>
            </a:r>
            <a:r>
              <a:rPr sz="2450" spc="-5" dirty="0">
                <a:solidFill>
                  <a:srgbClr val="3B3B3B"/>
                </a:solidFill>
                <a:latin typeface="Arial"/>
                <a:cs typeface="Arial"/>
              </a:rPr>
              <a:t>]</a:t>
            </a:r>
            <a:endParaRPr sz="2450">
              <a:latin typeface="Arial"/>
              <a:cs typeface="Arial"/>
            </a:endParaRPr>
          </a:p>
          <a:p>
            <a:pPr marL="1524635">
              <a:lnSpc>
                <a:spcPct val="100000"/>
              </a:lnSpc>
              <a:spcBef>
                <a:spcPts val="40"/>
              </a:spcBef>
            </a:pPr>
            <a:r>
              <a:rPr sz="1650" i="1" dirty="0">
                <a:solidFill>
                  <a:srgbClr val="3B3B3B"/>
                </a:solidFill>
                <a:latin typeface="Times New Roman"/>
                <a:cs typeface="Times New Roman"/>
              </a:rPr>
              <a:t>j</a:t>
            </a:r>
            <a:r>
              <a:rPr sz="1650" i="1" spc="-10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B3B3B"/>
                </a:solidFill>
                <a:latin typeface="Arial"/>
                <a:cs typeface="Arial"/>
              </a:rPr>
              <a:t>=</a:t>
            </a:r>
            <a:r>
              <a:rPr sz="1650" dirty="0">
                <a:solidFill>
                  <a:srgbClr val="3B3B3B"/>
                </a:solidFill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835"/>
              </a:spcBef>
            </a:pPr>
            <a:r>
              <a:rPr spc="-5" dirty="0"/>
              <a:t>26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146" y="453898"/>
            <a:ext cx="71012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Times New Roman"/>
                <a:cs typeface="Times New Roman"/>
              </a:rPr>
              <a:t>Limitations </a:t>
            </a:r>
            <a:r>
              <a:rPr b="0" dirty="0">
                <a:latin typeface="Times New Roman"/>
                <a:cs typeface="Times New Roman"/>
              </a:rPr>
              <a:t>of </a:t>
            </a:r>
            <a:r>
              <a:rPr b="0" i="1" spc="-5" dirty="0">
                <a:solidFill>
                  <a:srgbClr val="FF00FF"/>
                </a:solidFill>
                <a:latin typeface="Georgia"/>
                <a:cs typeface="Georgia"/>
              </a:rPr>
              <a:t>Adjacency</a:t>
            </a:r>
            <a:r>
              <a:rPr b="0" i="1" spc="-15" dirty="0">
                <a:solidFill>
                  <a:srgbClr val="FF00FF"/>
                </a:solidFill>
                <a:latin typeface="Georgia"/>
                <a:cs typeface="Georgia"/>
              </a:rPr>
              <a:t> </a:t>
            </a:r>
            <a:r>
              <a:rPr b="0" i="1" spc="-5" dirty="0">
                <a:solidFill>
                  <a:srgbClr val="FF00FF"/>
                </a:solidFill>
                <a:latin typeface="Georgia"/>
                <a:cs typeface="Georgia"/>
              </a:rPr>
              <a:t>Matrix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371735"/>
            <a:ext cx="8046084" cy="106299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860"/>
              </a:spcBef>
              <a:buClr>
                <a:srgbClr val="9900FF"/>
              </a:buClr>
              <a:buSzPct val="60714"/>
              <a:buFont typeface="Wingdings"/>
              <a:buChar char="◼"/>
              <a:tabLst>
                <a:tab pos="352425" algn="l"/>
                <a:tab pos="35306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number of vertices must </a:t>
            </a:r>
            <a:r>
              <a:rPr sz="2800" spc="5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known in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advance.</a:t>
            </a:r>
            <a:endParaRPr sz="2800">
              <a:latin typeface="Times New Roman"/>
              <a:cs typeface="Times New Roman"/>
            </a:endParaRPr>
          </a:p>
          <a:p>
            <a:pPr marL="352425" indent="-340360">
              <a:lnSpc>
                <a:spcPct val="100000"/>
              </a:lnSpc>
              <a:spcBef>
                <a:spcPts val="750"/>
              </a:spcBef>
              <a:buClr>
                <a:srgbClr val="9900FF"/>
              </a:buClr>
              <a:buSzPct val="60000"/>
              <a:buFont typeface="Wingdings"/>
              <a:buChar char="◼"/>
              <a:tabLst>
                <a:tab pos="352425" algn="l"/>
                <a:tab pos="353060" algn="l"/>
              </a:tabLst>
            </a:pPr>
            <a:r>
              <a:rPr sz="2750" spc="-5" dirty="0">
                <a:latin typeface="Times New Roman"/>
                <a:cs typeface="Times New Roman"/>
              </a:rPr>
              <a:t>Only </a:t>
            </a:r>
            <a:r>
              <a:rPr sz="2750" dirty="0">
                <a:latin typeface="Times New Roman"/>
                <a:cs typeface="Times New Roman"/>
              </a:rPr>
              <a:t>one </a:t>
            </a:r>
            <a:r>
              <a:rPr sz="2750" spc="-5" dirty="0">
                <a:latin typeface="Times New Roman"/>
                <a:cs typeface="Times New Roman"/>
              </a:rPr>
              <a:t>edge can be stored between </a:t>
            </a:r>
            <a:r>
              <a:rPr sz="2750" dirty="0">
                <a:latin typeface="Times New Roman"/>
                <a:cs typeface="Times New Roman"/>
              </a:rPr>
              <a:t>any </a:t>
            </a:r>
            <a:r>
              <a:rPr sz="2750" spc="-5" dirty="0">
                <a:latin typeface="Times New Roman"/>
                <a:cs typeface="Times New Roman"/>
              </a:rPr>
              <a:t>two</a:t>
            </a:r>
            <a:r>
              <a:rPr sz="2750" spc="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vertices.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835"/>
              </a:spcBef>
            </a:pPr>
            <a:r>
              <a:rPr spc="-5" dirty="0"/>
              <a:t>27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3238" y="157987"/>
            <a:ext cx="3576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i="1" spc="-5" dirty="0">
                <a:solidFill>
                  <a:srgbClr val="FF00FF"/>
                </a:solidFill>
                <a:latin typeface="Georgia"/>
                <a:cs typeface="Georgia"/>
              </a:rPr>
              <a:t>Adjacency</a:t>
            </a:r>
            <a:r>
              <a:rPr b="0" i="1" spc="-60" dirty="0">
                <a:solidFill>
                  <a:srgbClr val="FF00FF"/>
                </a:solidFill>
                <a:latin typeface="Georgia"/>
                <a:cs typeface="Georgia"/>
              </a:rPr>
              <a:t> </a:t>
            </a:r>
            <a:r>
              <a:rPr b="0" i="1" spc="-5" dirty="0">
                <a:solidFill>
                  <a:srgbClr val="FF00FF"/>
                </a:solidFill>
                <a:latin typeface="Georgia"/>
                <a:cs typeface="Georgia"/>
              </a:rPr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7191" y="1197610"/>
            <a:ext cx="6202045" cy="171894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1484630">
              <a:lnSpc>
                <a:spcPts val="3250"/>
              </a:lnSpc>
              <a:spcBef>
                <a:spcPts val="295"/>
              </a:spcBef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spc="-5" dirty="0">
                <a:latin typeface="Times New Roman"/>
                <a:cs typeface="Times New Roman"/>
              </a:rPr>
              <a:t>Each row in adjacency matrix is  represented as </a:t>
            </a:r>
            <a:r>
              <a:rPr sz="2800" spc="-10" dirty="0">
                <a:latin typeface="Times New Roman"/>
                <a:cs typeface="Times New Roman"/>
              </a:rPr>
              <a:t>an </a:t>
            </a:r>
            <a:r>
              <a:rPr sz="2800" spc="-5" dirty="0">
                <a:latin typeface="Times New Roman"/>
                <a:cs typeface="Times New Roman"/>
              </a:rPr>
              <a:t>adjacency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list.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137160" indent="-125095">
              <a:lnSpc>
                <a:spcPct val="100000"/>
              </a:lnSpc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spc="-5" dirty="0">
                <a:latin typeface="Times New Roman"/>
                <a:cs typeface="Times New Roman"/>
              </a:rPr>
              <a:t>Vertex list is SLL of the vertices in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list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7529" y="0"/>
            <a:ext cx="1858433" cy="1828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11275" y="2056764"/>
            <a:ext cx="3460750" cy="337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1275" y="2513964"/>
            <a:ext cx="3460750" cy="337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11275" y="2971164"/>
            <a:ext cx="3460750" cy="337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11275" y="3428364"/>
            <a:ext cx="3484879" cy="30689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96584" y="158749"/>
            <a:ext cx="2703830" cy="17610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19352" y="116388"/>
          <a:ext cx="3762375" cy="6356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6345"/>
                <a:gridCol w="1129030"/>
                <a:gridCol w="596900"/>
                <a:gridCol w="800735"/>
              </a:tblGrid>
              <a:tr h="577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1980" marR="12065">
                        <a:lnSpc>
                          <a:spcPts val="305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86688"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45415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454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052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1980" marR="1206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2292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L="95885" marR="1206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L="4191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63500" marB="0"/>
                </a:tc>
              </a:tr>
              <a:tr h="448817">
                <a:tc>
                  <a:txBody>
                    <a:bodyPr/>
                    <a:lstStyle/>
                    <a:p>
                      <a:pPr marL="127000">
                        <a:lnSpc>
                          <a:spcPts val="326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 marR="12065">
                        <a:lnSpc>
                          <a:spcPts val="3275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3275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5130">
                        <a:lnSpc>
                          <a:spcPts val="3275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63296">
                <a:tc>
                  <a:txBody>
                    <a:bodyPr/>
                    <a:lstStyle/>
                    <a:p>
                      <a:pPr marL="127000">
                        <a:lnSpc>
                          <a:spcPts val="3265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 marR="12065">
                        <a:lnSpc>
                          <a:spcPts val="3279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3279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5130">
                        <a:lnSpc>
                          <a:spcPts val="3279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9618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83820" marR="1206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4191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/>
                </a:tc>
              </a:tr>
              <a:tr h="608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2715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/>
                </a:tc>
              </a:tr>
              <a:tr h="57321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/>
                </a:tc>
                <a:tc>
                  <a:txBody>
                    <a:bodyPr/>
                    <a:lstStyle/>
                    <a:p>
                      <a:pPr marL="83820" marR="1206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12026">
                <a:tc>
                  <a:txBody>
                    <a:bodyPr/>
                    <a:lstStyle/>
                    <a:p>
                      <a:pPr marL="127000">
                        <a:lnSpc>
                          <a:spcPts val="3145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 marR="12065">
                        <a:lnSpc>
                          <a:spcPts val="3145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3145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2715" algn="r">
                        <a:lnSpc>
                          <a:spcPts val="3145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2023">
                <a:tc>
                  <a:txBody>
                    <a:bodyPr/>
                    <a:lstStyle/>
                    <a:p>
                      <a:pPr marL="127000">
                        <a:lnSpc>
                          <a:spcPts val="2985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69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780" marR="12065">
                        <a:lnSpc>
                          <a:spcPts val="3095"/>
                        </a:lnSpc>
                      </a:pP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G2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3304"/>
                        </a:lnSpc>
                        <a:spcBef>
                          <a:spcPts val="1075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36525" marB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6262496" y="10312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65769" y="10312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17489" y="5575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44461" y="5575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20761" y="5575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00596" y="97967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91678" y="97967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79465" y="2054224"/>
            <a:ext cx="1068705" cy="3340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7125969" y="2056129"/>
            <a:ext cx="608330" cy="332105"/>
            <a:chOff x="7125969" y="2056129"/>
            <a:chExt cx="608330" cy="332105"/>
          </a:xfrm>
        </p:grpSpPr>
        <p:sp>
          <p:nvSpPr>
            <p:cNvPr id="18" name="object 18"/>
            <p:cNvSpPr/>
            <p:nvPr/>
          </p:nvSpPr>
          <p:spPr>
            <a:xfrm>
              <a:off x="7125969" y="2084704"/>
              <a:ext cx="12699" cy="3035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38669" y="2056129"/>
              <a:ext cx="595630" cy="33210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7910830" y="2056129"/>
            <a:ext cx="327660" cy="3321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79465" y="2511424"/>
            <a:ext cx="1068705" cy="3340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7125969" y="2513329"/>
            <a:ext cx="608330" cy="332105"/>
            <a:chOff x="7125969" y="2513329"/>
            <a:chExt cx="608330" cy="332105"/>
          </a:xfrm>
        </p:grpSpPr>
        <p:sp>
          <p:nvSpPr>
            <p:cNvPr id="23" name="object 23"/>
            <p:cNvSpPr/>
            <p:nvPr/>
          </p:nvSpPr>
          <p:spPr>
            <a:xfrm>
              <a:off x="7125969" y="2541904"/>
              <a:ext cx="12699" cy="3035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138669" y="2513329"/>
              <a:ext cx="595630" cy="33210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7910830" y="2513329"/>
            <a:ext cx="327660" cy="3321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79465" y="2967354"/>
            <a:ext cx="1068705" cy="3333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7125969" y="2968624"/>
            <a:ext cx="608330" cy="332105"/>
            <a:chOff x="7125969" y="2968624"/>
            <a:chExt cx="608330" cy="332105"/>
          </a:xfrm>
        </p:grpSpPr>
        <p:sp>
          <p:nvSpPr>
            <p:cNvPr id="28" name="object 28"/>
            <p:cNvSpPr/>
            <p:nvPr/>
          </p:nvSpPr>
          <p:spPr>
            <a:xfrm>
              <a:off x="7125969" y="2997834"/>
              <a:ext cx="12699" cy="30289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138669" y="2968624"/>
              <a:ext cx="595630" cy="33210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7910830" y="2968624"/>
            <a:ext cx="327660" cy="3321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79465" y="3424554"/>
            <a:ext cx="1068705" cy="3333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7125969" y="3425825"/>
            <a:ext cx="608330" cy="332105"/>
            <a:chOff x="7125969" y="3425825"/>
            <a:chExt cx="608330" cy="332105"/>
          </a:xfrm>
        </p:grpSpPr>
        <p:sp>
          <p:nvSpPr>
            <p:cNvPr id="33" name="object 33"/>
            <p:cNvSpPr/>
            <p:nvPr/>
          </p:nvSpPr>
          <p:spPr>
            <a:xfrm>
              <a:off x="7125969" y="3455034"/>
              <a:ext cx="12699" cy="30289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138669" y="3425825"/>
              <a:ext cx="595630" cy="33210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7910830" y="3425825"/>
            <a:ext cx="327660" cy="3321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79465" y="3881754"/>
            <a:ext cx="1068705" cy="3333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03134" y="3883025"/>
            <a:ext cx="327660" cy="3321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79465" y="4338954"/>
            <a:ext cx="1068705" cy="3333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7125969" y="4340225"/>
            <a:ext cx="608330" cy="332105"/>
            <a:chOff x="7125969" y="4340225"/>
            <a:chExt cx="608330" cy="332105"/>
          </a:xfrm>
        </p:grpSpPr>
        <p:sp>
          <p:nvSpPr>
            <p:cNvPr id="40" name="object 40"/>
            <p:cNvSpPr/>
            <p:nvPr/>
          </p:nvSpPr>
          <p:spPr>
            <a:xfrm>
              <a:off x="7125969" y="4369434"/>
              <a:ext cx="12699" cy="30289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138669" y="4340225"/>
              <a:ext cx="595630" cy="33210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7910830" y="4340225"/>
            <a:ext cx="327660" cy="3321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79465" y="4796154"/>
            <a:ext cx="1068705" cy="3333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4"/>
          <p:cNvGrpSpPr/>
          <p:nvPr/>
        </p:nvGrpSpPr>
        <p:grpSpPr>
          <a:xfrm>
            <a:off x="7125969" y="4797425"/>
            <a:ext cx="608330" cy="332105"/>
            <a:chOff x="7125969" y="4797425"/>
            <a:chExt cx="608330" cy="332105"/>
          </a:xfrm>
        </p:grpSpPr>
        <p:sp>
          <p:nvSpPr>
            <p:cNvPr id="45" name="object 45"/>
            <p:cNvSpPr/>
            <p:nvPr/>
          </p:nvSpPr>
          <p:spPr>
            <a:xfrm>
              <a:off x="7125969" y="4826634"/>
              <a:ext cx="12699" cy="30289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38669" y="4797425"/>
              <a:ext cx="595630" cy="33210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/>
          <p:nvPr/>
        </p:nvSpPr>
        <p:spPr>
          <a:xfrm>
            <a:off x="7910830" y="4797425"/>
            <a:ext cx="327660" cy="3321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79465" y="5253354"/>
            <a:ext cx="1068705" cy="3333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303134" y="5254625"/>
            <a:ext cx="327660" cy="3321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5429630" y="1613830"/>
          <a:ext cx="2994025" cy="4563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5390"/>
                <a:gridCol w="711199"/>
                <a:gridCol w="353060"/>
                <a:gridCol w="713739"/>
              </a:tblGrid>
              <a:tr h="446744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62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  <a:tabLst>
                          <a:tab pos="453390" algn="l"/>
                          <a:tab pos="1022985" algn="l"/>
                        </a:tabLst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0	</a:t>
                      </a:r>
                      <a:r>
                        <a:rPr sz="28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85"/>
                        </a:spcBef>
                        <a:tabLst>
                          <a:tab pos="347980" algn="l"/>
                          <a:tab pos="710565" algn="l"/>
                        </a:tabLst>
                      </a:pPr>
                      <a:r>
                        <a:rPr sz="1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1	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049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1185"/>
                        </a:spcBef>
                        <a:tabLst>
                          <a:tab pos="713105" algn="l"/>
                        </a:tabLst>
                      </a:pPr>
                      <a:r>
                        <a:rPr sz="1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u="sng" spc="-17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2	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049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1750">
                        <a:lnSpc>
                          <a:spcPts val="3300"/>
                        </a:lnSpc>
                        <a:tabLst>
                          <a:tab pos="453390" algn="l"/>
                          <a:tab pos="1022985" algn="l"/>
                        </a:tabLst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8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85"/>
                        </a:spcBef>
                        <a:tabLst>
                          <a:tab pos="347980" algn="l"/>
                          <a:tab pos="710565" algn="l"/>
                        </a:tabLst>
                      </a:pPr>
                      <a:r>
                        <a:rPr sz="1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0	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049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1185"/>
                        </a:spcBef>
                        <a:tabLst>
                          <a:tab pos="713105" algn="l"/>
                        </a:tabLst>
                      </a:pPr>
                      <a:r>
                        <a:rPr sz="1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u="sng" spc="-17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3	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049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6564">
                <a:tc>
                  <a:txBody>
                    <a:bodyPr/>
                    <a:lstStyle/>
                    <a:p>
                      <a:pPr marL="31750">
                        <a:lnSpc>
                          <a:spcPts val="324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  <a:tabLst>
                          <a:tab pos="347980" algn="l"/>
                          <a:tab pos="710565" algn="l"/>
                        </a:tabLst>
                      </a:pPr>
                      <a:r>
                        <a:rPr sz="1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0	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485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1170"/>
                        </a:spcBef>
                        <a:tabLst>
                          <a:tab pos="713105" algn="l"/>
                        </a:tabLst>
                      </a:pPr>
                      <a:r>
                        <a:rPr sz="1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u="sng" spc="-17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3	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485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6565">
                <a:tc>
                  <a:txBody>
                    <a:bodyPr/>
                    <a:lstStyle/>
                    <a:p>
                      <a:pPr marL="31750">
                        <a:lnSpc>
                          <a:spcPts val="3175"/>
                        </a:lnSpc>
                        <a:tabLst>
                          <a:tab pos="453390" algn="l"/>
                          <a:tab pos="1022985" algn="l"/>
                        </a:tabLst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3	</a:t>
                      </a:r>
                      <a:r>
                        <a:rPr sz="28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  <a:tabLst>
                          <a:tab pos="347980" algn="l"/>
                          <a:tab pos="710565" algn="l"/>
                        </a:tabLst>
                      </a:pPr>
                      <a:r>
                        <a:rPr sz="1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1	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4922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1175"/>
                        </a:spcBef>
                        <a:tabLst>
                          <a:tab pos="713105" algn="l"/>
                        </a:tabLst>
                      </a:pPr>
                      <a:r>
                        <a:rPr sz="1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u="sng" spc="-17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2	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4922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55224">
                <a:tc>
                  <a:txBody>
                    <a:bodyPr/>
                    <a:lstStyle/>
                    <a:p>
                      <a:pPr marL="31750">
                        <a:lnSpc>
                          <a:spcPts val="3110"/>
                        </a:lnSpc>
                        <a:tabLst>
                          <a:tab pos="453390" algn="l"/>
                          <a:tab pos="1022985" algn="l"/>
                        </a:tabLst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4	</a:t>
                      </a:r>
                      <a:r>
                        <a:rPr sz="28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45"/>
                        </a:lnSpc>
                        <a:tabLst>
                          <a:tab pos="391795" algn="l"/>
                          <a:tab pos="710565" algn="l"/>
                        </a:tabLst>
                      </a:pPr>
                      <a:r>
                        <a:rPr sz="2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8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5	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8056">
                <a:tc>
                  <a:txBody>
                    <a:bodyPr/>
                    <a:lstStyle/>
                    <a:p>
                      <a:pPr marL="31750">
                        <a:lnSpc>
                          <a:spcPts val="305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90"/>
                        </a:spcBef>
                        <a:tabLst>
                          <a:tab pos="347980" algn="l"/>
                          <a:tab pos="710565" algn="l"/>
                        </a:tabLst>
                      </a:pPr>
                      <a:r>
                        <a:rPr sz="1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4	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113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1190"/>
                        </a:spcBef>
                        <a:tabLst>
                          <a:tab pos="713105" algn="l"/>
                        </a:tabLst>
                      </a:pPr>
                      <a:r>
                        <a:rPr sz="1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u="sng" spc="-17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6	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113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8436">
                <a:tc>
                  <a:txBody>
                    <a:bodyPr/>
                    <a:lstStyle/>
                    <a:p>
                      <a:pPr marL="31750">
                        <a:lnSpc>
                          <a:spcPts val="2965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85"/>
                        </a:spcBef>
                        <a:tabLst>
                          <a:tab pos="347980" algn="l"/>
                          <a:tab pos="710565" algn="l"/>
                        </a:tabLst>
                      </a:pPr>
                      <a:r>
                        <a:rPr sz="1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5	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049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1185"/>
                        </a:spcBef>
                        <a:tabLst>
                          <a:tab pos="713105" algn="l"/>
                        </a:tabLst>
                      </a:pPr>
                      <a:r>
                        <a:rPr sz="1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u="sng" spc="-17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7	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049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937253">
                <a:tc>
                  <a:txBody>
                    <a:bodyPr/>
                    <a:lstStyle/>
                    <a:p>
                      <a:pPr marL="31750">
                        <a:lnSpc>
                          <a:spcPts val="290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150"/>
                        </a:lnSpc>
                        <a:tabLst>
                          <a:tab pos="391795" algn="l"/>
                          <a:tab pos="710565" algn="l"/>
                        </a:tabLst>
                      </a:pPr>
                      <a:r>
                        <a:rPr sz="2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8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6	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149860">
                        <a:lnSpc>
                          <a:spcPts val="3304"/>
                        </a:lnSpc>
                        <a:spcBef>
                          <a:spcPts val="670"/>
                        </a:spcBef>
                      </a:pP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1" name="object 51"/>
          <p:cNvSpPr txBox="1"/>
          <p:nvPr/>
        </p:nvSpPr>
        <p:spPr>
          <a:xfrm>
            <a:off x="508508" y="6592010"/>
            <a:ext cx="853884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dirty="0">
                <a:latin typeface="Times New Roman"/>
                <a:cs typeface="Times New Roman"/>
              </a:rPr>
              <a:t>An </a:t>
            </a:r>
            <a:r>
              <a:rPr sz="1950" spc="-5" dirty="0">
                <a:latin typeface="Times New Roman"/>
                <a:cs typeface="Times New Roman"/>
              </a:rPr>
              <a:t>undirected graph </a:t>
            </a:r>
            <a:r>
              <a:rPr sz="1950" dirty="0">
                <a:latin typeface="Times New Roman"/>
                <a:cs typeface="Times New Roman"/>
              </a:rPr>
              <a:t>with 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n </a:t>
            </a:r>
            <a:r>
              <a:rPr sz="1950" spc="-5" dirty="0">
                <a:latin typeface="Times New Roman"/>
                <a:cs typeface="Times New Roman"/>
              </a:rPr>
              <a:t>vertices </a:t>
            </a:r>
            <a:r>
              <a:rPr sz="1950" dirty="0">
                <a:latin typeface="Times New Roman"/>
                <a:cs typeface="Times New Roman"/>
              </a:rPr>
              <a:t>and 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e </a:t>
            </a:r>
            <a:r>
              <a:rPr sz="1950" spc="-10" dirty="0">
                <a:latin typeface="Times New Roman"/>
                <a:cs typeface="Times New Roman"/>
              </a:rPr>
              <a:t>edges </a:t>
            </a:r>
            <a:r>
              <a:rPr sz="1950" dirty="0">
                <a:latin typeface="Times New Roman"/>
                <a:cs typeface="Times New Roman"/>
              </a:rPr>
              <a:t>==&gt; </a:t>
            </a:r>
            <a:r>
              <a:rPr sz="1950" dirty="0">
                <a:solidFill>
                  <a:srgbClr val="CC3300"/>
                </a:solidFill>
                <a:latin typeface="Times New Roman"/>
                <a:cs typeface="Times New Roman"/>
              </a:rPr>
              <a:t>n </a:t>
            </a:r>
            <a:r>
              <a:rPr sz="1950" spc="-5" dirty="0">
                <a:latin typeface="Times New Roman"/>
                <a:cs typeface="Times New Roman"/>
              </a:rPr>
              <a:t>head </a:t>
            </a:r>
            <a:r>
              <a:rPr sz="1950" dirty="0">
                <a:latin typeface="Times New Roman"/>
                <a:cs typeface="Times New Roman"/>
              </a:rPr>
              <a:t>nodes </a:t>
            </a:r>
            <a:r>
              <a:rPr sz="1950" spc="-10" dirty="0">
                <a:latin typeface="Times New Roman"/>
                <a:cs typeface="Times New Roman"/>
              </a:rPr>
              <a:t>and </a:t>
            </a:r>
            <a:r>
              <a:rPr sz="1950" spc="5" dirty="0">
                <a:solidFill>
                  <a:srgbClr val="CC3300"/>
                </a:solidFill>
                <a:latin typeface="Times New Roman"/>
                <a:cs typeface="Times New Roman"/>
              </a:rPr>
              <a:t>2e </a:t>
            </a:r>
            <a:r>
              <a:rPr sz="1950" spc="-5" dirty="0">
                <a:latin typeface="Times New Roman"/>
                <a:cs typeface="Times New Roman"/>
              </a:rPr>
              <a:t>list</a:t>
            </a:r>
            <a:r>
              <a:rPr sz="1950" spc="7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nodes</a:t>
            </a:r>
            <a:r>
              <a:rPr sz="1300" spc="-5" dirty="0">
                <a:latin typeface="Arial"/>
                <a:cs typeface="Arial"/>
              </a:rPr>
              <a:t>28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2078" y="3626071"/>
            <a:ext cx="3278557" cy="2883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89861" y="0"/>
            <a:ext cx="28594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latin typeface="Times New Roman"/>
                <a:cs typeface="Times New Roman"/>
              </a:rPr>
              <a:t>What is a</a:t>
            </a:r>
            <a:r>
              <a:rPr sz="3200" b="0" spc="-70" dirty="0">
                <a:latin typeface="Times New Roman"/>
                <a:cs typeface="Times New Roman"/>
              </a:rPr>
              <a:t> </a:t>
            </a:r>
            <a:r>
              <a:rPr sz="3200" b="0" spc="-5" dirty="0">
                <a:latin typeface="Times New Roman"/>
                <a:cs typeface="Times New Roman"/>
              </a:rPr>
              <a:t>Graph?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579779"/>
            <a:ext cx="7099934" cy="256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marR="2203450" indent="-353695">
              <a:lnSpc>
                <a:spcPct val="117100"/>
              </a:lnSpc>
              <a:spcBef>
                <a:spcPts val="100"/>
              </a:spcBef>
              <a:buClr>
                <a:srgbClr val="9900FF"/>
              </a:buClr>
              <a:buSzPct val="60714"/>
              <a:buFont typeface="Wingdings"/>
              <a:buChar char="◼"/>
              <a:tabLst>
                <a:tab pos="353695" algn="l"/>
                <a:tab pos="354330" algn="l"/>
              </a:tabLst>
            </a:pPr>
            <a:r>
              <a:rPr sz="2800" spc="-5" dirty="0">
                <a:latin typeface="Times New Roman"/>
                <a:cs typeface="Times New Roman"/>
              </a:rPr>
              <a:t>A graph G = 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dirty="0">
                <a:solidFill>
                  <a:srgbClr val="F92C24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latin typeface="Times New Roman"/>
                <a:cs typeface="Times New Roman"/>
              </a:rPr>
              <a:t>,E)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spc="-105" dirty="0">
                <a:latin typeface="Times New Roman"/>
                <a:cs typeface="Times New Roman"/>
              </a:rPr>
              <a:t>composed  </a:t>
            </a:r>
            <a:r>
              <a:rPr sz="2800" dirty="0">
                <a:latin typeface="Times New Roman"/>
                <a:cs typeface="Times New Roman"/>
              </a:rPr>
              <a:t>of: </a:t>
            </a:r>
            <a:r>
              <a:rPr sz="2800" spc="-5" dirty="0">
                <a:solidFill>
                  <a:srgbClr val="F92C24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latin typeface="Times New Roman"/>
                <a:cs typeface="Times New Roman"/>
              </a:rPr>
              <a:t>: set of </a:t>
            </a:r>
            <a:r>
              <a:rPr sz="2800" spc="-5" dirty="0">
                <a:solidFill>
                  <a:srgbClr val="F92C24"/>
                </a:solidFill>
                <a:latin typeface="Times New Roman"/>
                <a:cs typeface="Times New Roman"/>
              </a:rPr>
              <a:t>vertices</a:t>
            </a:r>
            <a:endParaRPr sz="2800">
              <a:latin typeface="Times New Roman"/>
              <a:cs typeface="Times New Roman"/>
            </a:endParaRPr>
          </a:p>
          <a:p>
            <a:pPr marL="923925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solidFill>
                  <a:srgbClr val="008000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: set of </a:t>
            </a:r>
            <a:r>
              <a:rPr sz="2800" spc="-5" dirty="0">
                <a:solidFill>
                  <a:srgbClr val="008000"/>
                </a:solidFill>
                <a:latin typeface="Times New Roman"/>
                <a:cs typeface="Times New Roman"/>
              </a:rPr>
              <a:t>edges </a:t>
            </a:r>
            <a:r>
              <a:rPr sz="2800" spc="-5" dirty="0">
                <a:latin typeface="Times New Roman"/>
                <a:cs typeface="Times New Roman"/>
              </a:rPr>
              <a:t>connecting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F92C24"/>
                </a:solidFill>
                <a:latin typeface="Times New Roman"/>
                <a:cs typeface="Times New Roman"/>
              </a:rPr>
              <a:t>vertices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  <a:p>
            <a:pPr marL="352425" indent="-340360">
              <a:lnSpc>
                <a:spcPct val="100000"/>
              </a:lnSpc>
              <a:spcBef>
                <a:spcPts val="695"/>
              </a:spcBef>
              <a:buClr>
                <a:srgbClr val="9900FF"/>
              </a:buClr>
              <a:buSzPct val="60714"/>
              <a:buFont typeface="Wingdings"/>
              <a:buChar char="◼"/>
              <a:tabLst>
                <a:tab pos="352425" algn="l"/>
                <a:tab pos="353060" algn="l"/>
              </a:tabLst>
            </a:pPr>
            <a:r>
              <a:rPr sz="2800" spc="-5" dirty="0">
                <a:latin typeface="Times New Roman"/>
                <a:cs typeface="Times New Roman"/>
              </a:rPr>
              <a:t>An </a:t>
            </a:r>
            <a:r>
              <a:rPr sz="2800" spc="-5" dirty="0">
                <a:solidFill>
                  <a:srgbClr val="008000"/>
                </a:solidFill>
                <a:latin typeface="Times New Roman"/>
                <a:cs typeface="Times New Roman"/>
              </a:rPr>
              <a:t>edge </a:t>
            </a:r>
            <a:r>
              <a:rPr sz="2800" spc="-5" dirty="0">
                <a:latin typeface="Times New Roman"/>
                <a:cs typeface="Times New Roman"/>
              </a:rPr>
              <a:t>e = (u,v) is a pair of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92C24"/>
                </a:solidFill>
                <a:latin typeface="Times New Roman"/>
                <a:cs typeface="Times New Roman"/>
              </a:rPr>
              <a:t>vertices</a:t>
            </a:r>
            <a:endParaRPr sz="2800">
              <a:latin typeface="Times New Roman"/>
              <a:cs typeface="Times New Roman"/>
            </a:endParaRPr>
          </a:p>
          <a:p>
            <a:pPr marL="352425" indent="-340360">
              <a:lnSpc>
                <a:spcPct val="100000"/>
              </a:lnSpc>
              <a:spcBef>
                <a:spcPts val="685"/>
              </a:spcBef>
              <a:buClr>
                <a:srgbClr val="9900FF"/>
              </a:buClr>
              <a:buSzPct val="60714"/>
              <a:buFont typeface="Wingdings"/>
              <a:buChar char="◼"/>
              <a:tabLst>
                <a:tab pos="352425" algn="l"/>
                <a:tab pos="353060" algn="l"/>
              </a:tabLst>
            </a:pPr>
            <a:r>
              <a:rPr sz="2800" spc="-5" dirty="0">
                <a:latin typeface="Times New Roman"/>
                <a:cs typeface="Times New Roman"/>
              </a:rPr>
              <a:t>Example: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6012" y="3691508"/>
            <a:ext cx="2974975" cy="581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03830" algn="l"/>
              </a:tabLst>
            </a:pPr>
            <a:r>
              <a:rPr sz="3650" spc="-5" dirty="0">
                <a:latin typeface="Arial"/>
                <a:cs typeface="Arial"/>
              </a:rPr>
              <a:t>a	b</a:t>
            </a:r>
            <a:endParaRPr sz="3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78934" y="4054220"/>
            <a:ext cx="2060575" cy="444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50" b="1" spc="-5" dirty="0">
                <a:solidFill>
                  <a:srgbClr val="F92C24"/>
                </a:solidFill>
                <a:latin typeface="Times New Roman"/>
                <a:cs typeface="Times New Roman"/>
              </a:rPr>
              <a:t>V</a:t>
            </a:r>
            <a:r>
              <a:rPr sz="2750" b="1" spc="-5" dirty="0">
                <a:latin typeface="Times New Roman"/>
                <a:cs typeface="Times New Roman"/>
              </a:rPr>
              <a:t>=</a:t>
            </a:r>
            <a:r>
              <a:rPr sz="2750" b="1" spc="-45" dirty="0">
                <a:latin typeface="Times New Roman"/>
                <a:cs typeface="Times New Roman"/>
              </a:rPr>
              <a:t> </a:t>
            </a:r>
            <a:r>
              <a:rPr sz="2750" b="1" spc="-5" dirty="0">
                <a:latin typeface="Times New Roman"/>
                <a:cs typeface="Times New Roman"/>
              </a:rPr>
              <a:t>{a,b,c,d,e}</a:t>
            </a:r>
            <a:endParaRPr sz="275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209545" y="4732330"/>
          <a:ext cx="6614795" cy="8199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350"/>
                <a:gridCol w="5465445"/>
              </a:tblGrid>
              <a:tr h="409978">
                <a:tc rowSpan="2"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c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0815" marB="0"/>
                </a:tc>
                <a:tc>
                  <a:txBody>
                    <a:bodyPr/>
                    <a:lstStyle/>
                    <a:p>
                      <a:pPr marL="844550">
                        <a:lnSpc>
                          <a:spcPts val="3050"/>
                        </a:lnSpc>
                      </a:pPr>
                      <a:r>
                        <a:rPr sz="2800" b="1" spc="-2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800" b="1" spc="-2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8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15" dirty="0">
                          <a:latin typeface="Times New Roman"/>
                          <a:cs typeface="Times New Roman"/>
                        </a:rPr>
                        <a:t>{(a,b),(a,c),(a,d),(b,e),(c,d),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0997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0815" marB="0"/>
                </a:tc>
                <a:tc>
                  <a:txBody>
                    <a:bodyPr/>
                    <a:lstStyle/>
                    <a:p>
                      <a:pPr marL="844550">
                        <a:lnSpc>
                          <a:spcPts val="3130"/>
                        </a:lnSpc>
                      </a:pP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(c,e),(d,e)}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966012" y="5947663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d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71442" y="5947663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72578" y="6497827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9400" y="3502025"/>
            <a:ext cx="2800350" cy="2619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146" y="455422"/>
            <a:ext cx="18027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Times New Roman"/>
                <a:cs typeface="Times New Roman"/>
              </a:rPr>
              <a:t>Netwo</a:t>
            </a:r>
            <a:r>
              <a:rPr b="0" spc="5" dirty="0">
                <a:latin typeface="Times New Roman"/>
                <a:cs typeface="Times New Roman"/>
              </a:rPr>
              <a:t>r</a:t>
            </a:r>
            <a:r>
              <a:rPr b="0" spc="-5" dirty="0">
                <a:latin typeface="Times New Roman"/>
                <a:cs typeface="Times New Roman"/>
              </a:rPr>
              <a:t>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28531" y="6696299"/>
            <a:ext cx="259079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r>
              <a:rPr sz="1300" spc="-5" dirty="0">
                <a:latin typeface="Arial"/>
                <a:cs typeface="Arial"/>
              </a:rPr>
              <a:t>29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1484122"/>
            <a:ext cx="7740650" cy="189420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2425" marR="5080" indent="-340360">
              <a:lnSpc>
                <a:spcPts val="3229"/>
              </a:lnSpc>
              <a:spcBef>
                <a:spcPts val="310"/>
              </a:spcBef>
              <a:buClr>
                <a:srgbClr val="9900FF"/>
              </a:buClr>
              <a:buSzPct val="60714"/>
              <a:buFont typeface="Wingdings"/>
              <a:buChar char="◼"/>
              <a:tabLst>
                <a:tab pos="352425" algn="l"/>
                <a:tab pos="353060" algn="l"/>
              </a:tabLst>
            </a:pPr>
            <a:r>
              <a:rPr sz="2800" spc="-5" dirty="0">
                <a:latin typeface="Times New Roman"/>
                <a:cs typeface="Times New Roman"/>
              </a:rPr>
              <a:t>A network is a graph whose lines are weighted. It </a:t>
            </a:r>
            <a:r>
              <a:rPr sz="2800" spc="-400" dirty="0">
                <a:latin typeface="Times New Roman"/>
                <a:cs typeface="Times New Roman"/>
              </a:rPr>
              <a:t>is  </a:t>
            </a:r>
            <a:r>
              <a:rPr sz="2800" spc="-5" dirty="0">
                <a:latin typeface="Times New Roman"/>
                <a:cs typeface="Times New Roman"/>
              </a:rPr>
              <a:t>also known </a:t>
            </a:r>
            <a:r>
              <a:rPr sz="2800" spc="-10" dirty="0">
                <a:latin typeface="Times New Roman"/>
                <a:cs typeface="Times New Roman"/>
              </a:rPr>
              <a:t>as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weighted</a:t>
            </a:r>
            <a:r>
              <a:rPr sz="2800" b="1" u="heavy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graph.</a:t>
            </a:r>
            <a:endParaRPr sz="2800">
              <a:latin typeface="Times New Roman"/>
              <a:cs typeface="Times New Roman"/>
            </a:endParaRPr>
          </a:p>
          <a:p>
            <a:pPr marL="352425" indent="-340360">
              <a:lnSpc>
                <a:spcPct val="100000"/>
              </a:lnSpc>
              <a:spcBef>
                <a:spcPts val="625"/>
              </a:spcBef>
              <a:buClr>
                <a:srgbClr val="9900FF"/>
              </a:buClr>
              <a:buSzPct val="60714"/>
              <a:buFont typeface="Wingdings"/>
              <a:buChar char="◼"/>
              <a:tabLst>
                <a:tab pos="352425" algn="l"/>
                <a:tab pos="353060" algn="l"/>
              </a:tabLst>
            </a:pPr>
            <a:r>
              <a:rPr sz="2800" spc="-5" dirty="0">
                <a:latin typeface="Times New Roman"/>
                <a:cs typeface="Times New Roman"/>
              </a:rPr>
              <a:t>Meaning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weights depend </a:t>
            </a:r>
            <a:r>
              <a:rPr sz="2800" dirty="0">
                <a:latin typeface="Times New Roman"/>
                <a:cs typeface="Times New Roman"/>
              </a:rPr>
              <a:t>upon 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application</a:t>
            </a:r>
            <a:endParaRPr sz="2800">
              <a:latin typeface="Times New Roman"/>
              <a:cs typeface="Times New Roman"/>
            </a:endParaRPr>
          </a:p>
          <a:p>
            <a:pPr marL="352425" indent="-340360">
              <a:lnSpc>
                <a:spcPct val="100000"/>
              </a:lnSpc>
              <a:spcBef>
                <a:spcPts val="695"/>
              </a:spcBef>
              <a:buClr>
                <a:srgbClr val="9900FF"/>
              </a:buClr>
              <a:buSzPct val="60714"/>
              <a:buFont typeface="Wingdings"/>
              <a:buChar char="◼"/>
              <a:tabLst>
                <a:tab pos="352425" algn="l"/>
                <a:tab pos="353060" algn="l"/>
              </a:tabLst>
            </a:pPr>
            <a:r>
              <a:rPr sz="2800" spc="-5" dirty="0">
                <a:latin typeface="Times New Roman"/>
                <a:cs typeface="Times New Roman"/>
              </a:rPr>
              <a:t>For example: graph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Airline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routs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4569" y="2266950"/>
            <a:ext cx="204469" cy="21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569" y="3150870"/>
            <a:ext cx="204469" cy="21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61769" y="3604895"/>
            <a:ext cx="128269" cy="1339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4569" y="4330700"/>
            <a:ext cx="204469" cy="21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5146" y="463042"/>
            <a:ext cx="6588759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950" b="0" spc="-5" dirty="0">
                <a:latin typeface="Times New Roman"/>
                <a:cs typeface="Times New Roman"/>
              </a:rPr>
              <a:t>Minimum Spanning </a:t>
            </a:r>
            <a:r>
              <a:rPr sz="3950" b="0" dirty="0">
                <a:latin typeface="Times New Roman"/>
                <a:cs typeface="Times New Roman"/>
              </a:rPr>
              <a:t>Tree</a:t>
            </a:r>
            <a:r>
              <a:rPr sz="3950" b="0" spc="-10" dirty="0">
                <a:latin typeface="Times New Roman"/>
                <a:cs typeface="Times New Roman"/>
              </a:rPr>
              <a:t> </a:t>
            </a:r>
            <a:r>
              <a:rPr sz="3950" b="0" spc="-5" dirty="0">
                <a:latin typeface="Times New Roman"/>
                <a:cs typeface="Times New Roman"/>
              </a:rPr>
              <a:t>(MST)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28531" y="6696299"/>
            <a:ext cx="259079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r>
              <a:rPr sz="1300" spc="-5" dirty="0">
                <a:latin typeface="Arial"/>
                <a:cs typeface="Arial"/>
              </a:rPr>
              <a:t>30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396" y="1241805"/>
            <a:ext cx="6457950" cy="3738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384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b="1" spc="-5" dirty="0">
                <a:solidFill>
                  <a:srgbClr val="008000"/>
                </a:solidFill>
                <a:latin typeface="Arial"/>
                <a:cs typeface="Arial"/>
              </a:rPr>
              <a:t>minimum </a:t>
            </a:r>
            <a:r>
              <a:rPr sz="2400" b="1" dirty="0">
                <a:solidFill>
                  <a:srgbClr val="008000"/>
                </a:solidFill>
                <a:latin typeface="Arial"/>
                <a:cs typeface="Arial"/>
              </a:rPr>
              <a:t>spanning </a:t>
            </a:r>
            <a:r>
              <a:rPr sz="2400" b="1" spc="-5" dirty="0">
                <a:solidFill>
                  <a:srgbClr val="008000"/>
                </a:solidFill>
                <a:latin typeface="Arial"/>
                <a:cs typeface="Arial"/>
              </a:rPr>
              <a:t>tree </a:t>
            </a:r>
            <a:r>
              <a:rPr sz="2400" spc="-5" dirty="0">
                <a:latin typeface="Arial"/>
                <a:cs typeface="Arial"/>
              </a:rPr>
              <a:t>is a subgraph </a:t>
            </a:r>
            <a:r>
              <a:rPr sz="2400" spc="5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an  undirected weighted graph </a:t>
            </a:r>
            <a:r>
              <a:rPr sz="2400" b="1" i="1" spc="-5" dirty="0">
                <a:latin typeface="Times New Roman"/>
                <a:cs typeface="Times New Roman"/>
              </a:rPr>
              <a:t>G</a:t>
            </a:r>
            <a:r>
              <a:rPr sz="2400" spc="-5" dirty="0">
                <a:latin typeface="Arial"/>
                <a:cs typeface="Arial"/>
              </a:rPr>
              <a:t>, such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endParaRPr sz="24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Georgia"/>
                <a:cs typeface="Georgia"/>
              </a:rPr>
              <a:t>it is a </a:t>
            </a:r>
            <a:r>
              <a:rPr sz="2400" spc="-5" dirty="0">
                <a:latin typeface="Georgia"/>
                <a:cs typeface="Georgia"/>
              </a:rPr>
              <a:t>tree </a:t>
            </a:r>
            <a:r>
              <a:rPr sz="2400" dirty="0">
                <a:latin typeface="Georgia"/>
                <a:cs typeface="Georgia"/>
              </a:rPr>
              <a:t>(i.e., it is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acyclic)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>
              <a:latin typeface="Georgia"/>
              <a:cs typeface="Georgia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Georgia"/>
                <a:cs typeface="Georgia"/>
              </a:rPr>
              <a:t>it </a:t>
            </a:r>
            <a:r>
              <a:rPr sz="2400" spc="-5" dirty="0">
                <a:latin typeface="Georgia"/>
                <a:cs typeface="Georgia"/>
              </a:rPr>
              <a:t>covers </a:t>
            </a:r>
            <a:r>
              <a:rPr sz="2400" dirty="0">
                <a:latin typeface="Georgia"/>
                <a:cs typeface="Georgia"/>
              </a:rPr>
              <a:t>all </a:t>
            </a:r>
            <a:r>
              <a:rPr sz="2400" spc="-10" dirty="0">
                <a:latin typeface="Georgia"/>
                <a:cs typeface="Georgia"/>
              </a:rPr>
              <a:t>the </a:t>
            </a:r>
            <a:r>
              <a:rPr sz="2400" spc="-5" dirty="0">
                <a:latin typeface="Georgia"/>
                <a:cs typeface="Georgia"/>
              </a:rPr>
              <a:t>vertices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marL="749935">
              <a:lnSpc>
                <a:spcPct val="100000"/>
              </a:lnSpc>
              <a:spcBef>
                <a:spcPts val="509"/>
              </a:spcBef>
            </a:pPr>
            <a:r>
              <a:rPr sz="2000" spc="-5" dirty="0">
                <a:latin typeface="Georgia"/>
                <a:cs typeface="Georgia"/>
              </a:rPr>
              <a:t>contains </a:t>
            </a:r>
            <a:r>
              <a:rPr sz="2000" b="1" i="1" spc="-5" dirty="0">
                <a:latin typeface="Times New Roman"/>
                <a:cs typeface="Times New Roman"/>
              </a:rPr>
              <a:t>|V| </a:t>
            </a:r>
            <a:r>
              <a:rPr sz="2000" b="1" i="1" dirty="0">
                <a:latin typeface="Times New Roman"/>
                <a:cs typeface="Times New Roman"/>
              </a:rPr>
              <a:t>- 1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Georgia"/>
                <a:cs typeface="Georgia"/>
              </a:rPr>
              <a:t>edges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3100">
              <a:latin typeface="Georgia"/>
              <a:cs typeface="Georgia"/>
            </a:endParaRPr>
          </a:p>
          <a:p>
            <a:pPr marL="354965" marR="5080">
              <a:lnSpc>
                <a:spcPct val="100000"/>
              </a:lnSpc>
            </a:pPr>
            <a:r>
              <a:rPr sz="2400" spc="-5" dirty="0">
                <a:latin typeface="Georgia"/>
                <a:cs typeface="Georgia"/>
              </a:rPr>
              <a:t>the total cost associated with tree </a:t>
            </a:r>
            <a:r>
              <a:rPr sz="2400" dirty="0">
                <a:latin typeface="Georgia"/>
                <a:cs typeface="Georgia"/>
              </a:rPr>
              <a:t>edges is </a:t>
            </a:r>
            <a:r>
              <a:rPr sz="2400" spc="-5" dirty="0">
                <a:latin typeface="Georgia"/>
                <a:cs typeface="Georgia"/>
              </a:rPr>
              <a:t>the  </a:t>
            </a:r>
            <a:r>
              <a:rPr sz="2400" dirty="0">
                <a:latin typeface="Georgia"/>
                <a:cs typeface="Georgia"/>
              </a:rPr>
              <a:t>minimum </a:t>
            </a:r>
            <a:r>
              <a:rPr sz="2400" spc="-5" dirty="0">
                <a:latin typeface="Georgia"/>
                <a:cs typeface="Georgia"/>
              </a:rPr>
              <a:t>among </a:t>
            </a:r>
            <a:r>
              <a:rPr sz="2400" dirty="0">
                <a:latin typeface="Georgia"/>
                <a:cs typeface="Georgia"/>
              </a:rPr>
              <a:t>all </a:t>
            </a:r>
            <a:r>
              <a:rPr sz="2400" spc="-5" dirty="0">
                <a:latin typeface="Georgia"/>
                <a:cs typeface="Georgia"/>
              </a:rPr>
              <a:t>possible </a:t>
            </a:r>
            <a:r>
              <a:rPr sz="2400" dirty="0">
                <a:latin typeface="Georgia"/>
                <a:cs typeface="Georgia"/>
              </a:rPr>
              <a:t>spanning</a:t>
            </a:r>
            <a:r>
              <a:rPr sz="2400" spc="-6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trees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32400" y="1649095"/>
            <a:ext cx="2487929" cy="2030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17600" y="2020570"/>
            <a:ext cx="3860800" cy="20307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5146" y="455422"/>
            <a:ext cx="6499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Times New Roman"/>
                <a:cs typeface="Times New Roman"/>
              </a:rPr>
              <a:t>How </a:t>
            </a:r>
            <a:r>
              <a:rPr b="0" dirty="0">
                <a:latin typeface="Times New Roman"/>
                <a:cs typeface="Times New Roman"/>
              </a:rPr>
              <a:t>Can </a:t>
            </a:r>
            <a:r>
              <a:rPr b="0" spc="-5" dirty="0">
                <a:latin typeface="Times New Roman"/>
                <a:cs typeface="Times New Roman"/>
              </a:rPr>
              <a:t>We Generate a</a:t>
            </a:r>
            <a:r>
              <a:rPr b="0" spc="-5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MST?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18412" y="1700954"/>
          <a:ext cx="6590030" cy="2313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115"/>
                <a:gridCol w="896619"/>
                <a:gridCol w="635635"/>
                <a:gridCol w="1231900"/>
                <a:gridCol w="1471295"/>
                <a:gridCol w="251460"/>
                <a:gridCol w="502920"/>
                <a:gridCol w="488314"/>
                <a:gridCol w="570865"/>
              </a:tblGrid>
              <a:tr h="4467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ts val="2120"/>
                        </a:lnSpc>
                        <a:spcBef>
                          <a:spcPts val="13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51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265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33121">
                <a:tc rowSpan="2"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0" marB="0"/>
                </a:tc>
                <a:tc rowSpan="2"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3075" baseline="-5420" dirty="0">
                          <a:latin typeface="Arial"/>
                          <a:cs typeface="Arial"/>
                        </a:rPr>
                        <a:t>d</a:t>
                      </a:r>
                      <a:endParaRPr sz="3075" baseline="-5420">
                        <a:latin typeface="Arial"/>
                        <a:cs typeface="Arial"/>
                      </a:endParaRPr>
                    </a:p>
                  </a:txBody>
                  <a:tcPr marL="0" marR="0" marT="15748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252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0" algn="r">
                        <a:lnSpc>
                          <a:spcPts val="252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2005"/>
                        </a:lnSpc>
                        <a:spcBef>
                          <a:spcPts val="5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5405" marB="0"/>
                </a:tc>
                <a:tc rowSpan="2"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2005"/>
                        </a:lnSpc>
                        <a:spcBef>
                          <a:spcPts val="5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5405" marB="0"/>
                </a:tc>
                <a:tc rowSpan="2"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0185" marB="0"/>
                </a:tc>
              </a:tr>
              <a:tr h="26296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430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748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4300" marB="0"/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1250"/>
                        </a:lnSpc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0185" marB="0"/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7475" marB="0"/>
                </a:tc>
                <a:tc rowSpan="2"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7475" marB="0"/>
                </a:tc>
                <a:tc>
                  <a:txBody>
                    <a:bodyPr/>
                    <a:lstStyle/>
                    <a:p>
                      <a:pPr marR="385445" algn="r">
                        <a:lnSpc>
                          <a:spcPts val="1975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1975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28704">
                <a:tc rowSpan="2">
                  <a:txBody>
                    <a:bodyPr/>
                    <a:lstStyle/>
                    <a:p>
                      <a:pPr marL="139065">
                        <a:lnSpc>
                          <a:spcPts val="1845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31115">
                        <a:lnSpc>
                          <a:spcPts val="1845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747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74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183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 marR="79375" algn="ctr">
                        <a:lnSpc>
                          <a:spcPts val="2700"/>
                        </a:lnSpc>
                        <a:spcBef>
                          <a:spcPts val="8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16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7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06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R="5080" algn="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06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ts val="1845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16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71275">
                <a:tc>
                  <a:txBody>
                    <a:bodyPr/>
                    <a:lstStyle/>
                    <a:p>
                      <a:pPr marR="12065" algn="r">
                        <a:lnSpc>
                          <a:spcPts val="2810"/>
                        </a:lnSpc>
                        <a:spcBef>
                          <a:spcPts val="8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1600" marB="0"/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ts val="188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06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06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82600" y="4276725"/>
            <a:ext cx="7969884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From all of </a:t>
            </a:r>
            <a:r>
              <a:rPr sz="3200" spc="-5" dirty="0">
                <a:latin typeface="Times New Roman"/>
                <a:cs typeface="Times New Roman"/>
              </a:rPr>
              <a:t>the vertices </a:t>
            </a:r>
            <a:r>
              <a:rPr sz="3200" dirty="0">
                <a:latin typeface="Times New Roman"/>
                <a:cs typeface="Times New Roman"/>
              </a:rPr>
              <a:t>in the tree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729"/>
              </a:lnSpc>
              <a:spcBef>
                <a:spcPts val="330"/>
              </a:spcBef>
            </a:pPr>
            <a:r>
              <a:rPr sz="3150" dirty="0">
                <a:latin typeface="Times New Roman"/>
                <a:cs typeface="Times New Roman"/>
              </a:rPr>
              <a:t>select </a:t>
            </a:r>
            <a:r>
              <a:rPr sz="3150" spc="-5" dirty="0">
                <a:latin typeface="Times New Roman"/>
                <a:cs typeface="Times New Roman"/>
              </a:rPr>
              <a:t>the </a:t>
            </a:r>
            <a:r>
              <a:rPr sz="3150" dirty="0">
                <a:latin typeface="Times New Roman"/>
                <a:cs typeface="Times New Roman"/>
              </a:rPr>
              <a:t>edge </a:t>
            </a:r>
            <a:r>
              <a:rPr sz="3150" spc="-5" dirty="0">
                <a:latin typeface="Times New Roman"/>
                <a:cs typeface="Times New Roman"/>
              </a:rPr>
              <a:t>with </a:t>
            </a:r>
            <a:r>
              <a:rPr sz="3150" dirty="0">
                <a:latin typeface="Times New Roman"/>
                <a:cs typeface="Times New Roman"/>
              </a:rPr>
              <a:t>the minimal </a:t>
            </a:r>
            <a:r>
              <a:rPr sz="3150" spc="-5" dirty="0">
                <a:latin typeface="Times New Roman"/>
                <a:cs typeface="Times New Roman"/>
              </a:rPr>
              <a:t>value </a:t>
            </a:r>
            <a:r>
              <a:rPr sz="3150" spc="-10" dirty="0">
                <a:latin typeface="Times New Roman"/>
                <a:cs typeface="Times New Roman"/>
              </a:rPr>
              <a:t>to </a:t>
            </a:r>
            <a:r>
              <a:rPr sz="3150" dirty="0">
                <a:latin typeface="Times New Roman"/>
                <a:cs typeface="Times New Roman"/>
              </a:rPr>
              <a:t>a vertex  not </a:t>
            </a:r>
            <a:r>
              <a:rPr sz="3150" spc="-5" dirty="0">
                <a:latin typeface="Times New Roman"/>
                <a:cs typeface="Times New Roman"/>
              </a:rPr>
              <a:t>currently </a:t>
            </a:r>
            <a:r>
              <a:rPr sz="3150" spc="-10" dirty="0">
                <a:latin typeface="Times New Roman"/>
                <a:cs typeface="Times New Roman"/>
              </a:rPr>
              <a:t>in </a:t>
            </a:r>
            <a:r>
              <a:rPr sz="3150" spc="-5" dirty="0">
                <a:latin typeface="Times New Roman"/>
                <a:cs typeface="Times New Roman"/>
              </a:rPr>
              <a:t>the </a:t>
            </a:r>
            <a:r>
              <a:rPr sz="3150" dirty="0">
                <a:latin typeface="Times New Roman"/>
                <a:cs typeface="Times New Roman"/>
              </a:rPr>
              <a:t>tree </a:t>
            </a:r>
            <a:r>
              <a:rPr sz="3150" spc="-5" dirty="0">
                <a:latin typeface="Times New Roman"/>
                <a:cs typeface="Times New Roman"/>
              </a:rPr>
              <a:t>and </a:t>
            </a:r>
            <a:r>
              <a:rPr sz="3150" dirty="0">
                <a:latin typeface="Times New Roman"/>
                <a:cs typeface="Times New Roman"/>
              </a:rPr>
              <a:t>insert it </a:t>
            </a:r>
            <a:r>
              <a:rPr sz="3150" spc="-5" dirty="0">
                <a:latin typeface="Times New Roman"/>
                <a:cs typeface="Times New Roman"/>
              </a:rPr>
              <a:t>into the</a:t>
            </a:r>
            <a:r>
              <a:rPr sz="3150" spc="2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tree</a:t>
            </a:r>
            <a:endParaRPr sz="3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3931" y="404875"/>
            <a:ext cx="20827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31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8338" y="290829"/>
            <a:ext cx="3340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</a:rPr>
              <a:t>MST</a:t>
            </a:r>
            <a:r>
              <a:rPr sz="3600" spc="-35" dirty="0">
                <a:solidFill>
                  <a:srgbClr val="000000"/>
                </a:solidFill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Algorithms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10259" y="1670050"/>
            <a:ext cx="26930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310" indent="-182245">
              <a:lnSpc>
                <a:spcPct val="100000"/>
              </a:lnSpc>
              <a:spcBef>
                <a:spcPts val="100"/>
              </a:spcBef>
              <a:buSzPct val="45833"/>
              <a:buFont typeface="Wingdings"/>
              <a:buChar char="⚫"/>
              <a:tabLst>
                <a:tab pos="194945" algn="l"/>
              </a:tabLst>
            </a:pPr>
            <a:r>
              <a:rPr sz="2400" spc="-5" dirty="0">
                <a:latin typeface="Times New Roman"/>
                <a:cs typeface="Times New Roman"/>
              </a:rPr>
              <a:t>Prims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Algorithm</a:t>
            </a:r>
            <a:endParaRPr sz="2400">
              <a:latin typeface="Times New Roman"/>
              <a:cs typeface="Times New Roman"/>
            </a:endParaRPr>
          </a:p>
          <a:p>
            <a:pPr marL="194310" indent="-182245">
              <a:lnSpc>
                <a:spcPct val="100000"/>
              </a:lnSpc>
              <a:buSzPct val="45833"/>
              <a:buFont typeface="Wingdings"/>
              <a:buChar char="⚫"/>
              <a:tabLst>
                <a:tab pos="194945" algn="l"/>
              </a:tabLst>
            </a:pPr>
            <a:r>
              <a:rPr sz="2400" spc="-5" dirty="0">
                <a:latin typeface="Times New Roman"/>
                <a:cs typeface="Times New Roman"/>
              </a:rPr>
              <a:t>Kruskal's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Algorithm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33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4054" y="139699"/>
            <a:ext cx="41040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Times New Roman"/>
                <a:cs typeface="Times New Roman"/>
              </a:rPr>
              <a:t>Kruskal’s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6691" y="726694"/>
            <a:ext cx="8612505" cy="5840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5575" indent="-143510" algn="just">
              <a:lnSpc>
                <a:spcPts val="3740"/>
              </a:lnSpc>
              <a:spcBef>
                <a:spcPts val="105"/>
              </a:spcBef>
              <a:buSzPct val="96875"/>
              <a:buFont typeface="Arial"/>
              <a:buChar char="•"/>
              <a:tabLst>
                <a:tab pos="156210" algn="l"/>
              </a:tabLst>
            </a:pPr>
            <a:r>
              <a:rPr sz="3200" dirty="0">
                <a:latin typeface="Times New Roman"/>
                <a:cs typeface="Times New Roman"/>
              </a:rPr>
              <a:t>Builds</a:t>
            </a:r>
            <a:r>
              <a:rPr sz="3200" spc="3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30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minimum</a:t>
            </a:r>
            <a:r>
              <a:rPr sz="3200" spc="3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cost</a:t>
            </a:r>
            <a:r>
              <a:rPr sz="3200" spc="2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spanning</a:t>
            </a:r>
            <a:r>
              <a:rPr sz="3200" spc="2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tree</a:t>
            </a:r>
            <a:r>
              <a:rPr sz="3200" spc="3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2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29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adding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79"/>
              </a:lnSpc>
            </a:pPr>
            <a:r>
              <a:rPr sz="315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edges</a:t>
            </a:r>
            <a:r>
              <a:rPr sz="3150" b="1" dirty="0">
                <a:latin typeface="Times New Roman"/>
                <a:cs typeface="Times New Roman"/>
              </a:rPr>
              <a:t> </a:t>
            </a:r>
            <a:r>
              <a:rPr sz="3150" spc="-10" dirty="0">
                <a:latin typeface="Times New Roman"/>
                <a:cs typeface="Times New Roman"/>
              </a:rPr>
              <a:t>to </a:t>
            </a:r>
            <a:r>
              <a:rPr sz="3150" dirty="0">
                <a:latin typeface="Times New Roman"/>
                <a:cs typeface="Times New Roman"/>
              </a:rPr>
              <a:t>T one at a</a:t>
            </a:r>
            <a:r>
              <a:rPr sz="3150" spc="-15" dirty="0">
                <a:latin typeface="Times New Roman"/>
                <a:cs typeface="Times New Roman"/>
              </a:rPr>
              <a:t> </a:t>
            </a:r>
            <a:r>
              <a:rPr sz="3150" spc="-5" dirty="0">
                <a:latin typeface="Times New Roman"/>
                <a:cs typeface="Times New Roman"/>
              </a:rPr>
              <a:t>time.</a:t>
            </a:r>
            <a:endParaRPr sz="3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50">
              <a:latin typeface="Times New Roman"/>
              <a:cs typeface="Times New Roman"/>
            </a:endParaRPr>
          </a:p>
          <a:p>
            <a:pPr marL="12700" marR="5080" algn="just">
              <a:lnSpc>
                <a:spcPts val="3710"/>
              </a:lnSpc>
              <a:buSzPct val="96875"/>
              <a:buFont typeface="Arial"/>
              <a:buChar char="•"/>
              <a:tabLst>
                <a:tab pos="156210" algn="l"/>
              </a:tabLst>
            </a:pPr>
            <a:r>
              <a:rPr sz="3200" dirty="0">
                <a:latin typeface="Times New Roman"/>
                <a:cs typeface="Times New Roman"/>
              </a:rPr>
              <a:t>Selects the </a:t>
            </a:r>
            <a:r>
              <a:rPr sz="3200" spc="-5" dirty="0">
                <a:latin typeface="Times New Roman"/>
                <a:cs typeface="Times New Roman"/>
              </a:rPr>
              <a:t>edges </a:t>
            </a:r>
            <a:r>
              <a:rPr sz="3200" dirty="0">
                <a:latin typeface="Times New Roman"/>
                <a:cs typeface="Times New Roman"/>
              </a:rPr>
              <a:t>for </a:t>
            </a:r>
            <a:r>
              <a:rPr sz="3200" spc="-5" dirty="0">
                <a:latin typeface="Times New Roman"/>
                <a:cs typeface="Times New Roman"/>
              </a:rPr>
              <a:t>inclusion </a:t>
            </a:r>
            <a:r>
              <a:rPr sz="3200" spc="-10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T in 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increasing  order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their</a:t>
            </a:r>
            <a:r>
              <a:rPr sz="32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cost.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155575" indent="-143510" algn="just">
              <a:lnSpc>
                <a:spcPct val="100000"/>
              </a:lnSpc>
              <a:spcBef>
                <a:spcPts val="5"/>
              </a:spcBef>
              <a:buSzPct val="96875"/>
              <a:buFont typeface="Arial"/>
              <a:buChar char="•"/>
              <a:tabLst>
                <a:tab pos="156210" algn="l"/>
              </a:tabLst>
            </a:pPr>
            <a:r>
              <a:rPr sz="3200" dirty="0">
                <a:latin typeface="Times New Roman"/>
                <a:cs typeface="Times New Roman"/>
              </a:rPr>
              <a:t>An edge is added to T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if it 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doesn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´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form a</a:t>
            </a:r>
            <a:r>
              <a:rPr sz="3200" b="1" u="heavy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cycle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with the edges </a:t>
            </a:r>
            <a:r>
              <a:rPr sz="3200" spc="-5" dirty="0">
                <a:latin typeface="Times New Roman"/>
                <a:cs typeface="Times New Roman"/>
              </a:rPr>
              <a:t>that </a:t>
            </a:r>
            <a:r>
              <a:rPr sz="3200" dirty="0">
                <a:latin typeface="Times New Roman"/>
                <a:cs typeface="Times New Roman"/>
              </a:rPr>
              <a:t>are </a:t>
            </a:r>
            <a:r>
              <a:rPr sz="3200" spc="-5" dirty="0">
                <a:latin typeface="Times New Roman"/>
                <a:cs typeface="Times New Roman"/>
              </a:rPr>
              <a:t>already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50">
              <a:latin typeface="Times New Roman"/>
              <a:cs typeface="Times New Roman"/>
            </a:endParaRPr>
          </a:p>
          <a:p>
            <a:pPr marL="12700" marR="5715" algn="just">
              <a:lnSpc>
                <a:spcPct val="99100"/>
              </a:lnSpc>
              <a:buSzPct val="96875"/>
              <a:buFont typeface="Arial"/>
              <a:buChar char="•"/>
              <a:tabLst>
                <a:tab pos="156210" algn="l"/>
              </a:tabLst>
            </a:pPr>
            <a:r>
              <a:rPr sz="3200" dirty="0">
                <a:latin typeface="Times New Roman"/>
                <a:cs typeface="Times New Roman"/>
              </a:rPr>
              <a:t>Since G is connected and has </a:t>
            </a:r>
            <a:r>
              <a:rPr sz="3200" b="1" dirty="0">
                <a:latin typeface="Times New Roman"/>
                <a:cs typeface="Times New Roman"/>
              </a:rPr>
              <a:t>n &gt; 0 </a:t>
            </a:r>
            <a:r>
              <a:rPr sz="3200" b="1" spc="-5" dirty="0">
                <a:latin typeface="Times New Roman"/>
                <a:cs typeface="Times New Roman"/>
              </a:rPr>
              <a:t>vertices,  </a:t>
            </a:r>
            <a:r>
              <a:rPr sz="3150" dirty="0">
                <a:latin typeface="Times New Roman"/>
                <a:cs typeface="Times New Roman"/>
              </a:rPr>
              <a:t>exactly </a:t>
            </a:r>
            <a:r>
              <a:rPr sz="3150" b="1" dirty="0">
                <a:latin typeface="Times New Roman"/>
                <a:cs typeface="Times New Roman"/>
              </a:rPr>
              <a:t>n – 1 </a:t>
            </a:r>
            <a:r>
              <a:rPr sz="3150" b="1" spc="-5" dirty="0">
                <a:latin typeface="Times New Roman"/>
                <a:cs typeface="Times New Roman"/>
              </a:rPr>
              <a:t>edges </a:t>
            </a:r>
            <a:r>
              <a:rPr sz="3150" dirty="0">
                <a:latin typeface="Times New Roman"/>
                <a:cs typeface="Times New Roman"/>
              </a:rPr>
              <a:t>will be selected </a:t>
            </a:r>
            <a:r>
              <a:rPr sz="3150" spc="-5" dirty="0">
                <a:latin typeface="Times New Roman"/>
                <a:cs typeface="Times New Roman"/>
              </a:rPr>
              <a:t>for </a:t>
            </a:r>
            <a:r>
              <a:rPr sz="3150" dirty="0">
                <a:latin typeface="Times New Roman"/>
                <a:cs typeface="Times New Roman"/>
              </a:rPr>
              <a:t>inclusion </a:t>
            </a:r>
            <a:r>
              <a:rPr sz="3150" spc="-10" dirty="0">
                <a:latin typeface="Times New Roman"/>
                <a:cs typeface="Times New Roman"/>
              </a:rPr>
              <a:t>in  </a:t>
            </a:r>
            <a:r>
              <a:rPr sz="3150" dirty="0">
                <a:latin typeface="Times New Roman"/>
                <a:cs typeface="Times New Roman"/>
              </a:rPr>
              <a:t>T.</a:t>
            </a:r>
            <a:endParaRPr sz="3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976" y="533400"/>
            <a:ext cx="8341129" cy="54510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34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35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146" y="455422"/>
            <a:ext cx="41040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Times New Roman"/>
                <a:cs typeface="Times New Roman"/>
              </a:rPr>
              <a:t>Kruskal’s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216" y="1546605"/>
            <a:ext cx="7075170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7995" indent="-45593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7995" algn="l"/>
                <a:tab pos="468630" algn="l"/>
              </a:tabLst>
            </a:pPr>
            <a:r>
              <a:rPr sz="2400" dirty="0">
                <a:latin typeface="Times New Roman"/>
                <a:cs typeface="Times New Roman"/>
              </a:rPr>
              <a:t>T =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ø</a:t>
            </a:r>
            <a:endParaRPr sz="2400">
              <a:latin typeface="Times New Roman"/>
              <a:cs typeface="Times New Roman"/>
            </a:endParaRPr>
          </a:p>
          <a:p>
            <a:pPr marL="467995" indent="-455930">
              <a:lnSpc>
                <a:spcPts val="2820"/>
              </a:lnSpc>
              <a:spcBef>
                <a:spcPts val="65"/>
              </a:spcBef>
              <a:buAutoNum type="arabicPeriod"/>
              <a:tabLst>
                <a:tab pos="467995" algn="l"/>
                <a:tab pos="468630" algn="l"/>
              </a:tabLst>
            </a:pPr>
            <a:r>
              <a:rPr sz="2350" spc="-5" dirty="0">
                <a:solidFill>
                  <a:srgbClr val="FF0000"/>
                </a:solidFill>
                <a:latin typeface="Times New Roman"/>
                <a:cs typeface="Times New Roman"/>
              </a:rPr>
              <a:t>While </a:t>
            </a:r>
            <a:r>
              <a:rPr sz="2350" dirty="0">
                <a:latin typeface="Times New Roman"/>
                <a:cs typeface="Times New Roman"/>
              </a:rPr>
              <a:t>( (T </a:t>
            </a:r>
            <a:r>
              <a:rPr sz="2350" spc="-5" dirty="0">
                <a:latin typeface="Times New Roman"/>
                <a:cs typeface="Times New Roman"/>
              </a:rPr>
              <a:t>contains </a:t>
            </a:r>
            <a:r>
              <a:rPr sz="2350" dirty="0">
                <a:latin typeface="Times New Roman"/>
                <a:cs typeface="Times New Roman"/>
              </a:rPr>
              <a:t>n – 1 edges) </a:t>
            </a:r>
            <a:r>
              <a:rPr sz="2350" spc="-10" dirty="0">
                <a:latin typeface="Times New Roman"/>
                <a:cs typeface="Times New Roman"/>
              </a:rPr>
              <a:t>&amp;&amp; </a:t>
            </a:r>
            <a:r>
              <a:rPr sz="2350" dirty="0">
                <a:latin typeface="Times New Roman"/>
                <a:cs typeface="Times New Roman"/>
              </a:rPr>
              <a:t>( E not </a:t>
            </a:r>
            <a:r>
              <a:rPr sz="2350" spc="-5" dirty="0">
                <a:latin typeface="Times New Roman"/>
                <a:cs typeface="Times New Roman"/>
              </a:rPr>
              <a:t>empty) </a:t>
            </a:r>
            <a:r>
              <a:rPr sz="2350" dirty="0">
                <a:latin typeface="Times New Roman"/>
                <a:cs typeface="Times New Roman"/>
              </a:rPr>
              <a:t>)</a:t>
            </a:r>
            <a:r>
              <a:rPr sz="2350" spc="1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{</a:t>
            </a:r>
            <a:endParaRPr sz="2350">
              <a:latin typeface="Times New Roman"/>
              <a:cs typeface="Times New Roman"/>
            </a:endParaRPr>
          </a:p>
          <a:p>
            <a:pPr marL="467995" indent="-455930">
              <a:lnSpc>
                <a:spcPts val="2880"/>
              </a:lnSpc>
              <a:buAutoNum type="arabicPeriod"/>
              <a:tabLst>
                <a:tab pos="467995" algn="l"/>
                <a:tab pos="468630" algn="l"/>
              </a:tabLst>
            </a:pPr>
            <a:r>
              <a:rPr sz="2400" dirty="0">
                <a:latin typeface="Times New Roman"/>
                <a:cs typeface="Times New Roman"/>
              </a:rPr>
              <a:t>choose an </a:t>
            </a:r>
            <a:r>
              <a:rPr sz="2400" spc="-5" dirty="0">
                <a:latin typeface="Times New Roman"/>
                <a:cs typeface="Times New Roman"/>
              </a:rPr>
              <a:t>edge </a:t>
            </a:r>
            <a:r>
              <a:rPr sz="2400" dirty="0">
                <a:latin typeface="Times New Roman"/>
                <a:cs typeface="Times New Roman"/>
              </a:rPr>
              <a:t>(v,w) from E of </a:t>
            </a:r>
            <a:r>
              <a:rPr sz="2400" b="1" dirty="0">
                <a:solidFill>
                  <a:srgbClr val="3300FF"/>
                </a:solidFill>
                <a:latin typeface="Times New Roman"/>
                <a:cs typeface="Times New Roman"/>
              </a:rPr>
              <a:t>lowest</a:t>
            </a:r>
            <a:r>
              <a:rPr sz="2400" b="1" spc="-40" dirty="0">
                <a:solidFill>
                  <a:srgbClr val="33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00FF"/>
                </a:solidFill>
                <a:latin typeface="Times New Roman"/>
                <a:cs typeface="Times New Roman"/>
              </a:rPr>
              <a:t>cost;</a:t>
            </a:r>
            <a:endParaRPr sz="2400">
              <a:latin typeface="Times New Roman"/>
              <a:cs typeface="Times New Roman"/>
            </a:endParaRPr>
          </a:p>
          <a:p>
            <a:pPr marL="773430" indent="-761365">
              <a:lnSpc>
                <a:spcPct val="100000"/>
              </a:lnSpc>
              <a:buAutoNum type="arabicPeriod"/>
              <a:tabLst>
                <a:tab pos="772795" algn="l"/>
                <a:tab pos="774065" algn="l"/>
              </a:tabLst>
            </a:pPr>
            <a:r>
              <a:rPr sz="2400" dirty="0">
                <a:latin typeface="Times New Roman"/>
                <a:cs typeface="Times New Roman"/>
              </a:rPr>
              <a:t>delete (v,w) from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E;</a:t>
            </a:r>
            <a:endParaRPr sz="2400">
              <a:latin typeface="Times New Roman"/>
              <a:cs typeface="Times New Roman"/>
            </a:endParaRPr>
          </a:p>
          <a:p>
            <a:pPr marL="467995" indent="-455930">
              <a:lnSpc>
                <a:spcPct val="100000"/>
              </a:lnSpc>
              <a:buAutoNum type="arabicPeriod"/>
              <a:tabLst>
                <a:tab pos="467995" algn="l"/>
                <a:tab pos="46863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if </a:t>
            </a:r>
            <a:r>
              <a:rPr sz="2400" dirty="0">
                <a:latin typeface="Times New Roman"/>
                <a:cs typeface="Times New Roman"/>
              </a:rPr>
              <a:t>( (v,w) </a:t>
            </a:r>
            <a:r>
              <a:rPr sz="2400" spc="-5" dirty="0">
                <a:latin typeface="Times New Roman"/>
                <a:cs typeface="Times New Roman"/>
              </a:rPr>
              <a:t>does </a:t>
            </a:r>
            <a:r>
              <a:rPr sz="2400" dirty="0">
                <a:latin typeface="Times New Roman"/>
                <a:cs typeface="Times New Roman"/>
              </a:rPr>
              <a:t>not </a:t>
            </a:r>
            <a:r>
              <a:rPr sz="2400" spc="-5" dirty="0">
                <a:latin typeface="Times New Roman"/>
                <a:cs typeface="Times New Roman"/>
              </a:rPr>
              <a:t>create </a:t>
            </a:r>
            <a:r>
              <a:rPr sz="2400" dirty="0">
                <a:latin typeface="Times New Roman"/>
                <a:cs typeface="Times New Roman"/>
              </a:rPr>
              <a:t>a cycle 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T)</a:t>
            </a:r>
            <a:endParaRPr sz="2400">
              <a:latin typeface="Times New Roman"/>
              <a:cs typeface="Times New Roman"/>
            </a:endParaRPr>
          </a:p>
          <a:p>
            <a:pPr marL="467995" indent="-455930">
              <a:lnSpc>
                <a:spcPct val="100000"/>
              </a:lnSpc>
              <a:buAutoNum type="arabicPeriod"/>
              <a:tabLst>
                <a:tab pos="467995" algn="l"/>
                <a:tab pos="468630" algn="l"/>
              </a:tabLst>
            </a:pPr>
            <a:r>
              <a:rPr sz="2400" dirty="0">
                <a:latin typeface="Times New Roman"/>
                <a:cs typeface="Times New Roman"/>
              </a:rPr>
              <a:t>add (v,w) 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T;</a:t>
            </a:r>
            <a:endParaRPr sz="2400">
              <a:latin typeface="Times New Roman"/>
              <a:cs typeface="Times New Roman"/>
            </a:endParaRPr>
          </a:p>
          <a:p>
            <a:pPr marL="467995" indent="-455930">
              <a:lnSpc>
                <a:spcPct val="100000"/>
              </a:lnSpc>
              <a:buAutoNum type="arabicPeriod"/>
              <a:tabLst>
                <a:tab pos="467995" algn="l"/>
                <a:tab pos="46863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else</a:t>
            </a:r>
            <a:endParaRPr sz="2400">
              <a:latin typeface="Times New Roman"/>
              <a:cs typeface="Times New Roman"/>
            </a:endParaRPr>
          </a:p>
          <a:p>
            <a:pPr marL="12700" marR="4990465">
              <a:lnSpc>
                <a:spcPct val="100000"/>
              </a:lnSpc>
              <a:buAutoNum type="arabicPeriod"/>
              <a:tabLst>
                <a:tab pos="467995" algn="l"/>
                <a:tab pos="468630" algn="l"/>
              </a:tabLst>
            </a:pPr>
            <a:r>
              <a:rPr sz="2400" dirty="0">
                <a:latin typeface="Times New Roman"/>
                <a:cs typeface="Times New Roman"/>
              </a:rPr>
              <a:t>discard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(v,w)  9.	}</a:t>
            </a:r>
            <a:endParaRPr sz="2400">
              <a:latin typeface="Times New Roman"/>
              <a:cs typeface="Times New Roman"/>
            </a:endParaRPr>
          </a:p>
          <a:p>
            <a:pPr marL="467995" indent="-455930">
              <a:lnSpc>
                <a:spcPct val="100000"/>
              </a:lnSpc>
              <a:spcBef>
                <a:spcPts val="5"/>
              </a:spcBef>
              <a:buAutoNum type="arabicPeriod" startAt="10"/>
              <a:tabLst>
                <a:tab pos="468630" algn="l"/>
              </a:tabLst>
            </a:pPr>
            <a:r>
              <a:rPr sz="2400" dirty="0">
                <a:latin typeface="Times New Roman"/>
                <a:cs typeface="Times New Roman"/>
              </a:rPr>
              <a:t>if (T contains </a:t>
            </a:r>
            <a:r>
              <a:rPr sz="2400" spc="-5" dirty="0">
                <a:latin typeface="Times New Roman"/>
                <a:cs typeface="Times New Roman"/>
              </a:rPr>
              <a:t>fewer </a:t>
            </a:r>
            <a:r>
              <a:rPr sz="2400" dirty="0">
                <a:latin typeface="Times New Roman"/>
                <a:cs typeface="Times New Roman"/>
              </a:rPr>
              <a:t>than n – 1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edges)</a:t>
            </a:r>
            <a:endParaRPr sz="2400">
              <a:latin typeface="Times New Roman"/>
              <a:cs typeface="Times New Roman"/>
            </a:endParaRPr>
          </a:p>
          <a:p>
            <a:pPr marL="467995" indent="-455930">
              <a:lnSpc>
                <a:spcPct val="100000"/>
              </a:lnSpc>
              <a:buAutoNum type="arabicPeriod" startAt="10"/>
              <a:tabLst>
                <a:tab pos="468630" algn="l"/>
              </a:tabLst>
            </a:pPr>
            <a:r>
              <a:rPr sz="2400" dirty="0">
                <a:latin typeface="Times New Roman"/>
                <a:cs typeface="Times New Roman"/>
              </a:rPr>
              <a:t>cout &lt;&lt; </a:t>
            </a:r>
            <a:r>
              <a:rPr sz="2400" dirty="0">
                <a:latin typeface="Arial"/>
                <a:cs typeface="Arial"/>
              </a:rPr>
              <a:t>¨</a:t>
            </a:r>
            <a:r>
              <a:rPr sz="2400" dirty="0">
                <a:latin typeface="Times New Roman"/>
                <a:cs typeface="Times New Roman"/>
              </a:rPr>
              <a:t>no spanning </a:t>
            </a:r>
            <a:r>
              <a:rPr sz="2400" spc="-5" dirty="0">
                <a:latin typeface="Times New Roman"/>
                <a:cs typeface="Times New Roman"/>
              </a:rPr>
              <a:t>tree</a:t>
            </a:r>
            <a:r>
              <a:rPr sz="2400" spc="-5" dirty="0">
                <a:latin typeface="Arial"/>
                <a:cs typeface="Arial"/>
              </a:rPr>
              <a:t>¨ </a:t>
            </a:r>
            <a:r>
              <a:rPr sz="2400" dirty="0">
                <a:latin typeface="Times New Roman"/>
                <a:cs typeface="Times New Roman"/>
              </a:rPr>
              <a:t>&lt;&lt; endl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03525" y="1712595"/>
            <a:ext cx="2438400" cy="3305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64027" y="228600"/>
            <a:ext cx="5354958" cy="64665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291" y="409701"/>
            <a:ext cx="2830195" cy="8712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0"/>
              </a:lnSpc>
              <a:spcBef>
                <a:spcPts val="95"/>
              </a:spcBef>
            </a:pPr>
            <a:r>
              <a:rPr sz="2750" b="0" dirty="0">
                <a:solidFill>
                  <a:srgbClr val="000000"/>
                </a:solidFill>
                <a:latin typeface="Times New Roman"/>
                <a:cs typeface="Times New Roman"/>
              </a:rPr>
              <a:t>Kruskal’s</a:t>
            </a:r>
            <a:r>
              <a:rPr sz="2750" b="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75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algorithm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Example: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9370">
              <a:lnSpc>
                <a:spcPts val="1555"/>
              </a:lnSpc>
            </a:pPr>
            <a:r>
              <a:rPr spc="-5" dirty="0"/>
              <a:t>37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56600" y="1575435"/>
            <a:ext cx="372533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38800" y="1632585"/>
            <a:ext cx="372533" cy="776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5450" y="1657985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46650" y="2089785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36825" y="3451223"/>
            <a:ext cx="5760509" cy="34067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56678" y="445007"/>
            <a:ext cx="1358265" cy="38100"/>
          </a:xfrm>
          <a:custGeom>
            <a:avLst/>
            <a:gdLst/>
            <a:ahLst/>
            <a:cxnLst/>
            <a:rect l="l" t="t" r="r" b="b"/>
            <a:pathLst>
              <a:path w="1358265" h="38100">
                <a:moveTo>
                  <a:pt x="329184" y="0"/>
                </a:moveTo>
                <a:lnTo>
                  <a:pt x="0" y="0"/>
                </a:lnTo>
                <a:lnTo>
                  <a:pt x="0" y="1524"/>
                </a:lnTo>
                <a:lnTo>
                  <a:pt x="0" y="38100"/>
                </a:lnTo>
                <a:lnTo>
                  <a:pt x="329184" y="38100"/>
                </a:lnTo>
                <a:lnTo>
                  <a:pt x="329184" y="1524"/>
                </a:lnTo>
                <a:lnTo>
                  <a:pt x="329184" y="0"/>
                </a:lnTo>
                <a:close/>
              </a:path>
              <a:path w="1358265" h="38100">
                <a:moveTo>
                  <a:pt x="1129284" y="0"/>
                </a:moveTo>
                <a:lnTo>
                  <a:pt x="347472" y="0"/>
                </a:lnTo>
                <a:lnTo>
                  <a:pt x="342900" y="0"/>
                </a:lnTo>
                <a:lnTo>
                  <a:pt x="335280" y="0"/>
                </a:lnTo>
                <a:lnTo>
                  <a:pt x="335280" y="38100"/>
                </a:lnTo>
                <a:lnTo>
                  <a:pt x="342900" y="38100"/>
                </a:lnTo>
                <a:lnTo>
                  <a:pt x="347472" y="38100"/>
                </a:lnTo>
                <a:lnTo>
                  <a:pt x="1129284" y="38100"/>
                </a:lnTo>
                <a:lnTo>
                  <a:pt x="1129284" y="1524"/>
                </a:lnTo>
                <a:lnTo>
                  <a:pt x="1129284" y="0"/>
                </a:lnTo>
                <a:close/>
              </a:path>
              <a:path w="1358265" h="38100">
                <a:moveTo>
                  <a:pt x="1358188" y="0"/>
                </a:moveTo>
                <a:lnTo>
                  <a:pt x="1147572" y="0"/>
                </a:lnTo>
                <a:lnTo>
                  <a:pt x="1143000" y="0"/>
                </a:lnTo>
                <a:lnTo>
                  <a:pt x="1135380" y="0"/>
                </a:lnTo>
                <a:lnTo>
                  <a:pt x="1135380" y="38100"/>
                </a:lnTo>
                <a:lnTo>
                  <a:pt x="1143000" y="38100"/>
                </a:lnTo>
                <a:lnTo>
                  <a:pt x="1147572" y="38100"/>
                </a:lnTo>
                <a:lnTo>
                  <a:pt x="1358188" y="38100"/>
                </a:lnTo>
                <a:lnTo>
                  <a:pt x="1358188" y="1524"/>
                </a:lnTo>
                <a:lnTo>
                  <a:pt x="135818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56678" y="1131061"/>
            <a:ext cx="1358265" cy="495300"/>
          </a:xfrm>
          <a:custGeom>
            <a:avLst/>
            <a:gdLst/>
            <a:ahLst/>
            <a:cxnLst/>
            <a:rect l="l" t="t" r="r" b="b"/>
            <a:pathLst>
              <a:path w="1358265" h="495300">
                <a:moveTo>
                  <a:pt x="329184" y="0"/>
                </a:moveTo>
                <a:lnTo>
                  <a:pt x="0" y="0"/>
                </a:lnTo>
                <a:lnTo>
                  <a:pt x="0" y="1524"/>
                </a:lnTo>
                <a:lnTo>
                  <a:pt x="0" y="38100"/>
                </a:lnTo>
                <a:lnTo>
                  <a:pt x="329184" y="38100"/>
                </a:lnTo>
                <a:lnTo>
                  <a:pt x="329184" y="1524"/>
                </a:lnTo>
                <a:lnTo>
                  <a:pt x="329184" y="0"/>
                </a:lnTo>
                <a:close/>
              </a:path>
              <a:path w="1358265" h="495300">
                <a:moveTo>
                  <a:pt x="1129284" y="0"/>
                </a:moveTo>
                <a:lnTo>
                  <a:pt x="342900" y="0"/>
                </a:lnTo>
                <a:lnTo>
                  <a:pt x="342900" y="1524"/>
                </a:lnTo>
                <a:lnTo>
                  <a:pt x="342900" y="38100"/>
                </a:lnTo>
                <a:lnTo>
                  <a:pt x="1129284" y="38100"/>
                </a:lnTo>
                <a:lnTo>
                  <a:pt x="1129284" y="1524"/>
                </a:lnTo>
                <a:lnTo>
                  <a:pt x="1129284" y="0"/>
                </a:lnTo>
                <a:close/>
              </a:path>
              <a:path w="1358265" h="495300">
                <a:moveTo>
                  <a:pt x="1358188" y="0"/>
                </a:moveTo>
                <a:lnTo>
                  <a:pt x="1147572" y="0"/>
                </a:lnTo>
                <a:lnTo>
                  <a:pt x="1143000" y="0"/>
                </a:lnTo>
                <a:lnTo>
                  <a:pt x="1135380" y="0"/>
                </a:lnTo>
                <a:lnTo>
                  <a:pt x="1135380" y="495300"/>
                </a:lnTo>
                <a:lnTo>
                  <a:pt x="1147572" y="495300"/>
                </a:lnTo>
                <a:lnTo>
                  <a:pt x="1147572" y="38100"/>
                </a:lnTo>
                <a:lnTo>
                  <a:pt x="1358188" y="38100"/>
                </a:lnTo>
                <a:lnTo>
                  <a:pt x="1358188" y="1524"/>
                </a:lnTo>
                <a:lnTo>
                  <a:pt x="135818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58919" y="1473961"/>
            <a:ext cx="4045585" cy="1181735"/>
          </a:xfrm>
          <a:custGeom>
            <a:avLst/>
            <a:gdLst/>
            <a:ahLst/>
            <a:cxnLst/>
            <a:rect l="l" t="t" r="r" b="b"/>
            <a:pathLst>
              <a:path w="4045584" h="1181735">
                <a:moveTo>
                  <a:pt x="1283462" y="228600"/>
                </a:moveTo>
                <a:lnTo>
                  <a:pt x="501650" y="228600"/>
                </a:lnTo>
                <a:lnTo>
                  <a:pt x="497078" y="228600"/>
                </a:lnTo>
                <a:lnTo>
                  <a:pt x="489458" y="228600"/>
                </a:lnTo>
                <a:lnTo>
                  <a:pt x="489458" y="762381"/>
                </a:lnTo>
                <a:lnTo>
                  <a:pt x="0" y="762381"/>
                </a:lnTo>
                <a:lnTo>
                  <a:pt x="0" y="774573"/>
                </a:lnTo>
                <a:lnTo>
                  <a:pt x="489458" y="774573"/>
                </a:lnTo>
                <a:lnTo>
                  <a:pt x="489458" y="1181481"/>
                </a:lnTo>
                <a:lnTo>
                  <a:pt x="497078" y="1181481"/>
                </a:lnTo>
                <a:lnTo>
                  <a:pt x="501650" y="1181481"/>
                </a:lnTo>
                <a:lnTo>
                  <a:pt x="1283462" y="1181481"/>
                </a:lnTo>
                <a:lnTo>
                  <a:pt x="1283462" y="1144905"/>
                </a:lnTo>
                <a:lnTo>
                  <a:pt x="1283462" y="1143381"/>
                </a:lnTo>
                <a:lnTo>
                  <a:pt x="501650" y="1143381"/>
                </a:lnTo>
                <a:lnTo>
                  <a:pt x="501650" y="266700"/>
                </a:lnTo>
                <a:lnTo>
                  <a:pt x="1283462" y="266700"/>
                </a:lnTo>
                <a:lnTo>
                  <a:pt x="1283462" y="230124"/>
                </a:lnTo>
                <a:lnTo>
                  <a:pt x="1283462" y="228600"/>
                </a:lnTo>
                <a:close/>
              </a:path>
              <a:path w="4045584" h="1181735">
                <a:moveTo>
                  <a:pt x="2053082" y="1143381"/>
                </a:moveTo>
                <a:lnTo>
                  <a:pt x="1301750" y="1143381"/>
                </a:lnTo>
                <a:lnTo>
                  <a:pt x="1301750" y="914781"/>
                </a:lnTo>
                <a:lnTo>
                  <a:pt x="1289558" y="914781"/>
                </a:lnTo>
                <a:lnTo>
                  <a:pt x="1289558" y="1181481"/>
                </a:lnTo>
                <a:lnTo>
                  <a:pt x="1297178" y="1181481"/>
                </a:lnTo>
                <a:lnTo>
                  <a:pt x="1301750" y="1181481"/>
                </a:lnTo>
                <a:lnTo>
                  <a:pt x="2053082" y="1181481"/>
                </a:lnTo>
                <a:lnTo>
                  <a:pt x="2053082" y="1144905"/>
                </a:lnTo>
                <a:lnTo>
                  <a:pt x="2053082" y="1143381"/>
                </a:lnTo>
                <a:close/>
              </a:path>
              <a:path w="4045584" h="1181735">
                <a:moveTo>
                  <a:pt x="2053082" y="228600"/>
                </a:moveTo>
                <a:lnTo>
                  <a:pt x="1301750" y="228600"/>
                </a:lnTo>
                <a:lnTo>
                  <a:pt x="1297178" y="228600"/>
                </a:lnTo>
                <a:lnTo>
                  <a:pt x="1289558" y="228600"/>
                </a:lnTo>
                <a:lnTo>
                  <a:pt x="1289558" y="381000"/>
                </a:lnTo>
                <a:lnTo>
                  <a:pt x="1301750" y="381000"/>
                </a:lnTo>
                <a:lnTo>
                  <a:pt x="1301750" y="266700"/>
                </a:lnTo>
                <a:lnTo>
                  <a:pt x="2053082" y="266700"/>
                </a:lnTo>
                <a:lnTo>
                  <a:pt x="2053082" y="230124"/>
                </a:lnTo>
                <a:lnTo>
                  <a:pt x="2053082" y="228600"/>
                </a:lnTo>
                <a:close/>
              </a:path>
              <a:path w="4045584" h="1181735">
                <a:moveTo>
                  <a:pt x="2083549" y="762381"/>
                </a:moveTo>
                <a:lnTo>
                  <a:pt x="2071370" y="762381"/>
                </a:lnTo>
                <a:lnTo>
                  <a:pt x="2057654" y="762381"/>
                </a:lnTo>
                <a:lnTo>
                  <a:pt x="2057654" y="774573"/>
                </a:lnTo>
                <a:lnTo>
                  <a:pt x="2071370" y="774573"/>
                </a:lnTo>
                <a:lnTo>
                  <a:pt x="2083549" y="774573"/>
                </a:lnTo>
                <a:lnTo>
                  <a:pt x="2083549" y="762381"/>
                </a:lnTo>
                <a:close/>
              </a:path>
              <a:path w="4045584" h="1181735">
                <a:moveTo>
                  <a:pt x="2083549" y="648081"/>
                </a:moveTo>
                <a:lnTo>
                  <a:pt x="2071370" y="648081"/>
                </a:lnTo>
                <a:lnTo>
                  <a:pt x="2057654" y="648081"/>
                </a:lnTo>
                <a:lnTo>
                  <a:pt x="2057654" y="660273"/>
                </a:lnTo>
                <a:lnTo>
                  <a:pt x="2071370" y="660273"/>
                </a:lnTo>
                <a:lnTo>
                  <a:pt x="2083549" y="660273"/>
                </a:lnTo>
                <a:lnTo>
                  <a:pt x="2083549" y="648081"/>
                </a:lnTo>
                <a:close/>
              </a:path>
              <a:path w="4045584" h="1181735">
                <a:moveTo>
                  <a:pt x="2318562" y="762381"/>
                </a:moveTo>
                <a:lnTo>
                  <a:pt x="2083562" y="762381"/>
                </a:lnTo>
                <a:lnTo>
                  <a:pt x="2083562" y="774573"/>
                </a:lnTo>
                <a:lnTo>
                  <a:pt x="2318562" y="774573"/>
                </a:lnTo>
                <a:lnTo>
                  <a:pt x="2318562" y="762381"/>
                </a:lnTo>
                <a:close/>
              </a:path>
              <a:path w="4045584" h="1181735">
                <a:moveTo>
                  <a:pt x="2318562" y="648081"/>
                </a:moveTo>
                <a:lnTo>
                  <a:pt x="2083562" y="648081"/>
                </a:lnTo>
                <a:lnTo>
                  <a:pt x="2083562" y="660273"/>
                </a:lnTo>
                <a:lnTo>
                  <a:pt x="2318562" y="660273"/>
                </a:lnTo>
                <a:lnTo>
                  <a:pt x="2318562" y="648081"/>
                </a:lnTo>
                <a:close/>
              </a:path>
              <a:path w="4045584" h="1181735">
                <a:moveTo>
                  <a:pt x="2522855" y="1143381"/>
                </a:moveTo>
                <a:lnTo>
                  <a:pt x="2330831" y="1143381"/>
                </a:lnTo>
                <a:lnTo>
                  <a:pt x="2330831" y="774573"/>
                </a:lnTo>
                <a:lnTo>
                  <a:pt x="2343010" y="774573"/>
                </a:lnTo>
                <a:lnTo>
                  <a:pt x="2343010" y="762381"/>
                </a:lnTo>
                <a:lnTo>
                  <a:pt x="2330831" y="762381"/>
                </a:lnTo>
                <a:lnTo>
                  <a:pt x="2318639" y="762381"/>
                </a:lnTo>
                <a:lnTo>
                  <a:pt x="2318639" y="1143381"/>
                </a:lnTo>
                <a:lnTo>
                  <a:pt x="2071370" y="1143381"/>
                </a:lnTo>
                <a:lnTo>
                  <a:pt x="2059178" y="1143381"/>
                </a:lnTo>
                <a:lnTo>
                  <a:pt x="2059178" y="1181481"/>
                </a:lnTo>
                <a:lnTo>
                  <a:pt x="2522855" y="1181481"/>
                </a:lnTo>
                <a:lnTo>
                  <a:pt x="2522855" y="1144905"/>
                </a:lnTo>
                <a:lnTo>
                  <a:pt x="2522855" y="1143381"/>
                </a:lnTo>
                <a:close/>
              </a:path>
              <a:path w="4045584" h="1181735">
                <a:moveTo>
                  <a:pt x="2522855" y="228600"/>
                </a:moveTo>
                <a:lnTo>
                  <a:pt x="2522855" y="228600"/>
                </a:lnTo>
                <a:lnTo>
                  <a:pt x="2059178" y="228600"/>
                </a:lnTo>
                <a:lnTo>
                  <a:pt x="2059178" y="266700"/>
                </a:lnTo>
                <a:lnTo>
                  <a:pt x="2071370" y="266700"/>
                </a:lnTo>
                <a:lnTo>
                  <a:pt x="2318639" y="266700"/>
                </a:lnTo>
                <a:lnTo>
                  <a:pt x="2318639" y="660273"/>
                </a:lnTo>
                <a:lnTo>
                  <a:pt x="2330831" y="660273"/>
                </a:lnTo>
                <a:lnTo>
                  <a:pt x="2343010" y="660273"/>
                </a:lnTo>
                <a:lnTo>
                  <a:pt x="2343010" y="648081"/>
                </a:lnTo>
                <a:lnTo>
                  <a:pt x="2330831" y="648081"/>
                </a:lnTo>
                <a:lnTo>
                  <a:pt x="2330831" y="266700"/>
                </a:lnTo>
                <a:lnTo>
                  <a:pt x="2522855" y="266700"/>
                </a:lnTo>
                <a:lnTo>
                  <a:pt x="2522855" y="230124"/>
                </a:lnTo>
                <a:lnTo>
                  <a:pt x="2522855" y="228600"/>
                </a:lnTo>
                <a:close/>
              </a:path>
              <a:path w="4045584" h="1181735">
                <a:moveTo>
                  <a:pt x="2553322" y="762381"/>
                </a:moveTo>
                <a:lnTo>
                  <a:pt x="2541143" y="762381"/>
                </a:lnTo>
                <a:lnTo>
                  <a:pt x="2528951" y="762381"/>
                </a:lnTo>
                <a:lnTo>
                  <a:pt x="2343023" y="762381"/>
                </a:lnTo>
                <a:lnTo>
                  <a:pt x="2343023" y="774573"/>
                </a:lnTo>
                <a:lnTo>
                  <a:pt x="2528951" y="774573"/>
                </a:lnTo>
                <a:lnTo>
                  <a:pt x="2541143" y="774573"/>
                </a:lnTo>
                <a:lnTo>
                  <a:pt x="2553322" y="774573"/>
                </a:lnTo>
                <a:lnTo>
                  <a:pt x="2553322" y="762381"/>
                </a:lnTo>
                <a:close/>
              </a:path>
              <a:path w="4045584" h="1181735">
                <a:moveTo>
                  <a:pt x="2553322" y="648081"/>
                </a:moveTo>
                <a:lnTo>
                  <a:pt x="2541143" y="648081"/>
                </a:lnTo>
                <a:lnTo>
                  <a:pt x="2528951" y="648081"/>
                </a:lnTo>
                <a:lnTo>
                  <a:pt x="2343023" y="648081"/>
                </a:lnTo>
                <a:lnTo>
                  <a:pt x="2343023" y="660273"/>
                </a:lnTo>
                <a:lnTo>
                  <a:pt x="2528951" y="660273"/>
                </a:lnTo>
                <a:lnTo>
                  <a:pt x="2541143" y="660273"/>
                </a:lnTo>
                <a:lnTo>
                  <a:pt x="2553322" y="660273"/>
                </a:lnTo>
                <a:lnTo>
                  <a:pt x="2553322" y="648081"/>
                </a:lnTo>
                <a:close/>
              </a:path>
              <a:path w="4045584" h="1181735">
                <a:moveTo>
                  <a:pt x="2788031" y="0"/>
                </a:moveTo>
                <a:lnTo>
                  <a:pt x="2775839" y="0"/>
                </a:lnTo>
                <a:lnTo>
                  <a:pt x="2775839" y="228600"/>
                </a:lnTo>
                <a:lnTo>
                  <a:pt x="2554859" y="228600"/>
                </a:lnTo>
                <a:lnTo>
                  <a:pt x="2528951" y="228600"/>
                </a:lnTo>
                <a:lnTo>
                  <a:pt x="2528951" y="230124"/>
                </a:lnTo>
                <a:lnTo>
                  <a:pt x="2528951" y="266700"/>
                </a:lnTo>
                <a:lnTo>
                  <a:pt x="2554859" y="266700"/>
                </a:lnTo>
                <a:lnTo>
                  <a:pt x="2775839" y="266700"/>
                </a:lnTo>
                <a:lnTo>
                  <a:pt x="2775839" y="495300"/>
                </a:lnTo>
                <a:lnTo>
                  <a:pt x="2788031" y="495300"/>
                </a:lnTo>
                <a:lnTo>
                  <a:pt x="2788031" y="0"/>
                </a:lnTo>
                <a:close/>
              </a:path>
              <a:path w="4045584" h="1181735">
                <a:moveTo>
                  <a:pt x="2884043" y="1143381"/>
                </a:moveTo>
                <a:lnTo>
                  <a:pt x="2884043" y="1143381"/>
                </a:lnTo>
                <a:lnTo>
                  <a:pt x="2528951" y="1143381"/>
                </a:lnTo>
                <a:lnTo>
                  <a:pt x="2528951" y="1144905"/>
                </a:lnTo>
                <a:lnTo>
                  <a:pt x="2528951" y="1181481"/>
                </a:lnTo>
                <a:lnTo>
                  <a:pt x="2554859" y="1181481"/>
                </a:lnTo>
                <a:lnTo>
                  <a:pt x="2775839" y="1181481"/>
                </a:lnTo>
                <a:lnTo>
                  <a:pt x="2777363" y="1181481"/>
                </a:lnTo>
                <a:lnTo>
                  <a:pt x="2783459" y="1181481"/>
                </a:lnTo>
                <a:lnTo>
                  <a:pt x="2788031" y="1181481"/>
                </a:lnTo>
                <a:lnTo>
                  <a:pt x="2884043" y="1181481"/>
                </a:lnTo>
                <a:lnTo>
                  <a:pt x="2884043" y="1144905"/>
                </a:lnTo>
                <a:lnTo>
                  <a:pt x="2884043" y="1143381"/>
                </a:lnTo>
                <a:close/>
              </a:path>
              <a:path w="4045584" h="1181735">
                <a:moveTo>
                  <a:pt x="3226943" y="1143381"/>
                </a:moveTo>
                <a:lnTo>
                  <a:pt x="2902331" y="1143381"/>
                </a:lnTo>
                <a:lnTo>
                  <a:pt x="2897759" y="1143381"/>
                </a:lnTo>
                <a:lnTo>
                  <a:pt x="2890139" y="1143381"/>
                </a:lnTo>
                <a:lnTo>
                  <a:pt x="2890139" y="1181481"/>
                </a:lnTo>
                <a:lnTo>
                  <a:pt x="2897759" y="1181481"/>
                </a:lnTo>
                <a:lnTo>
                  <a:pt x="2902331" y="1181481"/>
                </a:lnTo>
                <a:lnTo>
                  <a:pt x="3226943" y="1181481"/>
                </a:lnTo>
                <a:lnTo>
                  <a:pt x="3226943" y="1144905"/>
                </a:lnTo>
                <a:lnTo>
                  <a:pt x="3226943" y="1143381"/>
                </a:lnTo>
                <a:close/>
              </a:path>
              <a:path w="4045584" h="1181735">
                <a:moveTo>
                  <a:pt x="4027043" y="1143381"/>
                </a:moveTo>
                <a:lnTo>
                  <a:pt x="3245231" y="1143381"/>
                </a:lnTo>
                <a:lnTo>
                  <a:pt x="3240659" y="1143381"/>
                </a:lnTo>
                <a:lnTo>
                  <a:pt x="3233039" y="1143381"/>
                </a:lnTo>
                <a:lnTo>
                  <a:pt x="3233039" y="1181481"/>
                </a:lnTo>
                <a:lnTo>
                  <a:pt x="3240659" y="1181481"/>
                </a:lnTo>
                <a:lnTo>
                  <a:pt x="3245231" y="1181481"/>
                </a:lnTo>
                <a:lnTo>
                  <a:pt x="4027043" y="1181481"/>
                </a:lnTo>
                <a:lnTo>
                  <a:pt x="4027043" y="1144905"/>
                </a:lnTo>
                <a:lnTo>
                  <a:pt x="4027043" y="1143381"/>
                </a:lnTo>
                <a:close/>
              </a:path>
              <a:path w="4045584" h="1181735">
                <a:moveTo>
                  <a:pt x="4045331" y="762381"/>
                </a:moveTo>
                <a:lnTo>
                  <a:pt x="4033139" y="762381"/>
                </a:lnTo>
                <a:lnTo>
                  <a:pt x="4033139" y="1181481"/>
                </a:lnTo>
                <a:lnTo>
                  <a:pt x="4045331" y="1181481"/>
                </a:lnTo>
                <a:lnTo>
                  <a:pt x="4045331" y="76238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56678" y="1702561"/>
            <a:ext cx="329565" cy="38100"/>
          </a:xfrm>
          <a:custGeom>
            <a:avLst/>
            <a:gdLst/>
            <a:ahLst/>
            <a:cxnLst/>
            <a:rect l="l" t="t" r="r" b="b"/>
            <a:pathLst>
              <a:path w="329565" h="38100">
                <a:moveTo>
                  <a:pt x="329184" y="0"/>
                </a:moveTo>
                <a:lnTo>
                  <a:pt x="0" y="0"/>
                </a:lnTo>
                <a:lnTo>
                  <a:pt x="0" y="1524"/>
                </a:lnTo>
                <a:lnTo>
                  <a:pt x="0" y="38100"/>
                </a:lnTo>
                <a:lnTo>
                  <a:pt x="329184" y="38100"/>
                </a:lnTo>
                <a:lnTo>
                  <a:pt x="329184" y="1524"/>
                </a:lnTo>
                <a:lnTo>
                  <a:pt x="32918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89992" y="296305"/>
          <a:ext cx="8636634" cy="16729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65034"/>
                <a:gridCol w="342900"/>
                <a:gridCol w="1028700"/>
              </a:tblGrid>
              <a:tr h="567600">
                <a:tc>
                  <a:txBody>
                    <a:bodyPr/>
                    <a:lstStyle/>
                    <a:p>
                      <a:pPr marL="2934335">
                        <a:lnSpc>
                          <a:spcPts val="4360"/>
                        </a:lnSpc>
                      </a:pPr>
                      <a:r>
                        <a:rPr sz="4000" b="1" spc="-5" dirty="0">
                          <a:solidFill>
                            <a:srgbClr val="993300"/>
                          </a:solidFill>
                          <a:latin typeface="Times New Roman"/>
                          <a:cs typeface="Times New Roman"/>
                        </a:rPr>
                        <a:t>Applications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FF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12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CS16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</a:tr>
              <a:tr h="1105356">
                <a:tc>
                  <a:txBody>
                    <a:bodyPr/>
                    <a:lstStyle/>
                    <a:p>
                      <a:pPr marL="127000">
                        <a:lnSpc>
                          <a:spcPts val="3095"/>
                        </a:lnSpc>
                        <a:tabLst>
                          <a:tab pos="504825" algn="l"/>
                        </a:tabLst>
                      </a:pPr>
                      <a:r>
                        <a:rPr sz="1700" spc="1780" dirty="0">
                          <a:solidFill>
                            <a:srgbClr val="9900FF"/>
                          </a:solidFill>
                          <a:latin typeface="Wingdings"/>
                          <a:cs typeface="Wingdings"/>
                        </a:rPr>
                        <a:t>◼</a:t>
                      </a:r>
                      <a:r>
                        <a:rPr sz="1700" spc="1780" dirty="0">
                          <a:solidFill>
                            <a:srgbClr val="9900F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Electronic</a:t>
                      </a:r>
                      <a:r>
                        <a:rPr sz="2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circuits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FF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/>
                </a:tc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07340" y="2885058"/>
            <a:ext cx="64566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2425" algn="l"/>
              </a:tabLst>
            </a:pPr>
            <a:r>
              <a:rPr sz="1700" b="0" spc="1780" dirty="0">
                <a:solidFill>
                  <a:srgbClr val="9900FF"/>
                </a:solidFill>
                <a:latin typeface="Wingdings"/>
                <a:cs typeface="Wingdings"/>
              </a:rPr>
              <a:t>◼</a:t>
            </a:r>
            <a:r>
              <a:rPr sz="1700" b="0" spc="1780" dirty="0">
                <a:solidFill>
                  <a:srgbClr val="9900FF"/>
                </a:solidFill>
                <a:latin typeface="Times New Roman"/>
                <a:cs typeface="Times New Roman"/>
              </a:rPr>
              <a:t>	</a:t>
            </a:r>
            <a:r>
              <a:rPr sz="2800" b="0" spc="-5" dirty="0">
                <a:solidFill>
                  <a:srgbClr val="F92C24"/>
                </a:solidFill>
                <a:latin typeface="Times New Roman"/>
                <a:cs typeface="Times New Roman"/>
              </a:rPr>
              <a:t>Networks </a:t>
            </a:r>
            <a:r>
              <a:rPr sz="2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(roads, flights,</a:t>
            </a:r>
            <a:r>
              <a:rPr sz="2800" b="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communications)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45654" y="4521072"/>
            <a:ext cx="500380" cy="3371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10"/>
              </a:lnSpc>
            </a:pPr>
            <a:r>
              <a:rPr sz="2300" dirty="0">
                <a:latin typeface="Times New Roman"/>
                <a:cs typeface="Times New Roman"/>
              </a:rPr>
              <a:t>JFK</a:t>
            </a:r>
            <a:endParaRPr sz="2300">
              <a:latin typeface="Times New Roman"/>
              <a:cs typeface="Times New Roman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590545" y="5357936"/>
          <a:ext cx="6592570" cy="743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160"/>
                <a:gridCol w="2696210"/>
                <a:gridCol w="1092200"/>
              </a:tblGrid>
              <a:tr h="306448">
                <a:tc>
                  <a:txBody>
                    <a:bodyPr/>
                    <a:lstStyle/>
                    <a:p>
                      <a:pPr marL="224790" algn="ctr">
                        <a:lnSpc>
                          <a:spcPts val="2315"/>
                        </a:lnSpc>
                      </a:pPr>
                      <a:r>
                        <a:rPr sz="2300" b="1" spc="-5" dirty="0">
                          <a:latin typeface="Times New Roman"/>
                          <a:cs typeface="Times New Roman"/>
                        </a:rPr>
                        <a:t>LAX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5740" algn="ctr">
                        <a:lnSpc>
                          <a:spcPts val="2315"/>
                        </a:lnSpc>
                      </a:pPr>
                      <a:r>
                        <a:rPr sz="2300" dirty="0">
                          <a:latin typeface="Times New Roman"/>
                          <a:cs typeface="Times New Roman"/>
                        </a:rPr>
                        <a:t>STL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36692">
                <a:tc>
                  <a:txBody>
                    <a:bodyPr/>
                    <a:lstStyle/>
                    <a:p>
                      <a:pPr marL="127000">
                        <a:lnSpc>
                          <a:spcPts val="2700"/>
                        </a:lnSpc>
                        <a:spcBef>
                          <a:spcPts val="640"/>
                        </a:spcBef>
                      </a:pPr>
                      <a:r>
                        <a:rPr sz="2300" dirty="0">
                          <a:latin typeface="Times New Roman"/>
                          <a:cs typeface="Times New Roman"/>
                        </a:rPr>
                        <a:t>HNL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81280" marB="0"/>
                </a:tc>
                <a:tc>
                  <a:txBody>
                    <a:bodyPr/>
                    <a:lstStyle/>
                    <a:p>
                      <a:pPr marL="521970" algn="ctr">
                        <a:lnSpc>
                          <a:spcPts val="1900"/>
                        </a:lnSpc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FTL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5244" marB="0"/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5626989" y="6048247"/>
            <a:ext cx="67627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latin typeface="Times New Roman"/>
                <a:cs typeface="Times New Roman"/>
              </a:rPr>
              <a:t>DFW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9370">
              <a:lnSpc>
                <a:spcPts val="1555"/>
              </a:lnSpc>
            </a:pPr>
            <a:r>
              <a:rPr spc="-5" dirty="0"/>
              <a:t>38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2654" y="150368"/>
            <a:ext cx="34817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Times New Roman"/>
                <a:cs typeface="Times New Roman"/>
              </a:rPr>
              <a:t>Prim’s</a:t>
            </a:r>
            <a:r>
              <a:rPr b="0" spc="-4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2891" y="783081"/>
            <a:ext cx="8318500" cy="5574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8600" indent="-21526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29235" algn="l"/>
              </a:tabLst>
            </a:pPr>
            <a:r>
              <a:rPr sz="2800" spc="-5" dirty="0">
                <a:latin typeface="Times New Roman"/>
                <a:cs typeface="Times New Roman"/>
              </a:rPr>
              <a:t>Begins with a tree T </a:t>
            </a:r>
            <a:r>
              <a:rPr sz="2800" dirty="0">
                <a:latin typeface="Times New Roman"/>
                <a:cs typeface="Times New Roman"/>
              </a:rPr>
              <a:t>that </a:t>
            </a:r>
            <a:r>
              <a:rPr sz="2800" spc="-5" dirty="0">
                <a:latin typeface="Times New Roman"/>
                <a:cs typeface="Times New Roman"/>
              </a:rPr>
              <a:t>contains a </a:t>
            </a:r>
            <a:r>
              <a:rPr sz="2800" dirty="0">
                <a:latin typeface="Times New Roman"/>
                <a:cs typeface="Times New Roman"/>
              </a:rPr>
              <a:t>single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vertex.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150">
              <a:latin typeface="Times New Roman"/>
              <a:cs typeface="Times New Roman"/>
            </a:endParaRPr>
          </a:p>
          <a:p>
            <a:pPr marL="12700" marR="1965325">
              <a:lnSpc>
                <a:spcPts val="3260"/>
              </a:lnSpc>
              <a:buFont typeface="Arial"/>
              <a:buChar char="•"/>
              <a:tabLst>
                <a:tab pos="137795" algn="l"/>
              </a:tabLst>
            </a:pPr>
            <a:r>
              <a:rPr sz="2800" spc="-5" dirty="0">
                <a:latin typeface="Times New Roman"/>
                <a:cs typeface="Times New Roman"/>
              </a:rPr>
              <a:t>This vertex can be any of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vertices in </a:t>
            </a:r>
            <a:r>
              <a:rPr sz="2800" dirty="0">
                <a:latin typeface="Times New Roman"/>
                <a:cs typeface="Times New Roman"/>
              </a:rPr>
              <a:t>the  </a:t>
            </a:r>
            <a:r>
              <a:rPr sz="2800" spc="-5" dirty="0">
                <a:latin typeface="Times New Roman"/>
                <a:cs typeface="Times New Roman"/>
              </a:rPr>
              <a:t>original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graph.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950">
              <a:latin typeface="Times New Roman"/>
              <a:cs typeface="Times New Roman"/>
            </a:endParaRPr>
          </a:p>
          <a:p>
            <a:pPr marL="222885" indent="-209550">
              <a:lnSpc>
                <a:spcPts val="3295"/>
              </a:lnSpc>
              <a:buFont typeface="Arial"/>
              <a:buChar char="•"/>
              <a:tabLst>
                <a:tab pos="22352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Add a </a:t>
            </a:r>
            <a:r>
              <a:rPr sz="2800" b="1" dirty="0">
                <a:latin typeface="Times New Roman"/>
                <a:cs typeface="Times New Roman"/>
              </a:rPr>
              <a:t>least-cost </a:t>
            </a:r>
            <a:r>
              <a:rPr sz="2800" b="1" spc="-5" dirty="0">
                <a:latin typeface="Times New Roman"/>
                <a:cs typeface="Times New Roman"/>
              </a:rPr>
              <a:t>edge </a:t>
            </a:r>
            <a:r>
              <a:rPr sz="2800" b="1" dirty="0">
                <a:latin typeface="Times New Roman"/>
                <a:cs typeface="Times New Roman"/>
              </a:rPr>
              <a:t>(u, </a:t>
            </a:r>
            <a:r>
              <a:rPr sz="2800" b="1" spc="-5" dirty="0">
                <a:latin typeface="Times New Roman"/>
                <a:cs typeface="Times New Roman"/>
              </a:rPr>
              <a:t>v) </a:t>
            </a:r>
            <a:r>
              <a:rPr sz="2800" spc="-5" dirty="0">
                <a:latin typeface="Times New Roman"/>
                <a:cs typeface="Times New Roman"/>
              </a:rPr>
              <a:t>to T such that T U { </a:t>
            </a:r>
            <a:r>
              <a:rPr sz="2800" dirty="0">
                <a:latin typeface="Times New Roman"/>
                <a:cs typeface="Times New Roman"/>
              </a:rPr>
              <a:t>(u, </a:t>
            </a:r>
            <a:r>
              <a:rPr sz="2800" spc="-5" dirty="0">
                <a:latin typeface="Times New Roman"/>
                <a:cs typeface="Times New Roman"/>
              </a:rPr>
              <a:t>v)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295"/>
              </a:lnSpc>
            </a:pPr>
            <a:r>
              <a:rPr sz="2800" spc="-5" dirty="0">
                <a:latin typeface="Times New Roman"/>
                <a:cs typeface="Times New Roman"/>
              </a:rPr>
              <a:t>} is also 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tree.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5080" indent="127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This </a:t>
            </a:r>
            <a:r>
              <a:rPr sz="2800" b="1" spc="-5" dirty="0">
                <a:latin typeface="Times New Roman"/>
                <a:cs typeface="Times New Roman"/>
              </a:rPr>
              <a:t>edge-addition </a:t>
            </a:r>
            <a:r>
              <a:rPr sz="2800" b="1" spc="-10" dirty="0">
                <a:latin typeface="Times New Roman"/>
                <a:cs typeface="Times New Roman"/>
              </a:rPr>
              <a:t>step </a:t>
            </a:r>
            <a:r>
              <a:rPr sz="2800" b="1" spc="-5" dirty="0">
                <a:latin typeface="Times New Roman"/>
                <a:cs typeface="Times New Roman"/>
              </a:rPr>
              <a:t>is repeated </a:t>
            </a:r>
            <a:r>
              <a:rPr sz="2800" dirty="0">
                <a:latin typeface="Times New Roman"/>
                <a:cs typeface="Times New Roman"/>
              </a:rPr>
              <a:t>until </a:t>
            </a:r>
            <a:r>
              <a:rPr sz="2800" spc="-5" dirty="0">
                <a:latin typeface="Times New Roman"/>
                <a:cs typeface="Times New Roman"/>
              </a:rPr>
              <a:t>T contains n –  1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edges.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12700" marR="353060" indent="1270">
              <a:lnSpc>
                <a:spcPts val="3220"/>
              </a:lnSpc>
              <a:buFont typeface="Arial"/>
              <a:buChar char="•"/>
              <a:tabLst>
                <a:tab pos="223520" algn="l"/>
              </a:tabLst>
            </a:pPr>
            <a:r>
              <a:rPr sz="2800" spc="-5" dirty="0">
                <a:latin typeface="Times New Roman"/>
                <a:cs typeface="Times New Roman"/>
              </a:rPr>
              <a:t>Edge </a:t>
            </a:r>
            <a:r>
              <a:rPr sz="2800" dirty="0">
                <a:latin typeface="Times New Roman"/>
                <a:cs typeface="Times New Roman"/>
              </a:rPr>
              <a:t>(u, v) </a:t>
            </a:r>
            <a:r>
              <a:rPr sz="2800" spc="-5" dirty="0">
                <a:latin typeface="Times New Roman"/>
                <a:cs typeface="Times New Roman"/>
              </a:rPr>
              <a:t>is always such that </a:t>
            </a:r>
            <a:r>
              <a:rPr sz="2800" b="1" spc="-5" dirty="0">
                <a:latin typeface="Times New Roman"/>
                <a:cs typeface="Times New Roman"/>
              </a:rPr>
              <a:t>exactly one of u and v  is in T.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279" y="426113"/>
            <a:ext cx="8357266" cy="5823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9370">
              <a:lnSpc>
                <a:spcPts val="1555"/>
              </a:lnSpc>
            </a:pPr>
            <a:r>
              <a:rPr spc="-5" dirty="0"/>
              <a:t>39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9370">
              <a:lnSpc>
                <a:spcPts val="1555"/>
              </a:lnSpc>
            </a:pPr>
            <a:r>
              <a:rPr spc="-5" dirty="0"/>
              <a:t>40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146" y="455422"/>
            <a:ext cx="34817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Times New Roman"/>
                <a:cs typeface="Times New Roman"/>
              </a:rPr>
              <a:t>Prim’s</a:t>
            </a:r>
            <a:r>
              <a:rPr b="0" spc="-4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015" y="1622805"/>
            <a:ext cx="764476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// </a:t>
            </a:r>
            <a:r>
              <a:rPr sz="2400" spc="-5" dirty="0">
                <a:latin typeface="Times New Roman"/>
                <a:cs typeface="Times New Roman"/>
              </a:rPr>
              <a:t>Assume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G has </a:t>
            </a:r>
            <a:r>
              <a:rPr sz="2400" dirty="0">
                <a:latin typeface="Times New Roman"/>
                <a:cs typeface="Times New Roman"/>
              </a:rPr>
              <a:t>at </a:t>
            </a:r>
            <a:r>
              <a:rPr sz="2400" spc="-5" dirty="0">
                <a:latin typeface="Times New Roman"/>
                <a:cs typeface="Times New Roman"/>
              </a:rPr>
              <a:t>least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vertex.</a:t>
            </a:r>
            <a:endParaRPr sz="2400">
              <a:latin typeface="Times New Roman"/>
              <a:cs typeface="Times New Roman"/>
            </a:endParaRPr>
          </a:p>
          <a:p>
            <a:pPr marL="12700" marR="3507740">
              <a:lnSpc>
                <a:spcPct val="100000"/>
              </a:lnSpc>
              <a:tabLst>
                <a:tab pos="46799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// start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with vertex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0 and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no</a:t>
            </a:r>
            <a:r>
              <a:rPr sz="24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edges  </a:t>
            </a:r>
            <a:r>
              <a:rPr sz="2400" dirty="0">
                <a:latin typeface="Times New Roman"/>
                <a:cs typeface="Times New Roman"/>
              </a:rPr>
              <a:t>1.	</a:t>
            </a:r>
            <a:r>
              <a:rPr sz="2400" spc="-5" dirty="0">
                <a:latin typeface="Times New Roman"/>
                <a:cs typeface="Times New Roman"/>
              </a:rPr>
              <a:t>TV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{0};</a:t>
            </a:r>
            <a:endParaRPr sz="2400">
              <a:latin typeface="Times New Roman"/>
              <a:cs typeface="Times New Roman"/>
            </a:endParaRPr>
          </a:p>
          <a:p>
            <a:pPr marL="467995" indent="-455930">
              <a:lnSpc>
                <a:spcPct val="100000"/>
              </a:lnSpc>
              <a:buAutoNum type="arabicPeriod" startAt="2"/>
              <a:tabLst>
                <a:tab pos="467995" algn="l"/>
                <a:tab pos="468630" algn="l"/>
              </a:tabLst>
            </a:pP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(T = ø; T contains n – 1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edges;</a:t>
            </a:r>
            <a:endParaRPr sz="2400">
              <a:latin typeface="Times New Roman"/>
              <a:cs typeface="Times New Roman"/>
            </a:endParaRPr>
          </a:p>
          <a:p>
            <a:pPr marL="12700" marR="5415915">
              <a:lnSpc>
                <a:spcPct val="100000"/>
              </a:lnSpc>
              <a:buAutoNum type="arabicPeriod" startAt="2"/>
              <a:tabLst>
                <a:tab pos="467995" algn="l"/>
                <a:tab pos="468630" algn="l"/>
              </a:tabLst>
            </a:pPr>
            <a:r>
              <a:rPr sz="2400" dirty="0">
                <a:latin typeface="Times New Roman"/>
                <a:cs typeface="Times New Roman"/>
              </a:rPr>
              <a:t>add (u, v) to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  4.	{</a:t>
            </a:r>
            <a:endParaRPr sz="2400">
              <a:latin typeface="Times New Roman"/>
              <a:cs typeface="Times New Roman"/>
            </a:endParaRPr>
          </a:p>
          <a:p>
            <a:pPr marL="467995" indent="-455930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467995" algn="l"/>
                <a:tab pos="468630" algn="l"/>
                <a:tab pos="6712584" algn="l"/>
              </a:tabLst>
            </a:pPr>
            <a:r>
              <a:rPr sz="2400" dirty="0">
                <a:latin typeface="Times New Roman"/>
                <a:cs typeface="Times New Roman"/>
              </a:rPr>
              <a:t>Let (u,v) be 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least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cost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edge </a:t>
            </a:r>
            <a:r>
              <a:rPr sz="2400" dirty="0">
                <a:latin typeface="Times New Roman"/>
                <a:cs typeface="Times New Roman"/>
              </a:rPr>
              <a:t>such </a:t>
            </a:r>
            <a:r>
              <a:rPr sz="2400" spc="-5" dirty="0">
                <a:latin typeface="Times New Roman"/>
                <a:cs typeface="Times New Roman"/>
              </a:rPr>
              <a:t>that </a:t>
            </a:r>
            <a:r>
              <a:rPr sz="2400" dirty="0">
                <a:latin typeface="Times New Roman"/>
                <a:cs typeface="Times New Roman"/>
              </a:rPr>
              <a:t>u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155" dirty="0">
                <a:latin typeface="Times New Roman"/>
                <a:cs typeface="Times New Roman"/>
              </a:rPr>
              <a:t>ϵ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TV </a:t>
            </a:r>
            <a:r>
              <a:rPr sz="2400" dirty="0">
                <a:latin typeface="Times New Roman"/>
                <a:cs typeface="Times New Roman"/>
              </a:rPr>
              <a:t>and	v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155" dirty="0">
                <a:latin typeface="Times New Roman"/>
                <a:cs typeface="Times New Roman"/>
              </a:rPr>
              <a:t>ϵ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TV;</a:t>
            </a:r>
            <a:endParaRPr sz="2400">
              <a:latin typeface="Times New Roman"/>
              <a:cs typeface="Times New Roman"/>
            </a:endParaRPr>
          </a:p>
          <a:p>
            <a:pPr marL="544195" indent="-532130">
              <a:lnSpc>
                <a:spcPct val="100000"/>
              </a:lnSpc>
              <a:buAutoNum type="arabicPeriod" startAt="5"/>
              <a:tabLst>
                <a:tab pos="544195" algn="l"/>
                <a:tab pos="544830" algn="l"/>
              </a:tabLst>
            </a:pPr>
            <a:r>
              <a:rPr sz="2400" dirty="0">
                <a:latin typeface="Times New Roman"/>
                <a:cs typeface="Times New Roman"/>
              </a:rPr>
              <a:t>if ( there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no such edge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2700" marR="5618480">
              <a:lnSpc>
                <a:spcPct val="100000"/>
              </a:lnSpc>
              <a:buAutoNum type="arabicPeriod" startAt="5"/>
              <a:tabLst>
                <a:tab pos="467995" algn="l"/>
                <a:tab pos="46863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add v to</a:t>
            </a:r>
            <a:r>
              <a:rPr sz="24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TV; 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8.	}</a:t>
            </a:r>
            <a:endParaRPr sz="2400">
              <a:latin typeface="Times New Roman"/>
              <a:cs typeface="Times New Roman"/>
            </a:endParaRPr>
          </a:p>
          <a:p>
            <a:pPr marL="467995" indent="-455930">
              <a:lnSpc>
                <a:spcPct val="100000"/>
              </a:lnSpc>
              <a:buAutoNum type="arabicPeriod" startAt="9"/>
              <a:tabLst>
                <a:tab pos="467995" algn="l"/>
                <a:tab pos="468630" algn="l"/>
              </a:tabLst>
            </a:pPr>
            <a:r>
              <a:rPr sz="2400" dirty="0">
                <a:latin typeface="Times New Roman"/>
                <a:cs typeface="Times New Roman"/>
              </a:rPr>
              <a:t>if (T contains </a:t>
            </a:r>
            <a:r>
              <a:rPr sz="2400" spc="-5" dirty="0">
                <a:latin typeface="Times New Roman"/>
                <a:cs typeface="Times New Roman"/>
              </a:rPr>
              <a:t>fewer </a:t>
            </a:r>
            <a:r>
              <a:rPr sz="2400" dirty="0">
                <a:latin typeface="Times New Roman"/>
                <a:cs typeface="Times New Roman"/>
              </a:rPr>
              <a:t>than n – 1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edges)</a:t>
            </a:r>
            <a:endParaRPr sz="2400">
              <a:latin typeface="Times New Roman"/>
              <a:cs typeface="Times New Roman"/>
            </a:endParaRPr>
          </a:p>
          <a:p>
            <a:pPr marL="467995" indent="-455930">
              <a:lnSpc>
                <a:spcPct val="100000"/>
              </a:lnSpc>
              <a:buAutoNum type="arabicPeriod" startAt="9"/>
              <a:tabLst>
                <a:tab pos="468630" algn="l"/>
              </a:tabLst>
            </a:pPr>
            <a:r>
              <a:rPr sz="2400" dirty="0">
                <a:latin typeface="Times New Roman"/>
                <a:cs typeface="Times New Roman"/>
              </a:rPr>
              <a:t>cout &lt;&lt; </a:t>
            </a:r>
            <a:r>
              <a:rPr sz="2400" dirty="0">
                <a:latin typeface="Arial"/>
                <a:cs typeface="Arial"/>
              </a:rPr>
              <a:t>¨</a:t>
            </a:r>
            <a:r>
              <a:rPr sz="2400" dirty="0">
                <a:latin typeface="Times New Roman"/>
                <a:cs typeface="Times New Roman"/>
              </a:rPr>
              <a:t>no spanning </a:t>
            </a:r>
            <a:r>
              <a:rPr sz="2400" spc="-5" dirty="0">
                <a:latin typeface="Times New Roman"/>
                <a:cs typeface="Times New Roman"/>
              </a:rPr>
              <a:t>tree</a:t>
            </a:r>
            <a:r>
              <a:rPr sz="2400" spc="-5" dirty="0">
                <a:latin typeface="Arial"/>
                <a:cs typeface="Arial"/>
              </a:rPr>
              <a:t>¨ </a:t>
            </a:r>
            <a:r>
              <a:rPr sz="2400" dirty="0">
                <a:latin typeface="Times New Roman"/>
                <a:cs typeface="Times New Roman"/>
              </a:rPr>
              <a:t>&lt;&lt; endl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8479" y="1530350"/>
            <a:ext cx="2438399" cy="3305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9655" y="0"/>
            <a:ext cx="4556164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291" y="485901"/>
            <a:ext cx="2403475" cy="8712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0"/>
              </a:lnSpc>
              <a:spcBef>
                <a:spcPts val="95"/>
              </a:spcBef>
            </a:pPr>
            <a:r>
              <a:rPr sz="275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Prim’s</a:t>
            </a:r>
            <a:r>
              <a:rPr sz="2750" b="0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750" b="0" dirty="0">
                <a:solidFill>
                  <a:srgbClr val="000000"/>
                </a:solidFill>
                <a:latin typeface="Times New Roman"/>
                <a:cs typeface="Times New Roman"/>
              </a:rPr>
              <a:t>algorithm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Example: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8204" rIns="0" bIns="0" rtlCol="0">
            <a:spAutoFit/>
          </a:bodyPr>
          <a:lstStyle/>
          <a:p>
            <a:pPr marL="38100">
              <a:lnSpc>
                <a:spcPts val="1545"/>
              </a:lnSpc>
            </a:pPr>
            <a:r>
              <a:rPr spc="-5" dirty="0"/>
              <a:t>42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8204" rIns="0" bIns="0" rtlCol="0">
            <a:spAutoFit/>
          </a:bodyPr>
          <a:lstStyle/>
          <a:p>
            <a:pPr marL="38100">
              <a:lnSpc>
                <a:spcPts val="1545"/>
              </a:lnSpc>
            </a:pPr>
            <a:r>
              <a:rPr spc="-5" dirty="0"/>
              <a:t>43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146" y="455422"/>
            <a:ext cx="68376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Times New Roman"/>
                <a:cs typeface="Times New Roman"/>
              </a:rPr>
              <a:t>What are differences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between…..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362431"/>
            <a:ext cx="8229600" cy="2015489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935"/>
              </a:spcBef>
              <a:buClr>
                <a:srgbClr val="9900FF"/>
              </a:buClr>
              <a:buSzPct val="60714"/>
              <a:buFont typeface="Wingdings"/>
              <a:buChar char="◼"/>
              <a:tabLst>
                <a:tab pos="352425" algn="l"/>
                <a:tab pos="353060" algn="l"/>
              </a:tabLst>
            </a:pPr>
            <a:r>
              <a:rPr sz="2800" spc="-5" dirty="0">
                <a:latin typeface="Times New Roman"/>
                <a:cs typeface="Times New Roman"/>
              </a:rPr>
              <a:t>Prim’s algorithm</a:t>
            </a:r>
            <a:endParaRPr sz="2800">
              <a:latin typeface="Times New Roman"/>
              <a:cs typeface="Times New Roman"/>
            </a:endParaRPr>
          </a:p>
          <a:p>
            <a:pPr marL="352425" marR="5080" indent="-340360">
              <a:lnSpc>
                <a:spcPct val="100000"/>
              </a:lnSpc>
              <a:spcBef>
                <a:spcPts val="819"/>
              </a:spcBef>
            </a:pPr>
            <a:r>
              <a:rPr sz="2750" spc="-5" dirty="0">
                <a:solidFill>
                  <a:srgbClr val="3300FF"/>
                </a:solidFill>
                <a:latin typeface="Times New Roman"/>
                <a:cs typeface="Times New Roman"/>
                <a:hlinkClick r:id="rId2"/>
              </a:rPr>
              <a:t>http://profesores.elo.utfsm.cl/~agv/elo320/animation/prim/ </a:t>
            </a:r>
            <a:r>
              <a:rPr sz="2750" spc="-5" dirty="0">
                <a:solidFill>
                  <a:srgbClr val="3300FF"/>
                </a:solidFill>
                <a:latin typeface="Times New Roman"/>
                <a:cs typeface="Times New Roman"/>
              </a:rPr>
              <a:t> prim_kruskal.html</a:t>
            </a:r>
            <a:endParaRPr sz="2750">
              <a:latin typeface="Times New Roman"/>
              <a:cs typeface="Times New Roman"/>
            </a:endParaRPr>
          </a:p>
          <a:p>
            <a:pPr marL="352425" indent="-340360">
              <a:lnSpc>
                <a:spcPct val="100000"/>
              </a:lnSpc>
              <a:spcBef>
                <a:spcPts val="695"/>
              </a:spcBef>
              <a:buClr>
                <a:srgbClr val="9900FF"/>
              </a:buClr>
              <a:buSzPct val="60714"/>
              <a:buFont typeface="Wingdings"/>
              <a:buChar char="◼"/>
              <a:tabLst>
                <a:tab pos="352425" algn="l"/>
                <a:tab pos="353060" algn="l"/>
              </a:tabLst>
            </a:pPr>
            <a:r>
              <a:rPr sz="2800" spc="-5" dirty="0">
                <a:latin typeface="Times New Roman"/>
                <a:cs typeface="Times New Roman"/>
              </a:rPr>
              <a:t>Kruskal’s Algorithm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8204" rIns="0" bIns="0" rtlCol="0">
            <a:spAutoFit/>
          </a:bodyPr>
          <a:lstStyle/>
          <a:p>
            <a:pPr marL="38100">
              <a:lnSpc>
                <a:spcPts val="1545"/>
              </a:lnSpc>
            </a:pPr>
            <a:r>
              <a:rPr spc="-5" dirty="0"/>
              <a:t>44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146" y="74168"/>
            <a:ext cx="5781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Times New Roman"/>
                <a:cs typeface="Times New Roman"/>
              </a:rPr>
              <a:t>Comparing MST</a:t>
            </a:r>
            <a:r>
              <a:rPr b="0" spc="-5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59282"/>
            <a:ext cx="7924800" cy="5514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100"/>
              </a:spcBef>
              <a:buClr>
                <a:srgbClr val="9900FF"/>
              </a:buClr>
              <a:buSzPct val="60416"/>
              <a:buFont typeface="Wingdings"/>
              <a:buChar char="◼"/>
              <a:tabLst>
                <a:tab pos="352425" algn="l"/>
                <a:tab pos="35306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Kruskal's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Algorithm:</a:t>
            </a:r>
            <a:endParaRPr sz="2400">
              <a:latin typeface="Times New Roman"/>
              <a:cs typeface="Times New Roman"/>
            </a:endParaRPr>
          </a:p>
          <a:p>
            <a:pPr marL="352425" marR="673735" lvl="1">
              <a:lnSpc>
                <a:spcPts val="2750"/>
              </a:lnSpc>
              <a:spcBef>
                <a:spcPts val="320"/>
              </a:spcBef>
              <a:buSzPct val="95833"/>
              <a:buAutoNum type="arabicPeriod"/>
              <a:tabLst>
                <a:tab pos="582295" algn="l"/>
              </a:tabLst>
            </a:pP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an </a:t>
            </a:r>
            <a:r>
              <a:rPr sz="2400" spc="-5" dirty="0">
                <a:latin typeface="Times New Roman"/>
                <a:cs typeface="Times New Roman"/>
              </a:rPr>
              <a:t>Algorithm </a:t>
            </a:r>
            <a:r>
              <a:rPr sz="2400" dirty="0">
                <a:latin typeface="Times New Roman"/>
                <a:cs typeface="Times New Roman"/>
              </a:rPr>
              <a:t>in graph </a:t>
            </a:r>
            <a:r>
              <a:rPr sz="2400" spc="-5" dirty="0">
                <a:latin typeface="Times New Roman"/>
                <a:cs typeface="Times New Roman"/>
              </a:rPr>
              <a:t>theory </a:t>
            </a:r>
            <a:r>
              <a:rPr sz="2400" dirty="0">
                <a:latin typeface="Times New Roman"/>
                <a:cs typeface="Times New Roman"/>
              </a:rPr>
              <a:t>that finds a  </a:t>
            </a:r>
            <a:r>
              <a:rPr sz="2400" spc="-5" dirty="0">
                <a:latin typeface="Times New Roman"/>
                <a:cs typeface="Times New Roman"/>
              </a:rPr>
              <a:t>minimum </a:t>
            </a:r>
            <a:r>
              <a:rPr sz="2400" dirty="0">
                <a:latin typeface="Times New Roman"/>
                <a:cs typeface="Times New Roman"/>
              </a:rPr>
              <a:t>spanning tree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connected </a:t>
            </a:r>
            <a:r>
              <a:rPr sz="2400" dirty="0">
                <a:latin typeface="Times New Roman"/>
                <a:cs typeface="Times New Roman"/>
              </a:rPr>
              <a:t>weighted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graph.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Times New Roman"/>
              <a:buAutoNum type="arabicPeriod"/>
            </a:pPr>
            <a:endParaRPr sz="2700">
              <a:latin typeface="Times New Roman"/>
              <a:cs typeface="Times New Roman"/>
            </a:endParaRPr>
          </a:p>
          <a:p>
            <a:pPr marL="352425" marR="843280" lvl="1">
              <a:lnSpc>
                <a:spcPts val="2760"/>
              </a:lnSpc>
              <a:buSzPct val="95833"/>
              <a:buAutoNum type="arabicPeriod"/>
              <a:tabLst>
                <a:tab pos="582295" algn="l"/>
              </a:tabLst>
            </a:pPr>
            <a:r>
              <a:rPr sz="2400" spc="-5" dirty="0">
                <a:latin typeface="Times New Roman"/>
                <a:cs typeface="Times New Roman"/>
              </a:rPr>
              <a:t>Kruskal is where we </a:t>
            </a:r>
            <a:r>
              <a:rPr sz="2400" dirty="0">
                <a:solidFill>
                  <a:srgbClr val="3300FF"/>
                </a:solidFill>
                <a:latin typeface="Times New Roman"/>
                <a:cs typeface="Times New Roman"/>
              </a:rPr>
              <a:t>order the </a:t>
            </a:r>
            <a:r>
              <a:rPr sz="2400" spc="-5" dirty="0">
                <a:solidFill>
                  <a:srgbClr val="3300FF"/>
                </a:solidFill>
                <a:latin typeface="Times New Roman"/>
                <a:cs typeface="Times New Roman"/>
              </a:rPr>
              <a:t>edges </a:t>
            </a:r>
            <a:r>
              <a:rPr sz="2400" dirty="0">
                <a:solidFill>
                  <a:srgbClr val="3300FF"/>
                </a:solidFill>
                <a:latin typeface="Times New Roman"/>
                <a:cs typeface="Times New Roman"/>
              </a:rPr>
              <a:t>from </a:t>
            </a:r>
            <a:r>
              <a:rPr sz="2400" spc="-5" dirty="0">
                <a:solidFill>
                  <a:srgbClr val="3300FF"/>
                </a:solidFill>
                <a:latin typeface="Times New Roman"/>
                <a:cs typeface="Times New Roman"/>
              </a:rPr>
              <a:t>smallest </a:t>
            </a:r>
            <a:r>
              <a:rPr sz="2400" dirty="0">
                <a:solidFill>
                  <a:srgbClr val="3300FF"/>
                </a:solidFill>
                <a:latin typeface="Times New Roman"/>
                <a:cs typeface="Times New Roman"/>
              </a:rPr>
              <a:t>to  </a:t>
            </a:r>
            <a:r>
              <a:rPr sz="2400" spc="-5" dirty="0">
                <a:solidFill>
                  <a:srgbClr val="3300FF"/>
                </a:solidFill>
                <a:latin typeface="Times New Roman"/>
                <a:cs typeface="Times New Roman"/>
              </a:rPr>
              <a:t>largest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pick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accordingly.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Times New Roman"/>
              <a:buAutoNum type="arabicPeriod"/>
            </a:pPr>
            <a:endParaRPr sz="2700">
              <a:latin typeface="Times New Roman"/>
              <a:cs typeface="Times New Roman"/>
            </a:endParaRPr>
          </a:p>
          <a:p>
            <a:pPr marL="352425" marR="324485" lvl="1">
              <a:lnSpc>
                <a:spcPts val="2760"/>
              </a:lnSpc>
              <a:buSzPct val="95833"/>
              <a:buAutoNum type="arabicPeriod"/>
              <a:tabLst>
                <a:tab pos="582295" algn="l"/>
              </a:tabLst>
            </a:pPr>
            <a:r>
              <a:rPr sz="2400" spc="-5" dirty="0">
                <a:latin typeface="Times New Roman"/>
                <a:cs typeface="Times New Roman"/>
              </a:rPr>
              <a:t>Kruskal </a:t>
            </a:r>
            <a:r>
              <a:rPr sz="2400" dirty="0">
                <a:latin typeface="Times New Roman"/>
                <a:cs typeface="Times New Roman"/>
              </a:rPr>
              <a:t>allows both </a:t>
            </a:r>
            <a:r>
              <a:rPr sz="2400" spc="-5" dirty="0">
                <a:solidFill>
                  <a:srgbClr val="3300FF"/>
                </a:solidFill>
                <a:latin typeface="Times New Roman"/>
                <a:cs typeface="Times New Roman"/>
              </a:rPr>
              <a:t>new-new </a:t>
            </a:r>
            <a:r>
              <a:rPr sz="2400" dirty="0">
                <a:solidFill>
                  <a:srgbClr val="3300FF"/>
                </a:solidFill>
                <a:latin typeface="Times New Roman"/>
                <a:cs typeface="Times New Roman"/>
              </a:rPr>
              <a:t>nodes and </a:t>
            </a:r>
            <a:r>
              <a:rPr sz="2400" spc="-5" dirty="0">
                <a:solidFill>
                  <a:srgbClr val="3300FF"/>
                </a:solidFill>
                <a:latin typeface="Times New Roman"/>
                <a:cs typeface="Times New Roman"/>
              </a:rPr>
              <a:t>old-old </a:t>
            </a:r>
            <a:r>
              <a:rPr sz="2400" dirty="0">
                <a:solidFill>
                  <a:srgbClr val="3300FF"/>
                </a:solidFill>
                <a:latin typeface="Times New Roman"/>
                <a:cs typeface="Times New Roman"/>
              </a:rPr>
              <a:t>nodes </a:t>
            </a:r>
            <a:r>
              <a:rPr sz="2400" dirty="0">
                <a:latin typeface="Times New Roman"/>
                <a:cs typeface="Times New Roman"/>
              </a:rPr>
              <a:t>to  get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connected.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Times New Roman"/>
              <a:buAutoNum type="arabicPeriod"/>
            </a:pPr>
            <a:endParaRPr sz="2600">
              <a:latin typeface="Times New Roman"/>
              <a:cs typeface="Times New Roman"/>
            </a:endParaRPr>
          </a:p>
          <a:p>
            <a:pPr marL="352425" marR="5080" lvl="1">
              <a:lnSpc>
                <a:spcPct val="97700"/>
              </a:lnSpc>
              <a:buSzPct val="95833"/>
              <a:buAutoNum type="arabicPeriod"/>
              <a:tabLst>
                <a:tab pos="582295" algn="l"/>
              </a:tabLst>
            </a:pPr>
            <a:r>
              <a:rPr sz="2400" spc="-5" dirty="0">
                <a:latin typeface="Times New Roman"/>
                <a:cs typeface="Times New Roman"/>
              </a:rPr>
              <a:t>Kruskal's </a:t>
            </a:r>
            <a:r>
              <a:rPr sz="2400" dirty="0">
                <a:latin typeface="Times New Roman"/>
                <a:cs typeface="Times New Roman"/>
              </a:rPr>
              <a:t>algorithm builds a </a:t>
            </a:r>
            <a:r>
              <a:rPr sz="2400" spc="-5" dirty="0">
                <a:latin typeface="Times New Roman"/>
                <a:cs typeface="Times New Roman"/>
              </a:rPr>
              <a:t>minimum </a:t>
            </a:r>
            <a:r>
              <a:rPr sz="2400" dirty="0">
                <a:latin typeface="Times New Roman"/>
                <a:cs typeface="Times New Roman"/>
              </a:rPr>
              <a:t>spanning tree by  adding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one </a:t>
            </a: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edge </a:t>
            </a:r>
            <a:r>
              <a:rPr sz="2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at a time</a:t>
            </a:r>
            <a:r>
              <a:rPr sz="2400" dirty="0">
                <a:latin typeface="Times New Roman"/>
                <a:cs typeface="Times New Roman"/>
              </a:rPr>
              <a:t>. The next </a:t>
            </a:r>
            <a:r>
              <a:rPr sz="2400" spc="-5" dirty="0">
                <a:latin typeface="Times New Roman"/>
                <a:cs typeface="Times New Roman"/>
              </a:rPr>
              <a:t>line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always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shortest </a:t>
            </a:r>
            <a:r>
              <a:rPr sz="2400" spc="-5" dirty="0">
                <a:solidFill>
                  <a:srgbClr val="33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00FF"/>
                </a:solidFill>
                <a:latin typeface="Times New Roman"/>
                <a:cs typeface="Times New Roman"/>
              </a:rPr>
              <a:t>only if it </a:t>
            </a:r>
            <a:r>
              <a:rPr sz="2400" spc="-5" dirty="0">
                <a:solidFill>
                  <a:srgbClr val="3300FF"/>
                </a:solidFill>
                <a:latin typeface="Times New Roman"/>
                <a:cs typeface="Times New Roman"/>
              </a:rPr>
              <a:t>does </a:t>
            </a:r>
            <a:r>
              <a:rPr sz="2400" dirty="0">
                <a:solidFill>
                  <a:srgbClr val="3300FF"/>
                </a:solidFill>
                <a:latin typeface="Times New Roman"/>
                <a:cs typeface="Times New Roman"/>
              </a:rPr>
              <a:t>not </a:t>
            </a:r>
            <a:r>
              <a:rPr sz="2400" spc="-5" dirty="0">
                <a:solidFill>
                  <a:srgbClr val="3300FF"/>
                </a:solidFill>
                <a:latin typeface="Times New Roman"/>
                <a:cs typeface="Times New Roman"/>
              </a:rPr>
              <a:t>create </a:t>
            </a:r>
            <a:r>
              <a:rPr sz="2400" dirty="0">
                <a:solidFill>
                  <a:srgbClr val="3300FF"/>
                </a:solidFill>
                <a:latin typeface="Times New Roman"/>
                <a:cs typeface="Times New Roman"/>
              </a:rPr>
              <a:t>a cycle.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Times New Roman"/>
              <a:buAutoNum type="arabicPeriod"/>
            </a:pPr>
            <a:endParaRPr sz="2500">
              <a:latin typeface="Times New Roman"/>
              <a:cs typeface="Times New Roman"/>
            </a:endParaRPr>
          </a:p>
          <a:p>
            <a:pPr marL="581660" lvl="1" indent="-229870">
              <a:lnSpc>
                <a:spcPct val="100000"/>
              </a:lnSpc>
              <a:buSzPct val="95833"/>
              <a:buAutoNum type="arabicPeriod"/>
              <a:tabLst>
                <a:tab pos="582295" algn="l"/>
              </a:tabLst>
            </a:pPr>
            <a:r>
              <a:rPr sz="2400" spc="-5" dirty="0">
                <a:latin typeface="Times New Roman"/>
                <a:cs typeface="Times New Roman"/>
              </a:rPr>
              <a:t>Kruskal's </a:t>
            </a:r>
            <a:r>
              <a:rPr sz="2400" dirty="0">
                <a:latin typeface="Times New Roman"/>
                <a:cs typeface="Times New Roman"/>
              </a:rPr>
              <a:t>require </a:t>
            </a:r>
            <a:r>
              <a:rPr sz="2400" spc="-5" dirty="0">
                <a:latin typeface="Times New Roman"/>
                <a:cs typeface="Times New Roman"/>
              </a:rPr>
              <a:t>us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sort the </a:t>
            </a:r>
            <a:r>
              <a:rPr sz="2400" dirty="0">
                <a:latin typeface="Times New Roman"/>
                <a:cs typeface="Times New Roman"/>
              </a:rPr>
              <a:t>edge </a:t>
            </a:r>
            <a:r>
              <a:rPr sz="2400" spc="-5" dirty="0">
                <a:latin typeface="Times New Roman"/>
                <a:cs typeface="Times New Roman"/>
              </a:rPr>
              <a:t>weight's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first.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596" y="80263"/>
            <a:ext cx="5781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Times New Roman"/>
                <a:cs typeface="Times New Roman"/>
              </a:rPr>
              <a:t>Comparing MST</a:t>
            </a:r>
            <a:r>
              <a:rPr b="0" spc="-5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0116" y="603042"/>
            <a:ext cx="8305800" cy="5901690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595"/>
              </a:spcBef>
              <a:buClr>
                <a:srgbClr val="9900FF"/>
              </a:buClr>
              <a:buSzPct val="60714"/>
              <a:buFont typeface="Wingdings"/>
              <a:buChar char="◼"/>
              <a:tabLst>
                <a:tab pos="353695" algn="l"/>
                <a:tab pos="35433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Prim's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Algorithm</a:t>
            </a:r>
            <a:r>
              <a:rPr sz="3150" b="1" dirty="0">
                <a:latin typeface="Times New Roman"/>
                <a:cs typeface="Times New Roman"/>
              </a:rPr>
              <a:t>:</a:t>
            </a:r>
            <a:endParaRPr sz="3150">
              <a:latin typeface="Times New Roman"/>
              <a:cs typeface="Times New Roman"/>
            </a:endParaRPr>
          </a:p>
          <a:p>
            <a:pPr marL="353695" marR="621665" lvl="1">
              <a:lnSpc>
                <a:spcPts val="2870"/>
              </a:lnSpc>
              <a:spcBef>
                <a:spcPts val="1235"/>
              </a:spcBef>
              <a:buSzPct val="95833"/>
              <a:buAutoNum type="arabicPeriod"/>
              <a:tabLst>
                <a:tab pos="583565" algn="l"/>
              </a:tabLst>
            </a:pP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Algorithm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finds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minimum </a:t>
            </a:r>
            <a:r>
              <a:rPr sz="2400" dirty="0">
                <a:latin typeface="Times New Roman"/>
                <a:cs typeface="Times New Roman"/>
              </a:rPr>
              <a:t>spanning tree for  a connected weighted </a:t>
            </a:r>
            <a:r>
              <a:rPr sz="2400" spc="-5" dirty="0">
                <a:latin typeface="Times New Roman"/>
                <a:cs typeface="Times New Roman"/>
              </a:rPr>
              <a:t>undirected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graph.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Times New Roman"/>
              <a:buAutoNum type="arabicPeriod"/>
            </a:pPr>
            <a:endParaRPr sz="3200">
              <a:latin typeface="Times New Roman"/>
              <a:cs typeface="Times New Roman"/>
            </a:endParaRPr>
          </a:p>
          <a:p>
            <a:pPr marL="353695" marR="472440" lvl="1">
              <a:lnSpc>
                <a:spcPts val="2760"/>
              </a:lnSpc>
              <a:buSzPct val="95833"/>
              <a:buAutoNum type="arabicPeriod"/>
              <a:tabLst>
                <a:tab pos="583565" algn="l"/>
              </a:tabLst>
            </a:pP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Prim's </a:t>
            </a:r>
            <a:r>
              <a:rPr sz="2400" dirty="0">
                <a:latin typeface="Times New Roman"/>
                <a:cs typeface="Times New Roman"/>
              </a:rPr>
              <a:t>algorithm </a:t>
            </a:r>
            <a:r>
              <a:rPr sz="2400" spc="-5" dirty="0">
                <a:latin typeface="Times New Roman"/>
                <a:cs typeface="Times New Roman"/>
              </a:rPr>
              <a:t>we </a:t>
            </a:r>
            <a:r>
              <a:rPr sz="2400" spc="-5" dirty="0">
                <a:solidFill>
                  <a:srgbClr val="3300FF"/>
                </a:solidFill>
                <a:latin typeface="Times New Roman"/>
                <a:cs typeface="Times New Roman"/>
              </a:rPr>
              <a:t>select </a:t>
            </a:r>
            <a:r>
              <a:rPr sz="2400" dirty="0">
                <a:solidFill>
                  <a:srgbClr val="3300FF"/>
                </a:solidFill>
                <a:latin typeface="Times New Roman"/>
                <a:cs typeface="Times New Roman"/>
              </a:rPr>
              <a:t>an </a:t>
            </a:r>
            <a:r>
              <a:rPr sz="2400" spc="-5" dirty="0">
                <a:solidFill>
                  <a:srgbClr val="3300FF"/>
                </a:solidFill>
                <a:latin typeface="Times New Roman"/>
                <a:cs typeface="Times New Roman"/>
              </a:rPr>
              <a:t>arbitrary </a:t>
            </a:r>
            <a:r>
              <a:rPr sz="2400" dirty="0">
                <a:solidFill>
                  <a:srgbClr val="3300FF"/>
                </a:solidFill>
                <a:latin typeface="Times New Roman"/>
                <a:cs typeface="Times New Roman"/>
              </a:rPr>
              <a:t>node </a:t>
            </a:r>
            <a:r>
              <a:rPr sz="2400" spc="-5" dirty="0">
                <a:latin typeface="Times New Roman"/>
                <a:cs typeface="Times New Roman"/>
              </a:rPr>
              <a:t>then </a:t>
            </a:r>
            <a:r>
              <a:rPr sz="2400" dirty="0">
                <a:latin typeface="Times New Roman"/>
                <a:cs typeface="Times New Roman"/>
              </a:rPr>
              <a:t>correct  the ones </a:t>
            </a:r>
            <a:r>
              <a:rPr sz="2400" spc="-5" dirty="0">
                <a:latin typeface="Times New Roman"/>
                <a:cs typeface="Times New Roman"/>
              </a:rPr>
              <a:t>nearest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Times New Roman"/>
              <a:buAutoNum type="arabicPeriod"/>
            </a:pPr>
            <a:endParaRPr sz="2950">
              <a:latin typeface="Times New Roman"/>
              <a:cs typeface="Times New Roman"/>
            </a:endParaRPr>
          </a:p>
          <a:p>
            <a:pPr marL="582930" lvl="1" indent="-229870">
              <a:lnSpc>
                <a:spcPct val="100000"/>
              </a:lnSpc>
              <a:buSzPct val="95833"/>
              <a:buAutoNum type="arabicPeriod"/>
              <a:tabLst>
                <a:tab pos="583565" algn="l"/>
              </a:tabLst>
            </a:pPr>
            <a:r>
              <a:rPr sz="2400" spc="-5" dirty="0">
                <a:latin typeface="Times New Roman"/>
                <a:cs typeface="Times New Roman"/>
              </a:rPr>
              <a:t>Prim's </a:t>
            </a:r>
            <a:r>
              <a:rPr sz="2400" dirty="0">
                <a:latin typeface="Times New Roman"/>
                <a:cs typeface="Times New Roman"/>
              </a:rPr>
              <a:t>always joins a </a:t>
            </a:r>
            <a:r>
              <a:rPr sz="2400" spc="-10" dirty="0">
                <a:solidFill>
                  <a:srgbClr val="3300FF"/>
                </a:solidFill>
                <a:latin typeface="Times New Roman"/>
                <a:cs typeface="Times New Roman"/>
              </a:rPr>
              <a:t>new </a:t>
            </a:r>
            <a:r>
              <a:rPr sz="2400" dirty="0">
                <a:solidFill>
                  <a:srgbClr val="3300FF"/>
                </a:solidFill>
                <a:latin typeface="Times New Roman"/>
                <a:cs typeface="Times New Roman"/>
              </a:rPr>
              <a:t>vertex to old</a:t>
            </a:r>
            <a:r>
              <a:rPr sz="2400" spc="10" dirty="0">
                <a:solidFill>
                  <a:srgbClr val="33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00FF"/>
                </a:solidFill>
                <a:latin typeface="Times New Roman"/>
                <a:cs typeface="Times New Roman"/>
              </a:rPr>
              <a:t>vertex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3150">
              <a:latin typeface="Times New Roman"/>
              <a:cs typeface="Times New Roman"/>
            </a:endParaRPr>
          </a:p>
          <a:p>
            <a:pPr marL="353695" marR="5080" lvl="1" algn="just">
              <a:lnSpc>
                <a:spcPct val="98000"/>
              </a:lnSpc>
              <a:buSzPct val="95833"/>
              <a:buAutoNum type="arabicPeriod"/>
              <a:tabLst>
                <a:tab pos="583565" algn="l"/>
              </a:tabLst>
            </a:pPr>
            <a:r>
              <a:rPr sz="2400" spc="-5" dirty="0">
                <a:latin typeface="Times New Roman"/>
                <a:cs typeface="Times New Roman"/>
              </a:rPr>
              <a:t>Prim's builds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minimum </a:t>
            </a:r>
            <a:r>
              <a:rPr sz="2400" dirty="0">
                <a:latin typeface="Times New Roman"/>
                <a:cs typeface="Times New Roman"/>
              </a:rPr>
              <a:t>spanning tree by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adding </a:t>
            </a:r>
            <a:r>
              <a:rPr sz="2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one vertex at  a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time</a:t>
            </a:r>
            <a:r>
              <a:rPr sz="2400" spc="-5" dirty="0">
                <a:latin typeface="Times New Roman"/>
                <a:cs typeface="Times New Roman"/>
              </a:rPr>
              <a:t>. </a:t>
            </a:r>
            <a:r>
              <a:rPr sz="2400" dirty="0">
                <a:latin typeface="Times New Roman"/>
                <a:cs typeface="Times New Roman"/>
              </a:rPr>
              <a:t>The next vertex to be added </a:t>
            </a:r>
            <a:r>
              <a:rPr sz="2400" spc="-5" dirty="0">
                <a:latin typeface="Times New Roman"/>
                <a:cs typeface="Times New Roman"/>
              </a:rPr>
              <a:t>is always </a:t>
            </a:r>
            <a:r>
              <a:rPr sz="2400" dirty="0">
                <a:latin typeface="Times New Roman"/>
                <a:cs typeface="Times New Roman"/>
              </a:rPr>
              <a:t>the one </a:t>
            </a:r>
            <a:r>
              <a:rPr sz="2400" spc="-5" dirty="0">
                <a:solidFill>
                  <a:srgbClr val="3300FF"/>
                </a:solidFill>
                <a:latin typeface="Times New Roman"/>
                <a:cs typeface="Times New Roman"/>
              </a:rPr>
              <a:t>nearest </a:t>
            </a:r>
            <a:r>
              <a:rPr sz="2400" dirty="0">
                <a:solidFill>
                  <a:srgbClr val="3300FF"/>
                </a:solidFill>
                <a:latin typeface="Times New Roman"/>
                <a:cs typeface="Times New Roman"/>
              </a:rPr>
              <a:t>to a  vertex </a:t>
            </a:r>
            <a:r>
              <a:rPr sz="2400" spc="-5" dirty="0">
                <a:solidFill>
                  <a:srgbClr val="3300FF"/>
                </a:solidFill>
                <a:latin typeface="Times New Roman"/>
                <a:cs typeface="Times New Roman"/>
              </a:rPr>
              <a:t>already </a:t>
            </a:r>
            <a:r>
              <a:rPr sz="2400" dirty="0">
                <a:solidFill>
                  <a:srgbClr val="3300FF"/>
                </a:solidFill>
                <a:latin typeface="Times New Roman"/>
                <a:cs typeface="Times New Roman"/>
              </a:rPr>
              <a:t>on a </a:t>
            </a:r>
            <a:r>
              <a:rPr sz="2400" spc="-5" dirty="0">
                <a:solidFill>
                  <a:srgbClr val="3300FF"/>
                </a:solidFill>
                <a:latin typeface="Times New Roman"/>
                <a:cs typeface="Times New Roman"/>
              </a:rPr>
              <a:t>graph.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Times New Roman"/>
              <a:buAutoNum type="arabicPeriod"/>
            </a:pPr>
            <a:endParaRPr sz="3000">
              <a:latin typeface="Times New Roman"/>
              <a:cs typeface="Times New Roman"/>
            </a:endParaRPr>
          </a:p>
          <a:p>
            <a:pPr marL="582930" lvl="1" indent="-229870" algn="just">
              <a:lnSpc>
                <a:spcPct val="100000"/>
              </a:lnSpc>
              <a:buSzPct val="95833"/>
              <a:buAutoNum type="arabicPeriod"/>
              <a:tabLst>
                <a:tab pos="583565" algn="l"/>
              </a:tabLst>
            </a:pP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Prim's </a:t>
            </a:r>
            <a:r>
              <a:rPr sz="2400" dirty="0">
                <a:latin typeface="Times New Roman"/>
                <a:cs typeface="Times New Roman"/>
              </a:rPr>
              <a:t>algorithm </a:t>
            </a:r>
            <a:r>
              <a:rPr sz="2400" spc="-5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select the </a:t>
            </a:r>
            <a:r>
              <a:rPr sz="2400" spc="-5" dirty="0">
                <a:latin typeface="Times New Roman"/>
                <a:cs typeface="Times New Roman"/>
              </a:rPr>
              <a:t>shortest </a:t>
            </a:r>
            <a:r>
              <a:rPr sz="2400" dirty="0">
                <a:latin typeface="Times New Roman"/>
                <a:cs typeface="Times New Roman"/>
              </a:rPr>
              <a:t>edge when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executing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47191" y="6557127"/>
          <a:ext cx="8536940" cy="33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3485"/>
                <a:gridCol w="3513455"/>
              </a:tblGrid>
              <a:tr h="337542">
                <a:tc>
                  <a:txBody>
                    <a:bodyPr/>
                    <a:lstStyle/>
                    <a:p>
                      <a:pPr marL="127000">
                        <a:lnSpc>
                          <a:spcPts val="256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 algorithm.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605"/>
                        </a:lnSpc>
                        <a:spcBef>
                          <a:spcPts val="95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45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1285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8066" y="2131059"/>
            <a:ext cx="4803051" cy="2967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95146" y="455422"/>
            <a:ext cx="3735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993300"/>
                </a:solidFill>
                <a:latin typeface="Times New Roman"/>
                <a:cs typeface="Times New Roman"/>
              </a:rPr>
              <a:t>Practice</a:t>
            </a:r>
            <a:r>
              <a:rPr sz="4000" spc="-40" dirty="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993300"/>
                </a:solidFill>
                <a:latin typeface="Times New Roman"/>
                <a:cs typeface="Times New Roman"/>
              </a:rPr>
              <a:t>Example: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836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46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691" y="1474977"/>
            <a:ext cx="7879715" cy="444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9730" algn="l"/>
              </a:tabLst>
            </a:pPr>
            <a:r>
              <a:rPr sz="1650" spc="1735" dirty="0">
                <a:solidFill>
                  <a:srgbClr val="9900FF"/>
                </a:solidFill>
                <a:latin typeface="Wingdings"/>
                <a:cs typeface="Wingdings"/>
              </a:rPr>
              <a:t>◼</a:t>
            </a:r>
            <a:r>
              <a:rPr sz="1650" spc="1735" dirty="0">
                <a:solidFill>
                  <a:srgbClr val="9900FF"/>
                </a:solidFill>
                <a:latin typeface="Times New Roman"/>
                <a:cs typeface="Times New Roman"/>
              </a:rPr>
              <a:t>	</a:t>
            </a:r>
            <a:r>
              <a:rPr sz="2750" spc="-5" dirty="0">
                <a:latin typeface="Times New Roman"/>
                <a:cs typeface="Times New Roman"/>
              </a:rPr>
              <a:t>Find the MST </a:t>
            </a:r>
            <a:r>
              <a:rPr sz="2750" dirty="0">
                <a:latin typeface="Times New Roman"/>
                <a:cs typeface="Times New Roman"/>
              </a:rPr>
              <a:t>using </a:t>
            </a:r>
            <a:r>
              <a:rPr sz="2750" spc="-5" dirty="0">
                <a:latin typeface="Times New Roman"/>
                <a:cs typeface="Times New Roman"/>
              </a:rPr>
              <a:t>Prim’s </a:t>
            </a:r>
            <a:r>
              <a:rPr sz="2750" dirty="0">
                <a:latin typeface="Times New Roman"/>
                <a:cs typeface="Times New Roman"/>
              </a:rPr>
              <a:t>and </a:t>
            </a:r>
            <a:r>
              <a:rPr sz="2750" spc="-5" dirty="0">
                <a:latin typeface="Times New Roman"/>
                <a:cs typeface="Times New Roman"/>
              </a:rPr>
              <a:t>Kruskal’s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-5" dirty="0">
                <a:latin typeface="Times New Roman"/>
                <a:cs typeface="Times New Roman"/>
              </a:rPr>
              <a:t>Algorithm.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836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47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7691" y="157988"/>
            <a:ext cx="3689350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950" b="0" dirty="0">
                <a:latin typeface="Times New Roman"/>
                <a:cs typeface="Times New Roman"/>
              </a:rPr>
              <a:t>Graph</a:t>
            </a:r>
            <a:r>
              <a:rPr sz="3950" b="0" spc="-60" dirty="0">
                <a:latin typeface="Times New Roman"/>
                <a:cs typeface="Times New Roman"/>
              </a:rPr>
              <a:t> </a:t>
            </a:r>
            <a:r>
              <a:rPr sz="3950" b="0" spc="-5" dirty="0">
                <a:latin typeface="Times New Roman"/>
                <a:cs typeface="Times New Roman"/>
              </a:rPr>
              <a:t>Algorithms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396" y="1011682"/>
            <a:ext cx="3201670" cy="48895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b="1" dirty="0">
                <a:latin typeface="Times New Roman"/>
                <a:cs typeface="Times New Roman"/>
              </a:rPr>
              <a:t>class</a:t>
            </a:r>
            <a:r>
              <a:rPr sz="2400" b="1" spc="-5" dirty="0">
                <a:latin typeface="Times New Roman"/>
                <a:cs typeface="Times New Roman"/>
              </a:rPr>
              <a:t> graph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latin typeface="Times New Roman"/>
                <a:cs typeface="Times New Roman"/>
              </a:rPr>
              <a:t>int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i,j,n,f,r,v1,v2,top;</a:t>
            </a:r>
            <a:endParaRPr sz="2400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  <a:spcBef>
                <a:spcPts val="665"/>
              </a:spcBef>
            </a:pPr>
            <a:r>
              <a:rPr sz="2350" b="1" dirty="0">
                <a:latin typeface="Times New Roman"/>
                <a:cs typeface="Times New Roman"/>
              </a:rPr>
              <a:t>int</a:t>
            </a:r>
            <a:r>
              <a:rPr sz="2350" b="1" spc="-95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g[10][10],visit[10];</a:t>
            </a:r>
            <a:endParaRPr sz="235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595"/>
              </a:spcBef>
            </a:pPr>
            <a:r>
              <a:rPr sz="2400" b="1" spc="-5" dirty="0">
                <a:latin typeface="Times New Roman"/>
                <a:cs typeface="Times New Roman"/>
              </a:rPr>
              <a:t>public:</a:t>
            </a:r>
            <a:endParaRPr sz="2400">
              <a:latin typeface="Times New Roman"/>
              <a:cs typeface="Times New Roman"/>
            </a:endParaRPr>
          </a:p>
          <a:p>
            <a:pPr marL="419100" marR="901700">
              <a:lnSpc>
                <a:spcPct val="120800"/>
              </a:lnSpc>
              <a:spcBef>
                <a:spcPts val="5"/>
              </a:spcBef>
            </a:pPr>
            <a:r>
              <a:rPr sz="2400" b="1" spc="-5" dirty="0">
                <a:latin typeface="Times New Roman"/>
                <a:cs typeface="Times New Roman"/>
              </a:rPr>
              <a:t>void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create();  </a:t>
            </a:r>
            <a:r>
              <a:rPr sz="2400" b="1" spc="-5" dirty="0">
                <a:latin typeface="Times New Roman"/>
                <a:cs typeface="Times New Roman"/>
              </a:rPr>
              <a:t>void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display();</a:t>
            </a:r>
            <a:endParaRPr sz="2400">
              <a:latin typeface="Times New Roman"/>
              <a:cs typeface="Times New Roman"/>
            </a:endParaRPr>
          </a:p>
          <a:p>
            <a:pPr marL="419100" marR="1367155" algn="just">
              <a:lnSpc>
                <a:spcPct val="120900"/>
              </a:lnSpc>
              <a:spcBef>
                <a:spcPts val="10"/>
              </a:spcBef>
            </a:pPr>
            <a:r>
              <a:rPr sz="2400" b="1" spc="-5" dirty="0">
                <a:latin typeface="Times New Roman"/>
                <a:cs typeface="Times New Roman"/>
              </a:rPr>
              <a:t>void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bfs();  </a:t>
            </a:r>
            <a:r>
              <a:rPr sz="2400" b="1" dirty="0">
                <a:latin typeface="Times New Roman"/>
                <a:cs typeface="Times New Roman"/>
              </a:rPr>
              <a:t>void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dfs();  </a:t>
            </a:r>
            <a:r>
              <a:rPr sz="2400" b="1" dirty="0">
                <a:latin typeface="Times New Roman"/>
                <a:cs typeface="Times New Roman"/>
              </a:rPr>
              <a:t>graph(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latin typeface="Times New Roman"/>
                <a:cs typeface="Times New Roman"/>
              </a:rPr>
              <a:t>};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1111" y="4227864"/>
            <a:ext cx="2989690" cy="2093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146" y="461517"/>
            <a:ext cx="3213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Times New Roman"/>
                <a:cs typeface="Times New Roman"/>
              </a:rPr>
              <a:t>Types of</a:t>
            </a:r>
            <a:r>
              <a:rPr b="0" spc="-5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Graph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16923" y="6679005"/>
            <a:ext cx="175895" cy="238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z="1400" dirty="0">
                <a:latin typeface="Arial"/>
                <a:cs typeface="Arial"/>
              </a:rPr>
              <a:t>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691" y="1385595"/>
            <a:ext cx="7393305" cy="251333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b="1" spc="-5" dirty="0">
                <a:latin typeface="Times New Roman"/>
                <a:cs typeface="Times New Roman"/>
              </a:rPr>
              <a:t>Directed Graph </a:t>
            </a:r>
            <a:r>
              <a:rPr sz="2800" b="1" dirty="0">
                <a:latin typeface="Times New Roman"/>
                <a:cs typeface="Times New Roman"/>
              </a:rPr>
              <a:t>(diagraph</a:t>
            </a:r>
            <a:r>
              <a:rPr sz="280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355600" indent="-340360">
              <a:lnSpc>
                <a:spcPct val="100000"/>
              </a:lnSpc>
              <a:spcBef>
                <a:spcPts val="695"/>
              </a:spcBef>
              <a:buClr>
                <a:srgbClr val="9900FF"/>
              </a:buClr>
              <a:buSzPct val="60714"/>
              <a:buFont typeface="Wingdings"/>
              <a:buChar char="◼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Each line has a </a:t>
            </a:r>
            <a:r>
              <a:rPr sz="2800" dirty="0">
                <a:latin typeface="Times New Roman"/>
                <a:cs typeface="Times New Roman"/>
              </a:rPr>
              <a:t>direction </a:t>
            </a:r>
            <a:r>
              <a:rPr sz="2800" spc="-5" dirty="0">
                <a:latin typeface="Times New Roman"/>
                <a:cs typeface="Times New Roman"/>
              </a:rPr>
              <a:t>to its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successor</a:t>
            </a:r>
            <a:endParaRPr sz="2800">
              <a:latin typeface="Times New Roman"/>
              <a:cs typeface="Times New Roman"/>
            </a:endParaRPr>
          </a:p>
          <a:p>
            <a:pPr marL="355600" indent="-340360">
              <a:lnSpc>
                <a:spcPct val="100000"/>
              </a:lnSpc>
              <a:spcBef>
                <a:spcPts val="700"/>
              </a:spcBef>
              <a:buClr>
                <a:srgbClr val="9900FF"/>
              </a:buClr>
              <a:buSzPct val="60714"/>
              <a:buFont typeface="Wingdings"/>
              <a:buChar char="◼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These </a:t>
            </a:r>
            <a:r>
              <a:rPr sz="2800" dirty="0">
                <a:latin typeface="Times New Roman"/>
                <a:cs typeface="Times New Roman"/>
              </a:rPr>
              <a:t>lines </a:t>
            </a:r>
            <a:r>
              <a:rPr sz="2800" spc="-5" dirty="0">
                <a:latin typeface="Times New Roman"/>
                <a:cs typeface="Times New Roman"/>
              </a:rPr>
              <a:t>are known as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arcs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0360">
              <a:lnSpc>
                <a:spcPts val="3240"/>
              </a:lnSpc>
              <a:spcBef>
                <a:spcPts val="1019"/>
              </a:spcBef>
              <a:buClr>
                <a:srgbClr val="9900FF"/>
              </a:buClr>
              <a:buSzPct val="60714"/>
              <a:buFont typeface="Wingdings"/>
              <a:buChar char="◼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flow </a:t>
            </a:r>
            <a:r>
              <a:rPr sz="2800" dirty="0">
                <a:latin typeface="Times New Roman"/>
                <a:cs typeface="Times New Roman"/>
              </a:rPr>
              <a:t>along the </a:t>
            </a:r>
            <a:r>
              <a:rPr sz="2800" spc="-5" dirty="0">
                <a:latin typeface="Times New Roman"/>
                <a:cs typeface="Times New Roman"/>
              </a:rPr>
              <a:t>arcs between two vertices </a:t>
            </a:r>
            <a:r>
              <a:rPr sz="2800" spc="-280" dirty="0">
                <a:latin typeface="Times New Roman"/>
                <a:cs typeface="Times New Roman"/>
              </a:rPr>
              <a:t>can  </a:t>
            </a:r>
            <a:r>
              <a:rPr sz="2800" spc="-5" dirty="0">
                <a:latin typeface="Times New Roman"/>
                <a:cs typeface="Times New Roman"/>
              </a:rPr>
              <a:t>follow only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indicated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direction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836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48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702309"/>
            <a:ext cx="34798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Algorithm </a:t>
            </a:r>
            <a:r>
              <a:rPr sz="3200" dirty="0">
                <a:solidFill>
                  <a:srgbClr val="FF0000"/>
                </a:solidFill>
              </a:rPr>
              <a:t>Create</a:t>
            </a:r>
            <a:r>
              <a:rPr sz="3200" spc="-90" dirty="0">
                <a:solidFill>
                  <a:srgbClr val="FF0000"/>
                </a:solidFill>
              </a:rPr>
              <a:t> </a:t>
            </a:r>
            <a:r>
              <a:rPr sz="3200" dirty="0">
                <a:solidFill>
                  <a:srgbClr val="FF0000"/>
                </a:solidFill>
              </a:rPr>
              <a:t>()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0491" y="1223518"/>
            <a:ext cx="5869305" cy="1766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">
              <a:lnSpc>
                <a:spcPct val="1171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// algorithm to read </a:t>
            </a:r>
            <a:r>
              <a:rPr sz="2400" spc="-5" dirty="0">
                <a:latin typeface="Times New Roman"/>
                <a:cs typeface="Times New Roman"/>
              </a:rPr>
              <a:t>input undirected </a:t>
            </a:r>
            <a:r>
              <a:rPr sz="2400" dirty="0">
                <a:latin typeface="Times New Roman"/>
                <a:cs typeface="Times New Roman"/>
              </a:rPr>
              <a:t>graph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  user. 1. {</a:t>
            </a:r>
            <a:endParaRPr sz="2400">
              <a:latin typeface="Times New Roman"/>
              <a:cs typeface="Times New Roman"/>
            </a:endParaRPr>
          </a:p>
          <a:p>
            <a:pPr marL="431800" indent="-416559">
              <a:lnSpc>
                <a:spcPct val="100000"/>
              </a:lnSpc>
              <a:spcBef>
                <a:spcPts val="600"/>
              </a:spcBef>
              <a:buAutoNum type="arabicPeriod" startAt="2"/>
              <a:tabLst>
                <a:tab pos="431165" algn="l"/>
                <a:tab pos="431800" algn="l"/>
              </a:tabLst>
            </a:pPr>
            <a:r>
              <a:rPr sz="2400" dirty="0">
                <a:latin typeface="Times New Roman"/>
                <a:cs typeface="Times New Roman"/>
              </a:rPr>
              <a:t>Read( no of nodes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n);</a:t>
            </a:r>
            <a:endParaRPr sz="2400">
              <a:latin typeface="Times New Roman"/>
              <a:cs typeface="Times New Roman"/>
            </a:endParaRPr>
          </a:p>
          <a:p>
            <a:pPr marL="431800" indent="-416559">
              <a:lnSpc>
                <a:spcPct val="100000"/>
              </a:lnSpc>
              <a:spcBef>
                <a:spcPts val="600"/>
              </a:spcBef>
              <a:buAutoNum type="arabicPeriod" startAt="2"/>
              <a:tabLst>
                <a:tab pos="431165" algn="l"/>
                <a:tab pos="431800" algn="l"/>
              </a:tabLst>
            </a:pPr>
            <a:r>
              <a:rPr sz="2400" dirty="0">
                <a:latin typeface="Times New Roman"/>
                <a:cs typeface="Times New Roman"/>
              </a:rPr>
              <a:t>Repeat()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0491" y="2964052"/>
            <a:ext cx="667385" cy="267843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700"/>
              </a:spcBef>
              <a:tabLst>
                <a:tab pos="507365" algn="l"/>
              </a:tabLst>
            </a:pPr>
            <a:r>
              <a:rPr sz="2400" dirty="0">
                <a:latin typeface="Times New Roman"/>
                <a:cs typeface="Times New Roman"/>
              </a:rPr>
              <a:t>4.	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latin typeface="Times New Roman"/>
                <a:cs typeface="Times New Roman"/>
              </a:rPr>
              <a:t>5.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6.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7.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8.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350" dirty="0">
                <a:latin typeface="Times New Roman"/>
                <a:cs typeface="Times New Roman"/>
              </a:rPr>
              <a:t>9.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2953" y="3406521"/>
            <a:ext cx="5643245" cy="2236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2415">
              <a:lnSpc>
                <a:spcPct val="1208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Write(“Enter starting and </a:t>
            </a:r>
            <a:r>
              <a:rPr sz="2400" dirty="0">
                <a:latin typeface="Times New Roman"/>
                <a:cs typeface="Times New Roman"/>
              </a:rPr>
              <a:t>ending vertices”);  Read(v1 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v2);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Times New Roman"/>
                <a:cs typeface="Times New Roman"/>
              </a:rPr>
              <a:t>g[v1][v2]=1;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Times New Roman"/>
                <a:cs typeface="Times New Roman"/>
              </a:rPr>
              <a:t>g[v2][v1]=1;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350" spc="-5" dirty="0">
                <a:latin typeface="Times New Roman"/>
                <a:cs typeface="Times New Roman"/>
              </a:rPr>
              <a:t>Write(“Do </a:t>
            </a:r>
            <a:r>
              <a:rPr sz="2350" dirty="0">
                <a:latin typeface="Times New Roman"/>
                <a:cs typeface="Times New Roman"/>
              </a:rPr>
              <a:t>You </a:t>
            </a:r>
            <a:r>
              <a:rPr sz="2350" spc="-10" dirty="0">
                <a:latin typeface="Times New Roman"/>
                <a:cs typeface="Times New Roman"/>
              </a:rPr>
              <a:t>Want </a:t>
            </a:r>
            <a:r>
              <a:rPr sz="2350" dirty="0">
                <a:latin typeface="Times New Roman"/>
                <a:cs typeface="Times New Roman"/>
              </a:rPr>
              <a:t>To Enter </a:t>
            </a:r>
            <a:r>
              <a:rPr sz="2350" spc="-5" dirty="0">
                <a:latin typeface="Times New Roman"/>
                <a:cs typeface="Times New Roman"/>
              </a:rPr>
              <a:t>More </a:t>
            </a:r>
            <a:r>
              <a:rPr sz="2350" dirty="0">
                <a:latin typeface="Times New Roman"/>
                <a:cs typeface="Times New Roman"/>
              </a:rPr>
              <a:t>Edges</a:t>
            </a:r>
            <a:r>
              <a:rPr sz="2350" spc="-5" dirty="0">
                <a:latin typeface="Times New Roman"/>
                <a:cs typeface="Times New Roman"/>
              </a:rPr>
              <a:t> ");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5617870"/>
            <a:ext cx="2200275" cy="9099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542925" algn="l"/>
              </a:tabLst>
            </a:pPr>
            <a:r>
              <a:rPr sz="2400" dirty="0">
                <a:latin typeface="Times New Roman"/>
                <a:cs typeface="Times New Roman"/>
              </a:rPr>
              <a:t>10.	}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until(false);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latin typeface="Times New Roman"/>
                <a:cs typeface="Times New Roman"/>
              </a:rPr>
              <a:t>11.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836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49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291" y="1007109"/>
            <a:ext cx="36169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Algorithm </a:t>
            </a:r>
            <a:r>
              <a:rPr sz="3200" spc="-5" dirty="0">
                <a:solidFill>
                  <a:srgbClr val="FF0000"/>
                </a:solidFill>
              </a:rPr>
              <a:t>Display</a:t>
            </a:r>
            <a:r>
              <a:rPr sz="3200" spc="-60" dirty="0">
                <a:solidFill>
                  <a:srgbClr val="FF0000"/>
                </a:solidFill>
              </a:rPr>
              <a:t> </a:t>
            </a:r>
            <a:r>
              <a:rPr sz="3200" dirty="0">
                <a:solidFill>
                  <a:srgbClr val="FF0000"/>
                </a:solidFill>
              </a:rPr>
              <a:t>()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04291" y="1527937"/>
            <a:ext cx="7208520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">
              <a:lnSpc>
                <a:spcPct val="1172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// This algorithm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used to print </a:t>
            </a:r>
            <a:r>
              <a:rPr sz="2400" spc="-5" dirty="0">
                <a:latin typeface="Times New Roman"/>
                <a:cs typeface="Times New Roman"/>
              </a:rPr>
              <a:t>undirected </a:t>
            </a:r>
            <a:r>
              <a:rPr sz="2400" dirty="0">
                <a:latin typeface="Times New Roman"/>
                <a:cs typeface="Times New Roman"/>
              </a:rPr>
              <a:t>graph given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 user. 1. {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6804" y="2385186"/>
            <a:ext cx="1993264" cy="1351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95"/>
              </a:spcBef>
            </a:pPr>
            <a:r>
              <a:rPr sz="2400" dirty="0">
                <a:latin typeface="Times New Roman"/>
                <a:cs typeface="Times New Roman"/>
              </a:rPr>
              <a:t>for( i=1 to </a:t>
            </a:r>
            <a:r>
              <a:rPr sz="2400" spc="-10" dirty="0">
                <a:latin typeface="Times New Roman"/>
                <a:cs typeface="Times New Roman"/>
              </a:rPr>
              <a:t>n)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do  </a:t>
            </a:r>
            <a:r>
              <a:rPr sz="2400" dirty="0">
                <a:latin typeface="Times New Roman"/>
                <a:cs typeface="Times New Roman"/>
              </a:rPr>
              <a:t>for(j=1 to n )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  </a:t>
            </a:r>
            <a:r>
              <a:rPr sz="2400" spc="-5" dirty="0">
                <a:latin typeface="Times New Roman"/>
                <a:cs typeface="Times New Roman"/>
              </a:rPr>
              <a:t>Write(g[i][j]);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291" y="2385186"/>
            <a:ext cx="476884" cy="17938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latin typeface="Times New Roman"/>
                <a:cs typeface="Times New Roman"/>
              </a:rPr>
              <a:t>2.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3.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4.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5.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836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50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9238" y="455422"/>
            <a:ext cx="33375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Times New Roman"/>
                <a:cs typeface="Times New Roman"/>
              </a:rPr>
              <a:t>Graph</a:t>
            </a:r>
            <a:r>
              <a:rPr b="0" spc="-5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Traversal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379499"/>
            <a:ext cx="1184910" cy="105664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800"/>
              </a:spcBef>
              <a:buClr>
                <a:srgbClr val="9900FF"/>
              </a:buClr>
              <a:buSzPct val="60714"/>
              <a:buFont typeface="Wingdings"/>
              <a:buChar char="◼"/>
              <a:tabLst>
                <a:tab pos="352425" algn="l"/>
                <a:tab pos="353060" algn="l"/>
              </a:tabLst>
            </a:pPr>
            <a:r>
              <a:rPr sz="2800" spc="-5" dirty="0">
                <a:latin typeface="Times New Roman"/>
                <a:cs typeface="Times New Roman"/>
              </a:rPr>
              <a:t>DFS:</a:t>
            </a:r>
            <a:endParaRPr sz="2800">
              <a:latin typeface="Times New Roman"/>
              <a:cs typeface="Times New Roman"/>
            </a:endParaRPr>
          </a:p>
          <a:p>
            <a:pPr marL="352425" indent="-340360">
              <a:lnSpc>
                <a:spcPct val="100000"/>
              </a:lnSpc>
              <a:spcBef>
                <a:spcPts val="695"/>
              </a:spcBef>
              <a:buClr>
                <a:srgbClr val="9900FF"/>
              </a:buClr>
              <a:buSzPct val="60714"/>
              <a:buFont typeface="Wingdings"/>
              <a:buChar char="◼"/>
              <a:tabLst>
                <a:tab pos="352425" algn="l"/>
                <a:tab pos="353060" algn="l"/>
              </a:tabLst>
            </a:pPr>
            <a:r>
              <a:rPr sz="2800" spc="-5" dirty="0">
                <a:latin typeface="Times New Roman"/>
                <a:cs typeface="Times New Roman"/>
              </a:rPr>
              <a:t>BFS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836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51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146" y="455422"/>
            <a:ext cx="43681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Times New Roman"/>
                <a:cs typeface="Times New Roman"/>
              </a:rPr>
              <a:t>Depth First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Traversal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331722"/>
            <a:ext cx="7030084" cy="240919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2425" marR="5080" indent="-340360">
              <a:lnSpc>
                <a:spcPts val="3229"/>
              </a:lnSpc>
              <a:spcBef>
                <a:spcPts val="310"/>
              </a:spcBef>
              <a:buClr>
                <a:srgbClr val="9900FF"/>
              </a:buClr>
              <a:buSzPct val="60714"/>
              <a:buFont typeface="Wingdings"/>
              <a:buChar char="◼"/>
              <a:tabLst>
                <a:tab pos="352425" algn="l"/>
                <a:tab pos="353060" algn="l"/>
              </a:tabLst>
            </a:pPr>
            <a:r>
              <a:rPr sz="2800" spc="-5" dirty="0">
                <a:latin typeface="Times New Roman"/>
                <a:cs typeface="Times New Roman"/>
              </a:rPr>
              <a:t>Process </a:t>
            </a:r>
            <a:r>
              <a:rPr sz="2800" dirty="0">
                <a:latin typeface="Times New Roman"/>
                <a:cs typeface="Times New Roman"/>
              </a:rPr>
              <a:t>vertex’s </a:t>
            </a:r>
            <a:r>
              <a:rPr sz="2800" spc="-5" dirty="0">
                <a:latin typeface="Times New Roman"/>
                <a:cs typeface="Times New Roman"/>
              </a:rPr>
              <a:t>descendents </a:t>
            </a:r>
            <a:r>
              <a:rPr sz="2800" dirty="0">
                <a:latin typeface="Times New Roman"/>
                <a:cs typeface="Times New Roman"/>
              </a:rPr>
              <a:t>before </a:t>
            </a:r>
            <a:r>
              <a:rPr sz="2800" spc="-5" dirty="0">
                <a:latin typeface="Times New Roman"/>
                <a:cs typeface="Times New Roman"/>
              </a:rPr>
              <a:t>moving </a:t>
            </a:r>
            <a:r>
              <a:rPr sz="2800" spc="-400" dirty="0">
                <a:latin typeface="Times New Roman"/>
                <a:cs typeface="Times New Roman"/>
              </a:rPr>
              <a:t>to  </a:t>
            </a:r>
            <a:r>
              <a:rPr sz="2800" spc="-5" dirty="0">
                <a:latin typeface="Times New Roman"/>
                <a:cs typeface="Times New Roman"/>
              </a:rPr>
              <a:t>an adjacent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vertex.</a:t>
            </a:r>
            <a:endParaRPr sz="2800">
              <a:latin typeface="Times New Roman"/>
              <a:cs typeface="Times New Roman"/>
            </a:endParaRPr>
          </a:p>
          <a:p>
            <a:pPr marL="352425" indent="-340360">
              <a:lnSpc>
                <a:spcPct val="100000"/>
              </a:lnSpc>
              <a:spcBef>
                <a:spcPts val="625"/>
              </a:spcBef>
              <a:buClr>
                <a:srgbClr val="9900FF"/>
              </a:buClr>
              <a:buSzPct val="60714"/>
              <a:buFont typeface="Wingdings"/>
              <a:buChar char="◼"/>
              <a:tabLst>
                <a:tab pos="352425" algn="l"/>
                <a:tab pos="353060" algn="l"/>
              </a:tabLst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Uses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Stack</a:t>
            </a:r>
            <a:endParaRPr sz="2800">
              <a:latin typeface="Times New Roman"/>
              <a:cs typeface="Times New Roman"/>
            </a:endParaRPr>
          </a:p>
          <a:p>
            <a:pPr marL="352425" indent="-340360">
              <a:lnSpc>
                <a:spcPct val="100000"/>
              </a:lnSpc>
              <a:spcBef>
                <a:spcPts val="695"/>
              </a:spcBef>
              <a:buClr>
                <a:srgbClr val="9900FF"/>
              </a:buClr>
              <a:buSzPct val="60714"/>
              <a:buAutoNum type="arabicPeriod"/>
              <a:tabLst>
                <a:tab pos="352425" algn="l"/>
                <a:tab pos="353060" algn="l"/>
              </a:tabLst>
            </a:pPr>
            <a:r>
              <a:rPr sz="2800" spc="-5" dirty="0">
                <a:latin typeface="Times New Roman"/>
                <a:cs typeface="Times New Roman"/>
              </a:rPr>
              <a:t>Begin </a:t>
            </a:r>
            <a:r>
              <a:rPr sz="2800" dirty="0">
                <a:latin typeface="Times New Roman"/>
                <a:cs typeface="Times New Roman"/>
              </a:rPr>
              <a:t>by </a:t>
            </a:r>
            <a:r>
              <a:rPr sz="2800" spc="-5" dirty="0">
                <a:latin typeface="Times New Roman"/>
                <a:cs typeface="Times New Roman"/>
              </a:rPr>
              <a:t>pushing the first vertex into the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stack</a:t>
            </a:r>
            <a:endParaRPr sz="2800">
              <a:latin typeface="Times New Roman"/>
              <a:cs typeface="Times New Roman"/>
            </a:endParaRPr>
          </a:p>
          <a:p>
            <a:pPr marL="352425" indent="-340360">
              <a:lnSpc>
                <a:spcPct val="100000"/>
              </a:lnSpc>
              <a:spcBef>
                <a:spcPts val="700"/>
              </a:spcBef>
              <a:buClr>
                <a:srgbClr val="9900FF"/>
              </a:buClr>
              <a:buSzPct val="60714"/>
              <a:buAutoNum type="arabicPeriod"/>
              <a:tabLst>
                <a:tab pos="352425" algn="l"/>
                <a:tab pos="35306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loop,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2723" y="4377309"/>
            <a:ext cx="14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FF00FF"/>
                </a:solidFill>
                <a:latin typeface="Times New Roman"/>
                <a:cs typeface="Times New Roman"/>
              </a:rPr>
              <a:t>2.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2723" y="3705225"/>
            <a:ext cx="7902575" cy="128778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518795" algn="l"/>
              </a:tabLst>
            </a:pPr>
            <a:r>
              <a:rPr sz="1300" spc="-5" dirty="0">
                <a:solidFill>
                  <a:srgbClr val="FF00FF"/>
                </a:solidFill>
                <a:latin typeface="Times New Roman"/>
                <a:cs typeface="Times New Roman"/>
              </a:rPr>
              <a:t>1.	</a:t>
            </a:r>
            <a:r>
              <a:rPr sz="2400" dirty="0">
                <a:latin typeface="Times New Roman"/>
                <a:cs typeface="Times New Roman"/>
              </a:rPr>
              <a:t>pop the </a:t>
            </a:r>
            <a:r>
              <a:rPr sz="2400" spc="-5" dirty="0">
                <a:latin typeface="Times New Roman"/>
                <a:cs typeface="Times New Roman"/>
              </a:rPr>
              <a:t>stack</a:t>
            </a:r>
            <a:endParaRPr sz="2400">
              <a:latin typeface="Times New Roman"/>
              <a:cs typeface="Times New Roman"/>
            </a:endParaRPr>
          </a:p>
          <a:p>
            <a:pPr marL="518795" marR="5080">
              <a:lnSpc>
                <a:spcPts val="2760"/>
              </a:lnSpc>
              <a:spcBef>
                <a:spcPts val="900"/>
              </a:spcBef>
            </a:pPr>
            <a:r>
              <a:rPr sz="2400" dirty="0">
                <a:latin typeface="Times New Roman"/>
                <a:cs typeface="Times New Roman"/>
              </a:rPr>
              <a:t>after </a:t>
            </a:r>
            <a:r>
              <a:rPr sz="2400" spc="-5" dirty="0">
                <a:latin typeface="Times New Roman"/>
                <a:cs typeface="Times New Roman"/>
              </a:rPr>
              <a:t>processing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vertex </a:t>
            </a:r>
            <a:r>
              <a:rPr sz="2400" dirty="0">
                <a:latin typeface="Times New Roman"/>
                <a:cs typeface="Times New Roman"/>
              </a:rPr>
              <a:t>push all </a:t>
            </a:r>
            <a:r>
              <a:rPr sz="2400" spc="-5" dirty="0">
                <a:latin typeface="Times New Roman"/>
                <a:cs typeface="Times New Roman"/>
              </a:rPr>
              <a:t>the adjacent </a:t>
            </a:r>
            <a:r>
              <a:rPr sz="2400" dirty="0">
                <a:latin typeface="Times New Roman"/>
                <a:cs typeface="Times New Roman"/>
              </a:rPr>
              <a:t>vertices into  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stack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5061966"/>
            <a:ext cx="7285990" cy="444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2425" algn="l"/>
              </a:tabLst>
            </a:pPr>
            <a:r>
              <a:rPr sz="1650" dirty="0">
                <a:solidFill>
                  <a:srgbClr val="9900FF"/>
                </a:solidFill>
                <a:latin typeface="Times New Roman"/>
                <a:cs typeface="Times New Roman"/>
              </a:rPr>
              <a:t>3.	</a:t>
            </a:r>
            <a:r>
              <a:rPr sz="2750" spc="-5" dirty="0">
                <a:latin typeface="Times New Roman"/>
                <a:cs typeface="Times New Roman"/>
              </a:rPr>
              <a:t>When the </a:t>
            </a:r>
            <a:r>
              <a:rPr sz="2750" dirty="0">
                <a:latin typeface="Times New Roman"/>
                <a:cs typeface="Times New Roman"/>
              </a:rPr>
              <a:t>stack </a:t>
            </a:r>
            <a:r>
              <a:rPr sz="2750" spc="-5" dirty="0">
                <a:latin typeface="Times New Roman"/>
                <a:cs typeface="Times New Roman"/>
              </a:rPr>
              <a:t>is empty </a:t>
            </a:r>
            <a:r>
              <a:rPr sz="2750" spc="-10" dirty="0">
                <a:latin typeface="Times New Roman"/>
                <a:cs typeface="Times New Roman"/>
              </a:rPr>
              <a:t>the </a:t>
            </a:r>
            <a:r>
              <a:rPr sz="2750" spc="-5" dirty="0">
                <a:latin typeface="Times New Roman"/>
                <a:cs typeface="Times New Roman"/>
              </a:rPr>
              <a:t>traversal is</a:t>
            </a:r>
            <a:r>
              <a:rPr sz="2750" spc="55" dirty="0">
                <a:latin typeface="Times New Roman"/>
                <a:cs typeface="Times New Roman"/>
              </a:rPr>
              <a:t> </a:t>
            </a:r>
            <a:r>
              <a:rPr sz="2750" spc="-5" dirty="0">
                <a:latin typeface="Times New Roman"/>
                <a:cs typeface="Times New Roman"/>
              </a:rPr>
              <a:t>complete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60800" y="1268095"/>
            <a:ext cx="4088129" cy="2411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891" y="303022"/>
            <a:ext cx="31578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Times New Roman"/>
                <a:cs typeface="Times New Roman"/>
              </a:rPr>
              <a:t>DFS :</a:t>
            </a:r>
            <a:r>
              <a:rPr b="0" spc="-5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Example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836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52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18459" y="1300746"/>
          <a:ext cx="4850765" cy="243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7530"/>
                <a:gridCol w="666750"/>
                <a:gridCol w="1228725"/>
                <a:gridCol w="1501774"/>
                <a:gridCol w="584835"/>
                <a:gridCol w="311785"/>
              </a:tblGrid>
              <a:tr h="532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ts val="2055"/>
                        </a:lnSpc>
                      </a:pPr>
                      <a:r>
                        <a:rPr sz="23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210185">
                        <a:lnSpc>
                          <a:spcPts val="165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27718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36893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R="194310" algn="r">
                        <a:lnSpc>
                          <a:spcPts val="2325"/>
                        </a:lnSpc>
                        <a:spcBef>
                          <a:spcPts val="110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9700" marB="0"/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ts val="2235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196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9700" marB="0"/>
                </a:tc>
                <a:tc rowSpan="2">
                  <a:txBody>
                    <a:bodyPr/>
                    <a:lstStyle/>
                    <a:p>
                      <a:pPr marL="859155">
                        <a:lnSpc>
                          <a:spcPts val="18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614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95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7800" algn="ctr">
                        <a:lnSpc>
                          <a:spcPts val="195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113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44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78708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1645"/>
                        </a:spcBef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050" spc="3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baseline="-339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700" baseline="-33950">
                        <a:latin typeface="Times New Roman"/>
                        <a:cs typeface="Times New Roman"/>
                      </a:endParaRPr>
                    </a:p>
                  </a:txBody>
                  <a:tcPr marL="0" marR="0" marT="208915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565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/>
                </a:tc>
              </a:tr>
              <a:tr h="30144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09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08915" marB="0"/>
                </a:tc>
                <a:tc>
                  <a:txBody>
                    <a:bodyPr/>
                    <a:lstStyle/>
                    <a:p>
                      <a:pPr marL="859155">
                        <a:lnSpc>
                          <a:spcPts val="209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209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J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934961" y="3685413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6596" y="4520565"/>
            <a:ext cx="2818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Stack Representation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70372" y="4526661"/>
            <a:ext cx="243078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dirty="0">
                <a:latin typeface="Times New Roman"/>
                <a:cs typeface="Times New Roman"/>
              </a:rPr>
              <a:t>A X H P E Y M J</a:t>
            </a:r>
            <a:r>
              <a:rPr sz="2350" spc="-10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G</a:t>
            </a:r>
            <a:endParaRPr sz="2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291" y="301244"/>
            <a:ext cx="8172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solidFill>
                  <a:srgbClr val="000000"/>
                </a:solidFill>
              </a:rPr>
              <a:t>Algorithm </a:t>
            </a:r>
            <a:r>
              <a:rPr sz="2800" spc="-5" dirty="0">
                <a:solidFill>
                  <a:srgbClr val="FF0000"/>
                </a:solidFill>
              </a:rPr>
              <a:t>DFS ( ) </a:t>
            </a:r>
            <a:r>
              <a:rPr sz="1950" b="0" dirty="0">
                <a:solidFill>
                  <a:srgbClr val="000000"/>
                </a:solidFill>
                <a:latin typeface="Times New Roman"/>
                <a:cs typeface="Times New Roman"/>
              </a:rPr>
              <a:t>// This </a:t>
            </a:r>
            <a:r>
              <a:rPr sz="195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algorithm </a:t>
            </a:r>
            <a:r>
              <a:rPr sz="1950" b="0" dirty="0">
                <a:solidFill>
                  <a:srgbClr val="000000"/>
                </a:solidFill>
                <a:latin typeface="Times New Roman"/>
                <a:cs typeface="Times New Roman"/>
              </a:rPr>
              <a:t>is used to </a:t>
            </a:r>
            <a:r>
              <a:rPr sz="195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traverse </a:t>
            </a:r>
            <a:r>
              <a:rPr sz="1950" b="0" dirty="0">
                <a:solidFill>
                  <a:srgbClr val="000000"/>
                </a:solidFill>
                <a:latin typeface="Times New Roman"/>
                <a:cs typeface="Times New Roman"/>
              </a:rPr>
              <a:t>graph in DFS</a:t>
            </a:r>
            <a:r>
              <a:rPr sz="1950" b="0" spc="-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50" b="0" dirty="0">
                <a:solidFill>
                  <a:srgbClr val="000000"/>
                </a:solidFill>
                <a:latin typeface="Times New Roman"/>
                <a:cs typeface="Times New Roman"/>
              </a:rPr>
              <a:t>order</a:t>
            </a:r>
            <a:r>
              <a:rPr sz="1950" dirty="0">
                <a:solidFill>
                  <a:srgbClr val="000000"/>
                </a:solidFill>
              </a:rPr>
              <a:t>.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728218"/>
            <a:ext cx="2255520" cy="69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1.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2425" algn="l"/>
              </a:tabLst>
            </a:pPr>
            <a:r>
              <a:rPr sz="2000" dirty="0">
                <a:latin typeface="Times New Roman"/>
                <a:cs typeface="Times New Roman"/>
              </a:rPr>
              <a:t>2.	</a:t>
            </a:r>
            <a:r>
              <a:rPr sz="2400" dirty="0">
                <a:latin typeface="Times New Roman"/>
                <a:cs typeface="Times New Roman"/>
              </a:rPr>
              <a:t>for(i=1 to </a:t>
            </a:r>
            <a:r>
              <a:rPr sz="2400" spc="-10" dirty="0">
                <a:latin typeface="Times New Roman"/>
                <a:cs typeface="Times New Roman"/>
              </a:rPr>
              <a:t>n)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6804" y="1400302"/>
            <a:ext cx="34359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visit[i]=0;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Read(Starting </a:t>
            </a:r>
            <a:r>
              <a:rPr sz="2400" dirty="0">
                <a:latin typeface="Times New Roman"/>
                <a:cs typeface="Times New Roman"/>
              </a:rPr>
              <a:t>vertex in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v1);  </a:t>
            </a:r>
            <a:r>
              <a:rPr sz="2400" dirty="0">
                <a:latin typeface="Times New Roman"/>
                <a:cs typeface="Times New Roman"/>
              </a:rPr>
              <a:t>push(v1);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291" y="1400302"/>
            <a:ext cx="25400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3.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4.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5.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2350" dirty="0">
                <a:latin typeface="Times New Roman"/>
                <a:cs typeface="Times New Roman"/>
              </a:rPr>
              <a:t>6.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6804" y="2505583"/>
            <a:ext cx="1784985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-5" dirty="0">
                <a:latin typeface="Times New Roman"/>
                <a:cs typeface="Times New Roman"/>
              </a:rPr>
              <a:t>while(top!=-1)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18426" y="2209927"/>
            <a:ext cx="1024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00FF"/>
                </a:solidFill>
                <a:latin typeface="Times New Roman"/>
                <a:cs typeface="Times New Roman"/>
              </a:rPr>
              <a:t>ST</a:t>
            </a:r>
            <a:r>
              <a:rPr sz="2400" spc="-15" dirty="0">
                <a:solidFill>
                  <a:srgbClr val="3300F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3300FF"/>
                </a:solidFill>
                <a:latin typeface="Times New Roman"/>
                <a:cs typeface="Times New Roman"/>
              </a:rPr>
              <a:t>C</a:t>
            </a:r>
            <a:r>
              <a:rPr sz="2400" spc="-5" dirty="0">
                <a:solidFill>
                  <a:srgbClr val="3300FF"/>
                </a:solidFill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62527" y="2551303"/>
            <a:ext cx="2600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// until stack is </a:t>
            </a:r>
            <a:r>
              <a:rPr sz="2000" spc="5" dirty="0">
                <a:latin typeface="Times New Roman"/>
                <a:cs typeface="Times New Roman"/>
              </a:rPr>
              <a:t>not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empty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89992" y="2904135"/>
          <a:ext cx="8994140" cy="4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6930"/>
                <a:gridCol w="3399790"/>
                <a:gridCol w="2046604"/>
                <a:gridCol w="2710179"/>
              </a:tblGrid>
              <a:tr h="296188">
                <a:tc>
                  <a:txBody>
                    <a:bodyPr/>
                    <a:lstStyle/>
                    <a:p>
                      <a:pPr marL="127000">
                        <a:lnSpc>
                          <a:spcPts val="2185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7.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21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{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6599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8.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L="1120140">
                        <a:lnSpc>
                          <a:spcPts val="273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v1=pop();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65759">
                <a:tc>
                  <a:txBody>
                    <a:bodyPr/>
                    <a:lstStyle/>
                    <a:p>
                      <a:pPr marL="127000">
                        <a:lnSpc>
                          <a:spcPts val="273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20140">
                        <a:lnSpc>
                          <a:spcPts val="2730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if(visit[v1]==0)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3345">
                        <a:lnSpc>
                          <a:spcPts val="273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// v1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unvisited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6522">
                <a:tc>
                  <a:txBody>
                    <a:bodyPr/>
                    <a:lstStyle/>
                    <a:p>
                      <a:pPr marL="127000">
                        <a:lnSpc>
                          <a:spcPts val="273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10.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20140">
                        <a:lnSpc>
                          <a:spcPts val="273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{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66712">
                <a:tc>
                  <a:txBody>
                    <a:bodyPr/>
                    <a:lstStyle/>
                    <a:p>
                      <a:pPr marL="127000">
                        <a:lnSpc>
                          <a:spcPts val="273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11.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11375">
                        <a:lnSpc>
                          <a:spcPts val="2735"/>
                        </a:lnSpc>
                      </a:pP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te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v1);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65950">
                <a:tc>
                  <a:txBody>
                    <a:bodyPr/>
                    <a:lstStyle/>
                    <a:p>
                      <a:pPr marL="127000">
                        <a:lnSpc>
                          <a:spcPts val="273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17804" algn="ctr">
                        <a:lnSpc>
                          <a:spcPts val="2730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visit[v1]=1;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65759">
                <a:tc>
                  <a:txBody>
                    <a:bodyPr/>
                    <a:lstStyle/>
                    <a:p>
                      <a:pPr marL="127000">
                        <a:lnSpc>
                          <a:spcPts val="273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13.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77340">
                        <a:lnSpc>
                          <a:spcPts val="273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for(v2=1 to</a:t>
                      </a:r>
                      <a:r>
                        <a:rPr sz="2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n)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61620" algn="ctr">
                        <a:lnSpc>
                          <a:spcPts val="273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// find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 neighbors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5887">
                <a:tc>
                  <a:txBody>
                    <a:bodyPr/>
                    <a:lstStyle/>
                    <a:p>
                      <a:pPr marL="127000">
                        <a:lnSpc>
                          <a:spcPts val="273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14.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025775">
                        <a:lnSpc>
                          <a:spcPts val="273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if(g[v1][v2]==1)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7030">
                        <a:lnSpc>
                          <a:spcPts val="273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// neighbor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exist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62386">
                <a:tc>
                  <a:txBody>
                    <a:bodyPr/>
                    <a:lstStyle/>
                    <a:p>
                      <a:pPr marL="127000">
                        <a:lnSpc>
                          <a:spcPts val="273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15.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5175">
                        <a:lnSpc>
                          <a:spcPts val="2730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push(v2);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03932">
                <a:tc>
                  <a:txBody>
                    <a:bodyPr/>
                    <a:lstStyle/>
                    <a:p>
                      <a:pPr marL="127000">
                        <a:lnSpc>
                          <a:spcPts val="22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16.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20140">
                        <a:lnSpc>
                          <a:spcPts val="22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}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4988">
                <a:tc>
                  <a:txBody>
                    <a:bodyPr/>
                    <a:lstStyle/>
                    <a:p>
                      <a:pPr marL="127000">
                        <a:lnSpc>
                          <a:spcPts val="214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17.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ts val="214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}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73511">
                <a:tc>
                  <a:txBody>
                    <a:bodyPr/>
                    <a:lstStyle/>
                    <a:p>
                      <a:pPr marL="127000">
                        <a:lnSpc>
                          <a:spcPts val="205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18.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}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625"/>
                        </a:lnSpc>
                        <a:spcBef>
                          <a:spcPts val="4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53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3975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828531" y="6682583"/>
            <a:ext cx="259079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r>
              <a:rPr sz="1300" spc="-5" dirty="0">
                <a:latin typeface="Arial"/>
                <a:cs typeface="Arial"/>
              </a:rPr>
              <a:t>54</a:t>
            </a:r>
            <a:endParaRPr sz="13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291" y="379222"/>
            <a:ext cx="4737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Times New Roman"/>
                <a:cs typeface="Times New Roman"/>
              </a:rPr>
              <a:t>Breadth First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Traversal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150899"/>
            <a:ext cx="8192770" cy="316484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800"/>
              </a:spcBef>
              <a:buClr>
                <a:srgbClr val="9900FF"/>
              </a:buClr>
              <a:buSzPct val="60714"/>
              <a:buFont typeface="Wingdings"/>
              <a:buChar char="◼"/>
              <a:tabLst>
                <a:tab pos="352425" algn="l"/>
                <a:tab pos="353060" algn="l"/>
              </a:tabLst>
            </a:pPr>
            <a:r>
              <a:rPr sz="2800" spc="-5" dirty="0">
                <a:latin typeface="Times New Roman"/>
                <a:cs typeface="Times New Roman"/>
              </a:rPr>
              <a:t>Process all adjacent </a:t>
            </a:r>
            <a:r>
              <a:rPr sz="2800" dirty="0">
                <a:latin typeface="Times New Roman"/>
                <a:cs typeface="Times New Roman"/>
              </a:rPr>
              <a:t>vertices before going </a:t>
            </a:r>
            <a:r>
              <a:rPr sz="2800" spc="-5" dirty="0">
                <a:latin typeface="Times New Roman"/>
                <a:cs typeface="Times New Roman"/>
              </a:rPr>
              <a:t>to next level.</a:t>
            </a:r>
            <a:endParaRPr sz="2800">
              <a:latin typeface="Times New Roman"/>
              <a:cs typeface="Times New Roman"/>
            </a:endParaRPr>
          </a:p>
          <a:p>
            <a:pPr marL="352425" indent="-340360">
              <a:lnSpc>
                <a:spcPct val="100000"/>
              </a:lnSpc>
              <a:spcBef>
                <a:spcPts val="695"/>
              </a:spcBef>
              <a:buClr>
                <a:srgbClr val="9900FF"/>
              </a:buClr>
              <a:buSzPct val="60714"/>
              <a:buFont typeface="Wingdings"/>
              <a:buChar char="◼"/>
              <a:tabLst>
                <a:tab pos="352425" algn="l"/>
                <a:tab pos="353060" algn="l"/>
              </a:tabLst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Uses Queue</a:t>
            </a:r>
            <a:endParaRPr sz="2800">
              <a:latin typeface="Times New Roman"/>
              <a:cs typeface="Times New Roman"/>
            </a:endParaRPr>
          </a:p>
          <a:p>
            <a:pPr marL="352425" indent="-340360">
              <a:lnSpc>
                <a:spcPct val="100000"/>
              </a:lnSpc>
              <a:spcBef>
                <a:spcPts val="830"/>
              </a:spcBef>
              <a:buClr>
                <a:srgbClr val="9900FF"/>
              </a:buClr>
              <a:buSzPct val="60714"/>
              <a:buFont typeface="Wingdings"/>
              <a:buChar char="◼"/>
              <a:tabLst>
                <a:tab pos="352425" algn="l"/>
                <a:tab pos="353060" algn="l"/>
              </a:tabLst>
            </a:pPr>
            <a:r>
              <a:rPr sz="2800" spc="-5" dirty="0">
                <a:latin typeface="Times New Roman"/>
                <a:cs typeface="Times New Roman"/>
              </a:rPr>
              <a:t>We begin by visiting the start </a:t>
            </a:r>
            <a:r>
              <a:rPr sz="2800" dirty="0">
                <a:latin typeface="Times New Roman"/>
                <a:cs typeface="Times New Roman"/>
              </a:rPr>
              <a:t>vertex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3150" b="1" i="1" dirty="0">
                <a:solidFill>
                  <a:srgbClr val="FF3300"/>
                </a:solidFill>
                <a:latin typeface="Times New Roman"/>
                <a:cs typeface="Times New Roman"/>
              </a:rPr>
              <a:t>v</a:t>
            </a:r>
            <a:r>
              <a:rPr sz="3150" b="1" dirty="0">
                <a:latin typeface="Times New Roman"/>
                <a:cs typeface="Times New Roman"/>
              </a:rPr>
              <a:t>.</a:t>
            </a:r>
            <a:endParaRPr sz="3150">
              <a:latin typeface="Times New Roman"/>
              <a:cs typeface="Times New Roman"/>
            </a:endParaRPr>
          </a:p>
          <a:p>
            <a:pPr marL="352425" indent="-340360">
              <a:lnSpc>
                <a:spcPct val="100000"/>
              </a:lnSpc>
              <a:spcBef>
                <a:spcPts val="755"/>
              </a:spcBef>
              <a:buClr>
                <a:srgbClr val="9900FF"/>
              </a:buClr>
              <a:buSzPct val="60714"/>
              <a:buFont typeface="Wingdings"/>
              <a:buChar char="◼"/>
              <a:tabLst>
                <a:tab pos="352425" algn="l"/>
                <a:tab pos="353060" algn="l"/>
              </a:tabLst>
            </a:pPr>
            <a:r>
              <a:rPr sz="2800" spc="-5" dirty="0">
                <a:latin typeface="Times New Roman"/>
                <a:cs typeface="Times New Roman"/>
              </a:rPr>
              <a:t>Next, all </a:t>
            </a:r>
            <a:r>
              <a:rPr sz="2800" dirty="0">
                <a:latin typeface="Times New Roman"/>
                <a:cs typeface="Times New Roman"/>
              </a:rPr>
              <a:t>unvisited </a:t>
            </a:r>
            <a:r>
              <a:rPr sz="2800" spc="-5" dirty="0">
                <a:latin typeface="Times New Roman"/>
                <a:cs typeface="Times New Roman"/>
              </a:rPr>
              <a:t>vertices adjacent to </a:t>
            </a:r>
            <a:r>
              <a:rPr sz="3150" b="1" i="1" dirty="0">
                <a:solidFill>
                  <a:srgbClr val="FF0000"/>
                </a:solidFill>
                <a:latin typeface="Times New Roman"/>
                <a:cs typeface="Times New Roman"/>
              </a:rPr>
              <a:t>v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visited.</a:t>
            </a:r>
            <a:endParaRPr sz="2800">
              <a:latin typeface="Times New Roman"/>
              <a:cs typeface="Times New Roman"/>
            </a:endParaRPr>
          </a:p>
          <a:p>
            <a:pPr marL="352425" marR="803275" indent="-340360">
              <a:lnSpc>
                <a:spcPts val="3229"/>
              </a:lnSpc>
              <a:spcBef>
                <a:spcPts val="1085"/>
              </a:spcBef>
              <a:buClr>
                <a:srgbClr val="9900FF"/>
              </a:buClr>
              <a:buSzPct val="60714"/>
              <a:buFont typeface="Wingdings"/>
              <a:buChar char="◼"/>
              <a:tabLst>
                <a:tab pos="352425" algn="l"/>
                <a:tab pos="353060" algn="l"/>
              </a:tabLst>
            </a:pPr>
            <a:r>
              <a:rPr sz="2800" spc="-5" dirty="0">
                <a:latin typeface="Times New Roman"/>
                <a:cs typeface="Times New Roman"/>
              </a:rPr>
              <a:t>Unvisited vertices adjacent to these newly </a:t>
            </a:r>
            <a:r>
              <a:rPr sz="2800" spc="-120" dirty="0">
                <a:latin typeface="Times New Roman"/>
                <a:cs typeface="Times New Roman"/>
              </a:rPr>
              <a:t>visited  </a:t>
            </a:r>
            <a:r>
              <a:rPr sz="2800" spc="-5" dirty="0">
                <a:latin typeface="Times New Roman"/>
                <a:cs typeface="Times New Roman"/>
              </a:rPr>
              <a:t>vertices </a:t>
            </a:r>
            <a:r>
              <a:rPr sz="2800" dirty="0">
                <a:latin typeface="Times New Roman"/>
                <a:cs typeface="Times New Roman"/>
              </a:rPr>
              <a:t>are </a:t>
            </a:r>
            <a:r>
              <a:rPr sz="2800" spc="-5" dirty="0">
                <a:latin typeface="Times New Roman"/>
                <a:cs typeface="Times New Roman"/>
              </a:rPr>
              <a:t>then visited, and so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61434" y="1268730"/>
            <a:ext cx="4088130" cy="2411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7691" y="303022"/>
            <a:ext cx="31286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Times New Roman"/>
                <a:cs typeface="Times New Roman"/>
              </a:rPr>
              <a:t>BFS :</a:t>
            </a:r>
            <a:r>
              <a:rPr b="0" spc="-7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Example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828531" y="6682583"/>
            <a:ext cx="259079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r>
              <a:rPr sz="1300" spc="-5" dirty="0">
                <a:latin typeface="Arial"/>
                <a:cs typeface="Arial"/>
              </a:rPr>
              <a:t>55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1527" y="238975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12819" y="2237358"/>
            <a:ext cx="24130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dirty="0">
                <a:latin typeface="Times New Roman"/>
                <a:cs typeface="Times New Roman"/>
              </a:rPr>
              <a:t>X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58234" y="3187064"/>
            <a:ext cx="58420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650" spc="-7" baseline="-7168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sz="4650" spc="450" baseline="-716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740" y="4436745"/>
            <a:ext cx="3699510" cy="444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2425" algn="l"/>
              </a:tabLst>
            </a:pPr>
            <a:r>
              <a:rPr sz="1650" spc="1735" dirty="0">
                <a:solidFill>
                  <a:srgbClr val="9900FF"/>
                </a:solidFill>
                <a:latin typeface="Wingdings"/>
                <a:cs typeface="Wingdings"/>
              </a:rPr>
              <a:t>◼</a:t>
            </a:r>
            <a:r>
              <a:rPr sz="1650" spc="1735" dirty="0">
                <a:solidFill>
                  <a:srgbClr val="9900FF"/>
                </a:solidFill>
                <a:latin typeface="Times New Roman"/>
                <a:cs typeface="Times New Roman"/>
              </a:rPr>
              <a:t>	</a:t>
            </a:r>
            <a:r>
              <a:rPr sz="2750" spc="-5" dirty="0">
                <a:latin typeface="Times New Roman"/>
                <a:cs typeface="Times New Roman"/>
              </a:rPr>
              <a:t>Queue Representation</a:t>
            </a:r>
            <a:r>
              <a:rPr sz="2750" spc="-30" dirty="0">
                <a:latin typeface="Times New Roman"/>
                <a:cs typeface="Times New Roman"/>
              </a:rPr>
              <a:t> </a:t>
            </a:r>
            <a:r>
              <a:rPr sz="2750" spc="-5" dirty="0">
                <a:latin typeface="Times New Roman"/>
                <a:cs typeface="Times New Roman"/>
              </a:rPr>
              <a:t>?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39080" y="1040638"/>
            <a:ext cx="520700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82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100"/>
              </a:lnSpc>
            </a:pPr>
            <a:r>
              <a:rPr sz="1800" spc="-5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74589" y="195694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20078" y="2048383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51954" y="195694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7680" y="2337942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27801" y="2092071"/>
            <a:ext cx="228600" cy="935990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1315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800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69530" y="3270885"/>
            <a:ext cx="141605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dirty="0">
                <a:latin typeface="Times New Roman"/>
                <a:cs typeface="Times New Roman"/>
              </a:rPr>
              <a:t>J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67680" y="3310890"/>
            <a:ext cx="215900" cy="77533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800" spc="-5" dirty="0">
                <a:latin typeface="Times New Roman"/>
                <a:cs typeface="Times New Roman"/>
              </a:rPr>
              <a:t>P</a:t>
            </a:r>
            <a:endParaRPr sz="1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495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05981" y="3310890"/>
            <a:ext cx="243204" cy="77533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465"/>
              </a:spcBef>
            </a:pPr>
            <a:r>
              <a:rPr sz="1800" spc="-5" dirty="0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13954" y="3232785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46572" y="4505325"/>
            <a:ext cx="2480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 X G H P 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spc="-5" dirty="0">
                <a:latin typeface="Times New Roman"/>
                <a:cs typeface="Times New Roman"/>
              </a:rPr>
              <a:t>M 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97028"/>
            <a:ext cx="2294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Algorithm </a:t>
            </a:r>
            <a:r>
              <a:rPr sz="2400" spc="-5" dirty="0">
                <a:solidFill>
                  <a:srgbClr val="FF0000"/>
                </a:solidFill>
              </a:rPr>
              <a:t>BFS(</a:t>
            </a:r>
            <a:r>
              <a:rPr sz="2400" spc="-80" dirty="0">
                <a:solidFill>
                  <a:srgbClr val="FF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022219" y="153416"/>
            <a:ext cx="493141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dirty="0">
                <a:latin typeface="Times New Roman"/>
                <a:cs typeface="Times New Roman"/>
              </a:rPr>
              <a:t>// algorithm to </a:t>
            </a:r>
            <a:r>
              <a:rPr sz="1950" spc="-5" dirty="0">
                <a:latin typeface="Times New Roman"/>
                <a:cs typeface="Times New Roman"/>
              </a:rPr>
              <a:t>traverse given </a:t>
            </a:r>
            <a:r>
              <a:rPr sz="1950" dirty="0">
                <a:latin typeface="Times New Roman"/>
                <a:cs typeface="Times New Roman"/>
              </a:rPr>
              <a:t>graph in BFS</a:t>
            </a:r>
            <a:r>
              <a:rPr sz="1950" spc="-7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order.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0491" y="463041"/>
            <a:ext cx="365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1.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0491" y="764794"/>
            <a:ext cx="17462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latin typeface="Times New Roman"/>
                <a:cs typeface="Times New Roman"/>
              </a:rPr>
              <a:t>2.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2953" y="738886"/>
            <a:ext cx="126111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Times New Roman"/>
                <a:cs typeface="Times New Roman"/>
              </a:rPr>
              <a:t>Read(S</a:t>
            </a:r>
            <a:r>
              <a:rPr sz="1750" spc="5" dirty="0">
                <a:latin typeface="Times New Roman"/>
                <a:cs typeface="Times New Roman"/>
              </a:rPr>
              <a:t>t</a:t>
            </a:r>
            <a:r>
              <a:rPr sz="1750" spc="-15" dirty="0">
                <a:latin typeface="Times New Roman"/>
                <a:cs typeface="Times New Roman"/>
              </a:rPr>
              <a:t>a</a:t>
            </a:r>
            <a:r>
              <a:rPr sz="1750" dirty="0">
                <a:latin typeface="Times New Roman"/>
                <a:cs typeface="Times New Roman"/>
              </a:rPr>
              <a:t>rting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0491" y="994918"/>
            <a:ext cx="122364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Times New Roman"/>
                <a:cs typeface="Times New Roman"/>
              </a:rPr>
              <a:t>vertex in</a:t>
            </a:r>
            <a:r>
              <a:rPr sz="1750" spc="-7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v1);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82953" y="1298194"/>
            <a:ext cx="1663064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223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for(i=1 </a:t>
            </a:r>
            <a:r>
              <a:rPr sz="2000" spc="-5" dirty="0">
                <a:latin typeface="Times New Roman"/>
                <a:cs typeface="Times New Roman"/>
              </a:rPr>
              <a:t>to n)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do  visit[i]=0;  </a:t>
            </a:r>
            <a:r>
              <a:rPr sz="2000" dirty="0">
                <a:latin typeface="Times New Roman"/>
                <a:cs typeface="Times New Roman"/>
              </a:rPr>
              <a:t>add(v1);  visit[v1]=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491" y="1298194"/>
            <a:ext cx="4110990" cy="3044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3.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5" dirty="0">
                <a:latin typeface="Times New Roman"/>
                <a:cs typeface="Times New Roman"/>
              </a:rPr>
              <a:t>4.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5" dirty="0">
                <a:latin typeface="Times New Roman"/>
                <a:cs typeface="Times New Roman"/>
              </a:rPr>
              <a:t>5.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5" dirty="0">
                <a:latin typeface="Times New Roman"/>
                <a:cs typeface="Times New Roman"/>
              </a:rPr>
              <a:t>6.</a:t>
            </a:r>
            <a:endParaRPr sz="2000">
              <a:latin typeface="Times New Roman"/>
              <a:cs typeface="Times New Roman"/>
            </a:endParaRPr>
          </a:p>
          <a:p>
            <a:pPr marL="15240">
              <a:lnSpc>
                <a:spcPts val="2335"/>
              </a:lnSpc>
              <a:spcBef>
                <a:spcPts val="60"/>
              </a:spcBef>
              <a:tabLst>
                <a:tab pos="520065" algn="l"/>
              </a:tabLst>
            </a:pPr>
            <a:r>
              <a:rPr sz="1950" dirty="0">
                <a:latin typeface="Times New Roman"/>
                <a:cs typeface="Times New Roman"/>
              </a:rPr>
              <a:t>7.	</a:t>
            </a:r>
            <a:r>
              <a:rPr sz="1950" spc="-5" dirty="0">
                <a:latin typeface="Times New Roman"/>
                <a:cs typeface="Times New Roman"/>
              </a:rPr>
              <a:t>while(f!=r) </a:t>
            </a:r>
            <a:r>
              <a:rPr sz="1950" dirty="0">
                <a:latin typeface="Times New Roman"/>
                <a:cs typeface="Times New Roman"/>
              </a:rPr>
              <a:t>// </a:t>
            </a:r>
            <a:r>
              <a:rPr sz="1950" spc="-5" dirty="0">
                <a:latin typeface="Times New Roman"/>
                <a:cs typeface="Times New Roman"/>
              </a:rPr>
              <a:t>till </a:t>
            </a:r>
            <a:r>
              <a:rPr sz="1950" dirty="0">
                <a:latin typeface="Times New Roman"/>
                <a:cs typeface="Times New Roman"/>
              </a:rPr>
              <a:t>queue is </a:t>
            </a:r>
            <a:r>
              <a:rPr sz="1950" spc="-5" dirty="0">
                <a:latin typeface="Times New Roman"/>
                <a:cs typeface="Times New Roman"/>
              </a:rPr>
              <a:t>not</a:t>
            </a:r>
            <a:r>
              <a:rPr sz="1950" spc="-3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empty</a:t>
            </a:r>
            <a:endParaRPr sz="1950">
              <a:latin typeface="Times New Roman"/>
              <a:cs typeface="Times New Roman"/>
            </a:endParaRPr>
          </a:p>
          <a:p>
            <a:pPr marL="15240">
              <a:lnSpc>
                <a:spcPts val="2155"/>
              </a:lnSpc>
              <a:tabLst>
                <a:tab pos="405765" algn="l"/>
              </a:tabLst>
            </a:pPr>
            <a:r>
              <a:rPr sz="1800" dirty="0">
                <a:latin typeface="Times New Roman"/>
                <a:cs typeface="Times New Roman"/>
              </a:rPr>
              <a:t>8.	{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800" dirty="0">
                <a:latin typeface="Times New Roman"/>
                <a:cs typeface="Times New Roman"/>
              </a:rPr>
              <a:t>9.</a:t>
            </a:r>
            <a:endParaRPr sz="18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45"/>
              </a:spcBef>
            </a:pPr>
            <a:r>
              <a:rPr sz="2000" dirty="0">
                <a:latin typeface="Times New Roman"/>
                <a:cs typeface="Times New Roman"/>
              </a:rPr>
              <a:t>10.</a:t>
            </a:r>
            <a:endParaRPr sz="20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11.</a:t>
            </a:r>
            <a:endParaRPr sz="20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12.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82953" y="3096895"/>
            <a:ext cx="616267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" marR="3248025" indent="-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v1=remove(); //queued node  </a:t>
            </a:r>
            <a:r>
              <a:rPr sz="2000" dirty="0">
                <a:latin typeface="Times New Roman"/>
                <a:cs typeface="Times New Roman"/>
              </a:rPr>
              <a:t>Write(v1);</a:t>
            </a:r>
            <a:endParaRPr sz="20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for(v2=1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n)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</a:t>
            </a:r>
            <a:endParaRPr sz="20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tabLst>
                <a:tab pos="274320" algn="l"/>
              </a:tabLst>
            </a:pPr>
            <a:r>
              <a:rPr sz="2000" dirty="0">
                <a:latin typeface="Times New Roman"/>
                <a:cs typeface="Times New Roman"/>
              </a:rPr>
              <a:t>{	</a:t>
            </a:r>
            <a:r>
              <a:rPr sz="1800" spc="-5" dirty="0">
                <a:latin typeface="Times New Roman"/>
                <a:cs typeface="Times New Roman"/>
              </a:rPr>
              <a:t>//each link </a:t>
            </a:r>
            <a:r>
              <a:rPr sz="1800" dirty="0">
                <a:latin typeface="Times New Roman"/>
                <a:cs typeface="Times New Roman"/>
              </a:rPr>
              <a:t>of that node if </a:t>
            </a:r>
            <a:r>
              <a:rPr sz="1800" spc="-5" dirty="0">
                <a:latin typeface="Times New Roman"/>
                <a:cs typeface="Times New Roman"/>
              </a:rPr>
              <a:t>not </a:t>
            </a:r>
            <a:r>
              <a:rPr sz="1800" dirty="0">
                <a:latin typeface="Times New Roman"/>
                <a:cs typeface="Times New Roman"/>
              </a:rPr>
              <a:t>visited should be added into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queue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01078" y="2013331"/>
            <a:ext cx="103759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dirty="0">
                <a:solidFill>
                  <a:srgbClr val="3300FF"/>
                </a:solidFill>
                <a:latin typeface="Times New Roman"/>
                <a:cs typeface="Times New Roman"/>
              </a:rPr>
              <a:t>Q</a:t>
            </a:r>
            <a:r>
              <a:rPr sz="2350" spc="5" dirty="0">
                <a:solidFill>
                  <a:srgbClr val="3300FF"/>
                </a:solidFill>
                <a:latin typeface="Times New Roman"/>
                <a:cs typeface="Times New Roman"/>
              </a:rPr>
              <a:t>U</a:t>
            </a:r>
            <a:r>
              <a:rPr sz="2350" spc="-10" dirty="0">
                <a:solidFill>
                  <a:srgbClr val="3300FF"/>
                </a:solidFill>
                <a:latin typeface="Times New Roman"/>
                <a:cs typeface="Times New Roman"/>
              </a:rPr>
              <a:t>E</a:t>
            </a:r>
            <a:r>
              <a:rPr sz="2350" dirty="0">
                <a:solidFill>
                  <a:srgbClr val="3300FF"/>
                </a:solidFill>
                <a:latin typeface="Times New Roman"/>
                <a:cs typeface="Times New Roman"/>
              </a:rPr>
              <a:t>UE</a:t>
            </a:r>
            <a:endParaRPr sz="2350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66191" y="4356761"/>
          <a:ext cx="5599430" cy="1873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735"/>
                <a:gridCol w="4798695"/>
              </a:tblGrid>
              <a:tr h="29351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14.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1155065">
                        <a:lnSpc>
                          <a:spcPts val="2185"/>
                        </a:lnSpc>
                      </a:pPr>
                      <a:r>
                        <a:rPr sz="2000" b="1" spc="-15" dirty="0">
                          <a:solidFill>
                            <a:srgbClr val="3300FF"/>
                          </a:solidFill>
                          <a:latin typeface="Times New Roman"/>
                          <a:cs typeface="Times New Roman"/>
                        </a:rPr>
                        <a:t>if(g[v1][v2]==1 </a:t>
                      </a:r>
                      <a:r>
                        <a:rPr sz="2000" b="1" spc="-25" dirty="0">
                          <a:solidFill>
                            <a:srgbClr val="3300FF"/>
                          </a:solidFill>
                          <a:latin typeface="Times New Roman"/>
                          <a:cs typeface="Times New Roman"/>
                        </a:rPr>
                        <a:t>&amp;&amp;</a:t>
                      </a:r>
                      <a:r>
                        <a:rPr sz="2000" b="1" spc="20" dirty="0">
                          <a:solidFill>
                            <a:srgbClr val="33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5" dirty="0">
                          <a:solidFill>
                            <a:srgbClr val="3300FF"/>
                          </a:solidFill>
                          <a:latin typeface="Times New Roman"/>
                          <a:cs typeface="Times New Roman"/>
                        </a:rPr>
                        <a:t>visit[v2]==0)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04990">
                <a:tc>
                  <a:txBody>
                    <a:bodyPr/>
                    <a:lstStyle/>
                    <a:p>
                      <a:pPr marL="127000">
                        <a:lnSpc>
                          <a:spcPts val="22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15.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55065">
                        <a:lnSpc>
                          <a:spcPts val="22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{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127000">
                        <a:lnSpc>
                          <a:spcPts val="227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16.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5565">
                        <a:lnSpc>
                          <a:spcPts val="227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add(v2);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3613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200" dirty="0">
                          <a:solidFill>
                            <a:srgbClr val="9900FF"/>
                          </a:solidFill>
                          <a:latin typeface="Times New Roman"/>
                          <a:cs typeface="Times New Roman"/>
                        </a:rPr>
                        <a:t>1.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7315" marB="0"/>
                </a:tc>
                <a:tc>
                  <a:txBody>
                    <a:bodyPr/>
                    <a:lstStyle/>
                    <a:p>
                      <a:pPr marL="1257300">
                        <a:lnSpc>
                          <a:spcPts val="227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visit[v2]=1;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3854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18.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 marL="121920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}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/>
                </a:tc>
              </a:tr>
              <a:tr h="295742">
                <a:tc>
                  <a:txBody>
                    <a:bodyPr/>
                    <a:lstStyle/>
                    <a:p>
                      <a:pPr marL="127000">
                        <a:lnSpc>
                          <a:spcPts val="2090"/>
                        </a:lnSpc>
                        <a:spcBef>
                          <a:spcPts val="1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19.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ts val="2090"/>
                        </a:lnSpc>
                        <a:spcBef>
                          <a:spcPts val="1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}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/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383540" y="6214364"/>
            <a:ext cx="539115" cy="70231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800" dirty="0">
                <a:latin typeface="Times New Roman"/>
                <a:cs typeface="Times New Roman"/>
              </a:rPr>
              <a:t>20.</a:t>
            </a:r>
            <a:r>
              <a:rPr sz="1800" spc="3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800" dirty="0">
                <a:latin typeface="Times New Roman"/>
                <a:cs typeface="Times New Roman"/>
              </a:rPr>
              <a:t>21.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99942" y="1238758"/>
            <a:ext cx="276860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dirty="0">
                <a:latin typeface="Times New Roman"/>
                <a:cs typeface="Times New Roman"/>
              </a:rPr>
              <a:t>// All </a:t>
            </a:r>
            <a:r>
              <a:rPr sz="1950" spc="-5" dirty="0">
                <a:latin typeface="Times New Roman"/>
                <a:cs typeface="Times New Roman"/>
              </a:rPr>
              <a:t>vertices are</a:t>
            </a:r>
            <a:r>
              <a:rPr sz="1950" spc="-4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unvisited.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2407" y="71119"/>
            <a:ext cx="20827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56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1926" y="3723145"/>
            <a:ext cx="3196896" cy="2668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146" y="461517"/>
            <a:ext cx="3213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Times New Roman"/>
                <a:cs typeface="Times New Roman"/>
              </a:rPr>
              <a:t>Types of</a:t>
            </a:r>
            <a:r>
              <a:rPr b="0" spc="-5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Graph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16923" y="6679005"/>
            <a:ext cx="175895" cy="238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z="1400" dirty="0">
                <a:latin typeface="Arial"/>
                <a:cs typeface="Arial"/>
              </a:rPr>
              <a:t>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691" y="1368831"/>
            <a:ext cx="8253095" cy="2015489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800" b="1" spc="-5" dirty="0">
                <a:latin typeface="Times New Roman"/>
                <a:cs typeface="Times New Roman"/>
              </a:rPr>
              <a:t>Undirected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Graph</a:t>
            </a:r>
            <a:endParaRPr sz="2800">
              <a:latin typeface="Times New Roman"/>
              <a:cs typeface="Times New Roman"/>
            </a:endParaRPr>
          </a:p>
          <a:p>
            <a:pPr marL="355600" marR="901065" indent="-340360">
              <a:lnSpc>
                <a:spcPts val="3229"/>
              </a:lnSpc>
              <a:spcBef>
                <a:spcPts val="1045"/>
              </a:spcBef>
              <a:buClr>
                <a:srgbClr val="9900FF"/>
              </a:buClr>
              <a:buSzPct val="60714"/>
              <a:buFont typeface="Wingdings"/>
              <a:buChar char="◼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No direction on </a:t>
            </a:r>
            <a:r>
              <a:rPr sz="2800" spc="-10" dirty="0">
                <a:latin typeface="Times New Roman"/>
                <a:cs typeface="Times New Roman"/>
              </a:rPr>
              <a:t>any </a:t>
            </a:r>
            <a:r>
              <a:rPr sz="2800" spc="-5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line, which are </a:t>
            </a:r>
            <a:r>
              <a:rPr sz="2800" spc="-170" dirty="0">
                <a:latin typeface="Times New Roman"/>
                <a:cs typeface="Times New Roman"/>
              </a:rPr>
              <a:t>known  </a:t>
            </a:r>
            <a:r>
              <a:rPr sz="2800" spc="-5" dirty="0">
                <a:latin typeface="Times New Roman"/>
                <a:cs typeface="Times New Roman"/>
              </a:rPr>
              <a:t>as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edges.</a:t>
            </a:r>
            <a:endParaRPr sz="2800">
              <a:latin typeface="Times New Roman"/>
              <a:cs typeface="Times New Roman"/>
            </a:endParaRPr>
          </a:p>
          <a:p>
            <a:pPr marL="355600" indent="-340360">
              <a:lnSpc>
                <a:spcPct val="100000"/>
              </a:lnSpc>
              <a:spcBef>
                <a:spcPts val="670"/>
              </a:spcBef>
              <a:buClr>
                <a:srgbClr val="9900FF"/>
              </a:buClr>
              <a:buSzPct val="60000"/>
              <a:buFont typeface="Wingdings"/>
              <a:buChar char="◼"/>
              <a:tabLst>
                <a:tab pos="354965" algn="l"/>
                <a:tab pos="355600" algn="l"/>
              </a:tabLst>
            </a:pPr>
            <a:r>
              <a:rPr sz="2750" spc="-5" dirty="0">
                <a:latin typeface="Times New Roman"/>
                <a:cs typeface="Times New Roman"/>
              </a:rPr>
              <a:t>The flow between </a:t>
            </a:r>
            <a:r>
              <a:rPr sz="2750" spc="-10" dirty="0">
                <a:latin typeface="Times New Roman"/>
                <a:cs typeface="Times New Roman"/>
              </a:rPr>
              <a:t>two </a:t>
            </a:r>
            <a:r>
              <a:rPr sz="2750" dirty="0">
                <a:latin typeface="Times New Roman"/>
                <a:cs typeface="Times New Roman"/>
              </a:rPr>
              <a:t>vertices </a:t>
            </a:r>
            <a:r>
              <a:rPr sz="2750" spc="-5" dirty="0">
                <a:latin typeface="Times New Roman"/>
                <a:cs typeface="Times New Roman"/>
              </a:rPr>
              <a:t>can go in either</a:t>
            </a:r>
            <a:r>
              <a:rPr sz="2750" spc="105" dirty="0">
                <a:latin typeface="Times New Roman"/>
                <a:cs typeface="Times New Roman"/>
              </a:rPr>
              <a:t> </a:t>
            </a:r>
            <a:r>
              <a:rPr sz="2750" spc="-5" dirty="0">
                <a:latin typeface="Times New Roman"/>
                <a:cs typeface="Times New Roman"/>
              </a:rPr>
              <a:t>direction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00600" y="1673860"/>
            <a:ext cx="2200275" cy="2933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900" y="316737"/>
            <a:ext cx="4768850" cy="1149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5085"/>
              </a:lnSpc>
              <a:spcBef>
                <a:spcPts val="95"/>
              </a:spcBef>
            </a:pPr>
            <a:r>
              <a:rPr sz="4300" b="0" spc="-5" dirty="0">
                <a:solidFill>
                  <a:srgbClr val="0A5293"/>
                </a:solidFill>
                <a:latin typeface="Arial"/>
                <a:cs typeface="Arial"/>
              </a:rPr>
              <a:t>Dijkstra's</a:t>
            </a:r>
            <a:r>
              <a:rPr sz="4300" b="0" spc="-40" dirty="0">
                <a:solidFill>
                  <a:srgbClr val="0A5293"/>
                </a:solidFill>
                <a:latin typeface="Arial"/>
                <a:cs typeface="Arial"/>
              </a:rPr>
              <a:t> </a:t>
            </a:r>
            <a:r>
              <a:rPr sz="4300" b="0" spc="-5" dirty="0">
                <a:solidFill>
                  <a:srgbClr val="0A5293"/>
                </a:solidFill>
                <a:latin typeface="Arial"/>
                <a:cs typeface="Arial"/>
              </a:rPr>
              <a:t>algorithm:</a:t>
            </a:r>
            <a:endParaRPr sz="4300">
              <a:latin typeface="Arial"/>
              <a:cs typeface="Arial"/>
            </a:endParaRPr>
          </a:p>
          <a:p>
            <a:pPr marL="12700">
              <a:lnSpc>
                <a:spcPts val="3765"/>
              </a:lnSpc>
            </a:pPr>
            <a:r>
              <a:rPr sz="3200" b="0" dirty="0">
                <a:solidFill>
                  <a:srgbClr val="3300FF"/>
                </a:solidFill>
                <a:latin typeface="Arial"/>
                <a:cs typeface="Arial"/>
              </a:rPr>
              <a:t>How to </a:t>
            </a:r>
            <a:r>
              <a:rPr sz="3200" b="0" spc="-5" dirty="0">
                <a:solidFill>
                  <a:srgbClr val="3300FF"/>
                </a:solidFill>
                <a:latin typeface="Arial"/>
                <a:cs typeface="Arial"/>
              </a:rPr>
              <a:t>find </a:t>
            </a:r>
            <a:r>
              <a:rPr sz="3200" b="0" dirty="0">
                <a:solidFill>
                  <a:srgbClr val="3300FF"/>
                </a:solidFill>
                <a:latin typeface="Arial"/>
                <a:cs typeface="Arial"/>
              </a:rPr>
              <a:t>shortest</a:t>
            </a:r>
            <a:r>
              <a:rPr sz="3200" b="0" spc="-45" dirty="0">
                <a:solidFill>
                  <a:srgbClr val="3300FF"/>
                </a:solidFill>
                <a:latin typeface="Arial"/>
                <a:cs typeface="Arial"/>
              </a:rPr>
              <a:t> </a:t>
            </a:r>
            <a:r>
              <a:rPr sz="3200" b="0" spc="-5" dirty="0">
                <a:solidFill>
                  <a:srgbClr val="3300FF"/>
                </a:solidFill>
                <a:latin typeface="Arial"/>
                <a:cs typeface="Arial"/>
              </a:rPr>
              <a:t>path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28531" y="6682583"/>
            <a:ext cx="259079" cy="2235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z="1300" spc="-5" dirty="0">
                <a:latin typeface="Arial"/>
                <a:cs typeface="Arial"/>
              </a:rPr>
              <a:t>57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5900" y="4982717"/>
            <a:ext cx="7264400" cy="56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50" b="1" dirty="0">
                <a:solidFill>
                  <a:srgbClr val="0A5293"/>
                </a:solidFill>
                <a:latin typeface="Arial"/>
                <a:cs typeface="Arial"/>
              </a:rPr>
              <a:t>The </a:t>
            </a:r>
            <a:r>
              <a:rPr sz="3550" b="1" spc="-5" dirty="0">
                <a:solidFill>
                  <a:srgbClr val="0A5293"/>
                </a:solidFill>
                <a:latin typeface="Arial"/>
                <a:cs typeface="Arial"/>
              </a:rPr>
              <a:t>author: Edsger </a:t>
            </a:r>
            <a:r>
              <a:rPr sz="3550" b="1" dirty="0">
                <a:solidFill>
                  <a:srgbClr val="0A5293"/>
                </a:solidFill>
                <a:latin typeface="Arial"/>
                <a:cs typeface="Arial"/>
              </a:rPr>
              <a:t>Wybe</a:t>
            </a:r>
            <a:r>
              <a:rPr sz="3550" b="1" spc="-25" dirty="0">
                <a:solidFill>
                  <a:srgbClr val="0A5293"/>
                </a:solidFill>
                <a:latin typeface="Arial"/>
                <a:cs typeface="Arial"/>
              </a:rPr>
              <a:t> </a:t>
            </a:r>
            <a:r>
              <a:rPr sz="3550" b="1" spc="-5" dirty="0">
                <a:solidFill>
                  <a:srgbClr val="0A5293"/>
                </a:solidFill>
                <a:latin typeface="Arial"/>
                <a:cs typeface="Arial"/>
              </a:rPr>
              <a:t>Dijkstra</a:t>
            </a:r>
            <a:endParaRPr sz="3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41879" y="3159760"/>
            <a:ext cx="3808095" cy="2470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5900" y="293877"/>
            <a:ext cx="793115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dirty="0">
                <a:solidFill>
                  <a:srgbClr val="3A61AE"/>
                </a:solidFill>
                <a:latin typeface="Arial"/>
                <a:cs typeface="Arial"/>
              </a:rPr>
              <a:t>Single-Source Shortest </a:t>
            </a:r>
            <a:r>
              <a:rPr sz="3500" b="1" spc="-5" dirty="0">
                <a:solidFill>
                  <a:srgbClr val="3A61AE"/>
                </a:solidFill>
                <a:latin typeface="Arial"/>
                <a:cs typeface="Arial"/>
              </a:rPr>
              <a:t>Path</a:t>
            </a:r>
            <a:r>
              <a:rPr sz="3500" b="1" spc="-90" dirty="0">
                <a:solidFill>
                  <a:srgbClr val="3A61AE"/>
                </a:solidFill>
                <a:latin typeface="Arial"/>
                <a:cs typeface="Arial"/>
              </a:rPr>
              <a:t> </a:t>
            </a:r>
            <a:r>
              <a:rPr sz="3500" b="1" dirty="0">
                <a:solidFill>
                  <a:srgbClr val="3A61AE"/>
                </a:solidFill>
                <a:latin typeface="Arial"/>
                <a:cs typeface="Arial"/>
              </a:rPr>
              <a:t>Problem</a:t>
            </a:r>
            <a:endParaRPr sz="3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28531" y="6682583"/>
            <a:ext cx="259079" cy="2235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z="1300" spc="-5" dirty="0">
                <a:latin typeface="Arial"/>
                <a:cs typeface="Arial"/>
              </a:rPr>
              <a:t>58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291" y="1470405"/>
            <a:ext cx="8663940" cy="126301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ct val="95000"/>
              </a:lnSpc>
              <a:spcBef>
                <a:spcPts val="260"/>
              </a:spcBef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Single-Source Shortest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Path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Problem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- The problem  of finding shortest paths from a source vertex </a:t>
            </a:r>
            <a:r>
              <a:rPr sz="2800" i="1" spc="-5" dirty="0">
                <a:latin typeface="Arial"/>
                <a:cs typeface="Arial"/>
              </a:rPr>
              <a:t>v </a:t>
            </a:r>
            <a:r>
              <a:rPr sz="2800" spc="-5" dirty="0">
                <a:latin typeface="Arial"/>
                <a:cs typeface="Arial"/>
              </a:rPr>
              <a:t>to all  </a:t>
            </a:r>
            <a:r>
              <a:rPr sz="2800" dirty="0">
                <a:latin typeface="Arial"/>
                <a:cs typeface="Arial"/>
              </a:rPr>
              <a:t>other </a:t>
            </a:r>
            <a:r>
              <a:rPr sz="2800" spc="-5" dirty="0">
                <a:latin typeface="Arial"/>
                <a:cs typeface="Arial"/>
              </a:rPr>
              <a:t>vertices </a:t>
            </a:r>
            <a:r>
              <a:rPr sz="2800" spc="-1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graph.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" y="290829"/>
            <a:ext cx="462978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>
                <a:solidFill>
                  <a:srgbClr val="3A61AE"/>
                </a:solidFill>
                <a:latin typeface="Arial"/>
                <a:cs typeface="Arial"/>
              </a:rPr>
              <a:t>Dijkstra's</a:t>
            </a:r>
            <a:r>
              <a:rPr sz="3900" spc="-10" dirty="0">
                <a:solidFill>
                  <a:srgbClr val="3A61AE"/>
                </a:solidFill>
                <a:latin typeface="Arial"/>
                <a:cs typeface="Arial"/>
              </a:rPr>
              <a:t> </a:t>
            </a:r>
            <a:r>
              <a:rPr sz="3900" spc="-5" dirty="0">
                <a:solidFill>
                  <a:srgbClr val="3A61AE"/>
                </a:solidFill>
                <a:latin typeface="Arial"/>
                <a:cs typeface="Arial"/>
              </a:rPr>
              <a:t>algorithm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700" y="1106170"/>
            <a:ext cx="7507605" cy="3821429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704215">
              <a:lnSpc>
                <a:spcPts val="2690"/>
              </a:lnSpc>
              <a:spcBef>
                <a:spcPts val="345"/>
              </a:spcBef>
              <a:tabLst>
                <a:tab pos="1111250" algn="l"/>
                <a:tab pos="3169285" algn="l"/>
              </a:tabLst>
            </a:pPr>
            <a:r>
              <a:rPr sz="1450" spc="135" dirty="0">
                <a:solidFill>
                  <a:srgbClr val="9900FF"/>
                </a:solidFill>
                <a:latin typeface="Wingdings"/>
                <a:cs typeface="Wingdings"/>
              </a:rPr>
              <a:t>◼</a:t>
            </a:r>
            <a:r>
              <a:rPr sz="2400" b="1" u="heavy" spc="1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Dijkstra's</a:t>
            </a:r>
            <a:r>
              <a:rPr sz="2400" b="1" u="heavy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algorithm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is a solution </a:t>
            </a:r>
            <a:r>
              <a:rPr sz="2400" dirty="0">
                <a:latin typeface="Arial"/>
                <a:cs typeface="Arial"/>
              </a:rPr>
              <a:t>to the </a:t>
            </a:r>
            <a:r>
              <a:rPr sz="2400" spc="-5" dirty="0">
                <a:latin typeface="Arial"/>
                <a:cs typeface="Arial"/>
              </a:rPr>
              <a:t>single-  source	</a:t>
            </a:r>
            <a:r>
              <a:rPr sz="2400" dirty="0">
                <a:latin typeface="Arial"/>
                <a:cs typeface="Arial"/>
              </a:rPr>
              <a:t>shortest </a:t>
            </a:r>
            <a:r>
              <a:rPr sz="2400" spc="-5" dirty="0">
                <a:latin typeface="Arial"/>
                <a:cs typeface="Arial"/>
              </a:rPr>
              <a:t>path problem in graph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theory.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50" spc="250" dirty="0">
                <a:solidFill>
                  <a:srgbClr val="9900FF"/>
                </a:solidFill>
                <a:latin typeface="Wingdings"/>
                <a:cs typeface="Wingdings"/>
              </a:rPr>
              <a:t>◼</a:t>
            </a:r>
            <a:r>
              <a:rPr sz="2400" spc="250" dirty="0">
                <a:latin typeface="Arial"/>
                <a:cs typeface="Arial"/>
              </a:rPr>
              <a:t>Works </a:t>
            </a:r>
            <a:r>
              <a:rPr sz="2400" spc="-5" dirty="0">
                <a:latin typeface="Arial"/>
                <a:cs typeface="Arial"/>
              </a:rPr>
              <a:t>on both directed and undirected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graphs.</a:t>
            </a:r>
            <a:endParaRPr sz="2400">
              <a:latin typeface="Arial"/>
              <a:cs typeface="Arial"/>
            </a:endParaRPr>
          </a:p>
          <a:p>
            <a:pPr marL="12700" marR="1421130">
              <a:lnSpc>
                <a:spcPct val="186700"/>
              </a:lnSpc>
              <a:spcBef>
                <a:spcPts val="190"/>
              </a:spcBef>
              <a:tabLst>
                <a:tab pos="1315720" algn="l"/>
                <a:tab pos="4418965" algn="l"/>
              </a:tabLst>
            </a:pPr>
            <a:r>
              <a:rPr sz="1450" spc="165" dirty="0">
                <a:solidFill>
                  <a:srgbClr val="9900FF"/>
                </a:solidFill>
                <a:latin typeface="Wingdings"/>
                <a:cs typeface="Wingdings"/>
              </a:rPr>
              <a:t>◼</a:t>
            </a:r>
            <a:r>
              <a:rPr sz="2400" spc="165" dirty="0">
                <a:latin typeface="Arial"/>
                <a:cs typeface="Arial"/>
              </a:rPr>
              <a:t>However, </a:t>
            </a:r>
            <a:r>
              <a:rPr sz="2400" spc="-5" dirty="0">
                <a:latin typeface="Arial"/>
                <a:cs typeface="Arial"/>
              </a:rPr>
              <a:t>all edges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must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have	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nonnegative 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weights.</a:t>
            </a:r>
            <a:r>
              <a:rPr sz="2400" spc="-5" dirty="0">
                <a:latin typeface="Arial"/>
                <a:cs typeface="Arial"/>
              </a:rPr>
              <a:t>	</a:t>
            </a:r>
            <a:r>
              <a:rPr sz="1450" spc="150" dirty="0">
                <a:solidFill>
                  <a:srgbClr val="9900FF"/>
                </a:solidFill>
                <a:latin typeface="Wingdings"/>
                <a:cs typeface="Wingdings"/>
              </a:rPr>
              <a:t>◼</a:t>
            </a:r>
            <a:r>
              <a:rPr sz="2400" spc="150" dirty="0">
                <a:latin typeface="Arial"/>
                <a:cs typeface="Arial"/>
              </a:rPr>
              <a:t>Approach: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Greedy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900" spc="125" dirty="0">
                <a:solidFill>
                  <a:srgbClr val="9900FF"/>
                </a:solidFill>
                <a:latin typeface="Wingdings"/>
                <a:cs typeface="Wingdings"/>
              </a:rPr>
              <a:t>◼</a:t>
            </a:r>
            <a:r>
              <a:rPr sz="1300" u="sng" spc="1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Input:</a:t>
            </a:r>
            <a:r>
              <a:rPr sz="1300" spc="1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Weighted </a:t>
            </a:r>
            <a:r>
              <a:rPr sz="1300" spc="-5" dirty="0">
                <a:latin typeface="Arial"/>
                <a:cs typeface="Arial"/>
              </a:rPr>
              <a:t>graph G={E,V} and source vertex </a:t>
            </a:r>
            <a:r>
              <a:rPr sz="1300" i="1" spc="-85" dirty="0">
                <a:latin typeface="Arial"/>
                <a:cs typeface="Arial"/>
              </a:rPr>
              <a:t>v</a:t>
            </a:r>
            <a:r>
              <a:rPr sz="1300" spc="-85" dirty="0">
                <a:latin typeface="DejaVu Sans"/>
                <a:cs typeface="DejaVu Sans"/>
              </a:rPr>
              <a:t>∈</a:t>
            </a:r>
            <a:r>
              <a:rPr sz="1300" spc="-85" dirty="0">
                <a:latin typeface="Arial"/>
                <a:cs typeface="Arial"/>
              </a:rPr>
              <a:t>V, </a:t>
            </a:r>
            <a:r>
              <a:rPr sz="1300" spc="-5" dirty="0">
                <a:latin typeface="Arial"/>
                <a:cs typeface="Arial"/>
              </a:rPr>
              <a:t>such </a:t>
            </a:r>
            <a:r>
              <a:rPr sz="1300" spc="-10" dirty="0">
                <a:latin typeface="Arial"/>
                <a:cs typeface="Arial"/>
              </a:rPr>
              <a:t>that </a:t>
            </a:r>
            <a:r>
              <a:rPr sz="1300" spc="-5" dirty="0">
                <a:latin typeface="Arial"/>
                <a:cs typeface="Arial"/>
              </a:rPr>
              <a:t>all edge weights </a:t>
            </a:r>
            <a:r>
              <a:rPr sz="1300" spc="-10" dirty="0">
                <a:latin typeface="Arial"/>
                <a:cs typeface="Arial"/>
              </a:rPr>
              <a:t>are</a:t>
            </a:r>
            <a:r>
              <a:rPr sz="1300" spc="-145" dirty="0">
                <a:latin typeface="Arial"/>
                <a:cs typeface="Arial"/>
              </a:rPr>
              <a:t> </a:t>
            </a:r>
            <a:r>
              <a:rPr sz="1300" spc="-90" dirty="0">
                <a:latin typeface="Arial"/>
                <a:cs typeface="Arial"/>
              </a:rPr>
              <a:t>nonnegative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900" spc="114" dirty="0">
                <a:solidFill>
                  <a:srgbClr val="9900FF"/>
                </a:solidFill>
                <a:latin typeface="Wingdings"/>
                <a:cs typeface="Wingdings"/>
              </a:rPr>
              <a:t>◼</a:t>
            </a:r>
            <a:r>
              <a:rPr sz="1250" u="sng" spc="11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Output:</a:t>
            </a:r>
            <a:r>
              <a:rPr sz="1250" spc="114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Lengths of shortest paths from a given </a:t>
            </a:r>
            <a:r>
              <a:rPr sz="1250" dirty="0">
                <a:latin typeface="Arial"/>
                <a:cs typeface="Arial"/>
              </a:rPr>
              <a:t>source </a:t>
            </a:r>
            <a:r>
              <a:rPr sz="1250" spc="-5" dirty="0">
                <a:latin typeface="Arial"/>
                <a:cs typeface="Arial"/>
              </a:rPr>
              <a:t>vertex </a:t>
            </a:r>
            <a:r>
              <a:rPr sz="1250" i="1" spc="-105" dirty="0">
                <a:latin typeface="Arial"/>
                <a:cs typeface="Arial"/>
              </a:rPr>
              <a:t>v</a:t>
            </a:r>
            <a:r>
              <a:rPr sz="1250" spc="-105" dirty="0">
                <a:latin typeface="DejaVu Sans"/>
                <a:cs typeface="DejaVu Sans"/>
              </a:rPr>
              <a:t>∈</a:t>
            </a:r>
            <a:r>
              <a:rPr sz="1250" spc="-105" dirty="0">
                <a:latin typeface="Arial"/>
                <a:cs typeface="Arial"/>
              </a:rPr>
              <a:t>V </a:t>
            </a:r>
            <a:r>
              <a:rPr sz="1250" spc="-5" dirty="0">
                <a:latin typeface="Arial"/>
                <a:cs typeface="Arial"/>
              </a:rPr>
              <a:t>to all other</a:t>
            </a:r>
            <a:r>
              <a:rPr sz="1250" spc="-229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vertices</a:t>
            </a:r>
            <a:endParaRPr sz="1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53931" y="5573979"/>
            <a:ext cx="20827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59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308" y="321310"/>
            <a:ext cx="8017509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>
                <a:solidFill>
                  <a:srgbClr val="3A61AE"/>
                </a:solidFill>
                <a:latin typeface="Arial"/>
                <a:cs typeface="Arial"/>
              </a:rPr>
              <a:t>Dijkstra's algorithm </a:t>
            </a:r>
            <a:r>
              <a:rPr sz="3900" dirty="0">
                <a:solidFill>
                  <a:srgbClr val="3A61AE"/>
                </a:solidFill>
                <a:latin typeface="Arial"/>
                <a:cs typeface="Arial"/>
              </a:rPr>
              <a:t>-</a:t>
            </a:r>
            <a:r>
              <a:rPr sz="3900" spc="5" dirty="0">
                <a:solidFill>
                  <a:srgbClr val="3A61AE"/>
                </a:solidFill>
                <a:latin typeface="Arial"/>
                <a:cs typeface="Arial"/>
              </a:rPr>
              <a:t> </a:t>
            </a:r>
            <a:r>
              <a:rPr sz="3900" dirty="0">
                <a:solidFill>
                  <a:srgbClr val="3A61AE"/>
                </a:solidFill>
                <a:latin typeface="Arial"/>
                <a:cs typeface="Arial"/>
              </a:rPr>
              <a:t>Pseudocode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100" y="1474978"/>
            <a:ext cx="8201025" cy="1955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solidFill>
                  <a:srgbClr val="2100AC"/>
                </a:solidFill>
                <a:latin typeface="Trebuchet MS"/>
                <a:cs typeface="Trebuchet MS"/>
              </a:rPr>
              <a:t>dist[s]</a:t>
            </a:r>
            <a:r>
              <a:rPr sz="1050" b="1" spc="-70" dirty="0">
                <a:solidFill>
                  <a:srgbClr val="2100AC"/>
                </a:solidFill>
                <a:latin typeface="Trebuchet MS"/>
                <a:cs typeface="Trebuchet MS"/>
              </a:rPr>
              <a:t> </a:t>
            </a:r>
            <a:r>
              <a:rPr sz="1050" b="1" spc="-10" dirty="0">
                <a:solidFill>
                  <a:srgbClr val="2100AC"/>
                </a:solidFill>
                <a:latin typeface="Times New Roman"/>
                <a:cs typeface="Times New Roman"/>
              </a:rPr>
              <a:t>←</a:t>
            </a:r>
            <a:r>
              <a:rPr sz="1050" b="1" spc="-10" dirty="0">
                <a:solidFill>
                  <a:srgbClr val="2100AC"/>
                </a:solidFill>
                <a:latin typeface="Trebuchet MS"/>
                <a:cs typeface="Trebuchet MS"/>
              </a:rPr>
              <a:t>0</a:t>
            </a:r>
            <a:r>
              <a:rPr sz="1050" b="1" spc="-60" dirty="0">
                <a:solidFill>
                  <a:srgbClr val="2100AC"/>
                </a:solidFill>
                <a:latin typeface="Trebuchet MS"/>
                <a:cs typeface="Trebuchet MS"/>
              </a:rPr>
              <a:t> </a:t>
            </a:r>
            <a:r>
              <a:rPr sz="1050" spc="-25" dirty="0">
                <a:solidFill>
                  <a:srgbClr val="C00000"/>
                </a:solidFill>
                <a:latin typeface="Georgia"/>
                <a:cs typeface="Georgia"/>
              </a:rPr>
              <a:t>//distance</a:t>
            </a:r>
            <a:r>
              <a:rPr sz="1050" spc="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050" dirty="0">
                <a:solidFill>
                  <a:srgbClr val="C00000"/>
                </a:solidFill>
                <a:latin typeface="Georgia"/>
                <a:cs typeface="Georgia"/>
              </a:rPr>
              <a:t>to </a:t>
            </a:r>
            <a:r>
              <a:rPr sz="1050" spc="-15" dirty="0">
                <a:solidFill>
                  <a:srgbClr val="C00000"/>
                </a:solidFill>
                <a:latin typeface="Georgia"/>
                <a:cs typeface="Georgia"/>
              </a:rPr>
              <a:t>source</a:t>
            </a:r>
            <a:r>
              <a:rPr sz="1050" spc="-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050" spc="-15" dirty="0">
                <a:solidFill>
                  <a:srgbClr val="C00000"/>
                </a:solidFill>
                <a:latin typeface="Georgia"/>
                <a:cs typeface="Georgia"/>
              </a:rPr>
              <a:t>vertex</a:t>
            </a:r>
            <a:r>
              <a:rPr sz="1050" spc="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050" spc="-20" dirty="0">
                <a:solidFill>
                  <a:srgbClr val="C00000"/>
                </a:solidFill>
                <a:latin typeface="Georgia"/>
                <a:cs typeface="Georgia"/>
              </a:rPr>
              <a:t>is</a:t>
            </a:r>
            <a:r>
              <a:rPr sz="1050" spc="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050" spc="-5" dirty="0">
                <a:solidFill>
                  <a:srgbClr val="C00000"/>
                </a:solidFill>
                <a:latin typeface="Georgia"/>
                <a:cs typeface="Georgia"/>
              </a:rPr>
              <a:t>zero</a:t>
            </a:r>
            <a:r>
              <a:rPr sz="1050" spc="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050" b="1" spc="10" dirty="0">
                <a:solidFill>
                  <a:srgbClr val="2100AC"/>
                </a:solidFill>
                <a:latin typeface="Trebuchet MS"/>
                <a:cs typeface="Trebuchet MS"/>
              </a:rPr>
              <a:t>for</a:t>
            </a:r>
            <a:r>
              <a:rPr sz="1050" b="1" spc="-80" dirty="0">
                <a:solidFill>
                  <a:srgbClr val="2100AC"/>
                </a:solidFill>
                <a:latin typeface="Trebuchet MS"/>
                <a:cs typeface="Trebuchet MS"/>
              </a:rPr>
              <a:t> </a:t>
            </a:r>
            <a:r>
              <a:rPr sz="1050" b="1" spc="25" dirty="0">
                <a:solidFill>
                  <a:srgbClr val="2100AC"/>
                </a:solidFill>
                <a:latin typeface="Trebuchet MS"/>
                <a:cs typeface="Trebuchet MS"/>
              </a:rPr>
              <a:t>all</a:t>
            </a:r>
            <a:r>
              <a:rPr sz="1050" b="1" spc="-80" dirty="0">
                <a:solidFill>
                  <a:srgbClr val="2100AC"/>
                </a:solidFill>
                <a:latin typeface="Trebuchet MS"/>
                <a:cs typeface="Trebuchet MS"/>
              </a:rPr>
              <a:t> </a:t>
            </a:r>
            <a:r>
              <a:rPr sz="1050" b="1" spc="-10" dirty="0">
                <a:solidFill>
                  <a:srgbClr val="2100AC"/>
                </a:solidFill>
                <a:latin typeface="Trebuchet MS"/>
                <a:cs typeface="Trebuchet MS"/>
              </a:rPr>
              <a:t>v</a:t>
            </a:r>
            <a:r>
              <a:rPr sz="1050" b="1" spc="-75" dirty="0">
                <a:solidFill>
                  <a:srgbClr val="2100AC"/>
                </a:solidFill>
                <a:latin typeface="Trebuchet MS"/>
                <a:cs typeface="Trebuchet MS"/>
              </a:rPr>
              <a:t> </a:t>
            </a:r>
            <a:r>
              <a:rPr sz="1050" b="1" spc="-285" dirty="0">
                <a:solidFill>
                  <a:srgbClr val="2100AC"/>
                </a:solidFill>
                <a:latin typeface="DejaVu Sans"/>
                <a:cs typeface="DejaVu Sans"/>
              </a:rPr>
              <a:t>∈</a:t>
            </a:r>
            <a:r>
              <a:rPr sz="1050" b="1" spc="-275" dirty="0">
                <a:solidFill>
                  <a:srgbClr val="2100AC"/>
                </a:solidFill>
                <a:latin typeface="DejaVu Sans"/>
                <a:cs typeface="DejaVu Sans"/>
              </a:rPr>
              <a:t> </a:t>
            </a:r>
            <a:r>
              <a:rPr sz="1050" b="1" spc="85" dirty="0">
                <a:solidFill>
                  <a:srgbClr val="2100AC"/>
                </a:solidFill>
                <a:latin typeface="Trebuchet MS"/>
                <a:cs typeface="Trebuchet MS"/>
              </a:rPr>
              <a:t>V–</a:t>
            </a:r>
            <a:r>
              <a:rPr sz="1050" b="1" spc="-65" dirty="0">
                <a:solidFill>
                  <a:srgbClr val="2100AC"/>
                </a:solidFill>
                <a:latin typeface="Trebuchet MS"/>
                <a:cs typeface="Trebuchet MS"/>
              </a:rPr>
              <a:t> </a:t>
            </a:r>
            <a:r>
              <a:rPr sz="1050" b="1" spc="-45" dirty="0">
                <a:solidFill>
                  <a:srgbClr val="2100AC"/>
                </a:solidFill>
                <a:latin typeface="Trebuchet MS"/>
                <a:cs typeface="Trebuchet MS"/>
              </a:rPr>
              <a:t>{s}</a:t>
            </a:r>
            <a:endParaRPr sz="1050">
              <a:latin typeface="Trebuchet MS"/>
              <a:cs typeface="Trebuchet MS"/>
            </a:endParaRPr>
          </a:p>
          <a:p>
            <a:pPr marL="518159">
              <a:lnSpc>
                <a:spcPts val="1355"/>
              </a:lnSpc>
              <a:spcBef>
                <a:spcPts val="5"/>
              </a:spcBef>
            </a:pPr>
            <a:r>
              <a:rPr sz="1000" b="1" spc="25" dirty="0">
                <a:solidFill>
                  <a:srgbClr val="2100AC"/>
                </a:solidFill>
                <a:latin typeface="Trebuchet MS"/>
                <a:cs typeface="Trebuchet MS"/>
              </a:rPr>
              <a:t>do </a:t>
            </a:r>
            <a:r>
              <a:rPr sz="1000" b="1" spc="-5" dirty="0">
                <a:solidFill>
                  <a:srgbClr val="2100AC"/>
                </a:solidFill>
                <a:latin typeface="Trebuchet MS"/>
                <a:cs typeface="Trebuchet MS"/>
              </a:rPr>
              <a:t>dist[v] </a:t>
            </a:r>
            <a:r>
              <a:rPr sz="1000" b="1" spc="175" dirty="0">
                <a:solidFill>
                  <a:srgbClr val="2100AC"/>
                </a:solidFill>
                <a:latin typeface="Times New Roman"/>
                <a:cs typeface="Times New Roman"/>
              </a:rPr>
              <a:t>←</a:t>
            </a:r>
            <a:r>
              <a:rPr sz="1250" b="1" spc="175" dirty="0">
                <a:solidFill>
                  <a:srgbClr val="2100AC"/>
                </a:solidFill>
                <a:latin typeface="Trebuchet MS"/>
                <a:cs typeface="Trebuchet MS"/>
              </a:rPr>
              <a:t>∞ </a:t>
            </a:r>
            <a:r>
              <a:rPr sz="1000" spc="-35" dirty="0">
                <a:solidFill>
                  <a:srgbClr val="C00000"/>
                </a:solidFill>
                <a:latin typeface="Georgia"/>
                <a:cs typeface="Georgia"/>
              </a:rPr>
              <a:t>//set </a:t>
            </a:r>
            <a:r>
              <a:rPr sz="1000" spc="-15" dirty="0">
                <a:solidFill>
                  <a:srgbClr val="C00000"/>
                </a:solidFill>
                <a:latin typeface="Georgia"/>
                <a:cs typeface="Georgia"/>
              </a:rPr>
              <a:t>all </a:t>
            </a:r>
            <a:r>
              <a:rPr sz="1000" spc="-10" dirty="0">
                <a:solidFill>
                  <a:srgbClr val="C00000"/>
                </a:solidFill>
                <a:latin typeface="Georgia"/>
                <a:cs typeface="Georgia"/>
              </a:rPr>
              <a:t>other </a:t>
            </a:r>
            <a:r>
              <a:rPr sz="1000" spc="-15" dirty="0">
                <a:solidFill>
                  <a:srgbClr val="C00000"/>
                </a:solidFill>
                <a:latin typeface="Georgia"/>
                <a:cs typeface="Georgia"/>
              </a:rPr>
              <a:t>distances </a:t>
            </a:r>
            <a:r>
              <a:rPr sz="1000" dirty="0">
                <a:solidFill>
                  <a:srgbClr val="C00000"/>
                </a:solidFill>
                <a:latin typeface="Georgia"/>
                <a:cs typeface="Georgia"/>
              </a:rPr>
              <a:t>to </a:t>
            </a:r>
            <a:r>
              <a:rPr sz="1000" spc="-15" dirty="0">
                <a:solidFill>
                  <a:srgbClr val="C00000"/>
                </a:solidFill>
                <a:latin typeface="Georgia"/>
                <a:cs typeface="Georgia"/>
              </a:rPr>
              <a:t>infinity </a:t>
            </a:r>
            <a:r>
              <a:rPr sz="1000" b="1" spc="-75" dirty="0">
                <a:solidFill>
                  <a:srgbClr val="2100AC"/>
                </a:solidFill>
                <a:latin typeface="Trebuchet MS"/>
                <a:cs typeface="Trebuchet MS"/>
              </a:rPr>
              <a:t>S</a:t>
            </a:r>
            <a:r>
              <a:rPr sz="1000" b="1" spc="-75" dirty="0">
                <a:solidFill>
                  <a:srgbClr val="2100AC"/>
                </a:solidFill>
                <a:latin typeface="Times New Roman"/>
                <a:cs typeface="Times New Roman"/>
              </a:rPr>
              <a:t>←</a:t>
            </a:r>
            <a:r>
              <a:rPr sz="1000" b="1" spc="-75" dirty="0">
                <a:solidFill>
                  <a:srgbClr val="2100AC"/>
                </a:solidFill>
                <a:latin typeface="DejaVu Sans"/>
                <a:cs typeface="DejaVu Sans"/>
              </a:rPr>
              <a:t>∅ </a:t>
            </a:r>
            <a:r>
              <a:rPr sz="1000" spc="-40" dirty="0">
                <a:solidFill>
                  <a:srgbClr val="C00000"/>
                </a:solidFill>
                <a:latin typeface="Georgia"/>
                <a:cs typeface="Georgia"/>
              </a:rPr>
              <a:t>//</a:t>
            </a:r>
            <a:r>
              <a:rPr sz="1000" b="1" spc="-40" dirty="0">
                <a:solidFill>
                  <a:srgbClr val="C00000"/>
                </a:solidFill>
                <a:latin typeface="Trebuchet MS"/>
                <a:cs typeface="Trebuchet MS"/>
              </a:rPr>
              <a:t>S</a:t>
            </a:r>
            <a:r>
              <a:rPr sz="1000" spc="-40" dirty="0">
                <a:solidFill>
                  <a:srgbClr val="C00000"/>
                </a:solidFill>
                <a:latin typeface="Georgia"/>
                <a:cs typeface="Georgia"/>
              </a:rPr>
              <a:t>, </a:t>
            </a:r>
            <a:r>
              <a:rPr sz="1000" spc="-5" dirty="0">
                <a:solidFill>
                  <a:srgbClr val="C00000"/>
                </a:solidFill>
                <a:latin typeface="Georgia"/>
                <a:cs typeface="Georgia"/>
              </a:rPr>
              <a:t>the </a:t>
            </a:r>
            <a:r>
              <a:rPr sz="1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Georgia"/>
                <a:cs typeface="Georgia"/>
              </a:rPr>
              <a:t>set of</a:t>
            </a:r>
            <a:r>
              <a:rPr sz="1000" u="sng" spc="-16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Georgia"/>
                <a:cs typeface="Georgia"/>
              </a:rPr>
              <a:t> </a:t>
            </a:r>
            <a:r>
              <a:rPr sz="1000" u="sng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Georgia"/>
                <a:cs typeface="Georgia"/>
              </a:rPr>
              <a:t>visited vertices</a:t>
            </a:r>
            <a:r>
              <a:rPr sz="1000" spc="-1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000" spc="-20" dirty="0">
                <a:solidFill>
                  <a:srgbClr val="C00000"/>
                </a:solidFill>
                <a:latin typeface="Georgia"/>
                <a:cs typeface="Georgia"/>
              </a:rPr>
              <a:t>is </a:t>
            </a:r>
            <a:r>
              <a:rPr sz="1000" spc="-15" dirty="0">
                <a:solidFill>
                  <a:srgbClr val="C00000"/>
                </a:solidFill>
                <a:latin typeface="Georgia"/>
                <a:cs typeface="Georgia"/>
              </a:rPr>
              <a:t>initially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ts val="940"/>
              </a:lnSpc>
            </a:pPr>
            <a:r>
              <a:rPr sz="1000" spc="-15" dirty="0">
                <a:solidFill>
                  <a:srgbClr val="C00000"/>
                </a:solidFill>
                <a:latin typeface="Georgia"/>
                <a:cs typeface="Georgia"/>
              </a:rPr>
              <a:t>empty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ts val="1010"/>
              </a:lnSpc>
            </a:pPr>
            <a:r>
              <a:rPr sz="1050" b="1" spc="60" dirty="0">
                <a:solidFill>
                  <a:srgbClr val="2100AC"/>
                </a:solidFill>
                <a:latin typeface="Trebuchet MS"/>
                <a:cs typeface="Trebuchet MS"/>
              </a:rPr>
              <a:t>Q</a:t>
            </a:r>
            <a:r>
              <a:rPr sz="1050" b="1" spc="60" dirty="0">
                <a:solidFill>
                  <a:srgbClr val="2100AC"/>
                </a:solidFill>
                <a:latin typeface="Times New Roman"/>
                <a:cs typeface="Times New Roman"/>
              </a:rPr>
              <a:t>←</a:t>
            </a:r>
            <a:r>
              <a:rPr sz="1050" b="1" spc="60" dirty="0">
                <a:solidFill>
                  <a:srgbClr val="2100AC"/>
                </a:solidFill>
                <a:latin typeface="Trebuchet MS"/>
                <a:cs typeface="Trebuchet MS"/>
              </a:rPr>
              <a:t>V </a:t>
            </a:r>
            <a:r>
              <a:rPr sz="1050" spc="-15" dirty="0">
                <a:solidFill>
                  <a:srgbClr val="C00000"/>
                </a:solidFill>
                <a:latin typeface="Georgia"/>
                <a:cs typeface="Georgia"/>
              </a:rPr>
              <a:t>//</a:t>
            </a:r>
            <a:r>
              <a:rPr sz="1050" b="1" spc="-15" dirty="0">
                <a:solidFill>
                  <a:srgbClr val="C00000"/>
                </a:solidFill>
                <a:latin typeface="Trebuchet MS"/>
                <a:cs typeface="Trebuchet MS"/>
              </a:rPr>
              <a:t>Q</a:t>
            </a:r>
            <a:r>
              <a:rPr sz="1050" spc="-15" dirty="0">
                <a:solidFill>
                  <a:srgbClr val="C00000"/>
                </a:solidFill>
                <a:latin typeface="Georgia"/>
                <a:cs typeface="Georgia"/>
              </a:rPr>
              <a:t>, </a:t>
            </a:r>
            <a:r>
              <a:rPr sz="1050" dirty="0">
                <a:solidFill>
                  <a:srgbClr val="C00000"/>
                </a:solidFill>
                <a:latin typeface="Georgia"/>
                <a:cs typeface="Georgia"/>
              </a:rPr>
              <a:t>the </a:t>
            </a:r>
            <a:r>
              <a:rPr sz="1050" spc="-10" dirty="0">
                <a:solidFill>
                  <a:srgbClr val="C00000"/>
                </a:solidFill>
                <a:latin typeface="Georgia"/>
                <a:cs typeface="Georgia"/>
              </a:rPr>
              <a:t>queue </a:t>
            </a:r>
            <a:r>
              <a:rPr sz="1050" u="sng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Georgia"/>
                <a:cs typeface="Georgia"/>
              </a:rPr>
              <a:t>initially </a:t>
            </a:r>
            <a:r>
              <a:rPr sz="105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Georgia"/>
                <a:cs typeface="Georgia"/>
              </a:rPr>
              <a:t>contains </a:t>
            </a:r>
            <a:r>
              <a:rPr sz="1050" u="sng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Georgia"/>
                <a:cs typeface="Georgia"/>
              </a:rPr>
              <a:t>all </a:t>
            </a:r>
            <a:r>
              <a:rPr sz="105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Georgia"/>
                <a:cs typeface="Georgia"/>
              </a:rPr>
              <a:t>vertices</a:t>
            </a:r>
            <a:r>
              <a:rPr sz="1050" spc="-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050" b="1" spc="10" dirty="0">
                <a:solidFill>
                  <a:srgbClr val="2100AC"/>
                </a:solidFill>
                <a:latin typeface="Trebuchet MS"/>
                <a:cs typeface="Trebuchet MS"/>
              </a:rPr>
              <a:t>while </a:t>
            </a:r>
            <a:r>
              <a:rPr sz="1050" b="1" spc="130" dirty="0">
                <a:solidFill>
                  <a:srgbClr val="2100AC"/>
                </a:solidFill>
                <a:latin typeface="Trebuchet MS"/>
                <a:cs typeface="Trebuchet MS"/>
              </a:rPr>
              <a:t>Q</a:t>
            </a:r>
            <a:r>
              <a:rPr sz="1050" b="1" spc="-70" dirty="0">
                <a:solidFill>
                  <a:srgbClr val="2100AC"/>
                </a:solidFill>
                <a:latin typeface="Trebuchet MS"/>
                <a:cs typeface="Trebuchet MS"/>
              </a:rPr>
              <a:t> </a:t>
            </a:r>
            <a:r>
              <a:rPr sz="1050" b="1" spc="-140" dirty="0">
                <a:solidFill>
                  <a:srgbClr val="2100AC"/>
                </a:solidFill>
                <a:latin typeface="Trebuchet MS"/>
                <a:cs typeface="Trebuchet MS"/>
              </a:rPr>
              <a:t>≠</a:t>
            </a:r>
            <a:r>
              <a:rPr sz="1050" b="1" spc="-140" dirty="0">
                <a:solidFill>
                  <a:srgbClr val="2100AC"/>
                </a:solidFill>
                <a:latin typeface="DejaVu Sans"/>
                <a:cs typeface="DejaVu Sans"/>
              </a:rPr>
              <a:t>∅ </a:t>
            </a:r>
            <a:r>
              <a:rPr sz="1050" spc="-30" dirty="0">
                <a:solidFill>
                  <a:srgbClr val="C00000"/>
                </a:solidFill>
                <a:latin typeface="Georgia"/>
                <a:cs typeface="Georgia"/>
              </a:rPr>
              <a:t>//while </a:t>
            </a:r>
            <a:r>
              <a:rPr sz="1050" spc="-5" dirty="0">
                <a:solidFill>
                  <a:srgbClr val="C00000"/>
                </a:solidFill>
                <a:latin typeface="Georgia"/>
                <a:cs typeface="Georgia"/>
              </a:rPr>
              <a:t>the </a:t>
            </a:r>
            <a:r>
              <a:rPr sz="1050" spc="-10" dirty="0">
                <a:solidFill>
                  <a:srgbClr val="C00000"/>
                </a:solidFill>
                <a:latin typeface="Georgia"/>
                <a:cs typeface="Georgia"/>
              </a:rPr>
              <a:t>queue </a:t>
            </a:r>
            <a:r>
              <a:rPr sz="1050" spc="-20" dirty="0">
                <a:solidFill>
                  <a:srgbClr val="C00000"/>
                </a:solidFill>
                <a:latin typeface="Georgia"/>
                <a:cs typeface="Georgia"/>
              </a:rPr>
              <a:t>is </a:t>
            </a:r>
            <a:r>
              <a:rPr sz="1050" spc="-5" dirty="0">
                <a:solidFill>
                  <a:srgbClr val="C00000"/>
                </a:solidFill>
                <a:latin typeface="Georgia"/>
                <a:cs typeface="Georgia"/>
              </a:rPr>
              <a:t>not </a:t>
            </a:r>
            <a:r>
              <a:rPr sz="1050" spc="-10" dirty="0">
                <a:solidFill>
                  <a:srgbClr val="C00000"/>
                </a:solidFill>
                <a:latin typeface="Georgia"/>
                <a:cs typeface="Georgia"/>
              </a:rPr>
              <a:t>empty</a:t>
            </a:r>
            <a:endParaRPr sz="1050">
              <a:latin typeface="Georgia"/>
              <a:cs typeface="Georgia"/>
            </a:endParaRPr>
          </a:p>
          <a:p>
            <a:pPr marL="15240">
              <a:lnSpc>
                <a:spcPts val="1080"/>
              </a:lnSpc>
            </a:pPr>
            <a:r>
              <a:rPr sz="1050" b="1" spc="40" dirty="0">
                <a:solidFill>
                  <a:srgbClr val="2100AC"/>
                </a:solidFill>
                <a:latin typeface="Trebuchet MS"/>
                <a:cs typeface="Trebuchet MS"/>
              </a:rPr>
              <a:t>do u </a:t>
            </a:r>
            <a:r>
              <a:rPr sz="1050" b="1" spc="5" dirty="0">
                <a:solidFill>
                  <a:srgbClr val="2100AC"/>
                </a:solidFill>
                <a:latin typeface="Times New Roman"/>
                <a:cs typeface="Times New Roman"/>
              </a:rPr>
              <a:t>← </a:t>
            </a:r>
            <a:r>
              <a:rPr sz="1050" b="1" spc="20" dirty="0">
                <a:solidFill>
                  <a:srgbClr val="2100AC"/>
                </a:solidFill>
                <a:latin typeface="Trebuchet MS"/>
                <a:cs typeface="Trebuchet MS"/>
              </a:rPr>
              <a:t>mindistance(Q,dist) </a:t>
            </a:r>
            <a:r>
              <a:rPr sz="1050" spc="-25" dirty="0">
                <a:solidFill>
                  <a:srgbClr val="674EA7"/>
                </a:solidFill>
                <a:latin typeface="Georgia"/>
                <a:cs typeface="Georgia"/>
              </a:rPr>
              <a:t>//</a:t>
            </a:r>
            <a:r>
              <a:rPr sz="1050" spc="-25" dirty="0">
                <a:solidFill>
                  <a:srgbClr val="C00000"/>
                </a:solidFill>
                <a:latin typeface="Georgia"/>
                <a:cs typeface="Georgia"/>
              </a:rPr>
              <a:t>select </a:t>
            </a:r>
            <a:r>
              <a:rPr sz="1050" dirty="0">
                <a:solidFill>
                  <a:srgbClr val="C00000"/>
                </a:solidFill>
                <a:latin typeface="Georgia"/>
                <a:cs typeface="Georgia"/>
              </a:rPr>
              <a:t>the </a:t>
            </a:r>
            <a:r>
              <a:rPr sz="1050" spc="-10" dirty="0">
                <a:solidFill>
                  <a:srgbClr val="C00000"/>
                </a:solidFill>
                <a:latin typeface="Georgia"/>
                <a:cs typeface="Georgia"/>
              </a:rPr>
              <a:t>element </a:t>
            </a:r>
            <a:r>
              <a:rPr sz="1050" spc="-5" dirty="0">
                <a:solidFill>
                  <a:srgbClr val="C00000"/>
                </a:solidFill>
                <a:latin typeface="Georgia"/>
                <a:cs typeface="Georgia"/>
              </a:rPr>
              <a:t>of </a:t>
            </a:r>
            <a:r>
              <a:rPr sz="1050" spc="65" dirty="0">
                <a:solidFill>
                  <a:srgbClr val="C00000"/>
                </a:solidFill>
                <a:latin typeface="Georgia"/>
                <a:cs typeface="Georgia"/>
              </a:rPr>
              <a:t>Q </a:t>
            </a:r>
            <a:r>
              <a:rPr sz="1050" spc="-5" dirty="0">
                <a:solidFill>
                  <a:srgbClr val="C00000"/>
                </a:solidFill>
                <a:latin typeface="Georgia"/>
                <a:cs typeface="Georgia"/>
              </a:rPr>
              <a:t>with the </a:t>
            </a:r>
            <a:r>
              <a:rPr sz="1050" u="sng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Georgia"/>
                <a:cs typeface="Georgia"/>
              </a:rPr>
              <a:t>min. </a:t>
            </a:r>
            <a:r>
              <a:rPr sz="1050" u="sng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Georgia"/>
                <a:cs typeface="Georgia"/>
              </a:rPr>
              <a:t>distance</a:t>
            </a:r>
            <a:r>
              <a:rPr sz="1050" spc="-1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050" b="1" spc="-35" dirty="0">
                <a:solidFill>
                  <a:srgbClr val="2100AC"/>
                </a:solidFill>
                <a:latin typeface="Trebuchet MS"/>
                <a:cs typeface="Trebuchet MS"/>
              </a:rPr>
              <a:t>S</a:t>
            </a:r>
            <a:r>
              <a:rPr sz="1050" b="1" spc="-35" dirty="0">
                <a:solidFill>
                  <a:srgbClr val="2100AC"/>
                </a:solidFill>
                <a:latin typeface="Times New Roman"/>
                <a:cs typeface="Times New Roman"/>
              </a:rPr>
              <a:t>←</a:t>
            </a:r>
            <a:r>
              <a:rPr sz="1050" b="1" spc="-35" dirty="0">
                <a:solidFill>
                  <a:srgbClr val="2100AC"/>
                </a:solidFill>
                <a:latin typeface="Trebuchet MS"/>
                <a:cs typeface="Trebuchet MS"/>
              </a:rPr>
              <a:t>S</a:t>
            </a:r>
            <a:r>
              <a:rPr sz="1050" b="1" spc="-35" dirty="0">
                <a:solidFill>
                  <a:srgbClr val="2100AC"/>
                </a:solidFill>
                <a:latin typeface="DejaVu Sans"/>
                <a:cs typeface="DejaVu Sans"/>
              </a:rPr>
              <a:t>∪</a:t>
            </a:r>
            <a:r>
              <a:rPr sz="1050" b="1" spc="-35" dirty="0">
                <a:solidFill>
                  <a:srgbClr val="2100AC"/>
                </a:solidFill>
                <a:latin typeface="Trebuchet MS"/>
                <a:cs typeface="Trebuchet MS"/>
              </a:rPr>
              <a:t>{u} </a:t>
            </a:r>
            <a:r>
              <a:rPr sz="1050" spc="-40" dirty="0">
                <a:solidFill>
                  <a:srgbClr val="C00000"/>
                </a:solidFill>
                <a:latin typeface="Georgia"/>
                <a:cs typeface="Georgia"/>
              </a:rPr>
              <a:t>//</a:t>
            </a:r>
            <a:r>
              <a:rPr sz="1050" u="sng" spc="-4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Georgia"/>
                <a:cs typeface="Georgia"/>
              </a:rPr>
              <a:t>add </a:t>
            </a:r>
            <a:r>
              <a:rPr sz="105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Georgia"/>
                <a:cs typeface="Georgia"/>
              </a:rPr>
              <a:t>u </a:t>
            </a:r>
            <a:r>
              <a:rPr sz="105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Georgia"/>
                <a:cs typeface="Georgia"/>
              </a:rPr>
              <a:t>to </a:t>
            </a:r>
            <a:r>
              <a:rPr sz="1050" u="sng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Georgia"/>
                <a:cs typeface="Georgia"/>
              </a:rPr>
              <a:t>list </a:t>
            </a:r>
            <a:r>
              <a:rPr sz="105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Georgia"/>
                <a:cs typeface="Georgia"/>
              </a:rPr>
              <a:t>of</a:t>
            </a:r>
            <a:r>
              <a:rPr sz="1050" u="sng" spc="-17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Georgia"/>
                <a:cs typeface="Georgia"/>
              </a:rPr>
              <a:t> </a:t>
            </a:r>
            <a:r>
              <a:rPr sz="1050" u="sng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Georgia"/>
                <a:cs typeface="Georgia"/>
              </a:rPr>
              <a:t>visited </a:t>
            </a:r>
            <a:r>
              <a:rPr sz="105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Georgia"/>
                <a:cs typeface="Georgia"/>
              </a:rPr>
              <a:t>vertices</a:t>
            </a:r>
            <a:endParaRPr sz="1050">
              <a:latin typeface="Georgia"/>
              <a:cs typeface="Georgia"/>
            </a:endParaRPr>
          </a:p>
          <a:p>
            <a:pPr marL="457200">
              <a:lnSpc>
                <a:spcPts val="550"/>
              </a:lnSpc>
            </a:pPr>
            <a:r>
              <a:rPr sz="500" b="1" dirty="0">
                <a:solidFill>
                  <a:srgbClr val="2100AC"/>
                </a:solidFill>
                <a:latin typeface="Trebuchet MS"/>
                <a:cs typeface="Trebuchet MS"/>
              </a:rPr>
              <a:t>for </a:t>
            </a:r>
            <a:r>
              <a:rPr sz="500" b="1" spc="15" dirty="0">
                <a:solidFill>
                  <a:srgbClr val="2100AC"/>
                </a:solidFill>
                <a:latin typeface="Trebuchet MS"/>
                <a:cs typeface="Trebuchet MS"/>
              </a:rPr>
              <a:t>all </a:t>
            </a:r>
            <a:r>
              <a:rPr sz="500" b="1" spc="-5" dirty="0">
                <a:solidFill>
                  <a:srgbClr val="2100AC"/>
                </a:solidFill>
                <a:latin typeface="Trebuchet MS"/>
                <a:cs typeface="Trebuchet MS"/>
              </a:rPr>
              <a:t>v</a:t>
            </a:r>
            <a:r>
              <a:rPr sz="500" b="1" spc="-95" dirty="0">
                <a:solidFill>
                  <a:srgbClr val="2100AC"/>
                </a:solidFill>
                <a:latin typeface="Trebuchet MS"/>
                <a:cs typeface="Trebuchet MS"/>
              </a:rPr>
              <a:t> </a:t>
            </a:r>
            <a:r>
              <a:rPr sz="500" b="1" spc="-135" dirty="0">
                <a:solidFill>
                  <a:srgbClr val="2100AC"/>
                </a:solidFill>
                <a:latin typeface="DejaVu Sans"/>
                <a:cs typeface="DejaVu Sans"/>
              </a:rPr>
              <a:t>∈ </a:t>
            </a:r>
            <a:r>
              <a:rPr sz="500" b="1" spc="5" dirty="0">
                <a:solidFill>
                  <a:srgbClr val="2100AC"/>
                </a:solidFill>
                <a:latin typeface="Trebuchet MS"/>
                <a:cs typeface="Trebuchet MS"/>
              </a:rPr>
              <a:t>neighbors[u]</a:t>
            </a:r>
            <a:endParaRPr sz="500">
              <a:latin typeface="Trebuchet MS"/>
              <a:cs typeface="Trebuchet MS"/>
            </a:endParaRPr>
          </a:p>
          <a:p>
            <a:pPr marL="1600835" marR="5080" indent="-698500">
              <a:lnSpc>
                <a:spcPts val="2120"/>
              </a:lnSpc>
              <a:spcBef>
                <a:spcPts val="295"/>
              </a:spcBef>
            </a:pPr>
            <a:r>
              <a:rPr sz="2000" b="1" spc="70" dirty="0">
                <a:solidFill>
                  <a:srgbClr val="2100AC"/>
                </a:solidFill>
                <a:latin typeface="Trebuchet MS"/>
                <a:cs typeface="Trebuchet MS"/>
              </a:rPr>
              <a:t>do</a:t>
            </a:r>
            <a:r>
              <a:rPr sz="2000" b="1" spc="-120" dirty="0">
                <a:solidFill>
                  <a:srgbClr val="2100AC"/>
                </a:solidFill>
                <a:latin typeface="Trebuchet MS"/>
                <a:cs typeface="Trebuchet MS"/>
              </a:rPr>
              <a:t> </a:t>
            </a:r>
            <a:r>
              <a:rPr sz="2000" b="1" spc="15" dirty="0">
                <a:solidFill>
                  <a:srgbClr val="2100AC"/>
                </a:solidFill>
                <a:latin typeface="Trebuchet MS"/>
                <a:cs typeface="Trebuchet MS"/>
              </a:rPr>
              <a:t>if</a:t>
            </a:r>
            <a:r>
              <a:rPr sz="2000" b="1" spc="-125" dirty="0">
                <a:solidFill>
                  <a:srgbClr val="2100AC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2100AC"/>
                </a:solidFill>
                <a:latin typeface="Trebuchet MS"/>
                <a:cs typeface="Trebuchet MS"/>
              </a:rPr>
              <a:t>dist[v]</a:t>
            </a:r>
            <a:r>
              <a:rPr sz="2000" b="1" spc="-135" dirty="0">
                <a:solidFill>
                  <a:srgbClr val="2100AC"/>
                </a:solidFill>
                <a:latin typeface="Trebuchet MS"/>
                <a:cs typeface="Trebuchet MS"/>
              </a:rPr>
              <a:t> </a:t>
            </a:r>
            <a:r>
              <a:rPr sz="2000" b="1" spc="-70" dirty="0">
                <a:solidFill>
                  <a:srgbClr val="2100AC"/>
                </a:solidFill>
                <a:latin typeface="Trebuchet MS"/>
                <a:cs typeface="Trebuchet MS"/>
              </a:rPr>
              <a:t>&gt;</a:t>
            </a:r>
            <a:r>
              <a:rPr sz="2000" b="1" spc="-120" dirty="0">
                <a:solidFill>
                  <a:srgbClr val="2100AC"/>
                </a:solidFill>
                <a:latin typeface="Trebuchet MS"/>
                <a:cs typeface="Trebuchet MS"/>
              </a:rPr>
              <a:t> </a:t>
            </a:r>
            <a:r>
              <a:rPr sz="2000" b="1" spc="5" dirty="0">
                <a:solidFill>
                  <a:srgbClr val="2100AC"/>
                </a:solidFill>
                <a:latin typeface="Trebuchet MS"/>
                <a:cs typeface="Trebuchet MS"/>
              </a:rPr>
              <a:t>dist[u]</a:t>
            </a:r>
            <a:r>
              <a:rPr sz="2000" b="1" spc="-120" dirty="0">
                <a:solidFill>
                  <a:srgbClr val="2100AC"/>
                </a:solidFill>
                <a:latin typeface="Trebuchet MS"/>
                <a:cs typeface="Trebuchet MS"/>
              </a:rPr>
              <a:t> </a:t>
            </a:r>
            <a:r>
              <a:rPr sz="2000" b="1" spc="-70" dirty="0">
                <a:solidFill>
                  <a:srgbClr val="2100AC"/>
                </a:solidFill>
                <a:latin typeface="Trebuchet MS"/>
                <a:cs typeface="Trebuchet MS"/>
              </a:rPr>
              <a:t>+</a:t>
            </a:r>
            <a:r>
              <a:rPr sz="2000" b="1" spc="-120" dirty="0">
                <a:solidFill>
                  <a:srgbClr val="2100AC"/>
                </a:solidFill>
                <a:latin typeface="Trebuchet MS"/>
                <a:cs typeface="Trebuchet MS"/>
              </a:rPr>
              <a:t> </a:t>
            </a:r>
            <a:r>
              <a:rPr sz="2000" b="1" spc="-25" dirty="0">
                <a:solidFill>
                  <a:srgbClr val="2100AC"/>
                </a:solidFill>
                <a:latin typeface="Trebuchet MS"/>
                <a:cs typeface="Trebuchet MS"/>
              </a:rPr>
              <a:t>w(u,</a:t>
            </a:r>
            <a:r>
              <a:rPr sz="2000" b="1" spc="-130" dirty="0">
                <a:solidFill>
                  <a:srgbClr val="2100AC"/>
                </a:solidFill>
                <a:latin typeface="Trebuchet MS"/>
                <a:cs typeface="Trebuchet MS"/>
              </a:rPr>
              <a:t> </a:t>
            </a:r>
            <a:r>
              <a:rPr sz="2000" b="1" spc="5" dirty="0">
                <a:solidFill>
                  <a:srgbClr val="2100AC"/>
                </a:solidFill>
                <a:latin typeface="Trebuchet MS"/>
                <a:cs typeface="Trebuchet MS"/>
              </a:rPr>
              <a:t>v)</a:t>
            </a:r>
            <a:r>
              <a:rPr sz="2000" b="1" spc="-125" dirty="0">
                <a:solidFill>
                  <a:srgbClr val="2100AC"/>
                </a:solidFill>
                <a:latin typeface="Trebuchet MS"/>
                <a:cs typeface="Trebuchet MS"/>
              </a:rPr>
              <a:t> </a:t>
            </a:r>
            <a:r>
              <a:rPr sz="2000" spc="-85" dirty="0">
                <a:solidFill>
                  <a:srgbClr val="674EA7"/>
                </a:solidFill>
                <a:latin typeface="Georgia"/>
                <a:cs typeface="Georgia"/>
              </a:rPr>
              <a:t>//</a:t>
            </a:r>
            <a:r>
              <a:rPr sz="2000" spc="-85" dirty="0">
                <a:solidFill>
                  <a:srgbClr val="C00000"/>
                </a:solidFill>
                <a:latin typeface="Georgia"/>
                <a:cs typeface="Georgia"/>
              </a:rPr>
              <a:t>if</a:t>
            </a:r>
            <a:r>
              <a:rPr sz="2000" spc="2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Georgia"/>
                <a:cs typeface="Georgia"/>
              </a:rPr>
              <a:t>new</a:t>
            </a:r>
            <a:r>
              <a:rPr sz="2000" spc="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000" spc="-20" dirty="0">
                <a:solidFill>
                  <a:srgbClr val="C00000"/>
                </a:solidFill>
                <a:latin typeface="Georgia"/>
                <a:cs typeface="Georgia"/>
              </a:rPr>
              <a:t>shortest</a:t>
            </a:r>
            <a:r>
              <a:rPr sz="2000" spc="2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Georgia"/>
                <a:cs typeface="Georgia"/>
              </a:rPr>
              <a:t>path</a:t>
            </a:r>
            <a:r>
              <a:rPr sz="200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Georgia"/>
                <a:cs typeface="Georgia"/>
              </a:rPr>
              <a:t>found </a:t>
            </a:r>
            <a:r>
              <a:rPr sz="1950" b="1" spc="25" dirty="0">
                <a:solidFill>
                  <a:srgbClr val="2100AC"/>
                </a:solidFill>
                <a:latin typeface="Trebuchet MS"/>
                <a:cs typeface="Trebuchet MS"/>
              </a:rPr>
              <a:t>then  </a:t>
            </a:r>
            <a:r>
              <a:rPr sz="1950" b="1" spc="-35" dirty="0">
                <a:solidFill>
                  <a:srgbClr val="2100AC"/>
                </a:solidFill>
                <a:latin typeface="Trebuchet MS"/>
                <a:cs typeface="Trebuchet MS"/>
              </a:rPr>
              <a:t>d[v] </a:t>
            </a:r>
            <a:r>
              <a:rPr sz="1950" b="1" spc="-10" dirty="0">
                <a:solidFill>
                  <a:srgbClr val="2100AC"/>
                </a:solidFill>
                <a:latin typeface="Times New Roman"/>
                <a:cs typeface="Times New Roman"/>
              </a:rPr>
              <a:t>←</a:t>
            </a:r>
            <a:r>
              <a:rPr sz="1950" b="1" spc="-10" dirty="0">
                <a:solidFill>
                  <a:srgbClr val="2100AC"/>
                </a:solidFill>
                <a:latin typeface="Trebuchet MS"/>
                <a:cs typeface="Trebuchet MS"/>
              </a:rPr>
              <a:t>d[u] </a:t>
            </a:r>
            <a:r>
              <a:rPr sz="1950" b="1" spc="-65" dirty="0">
                <a:solidFill>
                  <a:srgbClr val="2100AC"/>
                </a:solidFill>
                <a:latin typeface="Trebuchet MS"/>
                <a:cs typeface="Trebuchet MS"/>
              </a:rPr>
              <a:t>+ </a:t>
            </a:r>
            <a:r>
              <a:rPr sz="1950" b="1" spc="-25" dirty="0">
                <a:solidFill>
                  <a:srgbClr val="2100AC"/>
                </a:solidFill>
                <a:latin typeface="Trebuchet MS"/>
                <a:cs typeface="Trebuchet MS"/>
              </a:rPr>
              <a:t>w(u, </a:t>
            </a:r>
            <a:r>
              <a:rPr sz="1950" b="1" spc="5" dirty="0">
                <a:solidFill>
                  <a:srgbClr val="2100AC"/>
                </a:solidFill>
                <a:latin typeface="Trebuchet MS"/>
                <a:cs typeface="Trebuchet MS"/>
              </a:rPr>
              <a:t>v) </a:t>
            </a:r>
            <a:r>
              <a:rPr sz="1950" spc="-65" dirty="0">
                <a:solidFill>
                  <a:srgbClr val="674EA7"/>
                </a:solidFill>
                <a:latin typeface="Georgia"/>
                <a:cs typeface="Georgia"/>
              </a:rPr>
              <a:t>//</a:t>
            </a:r>
            <a:r>
              <a:rPr sz="1950" spc="-65" dirty="0">
                <a:solidFill>
                  <a:srgbClr val="C00000"/>
                </a:solidFill>
                <a:latin typeface="Georgia"/>
                <a:cs typeface="Georgia"/>
              </a:rPr>
              <a:t>set </a:t>
            </a:r>
            <a:r>
              <a:rPr sz="1950" spc="-15" dirty="0">
                <a:solidFill>
                  <a:srgbClr val="C00000"/>
                </a:solidFill>
                <a:latin typeface="Georgia"/>
                <a:cs typeface="Georgia"/>
              </a:rPr>
              <a:t>new </a:t>
            </a:r>
            <a:r>
              <a:rPr sz="1950" spc="-25" dirty="0">
                <a:solidFill>
                  <a:srgbClr val="C00000"/>
                </a:solidFill>
                <a:latin typeface="Georgia"/>
                <a:cs typeface="Georgia"/>
              </a:rPr>
              <a:t>value </a:t>
            </a:r>
            <a:r>
              <a:rPr sz="1950" spc="-15" dirty="0">
                <a:solidFill>
                  <a:srgbClr val="C00000"/>
                </a:solidFill>
                <a:latin typeface="Georgia"/>
                <a:cs typeface="Georgia"/>
              </a:rPr>
              <a:t>of </a:t>
            </a:r>
            <a:r>
              <a:rPr sz="1950" spc="-25" dirty="0">
                <a:solidFill>
                  <a:srgbClr val="C00000"/>
                </a:solidFill>
                <a:latin typeface="Georgia"/>
                <a:cs typeface="Georgia"/>
              </a:rPr>
              <a:t>shortest</a:t>
            </a:r>
            <a:r>
              <a:rPr sz="1950" spc="-31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950" spc="-20" dirty="0">
                <a:solidFill>
                  <a:srgbClr val="C00000"/>
                </a:solidFill>
                <a:latin typeface="Georgia"/>
                <a:cs typeface="Georgia"/>
              </a:rPr>
              <a:t>path</a:t>
            </a:r>
            <a:endParaRPr sz="19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000" b="1" spc="15" dirty="0">
                <a:solidFill>
                  <a:srgbClr val="2100AC"/>
                </a:solidFill>
                <a:latin typeface="Trebuchet MS"/>
                <a:cs typeface="Trebuchet MS"/>
              </a:rPr>
              <a:t>return</a:t>
            </a:r>
            <a:r>
              <a:rPr sz="2000" b="1" spc="-130" dirty="0">
                <a:solidFill>
                  <a:srgbClr val="2100AC"/>
                </a:solidFill>
                <a:latin typeface="Trebuchet MS"/>
                <a:cs typeface="Trebuchet MS"/>
              </a:rPr>
              <a:t> </a:t>
            </a:r>
            <a:r>
              <a:rPr sz="2000" b="1" spc="45" dirty="0">
                <a:solidFill>
                  <a:srgbClr val="2100AC"/>
                </a:solidFill>
                <a:latin typeface="Trebuchet MS"/>
                <a:cs typeface="Trebuchet MS"/>
              </a:rPr>
              <a:t>dist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53931" y="4703826"/>
            <a:ext cx="20827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60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146" y="380746"/>
            <a:ext cx="6021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Time Complexity: Using 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391" y="1592325"/>
            <a:ext cx="6758305" cy="480758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93700" marR="17780" indent="-343535">
              <a:lnSpc>
                <a:spcPts val="2620"/>
              </a:lnSpc>
              <a:spcBef>
                <a:spcPts val="355"/>
              </a:spcBef>
            </a:pPr>
            <a:r>
              <a:rPr sz="2350" dirty="0">
                <a:latin typeface="Times New Roman"/>
                <a:cs typeface="Times New Roman"/>
              </a:rPr>
              <a:t>The </a:t>
            </a:r>
            <a:r>
              <a:rPr sz="2350" spc="-5" dirty="0">
                <a:latin typeface="Times New Roman"/>
                <a:cs typeface="Times New Roman"/>
              </a:rPr>
              <a:t>simplest implementation </a:t>
            </a:r>
            <a:r>
              <a:rPr sz="2350" dirty="0">
                <a:latin typeface="Times New Roman"/>
                <a:cs typeface="Times New Roman"/>
              </a:rPr>
              <a:t>of the </a:t>
            </a:r>
            <a:r>
              <a:rPr sz="2350" spc="-5" dirty="0">
                <a:latin typeface="Times New Roman"/>
                <a:cs typeface="Times New Roman"/>
              </a:rPr>
              <a:t>Dijkstra's algorithm  stores </a:t>
            </a:r>
            <a:r>
              <a:rPr sz="2350" dirty="0">
                <a:latin typeface="Times New Roman"/>
                <a:cs typeface="Times New Roman"/>
              </a:rPr>
              <a:t>vertices </a:t>
            </a:r>
            <a:r>
              <a:rPr sz="2350" spc="-5" dirty="0">
                <a:latin typeface="Times New Roman"/>
                <a:cs typeface="Times New Roman"/>
              </a:rPr>
              <a:t>in </a:t>
            </a:r>
            <a:r>
              <a:rPr sz="2350" dirty="0">
                <a:latin typeface="Times New Roman"/>
                <a:cs typeface="Times New Roman"/>
              </a:rPr>
              <a:t>an ordinary </a:t>
            </a:r>
            <a:r>
              <a:rPr sz="2350" spc="-5" dirty="0">
                <a:latin typeface="Times New Roman"/>
                <a:cs typeface="Times New Roman"/>
              </a:rPr>
              <a:t>linked list </a:t>
            </a:r>
            <a:r>
              <a:rPr sz="2350" dirty="0">
                <a:latin typeface="Times New Roman"/>
                <a:cs typeface="Times New Roman"/>
              </a:rPr>
              <a:t>or</a:t>
            </a:r>
            <a:r>
              <a:rPr sz="2350" spc="5" dirty="0">
                <a:latin typeface="Times New Roman"/>
                <a:cs typeface="Times New Roman"/>
              </a:rPr>
              <a:t> </a:t>
            </a:r>
            <a:r>
              <a:rPr sz="2350" spc="-5" dirty="0">
                <a:latin typeface="Times New Roman"/>
                <a:cs typeface="Times New Roman"/>
              </a:rPr>
              <a:t>array</a:t>
            </a:r>
            <a:endParaRPr sz="2350">
              <a:latin typeface="Times New Roman"/>
              <a:cs typeface="Times New Roman"/>
            </a:endParaRPr>
          </a:p>
          <a:p>
            <a:pPr marL="511175">
              <a:lnSpc>
                <a:spcPct val="100000"/>
              </a:lnSpc>
              <a:spcBef>
                <a:spcPts val="210"/>
              </a:spcBef>
              <a:tabLst>
                <a:tab pos="800735" algn="l"/>
              </a:tabLst>
            </a:pPr>
            <a:r>
              <a:rPr sz="1100" spc="1155" dirty="0">
                <a:solidFill>
                  <a:srgbClr val="FF00FF"/>
                </a:solidFill>
                <a:latin typeface="Wingdings"/>
                <a:cs typeface="Wingdings"/>
              </a:rPr>
              <a:t>◼</a:t>
            </a:r>
            <a:r>
              <a:rPr sz="1100" spc="1155" dirty="0">
                <a:solidFill>
                  <a:srgbClr val="FF00F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Good for dense </a:t>
            </a:r>
            <a:r>
              <a:rPr sz="2000" dirty="0">
                <a:latin typeface="Times New Roman"/>
                <a:cs typeface="Times New Roman"/>
              </a:rPr>
              <a:t>graphs </a:t>
            </a:r>
            <a:r>
              <a:rPr sz="2000" spc="-5" dirty="0">
                <a:latin typeface="Times New Roman"/>
                <a:cs typeface="Times New Roman"/>
              </a:rPr>
              <a:t>(many</a:t>
            </a:r>
            <a:r>
              <a:rPr sz="2000" dirty="0">
                <a:latin typeface="Times New Roman"/>
                <a:cs typeface="Times New Roman"/>
              </a:rPr>
              <a:t> edges)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Times New Roman"/>
              <a:cs typeface="Times New Roman"/>
            </a:endParaRPr>
          </a:p>
          <a:p>
            <a:pPr marL="393700" indent="-340995">
              <a:lnSpc>
                <a:spcPct val="100000"/>
              </a:lnSpc>
              <a:buClr>
                <a:srgbClr val="9900FF"/>
              </a:buClr>
              <a:buSzPct val="60416"/>
              <a:buFont typeface="Wingdings"/>
              <a:buChar char="◼"/>
              <a:tabLst>
                <a:tab pos="393700" algn="l"/>
                <a:tab pos="394335" algn="l"/>
              </a:tabLst>
            </a:pPr>
            <a:r>
              <a:rPr sz="2400" dirty="0">
                <a:latin typeface="Times New Roman"/>
                <a:cs typeface="Times New Roman"/>
              </a:rPr>
              <a:t>|V| </a:t>
            </a:r>
            <a:r>
              <a:rPr sz="2400" spc="-5" dirty="0">
                <a:latin typeface="Times New Roman"/>
                <a:cs typeface="Times New Roman"/>
              </a:rPr>
              <a:t>vertices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|E|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edges</a:t>
            </a:r>
            <a:endParaRPr sz="2400">
              <a:latin typeface="Times New Roman"/>
              <a:cs typeface="Times New Roman"/>
            </a:endParaRPr>
          </a:p>
          <a:p>
            <a:pPr marL="393700" indent="-340995">
              <a:lnSpc>
                <a:spcPct val="100000"/>
              </a:lnSpc>
              <a:spcBef>
                <a:spcPts val="300"/>
              </a:spcBef>
              <a:buClr>
                <a:srgbClr val="9900FF"/>
              </a:buClr>
              <a:buSzPct val="60416"/>
              <a:buFont typeface="Wingdings"/>
              <a:buChar char="◼"/>
              <a:tabLst>
                <a:tab pos="393700" algn="l"/>
                <a:tab pos="394335" algn="l"/>
              </a:tabLst>
            </a:pPr>
            <a:r>
              <a:rPr sz="2400" spc="-5" dirty="0">
                <a:latin typeface="Times New Roman"/>
                <a:cs typeface="Times New Roman"/>
              </a:rPr>
              <a:t>Initialization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504D"/>
                </a:solidFill>
                <a:latin typeface="Times New Roman"/>
                <a:cs typeface="Times New Roman"/>
              </a:rPr>
              <a:t>O(|V|)</a:t>
            </a:r>
            <a:endParaRPr sz="2400">
              <a:latin typeface="Times New Roman"/>
              <a:cs typeface="Times New Roman"/>
            </a:endParaRPr>
          </a:p>
          <a:p>
            <a:pPr marL="393700" indent="-340995">
              <a:lnSpc>
                <a:spcPct val="100000"/>
              </a:lnSpc>
              <a:spcBef>
                <a:spcPts val="315"/>
              </a:spcBef>
              <a:buClr>
                <a:srgbClr val="9900FF"/>
              </a:buClr>
              <a:buSzPct val="60416"/>
              <a:buFont typeface="Wingdings"/>
              <a:buChar char="◼"/>
              <a:tabLst>
                <a:tab pos="393700" algn="l"/>
                <a:tab pos="394335" algn="l"/>
              </a:tabLst>
            </a:pPr>
            <a:r>
              <a:rPr sz="2400" spc="-5" dirty="0">
                <a:latin typeface="Times New Roman"/>
                <a:cs typeface="Times New Roman"/>
              </a:rPr>
              <a:t>While </a:t>
            </a:r>
            <a:r>
              <a:rPr sz="2400" dirty="0">
                <a:latin typeface="Times New Roman"/>
                <a:cs typeface="Times New Roman"/>
              </a:rPr>
              <a:t>loop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504D"/>
                </a:solidFill>
                <a:latin typeface="Times New Roman"/>
                <a:cs typeface="Times New Roman"/>
              </a:rPr>
              <a:t>O(|V|)</a:t>
            </a:r>
            <a:endParaRPr sz="2400">
              <a:latin typeface="Times New Roman"/>
              <a:cs typeface="Times New Roman"/>
            </a:endParaRPr>
          </a:p>
          <a:p>
            <a:pPr marL="800735" lvl="1" indent="-290195">
              <a:lnSpc>
                <a:spcPct val="100000"/>
              </a:lnSpc>
              <a:spcBef>
                <a:spcPts val="280"/>
              </a:spcBef>
              <a:buClr>
                <a:srgbClr val="FF00FF"/>
              </a:buClr>
              <a:buSzPct val="55000"/>
              <a:buFont typeface="Wingdings"/>
              <a:buChar char="◼"/>
              <a:tabLst>
                <a:tab pos="800735" algn="l"/>
                <a:tab pos="801370" algn="l"/>
              </a:tabLst>
            </a:pPr>
            <a:r>
              <a:rPr sz="2000" dirty="0">
                <a:latin typeface="Times New Roman"/>
                <a:cs typeface="Times New Roman"/>
              </a:rPr>
              <a:t>Find </a:t>
            </a:r>
            <a:r>
              <a:rPr sz="2000" spc="-5" dirty="0">
                <a:latin typeface="Times New Roman"/>
                <a:cs typeface="Times New Roman"/>
              </a:rPr>
              <a:t>and remove </a:t>
            </a:r>
            <a:r>
              <a:rPr sz="2000" spc="-10" dirty="0">
                <a:latin typeface="Times New Roman"/>
                <a:cs typeface="Times New Roman"/>
              </a:rPr>
              <a:t>min </a:t>
            </a:r>
            <a:r>
              <a:rPr sz="2000" spc="-5" dirty="0">
                <a:latin typeface="Times New Roman"/>
                <a:cs typeface="Times New Roman"/>
              </a:rPr>
              <a:t>distance vertices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504D"/>
                </a:solidFill>
                <a:latin typeface="Times New Roman"/>
                <a:cs typeface="Times New Roman"/>
              </a:rPr>
              <a:t>O(|V|)</a:t>
            </a:r>
            <a:endParaRPr sz="2000">
              <a:latin typeface="Times New Roman"/>
              <a:cs typeface="Times New Roman"/>
            </a:endParaRPr>
          </a:p>
          <a:p>
            <a:pPr marL="800735" lvl="1" indent="-290195">
              <a:lnSpc>
                <a:spcPct val="100000"/>
              </a:lnSpc>
              <a:spcBef>
                <a:spcPts val="265"/>
              </a:spcBef>
              <a:buClr>
                <a:srgbClr val="FF00FF"/>
              </a:buClr>
              <a:buSzPct val="55000"/>
              <a:buFont typeface="Wingdings"/>
              <a:buChar char="◼"/>
              <a:tabLst>
                <a:tab pos="800735" algn="l"/>
                <a:tab pos="801370" algn="l"/>
              </a:tabLst>
            </a:pPr>
            <a:r>
              <a:rPr sz="2000" spc="-5" dirty="0">
                <a:latin typeface="Times New Roman"/>
                <a:cs typeface="Times New Roman"/>
              </a:rPr>
              <a:t>Potentially </a:t>
            </a:r>
            <a:r>
              <a:rPr sz="2000" dirty="0">
                <a:solidFill>
                  <a:srgbClr val="C0504D"/>
                </a:solidFill>
                <a:latin typeface="Times New Roman"/>
                <a:cs typeface="Times New Roman"/>
              </a:rPr>
              <a:t>|E|</a:t>
            </a:r>
            <a:r>
              <a:rPr sz="2000" spc="-1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updates</a:t>
            </a:r>
            <a:endParaRPr sz="2000">
              <a:latin typeface="Times New Roman"/>
              <a:cs typeface="Times New Roman"/>
            </a:endParaRPr>
          </a:p>
          <a:p>
            <a:pPr marL="968375">
              <a:lnSpc>
                <a:spcPct val="100000"/>
              </a:lnSpc>
              <a:spcBef>
                <a:spcPts val="220"/>
              </a:spcBef>
              <a:tabLst>
                <a:tab pos="1193800" algn="l"/>
              </a:tabLst>
            </a:pPr>
            <a:r>
              <a:rPr sz="800" spc="840" dirty="0">
                <a:solidFill>
                  <a:srgbClr val="9900FF"/>
                </a:solidFill>
                <a:latin typeface="Wingdings"/>
                <a:cs typeface="Wingdings"/>
              </a:rPr>
              <a:t>◼</a:t>
            </a:r>
            <a:r>
              <a:rPr sz="800" spc="840" dirty="0">
                <a:solidFill>
                  <a:srgbClr val="9900FF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Times New Roman"/>
                <a:cs typeface="Times New Roman"/>
              </a:rPr>
              <a:t>Update costs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C0504D"/>
                </a:solidFill>
                <a:latin typeface="Times New Roman"/>
                <a:cs typeface="Times New Roman"/>
              </a:rPr>
              <a:t>O(1)</a:t>
            </a:r>
            <a:endParaRPr sz="1600">
              <a:latin typeface="Times New Roman"/>
              <a:cs typeface="Times New Roman"/>
            </a:endParaRPr>
          </a:p>
          <a:p>
            <a:pPr marL="393700" indent="-340995">
              <a:lnSpc>
                <a:spcPct val="100000"/>
              </a:lnSpc>
              <a:spcBef>
                <a:spcPts val="290"/>
              </a:spcBef>
              <a:buClr>
                <a:srgbClr val="9900FF"/>
              </a:buClr>
              <a:buSzPct val="60416"/>
              <a:buFont typeface="Wingdings"/>
              <a:buChar char="◼"/>
              <a:tabLst>
                <a:tab pos="393700" algn="l"/>
                <a:tab pos="394335" algn="l"/>
              </a:tabLst>
            </a:pPr>
            <a:r>
              <a:rPr sz="2400" spc="-5" dirty="0">
                <a:latin typeface="Times New Roman"/>
                <a:cs typeface="Times New Roman"/>
              </a:rPr>
              <a:t>Reconstruct </a:t>
            </a:r>
            <a:r>
              <a:rPr sz="2400" dirty="0">
                <a:latin typeface="Times New Roman"/>
                <a:cs typeface="Times New Roman"/>
              </a:rPr>
              <a:t>path </a:t>
            </a:r>
            <a:r>
              <a:rPr sz="2400" spc="-5" dirty="0">
                <a:solidFill>
                  <a:srgbClr val="C0504D"/>
                </a:solidFill>
                <a:latin typeface="Times New Roman"/>
                <a:cs typeface="Times New Roman"/>
              </a:rPr>
              <a:t>O(|E|)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Total </a:t>
            </a:r>
            <a:r>
              <a:rPr sz="2400" spc="-5" dirty="0">
                <a:latin typeface="Times New Roman"/>
                <a:cs typeface="Times New Roman"/>
              </a:rPr>
              <a:t>time </a:t>
            </a:r>
            <a:r>
              <a:rPr sz="2400" spc="-5" dirty="0">
                <a:solidFill>
                  <a:srgbClr val="C0504D"/>
                </a:solidFill>
                <a:latin typeface="Times New Roman"/>
                <a:cs typeface="Times New Roman"/>
              </a:rPr>
              <a:t>O(|V</a:t>
            </a:r>
            <a:r>
              <a:rPr sz="3150" spc="-7" baseline="30423" dirty="0">
                <a:solidFill>
                  <a:srgbClr val="C0504D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C0504D"/>
                </a:solidFill>
                <a:latin typeface="Times New Roman"/>
                <a:cs typeface="Times New Roman"/>
              </a:rPr>
              <a:t>| </a:t>
            </a:r>
            <a:r>
              <a:rPr sz="2400" dirty="0">
                <a:solidFill>
                  <a:srgbClr val="C0504D"/>
                </a:solidFill>
                <a:latin typeface="Times New Roman"/>
                <a:cs typeface="Times New Roman"/>
              </a:rPr>
              <a:t>+ |E|) = </a:t>
            </a:r>
            <a:r>
              <a:rPr sz="2400" spc="-5" dirty="0">
                <a:solidFill>
                  <a:srgbClr val="C0504D"/>
                </a:solidFill>
                <a:latin typeface="Times New Roman"/>
                <a:cs typeface="Times New Roman"/>
              </a:rPr>
              <a:t>O(|V</a:t>
            </a:r>
            <a:r>
              <a:rPr sz="3150" spc="-7" baseline="30423" dirty="0">
                <a:solidFill>
                  <a:srgbClr val="C0504D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C0504D"/>
                </a:solidFill>
                <a:latin typeface="Times New Roman"/>
                <a:cs typeface="Times New Roman"/>
              </a:rPr>
              <a:t>|</a:t>
            </a:r>
            <a:r>
              <a:rPr sz="2400" spc="-1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504D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8669" y="6442964"/>
            <a:ext cx="19939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5" dirty="0">
                <a:latin typeface="Carlito"/>
                <a:cs typeface="Carlito"/>
              </a:rPr>
              <a:t>61</a:t>
            </a:r>
            <a:endParaRPr sz="13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9867" y="1137920"/>
            <a:ext cx="7784511" cy="4652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900" y="290829"/>
            <a:ext cx="3742054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0" dirty="0">
                <a:solidFill>
                  <a:srgbClr val="3A61AE"/>
                </a:solidFill>
                <a:latin typeface="Arial"/>
                <a:cs typeface="Arial"/>
              </a:rPr>
              <a:t>Dijkstra</a:t>
            </a:r>
            <a:r>
              <a:rPr sz="3900" b="0" spc="-60" dirty="0">
                <a:solidFill>
                  <a:srgbClr val="3A61AE"/>
                </a:solidFill>
                <a:latin typeface="Arial"/>
                <a:cs typeface="Arial"/>
              </a:rPr>
              <a:t> </a:t>
            </a:r>
            <a:r>
              <a:rPr sz="3900" b="0" spc="-5" dirty="0">
                <a:solidFill>
                  <a:srgbClr val="3A61AE"/>
                </a:solidFill>
                <a:latin typeface="Arial"/>
                <a:cs typeface="Arial"/>
              </a:rPr>
              <a:t>Example</a:t>
            </a:r>
            <a:endParaRPr sz="3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28531" y="6682583"/>
            <a:ext cx="259079" cy="2235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z="1300" spc="-5" dirty="0">
                <a:latin typeface="Arial"/>
                <a:cs typeface="Arial"/>
              </a:rPr>
              <a:t>62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6411" y="828675"/>
            <a:ext cx="7560641" cy="3712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900" y="290829"/>
            <a:ext cx="3742054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0" dirty="0">
                <a:solidFill>
                  <a:srgbClr val="3A61AE"/>
                </a:solidFill>
                <a:latin typeface="Arial"/>
                <a:cs typeface="Arial"/>
              </a:rPr>
              <a:t>Dijkstra</a:t>
            </a:r>
            <a:r>
              <a:rPr sz="3900" b="0" spc="-60" dirty="0">
                <a:solidFill>
                  <a:srgbClr val="3A61AE"/>
                </a:solidFill>
                <a:latin typeface="Arial"/>
                <a:cs typeface="Arial"/>
              </a:rPr>
              <a:t> </a:t>
            </a:r>
            <a:r>
              <a:rPr sz="3900" b="0" spc="-5" dirty="0">
                <a:solidFill>
                  <a:srgbClr val="3A61AE"/>
                </a:solidFill>
                <a:latin typeface="Arial"/>
                <a:cs typeface="Arial"/>
              </a:rPr>
              <a:t>Example</a:t>
            </a:r>
            <a:endParaRPr sz="3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28531" y="6682583"/>
            <a:ext cx="259079" cy="2235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z="1300" spc="-5" dirty="0">
                <a:latin typeface="Arial"/>
                <a:cs typeface="Arial"/>
              </a:rPr>
              <a:t>63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6592" y="982345"/>
            <a:ext cx="7621539" cy="4663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900" y="290829"/>
            <a:ext cx="3742054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0" dirty="0">
                <a:solidFill>
                  <a:srgbClr val="3A61AE"/>
                </a:solidFill>
                <a:latin typeface="Arial"/>
                <a:cs typeface="Arial"/>
              </a:rPr>
              <a:t>Dijkstra</a:t>
            </a:r>
            <a:r>
              <a:rPr sz="3900" b="0" spc="-60" dirty="0">
                <a:solidFill>
                  <a:srgbClr val="3A61AE"/>
                </a:solidFill>
                <a:latin typeface="Arial"/>
                <a:cs typeface="Arial"/>
              </a:rPr>
              <a:t> </a:t>
            </a:r>
            <a:r>
              <a:rPr sz="3900" b="0" spc="-5" dirty="0">
                <a:solidFill>
                  <a:srgbClr val="3A61AE"/>
                </a:solidFill>
                <a:latin typeface="Arial"/>
                <a:cs typeface="Arial"/>
              </a:rPr>
              <a:t>Example</a:t>
            </a:r>
            <a:endParaRPr sz="3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28531" y="6682583"/>
            <a:ext cx="259079" cy="2235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z="1300" spc="-5" dirty="0">
                <a:latin typeface="Arial"/>
                <a:cs typeface="Arial"/>
              </a:rPr>
              <a:t>64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6592" y="1034415"/>
            <a:ext cx="7621539" cy="4663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900" y="290829"/>
            <a:ext cx="374269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0" dirty="0">
                <a:solidFill>
                  <a:srgbClr val="3A61AE"/>
                </a:solidFill>
                <a:latin typeface="Arial"/>
                <a:cs typeface="Arial"/>
              </a:rPr>
              <a:t>Dijkstra</a:t>
            </a:r>
            <a:r>
              <a:rPr sz="3900" b="0" spc="-90" dirty="0">
                <a:solidFill>
                  <a:srgbClr val="3A61AE"/>
                </a:solidFill>
                <a:latin typeface="Arial"/>
                <a:cs typeface="Arial"/>
              </a:rPr>
              <a:t> </a:t>
            </a:r>
            <a:r>
              <a:rPr sz="3900" b="0" dirty="0">
                <a:solidFill>
                  <a:srgbClr val="3A61AE"/>
                </a:solidFill>
                <a:latin typeface="Arial"/>
                <a:cs typeface="Arial"/>
              </a:rPr>
              <a:t>Example</a:t>
            </a:r>
            <a:endParaRPr sz="3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28531" y="6682583"/>
            <a:ext cx="259079" cy="2235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z="1300" spc="-5" dirty="0">
                <a:latin typeface="Arial"/>
                <a:cs typeface="Arial"/>
              </a:rPr>
              <a:t>65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7242" y="982345"/>
            <a:ext cx="7621539" cy="4663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900" y="290829"/>
            <a:ext cx="3742054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0" dirty="0">
                <a:solidFill>
                  <a:srgbClr val="3A61AE"/>
                </a:solidFill>
                <a:latin typeface="Arial"/>
                <a:cs typeface="Arial"/>
              </a:rPr>
              <a:t>Dijkstra</a:t>
            </a:r>
            <a:r>
              <a:rPr sz="3900" b="0" spc="-60" dirty="0">
                <a:solidFill>
                  <a:srgbClr val="3A61AE"/>
                </a:solidFill>
                <a:latin typeface="Arial"/>
                <a:cs typeface="Arial"/>
              </a:rPr>
              <a:t> </a:t>
            </a:r>
            <a:r>
              <a:rPr sz="3900" b="0" spc="-5" dirty="0">
                <a:solidFill>
                  <a:srgbClr val="3A61AE"/>
                </a:solidFill>
                <a:latin typeface="Arial"/>
                <a:cs typeface="Arial"/>
              </a:rPr>
              <a:t>Example</a:t>
            </a:r>
            <a:endParaRPr sz="3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28531" y="6682583"/>
            <a:ext cx="259079" cy="2235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z="1300" spc="-5" dirty="0">
                <a:latin typeface="Arial"/>
                <a:cs typeface="Arial"/>
              </a:rPr>
              <a:t>66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87900" y="4526914"/>
            <a:ext cx="2195195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146" y="461517"/>
            <a:ext cx="6259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Times New Roman"/>
                <a:cs typeface="Times New Roman"/>
              </a:rPr>
              <a:t>Directed vs. Undirected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Graph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916923" y="6679005"/>
            <a:ext cx="175895" cy="238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z="1400" dirty="0">
                <a:latin typeface="Arial"/>
                <a:cs typeface="Arial"/>
              </a:rPr>
              <a:t>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1490217"/>
            <a:ext cx="7117715" cy="1805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52425" marR="5080" indent="-340360">
              <a:lnSpc>
                <a:spcPts val="3240"/>
              </a:lnSpc>
              <a:spcBef>
                <a:spcPts val="300"/>
              </a:spcBef>
              <a:buClr>
                <a:srgbClr val="9900FF"/>
              </a:buClr>
              <a:buSzPct val="60714"/>
              <a:buFont typeface="Wingdings"/>
              <a:buChar char="◼"/>
              <a:tabLst>
                <a:tab pos="352425" algn="l"/>
                <a:tab pos="353060" algn="l"/>
              </a:tabLst>
            </a:pPr>
            <a:r>
              <a:rPr sz="2800" spc="-5" dirty="0">
                <a:latin typeface="Times New Roman"/>
                <a:cs typeface="Times New Roman"/>
              </a:rPr>
              <a:t>An </a:t>
            </a:r>
            <a:r>
              <a:rPr sz="2800" spc="-5" dirty="0">
                <a:solidFill>
                  <a:srgbClr val="CC3300"/>
                </a:solidFill>
                <a:latin typeface="Times New Roman"/>
                <a:cs typeface="Times New Roman"/>
              </a:rPr>
              <a:t>undirected graph </a:t>
            </a:r>
            <a:r>
              <a:rPr sz="2800" spc="-5" dirty="0">
                <a:latin typeface="Times New Roman"/>
                <a:cs typeface="Times New Roman"/>
              </a:rPr>
              <a:t>is one in which the pair </a:t>
            </a:r>
            <a:r>
              <a:rPr sz="2800" spc="-290" dirty="0">
                <a:latin typeface="Times New Roman"/>
                <a:cs typeface="Times New Roman"/>
              </a:rPr>
              <a:t>of  </a:t>
            </a:r>
            <a:r>
              <a:rPr sz="2800" spc="-5" dirty="0">
                <a:latin typeface="Times New Roman"/>
                <a:cs typeface="Times New Roman"/>
              </a:rPr>
              <a:t>vertices in a edge is unordered, </a:t>
            </a:r>
            <a:r>
              <a:rPr sz="2800" b="1" dirty="0">
                <a:latin typeface="Times New Roman"/>
                <a:cs typeface="Times New Roman"/>
              </a:rPr>
              <a:t>(v</a:t>
            </a:r>
            <a:r>
              <a:rPr sz="1600" b="1" dirty="0">
                <a:latin typeface="Times New Roman"/>
                <a:cs typeface="Times New Roman"/>
              </a:rPr>
              <a:t>0</a:t>
            </a:r>
            <a:r>
              <a:rPr sz="2800" b="1" dirty="0">
                <a:latin typeface="Times New Roman"/>
                <a:cs typeface="Times New Roman"/>
              </a:rPr>
              <a:t>, v</a:t>
            </a:r>
            <a:r>
              <a:rPr sz="1600" b="1" dirty="0">
                <a:latin typeface="Times New Roman"/>
                <a:cs typeface="Times New Roman"/>
              </a:rPr>
              <a:t>1</a:t>
            </a:r>
            <a:r>
              <a:rPr sz="2800" b="1" dirty="0">
                <a:latin typeface="Times New Roman"/>
                <a:cs typeface="Times New Roman"/>
              </a:rPr>
              <a:t>) </a:t>
            </a:r>
            <a:r>
              <a:rPr sz="2800" b="1" spc="-5" dirty="0">
                <a:latin typeface="Times New Roman"/>
                <a:cs typeface="Times New Roman"/>
              </a:rPr>
              <a:t>=</a:t>
            </a:r>
            <a:r>
              <a:rPr sz="2800" b="1" spc="5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(v</a:t>
            </a:r>
            <a:r>
              <a:rPr sz="1600" b="1" spc="-5" dirty="0">
                <a:latin typeface="Times New Roman"/>
                <a:cs typeface="Times New Roman"/>
              </a:rPr>
              <a:t>1</a:t>
            </a:r>
            <a:r>
              <a:rPr sz="2800" b="1" spc="-5" dirty="0">
                <a:latin typeface="Times New Roman"/>
                <a:cs typeface="Times New Roman"/>
              </a:rPr>
              <a:t>,v</a:t>
            </a:r>
            <a:r>
              <a:rPr sz="1600" b="1" spc="-5" dirty="0">
                <a:latin typeface="Times New Roman"/>
                <a:cs typeface="Times New Roman"/>
              </a:rPr>
              <a:t>0</a:t>
            </a:r>
            <a:r>
              <a:rPr sz="2800" b="1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352425" marR="44450" indent="-340360">
              <a:lnSpc>
                <a:spcPts val="3240"/>
              </a:lnSpc>
              <a:spcBef>
                <a:spcPts val="940"/>
              </a:spcBef>
              <a:buClr>
                <a:srgbClr val="9900FF"/>
              </a:buClr>
              <a:buSzPct val="60714"/>
              <a:buFont typeface="Wingdings"/>
              <a:buChar char="◼"/>
              <a:tabLst>
                <a:tab pos="352425" algn="l"/>
                <a:tab pos="353060" algn="l"/>
              </a:tabLst>
            </a:pP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spc="-5" dirty="0">
                <a:solidFill>
                  <a:srgbClr val="CC3300"/>
                </a:solidFill>
                <a:latin typeface="Times New Roman"/>
                <a:cs typeface="Times New Roman"/>
              </a:rPr>
              <a:t>directed graph </a:t>
            </a:r>
            <a:r>
              <a:rPr sz="2800" spc="-5" dirty="0">
                <a:latin typeface="Times New Roman"/>
                <a:cs typeface="Times New Roman"/>
              </a:rPr>
              <a:t>is one in which each </a:t>
            </a:r>
            <a:r>
              <a:rPr sz="2800" dirty="0">
                <a:latin typeface="Times New Roman"/>
                <a:cs typeface="Times New Roman"/>
              </a:rPr>
              <a:t>edge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spc="-800" dirty="0">
                <a:latin typeface="Times New Roman"/>
                <a:cs typeface="Times New Roman"/>
              </a:rPr>
              <a:t>a </a:t>
            </a:r>
            <a:r>
              <a:rPr sz="2800" spc="-6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directed pair of vertices, </a:t>
            </a:r>
            <a:r>
              <a:rPr sz="2800" b="1" dirty="0">
                <a:latin typeface="Times New Roman"/>
                <a:cs typeface="Times New Roman"/>
              </a:rPr>
              <a:t>&lt;v</a:t>
            </a:r>
            <a:r>
              <a:rPr sz="1600" b="1" dirty="0">
                <a:latin typeface="Times New Roman"/>
                <a:cs typeface="Times New Roman"/>
              </a:rPr>
              <a:t>0</a:t>
            </a:r>
            <a:r>
              <a:rPr sz="2800" b="1" dirty="0">
                <a:latin typeface="Times New Roman"/>
                <a:cs typeface="Times New Roman"/>
              </a:rPr>
              <a:t>, v</a:t>
            </a:r>
            <a:r>
              <a:rPr sz="1600" b="1" dirty="0">
                <a:latin typeface="Times New Roman"/>
                <a:cs typeface="Times New Roman"/>
              </a:rPr>
              <a:t>1</a:t>
            </a:r>
            <a:r>
              <a:rPr sz="2800" b="1" dirty="0">
                <a:latin typeface="Times New Roman"/>
                <a:cs typeface="Times New Roman"/>
              </a:rPr>
              <a:t>&gt; </a:t>
            </a:r>
            <a:r>
              <a:rPr sz="2800" b="1" spc="-5" dirty="0">
                <a:latin typeface="Times New Roman"/>
                <a:cs typeface="Times New Roman"/>
              </a:rPr>
              <a:t>!=</a:t>
            </a:r>
            <a:r>
              <a:rPr sz="2800" b="1" spc="2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&lt;v</a:t>
            </a:r>
            <a:r>
              <a:rPr sz="1600" b="1" spc="-5" dirty="0">
                <a:latin typeface="Times New Roman"/>
                <a:cs typeface="Times New Roman"/>
              </a:rPr>
              <a:t>1</a:t>
            </a:r>
            <a:r>
              <a:rPr sz="2800" b="1" spc="-5" dirty="0">
                <a:latin typeface="Times New Roman"/>
                <a:cs typeface="Times New Roman"/>
              </a:rPr>
              <a:t>,v</a:t>
            </a:r>
            <a:r>
              <a:rPr sz="1600" b="1" spc="-5" dirty="0">
                <a:latin typeface="Times New Roman"/>
                <a:cs typeface="Times New Roman"/>
              </a:rPr>
              <a:t>0</a:t>
            </a:r>
            <a:r>
              <a:rPr sz="2800" b="1" spc="-5" dirty="0">
                <a:latin typeface="Times New Roman"/>
                <a:cs typeface="Times New Roman"/>
              </a:rPr>
              <a:t>&gt;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5842" y="4197476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C3300"/>
                </a:solidFill>
                <a:latin typeface="Times New Roman"/>
                <a:cs typeface="Times New Roman"/>
              </a:rPr>
              <a:t>tail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03872" y="4197476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C3300"/>
                </a:solidFill>
                <a:latin typeface="Times New Roman"/>
                <a:cs typeface="Times New Roman"/>
              </a:rPr>
              <a:t>head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7242" y="982345"/>
            <a:ext cx="7621539" cy="4663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900" y="290829"/>
            <a:ext cx="3742054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0" dirty="0">
                <a:solidFill>
                  <a:srgbClr val="3A61AE"/>
                </a:solidFill>
                <a:latin typeface="Arial"/>
                <a:cs typeface="Arial"/>
              </a:rPr>
              <a:t>Dijkstra</a:t>
            </a:r>
            <a:r>
              <a:rPr sz="3900" b="0" spc="-60" dirty="0">
                <a:solidFill>
                  <a:srgbClr val="3A61AE"/>
                </a:solidFill>
                <a:latin typeface="Arial"/>
                <a:cs typeface="Arial"/>
              </a:rPr>
              <a:t> </a:t>
            </a:r>
            <a:r>
              <a:rPr sz="3900" b="0" spc="-5" dirty="0">
                <a:solidFill>
                  <a:srgbClr val="3A61AE"/>
                </a:solidFill>
                <a:latin typeface="Arial"/>
                <a:cs typeface="Arial"/>
              </a:rPr>
              <a:t>Example</a:t>
            </a:r>
            <a:endParaRPr sz="3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28531" y="6682583"/>
            <a:ext cx="259079" cy="2235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z="1300" spc="-5" dirty="0">
                <a:latin typeface="Arial"/>
                <a:cs typeface="Arial"/>
              </a:rPr>
              <a:t>67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5286" y="1145540"/>
            <a:ext cx="7696919" cy="4663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900" y="290829"/>
            <a:ext cx="3742054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0" dirty="0">
                <a:solidFill>
                  <a:srgbClr val="3A61AE"/>
                </a:solidFill>
                <a:latin typeface="Arial"/>
                <a:cs typeface="Arial"/>
              </a:rPr>
              <a:t>Dijkstra</a:t>
            </a:r>
            <a:r>
              <a:rPr sz="3900" b="0" spc="-60" dirty="0">
                <a:solidFill>
                  <a:srgbClr val="3A61AE"/>
                </a:solidFill>
                <a:latin typeface="Arial"/>
                <a:cs typeface="Arial"/>
              </a:rPr>
              <a:t> </a:t>
            </a:r>
            <a:r>
              <a:rPr sz="3900" b="0" spc="-5" dirty="0">
                <a:solidFill>
                  <a:srgbClr val="3A61AE"/>
                </a:solidFill>
                <a:latin typeface="Arial"/>
                <a:cs typeface="Arial"/>
              </a:rPr>
              <a:t>Example</a:t>
            </a:r>
            <a:endParaRPr sz="3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28531" y="6682583"/>
            <a:ext cx="259079" cy="2235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z="1300" spc="-5" dirty="0">
                <a:latin typeface="Arial"/>
                <a:cs typeface="Arial"/>
              </a:rPr>
              <a:t>68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9277" y="1145540"/>
            <a:ext cx="7698105" cy="46805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900" y="290829"/>
            <a:ext cx="3742054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0" dirty="0">
                <a:solidFill>
                  <a:srgbClr val="3A61AE"/>
                </a:solidFill>
                <a:latin typeface="Arial"/>
                <a:cs typeface="Arial"/>
              </a:rPr>
              <a:t>Dijkstra</a:t>
            </a:r>
            <a:r>
              <a:rPr sz="3900" b="0" spc="-60" dirty="0">
                <a:solidFill>
                  <a:srgbClr val="3A61AE"/>
                </a:solidFill>
                <a:latin typeface="Arial"/>
                <a:cs typeface="Arial"/>
              </a:rPr>
              <a:t> </a:t>
            </a:r>
            <a:r>
              <a:rPr sz="3900" b="0" spc="-5" dirty="0">
                <a:solidFill>
                  <a:srgbClr val="3A61AE"/>
                </a:solidFill>
                <a:latin typeface="Arial"/>
                <a:cs typeface="Arial"/>
              </a:rPr>
              <a:t>Example</a:t>
            </a:r>
            <a:endParaRPr sz="3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28531" y="6682583"/>
            <a:ext cx="259079" cy="2235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z="1300" spc="-5" dirty="0">
                <a:latin typeface="Arial"/>
                <a:cs typeface="Arial"/>
              </a:rPr>
              <a:t>69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6718" y="1145540"/>
            <a:ext cx="7748346" cy="4663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900" y="290829"/>
            <a:ext cx="3742054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0" dirty="0">
                <a:solidFill>
                  <a:srgbClr val="3A61AE"/>
                </a:solidFill>
                <a:latin typeface="Arial"/>
                <a:cs typeface="Arial"/>
              </a:rPr>
              <a:t>Dijkstra</a:t>
            </a:r>
            <a:r>
              <a:rPr sz="3900" b="0" spc="-60" dirty="0">
                <a:solidFill>
                  <a:srgbClr val="3A61AE"/>
                </a:solidFill>
                <a:latin typeface="Arial"/>
                <a:cs typeface="Arial"/>
              </a:rPr>
              <a:t> </a:t>
            </a:r>
            <a:r>
              <a:rPr sz="3900" b="0" spc="-5" dirty="0">
                <a:solidFill>
                  <a:srgbClr val="3A61AE"/>
                </a:solidFill>
                <a:latin typeface="Arial"/>
                <a:cs typeface="Arial"/>
              </a:rPr>
              <a:t>Example</a:t>
            </a:r>
            <a:endParaRPr sz="3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28531" y="6682583"/>
            <a:ext cx="259079" cy="2235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z="1300" spc="-5" dirty="0">
                <a:latin typeface="Arial"/>
                <a:cs typeface="Arial"/>
              </a:rPr>
              <a:t>70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5290" y="1145540"/>
            <a:ext cx="7739775" cy="4672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900" y="290829"/>
            <a:ext cx="3742054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0" dirty="0">
                <a:solidFill>
                  <a:srgbClr val="3A61AE"/>
                </a:solidFill>
                <a:latin typeface="Arial"/>
                <a:cs typeface="Arial"/>
              </a:rPr>
              <a:t>Dijkstra</a:t>
            </a:r>
            <a:r>
              <a:rPr sz="3900" b="0" spc="-60" dirty="0">
                <a:solidFill>
                  <a:srgbClr val="3A61AE"/>
                </a:solidFill>
                <a:latin typeface="Arial"/>
                <a:cs typeface="Arial"/>
              </a:rPr>
              <a:t> </a:t>
            </a:r>
            <a:r>
              <a:rPr sz="3900" b="0" spc="-5" dirty="0">
                <a:solidFill>
                  <a:srgbClr val="3A61AE"/>
                </a:solidFill>
                <a:latin typeface="Arial"/>
                <a:cs typeface="Arial"/>
              </a:rPr>
              <a:t>Example</a:t>
            </a:r>
            <a:endParaRPr sz="3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28531" y="6682583"/>
            <a:ext cx="259079" cy="2235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z="1300" spc="-5" dirty="0">
                <a:latin typeface="Arial"/>
                <a:cs typeface="Arial"/>
              </a:rPr>
              <a:t>71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2144395"/>
            <a:ext cx="7675245" cy="43072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900" y="298450"/>
            <a:ext cx="7510780" cy="61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50" b="0" dirty="0">
                <a:solidFill>
                  <a:srgbClr val="3A61AE"/>
                </a:solidFill>
                <a:latin typeface="Arial"/>
                <a:cs typeface="Arial"/>
              </a:rPr>
              <a:t>Applications of </a:t>
            </a:r>
            <a:r>
              <a:rPr sz="3850" b="0" spc="-5" dirty="0">
                <a:solidFill>
                  <a:srgbClr val="3A61AE"/>
                </a:solidFill>
                <a:latin typeface="Arial"/>
                <a:cs typeface="Arial"/>
              </a:rPr>
              <a:t>Dijkstra's</a:t>
            </a:r>
            <a:r>
              <a:rPr sz="3850" b="0" spc="-20" dirty="0">
                <a:solidFill>
                  <a:srgbClr val="3A61AE"/>
                </a:solidFill>
                <a:latin typeface="Arial"/>
                <a:cs typeface="Arial"/>
              </a:rPr>
              <a:t> </a:t>
            </a:r>
            <a:r>
              <a:rPr sz="3850" b="0" spc="-5" dirty="0">
                <a:solidFill>
                  <a:srgbClr val="3A61AE"/>
                </a:solidFill>
                <a:latin typeface="Arial"/>
                <a:cs typeface="Arial"/>
              </a:rPr>
              <a:t>Algorithm</a:t>
            </a:r>
            <a:endParaRPr sz="38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28531" y="6682583"/>
            <a:ext cx="259079" cy="2235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z="1300" spc="-5" dirty="0">
                <a:latin typeface="Arial"/>
                <a:cs typeface="Arial"/>
              </a:rPr>
              <a:t>72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279" y="1109218"/>
            <a:ext cx="5986145" cy="1261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885" indent="-210820">
              <a:lnSpc>
                <a:spcPts val="3270"/>
              </a:lnSpc>
              <a:spcBef>
                <a:spcPts val="95"/>
              </a:spcBef>
              <a:buChar char="-"/>
              <a:tabLst>
                <a:tab pos="223520" algn="l"/>
              </a:tabLst>
            </a:pPr>
            <a:r>
              <a:rPr sz="2800" spc="-5" dirty="0">
                <a:solidFill>
                  <a:srgbClr val="444444"/>
                </a:solidFill>
                <a:latin typeface="Arial"/>
                <a:cs typeface="Arial"/>
              </a:rPr>
              <a:t>Traffic Information</a:t>
            </a:r>
            <a:r>
              <a:rPr sz="28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44444"/>
                </a:solidFill>
                <a:latin typeface="Arial"/>
                <a:cs typeface="Arial"/>
              </a:rPr>
              <a:t>Systems</a:t>
            </a:r>
            <a:endParaRPr sz="2800">
              <a:latin typeface="Arial"/>
              <a:cs typeface="Arial"/>
            </a:endParaRPr>
          </a:p>
          <a:p>
            <a:pPr marL="222885" indent="-210820">
              <a:lnSpc>
                <a:spcPts val="3190"/>
              </a:lnSpc>
              <a:buChar char="-"/>
              <a:tabLst>
                <a:tab pos="223520" algn="l"/>
              </a:tabLst>
            </a:pPr>
            <a:r>
              <a:rPr sz="2800" spc="-5" dirty="0">
                <a:solidFill>
                  <a:srgbClr val="444444"/>
                </a:solidFill>
                <a:latin typeface="Arial"/>
                <a:cs typeface="Arial"/>
              </a:rPr>
              <a:t>Mapping (Map Quest, Google</a:t>
            </a:r>
            <a:r>
              <a:rPr sz="28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44444"/>
                </a:solidFill>
                <a:latin typeface="Arial"/>
                <a:cs typeface="Arial"/>
              </a:rPr>
              <a:t>Maps)</a:t>
            </a:r>
            <a:endParaRPr sz="2800">
              <a:latin typeface="Arial"/>
              <a:cs typeface="Arial"/>
            </a:endParaRPr>
          </a:p>
          <a:p>
            <a:pPr marL="222885" indent="-210820">
              <a:lnSpc>
                <a:spcPts val="3279"/>
              </a:lnSpc>
              <a:buChar char="-"/>
              <a:tabLst>
                <a:tab pos="223520" algn="l"/>
              </a:tabLst>
            </a:pPr>
            <a:r>
              <a:rPr sz="2800" spc="-5" dirty="0">
                <a:solidFill>
                  <a:srgbClr val="444444"/>
                </a:solidFill>
                <a:latin typeface="Arial"/>
                <a:cs typeface="Arial"/>
              </a:rPr>
              <a:t>Routing</a:t>
            </a:r>
            <a:r>
              <a:rPr sz="28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44444"/>
                </a:solidFill>
                <a:latin typeface="Arial"/>
                <a:cs typeface="Arial"/>
              </a:rPr>
              <a:t>Systems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828531" y="6682583"/>
            <a:ext cx="259079" cy="2235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z="1300" spc="-5" dirty="0">
                <a:latin typeface="Arial"/>
                <a:cs typeface="Arial"/>
              </a:rPr>
              <a:t>73</a:t>
            </a:r>
            <a:endParaRPr sz="13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" y="359410"/>
            <a:ext cx="722122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0" dirty="0">
                <a:solidFill>
                  <a:srgbClr val="3A61AE"/>
                </a:solidFill>
                <a:latin typeface="Arial"/>
                <a:cs typeface="Arial"/>
              </a:rPr>
              <a:t>References - Dijkstra's</a:t>
            </a:r>
            <a:r>
              <a:rPr sz="3900" b="0" spc="-75" dirty="0">
                <a:solidFill>
                  <a:srgbClr val="3A61AE"/>
                </a:solidFill>
                <a:latin typeface="Arial"/>
                <a:cs typeface="Arial"/>
              </a:rPr>
              <a:t> </a:t>
            </a:r>
            <a:r>
              <a:rPr sz="3900" b="0" spc="-5" dirty="0">
                <a:solidFill>
                  <a:srgbClr val="3A61AE"/>
                </a:solidFill>
                <a:latin typeface="Arial"/>
                <a:cs typeface="Arial"/>
              </a:rPr>
              <a:t>Algorithm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68882"/>
            <a:ext cx="7868284" cy="1125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2425" algn="l"/>
              </a:tabLst>
            </a:pPr>
            <a:r>
              <a:rPr sz="1450" spc="1515" dirty="0">
                <a:solidFill>
                  <a:srgbClr val="9900FF"/>
                </a:solidFill>
                <a:latin typeface="Wingdings"/>
                <a:cs typeface="Wingdings"/>
              </a:rPr>
              <a:t>◼</a:t>
            </a:r>
            <a:r>
              <a:rPr sz="1450" spc="1515" dirty="0">
                <a:solidFill>
                  <a:srgbClr val="9900FF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Dijkstra’s </a:t>
            </a:r>
            <a:r>
              <a:rPr sz="2400" spc="-5" dirty="0">
                <a:latin typeface="Times New Roman"/>
                <a:cs typeface="Times New Roman"/>
              </a:rPr>
              <a:t>original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paper:</a:t>
            </a:r>
            <a:endParaRPr sz="2400">
              <a:latin typeface="Times New Roman"/>
              <a:cs typeface="Times New Roman"/>
            </a:endParaRPr>
          </a:p>
          <a:p>
            <a:pPr marL="352425" marR="5080">
              <a:lnSpc>
                <a:spcPct val="100000"/>
              </a:lnSpc>
              <a:spcBef>
                <a:spcPts val="135"/>
              </a:spcBef>
            </a:pPr>
            <a:r>
              <a:rPr sz="23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E. </a:t>
            </a:r>
            <a:r>
              <a:rPr sz="2350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W. </a:t>
            </a:r>
            <a:r>
              <a:rPr sz="23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Dijkstra</a:t>
            </a:r>
            <a:r>
              <a:rPr sz="2350" dirty="0">
                <a:latin typeface="Times New Roman"/>
                <a:cs typeface="Times New Roman"/>
              </a:rPr>
              <a:t>. (1959) </a:t>
            </a:r>
            <a:r>
              <a:rPr sz="2350" i="1" dirty="0">
                <a:latin typeface="Times New Roman"/>
                <a:cs typeface="Times New Roman"/>
              </a:rPr>
              <a:t>A Note on Two Problems </a:t>
            </a:r>
            <a:r>
              <a:rPr sz="2350" i="1" spc="-5" dirty="0">
                <a:latin typeface="Times New Roman"/>
                <a:cs typeface="Times New Roman"/>
              </a:rPr>
              <a:t>in Connection  with </a:t>
            </a:r>
            <a:r>
              <a:rPr sz="2350" i="1" dirty="0">
                <a:latin typeface="Times New Roman"/>
                <a:cs typeface="Times New Roman"/>
              </a:rPr>
              <a:t>Graphs. </a:t>
            </a:r>
            <a:r>
              <a:rPr sz="2350" spc="-5" dirty="0">
                <a:latin typeface="Times New Roman"/>
                <a:cs typeface="Times New Roman"/>
              </a:rPr>
              <a:t>Numerische Mathematik, </a:t>
            </a:r>
            <a:r>
              <a:rPr sz="2350" dirty="0">
                <a:latin typeface="Times New Roman"/>
                <a:cs typeface="Times New Roman"/>
              </a:rPr>
              <a:t>1.</a:t>
            </a:r>
            <a:r>
              <a:rPr sz="2350" spc="1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269-271.</a:t>
            </a:r>
            <a:endParaRPr sz="2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55800" y="2026920"/>
            <a:ext cx="4851400" cy="3179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32600" y="3582034"/>
            <a:ext cx="398145" cy="460375"/>
          </a:xfrm>
          <a:custGeom>
            <a:avLst/>
            <a:gdLst/>
            <a:ahLst/>
            <a:cxnLst/>
            <a:rect l="l" t="t" r="r" b="b"/>
            <a:pathLst>
              <a:path w="398145" h="460375">
                <a:moveTo>
                  <a:pt x="398145" y="0"/>
                </a:moveTo>
                <a:lnTo>
                  <a:pt x="0" y="0"/>
                </a:lnTo>
                <a:lnTo>
                  <a:pt x="0" y="460375"/>
                </a:lnTo>
                <a:lnTo>
                  <a:pt x="398145" y="460375"/>
                </a:lnTo>
                <a:lnTo>
                  <a:pt x="398145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1491" y="655066"/>
            <a:ext cx="7372350" cy="1127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3300FF"/>
                </a:solidFill>
                <a:latin typeface="Times New Roman"/>
                <a:cs typeface="Times New Roman"/>
              </a:rPr>
              <a:t>Practice</a:t>
            </a:r>
            <a:r>
              <a:rPr b="0" spc="-10" dirty="0">
                <a:solidFill>
                  <a:srgbClr val="3300FF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3300FF"/>
                </a:solidFill>
                <a:latin typeface="Times New Roman"/>
                <a:cs typeface="Times New Roman"/>
              </a:rPr>
              <a:t>Example: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b="0" dirty="0">
                <a:solidFill>
                  <a:srgbClr val="000000"/>
                </a:solidFill>
                <a:latin typeface="Times New Roman"/>
                <a:cs typeface="Times New Roman"/>
              </a:rPr>
              <a:t>Find shortest path </a:t>
            </a:r>
            <a:r>
              <a:rPr sz="315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using </a:t>
            </a:r>
            <a:r>
              <a:rPr sz="3150" b="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Dijkstra's</a:t>
            </a:r>
            <a:r>
              <a:rPr sz="3150" b="0" u="heavy" spc="1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150" b="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Algorithm</a:t>
            </a:r>
            <a:endParaRPr sz="315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8591" y="2137169"/>
          <a:ext cx="7653020" cy="2392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9185"/>
                <a:gridCol w="1107439"/>
                <a:gridCol w="455929"/>
                <a:gridCol w="628650"/>
                <a:gridCol w="954404"/>
                <a:gridCol w="2139950"/>
              </a:tblGrid>
              <a:tr h="365105">
                <a:tc>
                  <a:txBody>
                    <a:bodyPr/>
                    <a:lstStyle/>
                    <a:p>
                      <a:pPr marL="127000">
                        <a:lnSpc>
                          <a:spcPts val="2750"/>
                        </a:lnSpc>
                        <a:spcBef>
                          <a:spcPts val="2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Distance(source)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216535" algn="r">
                        <a:lnSpc>
                          <a:spcPts val="2750"/>
                        </a:lnSpc>
                        <a:spcBef>
                          <a:spcPts val="2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ts val="276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2750"/>
                        </a:lnSpc>
                        <a:spcBef>
                          <a:spcPts val="25"/>
                        </a:spcBef>
                      </a:pP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Distance</a:t>
                      </a:r>
                      <a:r>
                        <a:rPr sz="24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(all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/>
                </a:tc>
              </a:tr>
              <a:tr h="394102">
                <a:tc>
                  <a:txBody>
                    <a:bodyPr/>
                    <a:lstStyle/>
                    <a:p>
                      <a:pPr marL="127000">
                        <a:lnSpc>
                          <a:spcPts val="279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276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8285">
                        <a:lnSpc>
                          <a:spcPts val="124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4780" algn="r">
                        <a:lnSpc>
                          <a:spcPts val="276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3234">
                        <a:lnSpc>
                          <a:spcPts val="279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vertices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but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57816">
                <a:tc rowSpan="2">
                  <a:txBody>
                    <a:bodyPr/>
                    <a:lstStyle/>
                    <a:p>
                      <a:pPr marR="182880" algn="r">
                        <a:lnSpc>
                          <a:spcPct val="100000"/>
                        </a:lnSpc>
                        <a:spcBef>
                          <a:spcPts val="2185"/>
                        </a:spcBef>
                        <a:tabLst>
                          <a:tab pos="332105" algn="l"/>
                        </a:tabLst>
                      </a:pPr>
                      <a:r>
                        <a:rPr sz="3225" baseline="-36175" dirty="0">
                          <a:latin typeface="Symbol"/>
                          <a:cs typeface="Symbol"/>
                        </a:rPr>
                        <a:t></a:t>
                      </a:r>
                      <a:r>
                        <a:rPr sz="3225" baseline="-36175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C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774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7653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282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ct val="100000"/>
                        </a:lnSpc>
                        <a:spcBef>
                          <a:spcPts val="285"/>
                        </a:spcBef>
                        <a:tabLst>
                          <a:tab pos="401955" algn="l"/>
                          <a:tab pos="1633855" algn="l"/>
                        </a:tabLst>
                      </a:pPr>
                      <a:r>
                        <a:rPr sz="2325" baseline="-7168" dirty="0">
                          <a:latin typeface="Times New Roman"/>
                          <a:cs typeface="Times New Roman"/>
                        </a:rPr>
                        <a:t>10	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sourc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=	</a:t>
                      </a:r>
                      <a:r>
                        <a:rPr sz="2400" dirty="0"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36195" marB="0"/>
                </a:tc>
              </a:tr>
              <a:tr h="6882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774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280670" algn="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0960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559435">
                        <a:lnSpc>
                          <a:spcPct val="100000"/>
                        </a:lnSpc>
                        <a:spcBef>
                          <a:spcPts val="390"/>
                        </a:spcBef>
                        <a:tabLst>
                          <a:tab pos="897890" algn="l"/>
                        </a:tabLst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E	</a:t>
                      </a:r>
                      <a:r>
                        <a:rPr sz="2400" dirty="0"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49530" marB="0"/>
                </a:tc>
              </a:tr>
              <a:tr h="486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39395">
                        <a:lnSpc>
                          <a:spcPts val="1365"/>
                        </a:lnSpc>
                        <a:spcBef>
                          <a:spcPts val="869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33655" algn="ctr">
                        <a:lnSpc>
                          <a:spcPts val="1365"/>
                        </a:lnSpc>
                        <a:spcBef>
                          <a:spcPts val="869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2825"/>
                        </a:lnSpc>
                        <a:spcBef>
                          <a:spcPts val="900"/>
                        </a:spcBef>
                      </a:pPr>
                      <a:r>
                        <a:rPr sz="2400" spc="-20" dirty="0">
                          <a:latin typeface="Symbol"/>
                          <a:cs typeface="Symbol"/>
                        </a:rPr>
                        <a:t>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143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342900">
                        <a:lnSpc>
                          <a:spcPts val="1365"/>
                        </a:lnSpc>
                        <a:spcBef>
                          <a:spcPts val="869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493134" y="4744973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8327" y="4744973"/>
            <a:ext cx="12382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50789" y="4751070"/>
            <a:ext cx="24130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dirty="0">
                <a:latin typeface="Times New Roman"/>
                <a:cs typeface="Times New Roman"/>
              </a:rPr>
              <a:t>G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03600" y="5251450"/>
            <a:ext cx="398145" cy="46037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4254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335"/>
              </a:spcBef>
            </a:pPr>
            <a:r>
              <a:rPr sz="2400" dirty="0"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1000" y="5251450"/>
            <a:ext cx="398145" cy="46037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4254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335"/>
              </a:spcBef>
            </a:pPr>
            <a:r>
              <a:rPr sz="2400" dirty="0"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21154" y="5869635"/>
            <a:ext cx="5298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Pick vertex </a:t>
            </a:r>
            <a:r>
              <a:rPr sz="2400" spc="-1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List with minimum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distance.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08669" y="6438391"/>
            <a:ext cx="19939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5" dirty="0">
                <a:latin typeface="Carlito"/>
                <a:cs typeface="Carlito"/>
              </a:rPr>
              <a:t>74</a:t>
            </a:r>
            <a:endParaRPr sz="13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2014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75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146" y="578865"/>
            <a:ext cx="29057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0000"/>
                </a:solidFill>
              </a:rPr>
              <a:t>Topological</a:t>
            </a:r>
            <a:r>
              <a:rPr sz="3200" spc="-90" dirty="0">
                <a:solidFill>
                  <a:srgbClr val="FF0000"/>
                </a:solidFill>
              </a:rPr>
              <a:t> </a:t>
            </a:r>
            <a:r>
              <a:rPr sz="3200" dirty="0">
                <a:solidFill>
                  <a:srgbClr val="FF0000"/>
                </a:solidFill>
              </a:rPr>
              <a:t>Sort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59740" y="1433829"/>
            <a:ext cx="4204335" cy="3635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100"/>
              </a:spcBef>
              <a:buClr>
                <a:srgbClr val="9900FF"/>
              </a:buClr>
              <a:buSzPct val="60416"/>
              <a:buFont typeface="Wingdings"/>
              <a:buChar char="◼"/>
              <a:tabLst>
                <a:tab pos="352425" algn="l"/>
                <a:tab pos="353060" algn="l"/>
              </a:tabLst>
            </a:pPr>
            <a:r>
              <a:rPr sz="2400" dirty="0">
                <a:latin typeface="Times New Roman"/>
                <a:cs typeface="Times New Roman"/>
              </a:rPr>
              <a:t>Introduction.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◼"/>
            </a:pPr>
            <a:endParaRPr sz="3000">
              <a:latin typeface="Times New Roman"/>
              <a:cs typeface="Times New Roman"/>
            </a:endParaRPr>
          </a:p>
          <a:p>
            <a:pPr marL="352425" indent="-340360">
              <a:lnSpc>
                <a:spcPct val="100000"/>
              </a:lnSpc>
              <a:buClr>
                <a:srgbClr val="9900FF"/>
              </a:buClr>
              <a:buSzPct val="60416"/>
              <a:buFont typeface="Wingdings"/>
              <a:buChar char="◼"/>
              <a:tabLst>
                <a:tab pos="352425" algn="l"/>
                <a:tab pos="353060" algn="l"/>
              </a:tabLst>
            </a:pPr>
            <a:r>
              <a:rPr sz="2400" dirty="0">
                <a:latin typeface="Times New Roman"/>
                <a:cs typeface="Times New Roman"/>
              </a:rPr>
              <a:t>Definition </a:t>
            </a:r>
            <a:r>
              <a:rPr sz="2400" spc="-1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Topological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Sort.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◼"/>
            </a:pPr>
            <a:endParaRPr sz="3050">
              <a:latin typeface="Times New Roman"/>
              <a:cs typeface="Times New Roman"/>
            </a:endParaRPr>
          </a:p>
          <a:p>
            <a:pPr marL="352425" indent="-340360">
              <a:lnSpc>
                <a:spcPct val="100000"/>
              </a:lnSpc>
              <a:spcBef>
                <a:spcPts val="5"/>
              </a:spcBef>
              <a:buClr>
                <a:srgbClr val="9900FF"/>
              </a:buClr>
              <a:buSzPct val="59574"/>
              <a:buFont typeface="Wingdings"/>
              <a:buChar char="◼"/>
              <a:tabLst>
                <a:tab pos="352425" algn="l"/>
                <a:tab pos="353060" algn="l"/>
              </a:tabLst>
            </a:pPr>
            <a:r>
              <a:rPr sz="2350" dirty="0">
                <a:latin typeface="Times New Roman"/>
                <a:cs typeface="Times New Roman"/>
              </a:rPr>
              <a:t>Topological </a:t>
            </a:r>
            <a:r>
              <a:rPr sz="2350" spc="-5" dirty="0">
                <a:latin typeface="Times New Roman"/>
                <a:cs typeface="Times New Roman"/>
              </a:rPr>
              <a:t>Sort </a:t>
            </a:r>
            <a:r>
              <a:rPr sz="2350" spc="-10" dirty="0">
                <a:latin typeface="Times New Roman"/>
                <a:cs typeface="Times New Roman"/>
              </a:rPr>
              <a:t>is </a:t>
            </a:r>
            <a:r>
              <a:rPr sz="2350" dirty="0">
                <a:latin typeface="Times New Roman"/>
                <a:cs typeface="Times New Roman"/>
              </a:rPr>
              <a:t>Not</a:t>
            </a:r>
            <a:r>
              <a:rPr sz="2350" spc="-5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Unique.</a:t>
            </a:r>
            <a:endParaRPr sz="2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◼"/>
            </a:pPr>
            <a:endParaRPr sz="3050">
              <a:latin typeface="Times New Roman"/>
              <a:cs typeface="Times New Roman"/>
            </a:endParaRPr>
          </a:p>
          <a:p>
            <a:pPr marL="352425" indent="-340360">
              <a:lnSpc>
                <a:spcPct val="100000"/>
              </a:lnSpc>
              <a:buClr>
                <a:srgbClr val="9900FF"/>
              </a:buClr>
              <a:buSzPct val="60416"/>
              <a:buFont typeface="Wingdings"/>
              <a:buChar char="◼"/>
              <a:tabLst>
                <a:tab pos="352425" algn="l"/>
                <a:tab pos="353060" algn="l"/>
              </a:tabLst>
            </a:pPr>
            <a:r>
              <a:rPr sz="2400" spc="-5" dirty="0">
                <a:latin typeface="Times New Roman"/>
                <a:cs typeface="Times New Roman"/>
              </a:rPr>
              <a:t>Topological </a:t>
            </a:r>
            <a:r>
              <a:rPr sz="2400" dirty="0">
                <a:latin typeface="Times New Roman"/>
                <a:cs typeface="Times New Roman"/>
              </a:rPr>
              <a:t>Sort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Algorithm.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har char="◼"/>
            </a:pPr>
            <a:endParaRPr sz="3050">
              <a:latin typeface="Times New Roman"/>
              <a:cs typeface="Times New Roman"/>
            </a:endParaRPr>
          </a:p>
          <a:p>
            <a:pPr marL="352425" indent="-340360">
              <a:lnSpc>
                <a:spcPct val="100000"/>
              </a:lnSpc>
              <a:buClr>
                <a:srgbClr val="9900FF"/>
              </a:buClr>
              <a:buSzPct val="60416"/>
              <a:buFont typeface="Wingdings"/>
              <a:buChar char="◼"/>
              <a:tabLst>
                <a:tab pos="352425" algn="l"/>
                <a:tab pos="353060" algn="l"/>
              </a:tabLst>
            </a:pPr>
            <a:r>
              <a:rPr sz="2400" spc="-5" dirty="0">
                <a:latin typeface="Times New Roman"/>
                <a:cs typeface="Times New Roman"/>
              </a:rPr>
              <a:t>An Example.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750" y="3178172"/>
            <a:ext cx="3505200" cy="373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408" y="74168"/>
            <a:ext cx="22396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0000"/>
                </a:solidFill>
              </a:rPr>
              <a:t>Introduct</a:t>
            </a:r>
            <a:r>
              <a:rPr sz="3200" spc="-10" dirty="0">
                <a:solidFill>
                  <a:srgbClr val="FF0000"/>
                </a:solidFill>
              </a:rPr>
              <a:t>i</a:t>
            </a:r>
            <a:r>
              <a:rPr sz="3200" dirty="0">
                <a:solidFill>
                  <a:srgbClr val="FF0000"/>
                </a:solidFill>
              </a:rPr>
              <a:t>on</a:t>
            </a:r>
            <a:endParaRPr sz="32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2014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76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980" y="557529"/>
            <a:ext cx="7753984" cy="247078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50520" marR="252095" indent="-338455">
              <a:lnSpc>
                <a:spcPts val="2470"/>
              </a:lnSpc>
              <a:spcBef>
                <a:spcPts val="525"/>
              </a:spcBef>
              <a:buClr>
                <a:srgbClr val="9900FF"/>
              </a:buClr>
              <a:buSzPct val="60416"/>
              <a:buFont typeface="Wingdings"/>
              <a:buChar char="◼"/>
              <a:tabLst>
                <a:tab pos="350520" algn="l"/>
                <a:tab pos="351155" algn="l"/>
              </a:tabLst>
            </a:pPr>
            <a:r>
              <a:rPr sz="2400" dirty="0">
                <a:latin typeface="Times New Roman"/>
                <a:cs typeface="Times New Roman"/>
              </a:rPr>
              <a:t>There are </a:t>
            </a:r>
            <a:r>
              <a:rPr sz="2400" spc="-5" dirty="0">
                <a:latin typeface="Times New Roman"/>
                <a:cs typeface="Times New Roman"/>
              </a:rPr>
              <a:t>many problems </a:t>
            </a:r>
            <a:r>
              <a:rPr sz="2400" dirty="0">
                <a:latin typeface="Times New Roman"/>
                <a:cs typeface="Times New Roman"/>
              </a:rPr>
              <a:t>involving a </a:t>
            </a:r>
            <a:r>
              <a:rPr sz="2400" spc="-5" dirty="0">
                <a:latin typeface="Times New Roman"/>
                <a:cs typeface="Times New Roman"/>
              </a:rPr>
              <a:t>set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tasks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70" dirty="0">
                <a:latin typeface="Times New Roman"/>
                <a:cs typeface="Times New Roman"/>
              </a:rPr>
              <a:t>which  </a:t>
            </a:r>
            <a:r>
              <a:rPr sz="2400" spc="-5" dirty="0">
                <a:latin typeface="Times New Roman"/>
                <a:cs typeface="Times New Roman"/>
              </a:rPr>
              <a:t>some </a:t>
            </a:r>
            <a:r>
              <a:rPr sz="2400" spc="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the tasks </a:t>
            </a:r>
            <a:r>
              <a:rPr sz="2400" spc="-10" dirty="0">
                <a:latin typeface="Times New Roman"/>
                <a:cs typeface="Times New Roman"/>
              </a:rPr>
              <a:t>must </a:t>
            </a:r>
            <a:r>
              <a:rPr sz="2400" dirty="0">
                <a:latin typeface="Times New Roman"/>
                <a:cs typeface="Times New Roman"/>
              </a:rPr>
              <a:t>be done before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others.</a:t>
            </a:r>
            <a:endParaRPr sz="2400">
              <a:latin typeface="Times New Roman"/>
              <a:cs typeface="Times New Roman"/>
            </a:endParaRPr>
          </a:p>
          <a:p>
            <a:pPr marL="350520" marR="269240" indent="-338455">
              <a:lnSpc>
                <a:spcPts val="2470"/>
              </a:lnSpc>
              <a:spcBef>
                <a:spcPts val="1995"/>
              </a:spcBef>
              <a:buClr>
                <a:srgbClr val="9900FF"/>
              </a:buClr>
              <a:buSzPct val="60416"/>
              <a:buFont typeface="Wingdings"/>
              <a:buChar char="◼"/>
              <a:tabLst>
                <a:tab pos="350520" algn="l"/>
                <a:tab pos="351155" algn="l"/>
              </a:tabLst>
            </a:pPr>
            <a:r>
              <a:rPr sz="2400" spc="-5" dirty="0">
                <a:latin typeface="Times New Roman"/>
                <a:cs typeface="Times New Roman"/>
              </a:rPr>
              <a:t>For example, </a:t>
            </a:r>
            <a:r>
              <a:rPr sz="2400" dirty="0">
                <a:latin typeface="Times New Roman"/>
                <a:cs typeface="Times New Roman"/>
              </a:rPr>
              <a:t>consider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problem of taking a </a:t>
            </a:r>
            <a:r>
              <a:rPr sz="2400" spc="-5" dirty="0">
                <a:latin typeface="Times New Roman"/>
                <a:cs typeface="Times New Roman"/>
              </a:rPr>
              <a:t>course </a:t>
            </a:r>
            <a:r>
              <a:rPr sz="2400" spc="-80" dirty="0">
                <a:latin typeface="Times New Roman"/>
                <a:cs typeface="Times New Roman"/>
              </a:rPr>
              <a:t>only  </a:t>
            </a:r>
            <a:r>
              <a:rPr sz="2400" dirty="0">
                <a:latin typeface="Times New Roman"/>
                <a:cs typeface="Times New Roman"/>
              </a:rPr>
              <a:t>after taking </a:t>
            </a:r>
            <a:r>
              <a:rPr sz="2400" spc="-5" dirty="0">
                <a:latin typeface="Times New Roman"/>
                <a:cs typeface="Times New Roman"/>
              </a:rPr>
              <a:t>its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prerequisites.</a:t>
            </a:r>
            <a:endParaRPr sz="2400">
              <a:latin typeface="Times New Roman"/>
              <a:cs typeface="Times New Roman"/>
            </a:endParaRPr>
          </a:p>
          <a:p>
            <a:pPr marL="350520" marR="5080" indent="-338455">
              <a:lnSpc>
                <a:spcPts val="2470"/>
              </a:lnSpc>
              <a:spcBef>
                <a:spcPts val="2020"/>
              </a:spcBef>
              <a:buClr>
                <a:srgbClr val="9900FF"/>
              </a:buClr>
              <a:buSzPct val="60416"/>
              <a:buFont typeface="Wingdings"/>
              <a:buChar char="◼"/>
              <a:tabLst>
                <a:tab pos="350520" algn="l"/>
                <a:tab pos="351155" algn="l"/>
              </a:tabLst>
            </a:pP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there any </a:t>
            </a:r>
            <a:r>
              <a:rPr sz="2400" spc="-5" dirty="0">
                <a:latin typeface="Times New Roman"/>
                <a:cs typeface="Times New Roman"/>
              </a:rPr>
              <a:t>systematic way </a:t>
            </a:r>
            <a:r>
              <a:rPr sz="2400" dirty="0">
                <a:latin typeface="Times New Roman"/>
                <a:cs typeface="Times New Roman"/>
              </a:rPr>
              <a:t>of linearly </a:t>
            </a:r>
            <a:r>
              <a:rPr sz="2400" spc="-5" dirty="0">
                <a:latin typeface="Times New Roman"/>
                <a:cs typeface="Times New Roman"/>
              </a:rPr>
              <a:t>arranging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0" dirty="0">
                <a:latin typeface="Times New Roman"/>
                <a:cs typeface="Times New Roman"/>
              </a:rPr>
              <a:t>courses  </a:t>
            </a:r>
            <a:r>
              <a:rPr sz="2400" dirty="0">
                <a:latin typeface="Times New Roman"/>
                <a:cs typeface="Times New Roman"/>
              </a:rPr>
              <a:t>in the </a:t>
            </a:r>
            <a:r>
              <a:rPr sz="2400" spc="-5" dirty="0">
                <a:latin typeface="Times New Roman"/>
                <a:cs typeface="Times New Roman"/>
              </a:rPr>
              <a:t>order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they should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taken?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3796" y="6266179"/>
            <a:ext cx="24523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Yes! - </a:t>
            </a:r>
            <a:r>
              <a:rPr sz="2000" spc="-5" dirty="0">
                <a:latin typeface="Times New Roman"/>
                <a:cs typeface="Times New Roman"/>
              </a:rPr>
              <a:t>Topological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sort.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916923" y="6679005"/>
            <a:ext cx="175895" cy="238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z="1400" dirty="0">
                <a:latin typeface="Arial"/>
                <a:cs typeface="Arial"/>
              </a:rPr>
              <a:t>8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9508" y="309117"/>
            <a:ext cx="7427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Times New Roman"/>
                <a:cs typeface="Times New Roman"/>
              </a:rPr>
              <a:t>Terminology: Adjacent and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Incident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353725"/>
            <a:ext cx="8274684" cy="463677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1005"/>
              </a:spcBef>
              <a:buClr>
                <a:srgbClr val="160074"/>
              </a:buClr>
              <a:buSzPct val="59722"/>
              <a:buFont typeface="Wingdings"/>
              <a:buChar char="◼"/>
              <a:tabLst>
                <a:tab pos="352425" algn="l"/>
                <a:tab pos="353060" algn="l"/>
              </a:tabLst>
            </a:pPr>
            <a:r>
              <a:rPr sz="3600" dirty="0">
                <a:latin typeface="Times New Roman"/>
                <a:cs typeface="Times New Roman"/>
              </a:rPr>
              <a:t>If (v</a:t>
            </a:r>
            <a:r>
              <a:rPr sz="1800" dirty="0">
                <a:latin typeface="Times New Roman"/>
                <a:cs typeface="Times New Roman"/>
              </a:rPr>
              <a:t>0</a:t>
            </a:r>
            <a:r>
              <a:rPr sz="3600" dirty="0">
                <a:latin typeface="Times New Roman"/>
                <a:cs typeface="Times New Roman"/>
              </a:rPr>
              <a:t>, v</a:t>
            </a:r>
            <a:r>
              <a:rPr sz="1800" dirty="0">
                <a:latin typeface="Times New Roman"/>
                <a:cs typeface="Times New Roman"/>
              </a:rPr>
              <a:t>1</a:t>
            </a:r>
            <a:r>
              <a:rPr sz="3600" dirty="0">
                <a:latin typeface="Times New Roman"/>
                <a:cs typeface="Times New Roman"/>
              </a:rPr>
              <a:t>) </a:t>
            </a:r>
            <a:r>
              <a:rPr sz="3600" spc="-5" dirty="0">
                <a:latin typeface="Times New Roman"/>
                <a:cs typeface="Times New Roman"/>
              </a:rPr>
              <a:t>is </a:t>
            </a:r>
            <a:r>
              <a:rPr sz="3600" dirty="0">
                <a:latin typeface="Times New Roman"/>
                <a:cs typeface="Times New Roman"/>
              </a:rPr>
              <a:t>an edge </a:t>
            </a:r>
            <a:r>
              <a:rPr sz="3600" spc="-10" dirty="0">
                <a:latin typeface="Times New Roman"/>
                <a:cs typeface="Times New Roman"/>
              </a:rPr>
              <a:t>in </a:t>
            </a:r>
            <a:r>
              <a:rPr sz="3600" dirty="0">
                <a:latin typeface="Times New Roman"/>
                <a:cs typeface="Times New Roman"/>
              </a:rPr>
              <a:t>an undirected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graph,</a:t>
            </a:r>
            <a:endParaRPr sz="3600">
              <a:latin typeface="Times New Roman"/>
              <a:cs typeface="Times New Roman"/>
            </a:endParaRPr>
          </a:p>
          <a:p>
            <a:pPr marL="759460" lvl="1" indent="-290195">
              <a:lnSpc>
                <a:spcPct val="100000"/>
              </a:lnSpc>
              <a:spcBef>
                <a:spcPts val="810"/>
              </a:spcBef>
              <a:buClr>
                <a:srgbClr val="160074"/>
              </a:buClr>
              <a:buSzPct val="54687"/>
              <a:buFont typeface="Wingdings"/>
              <a:buChar char="◼"/>
              <a:tabLst>
                <a:tab pos="760095" algn="l"/>
              </a:tabLst>
            </a:pPr>
            <a:r>
              <a:rPr sz="3200" dirty="0">
                <a:latin typeface="Times New Roman"/>
                <a:cs typeface="Times New Roman"/>
              </a:rPr>
              <a:t>v</a:t>
            </a:r>
            <a:r>
              <a:rPr sz="1600" dirty="0">
                <a:latin typeface="Times New Roman"/>
                <a:cs typeface="Times New Roman"/>
              </a:rPr>
              <a:t>0 </a:t>
            </a:r>
            <a:r>
              <a:rPr sz="3200" dirty="0">
                <a:latin typeface="Times New Roman"/>
                <a:cs typeface="Times New Roman"/>
              </a:rPr>
              <a:t>and </a:t>
            </a:r>
            <a:r>
              <a:rPr sz="3200" spc="-10" dirty="0">
                <a:latin typeface="Times New Roman"/>
                <a:cs typeface="Times New Roman"/>
              </a:rPr>
              <a:t>v</a:t>
            </a:r>
            <a:r>
              <a:rPr sz="1600" spc="-10" dirty="0">
                <a:latin typeface="Times New Roman"/>
                <a:cs typeface="Times New Roman"/>
              </a:rPr>
              <a:t>1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CC3300"/>
                </a:solidFill>
                <a:latin typeface="Times New Roman"/>
                <a:cs typeface="Times New Roman"/>
              </a:rPr>
              <a:t>adjacent</a:t>
            </a:r>
            <a:endParaRPr sz="3200">
              <a:latin typeface="Times New Roman"/>
              <a:cs typeface="Times New Roman"/>
            </a:endParaRPr>
          </a:p>
          <a:p>
            <a:pPr marL="759460" marR="67945" lvl="1" indent="-290195">
              <a:lnSpc>
                <a:spcPts val="3679"/>
              </a:lnSpc>
              <a:spcBef>
                <a:spcPts val="819"/>
              </a:spcBef>
              <a:buClr>
                <a:srgbClr val="160074"/>
              </a:buClr>
              <a:buSzPct val="54687"/>
              <a:buFont typeface="Wingdings"/>
              <a:buChar char="◼"/>
              <a:tabLst>
                <a:tab pos="760095" algn="l"/>
              </a:tabLst>
            </a:pP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edge </a:t>
            </a:r>
            <a:r>
              <a:rPr sz="3200" dirty="0">
                <a:latin typeface="Times New Roman"/>
                <a:cs typeface="Times New Roman"/>
              </a:rPr>
              <a:t>(v</a:t>
            </a:r>
            <a:r>
              <a:rPr sz="1600" dirty="0">
                <a:latin typeface="Times New Roman"/>
                <a:cs typeface="Times New Roman"/>
              </a:rPr>
              <a:t>0</a:t>
            </a:r>
            <a:r>
              <a:rPr sz="3200" dirty="0">
                <a:latin typeface="Times New Roman"/>
                <a:cs typeface="Times New Roman"/>
              </a:rPr>
              <a:t>, v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3200" dirty="0">
                <a:latin typeface="Times New Roman"/>
                <a:cs typeface="Times New Roman"/>
              </a:rPr>
              <a:t>) is </a:t>
            </a:r>
            <a:r>
              <a:rPr sz="3200" dirty="0">
                <a:solidFill>
                  <a:srgbClr val="2500BE"/>
                </a:solidFill>
                <a:latin typeface="Times New Roman"/>
                <a:cs typeface="Times New Roman"/>
              </a:rPr>
              <a:t>incident </a:t>
            </a:r>
            <a:r>
              <a:rPr sz="3200" dirty="0">
                <a:latin typeface="Times New Roman"/>
                <a:cs typeface="Times New Roman"/>
              </a:rPr>
              <a:t>on </a:t>
            </a:r>
            <a:r>
              <a:rPr sz="3200" spc="-5" dirty="0">
                <a:latin typeface="Times New Roman"/>
                <a:cs typeface="Times New Roman"/>
              </a:rPr>
              <a:t>vertices </a:t>
            </a:r>
            <a:r>
              <a:rPr sz="3200" dirty="0">
                <a:latin typeface="Times New Roman"/>
                <a:cs typeface="Times New Roman"/>
              </a:rPr>
              <a:t>v</a:t>
            </a:r>
            <a:r>
              <a:rPr sz="1600" dirty="0">
                <a:latin typeface="Times New Roman"/>
                <a:cs typeface="Times New Roman"/>
              </a:rPr>
              <a:t>0 </a:t>
            </a:r>
            <a:r>
              <a:rPr sz="3200" spc="-760" dirty="0">
                <a:latin typeface="Times New Roman"/>
                <a:cs typeface="Times New Roman"/>
              </a:rPr>
              <a:t>and  </a:t>
            </a:r>
            <a:r>
              <a:rPr sz="3200" dirty="0">
                <a:latin typeface="Times New Roman"/>
                <a:cs typeface="Times New Roman"/>
              </a:rPr>
              <a:t>v</a:t>
            </a: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160074"/>
              </a:buClr>
              <a:buFont typeface="Wingdings"/>
              <a:buChar char="◼"/>
            </a:pPr>
            <a:endParaRPr sz="4700">
              <a:latin typeface="Times New Roman"/>
              <a:cs typeface="Times New Roman"/>
            </a:endParaRPr>
          </a:p>
          <a:p>
            <a:pPr marL="352425" indent="-340360">
              <a:lnSpc>
                <a:spcPct val="100000"/>
              </a:lnSpc>
              <a:buClr>
                <a:srgbClr val="160074"/>
              </a:buClr>
              <a:buSzPct val="59722"/>
              <a:buFont typeface="Wingdings"/>
              <a:buChar char="◼"/>
              <a:tabLst>
                <a:tab pos="352425" algn="l"/>
                <a:tab pos="353060" algn="l"/>
              </a:tabLst>
            </a:pPr>
            <a:r>
              <a:rPr sz="3600" dirty="0">
                <a:latin typeface="Times New Roman"/>
                <a:cs typeface="Times New Roman"/>
              </a:rPr>
              <a:t>If &lt;v</a:t>
            </a:r>
            <a:r>
              <a:rPr sz="1800" dirty="0">
                <a:latin typeface="Times New Roman"/>
                <a:cs typeface="Times New Roman"/>
              </a:rPr>
              <a:t>0</a:t>
            </a:r>
            <a:r>
              <a:rPr sz="3600" dirty="0">
                <a:latin typeface="Times New Roman"/>
                <a:cs typeface="Times New Roman"/>
              </a:rPr>
              <a:t>, v</a:t>
            </a:r>
            <a:r>
              <a:rPr sz="1800" dirty="0">
                <a:latin typeface="Times New Roman"/>
                <a:cs typeface="Times New Roman"/>
              </a:rPr>
              <a:t>1</a:t>
            </a:r>
            <a:r>
              <a:rPr sz="3600" dirty="0">
                <a:latin typeface="Times New Roman"/>
                <a:cs typeface="Times New Roman"/>
              </a:rPr>
              <a:t>&gt; </a:t>
            </a:r>
            <a:r>
              <a:rPr sz="3600" spc="-5" dirty="0">
                <a:latin typeface="Times New Roman"/>
                <a:cs typeface="Times New Roman"/>
              </a:rPr>
              <a:t>is </a:t>
            </a:r>
            <a:r>
              <a:rPr sz="3600" dirty="0">
                <a:latin typeface="Times New Roman"/>
                <a:cs typeface="Times New Roman"/>
              </a:rPr>
              <a:t>an edge in a directed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graph</a:t>
            </a:r>
            <a:endParaRPr sz="3600">
              <a:latin typeface="Times New Roman"/>
              <a:cs typeface="Times New Roman"/>
            </a:endParaRPr>
          </a:p>
          <a:p>
            <a:pPr marL="759460" lvl="1" indent="-290195">
              <a:lnSpc>
                <a:spcPct val="100000"/>
              </a:lnSpc>
              <a:spcBef>
                <a:spcPts val="400"/>
              </a:spcBef>
              <a:buClr>
                <a:srgbClr val="160074"/>
              </a:buClr>
              <a:buSzPct val="54687"/>
              <a:buFont typeface="Wingdings"/>
              <a:buChar char="◼"/>
              <a:tabLst>
                <a:tab pos="760095" algn="l"/>
              </a:tabLst>
            </a:pPr>
            <a:r>
              <a:rPr sz="3200" dirty="0">
                <a:latin typeface="Times New Roman"/>
                <a:cs typeface="Times New Roman"/>
              </a:rPr>
              <a:t>v</a:t>
            </a:r>
            <a:r>
              <a:rPr sz="1600" dirty="0">
                <a:latin typeface="Times New Roman"/>
                <a:cs typeface="Times New Roman"/>
              </a:rPr>
              <a:t>0 </a:t>
            </a:r>
            <a:r>
              <a:rPr sz="3200" dirty="0">
                <a:latin typeface="Times New Roman"/>
                <a:cs typeface="Times New Roman"/>
              </a:rPr>
              <a:t>is </a:t>
            </a:r>
            <a:r>
              <a:rPr sz="3200" spc="-5" dirty="0">
                <a:solidFill>
                  <a:srgbClr val="CC3300"/>
                </a:solidFill>
                <a:latin typeface="Times New Roman"/>
                <a:cs typeface="Times New Roman"/>
              </a:rPr>
              <a:t>adjacent </a:t>
            </a:r>
            <a:r>
              <a:rPr sz="3200" spc="-10" dirty="0">
                <a:solidFill>
                  <a:srgbClr val="CC3300"/>
                </a:solidFill>
                <a:latin typeface="Times New Roman"/>
                <a:cs typeface="Times New Roman"/>
              </a:rPr>
              <a:t>to </a:t>
            </a:r>
            <a:r>
              <a:rPr sz="3200" spc="-5" dirty="0">
                <a:latin typeface="Times New Roman"/>
                <a:cs typeface="Times New Roman"/>
              </a:rPr>
              <a:t>v</a:t>
            </a:r>
            <a:r>
              <a:rPr sz="1600" spc="-5" dirty="0"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imes New Roman"/>
                <a:cs typeface="Times New Roman"/>
              </a:rPr>
              <a:t>, </a:t>
            </a:r>
            <a:r>
              <a:rPr sz="3200" dirty="0">
                <a:latin typeface="Times New Roman"/>
                <a:cs typeface="Times New Roman"/>
              </a:rPr>
              <a:t>and </a:t>
            </a:r>
            <a:r>
              <a:rPr sz="3200" spc="-5" dirty="0">
                <a:latin typeface="Times New Roman"/>
                <a:cs typeface="Times New Roman"/>
              </a:rPr>
              <a:t>v</a:t>
            </a:r>
            <a:r>
              <a:rPr sz="1600" spc="-5" dirty="0">
                <a:latin typeface="Times New Roman"/>
                <a:cs typeface="Times New Roman"/>
              </a:rPr>
              <a:t>1 </a:t>
            </a:r>
            <a:r>
              <a:rPr sz="3200" spc="-10" dirty="0">
                <a:latin typeface="Times New Roman"/>
                <a:cs typeface="Times New Roman"/>
              </a:rPr>
              <a:t>is </a:t>
            </a:r>
            <a:r>
              <a:rPr sz="3200" dirty="0">
                <a:solidFill>
                  <a:srgbClr val="CC3300"/>
                </a:solidFill>
                <a:latin typeface="Times New Roman"/>
                <a:cs typeface="Times New Roman"/>
              </a:rPr>
              <a:t>adjacent from</a:t>
            </a:r>
            <a:r>
              <a:rPr sz="3200" spc="3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3200" spc="-225" dirty="0">
                <a:latin typeface="Times New Roman"/>
                <a:cs typeface="Times New Roman"/>
              </a:rPr>
              <a:t>v</a:t>
            </a:r>
            <a:r>
              <a:rPr sz="1600" spc="-225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  <a:p>
            <a:pPr marL="759460" lvl="1" indent="-290195">
              <a:lnSpc>
                <a:spcPct val="100000"/>
              </a:lnSpc>
              <a:spcBef>
                <a:spcPts val="409"/>
              </a:spcBef>
              <a:buClr>
                <a:srgbClr val="160074"/>
              </a:buClr>
              <a:buSzPct val="54687"/>
              <a:buFont typeface="Wingdings"/>
              <a:buChar char="◼"/>
              <a:tabLst>
                <a:tab pos="760095" algn="l"/>
              </a:tabLst>
            </a:pP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edge </a:t>
            </a:r>
            <a:r>
              <a:rPr sz="3200" dirty="0">
                <a:latin typeface="Times New Roman"/>
                <a:cs typeface="Times New Roman"/>
              </a:rPr>
              <a:t>&lt;v</a:t>
            </a:r>
            <a:r>
              <a:rPr sz="1600" dirty="0">
                <a:latin typeface="Times New Roman"/>
                <a:cs typeface="Times New Roman"/>
              </a:rPr>
              <a:t>0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spc="-5" dirty="0">
                <a:latin typeface="Times New Roman"/>
                <a:cs typeface="Times New Roman"/>
              </a:rPr>
              <a:t>v</a:t>
            </a:r>
            <a:r>
              <a:rPr sz="1600" spc="-5" dirty="0"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imes New Roman"/>
                <a:cs typeface="Times New Roman"/>
              </a:rPr>
              <a:t>&gt; </a:t>
            </a:r>
            <a:r>
              <a:rPr sz="3200" dirty="0">
                <a:latin typeface="Times New Roman"/>
                <a:cs typeface="Times New Roman"/>
              </a:rPr>
              <a:t>is </a:t>
            </a:r>
            <a:r>
              <a:rPr sz="3200" spc="-5" dirty="0">
                <a:solidFill>
                  <a:srgbClr val="2500BE"/>
                </a:solidFill>
                <a:latin typeface="Times New Roman"/>
                <a:cs typeface="Times New Roman"/>
              </a:rPr>
              <a:t>incident </a:t>
            </a:r>
            <a:r>
              <a:rPr sz="3200" dirty="0">
                <a:latin typeface="Times New Roman"/>
                <a:cs typeface="Times New Roman"/>
              </a:rPr>
              <a:t>on </a:t>
            </a:r>
            <a:r>
              <a:rPr sz="3200" spc="-5" dirty="0">
                <a:latin typeface="Times New Roman"/>
                <a:cs typeface="Times New Roman"/>
              </a:rPr>
              <a:t>v</a:t>
            </a:r>
            <a:r>
              <a:rPr sz="1600" spc="-5" dirty="0">
                <a:latin typeface="Times New Roman"/>
                <a:cs typeface="Times New Roman"/>
              </a:rPr>
              <a:t>0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v</a:t>
            </a:r>
            <a:r>
              <a:rPr sz="1600" spc="-1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0266" y="2821939"/>
            <a:ext cx="8703733" cy="3859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408" y="295401"/>
            <a:ext cx="51854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0000"/>
                </a:solidFill>
              </a:rPr>
              <a:t>Definition of </a:t>
            </a:r>
            <a:r>
              <a:rPr sz="3200" spc="-5" dirty="0">
                <a:solidFill>
                  <a:srgbClr val="FF0000"/>
                </a:solidFill>
              </a:rPr>
              <a:t>Topological</a:t>
            </a:r>
            <a:r>
              <a:rPr sz="3200" spc="-50" dirty="0">
                <a:solidFill>
                  <a:srgbClr val="FF0000"/>
                </a:solidFill>
              </a:rPr>
              <a:t> </a:t>
            </a:r>
            <a:r>
              <a:rPr sz="3200" dirty="0">
                <a:solidFill>
                  <a:srgbClr val="FF0000"/>
                </a:solidFill>
              </a:rPr>
              <a:t>Sort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2014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77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955294"/>
            <a:ext cx="7426959" cy="110680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52425" marR="5080" indent="-340360" algn="just">
              <a:lnSpc>
                <a:spcPct val="97800"/>
              </a:lnSpc>
              <a:spcBef>
                <a:spcPts val="160"/>
              </a:spcBef>
            </a:pPr>
            <a:r>
              <a:rPr sz="1450" spc="1515" dirty="0">
                <a:solidFill>
                  <a:srgbClr val="9900FF"/>
                </a:solidFill>
                <a:latin typeface="Wingdings"/>
                <a:cs typeface="Wingdings"/>
              </a:rPr>
              <a:t>◼</a:t>
            </a:r>
            <a:r>
              <a:rPr sz="1450" spc="1515" dirty="0">
                <a:solidFill>
                  <a:srgbClr val="99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Topological </a:t>
            </a:r>
            <a:r>
              <a:rPr sz="2400" dirty="0">
                <a:latin typeface="Times New Roman"/>
                <a:cs typeface="Times New Roman"/>
              </a:rPr>
              <a:t>sort is a </a:t>
            </a:r>
            <a:r>
              <a:rPr sz="2400" spc="-5" dirty="0">
                <a:latin typeface="Times New Roman"/>
                <a:cs typeface="Times New Roman"/>
              </a:rPr>
              <a:t>method </a:t>
            </a:r>
            <a:r>
              <a:rPr sz="2400" dirty="0">
                <a:latin typeface="Times New Roman"/>
                <a:cs typeface="Times New Roman"/>
              </a:rPr>
              <a:t>of arranging the </a:t>
            </a:r>
            <a:r>
              <a:rPr sz="2400" spc="-5" dirty="0">
                <a:latin typeface="Times New Roman"/>
                <a:cs typeface="Times New Roman"/>
              </a:rPr>
              <a:t>vertices</a:t>
            </a:r>
            <a:r>
              <a:rPr sz="2400" spc="-26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in 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directed acyclic graph (DAG), as </a:t>
            </a:r>
            <a:r>
              <a:rPr sz="2400" dirty="0">
                <a:latin typeface="Times New Roman"/>
                <a:cs typeface="Times New Roman"/>
              </a:rPr>
              <a:t>a sequence, </a:t>
            </a:r>
            <a:r>
              <a:rPr sz="2400" spc="-5" dirty="0">
                <a:latin typeface="Times New Roman"/>
                <a:cs typeface="Times New Roman"/>
              </a:rPr>
              <a:t>such 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no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vertex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appear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 the sequence before its 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predecessor.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2296" y="5984239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(a)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82134" y="5984239"/>
            <a:ext cx="255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(b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70527" y="6319519"/>
            <a:ext cx="101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650" y="3357879"/>
            <a:ext cx="3869054" cy="2687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891" y="350265"/>
            <a:ext cx="52412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0000"/>
                </a:solidFill>
              </a:rPr>
              <a:t>Topological Sort </a:t>
            </a:r>
            <a:r>
              <a:rPr sz="3200" spc="-10" dirty="0">
                <a:solidFill>
                  <a:srgbClr val="FF0000"/>
                </a:solidFill>
              </a:rPr>
              <a:t>is </a:t>
            </a:r>
            <a:r>
              <a:rPr sz="3200" dirty="0">
                <a:solidFill>
                  <a:srgbClr val="FF0000"/>
                </a:solidFill>
              </a:rPr>
              <a:t>not</a:t>
            </a:r>
            <a:r>
              <a:rPr sz="3200" spc="-65" dirty="0">
                <a:solidFill>
                  <a:srgbClr val="FF0000"/>
                </a:solidFill>
              </a:rPr>
              <a:t> </a:t>
            </a:r>
            <a:r>
              <a:rPr sz="3200" spc="-5" dirty="0">
                <a:solidFill>
                  <a:srgbClr val="FF0000"/>
                </a:solidFill>
              </a:rPr>
              <a:t>unique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2014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78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1827" y="1164081"/>
            <a:ext cx="8393430" cy="5031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95"/>
              </a:spcBef>
              <a:buClr>
                <a:srgbClr val="9900FF"/>
              </a:buClr>
              <a:buSzPct val="60714"/>
              <a:buFont typeface="Wingdings"/>
              <a:buChar char="◼"/>
              <a:tabLst>
                <a:tab pos="360045" algn="l"/>
                <a:tab pos="360680" algn="l"/>
              </a:tabLst>
            </a:pPr>
            <a:r>
              <a:rPr sz="2800" spc="-5" dirty="0">
                <a:latin typeface="Times New Roman"/>
                <a:cs typeface="Times New Roman"/>
              </a:rPr>
              <a:t>Topological sort is </a:t>
            </a:r>
            <a:r>
              <a:rPr sz="2800" dirty="0">
                <a:latin typeface="Times New Roman"/>
                <a:cs typeface="Times New Roman"/>
              </a:rPr>
              <a:t>not</a:t>
            </a:r>
            <a:r>
              <a:rPr sz="2800" spc="-5" dirty="0">
                <a:latin typeface="Times New Roman"/>
                <a:cs typeface="Times New Roman"/>
              </a:rPr>
              <a:t> unique.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◼"/>
            </a:pPr>
            <a:endParaRPr sz="4150">
              <a:latin typeface="Times New Roman"/>
              <a:cs typeface="Times New Roman"/>
            </a:endParaRPr>
          </a:p>
          <a:p>
            <a:pPr marL="360045" indent="-347980">
              <a:lnSpc>
                <a:spcPct val="100000"/>
              </a:lnSpc>
              <a:buClr>
                <a:srgbClr val="9900FF"/>
              </a:buClr>
              <a:buSzPct val="60000"/>
              <a:buFont typeface="Wingdings"/>
              <a:buChar char="◼"/>
              <a:tabLst>
                <a:tab pos="360045" algn="l"/>
                <a:tab pos="360680" algn="l"/>
              </a:tabLst>
            </a:pPr>
            <a:r>
              <a:rPr sz="2750" spc="-5" dirty="0">
                <a:latin typeface="Times New Roman"/>
                <a:cs typeface="Times New Roman"/>
              </a:rPr>
              <a:t>The following are all topological sort </a:t>
            </a:r>
            <a:r>
              <a:rPr sz="2750" dirty="0">
                <a:latin typeface="Times New Roman"/>
                <a:cs typeface="Times New Roman"/>
              </a:rPr>
              <a:t>of </a:t>
            </a:r>
            <a:r>
              <a:rPr sz="2750" spc="-5" dirty="0">
                <a:latin typeface="Times New Roman"/>
                <a:cs typeface="Times New Roman"/>
              </a:rPr>
              <a:t>the </a:t>
            </a:r>
            <a:r>
              <a:rPr sz="2750" dirty="0">
                <a:latin typeface="Times New Roman"/>
                <a:cs typeface="Times New Roman"/>
              </a:rPr>
              <a:t>graph</a:t>
            </a:r>
            <a:r>
              <a:rPr sz="2750" spc="95" dirty="0">
                <a:latin typeface="Times New Roman"/>
                <a:cs typeface="Times New Roman"/>
              </a:rPr>
              <a:t> </a:t>
            </a:r>
            <a:r>
              <a:rPr sz="2750" spc="-5" dirty="0">
                <a:latin typeface="Times New Roman"/>
                <a:cs typeface="Times New Roman"/>
              </a:rPr>
              <a:t>below: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250">
              <a:latin typeface="Times New Roman"/>
              <a:cs typeface="Times New Roman"/>
            </a:endParaRPr>
          </a:p>
          <a:p>
            <a:pPr marL="4411345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s1 </a:t>
            </a:r>
            <a:r>
              <a:rPr sz="2400" b="1" dirty="0">
                <a:latin typeface="Times New Roman"/>
                <a:cs typeface="Times New Roman"/>
              </a:rPr>
              <a:t>= {a, </a:t>
            </a:r>
            <a:r>
              <a:rPr sz="2400" b="1" spc="-5" dirty="0">
                <a:latin typeface="Times New Roman"/>
                <a:cs typeface="Times New Roman"/>
              </a:rPr>
              <a:t>b, </a:t>
            </a:r>
            <a:r>
              <a:rPr sz="2400" b="1" dirty="0">
                <a:latin typeface="Times New Roman"/>
                <a:cs typeface="Times New Roman"/>
              </a:rPr>
              <a:t>c, </a:t>
            </a:r>
            <a:r>
              <a:rPr sz="2400" b="1" spc="-5" dirty="0">
                <a:latin typeface="Times New Roman"/>
                <a:cs typeface="Times New Roman"/>
              </a:rPr>
              <a:t>d, </a:t>
            </a:r>
            <a:r>
              <a:rPr sz="2400" b="1" dirty="0">
                <a:latin typeface="Times New Roman"/>
                <a:cs typeface="Times New Roman"/>
              </a:rPr>
              <a:t>e, f, g, </a:t>
            </a:r>
            <a:r>
              <a:rPr sz="2400" b="1" spc="-5" dirty="0">
                <a:latin typeface="Times New Roman"/>
                <a:cs typeface="Times New Roman"/>
              </a:rPr>
              <a:t>h,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i}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4411345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s2 </a:t>
            </a:r>
            <a:r>
              <a:rPr sz="2400" b="1" dirty="0">
                <a:latin typeface="Times New Roman"/>
                <a:cs typeface="Times New Roman"/>
              </a:rPr>
              <a:t>= {a, c, </a:t>
            </a:r>
            <a:r>
              <a:rPr sz="2400" b="1" spc="-5" dirty="0">
                <a:latin typeface="Times New Roman"/>
                <a:cs typeface="Times New Roman"/>
              </a:rPr>
              <a:t>b, </a:t>
            </a:r>
            <a:r>
              <a:rPr sz="2400" b="1" dirty="0">
                <a:latin typeface="Times New Roman"/>
                <a:cs typeface="Times New Roman"/>
              </a:rPr>
              <a:t>f, e, </a:t>
            </a:r>
            <a:r>
              <a:rPr sz="2400" b="1" spc="-5" dirty="0">
                <a:latin typeface="Times New Roman"/>
                <a:cs typeface="Times New Roman"/>
              </a:rPr>
              <a:t>d, h, </a:t>
            </a:r>
            <a:r>
              <a:rPr sz="2400" b="1" dirty="0">
                <a:latin typeface="Times New Roman"/>
                <a:cs typeface="Times New Roman"/>
              </a:rPr>
              <a:t>g,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i}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4411345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s3 </a:t>
            </a:r>
            <a:r>
              <a:rPr sz="2400" b="1" dirty="0">
                <a:latin typeface="Times New Roman"/>
                <a:cs typeface="Times New Roman"/>
              </a:rPr>
              <a:t>= {a, </a:t>
            </a:r>
            <a:r>
              <a:rPr sz="2400" b="1" spc="-5" dirty="0">
                <a:latin typeface="Times New Roman"/>
                <a:cs typeface="Times New Roman"/>
              </a:rPr>
              <a:t>b, d, </a:t>
            </a:r>
            <a:r>
              <a:rPr sz="2400" b="1" dirty="0">
                <a:latin typeface="Times New Roman"/>
                <a:cs typeface="Times New Roman"/>
              </a:rPr>
              <a:t>c, e, g, f, </a:t>
            </a:r>
            <a:r>
              <a:rPr sz="2400" b="1" spc="-5" dirty="0">
                <a:latin typeface="Times New Roman"/>
                <a:cs typeface="Times New Roman"/>
              </a:rPr>
              <a:t>h,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i}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6013450" marR="489584" indent="-1445260">
              <a:lnSpc>
                <a:spcPct val="100400"/>
              </a:lnSpc>
            </a:pPr>
            <a:r>
              <a:rPr sz="2400" b="1" spc="-5" dirty="0">
                <a:latin typeface="Times New Roman"/>
                <a:cs typeface="Times New Roman"/>
              </a:rPr>
              <a:t>s4 </a:t>
            </a:r>
            <a:r>
              <a:rPr sz="2400" b="1" dirty="0">
                <a:latin typeface="Times New Roman"/>
                <a:cs typeface="Times New Roman"/>
              </a:rPr>
              <a:t>= {a, c, f, </a:t>
            </a:r>
            <a:r>
              <a:rPr sz="2400" b="1" spc="-10" dirty="0">
                <a:latin typeface="Times New Roman"/>
                <a:cs typeface="Times New Roman"/>
              </a:rPr>
              <a:t>b, </a:t>
            </a:r>
            <a:r>
              <a:rPr sz="2400" b="1" dirty="0">
                <a:latin typeface="Times New Roman"/>
                <a:cs typeface="Times New Roman"/>
              </a:rPr>
              <a:t>e, </a:t>
            </a:r>
            <a:r>
              <a:rPr sz="2400" b="1" spc="-5" dirty="0">
                <a:latin typeface="Times New Roman"/>
                <a:cs typeface="Times New Roman"/>
              </a:rPr>
              <a:t>h, d, </a:t>
            </a:r>
            <a:r>
              <a:rPr sz="2400" b="1" dirty="0">
                <a:latin typeface="Times New Roman"/>
                <a:cs typeface="Times New Roman"/>
              </a:rPr>
              <a:t>g,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i}  etc.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2014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79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408" y="197612"/>
            <a:ext cx="4210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</a:rPr>
              <a:t>Topological Sort</a:t>
            </a:r>
            <a:r>
              <a:rPr sz="2800" spc="-25" dirty="0">
                <a:solidFill>
                  <a:srgbClr val="FF0000"/>
                </a:solidFill>
              </a:rPr>
              <a:t> </a:t>
            </a:r>
            <a:r>
              <a:rPr sz="2800" spc="-5" dirty="0">
                <a:solidFill>
                  <a:srgbClr val="FF0000"/>
                </a:solidFill>
              </a:rPr>
              <a:t>Algorithm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74980" y="732790"/>
            <a:ext cx="7907655" cy="585089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50520" marR="5080" indent="-338455">
              <a:lnSpc>
                <a:spcPts val="2760"/>
              </a:lnSpc>
              <a:spcBef>
                <a:spcPts val="290"/>
              </a:spcBef>
              <a:buClr>
                <a:srgbClr val="9900FF"/>
              </a:buClr>
              <a:buSzPct val="60416"/>
              <a:buFont typeface="Wingdings"/>
              <a:buChar char="◼"/>
              <a:tabLst>
                <a:tab pos="350520" algn="l"/>
                <a:tab pos="351155" algn="l"/>
              </a:tabLst>
            </a:pPr>
            <a:r>
              <a:rPr sz="2400" spc="-5" dirty="0">
                <a:latin typeface="Times New Roman"/>
                <a:cs typeface="Times New Roman"/>
              </a:rPr>
              <a:t>One way </a:t>
            </a:r>
            <a:r>
              <a:rPr sz="2400" dirty="0">
                <a:latin typeface="Times New Roman"/>
                <a:cs typeface="Times New Roman"/>
              </a:rPr>
              <a:t>to find a topological </a:t>
            </a:r>
            <a:r>
              <a:rPr sz="2400" spc="-5" dirty="0">
                <a:latin typeface="Times New Roman"/>
                <a:cs typeface="Times New Roman"/>
              </a:rPr>
              <a:t>sort is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consider </a:t>
            </a:r>
            <a:r>
              <a:rPr sz="2400" dirty="0">
                <a:latin typeface="Times New Roman"/>
                <a:cs typeface="Times New Roman"/>
              </a:rPr>
              <a:t>in-degrees </a:t>
            </a:r>
            <a:r>
              <a:rPr sz="2400" spc="-155" dirty="0">
                <a:latin typeface="Times New Roman"/>
                <a:cs typeface="Times New Roman"/>
              </a:rPr>
              <a:t>of 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vertices.</a:t>
            </a:r>
            <a:endParaRPr sz="2400">
              <a:latin typeface="Times New Roman"/>
              <a:cs typeface="Times New Roman"/>
            </a:endParaRPr>
          </a:p>
          <a:p>
            <a:pPr marL="350520" marR="82550" indent="-338455">
              <a:lnSpc>
                <a:spcPts val="2760"/>
              </a:lnSpc>
              <a:spcBef>
                <a:spcPts val="840"/>
              </a:spcBef>
              <a:buClr>
                <a:srgbClr val="9900FF"/>
              </a:buClr>
              <a:buSzPct val="60416"/>
              <a:buFont typeface="Wingdings"/>
              <a:buChar char="◼"/>
              <a:tabLst>
                <a:tab pos="350520" algn="l"/>
                <a:tab pos="351155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first </a:t>
            </a:r>
            <a:r>
              <a:rPr sz="2400" dirty="0">
                <a:latin typeface="Times New Roman"/>
                <a:cs typeface="Times New Roman"/>
              </a:rPr>
              <a:t>vertex </a:t>
            </a:r>
            <a:r>
              <a:rPr sz="2400" spc="-10" dirty="0">
                <a:latin typeface="Times New Roman"/>
                <a:cs typeface="Times New Roman"/>
              </a:rPr>
              <a:t>must </a:t>
            </a:r>
            <a:r>
              <a:rPr sz="2400" dirty="0">
                <a:latin typeface="Times New Roman"/>
                <a:cs typeface="Times New Roman"/>
              </a:rPr>
              <a:t>have in-degree zero </a:t>
            </a:r>
            <a:r>
              <a:rPr sz="2400" spc="-5" dirty="0">
                <a:latin typeface="Times New Roman"/>
                <a:cs typeface="Times New Roman"/>
              </a:rPr>
              <a:t>-- </a:t>
            </a:r>
            <a:r>
              <a:rPr sz="2400" dirty="0">
                <a:latin typeface="Times New Roman"/>
                <a:cs typeface="Times New Roman"/>
              </a:rPr>
              <a:t>every </a:t>
            </a:r>
            <a:r>
              <a:rPr sz="2400" spc="-5" dirty="0">
                <a:latin typeface="Times New Roman"/>
                <a:cs typeface="Times New Roman"/>
              </a:rPr>
              <a:t>DAG </a:t>
            </a:r>
            <a:r>
              <a:rPr sz="2400" spc="-75" dirty="0">
                <a:latin typeface="Times New Roman"/>
                <a:cs typeface="Times New Roman"/>
              </a:rPr>
              <a:t>must  </a:t>
            </a:r>
            <a:r>
              <a:rPr sz="2400" dirty="0">
                <a:latin typeface="Times New Roman"/>
                <a:cs typeface="Times New Roman"/>
              </a:rPr>
              <a:t>have at </a:t>
            </a:r>
            <a:r>
              <a:rPr sz="2400" spc="-5" dirty="0">
                <a:latin typeface="Times New Roman"/>
                <a:cs typeface="Times New Roman"/>
              </a:rPr>
              <a:t>least </a:t>
            </a:r>
            <a:r>
              <a:rPr sz="2400" dirty="0">
                <a:latin typeface="Times New Roman"/>
                <a:cs typeface="Times New Roman"/>
              </a:rPr>
              <a:t>one vertex </a:t>
            </a:r>
            <a:r>
              <a:rPr sz="2400" spc="-5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in-degree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zero.</a:t>
            </a:r>
            <a:endParaRPr sz="2400">
              <a:latin typeface="Times New Roman"/>
              <a:cs typeface="Times New Roman"/>
            </a:endParaRPr>
          </a:p>
          <a:p>
            <a:pPr marL="350520" indent="-338455">
              <a:lnSpc>
                <a:spcPct val="100000"/>
              </a:lnSpc>
              <a:spcBef>
                <a:spcPts val="545"/>
              </a:spcBef>
              <a:buClr>
                <a:srgbClr val="9900FF"/>
              </a:buClr>
              <a:buSzPct val="60416"/>
              <a:buFont typeface="Wingdings"/>
              <a:buChar char="◼"/>
              <a:tabLst>
                <a:tab pos="350520" algn="l"/>
                <a:tab pos="351155" algn="l"/>
              </a:tabLst>
            </a:pPr>
            <a:r>
              <a:rPr sz="2400" dirty="0">
                <a:latin typeface="Times New Roman"/>
                <a:cs typeface="Times New Roman"/>
              </a:rPr>
              <a:t>The Topological </a:t>
            </a:r>
            <a:r>
              <a:rPr sz="2400" spc="-5" dirty="0">
                <a:latin typeface="Times New Roman"/>
                <a:cs typeface="Times New Roman"/>
              </a:rPr>
              <a:t>sort algorithm is:</a:t>
            </a:r>
            <a:endParaRPr sz="2400">
              <a:latin typeface="Times New Roman"/>
              <a:cs typeface="Times New Roman"/>
            </a:endParaRPr>
          </a:p>
          <a:p>
            <a:pPr marL="350520" marR="274955" indent="-338455">
              <a:lnSpc>
                <a:spcPts val="3240"/>
              </a:lnSpc>
              <a:spcBef>
                <a:spcPts val="1005"/>
              </a:spcBef>
              <a:buClr>
                <a:srgbClr val="9900FF"/>
              </a:buClr>
              <a:buSzPct val="60714"/>
              <a:buAutoNum type="arabicPeriod"/>
              <a:tabLst>
                <a:tab pos="350520" algn="l"/>
                <a:tab pos="351155" algn="l"/>
              </a:tabLst>
            </a:pPr>
            <a:r>
              <a:rPr sz="2800" spc="-5" dirty="0">
                <a:solidFill>
                  <a:srgbClr val="3300FF"/>
                </a:solidFill>
                <a:latin typeface="Times New Roman"/>
                <a:cs typeface="Times New Roman"/>
              </a:rPr>
              <a:t>From a given graph find a vertex with no incoming  edges.</a:t>
            </a:r>
            <a:endParaRPr sz="2800">
              <a:latin typeface="Times New Roman"/>
              <a:cs typeface="Times New Roman"/>
            </a:endParaRPr>
          </a:p>
          <a:p>
            <a:pPr marL="350520" indent="-338455">
              <a:lnSpc>
                <a:spcPct val="100000"/>
              </a:lnSpc>
              <a:spcBef>
                <a:spcPts val="610"/>
              </a:spcBef>
              <a:buClr>
                <a:srgbClr val="9900FF"/>
              </a:buClr>
              <a:buSzPct val="60714"/>
              <a:buAutoNum type="arabicPeriod"/>
              <a:tabLst>
                <a:tab pos="350520" algn="l"/>
                <a:tab pos="351155" algn="l"/>
              </a:tabLst>
            </a:pPr>
            <a:r>
              <a:rPr sz="2800" spc="-5" dirty="0">
                <a:solidFill>
                  <a:srgbClr val="3300FF"/>
                </a:solidFill>
                <a:latin typeface="Times New Roman"/>
                <a:cs typeface="Times New Roman"/>
              </a:rPr>
              <a:t>Delete it </a:t>
            </a:r>
            <a:r>
              <a:rPr sz="2800" dirty="0">
                <a:solidFill>
                  <a:srgbClr val="3300FF"/>
                </a:solidFill>
                <a:latin typeface="Times New Roman"/>
                <a:cs typeface="Times New Roman"/>
              </a:rPr>
              <a:t>along </a:t>
            </a:r>
            <a:r>
              <a:rPr sz="2800" spc="-5" dirty="0">
                <a:solidFill>
                  <a:srgbClr val="3300FF"/>
                </a:solidFill>
                <a:latin typeface="Times New Roman"/>
                <a:cs typeface="Times New Roman"/>
              </a:rPr>
              <a:t>with all the edges </a:t>
            </a:r>
            <a:r>
              <a:rPr sz="2800" dirty="0">
                <a:solidFill>
                  <a:srgbClr val="3300FF"/>
                </a:solidFill>
                <a:latin typeface="Times New Roman"/>
                <a:cs typeface="Times New Roman"/>
              </a:rPr>
              <a:t>outgoing </a:t>
            </a:r>
            <a:r>
              <a:rPr sz="2800" spc="-5" dirty="0">
                <a:solidFill>
                  <a:srgbClr val="3300FF"/>
                </a:solidFill>
                <a:latin typeface="Times New Roman"/>
                <a:cs typeface="Times New Roman"/>
              </a:rPr>
              <a:t>from it.</a:t>
            </a:r>
            <a:endParaRPr sz="2800">
              <a:latin typeface="Times New Roman"/>
              <a:cs typeface="Times New Roman"/>
            </a:endParaRPr>
          </a:p>
          <a:p>
            <a:pPr marL="350520" marR="357505" indent="-338455">
              <a:lnSpc>
                <a:spcPts val="3229"/>
              </a:lnSpc>
              <a:spcBef>
                <a:spcPts val="1045"/>
              </a:spcBef>
              <a:buClr>
                <a:srgbClr val="9900FF"/>
              </a:buClr>
              <a:buSzPct val="60714"/>
              <a:buAutoNum type="arabicPeriod"/>
              <a:tabLst>
                <a:tab pos="350520" algn="l"/>
                <a:tab pos="351155" algn="l"/>
              </a:tabLst>
            </a:pPr>
            <a:r>
              <a:rPr sz="2800" spc="-5" dirty="0">
                <a:solidFill>
                  <a:srgbClr val="3300FF"/>
                </a:solidFill>
                <a:latin typeface="Times New Roman"/>
                <a:cs typeface="Times New Roman"/>
              </a:rPr>
              <a:t>If there are more than one such vertices then break  </a:t>
            </a:r>
            <a:r>
              <a:rPr sz="2800" dirty="0">
                <a:solidFill>
                  <a:srgbClr val="3300FF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3300FF"/>
                </a:solidFill>
                <a:latin typeface="Times New Roman"/>
                <a:cs typeface="Times New Roman"/>
              </a:rPr>
              <a:t>tie</a:t>
            </a:r>
            <a:r>
              <a:rPr sz="2800" spc="-20" dirty="0">
                <a:solidFill>
                  <a:srgbClr val="33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00FF"/>
                </a:solidFill>
                <a:latin typeface="Times New Roman"/>
                <a:cs typeface="Times New Roman"/>
              </a:rPr>
              <a:t>randomly.</a:t>
            </a:r>
            <a:endParaRPr sz="2800">
              <a:latin typeface="Times New Roman"/>
              <a:cs typeface="Times New Roman"/>
            </a:endParaRPr>
          </a:p>
          <a:p>
            <a:pPr marL="350520" indent="-338455">
              <a:lnSpc>
                <a:spcPct val="100000"/>
              </a:lnSpc>
              <a:spcBef>
                <a:spcPts val="610"/>
              </a:spcBef>
              <a:buClr>
                <a:srgbClr val="9900FF"/>
              </a:buClr>
              <a:buSzPct val="60714"/>
              <a:buAutoNum type="arabicPeriod"/>
              <a:tabLst>
                <a:tab pos="350520" algn="l"/>
                <a:tab pos="351155" algn="l"/>
              </a:tabLst>
            </a:pPr>
            <a:r>
              <a:rPr sz="2800" spc="-5" dirty="0">
                <a:solidFill>
                  <a:srgbClr val="3300FF"/>
                </a:solidFill>
                <a:latin typeface="Times New Roman"/>
                <a:cs typeface="Times New Roman"/>
              </a:rPr>
              <a:t>Note the vertices that are</a:t>
            </a:r>
            <a:r>
              <a:rPr sz="2800" spc="20" dirty="0">
                <a:solidFill>
                  <a:srgbClr val="33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00FF"/>
                </a:solidFill>
                <a:latin typeface="Times New Roman"/>
                <a:cs typeface="Times New Roman"/>
              </a:rPr>
              <a:t>deleted.</a:t>
            </a:r>
            <a:endParaRPr sz="2800">
              <a:latin typeface="Times New Roman"/>
              <a:cs typeface="Times New Roman"/>
            </a:endParaRPr>
          </a:p>
          <a:p>
            <a:pPr marL="350520" marR="126364" indent="-338455">
              <a:lnSpc>
                <a:spcPts val="3229"/>
              </a:lnSpc>
              <a:spcBef>
                <a:spcPts val="1070"/>
              </a:spcBef>
              <a:buClr>
                <a:srgbClr val="9900FF"/>
              </a:buClr>
              <a:buSzPct val="60714"/>
              <a:buAutoNum type="arabicPeriod"/>
              <a:tabLst>
                <a:tab pos="350520" algn="l"/>
                <a:tab pos="351155" algn="l"/>
              </a:tabLst>
            </a:pPr>
            <a:r>
              <a:rPr sz="2800" spc="-5" dirty="0">
                <a:solidFill>
                  <a:srgbClr val="3300FF"/>
                </a:solidFill>
                <a:latin typeface="Times New Roman"/>
                <a:cs typeface="Times New Roman"/>
              </a:rPr>
              <a:t>All these recorded vertices give topologically </a:t>
            </a:r>
            <a:r>
              <a:rPr sz="2800" dirty="0">
                <a:solidFill>
                  <a:srgbClr val="3300FF"/>
                </a:solidFill>
                <a:latin typeface="Times New Roman"/>
                <a:cs typeface="Times New Roman"/>
              </a:rPr>
              <a:t>sorted  </a:t>
            </a:r>
            <a:r>
              <a:rPr sz="2800" spc="-5" dirty="0">
                <a:solidFill>
                  <a:srgbClr val="3300FF"/>
                </a:solidFill>
                <a:latin typeface="Times New Roman"/>
                <a:cs typeface="Times New Roman"/>
              </a:rPr>
              <a:t>list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2014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80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226822"/>
            <a:ext cx="6005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0000"/>
                </a:solidFill>
              </a:rPr>
              <a:t>Topological Sort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291" y="987298"/>
            <a:ext cx="8429625" cy="548767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81000" marR="2494280" indent="-363220">
              <a:lnSpc>
                <a:spcPts val="2720"/>
              </a:lnSpc>
              <a:spcBef>
                <a:spcPts val="275"/>
              </a:spcBef>
            </a:pPr>
            <a:r>
              <a:rPr sz="2350" b="1" dirty="0">
                <a:solidFill>
                  <a:srgbClr val="3300FF"/>
                </a:solidFill>
                <a:latin typeface="Courier New"/>
                <a:cs typeface="Courier New"/>
              </a:rPr>
              <a:t>int </a:t>
            </a:r>
            <a:r>
              <a:rPr sz="2350" b="1" spc="-5" dirty="0">
                <a:solidFill>
                  <a:srgbClr val="3300FF"/>
                </a:solidFill>
                <a:latin typeface="Courier New"/>
                <a:cs typeface="Courier New"/>
              </a:rPr>
              <a:t>topologicalOrderTraversal( </a:t>
            </a:r>
            <a:r>
              <a:rPr sz="2350" b="1" spc="-10" dirty="0">
                <a:solidFill>
                  <a:srgbClr val="3300FF"/>
                </a:solidFill>
                <a:latin typeface="Courier New"/>
                <a:cs typeface="Courier New"/>
              </a:rPr>
              <a:t>){  </a:t>
            </a:r>
            <a:r>
              <a:rPr sz="2350" b="1" dirty="0">
                <a:solidFill>
                  <a:srgbClr val="3300FF"/>
                </a:solidFill>
                <a:latin typeface="Courier New"/>
                <a:cs typeface="Courier New"/>
              </a:rPr>
              <a:t>int </a:t>
            </a:r>
            <a:r>
              <a:rPr sz="2350" b="1" spc="-5" dirty="0">
                <a:solidFill>
                  <a:srgbClr val="3300FF"/>
                </a:solidFill>
                <a:latin typeface="Courier New"/>
                <a:cs typeface="Courier New"/>
              </a:rPr>
              <a:t>numVisitedVertices </a:t>
            </a:r>
            <a:r>
              <a:rPr sz="2350" b="1" dirty="0">
                <a:solidFill>
                  <a:srgbClr val="3300FF"/>
                </a:solidFill>
                <a:latin typeface="Courier New"/>
                <a:cs typeface="Courier New"/>
              </a:rPr>
              <a:t>=</a:t>
            </a:r>
            <a:r>
              <a:rPr sz="2350" b="1" spc="-40" dirty="0">
                <a:solidFill>
                  <a:srgbClr val="3300FF"/>
                </a:solidFill>
                <a:latin typeface="Courier New"/>
                <a:cs typeface="Courier New"/>
              </a:rPr>
              <a:t> </a:t>
            </a:r>
            <a:r>
              <a:rPr sz="2350" b="1" dirty="0">
                <a:solidFill>
                  <a:srgbClr val="3300FF"/>
                </a:solidFill>
                <a:latin typeface="Courier New"/>
                <a:cs typeface="Courier New"/>
              </a:rPr>
              <a:t>0;</a:t>
            </a:r>
            <a:endParaRPr sz="2350">
              <a:latin typeface="Courier New"/>
              <a:cs typeface="Courier New"/>
            </a:endParaRPr>
          </a:p>
          <a:p>
            <a:pPr marL="370205">
              <a:lnSpc>
                <a:spcPts val="2795"/>
              </a:lnSpc>
            </a:pPr>
            <a:r>
              <a:rPr sz="2400" b="1" spc="-5" dirty="0">
                <a:solidFill>
                  <a:srgbClr val="3300FF"/>
                </a:solidFill>
                <a:latin typeface="Courier New"/>
                <a:cs typeface="Courier New"/>
              </a:rPr>
              <a:t>while(there are more vertices to be</a:t>
            </a:r>
            <a:r>
              <a:rPr sz="2400" b="1" spc="-75" dirty="0">
                <a:solidFill>
                  <a:srgbClr val="3300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3300FF"/>
                </a:solidFill>
                <a:latin typeface="Courier New"/>
                <a:cs typeface="Courier New"/>
              </a:rPr>
              <a:t>visited)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400" b="1" dirty="0">
                <a:solidFill>
                  <a:srgbClr val="3300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4470">
              <a:lnSpc>
                <a:spcPts val="2785"/>
              </a:lnSpc>
              <a:spcBef>
                <a:spcPts val="190"/>
              </a:spcBef>
            </a:pPr>
            <a:r>
              <a:rPr sz="2400" b="1" spc="-5" dirty="0">
                <a:solidFill>
                  <a:srgbClr val="3300FF"/>
                </a:solidFill>
                <a:latin typeface="Courier New"/>
                <a:cs typeface="Courier New"/>
              </a:rPr>
              <a:t>if(there is no vertex with</a:t>
            </a:r>
            <a:r>
              <a:rPr sz="2400" b="1" spc="-50" dirty="0">
                <a:solidFill>
                  <a:srgbClr val="3300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3300FF"/>
                </a:solidFill>
                <a:latin typeface="Courier New"/>
                <a:cs typeface="Courier New"/>
              </a:rPr>
              <a:t>in-degree</a:t>
            </a:r>
            <a:endParaRPr sz="2400">
              <a:latin typeface="Courier New"/>
              <a:cs typeface="Courier New"/>
            </a:endParaRPr>
          </a:p>
          <a:p>
            <a:pPr marL="1472565" marR="4387850" indent="914400">
              <a:lnSpc>
                <a:spcPts val="2880"/>
              </a:lnSpc>
            </a:pPr>
            <a:r>
              <a:rPr sz="2400" b="1" spc="-5" dirty="0">
                <a:solidFill>
                  <a:srgbClr val="3300FF"/>
                </a:solidFill>
                <a:latin typeface="Courier New"/>
                <a:cs typeface="Courier New"/>
              </a:rPr>
              <a:t>0)</a:t>
            </a:r>
            <a:r>
              <a:rPr sz="2400" b="1" spc="-95" dirty="0">
                <a:solidFill>
                  <a:srgbClr val="3300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3300FF"/>
                </a:solidFill>
                <a:latin typeface="Courier New"/>
                <a:cs typeface="Courier New"/>
              </a:rPr>
              <a:t>break;  else{</a:t>
            </a:r>
            <a:endParaRPr sz="2400">
              <a:latin typeface="Courier New"/>
              <a:cs typeface="Courier New"/>
            </a:endParaRPr>
          </a:p>
          <a:p>
            <a:pPr marL="1296035" marR="541020">
              <a:lnSpc>
                <a:spcPts val="2690"/>
              </a:lnSpc>
              <a:spcBef>
                <a:spcPts val="350"/>
              </a:spcBef>
            </a:pPr>
            <a:r>
              <a:rPr sz="2400" b="1" spc="-5" dirty="0">
                <a:solidFill>
                  <a:srgbClr val="3300FF"/>
                </a:solidFill>
                <a:latin typeface="Courier New"/>
                <a:cs typeface="Courier New"/>
              </a:rPr>
              <a:t>select </a:t>
            </a:r>
            <a:r>
              <a:rPr sz="2400" b="1" dirty="0">
                <a:solidFill>
                  <a:srgbClr val="3300FF"/>
                </a:solidFill>
                <a:latin typeface="Courier New"/>
                <a:cs typeface="Courier New"/>
              </a:rPr>
              <a:t>a </a:t>
            </a:r>
            <a:r>
              <a:rPr sz="2400" b="1" spc="-5" dirty="0">
                <a:solidFill>
                  <a:srgbClr val="3300FF"/>
                </a:solidFill>
                <a:latin typeface="Courier New"/>
                <a:cs typeface="Courier New"/>
              </a:rPr>
              <a:t>vertex </a:t>
            </a:r>
            <a:r>
              <a:rPr sz="2400" b="1" dirty="0">
                <a:solidFill>
                  <a:srgbClr val="3300FF"/>
                </a:solidFill>
                <a:latin typeface="Courier New"/>
                <a:cs typeface="Courier New"/>
              </a:rPr>
              <a:t>v </a:t>
            </a:r>
            <a:r>
              <a:rPr sz="2400" b="1" spc="-5" dirty="0">
                <a:solidFill>
                  <a:srgbClr val="3300FF"/>
                </a:solidFill>
                <a:latin typeface="Courier New"/>
                <a:cs typeface="Courier New"/>
              </a:rPr>
              <a:t>that has in-degree  0; visit</a:t>
            </a:r>
            <a:r>
              <a:rPr sz="2400" b="1" spc="-15" dirty="0">
                <a:solidFill>
                  <a:srgbClr val="3300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3300FF"/>
                </a:solidFill>
                <a:latin typeface="Courier New"/>
                <a:cs typeface="Courier New"/>
              </a:rPr>
              <a:t>v;</a:t>
            </a:r>
            <a:endParaRPr sz="2400">
              <a:latin typeface="Courier New"/>
              <a:cs typeface="Courier New"/>
            </a:endParaRPr>
          </a:p>
          <a:p>
            <a:pPr marL="1296035">
              <a:lnSpc>
                <a:spcPts val="2820"/>
              </a:lnSpc>
            </a:pPr>
            <a:r>
              <a:rPr sz="2400" b="1" spc="-5" dirty="0">
                <a:solidFill>
                  <a:srgbClr val="3300FF"/>
                </a:solidFill>
                <a:latin typeface="Courier New"/>
                <a:cs typeface="Courier New"/>
              </a:rPr>
              <a:t>numVisitedVertices++;</a:t>
            </a:r>
            <a:endParaRPr sz="2400">
              <a:latin typeface="Courier New"/>
              <a:cs typeface="Courier New"/>
            </a:endParaRPr>
          </a:p>
          <a:p>
            <a:pPr marL="1296035">
              <a:lnSpc>
                <a:spcPts val="2875"/>
              </a:lnSpc>
              <a:spcBef>
                <a:spcPts val="15"/>
              </a:spcBef>
            </a:pPr>
            <a:r>
              <a:rPr sz="2400" b="1" spc="-5" dirty="0">
                <a:solidFill>
                  <a:srgbClr val="3300FF"/>
                </a:solidFill>
                <a:latin typeface="Courier New"/>
                <a:cs typeface="Courier New"/>
              </a:rPr>
              <a:t>delete </a:t>
            </a:r>
            <a:r>
              <a:rPr sz="2400" b="1" dirty="0">
                <a:solidFill>
                  <a:srgbClr val="3300FF"/>
                </a:solidFill>
                <a:latin typeface="Courier New"/>
                <a:cs typeface="Courier New"/>
              </a:rPr>
              <a:t>v </a:t>
            </a:r>
            <a:r>
              <a:rPr sz="2400" b="1" spc="-5" dirty="0">
                <a:solidFill>
                  <a:srgbClr val="3300FF"/>
                </a:solidFill>
                <a:latin typeface="Courier New"/>
                <a:cs typeface="Courier New"/>
              </a:rPr>
              <a:t>and all its emanating</a:t>
            </a:r>
            <a:r>
              <a:rPr sz="2400" b="1" spc="-70" dirty="0">
                <a:solidFill>
                  <a:srgbClr val="3300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3300FF"/>
                </a:solidFill>
                <a:latin typeface="Courier New"/>
                <a:cs typeface="Courier New"/>
              </a:rPr>
              <a:t>edges;</a:t>
            </a:r>
            <a:endParaRPr sz="2400">
              <a:latin typeface="Courier New"/>
              <a:cs typeface="Courier New"/>
            </a:endParaRPr>
          </a:p>
          <a:p>
            <a:pPr marL="1282065">
              <a:lnSpc>
                <a:spcPts val="2875"/>
              </a:lnSpc>
            </a:pPr>
            <a:r>
              <a:rPr sz="2400" b="1" dirty="0">
                <a:solidFill>
                  <a:srgbClr val="3300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736600">
              <a:lnSpc>
                <a:spcPct val="100000"/>
              </a:lnSpc>
              <a:spcBef>
                <a:spcPts val="10"/>
              </a:spcBef>
            </a:pPr>
            <a:r>
              <a:rPr sz="2400" b="1" dirty="0">
                <a:solidFill>
                  <a:srgbClr val="3300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</a:pPr>
            <a:r>
              <a:rPr sz="2400" b="1" spc="-5" dirty="0">
                <a:solidFill>
                  <a:srgbClr val="3300FF"/>
                </a:solidFill>
                <a:latin typeface="Courier New"/>
                <a:cs typeface="Courier New"/>
              </a:rPr>
              <a:t>return</a:t>
            </a:r>
            <a:r>
              <a:rPr sz="2400" b="1" spc="-10" dirty="0">
                <a:solidFill>
                  <a:srgbClr val="3300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3300FF"/>
                </a:solidFill>
                <a:latin typeface="Courier New"/>
                <a:cs typeface="Courier New"/>
              </a:rPr>
              <a:t>numVisitedVertices;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00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1140460"/>
            <a:ext cx="7162800" cy="556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1045" y="157988"/>
            <a:ext cx="3411854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950" b="0" spc="-5" dirty="0">
                <a:latin typeface="Times New Roman"/>
                <a:cs typeface="Times New Roman"/>
              </a:rPr>
              <a:t>Topological</a:t>
            </a:r>
            <a:r>
              <a:rPr sz="3950" b="0" spc="-45" dirty="0">
                <a:latin typeface="Times New Roman"/>
                <a:cs typeface="Times New Roman"/>
              </a:rPr>
              <a:t> </a:t>
            </a:r>
            <a:r>
              <a:rPr sz="3950" b="0" dirty="0">
                <a:latin typeface="Times New Roman"/>
                <a:cs typeface="Times New Roman"/>
              </a:rPr>
              <a:t>Sort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2014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81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7313" y="1376881"/>
            <a:ext cx="6806570" cy="199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4188460"/>
            <a:ext cx="6985000" cy="522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8130" y="5331457"/>
            <a:ext cx="6010275" cy="1523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6400" y="165608"/>
            <a:ext cx="42589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0000"/>
                </a:solidFill>
              </a:rPr>
              <a:t>Topological Sort</a:t>
            </a:r>
            <a:r>
              <a:rPr sz="3000" spc="-95" dirty="0">
                <a:solidFill>
                  <a:srgbClr val="FF0000"/>
                </a:solidFill>
              </a:rPr>
              <a:t> </a:t>
            </a:r>
            <a:r>
              <a:rPr sz="3000" dirty="0">
                <a:solidFill>
                  <a:srgbClr val="FF0000"/>
                </a:solidFill>
              </a:rPr>
              <a:t>Example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1054404" y="982725"/>
            <a:ext cx="283845" cy="8178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240"/>
              </a:spcBef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00810" y="1527175"/>
            <a:ext cx="1236980" cy="1993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80461" y="982725"/>
            <a:ext cx="250190" cy="8178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  <a:spcBef>
                <a:spcPts val="240"/>
              </a:spcBef>
            </a:pPr>
            <a:r>
              <a:rPr sz="240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42942" y="943391"/>
            <a:ext cx="215900" cy="85090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50"/>
              </a:spcBef>
            </a:pP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sz="2150" spc="-5" dirty="0">
                <a:latin typeface="Times New Roman"/>
                <a:cs typeface="Times New Roman"/>
              </a:rPr>
              <a:t>C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04690" y="1527175"/>
            <a:ext cx="1240789" cy="1993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802248" y="943391"/>
            <a:ext cx="222885" cy="85090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650"/>
              </a:spcBef>
            </a:pP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sz="2150" spc="-5" dirty="0">
                <a:latin typeface="Times New Roman"/>
                <a:cs typeface="Times New Roman"/>
              </a:rPr>
              <a:t>D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79490" y="1527175"/>
            <a:ext cx="1236980" cy="1993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373873" y="943391"/>
            <a:ext cx="222250" cy="85090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650"/>
              </a:spcBef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sz="2150" spc="-5" dirty="0">
                <a:latin typeface="Times New Roman"/>
                <a:cs typeface="Times New Roman"/>
              </a:rPr>
              <a:t>E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2014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82</a:t>
            </a: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099362" y="2970571"/>
          <a:ext cx="6527800" cy="777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905"/>
                <a:gridCol w="1568450"/>
                <a:gridCol w="1613534"/>
                <a:gridCol w="1560194"/>
                <a:gridCol w="895350"/>
              </a:tblGrid>
              <a:tr h="388354">
                <a:tc>
                  <a:txBody>
                    <a:bodyPr/>
                    <a:lstStyle/>
                    <a:p>
                      <a:pPr marL="31750">
                        <a:lnSpc>
                          <a:spcPts val="26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8975">
                        <a:lnSpc>
                          <a:spcPts val="26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G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6595">
                        <a:lnSpc>
                          <a:spcPts val="26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H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1995">
                        <a:lnSpc>
                          <a:spcPts val="26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2600"/>
                        </a:lnSpc>
                      </a:pPr>
                      <a:r>
                        <a:rPr sz="2300" dirty="0">
                          <a:latin typeface="Times New Roman"/>
                          <a:cs typeface="Times New Roman"/>
                        </a:rPr>
                        <a:t>J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88354">
                <a:tc>
                  <a:txBody>
                    <a:bodyPr/>
                    <a:lstStyle/>
                    <a:p>
                      <a:pPr marL="31750">
                        <a:lnSpc>
                          <a:spcPts val="2820"/>
                        </a:lnSpc>
                        <a:spcBef>
                          <a:spcPts val="13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702945">
                        <a:lnSpc>
                          <a:spcPts val="2820"/>
                        </a:lnSpc>
                        <a:spcBef>
                          <a:spcPts val="13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658495">
                        <a:lnSpc>
                          <a:spcPts val="2820"/>
                        </a:lnSpc>
                        <a:spcBef>
                          <a:spcPts val="13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695960">
                        <a:lnSpc>
                          <a:spcPts val="2820"/>
                        </a:lnSpc>
                        <a:spcBef>
                          <a:spcPts val="13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820"/>
                        </a:lnSpc>
                        <a:spcBef>
                          <a:spcPts val="13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/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1270761" y="4232529"/>
            <a:ext cx="4246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2465" algn="l"/>
                <a:tab pos="1332230" algn="l"/>
                <a:tab pos="2070100" algn="l"/>
                <a:tab pos="2729865" algn="l"/>
                <a:tab pos="3441700" algn="l"/>
                <a:tab pos="4114165" algn="l"/>
              </a:tabLst>
            </a:pPr>
            <a:r>
              <a:rPr sz="2400" spc="-5" dirty="0">
                <a:latin typeface="Times New Roman"/>
                <a:cs typeface="Times New Roman"/>
              </a:rPr>
              <a:t>D	G	A	B	F	H	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10096" y="4232529"/>
            <a:ext cx="16471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8830" algn="l"/>
                <a:tab pos="1434465" algn="l"/>
              </a:tabLst>
            </a:pPr>
            <a:r>
              <a:rPr sz="2400" dirty="0">
                <a:latin typeface="Times New Roman"/>
                <a:cs typeface="Times New Roman"/>
              </a:rPr>
              <a:t>E	I	</a:t>
            </a:r>
            <a:r>
              <a:rPr sz="2350" dirty="0">
                <a:latin typeface="Times New Roman"/>
                <a:cs typeface="Times New Roman"/>
              </a:rPr>
              <a:t>C</a:t>
            </a:r>
            <a:endParaRPr sz="2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680974"/>
            <a:ext cx="8364220" cy="546290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890"/>
              </a:spcBef>
              <a:buClr>
                <a:srgbClr val="2100AC"/>
              </a:buClr>
              <a:buSzPct val="56060"/>
              <a:buFont typeface="Wingdings"/>
              <a:buChar char=""/>
              <a:tabLst>
                <a:tab pos="302260" algn="l"/>
              </a:tabLst>
            </a:pPr>
            <a:r>
              <a:rPr sz="3300" spc="-5" dirty="0">
                <a:latin typeface="Times New Roman"/>
                <a:cs typeface="Times New Roman"/>
              </a:rPr>
              <a:t>Basic </a:t>
            </a:r>
            <a:r>
              <a:rPr sz="3300" dirty="0">
                <a:latin typeface="Times New Roman"/>
                <a:cs typeface="Times New Roman"/>
              </a:rPr>
              <a:t>concepts</a:t>
            </a:r>
            <a:endParaRPr sz="3300">
              <a:latin typeface="Times New Roman"/>
              <a:cs typeface="Times New Roman"/>
            </a:endParaRPr>
          </a:p>
          <a:p>
            <a:pPr marL="302260" indent="-289560">
              <a:lnSpc>
                <a:spcPct val="100000"/>
              </a:lnSpc>
              <a:spcBef>
                <a:spcPts val="790"/>
              </a:spcBef>
              <a:buClr>
                <a:srgbClr val="2100AC"/>
              </a:buClr>
              <a:buSzPct val="54545"/>
              <a:buFont typeface="Wingdings"/>
              <a:buChar char=""/>
              <a:tabLst>
                <a:tab pos="302260" algn="l"/>
              </a:tabLst>
            </a:pPr>
            <a:r>
              <a:rPr sz="3300" spc="-5" dirty="0">
                <a:latin typeface="Times New Roman"/>
                <a:cs typeface="Times New Roman"/>
              </a:rPr>
              <a:t>Operations</a:t>
            </a:r>
            <a:endParaRPr sz="3300">
              <a:latin typeface="Times New Roman"/>
              <a:cs typeface="Times New Roman"/>
            </a:endParaRPr>
          </a:p>
          <a:p>
            <a:pPr marL="302260" indent="-289560">
              <a:lnSpc>
                <a:spcPct val="100000"/>
              </a:lnSpc>
              <a:spcBef>
                <a:spcPts val="795"/>
              </a:spcBef>
              <a:buClr>
                <a:srgbClr val="2100AC"/>
              </a:buClr>
              <a:buSzPct val="54545"/>
              <a:buFont typeface="Wingdings"/>
              <a:buChar char=""/>
              <a:tabLst>
                <a:tab pos="302260" algn="l"/>
              </a:tabLst>
            </a:pPr>
            <a:r>
              <a:rPr sz="3300" dirty="0">
                <a:latin typeface="Times New Roman"/>
                <a:cs typeface="Times New Roman"/>
              </a:rPr>
              <a:t>Graphs </a:t>
            </a:r>
            <a:r>
              <a:rPr sz="3300" spc="-5" dirty="0">
                <a:latin typeface="Times New Roman"/>
                <a:cs typeface="Times New Roman"/>
              </a:rPr>
              <a:t>storage structures</a:t>
            </a:r>
            <a:endParaRPr sz="3300">
              <a:latin typeface="Times New Roman"/>
              <a:cs typeface="Times New Roman"/>
            </a:endParaRPr>
          </a:p>
          <a:p>
            <a:pPr marL="302260" indent="-289560">
              <a:lnSpc>
                <a:spcPct val="100000"/>
              </a:lnSpc>
              <a:spcBef>
                <a:spcPts val="820"/>
              </a:spcBef>
              <a:buClr>
                <a:srgbClr val="2100AC"/>
              </a:buClr>
              <a:buSzPct val="54545"/>
              <a:buFont typeface="Wingdings"/>
              <a:buChar char=""/>
              <a:tabLst>
                <a:tab pos="302260" algn="l"/>
              </a:tabLst>
            </a:pPr>
            <a:r>
              <a:rPr sz="3300" spc="-5" dirty="0">
                <a:latin typeface="Times New Roman"/>
                <a:cs typeface="Times New Roman"/>
              </a:rPr>
              <a:t>Traversals: </a:t>
            </a:r>
            <a:r>
              <a:rPr sz="3300" dirty="0">
                <a:latin typeface="Times New Roman"/>
                <a:cs typeface="Times New Roman"/>
              </a:rPr>
              <a:t>Depth </a:t>
            </a:r>
            <a:r>
              <a:rPr sz="3300" spc="-5" dirty="0">
                <a:latin typeface="Times New Roman"/>
                <a:cs typeface="Times New Roman"/>
              </a:rPr>
              <a:t>First </a:t>
            </a:r>
            <a:r>
              <a:rPr sz="3300" dirty="0">
                <a:latin typeface="Times New Roman"/>
                <a:cs typeface="Times New Roman"/>
              </a:rPr>
              <a:t>and Breadth </a:t>
            </a:r>
            <a:r>
              <a:rPr sz="3300" spc="-5" dirty="0">
                <a:latin typeface="Times New Roman"/>
                <a:cs typeface="Times New Roman"/>
              </a:rPr>
              <a:t>First.</a:t>
            </a:r>
            <a:endParaRPr sz="3300">
              <a:latin typeface="Times New Roman"/>
              <a:cs typeface="Times New Roman"/>
            </a:endParaRPr>
          </a:p>
          <a:p>
            <a:pPr marL="302260" indent="-289560">
              <a:lnSpc>
                <a:spcPct val="100000"/>
              </a:lnSpc>
              <a:spcBef>
                <a:spcPts val="790"/>
              </a:spcBef>
              <a:buClr>
                <a:srgbClr val="2100AC"/>
              </a:buClr>
              <a:buSzPct val="54545"/>
              <a:buFont typeface="Wingdings"/>
              <a:buChar char=""/>
              <a:tabLst>
                <a:tab pos="302260" algn="l"/>
              </a:tabLst>
            </a:pPr>
            <a:r>
              <a:rPr sz="3300" dirty="0">
                <a:latin typeface="Times New Roman"/>
                <a:cs typeface="Times New Roman"/>
              </a:rPr>
              <a:t>Graph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algorithm</a:t>
            </a:r>
            <a:endParaRPr sz="3300">
              <a:latin typeface="Times New Roman"/>
              <a:cs typeface="Times New Roman"/>
            </a:endParaRPr>
          </a:p>
          <a:p>
            <a:pPr marL="390525" indent="-378460">
              <a:lnSpc>
                <a:spcPct val="100000"/>
              </a:lnSpc>
              <a:spcBef>
                <a:spcPts val="795"/>
              </a:spcBef>
              <a:buClr>
                <a:srgbClr val="2100AC"/>
              </a:buClr>
              <a:buSzPct val="54545"/>
              <a:buFont typeface="Wingdings"/>
              <a:buChar char=""/>
              <a:tabLst>
                <a:tab pos="390525" algn="l"/>
                <a:tab pos="391160" algn="l"/>
              </a:tabLst>
            </a:pPr>
            <a:r>
              <a:rPr sz="3300" dirty="0">
                <a:latin typeface="Times New Roman"/>
                <a:cs typeface="Times New Roman"/>
              </a:rPr>
              <a:t>Graph </a:t>
            </a:r>
            <a:r>
              <a:rPr sz="3300" spc="-5" dirty="0">
                <a:latin typeface="Times New Roman"/>
                <a:cs typeface="Times New Roman"/>
              </a:rPr>
              <a:t>as </a:t>
            </a:r>
            <a:r>
              <a:rPr sz="3300" dirty="0">
                <a:latin typeface="Times New Roman"/>
                <a:cs typeface="Times New Roman"/>
              </a:rPr>
              <a:t>an</a:t>
            </a:r>
            <a:r>
              <a:rPr sz="3300" spc="-5" dirty="0">
                <a:latin typeface="Times New Roman"/>
                <a:cs typeface="Times New Roman"/>
              </a:rPr>
              <a:t> ADT</a:t>
            </a:r>
            <a:endParaRPr sz="3300">
              <a:latin typeface="Times New Roman"/>
              <a:cs typeface="Times New Roman"/>
            </a:endParaRPr>
          </a:p>
          <a:p>
            <a:pPr marL="390525" indent="-378460">
              <a:lnSpc>
                <a:spcPct val="100000"/>
              </a:lnSpc>
              <a:spcBef>
                <a:spcPts val="875"/>
              </a:spcBef>
              <a:buClr>
                <a:srgbClr val="2100AC"/>
              </a:buClr>
              <a:buSzPct val="55384"/>
              <a:buFont typeface="Wingdings"/>
              <a:buChar char=""/>
              <a:tabLst>
                <a:tab pos="390525" algn="l"/>
                <a:tab pos="391160" algn="l"/>
              </a:tabLst>
            </a:pPr>
            <a:r>
              <a:rPr sz="3250" dirty="0">
                <a:latin typeface="Times New Roman"/>
                <a:cs typeface="Times New Roman"/>
              </a:rPr>
              <a:t>Minimum spanning </a:t>
            </a:r>
            <a:r>
              <a:rPr sz="3250" spc="-5" dirty="0">
                <a:latin typeface="Times New Roman"/>
                <a:cs typeface="Times New Roman"/>
              </a:rPr>
              <a:t>trees: </a:t>
            </a:r>
            <a:r>
              <a:rPr sz="3250" dirty="0">
                <a:latin typeface="Times New Roman"/>
                <a:cs typeface="Times New Roman"/>
              </a:rPr>
              <a:t>Kruskal’s and</a:t>
            </a:r>
            <a:r>
              <a:rPr sz="3250" spc="-20" dirty="0">
                <a:latin typeface="Times New Roman"/>
                <a:cs typeface="Times New Roman"/>
              </a:rPr>
              <a:t> </a:t>
            </a:r>
            <a:r>
              <a:rPr sz="3250" spc="-5" dirty="0">
                <a:latin typeface="Times New Roman"/>
                <a:cs typeface="Times New Roman"/>
              </a:rPr>
              <a:t>Prim’s.</a:t>
            </a:r>
            <a:endParaRPr sz="3250">
              <a:latin typeface="Times New Roman"/>
              <a:cs typeface="Times New Roman"/>
            </a:endParaRPr>
          </a:p>
          <a:p>
            <a:pPr marL="302260" indent="-289560">
              <a:lnSpc>
                <a:spcPct val="100000"/>
              </a:lnSpc>
              <a:spcBef>
                <a:spcPts val="795"/>
              </a:spcBef>
              <a:buClr>
                <a:srgbClr val="2100AC"/>
              </a:buClr>
              <a:buSzPct val="56060"/>
              <a:buFont typeface="Wingdings"/>
              <a:buChar char=""/>
              <a:tabLst>
                <a:tab pos="302260" algn="l"/>
              </a:tabLst>
            </a:pPr>
            <a:r>
              <a:rPr sz="3300" spc="-5" dirty="0">
                <a:latin typeface="Times New Roman"/>
                <a:cs typeface="Times New Roman"/>
              </a:rPr>
              <a:t>Algorithm </a:t>
            </a:r>
            <a:r>
              <a:rPr sz="3300" dirty="0">
                <a:latin typeface="Times New Roman"/>
                <a:cs typeface="Times New Roman"/>
              </a:rPr>
              <a:t>for </a:t>
            </a:r>
            <a:r>
              <a:rPr sz="3300" spc="-5" dirty="0">
                <a:latin typeface="Times New Roman"/>
                <a:cs typeface="Times New Roman"/>
              </a:rPr>
              <a:t>shortest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path</a:t>
            </a:r>
            <a:endParaRPr sz="3300">
              <a:latin typeface="Times New Roman"/>
              <a:cs typeface="Times New Roman"/>
            </a:endParaRPr>
          </a:p>
          <a:p>
            <a:pPr marL="302260" indent="-289560">
              <a:lnSpc>
                <a:spcPct val="100000"/>
              </a:lnSpc>
              <a:spcBef>
                <a:spcPts val="780"/>
              </a:spcBef>
              <a:buClr>
                <a:srgbClr val="2100AC"/>
              </a:buClr>
              <a:buSzPct val="56060"/>
              <a:buFont typeface="Wingdings"/>
              <a:buChar char=""/>
              <a:tabLst>
                <a:tab pos="302260" algn="l"/>
              </a:tabLst>
            </a:pPr>
            <a:r>
              <a:rPr sz="3300" spc="-5" dirty="0">
                <a:latin typeface="Times New Roman"/>
                <a:cs typeface="Times New Roman"/>
              </a:rPr>
              <a:t>Topological </a:t>
            </a:r>
            <a:r>
              <a:rPr sz="3300" dirty="0">
                <a:latin typeface="Times New Roman"/>
                <a:cs typeface="Times New Roman"/>
              </a:rPr>
              <a:t>sorting</a:t>
            </a:r>
            <a:endParaRPr sz="3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4454" y="2984068"/>
            <a:ext cx="5420995" cy="933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950" b="0" dirty="0">
                <a:solidFill>
                  <a:srgbClr val="000000"/>
                </a:solidFill>
                <a:latin typeface="Times New Roman"/>
                <a:cs typeface="Times New Roman"/>
              </a:rPr>
              <a:t>END OF </a:t>
            </a:r>
            <a:r>
              <a:rPr sz="595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UNIT</a:t>
            </a:r>
            <a:r>
              <a:rPr sz="5950" b="0" spc="-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5950" b="0" dirty="0">
                <a:solidFill>
                  <a:srgbClr val="000000"/>
                </a:solidFill>
                <a:latin typeface="Times New Roman"/>
                <a:cs typeface="Times New Roman"/>
              </a:rPr>
              <a:t>II</a:t>
            </a:r>
            <a:endParaRPr sz="5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53931" y="6668516"/>
            <a:ext cx="20891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8</a:t>
            </a:r>
            <a:r>
              <a:rPr sz="1300" spc="-5" dirty="0"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125983"/>
            <a:ext cx="7698740" cy="1445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7645">
              <a:lnSpc>
                <a:spcPts val="4725"/>
              </a:lnSpc>
              <a:spcBef>
                <a:spcPts val="95"/>
              </a:spcBef>
            </a:pPr>
            <a:r>
              <a:rPr b="0" i="1" dirty="0">
                <a:solidFill>
                  <a:srgbClr val="C00000"/>
                </a:solidFill>
                <a:latin typeface="Georgia"/>
                <a:cs typeface="Georgia"/>
              </a:rPr>
              <a:t>Terminology: </a:t>
            </a:r>
            <a:r>
              <a:rPr b="0" i="1" spc="-5" dirty="0">
                <a:solidFill>
                  <a:srgbClr val="C00000"/>
                </a:solidFill>
                <a:latin typeface="Georgia"/>
                <a:cs typeface="Georgia"/>
              </a:rPr>
              <a:t>Degree of a</a:t>
            </a:r>
            <a:r>
              <a:rPr b="0" i="1" spc="-5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b="0" i="1" spc="-5" dirty="0">
                <a:solidFill>
                  <a:srgbClr val="C00000"/>
                </a:solidFill>
                <a:latin typeface="Georgia"/>
                <a:cs typeface="Georgia"/>
              </a:rPr>
              <a:t>Vertex</a:t>
            </a:r>
          </a:p>
          <a:p>
            <a:pPr marL="29209" marR="610235" indent="-17145">
              <a:lnSpc>
                <a:spcPts val="3180"/>
              </a:lnSpc>
              <a:spcBef>
                <a:spcPts val="180"/>
              </a:spcBef>
            </a:pPr>
            <a:r>
              <a:rPr sz="2800" b="0" spc="-5" dirty="0">
                <a:solidFill>
                  <a:srgbClr val="000000"/>
                </a:solidFill>
                <a:latin typeface="Georgia"/>
                <a:cs typeface="Georgia"/>
              </a:rPr>
              <a:t>The </a:t>
            </a:r>
            <a:r>
              <a:rPr sz="2800" b="0" spc="-5" dirty="0">
                <a:solidFill>
                  <a:srgbClr val="CC3300"/>
                </a:solidFill>
                <a:latin typeface="Georgia"/>
                <a:cs typeface="Georgia"/>
              </a:rPr>
              <a:t>degree </a:t>
            </a:r>
            <a:r>
              <a:rPr sz="2800" b="0" spc="-5" dirty="0">
                <a:solidFill>
                  <a:srgbClr val="000000"/>
                </a:solidFill>
                <a:latin typeface="Georgia"/>
                <a:cs typeface="Georgia"/>
              </a:rPr>
              <a:t>of a vertex is </a:t>
            </a:r>
            <a:r>
              <a:rPr sz="2800" b="0" spc="-10" dirty="0">
                <a:solidFill>
                  <a:srgbClr val="000000"/>
                </a:solidFill>
                <a:latin typeface="Georgia"/>
                <a:cs typeface="Georgia"/>
              </a:rPr>
              <a:t>the </a:t>
            </a:r>
            <a:r>
              <a:rPr sz="2800" b="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number </a:t>
            </a:r>
            <a:r>
              <a:rPr sz="2800" b="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of </a:t>
            </a:r>
            <a:r>
              <a:rPr sz="2800" b="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edges </a:t>
            </a:r>
            <a:r>
              <a:rPr sz="2800" b="0" spc="-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800" b="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incident </a:t>
            </a:r>
            <a:r>
              <a:rPr sz="2800" b="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to </a:t>
            </a:r>
            <a:r>
              <a:rPr sz="2800" b="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that</a:t>
            </a:r>
            <a:r>
              <a:rPr sz="2800" b="0" u="heavy" spc="-1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2800" b="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vertex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3065" y="833754"/>
            <a:ext cx="240665" cy="249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3065" y="2182494"/>
            <a:ext cx="240665" cy="249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9789" y="2653029"/>
            <a:ext cx="152400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9789" y="3369309"/>
            <a:ext cx="152400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6627" y="2065146"/>
            <a:ext cx="7164705" cy="1886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Georgia"/>
                <a:cs typeface="Georgia"/>
              </a:rPr>
              <a:t>For directed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graph,</a:t>
            </a:r>
            <a:endParaRPr sz="2800">
              <a:latin typeface="Georgia"/>
              <a:cs typeface="Georgia"/>
            </a:endParaRPr>
          </a:p>
          <a:p>
            <a:pPr marL="436245" marR="179705" indent="-58419">
              <a:lnSpc>
                <a:spcPts val="2720"/>
              </a:lnSpc>
              <a:spcBef>
                <a:spcPts val="275"/>
              </a:spcBef>
            </a:pPr>
            <a:r>
              <a:rPr sz="2400" spc="-5" dirty="0">
                <a:latin typeface="Georgia"/>
                <a:cs typeface="Georgia"/>
              </a:rPr>
              <a:t>the </a:t>
            </a:r>
            <a:r>
              <a:rPr sz="2400" spc="-5" dirty="0">
                <a:solidFill>
                  <a:srgbClr val="CC3300"/>
                </a:solidFill>
                <a:latin typeface="Georgia"/>
                <a:cs typeface="Georgia"/>
              </a:rPr>
              <a:t>in-degree </a:t>
            </a:r>
            <a:r>
              <a:rPr sz="2400" spc="-5" dirty="0">
                <a:latin typeface="Georgia"/>
                <a:cs typeface="Georgia"/>
              </a:rPr>
              <a:t>of </a:t>
            </a:r>
            <a:r>
              <a:rPr sz="2400" dirty="0">
                <a:latin typeface="Georgia"/>
                <a:cs typeface="Georgia"/>
              </a:rPr>
              <a:t>a vertex </a:t>
            </a:r>
            <a:r>
              <a:rPr sz="2400" i="1" dirty="0">
                <a:latin typeface="Georgia"/>
                <a:cs typeface="Georgia"/>
              </a:rPr>
              <a:t>v </a:t>
            </a:r>
            <a:r>
              <a:rPr sz="2400" dirty="0">
                <a:latin typeface="Georgia"/>
                <a:cs typeface="Georgia"/>
              </a:rPr>
              <a:t>is </a:t>
            </a:r>
            <a:r>
              <a:rPr sz="2400" spc="-5" dirty="0">
                <a:latin typeface="Georgia"/>
                <a:cs typeface="Georgia"/>
              </a:rPr>
              <a:t>the </a:t>
            </a:r>
            <a:r>
              <a:rPr sz="2400" dirty="0">
                <a:latin typeface="Georgia"/>
                <a:cs typeface="Georgia"/>
              </a:rPr>
              <a:t>number </a:t>
            </a:r>
            <a:r>
              <a:rPr sz="2400" spc="-5" dirty="0">
                <a:latin typeface="Georgia"/>
                <a:cs typeface="Georgia"/>
              </a:rPr>
              <a:t>of edges  that have </a:t>
            </a:r>
            <a:r>
              <a:rPr sz="2400" i="1" dirty="0">
                <a:latin typeface="Georgia"/>
                <a:cs typeface="Georgia"/>
              </a:rPr>
              <a:t>v </a:t>
            </a:r>
            <a:r>
              <a:rPr sz="2400" dirty="0">
                <a:latin typeface="Georgia"/>
                <a:cs typeface="Georgia"/>
              </a:rPr>
              <a:t>as </a:t>
            </a:r>
            <a:r>
              <a:rPr sz="2400" spc="-10" dirty="0">
                <a:latin typeface="Georgia"/>
                <a:cs typeface="Georgia"/>
              </a:rPr>
              <a:t>the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head</a:t>
            </a:r>
            <a:endParaRPr sz="2400">
              <a:latin typeface="Georgia"/>
              <a:cs typeface="Georgia"/>
            </a:endParaRPr>
          </a:p>
          <a:p>
            <a:pPr marL="436245" marR="5080" indent="-58419">
              <a:lnSpc>
                <a:spcPts val="2730"/>
              </a:lnSpc>
              <a:spcBef>
                <a:spcPts val="195"/>
              </a:spcBef>
            </a:pPr>
            <a:r>
              <a:rPr sz="2400" spc="-5" dirty="0">
                <a:latin typeface="Georgia"/>
                <a:cs typeface="Georgia"/>
              </a:rPr>
              <a:t>the </a:t>
            </a:r>
            <a:r>
              <a:rPr sz="2400" spc="-5" dirty="0">
                <a:solidFill>
                  <a:srgbClr val="CC3300"/>
                </a:solidFill>
                <a:latin typeface="Georgia"/>
                <a:cs typeface="Georgia"/>
              </a:rPr>
              <a:t>out-degree </a:t>
            </a:r>
            <a:r>
              <a:rPr sz="2400" spc="-5" dirty="0">
                <a:latin typeface="Georgia"/>
                <a:cs typeface="Georgia"/>
              </a:rPr>
              <a:t>of </a:t>
            </a:r>
            <a:r>
              <a:rPr sz="2400" dirty="0">
                <a:latin typeface="Georgia"/>
                <a:cs typeface="Georgia"/>
              </a:rPr>
              <a:t>a vertex </a:t>
            </a:r>
            <a:r>
              <a:rPr sz="2400" i="1" dirty="0">
                <a:latin typeface="Georgia"/>
                <a:cs typeface="Georgia"/>
              </a:rPr>
              <a:t>v </a:t>
            </a:r>
            <a:r>
              <a:rPr sz="2400" dirty="0">
                <a:latin typeface="Georgia"/>
                <a:cs typeface="Georgia"/>
              </a:rPr>
              <a:t>is </a:t>
            </a:r>
            <a:r>
              <a:rPr sz="2400" spc="-5" dirty="0">
                <a:latin typeface="Georgia"/>
                <a:cs typeface="Georgia"/>
              </a:rPr>
              <a:t>the number of edges  that have </a:t>
            </a:r>
            <a:r>
              <a:rPr sz="2400" i="1" dirty="0">
                <a:latin typeface="Georgia"/>
                <a:cs typeface="Georgia"/>
              </a:rPr>
              <a:t>v </a:t>
            </a:r>
            <a:r>
              <a:rPr sz="2400" dirty="0">
                <a:latin typeface="Georgia"/>
                <a:cs typeface="Georgia"/>
              </a:rPr>
              <a:t>as </a:t>
            </a:r>
            <a:r>
              <a:rPr sz="2400" spc="-10" dirty="0">
                <a:latin typeface="Georgia"/>
                <a:cs typeface="Georgia"/>
              </a:rPr>
              <a:t>the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tail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9789" y="4454525"/>
            <a:ext cx="152400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72692" y="4299584"/>
            <a:ext cx="6579870" cy="991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00"/>
              </a:lnSpc>
              <a:spcBef>
                <a:spcPts val="100"/>
              </a:spcBef>
            </a:pPr>
            <a:r>
              <a:rPr sz="2400" dirty="0">
                <a:latin typeface="Georgia"/>
                <a:cs typeface="Georgia"/>
              </a:rPr>
              <a:t>if </a:t>
            </a:r>
            <a:r>
              <a:rPr sz="2400" i="1" spc="-5" dirty="0">
                <a:latin typeface="Georgia"/>
                <a:cs typeface="Georgia"/>
              </a:rPr>
              <a:t>d</a:t>
            </a:r>
            <a:r>
              <a:rPr sz="1800" i="1" spc="-5" dirty="0">
                <a:latin typeface="Georgia"/>
                <a:cs typeface="Georgia"/>
              </a:rPr>
              <a:t>i </a:t>
            </a:r>
            <a:r>
              <a:rPr sz="2400" dirty="0">
                <a:latin typeface="Georgia"/>
                <a:cs typeface="Georgia"/>
              </a:rPr>
              <a:t>is </a:t>
            </a:r>
            <a:r>
              <a:rPr sz="2400" spc="-5" dirty="0">
                <a:latin typeface="Georgia"/>
                <a:cs typeface="Georgia"/>
              </a:rPr>
              <a:t>the degree of </a:t>
            </a:r>
            <a:r>
              <a:rPr sz="2400" dirty="0">
                <a:latin typeface="Georgia"/>
                <a:cs typeface="Georgia"/>
              </a:rPr>
              <a:t>a vertex </a:t>
            </a:r>
            <a:r>
              <a:rPr sz="2400" i="1" dirty="0">
                <a:latin typeface="Georgia"/>
                <a:cs typeface="Georgia"/>
              </a:rPr>
              <a:t>i </a:t>
            </a:r>
            <a:r>
              <a:rPr sz="2400" dirty="0">
                <a:latin typeface="Georgia"/>
                <a:cs typeface="Georgia"/>
              </a:rPr>
              <a:t>in a </a:t>
            </a:r>
            <a:r>
              <a:rPr sz="2400" spc="-5" dirty="0">
                <a:latin typeface="Georgia"/>
                <a:cs typeface="Georgia"/>
              </a:rPr>
              <a:t>graph </a:t>
            </a:r>
            <a:r>
              <a:rPr sz="2400" i="1" dirty="0">
                <a:latin typeface="Georgia"/>
                <a:cs typeface="Georgia"/>
              </a:rPr>
              <a:t>G </a:t>
            </a:r>
            <a:r>
              <a:rPr sz="2400" spc="-5" dirty="0">
                <a:latin typeface="Georgia"/>
                <a:cs typeface="Georgia"/>
              </a:rPr>
              <a:t>with</a:t>
            </a:r>
            <a:r>
              <a:rPr sz="2400" spc="100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n</a:t>
            </a:r>
            <a:endParaRPr sz="2400">
              <a:latin typeface="Georgia"/>
              <a:cs typeface="Georgia"/>
            </a:endParaRPr>
          </a:p>
          <a:p>
            <a:pPr marL="70485">
              <a:lnSpc>
                <a:spcPts val="2695"/>
              </a:lnSpc>
            </a:pPr>
            <a:r>
              <a:rPr sz="2400" dirty="0">
                <a:latin typeface="Georgia"/>
                <a:cs typeface="Georgia"/>
              </a:rPr>
              <a:t>vertices and </a:t>
            </a:r>
            <a:r>
              <a:rPr sz="2400" i="1" dirty="0">
                <a:latin typeface="Georgia"/>
                <a:cs typeface="Georgia"/>
              </a:rPr>
              <a:t>e </a:t>
            </a:r>
            <a:r>
              <a:rPr sz="2400" spc="-5" dirty="0">
                <a:latin typeface="Georgia"/>
                <a:cs typeface="Georgia"/>
              </a:rPr>
              <a:t>edges, the </a:t>
            </a:r>
            <a:r>
              <a:rPr sz="2400" dirty="0">
                <a:latin typeface="Georgia"/>
                <a:cs typeface="Georgia"/>
              </a:rPr>
              <a:t>number </a:t>
            </a:r>
            <a:r>
              <a:rPr sz="2400" spc="-5" dirty="0">
                <a:latin typeface="Georgia"/>
                <a:cs typeface="Georgia"/>
              </a:rPr>
              <a:t>of edges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is</a:t>
            </a:r>
            <a:endParaRPr sz="2400">
              <a:latin typeface="Georgia"/>
              <a:cs typeface="Georgia"/>
            </a:endParaRPr>
          </a:p>
          <a:p>
            <a:pPr marR="1665605" algn="ctr">
              <a:lnSpc>
                <a:spcPts val="2110"/>
              </a:lnSpc>
            </a:pPr>
            <a:r>
              <a:rPr sz="1850" i="1" spc="-5" dirty="0">
                <a:solidFill>
                  <a:srgbClr val="3B3B3B"/>
                </a:solidFill>
                <a:latin typeface="Times New Roman"/>
                <a:cs typeface="Times New Roman"/>
              </a:rPr>
              <a:t>n</a:t>
            </a:r>
            <a:r>
              <a:rPr sz="1850" spc="-5" dirty="0">
                <a:solidFill>
                  <a:srgbClr val="3B3B3B"/>
                </a:solidFill>
                <a:latin typeface="Arial"/>
                <a:cs typeface="Arial"/>
              </a:rPr>
              <a:t>−</a:t>
            </a:r>
            <a:r>
              <a:rPr sz="1850" spc="-5" dirty="0">
                <a:solidFill>
                  <a:srgbClr val="3B3B3B"/>
                </a:solidFill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42945" y="5090921"/>
            <a:ext cx="13906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4905" algn="l"/>
              </a:tabLst>
            </a:pPr>
            <a:r>
              <a:rPr sz="3000" dirty="0">
                <a:solidFill>
                  <a:srgbClr val="3B3B3B"/>
                </a:solidFill>
                <a:latin typeface="Arial"/>
                <a:cs typeface="Arial"/>
              </a:rPr>
              <a:t>=(	</a:t>
            </a:r>
            <a:r>
              <a:rPr sz="3000" spc="-5" dirty="0">
                <a:solidFill>
                  <a:srgbClr val="3B3B3B"/>
                </a:solidFill>
                <a:latin typeface="Arial"/>
                <a:cs typeface="Arial"/>
              </a:rPr>
              <a:t>)/</a:t>
            </a:r>
            <a:endParaRPr sz="3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77338" y="5243271"/>
            <a:ext cx="1753870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06425" algn="l"/>
                <a:tab pos="1543685" algn="l"/>
              </a:tabLst>
            </a:pPr>
            <a:r>
              <a:rPr sz="2500" i="1" spc="-5" dirty="0">
                <a:solidFill>
                  <a:srgbClr val="3B3B3B"/>
                </a:solidFill>
                <a:latin typeface="Times New Roman"/>
                <a:cs typeface="Times New Roman"/>
              </a:rPr>
              <a:t>e	</a:t>
            </a:r>
            <a:r>
              <a:rPr sz="3450" dirty="0">
                <a:solidFill>
                  <a:srgbClr val="3B3B3B"/>
                </a:solidFill>
                <a:latin typeface="Arial"/>
                <a:cs typeface="Arial"/>
              </a:rPr>
              <a:t>∑</a:t>
            </a:r>
            <a:r>
              <a:rPr sz="3450" spc="-3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500" i="1" spc="-5" dirty="0">
                <a:solidFill>
                  <a:srgbClr val="3B3B3B"/>
                </a:solidFill>
                <a:latin typeface="Times New Roman"/>
                <a:cs typeface="Times New Roman"/>
              </a:rPr>
              <a:t>d</a:t>
            </a:r>
            <a:r>
              <a:rPr sz="3150" i="1" spc="-7" baseline="-6613" dirty="0">
                <a:solidFill>
                  <a:srgbClr val="3B3B3B"/>
                </a:solidFill>
                <a:latin typeface="Times New Roman"/>
                <a:cs typeface="Times New Roman"/>
              </a:rPr>
              <a:t>i	</a:t>
            </a:r>
            <a:r>
              <a:rPr sz="2500" spc="-5" dirty="0">
                <a:solidFill>
                  <a:srgbClr val="3B3B3B"/>
                </a:solidFill>
                <a:latin typeface="Times New Roman"/>
                <a:cs typeface="Times New Roman"/>
              </a:rPr>
              <a:t>2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6596" y="5790386"/>
            <a:ext cx="676910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5" dirty="0">
                <a:latin typeface="Times New Roman"/>
                <a:cs typeface="Times New Roman"/>
              </a:rPr>
              <a:t>Why?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93134" y="5644083"/>
            <a:ext cx="1587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3B3B3B"/>
                </a:solidFill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1196" y="6100088"/>
            <a:ext cx="6465570" cy="82613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268605" indent="-231140">
              <a:lnSpc>
                <a:spcPct val="100000"/>
              </a:lnSpc>
              <a:spcBef>
                <a:spcPts val="615"/>
              </a:spcBef>
              <a:buSzPct val="107317"/>
              <a:buFont typeface="Wingdings"/>
              <a:buChar char=""/>
              <a:tabLst>
                <a:tab pos="269240" algn="l"/>
              </a:tabLst>
            </a:pPr>
            <a:r>
              <a:rPr sz="2050" spc="-5" dirty="0">
                <a:latin typeface="Georgia"/>
                <a:cs typeface="Georgia"/>
              </a:rPr>
              <a:t>Since adjacent vertices each count the adjoining</a:t>
            </a:r>
            <a:r>
              <a:rPr sz="2050" spc="45" dirty="0">
                <a:latin typeface="Georgia"/>
                <a:cs typeface="Georgia"/>
              </a:rPr>
              <a:t> </a:t>
            </a:r>
            <a:r>
              <a:rPr sz="2050" spc="-5" dirty="0">
                <a:latin typeface="Georgia"/>
                <a:cs typeface="Georgia"/>
              </a:rPr>
              <a:t>edge,</a:t>
            </a:r>
            <a:endParaRPr sz="2050">
              <a:latin typeface="Georgia"/>
              <a:cs typeface="Georgia"/>
            </a:endParaRPr>
          </a:p>
          <a:p>
            <a:pPr marL="354965" indent="-316230">
              <a:lnSpc>
                <a:spcPct val="100000"/>
              </a:lnSpc>
              <a:spcBef>
                <a:spcPts val="735"/>
              </a:spcBef>
              <a:buSzPct val="102631"/>
              <a:buFont typeface="Wingdings"/>
              <a:buChar char=""/>
              <a:tabLst>
                <a:tab pos="355600" algn="l"/>
              </a:tabLst>
            </a:pPr>
            <a:r>
              <a:rPr sz="1900" spc="-5" dirty="0">
                <a:latin typeface="Georgia"/>
                <a:cs typeface="Georgia"/>
              </a:rPr>
              <a:t>it </a:t>
            </a:r>
            <a:r>
              <a:rPr sz="1900" spc="-10" dirty="0">
                <a:latin typeface="Georgia"/>
                <a:cs typeface="Georgia"/>
              </a:rPr>
              <a:t>will be </a:t>
            </a:r>
            <a:r>
              <a:rPr sz="1900" spc="-5" dirty="0">
                <a:latin typeface="Georgia"/>
                <a:cs typeface="Georgia"/>
              </a:rPr>
              <a:t>counted</a:t>
            </a:r>
            <a:r>
              <a:rPr sz="1900" spc="15" dirty="0">
                <a:latin typeface="Georgia"/>
                <a:cs typeface="Georgia"/>
              </a:rPr>
              <a:t> </a:t>
            </a:r>
            <a:r>
              <a:rPr sz="1900" spc="-5" dirty="0">
                <a:latin typeface="Georgia"/>
                <a:cs typeface="Georgia"/>
              </a:rPr>
              <a:t>twice</a:t>
            </a:r>
            <a:endParaRPr sz="19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3217</Words>
  <Application>Microsoft Office PowerPoint</Application>
  <PresentationFormat>Custom</PresentationFormat>
  <Paragraphs>904</Paragraphs>
  <Slides>87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88" baseType="lpstr">
      <vt:lpstr>Office Theme</vt:lpstr>
      <vt:lpstr>Unit III</vt:lpstr>
      <vt:lpstr>Contents</vt:lpstr>
      <vt:lpstr>What is a Graph?</vt:lpstr>
      <vt:lpstr>◼ Networks (roads, flights, communications)</vt:lpstr>
      <vt:lpstr>Types of Graph</vt:lpstr>
      <vt:lpstr>Types of Graph</vt:lpstr>
      <vt:lpstr>Directed vs. Undirected Graph</vt:lpstr>
      <vt:lpstr>Terminology: Adjacent and Incident</vt:lpstr>
      <vt:lpstr>Terminology: Degree of a Vertex The degree of a vertex is the number of edges  incident to that vertex</vt:lpstr>
      <vt:lpstr>Examples</vt:lpstr>
      <vt:lpstr>Terminology: Path</vt:lpstr>
      <vt:lpstr>More Terminology</vt:lpstr>
      <vt:lpstr>More Terminology</vt:lpstr>
      <vt:lpstr>Subgraphs Examples</vt:lpstr>
      <vt:lpstr>Connected graph</vt:lpstr>
      <vt:lpstr>PowerPoint Presentation</vt:lpstr>
      <vt:lpstr>Weakly connected graph</vt:lpstr>
      <vt:lpstr>More…</vt:lpstr>
      <vt:lpstr>ADT for Graph</vt:lpstr>
      <vt:lpstr>Operations</vt:lpstr>
      <vt:lpstr>Graph Storage structure  (Representations)</vt:lpstr>
      <vt:lpstr>Adjacency Matrix</vt:lpstr>
      <vt:lpstr>Adjacency Matrix Let G=(V,E) be a graph with n vertices.</vt:lpstr>
      <vt:lpstr>Examples for Adjacency Matrix</vt:lpstr>
      <vt:lpstr>PowerPoint Presentation</vt:lpstr>
      <vt:lpstr>Merits of Adjacency Matrix</vt:lpstr>
      <vt:lpstr>Limitations of Adjacency Matrix</vt:lpstr>
      <vt:lpstr>Adjacency Lists</vt:lpstr>
      <vt:lpstr>PowerPoint Presentation</vt:lpstr>
      <vt:lpstr>Network</vt:lpstr>
      <vt:lpstr>Minimum Spanning Tree (MST)</vt:lpstr>
      <vt:lpstr>How Can We Generate a MST?</vt:lpstr>
      <vt:lpstr>PowerPoint Presentation</vt:lpstr>
      <vt:lpstr>MST Algorithms</vt:lpstr>
      <vt:lpstr>Kruskal’s algorithm</vt:lpstr>
      <vt:lpstr>PowerPoint Presentation</vt:lpstr>
      <vt:lpstr>Kruskal’s algorithm</vt:lpstr>
      <vt:lpstr>PowerPoint Presentation</vt:lpstr>
      <vt:lpstr>Kruskal’s algorithm Example:</vt:lpstr>
      <vt:lpstr>Prim’s algorithm</vt:lpstr>
      <vt:lpstr>PowerPoint Presentation</vt:lpstr>
      <vt:lpstr>Prim’s algorithm</vt:lpstr>
      <vt:lpstr>PowerPoint Presentation</vt:lpstr>
      <vt:lpstr>Prim’s algorithm Example:</vt:lpstr>
      <vt:lpstr>What are differences between…..</vt:lpstr>
      <vt:lpstr>Comparing MST algorithms</vt:lpstr>
      <vt:lpstr>Comparing MST algorithms</vt:lpstr>
      <vt:lpstr>PowerPoint Presentation</vt:lpstr>
      <vt:lpstr>Graph Algorithms</vt:lpstr>
      <vt:lpstr>Algorithm Create ()</vt:lpstr>
      <vt:lpstr>Algorithm Display ()</vt:lpstr>
      <vt:lpstr>Graph Traversal</vt:lpstr>
      <vt:lpstr>Depth First Traversal</vt:lpstr>
      <vt:lpstr>DFS : Example</vt:lpstr>
      <vt:lpstr>Algorithm DFS ( ) // This algorithm is used to traverse graph in DFS order.</vt:lpstr>
      <vt:lpstr>Breadth First Traversal</vt:lpstr>
      <vt:lpstr>BFS : Example</vt:lpstr>
      <vt:lpstr>Algorithm BFS( )</vt:lpstr>
      <vt:lpstr>PowerPoint Presentation</vt:lpstr>
      <vt:lpstr>Dijkstra's algorithm: How to find shortest path</vt:lpstr>
      <vt:lpstr>PowerPoint Presentation</vt:lpstr>
      <vt:lpstr>Dijkstra's algorithm</vt:lpstr>
      <vt:lpstr>Dijkstra's algorithm - Pseudocode</vt:lpstr>
      <vt:lpstr>Time Complexity: Using List</vt:lpstr>
      <vt:lpstr>Dijkstra Example</vt:lpstr>
      <vt:lpstr>Dijkstra Example</vt:lpstr>
      <vt:lpstr>Dijkstra Example</vt:lpstr>
      <vt:lpstr>Dijkstra Example</vt:lpstr>
      <vt:lpstr>Dijkstra Example</vt:lpstr>
      <vt:lpstr>Dijkstra Example</vt:lpstr>
      <vt:lpstr>Dijkstra Example</vt:lpstr>
      <vt:lpstr>Dijkstra Example</vt:lpstr>
      <vt:lpstr>Dijkstra Example</vt:lpstr>
      <vt:lpstr>Dijkstra Example</vt:lpstr>
      <vt:lpstr>Applications of Dijkstra's Algorithm</vt:lpstr>
      <vt:lpstr>References - Dijkstra's Algorithm</vt:lpstr>
      <vt:lpstr>Practice Example: Find shortest path using Dijkstra's Algorithm</vt:lpstr>
      <vt:lpstr>Topological Sort</vt:lpstr>
      <vt:lpstr>Introduction</vt:lpstr>
      <vt:lpstr>Definition of Topological Sort</vt:lpstr>
      <vt:lpstr>Topological Sort is not unique</vt:lpstr>
      <vt:lpstr>Topological Sort Algorithm</vt:lpstr>
      <vt:lpstr>Topological Sort Algorithm</vt:lpstr>
      <vt:lpstr>Topological Sort</vt:lpstr>
      <vt:lpstr>Topological Sort Example</vt:lpstr>
      <vt:lpstr>Contents</vt:lpstr>
      <vt:lpstr>END OF UNIT 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II</dc:title>
  <dc:creator>Avni</dc:creator>
  <cp:lastModifiedBy>Avni</cp:lastModifiedBy>
  <cp:revision>6</cp:revision>
  <dcterms:created xsi:type="dcterms:W3CDTF">2021-04-07T07:30:43Z</dcterms:created>
  <dcterms:modified xsi:type="dcterms:W3CDTF">2021-04-07T10:21:37Z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2018-12-11T00:00:00Z</vt:filetime>
  </property>
  <property fmtid="{D5CDD505-2E9C-101B-9397-08002B2CF9AE}" pid="3" name="Creator">
    <vt:lpwstr>Microsoft® Word for Office 365</vt:lpwstr>
  </property>
  <property fmtid="{D5CDD505-2E9C-101B-9397-08002B2CF9AE}" pid="4" name="LastSaved">
    <vt:filetime>2021-04-07T00:00:00Z</vt:filetime>
  </property>
</Properties>
</file>