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sldIdLst>
    <p:sldId id="326" r:id="rId2"/>
    <p:sldId id="258" r:id="rId3"/>
    <p:sldId id="259" r:id="rId4"/>
    <p:sldId id="260" r:id="rId5"/>
    <p:sldId id="261" r:id="rId6"/>
    <p:sldId id="263" r:id="rId7"/>
    <p:sldId id="265" r:id="rId8"/>
    <p:sldId id="267" r:id="rId9"/>
    <p:sldId id="268" r:id="rId10"/>
    <p:sldId id="269" r:id="rId11"/>
    <p:sldId id="270" r:id="rId12"/>
    <p:sldId id="272" r:id="rId13"/>
    <p:sldId id="273" r:id="rId14"/>
    <p:sldId id="274" r:id="rId15"/>
    <p:sldId id="276" r:id="rId16"/>
    <p:sldId id="279" r:id="rId17"/>
    <p:sldId id="277" r:id="rId18"/>
    <p:sldId id="278" r:id="rId19"/>
    <p:sldId id="280" r:id="rId20"/>
    <p:sldId id="285" r:id="rId21"/>
    <p:sldId id="281" r:id="rId22"/>
    <p:sldId id="283" r:id="rId23"/>
    <p:sldId id="284" r:id="rId24"/>
    <p:sldId id="286" r:id="rId25"/>
    <p:sldId id="287"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iyanka.ahuja" initials="p"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2FED4"/>
    <a:srgbClr val="24982C"/>
    <a:srgbClr val="26A22F"/>
    <a:srgbClr val="CC0000"/>
    <a:srgbClr val="B82300"/>
    <a:srgbClr val="D20000"/>
    <a:srgbClr val="FA0000"/>
    <a:srgbClr val="FFC5C5"/>
    <a:srgbClr val="E0FED6"/>
    <a:srgbClr val="C3FDB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67"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6486"/>
    </p:cViewPr>
  </p:outlineViewPr>
  <p:notesTextViewPr>
    <p:cViewPr>
      <p:scale>
        <a:sx n="100" d="100"/>
        <a:sy n="100" d="100"/>
      </p:scale>
      <p:origin x="0" y="0"/>
    </p:cViewPr>
  </p:notesTextViewPr>
  <p:notesViewPr>
    <p:cSldViewPr>
      <p:cViewPr varScale="1">
        <p:scale>
          <a:sx n="72" d="100"/>
          <a:sy n="72" d="100"/>
        </p:scale>
        <p:origin x="-2154"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83BE83-FEEE-4826-8E40-43C3C0FB589B}" type="datetimeFigureOut">
              <a:rPr lang="en-US" smtClean="0"/>
              <a:pPr/>
              <a:t>1/20/2021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3C94B-60AE-4642-9E0D-1740F79572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E3C94B-60AE-4642-9E0D-1740F79572B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11"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Advanced Data Structures </a:t>
            </a:r>
            <a:r>
              <a:rPr lang="en-US" sz="1600" baseline="0" dirty="0" err="1" smtClean="0">
                <a:solidFill>
                  <a:schemeClr val="bg2">
                    <a:lumMod val="20000"/>
                    <a:lumOff val="80000"/>
                  </a:schemeClr>
                </a:solidFill>
              </a:rPr>
              <a:t>byShweta</a:t>
            </a:r>
            <a:r>
              <a:rPr lang="en-US" sz="1600" baseline="0" dirty="0" smtClean="0">
                <a:solidFill>
                  <a:schemeClr val="bg2">
                    <a:lumMod val="20000"/>
                    <a:lumOff val="80000"/>
                  </a:schemeClr>
                </a:solidFill>
              </a:rPr>
              <a:t> </a:t>
            </a:r>
            <a:r>
              <a:rPr lang="en-US" sz="1600" baseline="0" dirty="0" err="1" smtClean="0">
                <a:solidFill>
                  <a:schemeClr val="bg2">
                    <a:lumMod val="20000"/>
                    <a:lumOff val="80000"/>
                  </a:schemeClr>
                </a:solidFill>
              </a:rPr>
              <a:t>Shanwad</a:t>
            </a:r>
            <a:endParaRPr lang="en-US" sz="1600" baseline="0" dirty="0">
              <a:solidFill>
                <a:schemeClr val="bg2">
                  <a:lumMod val="20000"/>
                  <a:lumOff val="8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Data Structures in C++ by Dr. Varsha Patil</a:t>
            </a:r>
            <a:endParaRPr lang="en-US" dirty="0"/>
          </a:p>
        </p:txBody>
      </p:sp>
      <p:sp>
        <p:nvSpPr>
          <p:cNvPr id="5" name="Footer Placeholder 4"/>
          <p:cNvSpPr>
            <a:spLocks noGrp="1"/>
          </p:cNvSpPr>
          <p:nvPr>
            <p:ph type="ftr" sz="quarter" idx="11"/>
          </p:nvPr>
        </p:nvSpPr>
        <p:spPr/>
        <p:txBody>
          <a:bodyPr/>
          <a:lstStyle>
            <a:extLst/>
          </a:lstStyle>
          <a:p>
            <a:r>
              <a:rPr lang="en-US" smtClean="0"/>
              <a:t>Oxford University </a:t>
            </a:r>
            <a:r>
              <a:rPr lang="en-US" sz="1600" smtClean="0">
                <a:solidFill>
                  <a:schemeClr val="bg2">
                    <a:lumMod val="20000"/>
                    <a:lumOff val="80000"/>
                  </a:schemeClr>
                </a:solidFill>
              </a:rPr>
              <a:t>Press</a:t>
            </a:r>
            <a:r>
              <a:rPr lang="en-US" smtClean="0"/>
              <a:t> © 2012</a:t>
            </a:r>
            <a:endParaRPr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11"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3"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0"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1"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7"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1/20/2021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0"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303C6D2-9DBF-4F46-BDE8-6559C4B52FCA}" type="datetime2">
              <a:rPr lang="en-US" smtClean="0"/>
              <a:pPr/>
              <a:t>Wednesday, January 20, 2021</a:t>
            </a:fld>
            <a:endParaRPr lang="en-US"/>
          </a:p>
        </p:txBody>
      </p:sp>
      <p:sp>
        <p:nvSpPr>
          <p:cNvPr id="6" name="Footer Placeholder 5"/>
          <p:cNvSpPr>
            <a:spLocks noGrp="1"/>
          </p:cNvSpPr>
          <p:nvPr>
            <p:ph type="ftr" sz="quarter" idx="11"/>
          </p:nvPr>
        </p:nvSpPr>
        <p:spPr/>
        <p:txBody>
          <a:bodyPr/>
          <a:lstStyle>
            <a:extLst/>
          </a:lstStyle>
          <a:p>
            <a:r>
              <a:rPr lang="en-US" smtClean="0"/>
              <a:t>Data Structures in C++ by Dr. Varsha Patil</a:t>
            </a:r>
            <a:endParaRPr lang="en-US"/>
          </a:p>
        </p:txBody>
      </p:sp>
      <p:sp>
        <p:nvSpPr>
          <p:cNvPr id="7" name="Slide Number Placeholder 6"/>
          <p:cNvSpPr>
            <a:spLocks noGrp="1"/>
          </p:cNvSpPr>
          <p:nvPr>
            <p:ph type="sldNum" sz="quarter" idx="12"/>
          </p:nvPr>
        </p:nvSpPr>
        <p:spPr/>
        <p:txBody>
          <a:bodyPr/>
          <a:lstStyle>
            <a:extLst/>
          </a:lstStyle>
          <a:p>
            <a:fld id="{E044AD5D-FBE2-4BC6-804D-A0F99A926B7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1"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3"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1/20/2021</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dirty="0" smtClean="0"/>
              <a:t>Advanced Data Structures </a:t>
            </a:r>
            <a:r>
              <a:rPr lang="en-US" dirty="0" err="1" smtClean="0"/>
              <a:t>byShweta</a:t>
            </a:r>
            <a:r>
              <a:rPr lang="en-US" dirty="0" smtClean="0"/>
              <a:t> </a:t>
            </a:r>
            <a:r>
              <a:rPr lang="en-US" dirty="0" err="1" smtClean="0"/>
              <a:t>Shanwad</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0" y="533400"/>
            <a:ext cx="9144000" cy="4191000"/>
          </a:xfrm>
        </p:spPr>
        <p:txBody>
          <a:bodyPr>
            <a:noAutofit/>
          </a:bodyPr>
          <a:lstStyle/>
          <a:p>
            <a:pPr algn="ct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800" b="1" dirty="0" smtClean="0">
                <a:solidFill>
                  <a:srgbClr val="CC0000"/>
                </a:solidFill>
                <a:latin typeface="Times New Roman" pitchFamily="18" charset="0"/>
                <a:cs typeface="Times New Roman" pitchFamily="18" charset="0"/>
              </a:rPr>
              <a:t>  </a:t>
            </a:r>
            <a:r>
              <a:rPr lang="en-US" sz="4000" b="1" dirty="0" smtClean="0">
                <a:solidFill>
                  <a:srgbClr val="CC0000"/>
                </a:solidFill>
                <a:latin typeface="Times New Roman" pitchFamily="18" charset="0"/>
                <a:cs typeface="Times New Roman" pitchFamily="18" charset="0"/>
              </a:rPr>
              <a:t>UNIT   </a:t>
            </a:r>
            <a:r>
              <a:rPr lang="en-US" sz="4000" b="1" dirty="0" smtClean="0">
                <a:solidFill>
                  <a:srgbClr val="CC0000"/>
                </a:solidFill>
                <a:latin typeface="Times New Roman" pitchFamily="18" charset="0"/>
                <a:cs typeface="Times New Roman" pitchFamily="18" charset="0"/>
              </a:rPr>
              <a:t>I</a:t>
            </a:r>
            <a:r>
              <a:rPr lang="en-US" sz="4000" b="1" dirty="0" smtClean="0">
                <a:solidFill>
                  <a:srgbClr val="CC0000"/>
                </a:solidFill>
                <a:latin typeface="Times New Roman" pitchFamily="18" charset="0"/>
                <a:cs typeface="Times New Roman" pitchFamily="18" charset="0"/>
              </a:rPr>
              <a:t/>
            </a:r>
            <a:br>
              <a:rPr lang="en-US" sz="4000" b="1" dirty="0" smtClean="0">
                <a:solidFill>
                  <a:srgbClr val="CC0000"/>
                </a:solidFill>
                <a:latin typeface="Times New Roman" pitchFamily="18" charset="0"/>
                <a:cs typeface="Times New Roman" pitchFamily="18" charset="0"/>
              </a:rPr>
            </a:br>
            <a:r>
              <a:rPr lang="en-US" sz="2800" b="1" i="1" dirty="0" smtClean="0">
                <a:solidFill>
                  <a:srgbClr val="CC0000"/>
                </a:solidFill>
                <a:latin typeface="Times New Roman" pitchFamily="18" charset="0"/>
                <a:cs typeface="Times New Roman" pitchFamily="18" charset="0"/>
              </a:rPr>
              <a:t/>
            </a:r>
            <a:br>
              <a:rPr lang="en-US" sz="2800" b="1" i="1" dirty="0" smtClean="0">
                <a:solidFill>
                  <a:srgbClr val="CC0000"/>
                </a:solidFill>
                <a:latin typeface="Times New Roman" pitchFamily="18" charset="0"/>
                <a:cs typeface="Times New Roman" pitchFamily="18" charset="0"/>
              </a:rPr>
            </a:br>
            <a:r>
              <a:rPr lang="en-US" sz="4000" b="1" dirty="0" smtClean="0">
                <a:solidFill>
                  <a:srgbClr val="CC0000"/>
                </a:solidFill>
                <a:latin typeface="Times New Roman" pitchFamily="18" charset="0"/>
                <a:cs typeface="Times New Roman" pitchFamily="18" charset="0"/>
              </a:rPr>
              <a:t> HASHING</a:t>
            </a:r>
            <a:endParaRPr lang="en-US" sz="3200" b="1" dirty="0">
              <a:solidFill>
                <a:srgbClr val="CC0000"/>
              </a:solidFill>
            </a:endParaRPr>
          </a:p>
        </p:txBody>
      </p:sp>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a:t>
            </a:fld>
            <a:endParaRPr lang="en-US"/>
          </a:p>
        </p:txBody>
      </p:sp>
      <p:pic>
        <p:nvPicPr>
          <p:cNvPr id="9"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Synonym</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838200" y="1981200"/>
            <a:ext cx="9677400" cy="4602163"/>
          </a:xfrm>
          <a:prstGeom prst="rect">
            <a:avLst/>
          </a:prstGeom>
        </p:spPr>
        <p:txBody>
          <a:bodyPr vert="horz" lIns="0" rIns="18288">
            <a:normAutofit/>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Keys those hash to the same address are called synonyms</a:t>
            </a:r>
          </a:p>
          <a:p>
            <a:pPr marL="2859088" marR="45720" lvl="2" indent="-565150">
              <a:spcBef>
                <a:spcPct val="20000"/>
              </a:spcBef>
              <a:buClr>
                <a:schemeClr val="accent3"/>
              </a:buClr>
              <a:buSzPct val="95000"/>
              <a:buBlip>
                <a:blip r:embed="rId3"/>
              </a:buBlip>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buBlip>
                <a:blip r:embed="rId3"/>
              </a:buBlip>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Overflow</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result of more keys hashing to the same address and if there is no room in the bucket, then it is said that overflow has occurred </a:t>
            </a:r>
          </a:p>
          <a:p>
            <a:pPr marL="2401888" marR="45720" lvl="1" indent="-565150" algn="just">
              <a:spcBef>
                <a:spcPct val="20000"/>
              </a:spcBef>
              <a:buClr>
                <a:schemeClr val="accent3"/>
              </a:buClr>
              <a:buSzPct val="95000"/>
              <a:buBlip>
                <a:blip r:embed="rId3"/>
              </a:buBlip>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Collision and overflow are synonymous when the bucket is of size 1</a:t>
            </a: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or external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381000" y="2209800"/>
            <a:ext cx="8305800" cy="2438400"/>
          </a:xfrm>
          <a:prstGeom prst="rect">
            <a:avLst/>
          </a:prstGeom>
        </p:spPr>
        <p:txBody>
          <a:bodyPr vert="horz" lIns="0" rIns="18288">
            <a:normAutofit/>
          </a:bodyPr>
          <a:lstStyle/>
          <a:p>
            <a:pPr marL="1320800" marR="45720" lvl="0" indent="-754063"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we allow records to be stored in potentially unlimited space, it is called as open or external hashing</a:t>
            </a: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Closed or internal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we use fixed space for storage eventually limiting the number of records to be stored, it is called as closed or internal hashing</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chemeClr val="tx1">
                  <a:lumMod val="95000"/>
                </a:schemeClr>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b="1" dirty="0" smtClean="0">
                <a:latin typeface="Times New Roman" pitchFamily="18" charset="0"/>
                <a:cs typeface="Times New Roman" pitchFamily="18" charset="0"/>
              </a:rPr>
              <a:t>Hash function is an arithmetic function that transforms a key into an address and the address is used for storing and retrieving a record</a:t>
            </a: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Perfect 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533400" y="1752601"/>
            <a:ext cx="8153400" cy="2438399"/>
          </a:xfrm>
          <a:prstGeom prst="rect">
            <a:avLst/>
          </a:prstGeom>
        </p:spPr>
        <p:txBody>
          <a:bodyPr vert="horz" lIns="0" rIns="18288">
            <a:normAutofit/>
          </a:bodyPr>
          <a:lstStyle/>
          <a:p>
            <a:pPr marL="1879600" marR="45720" lvl="1" indent="-798513"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hash function that transforms different keys into different addresses is called perfect hash function</a:t>
            </a:r>
          </a:p>
          <a:p>
            <a:pPr marL="1879600" marR="45720" lvl="1" indent="-798513"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879600" marR="45720" lvl="1" indent="-798513"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worth of hash function depends on how well it avoids collision</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Load density</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1"/>
            <a:ext cx="9677400" cy="1600199"/>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b="1" dirty="0" smtClean="0">
                <a:solidFill>
                  <a:schemeClr val="tx1">
                    <a:lumMod val="95000"/>
                  </a:schemeClr>
                </a:solidFill>
                <a:latin typeface="Times New Roman" pitchFamily="18" charset="0"/>
                <a:cs typeface="Times New Roman" pitchFamily="18" charset="0"/>
              </a:rPr>
              <a:t>The maximum storage capacity that is maximum number of records that can be accommodated is called as loading density</a:t>
            </a:r>
            <a:endParaRPr kumimoji="0" lang="en-US" sz="2600" b="1" i="0" u="none" strike="noStrike" kern="1200" cap="none" spc="0" normalizeH="0" baseline="0" noProof="0" dirty="0" smtClean="0">
              <a:ln>
                <a:noFill/>
              </a:ln>
              <a:solidFill>
                <a:schemeClr val="tx1">
                  <a:lumMod val="95000"/>
                </a:schemeClr>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Full Table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304800" y="1752601"/>
            <a:ext cx="8382000" cy="2971800"/>
          </a:xfrm>
          <a:prstGeom prst="rect">
            <a:avLst/>
          </a:prstGeom>
        </p:spPr>
        <p:txBody>
          <a:bodyPr vert="horz" lIns="0" rIns="18288">
            <a:normAutofit/>
          </a:bodyPr>
          <a:lstStyle/>
          <a:p>
            <a:pPr marL="1146175" marR="45720" lvl="0" indent="-638175" algn="just">
              <a:spcBef>
                <a:spcPct val="20000"/>
              </a:spcBef>
              <a:buClr>
                <a:schemeClr val="accent3"/>
              </a:buClr>
              <a:buSzPct val="95000"/>
              <a:buBlip>
                <a:blip r:embed="rId3"/>
              </a:buBlip>
              <a:defRPr/>
            </a:pPr>
            <a:r>
              <a:rPr lang="en-US" sz="2200" b="1" dirty="0" smtClean="0">
                <a:latin typeface="Times New Roman" pitchFamily="18" charset="0"/>
                <a:cs typeface="Times New Roman" pitchFamily="18" charset="0"/>
              </a:rPr>
              <a:t>Full table is the one in which all locations are occupied</a:t>
            </a:r>
          </a:p>
          <a:p>
            <a:pPr marL="1146175" marR="45720" lvl="0" indent="-638175" algn="just">
              <a:spcBef>
                <a:spcPct val="20000"/>
              </a:spcBef>
              <a:buClr>
                <a:schemeClr val="accent3"/>
              </a:buClr>
              <a:buSzPct val="95000"/>
              <a:buBlip>
                <a:blip r:embed="rId3"/>
              </a:buBlip>
              <a:defRPr/>
            </a:pPr>
            <a:endParaRPr lang="en-US" sz="2200" b="1" dirty="0" smtClean="0">
              <a:latin typeface="Times New Roman" pitchFamily="18" charset="0"/>
              <a:cs typeface="Times New Roman" pitchFamily="18" charset="0"/>
            </a:endParaRPr>
          </a:p>
          <a:p>
            <a:pPr marL="1146175" marR="45720" lvl="0" indent="-638175" algn="just">
              <a:spcBef>
                <a:spcPct val="20000"/>
              </a:spcBef>
              <a:buClr>
                <a:schemeClr val="accent3"/>
              </a:buClr>
              <a:buSzPct val="95000"/>
              <a:buBlip>
                <a:blip r:embed="rId3"/>
              </a:buBlip>
              <a:defRPr/>
            </a:pPr>
            <a:r>
              <a:rPr lang="en-US" sz="2200" b="1" dirty="0" smtClean="0">
                <a:latin typeface="Times New Roman" pitchFamily="18" charset="0"/>
                <a:cs typeface="Times New Roman" pitchFamily="18" charset="0"/>
              </a:rPr>
              <a:t>Owing to the characteristics of hash functions, there are always empty locations</a:t>
            </a:r>
          </a:p>
          <a:p>
            <a:pPr marL="1944688" marR="45720" lvl="0" indent="-565150">
              <a:spcBef>
                <a:spcPct val="20000"/>
              </a:spcBef>
              <a:buClr>
                <a:schemeClr val="accent3"/>
              </a:buClr>
              <a:buSzPct val="95000"/>
              <a:defRPr/>
            </a:pPr>
            <a:endParaRPr lang="en-US" sz="22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6096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Load factor</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838200" y="1752601"/>
            <a:ext cx="9677400" cy="1600200"/>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b="1" dirty="0" smtClean="0">
                <a:latin typeface="Times New Roman" pitchFamily="18" charset="0"/>
                <a:cs typeface="Times New Roman" pitchFamily="18" charset="0"/>
              </a:rPr>
              <a:t>Load factor is the number of records stored in table divided by maximum capacity of table, expressed in terms of percentage</a:t>
            </a:r>
            <a:endParaRPr kumimoji="0" lang="en-US" sz="2600" b="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Rehashing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Rehashing is with respect to closed hashing. When we try to store the record with Key1 at bucket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Hash(Key1) position and find that it already holds a record, it is collision situation</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To handle collision, we use strategy to choose a sequence of alternative locations Hash1(Key1), Hash2(Key1), … within the bucket table so as to place the record with Key1</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is called as rehashing</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12"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fontAlgn="auto">
              <a:lnSpc>
                <a:spcPct val="100000"/>
              </a:lnSpc>
              <a:spcBef>
                <a:spcPct val="0"/>
              </a:spcBef>
              <a:spcAft>
                <a:spcPts val="0"/>
              </a:spcAft>
              <a:buClrTx/>
              <a:buSzTx/>
              <a:tabLst/>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Introduction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13"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Hashing is finding an address where the data is to be stored as well as located using a key with the help of the algorithmic function</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Hashing is a method of directly computing the address of the record with the help of a key by using a suitable mathematical function called the hash function </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hash table is an array-based structure used to store &lt;key, information&gt; pairs</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 Functions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Features of a Good Hash Function :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Division Method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Multiplication Method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Extraction Method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Mid-Square Hashing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Folding Technique</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Rotation</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Universal Hashing</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Features of a Good 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average performance of hashing depends on how the hash function distributes the set of keys among the slots</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Assumption is that any given record is equally likely to hash into any of the slots, independently of whether any other record has been already hashed to it or not </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assumption is called as simple uniform hashing</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good hash function is the one which satisfies the assumption of simple uniform hashing</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Features of a Good 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average performance of hashing depends on how the hash function distributes the set of keys among the slots</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Assumption is that any given record is equally likely to hash into any of the slots, independently of whether any other record has been already hashed to it or not </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assumption is called as simple uniform hashing</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good hash function is the one which satisfies the assumption of simple uniform hashing</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Features of a good hashing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Addresses generated from the key are uniformly and randomly distributed</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Small variations in the value of key will cause large variations in the record addresses to distribute records (with similar keys) evenly</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hashing function must minimize the collision</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Division Method</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One of the required features of the hash function is that the resultant index must be within the table index range</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One simple choice for a hash function is to use the modulus division indicated as MOD (the operator % in C/C++)</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function returns an integer</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If any parameter is NULL, the result is NULL</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Hash(Key) = Key % M</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Multiplication Method</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multiplication method works as:</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1. 	Multiply the key ‘Key’ by a constant A in the range 0 &lt; A &lt; 1  	and extract the fractional part of Key ´ A</a:t>
            </a:r>
          </a:p>
          <a:p>
            <a:pPr marL="1944688" marR="4572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2. 	Then multiply this value by M and take the floor of the result</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Hash(Key) = M (Key XA MOD 1),</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where Key ´ A MOD 1 means the fractional part of Key ´ A,</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that is,</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Key X A − Key X A and A = (</a:t>
            </a:r>
            <a:r>
              <a:rPr lang="en-US" sz="2200" dirty="0" err="1" smtClean="0">
                <a:latin typeface="Times New Roman" pitchFamily="18" charset="0"/>
                <a:cs typeface="Times New Roman" pitchFamily="18" charset="0"/>
              </a:rPr>
              <a:t>sqrt</a:t>
            </a:r>
            <a:r>
              <a:rPr lang="en-US" sz="2200" dirty="0" smtClean="0">
                <a:latin typeface="Times New Roman" pitchFamily="18" charset="0"/>
                <a:cs typeface="Times New Roman" pitchFamily="18" charset="0"/>
              </a:rPr>
              <a:t> (5) − 1/2 = 0.6180339887)</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Extraction Method</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838200" y="19050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a portion of the key is used for the address calculation, the technique is called as the extraction method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digit extraction, few digits are selected and extracted from the key which are used as the address</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990600" y="0"/>
            <a:ext cx="7696200" cy="1417638"/>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Keys and addresses using digit extraction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600200" y="2209800"/>
          <a:ext cx="6096000" cy="2743199"/>
        </p:xfrm>
        <a:graphic>
          <a:graphicData uri="http://schemas.openxmlformats.org/drawingml/2006/table">
            <a:tbl>
              <a:tblPr firstRow="1" bandRow="1">
                <a:tableStyleId>{5C22544A-7EE6-4342-B048-85BDC9FD1C3A}</a:tableStyleId>
              </a:tblPr>
              <a:tblGrid>
                <a:gridCol w="3048000"/>
                <a:gridCol w="3048000"/>
              </a:tblGrid>
              <a:tr h="721895">
                <a:tc>
                  <a:txBody>
                    <a:bodyPr/>
                    <a:lstStyle/>
                    <a:p>
                      <a:pPr algn="ctr"/>
                      <a:r>
                        <a:rPr lang="en-US" sz="2400" dirty="0" smtClean="0">
                          <a:solidFill>
                            <a:schemeClr val="tx1">
                              <a:lumMod val="95000"/>
                            </a:schemeClr>
                          </a:solidFill>
                        </a:rPr>
                        <a:t>Key</a:t>
                      </a:r>
                      <a:endParaRPr lang="en-US" sz="2400" dirty="0">
                        <a:solidFill>
                          <a:schemeClr val="tx1">
                            <a:lumMod val="95000"/>
                          </a:schemeClr>
                        </a:solidFill>
                      </a:endParaRPr>
                    </a:p>
                  </a:txBody>
                  <a:tcPr/>
                </a:tc>
                <a:tc>
                  <a:txBody>
                    <a:bodyPr/>
                    <a:lstStyle/>
                    <a:p>
                      <a:pPr algn="ctr"/>
                      <a:r>
                        <a:rPr lang="en-US" sz="2400" dirty="0" smtClean="0">
                          <a:solidFill>
                            <a:schemeClr val="tx1">
                              <a:lumMod val="95000"/>
                            </a:schemeClr>
                          </a:solidFill>
                        </a:rPr>
                        <a:t>Hashed Address</a:t>
                      </a:r>
                      <a:endParaRPr lang="en-US" sz="2400" dirty="0">
                        <a:solidFill>
                          <a:schemeClr val="tx1">
                            <a:lumMod val="95000"/>
                          </a:schemeClr>
                        </a:solidFill>
                      </a:endParaRPr>
                    </a:p>
                  </a:txBody>
                  <a:tcPr/>
                </a:tc>
              </a:tr>
              <a:tr h="673768">
                <a:tc>
                  <a:txBody>
                    <a:bodyPr/>
                    <a:lstStyle/>
                    <a:p>
                      <a:pPr algn="ctr"/>
                      <a:r>
                        <a:rPr lang="en-US" sz="2200" dirty="0" smtClean="0">
                          <a:solidFill>
                            <a:schemeClr val="bg1"/>
                          </a:solidFill>
                          <a:latin typeface="Times New Roman" pitchFamily="18" charset="0"/>
                          <a:cs typeface="Times New Roman" pitchFamily="18" charset="0"/>
                        </a:rPr>
                        <a:t>345678</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smtClean="0">
                          <a:solidFill>
                            <a:schemeClr val="bg1"/>
                          </a:solidFill>
                          <a:latin typeface="Times New Roman" pitchFamily="18" charset="0"/>
                          <a:cs typeface="Times New Roman" pitchFamily="18" charset="0"/>
                        </a:rPr>
                        <a:t>357</a:t>
                      </a:r>
                      <a:endParaRPr lang="en-US" sz="2200" dirty="0">
                        <a:solidFill>
                          <a:schemeClr val="bg1"/>
                        </a:solidFill>
                        <a:latin typeface="Times New Roman" pitchFamily="18" charset="0"/>
                        <a:cs typeface="Times New Roman" pitchFamily="18" charset="0"/>
                      </a:endParaRPr>
                    </a:p>
                  </a:txBody>
                  <a:tcPr/>
                </a:tc>
              </a:tr>
              <a:tr h="673768">
                <a:tc>
                  <a:txBody>
                    <a:bodyPr/>
                    <a:lstStyle/>
                    <a:p>
                      <a:pPr algn="ctr"/>
                      <a:r>
                        <a:rPr lang="en-US" sz="2200" dirty="0" smtClean="0">
                          <a:solidFill>
                            <a:schemeClr val="bg1"/>
                          </a:solidFill>
                          <a:latin typeface="Times New Roman" pitchFamily="18" charset="0"/>
                          <a:cs typeface="Times New Roman" pitchFamily="18" charset="0"/>
                        </a:rPr>
                        <a:t>234137</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smtClean="0">
                          <a:solidFill>
                            <a:schemeClr val="bg1"/>
                          </a:solidFill>
                          <a:latin typeface="Times New Roman" pitchFamily="18" charset="0"/>
                          <a:cs typeface="Times New Roman" pitchFamily="18" charset="0"/>
                        </a:rPr>
                        <a:t>243</a:t>
                      </a:r>
                      <a:endParaRPr lang="en-US" sz="2200" dirty="0">
                        <a:solidFill>
                          <a:schemeClr val="bg1"/>
                        </a:solidFill>
                        <a:latin typeface="Times New Roman" pitchFamily="18" charset="0"/>
                        <a:cs typeface="Times New Roman" pitchFamily="18" charset="0"/>
                      </a:endParaRPr>
                    </a:p>
                  </a:txBody>
                  <a:tcPr/>
                </a:tc>
              </a:tr>
              <a:tr h="673768">
                <a:tc>
                  <a:txBody>
                    <a:bodyPr/>
                    <a:lstStyle/>
                    <a:p>
                      <a:pPr algn="ctr"/>
                      <a:r>
                        <a:rPr lang="en-US" sz="2200" dirty="0" smtClean="0">
                          <a:solidFill>
                            <a:schemeClr val="bg1"/>
                          </a:solidFill>
                          <a:latin typeface="Times New Roman" pitchFamily="18" charset="0"/>
                          <a:cs typeface="Times New Roman" pitchFamily="18" charset="0"/>
                        </a:rPr>
                        <a:t>952671</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smtClean="0">
                          <a:solidFill>
                            <a:schemeClr val="bg1"/>
                          </a:solidFill>
                          <a:latin typeface="Times New Roman" pitchFamily="18" charset="0"/>
                          <a:cs typeface="Times New Roman" pitchFamily="18" charset="0"/>
                        </a:rPr>
                        <a:t>927</a:t>
                      </a:r>
                      <a:endParaRPr lang="en-US" sz="2200" dirty="0">
                        <a:solidFill>
                          <a:schemeClr val="bg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Mid-Square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mid-square hashing suggests to take square of the key and extract the middle digits of the squared key as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difficulty is when the key is large. As the entire key participates in the address calculation, if the key is large, then it is very difficult to store the square of it as the square of key should not exceed the storage limit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So mid-square is used when the key size is less than or equal to 4 digits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0"/>
            <a:ext cx="8229600" cy="1417638"/>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Keys and addresses using mid-square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524000" y="2133600"/>
          <a:ext cx="6096000" cy="16764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400" dirty="0" smtClean="0">
                          <a:solidFill>
                            <a:schemeClr val="tx1">
                              <a:lumMod val="95000"/>
                            </a:schemeClr>
                          </a:solidFill>
                        </a:rPr>
                        <a:t>Key</a:t>
                      </a:r>
                      <a:endParaRPr lang="en-US" sz="2400" dirty="0">
                        <a:solidFill>
                          <a:schemeClr val="tx1">
                            <a:lumMod val="95000"/>
                          </a:schemeClr>
                        </a:solidFill>
                      </a:endParaRPr>
                    </a:p>
                  </a:txBody>
                  <a:tcPr/>
                </a:tc>
                <a:tc>
                  <a:txBody>
                    <a:bodyPr/>
                    <a:lstStyle/>
                    <a:p>
                      <a:pPr algn="ctr"/>
                      <a:r>
                        <a:rPr lang="en-US" sz="2400" dirty="0" smtClean="0">
                          <a:solidFill>
                            <a:schemeClr val="tx1">
                              <a:lumMod val="95000"/>
                            </a:schemeClr>
                          </a:solidFill>
                        </a:rPr>
                        <a:t>Square</a:t>
                      </a:r>
                      <a:endParaRPr lang="en-US" sz="2400" dirty="0">
                        <a:solidFill>
                          <a:schemeClr val="tx1">
                            <a:lumMod val="95000"/>
                          </a:schemeClr>
                        </a:solidFill>
                      </a:endParaRPr>
                    </a:p>
                  </a:txBody>
                  <a:tcPr/>
                </a:tc>
                <a:tc>
                  <a:txBody>
                    <a:bodyPr/>
                    <a:lstStyle/>
                    <a:p>
                      <a:pPr algn="ctr"/>
                      <a:r>
                        <a:rPr lang="en-US" sz="2400" dirty="0" smtClean="0">
                          <a:solidFill>
                            <a:schemeClr val="tx1">
                              <a:lumMod val="95000"/>
                            </a:schemeClr>
                          </a:solidFill>
                        </a:rPr>
                        <a:t>Hashed</a:t>
                      </a:r>
                      <a:r>
                        <a:rPr lang="en-US" sz="2400" baseline="0" dirty="0" smtClean="0">
                          <a:solidFill>
                            <a:schemeClr val="tx1">
                              <a:lumMod val="95000"/>
                            </a:schemeClr>
                          </a:solidFill>
                        </a:rPr>
                        <a:t> Address</a:t>
                      </a:r>
                      <a:endParaRPr lang="en-US" sz="2400" dirty="0">
                        <a:solidFill>
                          <a:schemeClr val="tx1">
                            <a:lumMod val="95000"/>
                          </a:schemeClr>
                        </a:solidFill>
                      </a:endParaRPr>
                    </a:p>
                  </a:txBody>
                  <a:tcPr/>
                </a:tc>
              </a:tr>
              <a:tr h="370840">
                <a:tc>
                  <a:txBody>
                    <a:bodyPr/>
                    <a:lstStyle/>
                    <a:p>
                      <a:pPr algn="ctr"/>
                      <a:r>
                        <a:rPr lang="en-US" sz="2200" dirty="0" smtClean="0">
                          <a:solidFill>
                            <a:schemeClr val="tx1"/>
                          </a:solidFill>
                          <a:latin typeface="Times New Roman" pitchFamily="18" charset="0"/>
                          <a:cs typeface="Times New Roman" pitchFamily="18" charset="0"/>
                        </a:rPr>
                        <a:t>2341</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5480281</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802</a:t>
                      </a:r>
                    </a:p>
                  </a:txBody>
                  <a:tcPr/>
                </a:tc>
              </a:tr>
              <a:tr h="370840">
                <a:tc>
                  <a:txBody>
                    <a:bodyPr/>
                    <a:lstStyle/>
                    <a:p>
                      <a:pPr algn="ctr"/>
                      <a:r>
                        <a:rPr lang="en-US" sz="2200" dirty="0" smtClean="0">
                          <a:solidFill>
                            <a:schemeClr val="tx1"/>
                          </a:solidFill>
                          <a:latin typeface="Times New Roman" pitchFamily="18" charset="0"/>
                          <a:cs typeface="Times New Roman" pitchFamily="18" charset="0"/>
                        </a:rPr>
                        <a:t>1671</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2792241</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922</a:t>
                      </a:r>
                      <a:endParaRPr lang="en-US" sz="2200" dirty="0">
                        <a:solidFill>
                          <a:schemeClr val="tx1"/>
                        </a:solidFill>
                        <a:latin typeface="Times New Roman" pitchFamily="18" charset="0"/>
                        <a:cs typeface="Times New Roman" pitchFamily="18" charset="0"/>
                      </a:endParaRPr>
                    </a:p>
                  </a:txBody>
                  <a:tcPr/>
                </a:tc>
              </a:tr>
            </a:tbl>
          </a:graphicData>
        </a:graphic>
      </p:graphicFrame>
      <p:sp>
        <p:nvSpPr>
          <p:cNvPr id="6" name="Rectangle 5"/>
          <p:cNvSpPr/>
          <p:nvPr/>
        </p:nvSpPr>
        <p:spPr>
          <a:xfrm>
            <a:off x="0" y="4267200"/>
            <a:ext cx="9144000" cy="769441"/>
          </a:xfrm>
          <a:prstGeom prst="rect">
            <a:avLst/>
          </a:prstGeom>
        </p:spPr>
        <p:txBody>
          <a:bodyPr wrap="square">
            <a:spAutoFit/>
          </a:bodyPr>
          <a:lstStyle/>
          <a:p>
            <a:r>
              <a:rPr lang="en-US" sz="2200" b="1" dirty="0" smtClean="0">
                <a:solidFill>
                  <a:srgbClr val="D2FED4"/>
                </a:solidFill>
              </a:rPr>
              <a:t>	</a:t>
            </a:r>
            <a:r>
              <a:rPr lang="en-US" sz="2200" b="1" dirty="0" smtClean="0">
                <a:latin typeface="Times New Roman" pitchFamily="18" charset="0"/>
                <a:cs typeface="Times New Roman" pitchFamily="18" charset="0"/>
              </a:rPr>
              <a:t>The difficulty of storing larger numbers square can be overcome if 	for squaring we use few of digits of key instead of the whole key</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5"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buFontTx/>
              <a:buNone/>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Introduction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cxnSp>
        <p:nvCxnSpPr>
          <p:cNvPr id="6" name="Straight Connector 5"/>
          <p:cNvCxnSpPr/>
          <p:nvPr/>
        </p:nvCxnSpPr>
        <p:spPr>
          <a:xfrm>
            <a:off x="1981200" y="2971800"/>
            <a:ext cx="1219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00400" y="2743200"/>
            <a:ext cx="600036"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key</a:t>
            </a:r>
            <a:endParaRPr lang="en-US" sz="2200" dirty="0">
              <a:latin typeface="Times New Roman" pitchFamily="18" charset="0"/>
              <a:cs typeface="Times New Roman" pitchFamily="18" charset="0"/>
            </a:endParaRPr>
          </a:p>
        </p:txBody>
      </p:sp>
      <p:cxnSp>
        <p:nvCxnSpPr>
          <p:cNvPr id="10" name="Straight Connector 9"/>
          <p:cNvCxnSpPr/>
          <p:nvPr/>
        </p:nvCxnSpPr>
        <p:spPr>
          <a:xfrm>
            <a:off x="3810000" y="2971800"/>
            <a:ext cx="1219200" cy="158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762500" y="3238500"/>
            <a:ext cx="534194" cy="794"/>
          </a:xfrm>
          <a:prstGeom prst="straightConnector1">
            <a:avLst/>
          </a:prstGeom>
          <a:ln>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19600" y="3505200"/>
            <a:ext cx="1359668"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Hash(key)</a:t>
            </a:r>
            <a:endParaRPr lang="en-US" sz="2200" dirty="0">
              <a:latin typeface="Times New Roman" pitchFamily="18" charset="0"/>
              <a:cs typeface="Times New Roman" pitchFamily="18" charset="0"/>
            </a:endParaRPr>
          </a:p>
        </p:txBody>
      </p:sp>
      <p:cxnSp>
        <p:nvCxnSpPr>
          <p:cNvPr id="13" name="Straight Arrow Connector 12"/>
          <p:cNvCxnSpPr/>
          <p:nvPr/>
        </p:nvCxnSpPr>
        <p:spPr>
          <a:xfrm>
            <a:off x="5868194" y="3733800"/>
            <a:ext cx="608806" cy="1588"/>
          </a:xfrm>
          <a:prstGeom prst="straightConnector1">
            <a:avLst/>
          </a:prstGeom>
          <a:ln>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77000" y="3505200"/>
            <a:ext cx="1107996"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Address</a:t>
            </a:r>
            <a:endParaRPr lang="en-US" sz="2200" dirty="0">
              <a:latin typeface="Times New Roman" pitchFamily="18" charset="0"/>
              <a:cs typeface="Times New Roman" pitchFamily="18" charset="0"/>
            </a:endParaRPr>
          </a:p>
        </p:txBody>
      </p:sp>
      <p:sp>
        <p:nvSpPr>
          <p:cNvPr id="15" name="TextBox 14"/>
          <p:cNvSpPr txBox="1"/>
          <p:nvPr/>
        </p:nvSpPr>
        <p:spPr>
          <a:xfrm>
            <a:off x="3124200" y="5105400"/>
            <a:ext cx="3491020" cy="461665"/>
          </a:xfrm>
          <a:prstGeom prst="rect">
            <a:avLst/>
          </a:prstGeom>
          <a:noFill/>
        </p:spPr>
        <p:txBody>
          <a:bodyPr wrap="none" rtlCol="0">
            <a:spAutoFit/>
          </a:bodyPr>
          <a:lstStyle/>
          <a:p>
            <a:r>
              <a:rPr lang="en-US" sz="2400" dirty="0" smtClean="0">
                <a:solidFill>
                  <a:schemeClr val="tx1">
                    <a:lumMod val="95000"/>
                  </a:schemeClr>
                </a:solidFill>
                <a:latin typeface="Times New Roman" pitchFamily="18" charset="0"/>
                <a:cs typeface="Times New Roman" pitchFamily="18" charset="0"/>
              </a:rPr>
              <a:t>Fig 11.1:Hashing Concept</a:t>
            </a:r>
            <a:endParaRPr lang="en-US" sz="2400" dirty="0">
              <a:solidFill>
                <a:schemeClr val="tx1">
                  <a:lumMod val="9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Rectangle 3"/>
          <p:cNvSpPr/>
          <p:nvPr/>
        </p:nvSpPr>
        <p:spPr>
          <a:xfrm>
            <a:off x="0" y="838200"/>
            <a:ext cx="9144000" cy="2123658"/>
          </a:xfrm>
          <a:prstGeom prst="rect">
            <a:avLst/>
          </a:prstGeom>
        </p:spPr>
        <p:txBody>
          <a:bodyPr wrap="square">
            <a:spAutoFit/>
          </a:bodyPr>
          <a:lstStyle/>
          <a:p>
            <a:pPr algn="just"/>
            <a:r>
              <a:rPr lang="en-US" sz="2200" b="1" dirty="0" smtClean="0">
                <a:solidFill>
                  <a:srgbClr val="D2FED4"/>
                </a:solidFill>
              </a:rPr>
              <a:t>	</a:t>
            </a:r>
            <a:r>
              <a:rPr lang="en-US" sz="2200" dirty="0" smtClean="0">
                <a:latin typeface="Times New Roman" pitchFamily="18" charset="0"/>
                <a:cs typeface="Times New Roman" pitchFamily="18" charset="0"/>
              </a:rPr>
              <a:t>We can select a portion of key if key is larger in size and then square 	the portion of it</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Keys and addresses using extracting few digits, squaring them, and 	again extracting mid</a:t>
            </a:r>
          </a:p>
          <a:p>
            <a:pPr algn="just"/>
            <a:endParaRPr lang="en-US" sz="2200"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1524000" y="3124200"/>
          <a:ext cx="6096000" cy="2514600"/>
        </p:xfrm>
        <a:graphic>
          <a:graphicData uri="http://schemas.openxmlformats.org/drawingml/2006/table">
            <a:tbl>
              <a:tblPr firstRow="1" bandRow="1">
                <a:tableStyleId>{5C22544A-7EE6-4342-B048-85BDC9FD1C3A}</a:tableStyleId>
              </a:tblPr>
              <a:tblGrid>
                <a:gridCol w="1676400"/>
                <a:gridCol w="2667000"/>
                <a:gridCol w="1752600"/>
              </a:tblGrid>
              <a:tr h="1234440">
                <a:tc>
                  <a:txBody>
                    <a:bodyPr/>
                    <a:lstStyle/>
                    <a:p>
                      <a:pPr algn="ctr"/>
                      <a:r>
                        <a:rPr lang="en-US" sz="2400" dirty="0" smtClean="0">
                          <a:solidFill>
                            <a:schemeClr val="bg1"/>
                          </a:solidFill>
                        </a:rPr>
                        <a:t>Key</a:t>
                      </a:r>
                      <a:endParaRPr lang="en-US" sz="2400" dirty="0">
                        <a:solidFill>
                          <a:schemeClr val="bg1"/>
                        </a:solidFill>
                      </a:endParaRPr>
                    </a:p>
                  </a:txBody>
                  <a:tcPr/>
                </a:tc>
                <a:tc>
                  <a:txBody>
                    <a:bodyPr/>
                    <a:lstStyle/>
                    <a:p>
                      <a:pPr algn="ctr"/>
                      <a:r>
                        <a:rPr lang="en-US" sz="2400" dirty="0" smtClean="0">
                          <a:solidFill>
                            <a:schemeClr val="bg1"/>
                          </a:solidFill>
                        </a:rPr>
                        <a:t>Square</a:t>
                      </a:r>
                      <a:endParaRPr lang="en-US" sz="2400" dirty="0">
                        <a:solidFill>
                          <a:schemeClr val="bg1"/>
                        </a:solidFill>
                      </a:endParaRPr>
                    </a:p>
                  </a:txBody>
                  <a:tcPr/>
                </a:tc>
                <a:tc>
                  <a:txBody>
                    <a:bodyPr/>
                    <a:lstStyle/>
                    <a:p>
                      <a:pPr algn="ctr"/>
                      <a:r>
                        <a:rPr lang="en-US" sz="2400" dirty="0" smtClean="0">
                          <a:solidFill>
                            <a:schemeClr val="bg1"/>
                          </a:solidFill>
                        </a:rPr>
                        <a:t>Hashed</a:t>
                      </a:r>
                      <a:r>
                        <a:rPr lang="en-US" sz="2400" baseline="0" dirty="0" smtClean="0">
                          <a:solidFill>
                            <a:schemeClr val="bg1"/>
                          </a:solidFill>
                        </a:rPr>
                        <a:t> Address</a:t>
                      </a:r>
                      <a:endParaRPr lang="en-US" sz="2400" dirty="0">
                        <a:solidFill>
                          <a:schemeClr val="bg1"/>
                        </a:solidFill>
                      </a:endParaRPr>
                    </a:p>
                  </a:txBody>
                  <a:tcPr/>
                </a:tc>
              </a:tr>
              <a:tr h="640080">
                <a:tc>
                  <a:txBody>
                    <a:bodyPr/>
                    <a:lstStyle/>
                    <a:p>
                      <a:pPr algn="ctr"/>
                      <a:r>
                        <a:rPr lang="en-US" sz="2200" dirty="0" smtClean="0">
                          <a:solidFill>
                            <a:schemeClr val="tx1"/>
                          </a:solidFill>
                          <a:latin typeface="Times New Roman" pitchFamily="18" charset="0"/>
                          <a:cs typeface="Times New Roman" pitchFamily="18" charset="0"/>
                        </a:rPr>
                        <a:t>234137</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234</a:t>
                      </a:r>
                      <a:r>
                        <a:rPr lang="en-US" sz="2200" baseline="0" dirty="0" smtClean="0">
                          <a:solidFill>
                            <a:schemeClr val="tx1"/>
                          </a:solidFill>
                          <a:latin typeface="Times New Roman" pitchFamily="18" charset="0"/>
                          <a:cs typeface="Times New Roman" pitchFamily="18" charset="0"/>
                        </a:rPr>
                        <a:t> x 234 = 027889</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788</a:t>
                      </a:r>
                    </a:p>
                  </a:txBody>
                  <a:tcPr/>
                </a:tc>
              </a:tr>
              <a:tr h="640080">
                <a:tc>
                  <a:txBody>
                    <a:bodyPr/>
                    <a:lstStyle/>
                    <a:p>
                      <a:pPr algn="ctr"/>
                      <a:r>
                        <a:rPr lang="en-US" sz="2200" dirty="0" smtClean="0">
                          <a:solidFill>
                            <a:schemeClr val="tx1"/>
                          </a:solidFill>
                          <a:latin typeface="Times New Roman" pitchFamily="18" charset="0"/>
                          <a:cs typeface="Times New Roman" pitchFamily="18" charset="0"/>
                        </a:rPr>
                        <a:t>567187</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567 x 567 = 321489</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148</a:t>
                      </a:r>
                      <a:endParaRPr lang="en-US" sz="22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Folding Technique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folding technique, the key is subdivided into subparts that are combined or folded and then combined to form the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the key with digits, we can subdivide the digits in three parts, add them up, and use the result as an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Here the size of subparts of key could be as that of the address</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Folding Technique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There are two types of folding methods: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Fold shift — Key value is divided into several parts of that of the size of the address. Left, right, and middle parts are added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Fold boundary — Key value is divided into parts of that of the size of the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Left and right parts are folded on fixed boundary between them and the centre part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Folding Technique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lnSpcReduction="10000"/>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example, if the key is 987654321, it is understood as Left 987 Centre 654 Right 321</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fold shift, addition is </a:t>
            </a:r>
          </a:p>
          <a:p>
            <a:pPr marL="1944688" marR="45720" lvl="0" indent="-565150" algn="just">
              <a:spcBef>
                <a:spcPct val="20000"/>
              </a:spcBef>
              <a:buClr>
                <a:schemeClr val="accent3"/>
              </a:buClr>
              <a:buSzPct val="95000"/>
              <a:defRPr/>
            </a:pPr>
            <a:r>
              <a:rPr lang="en-US" sz="2200" dirty="0" smtClean="0">
                <a:latin typeface="Times New Roman" pitchFamily="18" charset="0"/>
                <a:cs typeface="Times New Roman" pitchFamily="18" charset="0"/>
              </a:rPr>
              <a:t>		987 + 654 + 321 = 1962</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Now discard digit 1 and the address is 962</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fold boundary, addition of reverse part is </a:t>
            </a:r>
          </a:p>
          <a:p>
            <a:pPr marL="1944688" marR="45720" lvl="0" indent="-565150" algn="just">
              <a:spcBef>
                <a:spcPct val="20000"/>
              </a:spcBef>
              <a:buClr>
                <a:schemeClr val="accent3"/>
              </a:buClr>
              <a:buSzPct val="95000"/>
              <a:defRPr/>
            </a:pPr>
            <a:r>
              <a:rPr lang="en-US" sz="2200" dirty="0" smtClean="0">
                <a:latin typeface="Times New Roman" pitchFamily="18" charset="0"/>
                <a:cs typeface="Times New Roman" pitchFamily="18" charset="0"/>
              </a:rPr>
              <a:t>		789 + 456 + 123 = 1368	</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Discard digit 1 and the address is 368</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Rotation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524000"/>
            <a:ext cx="9677400" cy="5181600"/>
          </a:xfrm>
          <a:prstGeom prst="rect">
            <a:avLst/>
          </a:prstGeom>
        </p:spPr>
        <p:txBody>
          <a:bodyPr vert="horz" lIns="0" rIns="18288">
            <a:normAutofit fontScale="92500" lnSpcReduction="10000"/>
          </a:bodyPr>
          <a:lstStyle/>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When keys are serial, they vary in only last digit and this leads to the creation of synonyms</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Rotating key would minimize this problem. This method is used along with other methods</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Here, the key is rotated right by one digit and then use of folding would avoid synonym </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For example,</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let the key be 120605, when it is rotated we get 512060 </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Then further the address is calculated using any other hash function</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Universal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main idea behind universal hashing is to select the hash function at random at run time from a carefully designed set of functions</a:t>
            </a:r>
          </a:p>
          <a:p>
            <a:pPr marL="1944688" marR="4572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Because of randomization, the algorithm can behave differently on each execution; even for the same input</a:t>
            </a:r>
          </a:p>
          <a:p>
            <a:pPr marL="1944688" marR="4572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approach guarantees good average case performance, no matter what keys are provided as input</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Collision Resolution Strategies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No hash function is perfect.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Hash(Key1) = Hash(Key2), then Key1 and Key2 are synonyms and if bucket size is 1, we say that collision has occurred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As a consequence, we have to store the record Key2 at some other location</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search is made for a bucket in which a record is stored containing Key2, using one of the several collision resolution strategies</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Collision Resolution Strategies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Open addressing</a:t>
            </a: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Linear probing</a:t>
            </a: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Quadratic probing</a:t>
            </a: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Double hashing, and</a:t>
            </a: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Key offset</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Separate chaining (or linked list)</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Bucket hashing (defers collision but does not prevent it)</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open addressing, when collision occurs, it is resolved by finding an available empty location other than the home address</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Hash(Key) is not empty, the positions are probed in the following sequence until an empty location is found</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When we reach the end of table, the search is wrapped around to start and the search continues till the current collide location</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N(Hash (Key) + C(1)), N(Hash (Key) + C(2)), …………,N(Hash (Key) + C(</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most important factors to be taken care of to avoid collision are the table size and choice of hash function</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hash table in which a collision is resolved by putting the item in the next empty place in following the occupied place is called linear probing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strategy looks for the next free location until it is found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function that we can use for probing linearly from the next location is as follows: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(Hash(x) + p(</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MOD Max</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As p(</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for linear probing, the function becomes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(Hash(x)+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MOD Max</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Initially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 if the location is not empty then it becomes 2, 3, 4, …, and so on till empty location is found.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R="0" lvl="0" indent="0" algn="ctr" fontAlgn="auto">
              <a:lnSpc>
                <a:spcPct val="100000"/>
              </a:lnSpc>
              <a:spcBef>
                <a:spcPct val="0"/>
              </a:spcBef>
              <a:spcAft>
                <a:spcPts val="0"/>
              </a:spcAft>
              <a:buClrTx/>
              <a:buSzTx/>
              <a:tabLst/>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Introduction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resulting address is used as the basis for storing and retrieving records and this address is called as home address of the record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array to store a record in a hash table, hash function is applied to the key of the record being stored, returning an index within the range of the hash table</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item is then stored in the table of that index position</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open addressing, when collision occurs, it is resolved by finding an available empty location other than the home address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Hash(Key) is not empty, the positions are probed in the following sequence until an empty location is found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When we reach the end of table, the search is wrapped around to start and the search continues till the current collide location</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N(Hash (Key) + C(1)), N(Hash (Key) + C(2)), …………,N(Hash (Key) + C(</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most important factors to be taken care of to avoid collision are the table size and choice of hash function</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144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hash table in which a collision is resolved by putting the item in the next empty place in following the occupied place is called linear probing</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strategy looks for the next free location until it is found</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function that we can use for probing linearly from the next location is as follows:</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(Hash(x) + p(</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MOD Max</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As p(</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for linear probing, the function becomes</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(Hash(x)+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MOD Max</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Initially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 if the location is not empty then it becomes 2, 3, 4, …, and so on till empty location is found.</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14400" y="1752600"/>
            <a:ext cx="9677400" cy="4602163"/>
          </a:xfrm>
          <a:prstGeom prst="rect">
            <a:avLst/>
          </a:prstGeom>
        </p:spPr>
        <p:txBody>
          <a:bodyPr vert="horz" lIns="0" rIns="18288">
            <a:normAutofit/>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 replacement</a:t>
            </a:r>
          </a:p>
          <a:p>
            <a:pPr marL="2859088" marR="45720" lvl="2" indent="-565150" algn="just">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Without replacement</a:t>
            </a:r>
          </a:p>
          <a:p>
            <a:pPr marL="1944688" marR="45720" lvl="0" indent="-565150" algn="just">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lgn="just">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lgn="just">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 replacement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the slot is already occupied by the key there are two possibilities, that is, either it is home address (collision) or not key’s home address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the key’s actual address is different, then the new key having the address at that slot is placed at that position and the key with other address is placed in the next empty position</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Without replacement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some data is to be stored in hash table, and if the slot is already occupied by the key then another empty location is searched for a new record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There are two possibilities when location is occupied—it is its home address or not key’s home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both the cases, the without replacement strategy empty position is searched for the key that is to be stored</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Quadratic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fontScale="92500"/>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quadratic probing, we add offset by amount square of collision probe number</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In quadratic probing, the empty location is searched using the following formula</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(Hash(Key) + i2) MOD Max where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lies between 1 to (Max − 1)/2</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Quadratic probing works much better than linear probing, but to make full use of hash table, there are constraints on the values of </a:t>
            </a:r>
            <a:r>
              <a:rPr lang="en-US" sz="2200" i="1" dirty="0" err="1" smtClean="0">
                <a:latin typeface="Times New Roman" pitchFamily="18" charset="0"/>
                <a:cs typeface="Times New Roman" pitchFamily="18" charset="0"/>
              </a:rPr>
              <a:t>i</a:t>
            </a:r>
            <a:r>
              <a:rPr lang="en-US" sz="2200" i="1" dirty="0" smtClean="0">
                <a:latin typeface="Times New Roman" pitchFamily="18" charset="0"/>
                <a:cs typeface="Times New Roman" pitchFamily="18" charset="0"/>
              </a:rPr>
              <a:t> and Max so that the address lies in table boundaries</a:t>
            </a: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Double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Double hashing uses two hash functions, one for accessing the home address of a Key and the other for resolving the conflict. The sequence for probing is generated in the following sequence:</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(Hash1(Key), (Hash1(Key)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Hash2(Key)),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 2, 3,4, …</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resultant address is divided by modulo Max</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Content Placeholder 2"/>
          <p:cNvSpPr txBox="1">
            <a:spLocks/>
          </p:cNvSpPr>
          <p:nvPr/>
        </p:nvSpPr>
        <p:spPr>
          <a:xfrm>
            <a:off x="-990600" y="1143000"/>
            <a:ext cx="9982200" cy="5211763"/>
          </a:xfrm>
          <a:prstGeom prst="rect">
            <a:avLst/>
          </a:prstGeom>
        </p:spPr>
        <p:txBody>
          <a:bodyPr vert="horz" lIns="0" rIns="18288">
            <a:normAutofit/>
          </a:bodyPr>
          <a:lstStyle/>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Example :</a:t>
            </a:r>
          </a:p>
          <a:p>
            <a:pPr marL="2859088" marR="45720" lvl="2" indent="-565150">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	Given the input {4371, 1323, 6173, 4199, 4344, 9699, 1889} and hash function as Key % 10, show the results for the following:</a:t>
            </a:r>
          </a:p>
          <a:p>
            <a:pPr marL="2859088" marR="45720" lvl="2" indent="-565150">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1. 	Open addressing using linear probing</a:t>
            </a:r>
          </a:p>
          <a:p>
            <a:pPr marL="2859088" marR="45720" lvl="2" indent="-565150">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2. 	Open addressing using quadratic probing</a:t>
            </a:r>
          </a:p>
          <a:p>
            <a:pPr marL="2859088" marR="45720" lvl="2" indent="-565150">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3.	 Open addressing using double hashing h2 (x) = 7−(x MOD 7)</a:t>
            </a: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609600" y="685800"/>
            <a:ext cx="8229600" cy="1401762"/>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 using linear probing</a:t>
            </a:r>
            <a:r>
              <a:rPr lang="en-US" sz="4300" b="1" dirty="0" smtClean="0">
                <a:solidFill>
                  <a:schemeClr val="tx1">
                    <a:lumMod val="95000"/>
                  </a:schemeClr>
                </a:solidFill>
                <a:effectLst>
                  <a:outerShdw blurRad="38100" dist="25400" dir="5400000" algn="tl" rotWithShape="0">
                    <a:srgbClr val="000000">
                      <a:alpha val="43000"/>
                    </a:srgbClr>
                  </a:outerShdw>
                </a:effectLst>
                <a:ea typeface="+mj-ea"/>
                <a:cs typeface="+mj-cs"/>
              </a:rPr>
              <a:t/>
            </a:r>
            <a:br>
              <a:rPr lang="en-US" sz="4300" b="1" dirty="0" smtClean="0">
                <a:solidFill>
                  <a:schemeClr val="tx1">
                    <a:lumMod val="95000"/>
                  </a:schemeClr>
                </a:solidFill>
                <a:effectLst>
                  <a:outerShdw blurRad="38100" dist="25400" dir="5400000" algn="tl" rotWithShape="0">
                    <a:srgbClr val="000000">
                      <a:alpha val="43000"/>
                    </a:srgbClr>
                  </a:outerShdw>
                </a:effectLst>
                <a:ea typeface="+mj-ea"/>
                <a:cs typeface="+mj-cs"/>
              </a:rPr>
            </a:br>
            <a:endParaRPr kumimoji="0" lang="en-US" sz="4300" b="1" i="0" u="none" strike="noStrike" kern="1200" cap="none" spc="0" normalizeH="0" baseline="0" noProof="0" dirty="0">
              <a:ln>
                <a:noFill/>
              </a:ln>
              <a:solidFill>
                <a:schemeClr val="tx1">
                  <a:lumMod val="95000"/>
                </a:schemeClr>
              </a:solidFill>
              <a:effectLst>
                <a:outerShdw blurRad="38100" dist="25400" dir="5400000" algn="tl" rotWithShape="0">
                  <a:srgbClr val="000000">
                    <a:alpha val="43000"/>
                  </a:srgbClr>
                </a:outerShdw>
              </a:effectLst>
              <a:uLnTx/>
              <a:uFillTx/>
              <a:ea typeface="+mj-ea"/>
              <a:cs typeface="+mj-cs"/>
            </a:endParaRPr>
          </a:p>
        </p:txBody>
      </p:sp>
      <p:graphicFrame>
        <p:nvGraphicFramePr>
          <p:cNvPr id="5" name="Table 4"/>
          <p:cNvGraphicFramePr>
            <a:graphicFrameLocks noGrp="1"/>
          </p:cNvGraphicFramePr>
          <p:nvPr/>
        </p:nvGraphicFramePr>
        <p:xfrm>
          <a:off x="1219200" y="1676400"/>
          <a:ext cx="7543800" cy="5090160"/>
        </p:xfrm>
        <a:graphic>
          <a:graphicData uri="http://schemas.openxmlformats.org/drawingml/2006/table">
            <a:tbl>
              <a:tblPr firstRow="1" bandRow="1">
                <a:tableStyleId>{5C22544A-7EE6-4342-B048-85BDC9FD1C3A}</a:tableStyleId>
              </a:tblPr>
              <a:tblGrid>
                <a:gridCol w="838200"/>
                <a:gridCol w="838200"/>
                <a:gridCol w="838200"/>
                <a:gridCol w="838200"/>
                <a:gridCol w="838200"/>
                <a:gridCol w="838200"/>
                <a:gridCol w="838200"/>
                <a:gridCol w="838200"/>
                <a:gridCol w="838200"/>
              </a:tblGrid>
              <a:tr h="1329622">
                <a:tc>
                  <a:txBody>
                    <a:bodyPr/>
                    <a:lstStyle/>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algn="ctr"/>
                      <a:r>
                        <a:rPr lang="en-US" sz="2200" dirty="0" smtClean="0">
                          <a:solidFill>
                            <a:schemeClr val="tx1">
                              <a:lumMod val="95000"/>
                            </a:schemeClr>
                          </a:solidFill>
                          <a:latin typeface="Times New Roman" pitchFamily="18" charset="0"/>
                          <a:cs typeface="Times New Roman" pitchFamily="18" charset="0"/>
                        </a:rPr>
                        <a:t>Initially</a:t>
                      </a: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algn="ctr"/>
                      <a:r>
                        <a:rPr lang="en-US" sz="2200" dirty="0" smtClean="0">
                          <a:solidFill>
                            <a:schemeClr val="tx1">
                              <a:lumMod val="95000"/>
                            </a:schemeClr>
                          </a:solidFill>
                          <a:latin typeface="Times New Roman" pitchFamily="18" charset="0"/>
                          <a:cs typeface="Times New Roman" pitchFamily="18" charset="0"/>
                        </a:rPr>
                        <a:t>Insert 4371</a:t>
                      </a: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1323</a:t>
                      </a:r>
                    </a:p>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6173</a:t>
                      </a:r>
                    </a:p>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4199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4344</a:t>
                      </a:r>
                    </a:p>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9699</a:t>
                      </a:r>
                    </a:p>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1889</a:t>
                      </a:r>
                    </a:p>
                    <a:p>
                      <a:pPr algn="ctr"/>
                      <a:endParaRPr lang="en-US" sz="2200" dirty="0">
                        <a:solidFill>
                          <a:schemeClr val="tx1">
                            <a:lumMod val="95000"/>
                          </a:schemeClr>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0</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9699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9699</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1</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4371</a:t>
                      </a:r>
                      <a:endParaRPr lang="en-US" sz="1800" dirty="0">
                        <a:solidFill>
                          <a:schemeClr val="tx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r>
              <a:tr h="339478">
                <a:tc>
                  <a:txBody>
                    <a:bodyPr/>
                    <a:lstStyle/>
                    <a:p>
                      <a:pPr algn="ctr"/>
                      <a:r>
                        <a:rPr lang="en-US" sz="1800" dirty="0" smtClean="0">
                          <a:solidFill>
                            <a:schemeClr val="tx1"/>
                          </a:solidFill>
                          <a:latin typeface="Times New Roman" pitchFamily="18" charset="0"/>
                          <a:cs typeface="Times New Roman" pitchFamily="18" charset="0"/>
                        </a:rPr>
                        <a:t>2</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1889</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3</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4</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5</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4344</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4344</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4344</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6</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7</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8</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9</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4199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4199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4199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4199</a:t>
                      </a:r>
                      <a:endParaRPr lang="en-US" sz="1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 using quadratic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fontScale="92500" lnSpcReduction="20000"/>
          </a:bodyPr>
          <a:lstStyle/>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Let us insert these keys using quadratic probing</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For 6173, the hashed address 6173 % 10 gives 3 and it is not empty, hence using quadratic probing we get the address as follows:</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Hash(6173) = (6173 + 12) % 10 = 4 and as it is empty, the key 6173 is stored there</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Now while inserting 4344, the location 4 is not empty and hence quadratic probing generates the address as (4344 + 12) % 10 = 5 and as is empty 4344 is stored</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For key 9699, the address is (9699 + 12) % 10 = 0 and is empty so store. While inserting 1889, the address (1889 + 12) % 10 = 0 is not empty so probe again</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The address (1889 + 22) % 10 = 3 is not empty so probe again.</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The address(1889 + 32) % 10 = 8 is empty so store 1889 at location 8</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914400" y="304800"/>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Hashing differs from indexing in the following two important ways: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 hashing, the address generated appears to be random—there is no immediately obvious connection between the key and the location of the corresponding record, even though the key is used to determine the location of the record. For this reason, hashing is sometimes referred to as randomizing</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 hashing, two different keys may be transformed to the same address, so two records may be sent to the same place in the file. When this occurs, it is called collision and some means must be found to deal with it. The two or more records that result in the </a:t>
            </a:r>
            <a:r>
              <a:rPr lang="en-US" sz="2200" dirty="0" err="1" smtClean="0">
                <a:latin typeface="Times New Roman" pitchFamily="18" charset="0"/>
                <a:cs typeface="Times New Roman" pitchFamily="18" charset="0"/>
              </a:rPr>
              <a:t>samehome</a:t>
            </a:r>
            <a:r>
              <a:rPr lang="en-US" sz="2200" dirty="0" smtClean="0">
                <a:latin typeface="Times New Roman" pitchFamily="18" charset="0"/>
                <a:cs typeface="Times New Roman" pitchFamily="18" charset="0"/>
              </a:rPr>
              <a:t> address are called as synonyms</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 using double 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fontScale="70000" lnSpcReduction="20000"/>
          </a:bodyPr>
          <a:lstStyle/>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While inserting 6173, the address is Hash1(6173) = 6173 % 10 = 3 and 3 is not empty</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 Let us use double hashing. Hence the address is as follows:</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		Hash(6173) = [Hash1(6173) + Hash2(6173)] % 1= 3 + (R − 6173 % R) ( let R be 7)= 3+ (7 − 6) = 4</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	Since 4 is empty, we store 6173 at location 4</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Now let us store 4344. The address 4344 % 10 = 4 and as location 4 is not empty, we use double hashing and we get Hash(4344) = 7</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Now for 9699 double hashing generates address 2 and as it is empty, we store it there.</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For key 1889, double hashing generates address 0 and as it is empty, we store 1889 at location 0</a:t>
            </a:r>
          </a:p>
          <a:p>
            <a:pPr marL="2401888" marR="45720" lvl="1" indent="-565150" algn="just">
              <a:spcBef>
                <a:spcPct val="20000"/>
              </a:spcBef>
              <a:buClr>
                <a:schemeClr val="accent3"/>
              </a:buClr>
              <a:buSzPct val="95000"/>
              <a:buFont typeface="Wingdings" pitchFamily="2" charset="2"/>
              <a:buChar char="v"/>
              <a:defRPr/>
            </a:pPr>
            <a:endParaRPr lang="en-US" sz="3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Rehashing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fontScale="92500" lnSpcReduction="10000"/>
          </a:bodyPr>
          <a:lstStyle/>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If table gets full, insertion using open addressing with quadratic probing might fail or it might</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Take too much time. To find the solution for this is to build another table that is about twice as big</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And scan down the entire original hash table, compute the new hash value for each record, and</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Insert them in a new table</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For example, if table is of size 7 (Table 11.13) and hash function is key % 7 then,</a:t>
            </a:r>
          </a:p>
          <a:p>
            <a:pPr marL="2401888" marR="45720" lvl="1" indent="-565150" algn="just">
              <a:spcBef>
                <a:spcPct val="20000"/>
              </a:spcBef>
              <a:buClr>
                <a:schemeClr val="accent3"/>
              </a:buClr>
              <a:buSzPct val="95000"/>
              <a:buFont typeface="Wingdings" pitchFamily="2" charset="2"/>
              <a:buChar char="v"/>
              <a:defRPr/>
            </a:pPr>
            <a:endParaRPr lang="en-US" sz="3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Rehashing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1600200" y="1752600"/>
            <a:ext cx="7086600" cy="4602163"/>
          </a:xfrm>
          <a:prstGeom prst="rect">
            <a:avLst/>
          </a:prstGeom>
        </p:spPr>
        <p:txBody>
          <a:bodyPr vert="horz" lIns="0" rIns="18288">
            <a:normAutofit/>
          </a:bodyPr>
          <a:lstStyle/>
          <a:p>
            <a:pPr marL="1944688" marR="45720" indent="-565150" algn="just">
              <a:spcBef>
                <a:spcPct val="20000"/>
              </a:spcBef>
              <a:buClr>
                <a:schemeClr val="accent3"/>
              </a:buClr>
              <a:buSzPct val="95000"/>
              <a:defRPr/>
            </a:pPr>
            <a:r>
              <a:rPr lang="en-US" sz="2200" b="1" dirty="0" smtClean="0">
                <a:solidFill>
                  <a:schemeClr val="tx1">
                    <a:lumMod val="95000"/>
                  </a:schemeClr>
                </a:solidFill>
              </a:rPr>
              <a:t>Insert 	7,15,13,74,73</a:t>
            </a:r>
          </a:p>
          <a:p>
            <a:pPr marL="1944688" marR="45720" indent="-565150" algn="just">
              <a:spcBef>
                <a:spcPct val="20000"/>
              </a:spcBef>
              <a:buClr>
                <a:schemeClr val="accent3"/>
              </a:buClr>
              <a:buSzPct val="95000"/>
              <a:defRPr/>
            </a:pPr>
            <a:endParaRPr lang="en-US" sz="2200" b="1" dirty="0" smtClean="0">
              <a:solidFill>
                <a:schemeClr val="tx1">
                  <a:lumMod val="95000"/>
                </a:schemeClr>
              </a:solidFill>
            </a:endParaRPr>
          </a:p>
          <a:p>
            <a:pPr marL="1944688" marR="45720" indent="-565150" algn="just">
              <a:spcBef>
                <a:spcPct val="20000"/>
              </a:spcBef>
              <a:buClr>
                <a:schemeClr val="accent3"/>
              </a:buClr>
              <a:buSzPct val="95000"/>
              <a:defRPr/>
            </a:pPr>
            <a:r>
              <a:rPr lang="en-US" sz="2200" b="1" dirty="0" smtClean="0">
                <a:solidFill>
                  <a:schemeClr val="tx1">
                    <a:lumMod val="95000"/>
                  </a:schemeClr>
                </a:solidFill>
              </a:rPr>
              <a:t>0		7</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1		15</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2		</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3		73</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4		74</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5		</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6</a:t>
            </a: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6"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Chaining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8" name="Content Placeholder 2"/>
          <p:cNvSpPr txBox="1">
            <a:spLocks/>
          </p:cNvSpPr>
          <p:nvPr/>
        </p:nvSpPr>
        <p:spPr>
          <a:xfrm>
            <a:off x="-5334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technique used to handle synonym is chaining that chains together all the records that hash to the same address. Instead of relocating synonyms, a linked list of synonyms is created whose head is home address of synonyms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However, we need to handle pointers to form a chain of synonyms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extra memory is needed for storing pointers</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5"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Chaining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133600" y="2133600"/>
          <a:ext cx="1295400" cy="3352800"/>
        </p:xfrm>
        <a:graphic>
          <a:graphicData uri="http://schemas.openxmlformats.org/drawingml/2006/table">
            <a:tbl>
              <a:tblPr firstRow="1" bandRow="1">
                <a:tableStyleId>{5C22544A-7EE6-4342-B048-85BDC9FD1C3A}</a:tableStyleId>
              </a:tblPr>
              <a:tblGrid>
                <a:gridCol w="1295400"/>
              </a:tblGrid>
              <a:tr h="457200">
                <a:tc>
                  <a:txBody>
                    <a:bodyPr/>
                    <a:lstStyle/>
                    <a:p>
                      <a:endParaRPr lang="en-US" dirty="0">
                        <a:solidFill>
                          <a:schemeClr val="bg1"/>
                        </a:solidFill>
                      </a:endParaRPr>
                    </a:p>
                  </a:txBody>
                  <a:tcPr/>
                </a:tc>
              </a:tr>
              <a:tr h="457200">
                <a:tc>
                  <a:txBody>
                    <a:bodyPr/>
                    <a:lstStyle/>
                    <a:p>
                      <a:endParaRPr lang="en-US" dirty="0">
                        <a:solidFill>
                          <a:schemeClr val="bg1"/>
                        </a:solidFill>
                      </a:endParaRPr>
                    </a:p>
                  </a:txBody>
                  <a:tcPr/>
                </a:tc>
              </a:tr>
              <a:tr h="381000">
                <a:tc>
                  <a:txBody>
                    <a:bodyPr/>
                    <a:lstStyle/>
                    <a:p>
                      <a:endParaRPr lang="en-US" dirty="0">
                        <a:solidFill>
                          <a:schemeClr val="bg1"/>
                        </a:solidFill>
                      </a:endParaRPr>
                    </a:p>
                  </a:txBody>
                  <a:tcPr/>
                </a:tc>
              </a:tr>
              <a:tr h="1630680">
                <a:tc>
                  <a:txBody>
                    <a:bodyPr/>
                    <a:lstStyle/>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endParaRPr lang="en-US" sz="1200" b="1" dirty="0">
                        <a:solidFill>
                          <a:schemeClr val="bg1"/>
                        </a:solidFill>
                      </a:endParaRPr>
                    </a:p>
                  </a:txBody>
                  <a:tcPr/>
                </a:tc>
              </a:tr>
              <a:tr h="426720">
                <a:tc>
                  <a:txBody>
                    <a:bodyPr/>
                    <a:lstStyle/>
                    <a:p>
                      <a:endParaRPr lang="en-US" dirty="0">
                        <a:solidFill>
                          <a:schemeClr val="bg1"/>
                        </a:solidFill>
                      </a:endParaRPr>
                    </a:p>
                  </a:txBody>
                  <a:tcPr/>
                </a:tc>
              </a:tr>
            </a:tbl>
          </a:graphicData>
        </a:graphic>
      </p:graphicFrame>
      <p:sp>
        <p:nvSpPr>
          <p:cNvPr id="8" name="TextBox 7"/>
          <p:cNvSpPr txBox="1"/>
          <p:nvPr/>
        </p:nvSpPr>
        <p:spPr>
          <a:xfrm>
            <a:off x="1828800" y="2133600"/>
            <a:ext cx="325730" cy="430887"/>
          </a:xfrm>
          <a:prstGeom prst="rect">
            <a:avLst/>
          </a:prstGeom>
          <a:noFill/>
        </p:spPr>
        <p:txBody>
          <a:bodyPr wrap="none" rtlCol="0">
            <a:spAutoFit/>
          </a:bodyPr>
          <a:lstStyle/>
          <a:p>
            <a:r>
              <a:rPr lang="en-US" sz="2200" b="1" dirty="0" smtClean="0">
                <a:solidFill>
                  <a:schemeClr val="tx1">
                    <a:lumMod val="95000"/>
                  </a:schemeClr>
                </a:solidFill>
                <a:latin typeface="Times New Roman" pitchFamily="18" charset="0"/>
                <a:cs typeface="Times New Roman" pitchFamily="18" charset="0"/>
              </a:rPr>
              <a:t>0</a:t>
            </a:r>
            <a:endParaRPr lang="en-US" sz="2200" b="1" dirty="0">
              <a:solidFill>
                <a:schemeClr val="tx1">
                  <a:lumMod val="95000"/>
                </a:schemeClr>
              </a:solidFill>
              <a:latin typeface="Times New Roman" pitchFamily="18" charset="0"/>
              <a:cs typeface="Times New Roman" pitchFamily="18" charset="0"/>
            </a:endParaRPr>
          </a:p>
        </p:txBody>
      </p:sp>
      <p:sp>
        <p:nvSpPr>
          <p:cNvPr id="10" name="Rectangle 9"/>
          <p:cNvSpPr/>
          <p:nvPr/>
        </p:nvSpPr>
        <p:spPr>
          <a:xfrm>
            <a:off x="1828800" y="2590800"/>
            <a:ext cx="325730" cy="430887"/>
          </a:xfrm>
          <a:prstGeom prst="rect">
            <a:avLst/>
          </a:prstGeom>
        </p:spPr>
        <p:txBody>
          <a:bodyPr wrap="square">
            <a:spAutoFit/>
          </a:bodyPr>
          <a:lstStyle/>
          <a:p>
            <a:r>
              <a:rPr lang="en-US" sz="2200" b="1" dirty="0" smtClean="0">
                <a:solidFill>
                  <a:schemeClr val="tx1">
                    <a:lumMod val="95000"/>
                  </a:schemeClr>
                </a:solidFill>
                <a:latin typeface="Times New Roman" pitchFamily="18" charset="0"/>
                <a:cs typeface="Times New Roman" pitchFamily="18" charset="0"/>
              </a:rPr>
              <a:t>1</a:t>
            </a:r>
            <a:endParaRPr lang="en-US" sz="2200" b="1" dirty="0">
              <a:solidFill>
                <a:schemeClr val="tx1">
                  <a:lumMod val="95000"/>
                </a:schemeClr>
              </a:solidFill>
              <a:latin typeface="Times New Roman" pitchFamily="18" charset="0"/>
              <a:cs typeface="Times New Roman" pitchFamily="18" charset="0"/>
            </a:endParaRPr>
          </a:p>
        </p:txBody>
      </p:sp>
      <p:sp>
        <p:nvSpPr>
          <p:cNvPr id="11" name="Rectangle 10"/>
          <p:cNvSpPr/>
          <p:nvPr/>
        </p:nvSpPr>
        <p:spPr>
          <a:xfrm>
            <a:off x="1828800" y="3048000"/>
            <a:ext cx="325730" cy="430887"/>
          </a:xfrm>
          <a:prstGeom prst="rect">
            <a:avLst/>
          </a:prstGeom>
        </p:spPr>
        <p:txBody>
          <a:bodyPr wrap="none">
            <a:spAutoFit/>
          </a:bodyPr>
          <a:lstStyle/>
          <a:p>
            <a:r>
              <a:rPr lang="en-US" sz="2200" b="1" dirty="0" smtClean="0">
                <a:solidFill>
                  <a:schemeClr val="tx1">
                    <a:lumMod val="95000"/>
                  </a:schemeClr>
                </a:solidFill>
                <a:latin typeface="Times New Roman" pitchFamily="18" charset="0"/>
                <a:cs typeface="Times New Roman" pitchFamily="18" charset="0"/>
              </a:rPr>
              <a:t>2</a:t>
            </a:r>
            <a:endParaRPr lang="en-US" sz="2200" b="1" dirty="0">
              <a:solidFill>
                <a:schemeClr val="tx1">
                  <a:lumMod val="95000"/>
                </a:schemeClr>
              </a:solidFill>
              <a:latin typeface="Times New Roman" pitchFamily="18" charset="0"/>
              <a:cs typeface="Times New Roman" pitchFamily="18" charset="0"/>
            </a:endParaRPr>
          </a:p>
        </p:txBody>
      </p:sp>
      <p:sp>
        <p:nvSpPr>
          <p:cNvPr id="12" name="Rectangle 11"/>
          <p:cNvSpPr/>
          <p:nvPr/>
        </p:nvSpPr>
        <p:spPr>
          <a:xfrm>
            <a:off x="1143000" y="5029200"/>
            <a:ext cx="968535" cy="430887"/>
          </a:xfrm>
          <a:prstGeom prst="rect">
            <a:avLst/>
          </a:prstGeom>
        </p:spPr>
        <p:txBody>
          <a:bodyPr wrap="none">
            <a:spAutoFit/>
          </a:bodyPr>
          <a:lstStyle/>
          <a:p>
            <a:r>
              <a:rPr lang="en-US" sz="2200" b="1" dirty="0" smtClean="0">
                <a:solidFill>
                  <a:schemeClr val="tx1">
                    <a:lumMod val="95000"/>
                  </a:schemeClr>
                </a:solidFill>
                <a:latin typeface="Times New Roman" pitchFamily="18" charset="0"/>
                <a:cs typeface="Times New Roman" pitchFamily="18" charset="0"/>
              </a:rPr>
              <a:t>max-1</a:t>
            </a:r>
            <a:endParaRPr lang="en-US" sz="2200" b="1" dirty="0">
              <a:solidFill>
                <a:schemeClr val="tx1">
                  <a:lumMod val="95000"/>
                </a:schemeClr>
              </a:solidFill>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3733800" y="3048000"/>
          <a:ext cx="1600200" cy="426720"/>
        </p:xfrm>
        <a:graphic>
          <a:graphicData uri="http://schemas.openxmlformats.org/drawingml/2006/table">
            <a:tbl>
              <a:tblPr firstRow="1" bandRow="1">
                <a:tableStyleId>{5C22544A-7EE6-4342-B048-85BDC9FD1C3A}</a:tableStyleId>
              </a:tblPr>
              <a:tblGrid>
                <a:gridCol w="800100"/>
                <a:gridCol w="800100"/>
              </a:tblGrid>
              <a:tr h="370840">
                <a:tc>
                  <a:txBody>
                    <a:bodyPr/>
                    <a:lstStyle/>
                    <a:p>
                      <a:pPr algn="ctr"/>
                      <a:r>
                        <a:rPr lang="en-US" sz="2200" dirty="0" smtClean="0">
                          <a:solidFill>
                            <a:schemeClr val="tx1">
                              <a:lumMod val="95000"/>
                            </a:schemeClr>
                          </a:solidFill>
                          <a:latin typeface="Times New Roman" pitchFamily="18" charset="0"/>
                          <a:cs typeface="Times New Roman" pitchFamily="18" charset="0"/>
                        </a:rPr>
                        <a:t>322</a:t>
                      </a:r>
                      <a:endParaRPr lang="en-US" sz="2200" dirty="0">
                        <a:solidFill>
                          <a:schemeClr val="tx1">
                            <a:lumMod val="95000"/>
                          </a:schemeClr>
                        </a:solidFill>
                        <a:latin typeface="Times New Roman" pitchFamily="18" charset="0"/>
                        <a:cs typeface="Times New Roman" pitchFamily="18" charset="0"/>
                      </a:endParaRPr>
                    </a:p>
                  </a:txBody>
                  <a:tcPr/>
                </a:tc>
                <a:tc>
                  <a:txBody>
                    <a:bodyPr/>
                    <a:lstStyle/>
                    <a:p>
                      <a:endParaRPr lang="en-US" dirty="0"/>
                    </a:p>
                  </a:txBody>
                  <a:tcPr/>
                </a:tc>
              </a:tr>
            </a:tbl>
          </a:graphicData>
        </a:graphic>
      </p:graphicFrame>
      <p:cxnSp>
        <p:nvCxnSpPr>
          <p:cNvPr id="14" name="Straight Arrow Connector 13"/>
          <p:cNvCxnSpPr/>
          <p:nvPr/>
        </p:nvCxnSpPr>
        <p:spPr>
          <a:xfrm>
            <a:off x="3200400" y="3276600"/>
            <a:ext cx="5334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5638800" y="3048000"/>
          <a:ext cx="1600200" cy="426720"/>
        </p:xfrm>
        <a:graphic>
          <a:graphicData uri="http://schemas.openxmlformats.org/drawingml/2006/table">
            <a:tbl>
              <a:tblPr firstRow="1" bandRow="1">
                <a:tableStyleId>{5C22544A-7EE6-4342-B048-85BDC9FD1C3A}</a:tableStyleId>
              </a:tblPr>
              <a:tblGrid>
                <a:gridCol w="800100"/>
                <a:gridCol w="800100"/>
              </a:tblGrid>
              <a:tr h="370840">
                <a:tc>
                  <a:txBody>
                    <a:bodyPr/>
                    <a:lstStyle/>
                    <a:p>
                      <a:pPr algn="ctr"/>
                      <a:r>
                        <a:rPr lang="en-US" sz="2200" dirty="0" smtClean="0">
                          <a:solidFill>
                            <a:schemeClr val="tx1">
                              <a:lumMod val="95000"/>
                            </a:schemeClr>
                          </a:solidFill>
                          <a:latin typeface="Times New Roman" pitchFamily="18" charset="0"/>
                          <a:cs typeface="Times New Roman" pitchFamily="18" charset="0"/>
                        </a:rPr>
                        <a:t>262</a:t>
                      </a:r>
                      <a:endParaRPr lang="en-US" sz="2200" dirty="0">
                        <a:solidFill>
                          <a:schemeClr val="tx1">
                            <a:lumMod val="95000"/>
                          </a:schemeClr>
                        </a:solidFill>
                        <a:latin typeface="Times New Roman" pitchFamily="18" charset="0"/>
                        <a:cs typeface="Times New Roman" pitchFamily="18" charset="0"/>
                      </a:endParaRPr>
                    </a:p>
                  </a:txBody>
                  <a:tcPr/>
                </a:tc>
                <a:tc>
                  <a:txBody>
                    <a:bodyPr/>
                    <a:lstStyle/>
                    <a:p>
                      <a:endParaRPr lang="en-US" dirty="0"/>
                    </a:p>
                  </a:txBody>
                  <a:tcPr/>
                </a:tc>
              </a:tr>
            </a:tbl>
          </a:graphicData>
        </a:graphic>
      </p:graphicFrame>
      <p:cxnSp>
        <p:nvCxnSpPr>
          <p:cNvPr id="16" name="Straight Arrow Connector 15"/>
          <p:cNvCxnSpPr/>
          <p:nvPr/>
        </p:nvCxnSpPr>
        <p:spPr>
          <a:xfrm>
            <a:off x="5105400" y="3276600"/>
            <a:ext cx="5334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86600" y="3276600"/>
            <a:ext cx="5334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505700" y="3390900"/>
            <a:ext cx="228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91400" y="3505200"/>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467600" y="3581400"/>
            <a:ext cx="3810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43800" y="3657600"/>
            <a:ext cx="228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14600" y="5791200"/>
            <a:ext cx="4279185" cy="430887"/>
          </a:xfrm>
          <a:prstGeom prst="rect">
            <a:avLst/>
          </a:prstGeom>
          <a:noFill/>
        </p:spPr>
        <p:txBody>
          <a:bodyPr wrap="none" rtlCol="0">
            <a:spAutoFit/>
          </a:bodyPr>
          <a:lstStyle/>
          <a:p>
            <a:r>
              <a:rPr lang="en-US" sz="2200" b="1" dirty="0" smtClean="0">
                <a:solidFill>
                  <a:schemeClr val="tx1">
                    <a:lumMod val="95000"/>
                  </a:schemeClr>
                </a:solidFill>
                <a:latin typeface="Times New Roman" pitchFamily="18" charset="0"/>
                <a:cs typeface="Times New Roman" pitchFamily="18" charset="0"/>
              </a:rPr>
              <a:t>Fig 11.2 :An Example of Chaining</a:t>
            </a:r>
            <a:endParaRPr lang="en-US" dirty="0">
              <a:solidFill>
                <a:schemeClr val="tx1">
                  <a:lumMod val="9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Comparison : Rehashing and chaining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ctr">
              <a:spcBef>
                <a:spcPct val="20000"/>
              </a:spcBef>
              <a:buClr>
                <a:schemeClr val="accent3"/>
              </a:buClr>
              <a:buSzPct val="95000"/>
              <a:defRPr/>
            </a:pPr>
            <a:r>
              <a:rPr lang="en-US" sz="2200" b="1" dirty="0" smtClean="0">
                <a:solidFill>
                  <a:schemeClr val="tx2">
                    <a:lumMod val="10000"/>
                  </a:schemeClr>
                </a:solidFill>
              </a:rPr>
              <a:t>Chaining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Unlimited number of synonyms can be handled in chaining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Additional cost to be paid is overhead of multiple linked lists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Sequential search through chain takes more time</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ctr">
              <a:spcBef>
                <a:spcPct val="20000"/>
              </a:spcBef>
              <a:buClr>
                <a:schemeClr val="accent3"/>
              </a:buClr>
              <a:buSzPct val="95000"/>
              <a:defRPr/>
            </a:pPr>
            <a:r>
              <a:rPr lang="en-US" sz="2200" b="1" dirty="0" smtClean="0">
                <a:latin typeface="Times New Roman" pitchFamily="18" charset="0"/>
                <a:cs typeface="Times New Roman" pitchFamily="18" charset="0"/>
              </a:rPr>
              <a:t>Rehashing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Limited but still a good number of synonyms are taken care of</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table size is doubled but no additional field of link is to be maintained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Searching is faster when compared to chaining</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 Table Overflow</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An overflow is said to occur when a new identifier is mapped or hashed into a full bucket</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the bucket size is one, collision and overflow occur simultaneously</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 for Overflow Handling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a new identifier is hashed into a full bucket, we need to find another bucket for this identifier</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simplest solution is to find the closest unfilled bucket.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is called as linear probing or linear open addressing</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533400" y="457200"/>
            <a:ext cx="8229600" cy="838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Overflow Handling by Chaining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2057400"/>
            <a:ext cx="9677400" cy="4297363"/>
          </a:xfrm>
          <a:prstGeom prst="rect">
            <a:avLst/>
          </a:prstGeom>
        </p:spPr>
        <p:txBody>
          <a:bodyPr vert="horz" lIns="0" rIns="18288">
            <a:normAutofit lnSpcReduction="10000"/>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Since the sizes of these lists are not known in advance, the best way to maintain them is as linked chains</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each slot, additional space is required for a link</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Each chain has a head node.</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head node, however, usually is much smaller than the other nodes, since it has to retain only a link</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As the list is accessed at random, the head nodes should be sequential</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solidFill>
              <a:srgbClr val="D2FED4"/>
            </a:solidFill>
            <a:miter lim="800000"/>
            <a:headEnd/>
            <a:tailEnd/>
          </a:ln>
          <a:effectLst/>
        </p:spPr>
      </p:pic>
      <p:sp>
        <p:nvSpPr>
          <p:cNvPr id="5" name="Title 1"/>
          <p:cNvSpPr txBox="1">
            <a:spLocks/>
          </p:cNvSpPr>
          <p:nvPr/>
        </p:nvSpPr>
        <p:spPr>
          <a:xfrm>
            <a:off x="457200" y="274638"/>
            <a:ext cx="8229600" cy="1477962"/>
          </a:xfrm>
          <a:prstGeom prst="rect">
            <a:avLst/>
          </a:prstGeom>
          <a:ln>
            <a:solidFill>
              <a:srgbClr val="D2FED4"/>
            </a:solid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endParaRPr kumimoji="0" lang="en-US" sz="5000" b="1" i="0" u="none" strike="noStrike" kern="1200" cap="none" spc="0" normalizeH="0" baseline="0" noProof="0" dirty="0">
              <a:ln>
                <a:noFill/>
              </a:ln>
              <a:solidFill>
                <a:schemeClr val="tx2">
                  <a:lumMod val="10000"/>
                </a:schemeClr>
              </a:solidFill>
              <a:effectLst>
                <a:outerShdw blurRad="38100" dist="25400" dir="5400000" algn="tl" rotWithShape="0">
                  <a:srgbClr val="000000">
                    <a:alpha val="43000"/>
                  </a:srgbClr>
                </a:outerShdw>
              </a:effectLst>
              <a:uLnTx/>
              <a:uFillTx/>
              <a:ea typeface="+mj-ea"/>
              <a:cs typeface="+mj-cs"/>
            </a:endParaRPr>
          </a:p>
        </p:txBody>
      </p:sp>
      <p:sp>
        <p:nvSpPr>
          <p:cNvPr id="6" name="Content Placeholder 2"/>
          <p:cNvSpPr txBox="1">
            <a:spLocks/>
          </p:cNvSpPr>
          <p:nvPr/>
        </p:nvSpPr>
        <p:spPr>
          <a:xfrm>
            <a:off x="-990600" y="2057400"/>
            <a:ext cx="9677400" cy="4297363"/>
          </a:xfrm>
          <a:prstGeom prst="rect">
            <a:avLst/>
          </a:prstGeom>
          <a:ln>
            <a:solidFill>
              <a:srgbClr val="D2FED4"/>
            </a:solidFill>
          </a:ln>
        </p:spPr>
        <p:txBody>
          <a:bodyPr vert="horz" lIns="0" rIns="18288">
            <a:normAutofit/>
          </a:bodyPr>
          <a:lstStyle/>
          <a:p>
            <a:pPr marL="1944688" marR="45720" lvl="0" indent="-565150" algn="just">
              <a:spcBef>
                <a:spcPct val="20000"/>
              </a:spcBef>
              <a:buClr>
                <a:schemeClr val="accent3"/>
              </a:buClr>
              <a:buSzPct val="95000"/>
              <a:defRPr/>
            </a:pPr>
            <a:endParaRPr lang="en-US" sz="2200" b="1" dirty="0" smtClean="0">
              <a:solidFill>
                <a:schemeClr val="tx2">
                  <a:lumMod val="10000"/>
                </a:schemeClr>
              </a:solidFill>
            </a:endParaRPr>
          </a:p>
          <a:p>
            <a:pPr marL="1944688" marR="45720" lvl="0" indent="-565150" algn="just">
              <a:spcBef>
                <a:spcPct val="20000"/>
              </a:spcBef>
              <a:buClr>
                <a:schemeClr val="accent3"/>
              </a:buClr>
              <a:buSzPct val="95000"/>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graphicFrame>
        <p:nvGraphicFramePr>
          <p:cNvPr id="8" name="Table 7"/>
          <p:cNvGraphicFramePr>
            <a:graphicFrameLocks noGrp="1"/>
          </p:cNvGraphicFramePr>
          <p:nvPr/>
        </p:nvGraphicFramePr>
        <p:xfrm>
          <a:off x="685800" y="762000"/>
          <a:ext cx="7848596" cy="426720"/>
        </p:xfrm>
        <a:graphic>
          <a:graphicData uri="http://schemas.openxmlformats.org/drawingml/2006/table">
            <a:tbl>
              <a:tblPr firstRow="1" bandRow="1">
                <a:tableStyleId>{5C22544A-7EE6-4342-B048-85BDC9FD1C3A}</a:tableStyleId>
              </a:tblPr>
              <a:tblGrid>
                <a:gridCol w="560614"/>
                <a:gridCol w="560614"/>
                <a:gridCol w="560614"/>
                <a:gridCol w="560614"/>
                <a:gridCol w="560614"/>
                <a:gridCol w="560614"/>
                <a:gridCol w="560614"/>
                <a:gridCol w="560614"/>
                <a:gridCol w="560614"/>
                <a:gridCol w="560614"/>
                <a:gridCol w="560614"/>
                <a:gridCol w="560614"/>
                <a:gridCol w="560614"/>
                <a:gridCol w="560614"/>
              </a:tblGrid>
              <a:tr h="0">
                <a:tc>
                  <a:txBody>
                    <a:bodyPr/>
                    <a:lstStyle/>
                    <a:p>
                      <a:pPr algn="ctr"/>
                      <a:r>
                        <a:rPr lang="en-US" sz="2200" dirty="0" smtClean="0">
                          <a:solidFill>
                            <a:schemeClr val="tx1">
                              <a:lumMod val="95000"/>
                            </a:schemeClr>
                          </a:solidFill>
                        </a:rPr>
                        <a:t>A</a:t>
                      </a:r>
                      <a:endParaRPr lang="en-US" sz="2200" dirty="0">
                        <a:solidFill>
                          <a:schemeClr val="tx1">
                            <a:lumMod val="95000"/>
                          </a:schemeClr>
                        </a:solidFill>
                      </a:endParaRPr>
                    </a:p>
                  </a:txBody>
                  <a:tcPr/>
                </a:tc>
                <a:tc>
                  <a:txBody>
                    <a:bodyPr/>
                    <a:lstStyle/>
                    <a:p>
                      <a:pPr algn="ctr"/>
                      <a:r>
                        <a:rPr lang="en-US" sz="2200" dirty="0" smtClean="0">
                          <a:solidFill>
                            <a:schemeClr val="tx1">
                              <a:lumMod val="95000"/>
                            </a:schemeClr>
                          </a:solidFill>
                        </a:rPr>
                        <a:t>A2</a:t>
                      </a:r>
                      <a:endParaRPr lang="en-US" sz="2200" dirty="0">
                        <a:solidFill>
                          <a:schemeClr val="tx1">
                            <a:lumMod val="95000"/>
                          </a:schemeClr>
                        </a:solidFill>
                      </a:endParaRPr>
                    </a:p>
                  </a:txBody>
                  <a:tcPr/>
                </a:tc>
                <a:tc>
                  <a:txBody>
                    <a:bodyPr/>
                    <a:lstStyle/>
                    <a:p>
                      <a:pPr algn="ctr"/>
                      <a:r>
                        <a:rPr lang="en-US" sz="2200" dirty="0" smtClean="0">
                          <a:solidFill>
                            <a:schemeClr val="tx1">
                              <a:lumMod val="95000"/>
                            </a:schemeClr>
                          </a:solidFill>
                        </a:rPr>
                        <a:t>A1</a:t>
                      </a:r>
                      <a:endParaRPr lang="en-US" sz="2200" dirty="0">
                        <a:solidFill>
                          <a:schemeClr val="tx1">
                            <a:lumMod val="95000"/>
                          </a:schemeClr>
                        </a:solidFill>
                      </a:endParaRPr>
                    </a:p>
                  </a:txBody>
                  <a:tcPr/>
                </a:tc>
                <a:tc>
                  <a:txBody>
                    <a:bodyPr/>
                    <a:lstStyle/>
                    <a:p>
                      <a:pPr algn="ctr"/>
                      <a:r>
                        <a:rPr lang="en-US" sz="2200" dirty="0" smtClean="0">
                          <a:solidFill>
                            <a:schemeClr val="tx1">
                              <a:lumMod val="95000"/>
                            </a:schemeClr>
                          </a:solidFill>
                        </a:rPr>
                        <a:t>D</a:t>
                      </a:r>
                      <a:endParaRPr lang="en-US" sz="2200" dirty="0">
                        <a:solidFill>
                          <a:schemeClr val="tx1">
                            <a:lumMod val="95000"/>
                          </a:schemeClr>
                        </a:solidFill>
                      </a:endParaRPr>
                    </a:p>
                  </a:txBody>
                  <a:tcPr/>
                </a:tc>
                <a:tc>
                  <a:txBody>
                    <a:bodyPr/>
                    <a:lstStyle/>
                    <a:p>
                      <a:pPr algn="ctr"/>
                      <a:r>
                        <a:rPr lang="en-US" sz="2200" dirty="0" smtClean="0">
                          <a:solidFill>
                            <a:schemeClr val="tx1">
                              <a:lumMod val="95000"/>
                            </a:schemeClr>
                          </a:solidFill>
                        </a:rPr>
                        <a:t>A3</a:t>
                      </a:r>
                      <a:endParaRPr lang="en-US" sz="2200" dirty="0">
                        <a:solidFill>
                          <a:schemeClr val="tx1">
                            <a:lumMod val="95000"/>
                          </a:schemeClr>
                        </a:solidFill>
                      </a:endParaRPr>
                    </a:p>
                  </a:txBody>
                  <a:tcPr/>
                </a:tc>
                <a:tc>
                  <a:txBody>
                    <a:bodyPr/>
                    <a:lstStyle/>
                    <a:p>
                      <a:pPr algn="ctr"/>
                      <a:r>
                        <a:rPr lang="en-US" sz="2200" dirty="0" smtClean="0">
                          <a:solidFill>
                            <a:srgbClr val="C00000"/>
                          </a:solidFill>
                        </a:rPr>
                        <a:t>A4</a:t>
                      </a:r>
                      <a:endParaRPr lang="en-US" sz="2200" dirty="0">
                        <a:solidFill>
                          <a:srgbClr val="C00000"/>
                        </a:solidFill>
                      </a:endParaRPr>
                    </a:p>
                  </a:txBody>
                  <a:tcPr/>
                </a:tc>
                <a:tc>
                  <a:txBody>
                    <a:bodyPr/>
                    <a:lstStyle/>
                    <a:p>
                      <a:pPr algn="ctr"/>
                      <a:r>
                        <a:rPr lang="en-US" sz="2200" dirty="0" smtClean="0">
                          <a:solidFill>
                            <a:srgbClr val="C00000"/>
                          </a:solidFill>
                        </a:rPr>
                        <a:t>G</a:t>
                      </a:r>
                      <a:r>
                        <a:rPr lang="en-US" sz="1200" dirty="0" smtClean="0">
                          <a:solidFill>
                            <a:srgbClr val="C00000"/>
                          </a:solidFill>
                        </a:rPr>
                        <a:t>A</a:t>
                      </a:r>
                      <a:endParaRPr lang="en-US" sz="1200" dirty="0">
                        <a:solidFill>
                          <a:srgbClr val="C00000"/>
                        </a:solidFill>
                      </a:endParaRPr>
                    </a:p>
                  </a:txBody>
                  <a:tcPr/>
                </a:tc>
                <a:tc>
                  <a:txBody>
                    <a:bodyPr/>
                    <a:lstStyle/>
                    <a:p>
                      <a:pPr algn="ctr"/>
                      <a:r>
                        <a:rPr lang="en-US" sz="2200" dirty="0" smtClean="0">
                          <a:solidFill>
                            <a:srgbClr val="C00000"/>
                          </a:solidFill>
                        </a:rPr>
                        <a:t>G</a:t>
                      </a:r>
                      <a:endParaRPr lang="en-US" sz="2200" dirty="0">
                        <a:solidFill>
                          <a:srgbClr val="C00000"/>
                        </a:solidFill>
                      </a:endParaRPr>
                    </a:p>
                  </a:txBody>
                  <a:tcPr/>
                </a:tc>
                <a:tc>
                  <a:txBody>
                    <a:bodyPr/>
                    <a:lstStyle/>
                    <a:p>
                      <a:pPr algn="ctr"/>
                      <a:r>
                        <a:rPr lang="en-US" sz="2200" dirty="0" smtClean="0">
                          <a:solidFill>
                            <a:srgbClr val="C00000"/>
                          </a:solidFill>
                        </a:rPr>
                        <a:t>Z</a:t>
                      </a:r>
                      <a:r>
                        <a:rPr lang="en-US" sz="1200" dirty="0" smtClean="0">
                          <a:solidFill>
                            <a:srgbClr val="C00000"/>
                          </a:solidFill>
                        </a:rPr>
                        <a:t>A</a:t>
                      </a:r>
                      <a:endParaRPr lang="en-US" sz="1200" dirty="0">
                        <a:solidFill>
                          <a:srgbClr val="C00000"/>
                        </a:solidFill>
                      </a:endParaRPr>
                    </a:p>
                  </a:txBody>
                  <a:tcPr/>
                </a:tc>
                <a:tc>
                  <a:txBody>
                    <a:bodyPr/>
                    <a:lstStyle/>
                    <a:p>
                      <a:pPr algn="ctr"/>
                      <a:r>
                        <a:rPr lang="en-US" sz="2200" dirty="0" smtClean="0">
                          <a:solidFill>
                            <a:srgbClr val="C00000"/>
                          </a:solidFill>
                        </a:rPr>
                        <a:t>E</a:t>
                      </a:r>
                      <a:endParaRPr lang="en-US" sz="2200" dirty="0">
                        <a:solidFill>
                          <a:srgbClr val="C00000"/>
                        </a:solidFill>
                      </a:endParaRPr>
                    </a:p>
                  </a:txBody>
                  <a:tcPr/>
                </a:tc>
                <a:tc>
                  <a:txBody>
                    <a:bodyPr/>
                    <a:lstStyle/>
                    <a:p>
                      <a:pPr algn="ctr"/>
                      <a:endParaRPr lang="en-US" sz="2200" dirty="0">
                        <a:solidFill>
                          <a:srgbClr val="C00000"/>
                        </a:solidFill>
                      </a:endParaRPr>
                    </a:p>
                  </a:txBody>
                  <a:tcPr/>
                </a:tc>
                <a:tc>
                  <a:txBody>
                    <a:bodyPr/>
                    <a:lstStyle/>
                    <a:p>
                      <a:pPr algn="ctr"/>
                      <a:r>
                        <a:rPr lang="en-US" sz="2200" dirty="0" smtClean="0">
                          <a:solidFill>
                            <a:srgbClr val="C00000"/>
                          </a:solidFill>
                        </a:rPr>
                        <a:t>L</a:t>
                      </a:r>
                      <a:endParaRPr lang="en-US" sz="2200" dirty="0">
                        <a:solidFill>
                          <a:srgbClr val="C00000"/>
                        </a:solidFill>
                      </a:endParaRPr>
                    </a:p>
                  </a:txBody>
                  <a:tcPr/>
                </a:tc>
                <a:tc>
                  <a:txBody>
                    <a:bodyPr/>
                    <a:lstStyle/>
                    <a:p>
                      <a:pPr algn="ctr"/>
                      <a:r>
                        <a:rPr lang="en-US" sz="2200" dirty="0" smtClean="0">
                          <a:solidFill>
                            <a:srgbClr val="C00000"/>
                          </a:solidFill>
                        </a:rPr>
                        <a:t>….</a:t>
                      </a:r>
                      <a:endParaRPr lang="en-US" sz="2200" dirty="0">
                        <a:solidFill>
                          <a:srgbClr val="C00000"/>
                        </a:solidFill>
                      </a:endParaRPr>
                    </a:p>
                  </a:txBody>
                  <a:tcPr/>
                </a:tc>
                <a:tc>
                  <a:txBody>
                    <a:bodyPr/>
                    <a:lstStyle/>
                    <a:p>
                      <a:pPr algn="ctr"/>
                      <a:r>
                        <a:rPr lang="en-US" sz="2200" dirty="0" smtClean="0">
                          <a:solidFill>
                            <a:srgbClr val="C00000"/>
                          </a:solidFill>
                        </a:rPr>
                        <a:t>Z</a:t>
                      </a:r>
                      <a:endParaRPr lang="en-US" sz="2200" dirty="0">
                        <a:solidFill>
                          <a:srgbClr val="C00000"/>
                        </a:solidFill>
                      </a:endParaRPr>
                    </a:p>
                  </a:txBody>
                  <a:tcPr/>
                </a:tc>
              </a:tr>
            </a:tbl>
          </a:graphicData>
        </a:graphic>
      </p:graphicFrame>
      <p:sp>
        <p:nvSpPr>
          <p:cNvPr id="10" name="TextBox 9"/>
          <p:cNvSpPr txBox="1"/>
          <p:nvPr/>
        </p:nvSpPr>
        <p:spPr>
          <a:xfrm>
            <a:off x="685800" y="457200"/>
            <a:ext cx="609600" cy="369332"/>
          </a:xfrm>
          <a:prstGeom prst="rect">
            <a:avLst/>
          </a:prstGeom>
          <a:noFill/>
          <a:ln>
            <a:solidFill>
              <a:srgbClr val="D2FED4"/>
            </a:solidFill>
          </a:ln>
        </p:spPr>
        <p:txBody>
          <a:bodyPr wrap="square" rtlCol="0">
            <a:spAutoFit/>
          </a:bodyPr>
          <a:lstStyle/>
          <a:p>
            <a:pPr algn="ctr"/>
            <a:r>
              <a:rPr lang="en-US" b="1" dirty="0" smtClean="0">
                <a:solidFill>
                  <a:schemeClr val="tx2">
                    <a:lumMod val="10000"/>
                  </a:schemeClr>
                </a:solidFill>
                <a:latin typeface="Times New Roman" pitchFamily="18" charset="0"/>
                <a:cs typeface="Times New Roman" pitchFamily="18" charset="0"/>
              </a:rPr>
              <a:t>0</a:t>
            </a:r>
            <a:endParaRPr lang="en-US" b="1" dirty="0">
              <a:solidFill>
                <a:schemeClr val="tx2">
                  <a:lumMod val="10000"/>
                </a:schemeClr>
              </a:solidFill>
              <a:latin typeface="Times New Roman" pitchFamily="18" charset="0"/>
              <a:cs typeface="Times New Roman" pitchFamily="18" charset="0"/>
            </a:endParaRPr>
          </a:p>
        </p:txBody>
      </p:sp>
      <p:sp>
        <p:nvSpPr>
          <p:cNvPr id="11" name="Rectangle 10"/>
          <p:cNvSpPr/>
          <p:nvPr/>
        </p:nvSpPr>
        <p:spPr>
          <a:xfrm>
            <a:off x="1219200" y="457200"/>
            <a:ext cx="6096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1</a:t>
            </a:r>
            <a:endParaRPr lang="en-US" b="1" dirty="0">
              <a:solidFill>
                <a:schemeClr val="tx2">
                  <a:lumMod val="10000"/>
                </a:schemeClr>
              </a:solidFill>
              <a:latin typeface="Times New Roman" pitchFamily="18" charset="0"/>
              <a:cs typeface="Times New Roman" pitchFamily="18" charset="0"/>
            </a:endParaRPr>
          </a:p>
        </p:txBody>
      </p:sp>
      <p:sp>
        <p:nvSpPr>
          <p:cNvPr id="12" name="Rectangle 11"/>
          <p:cNvSpPr/>
          <p:nvPr/>
        </p:nvSpPr>
        <p:spPr>
          <a:xfrm>
            <a:off x="18288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2</a:t>
            </a:r>
            <a:endParaRPr lang="en-US" b="1" dirty="0">
              <a:solidFill>
                <a:schemeClr val="tx2">
                  <a:lumMod val="10000"/>
                </a:schemeClr>
              </a:solidFill>
              <a:latin typeface="Times New Roman" pitchFamily="18" charset="0"/>
              <a:cs typeface="Times New Roman" pitchFamily="18" charset="0"/>
            </a:endParaRPr>
          </a:p>
        </p:txBody>
      </p:sp>
      <p:sp>
        <p:nvSpPr>
          <p:cNvPr id="13" name="Rectangle 12"/>
          <p:cNvSpPr/>
          <p:nvPr/>
        </p:nvSpPr>
        <p:spPr>
          <a:xfrm>
            <a:off x="24384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3</a:t>
            </a:r>
            <a:endParaRPr lang="en-US" b="1" dirty="0">
              <a:solidFill>
                <a:schemeClr val="tx2">
                  <a:lumMod val="10000"/>
                </a:schemeClr>
              </a:solidFill>
              <a:latin typeface="Times New Roman" pitchFamily="18" charset="0"/>
              <a:cs typeface="Times New Roman" pitchFamily="18" charset="0"/>
            </a:endParaRPr>
          </a:p>
        </p:txBody>
      </p:sp>
      <p:sp>
        <p:nvSpPr>
          <p:cNvPr id="14" name="Rectangle 13"/>
          <p:cNvSpPr/>
          <p:nvPr/>
        </p:nvSpPr>
        <p:spPr>
          <a:xfrm>
            <a:off x="29718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4</a:t>
            </a:r>
            <a:endParaRPr lang="en-US" b="1" dirty="0">
              <a:solidFill>
                <a:schemeClr val="tx2">
                  <a:lumMod val="10000"/>
                </a:schemeClr>
              </a:solidFill>
              <a:latin typeface="Times New Roman" pitchFamily="18" charset="0"/>
              <a:cs typeface="Times New Roman" pitchFamily="18" charset="0"/>
            </a:endParaRPr>
          </a:p>
        </p:txBody>
      </p:sp>
      <p:sp>
        <p:nvSpPr>
          <p:cNvPr id="15" name="Rectangle 14"/>
          <p:cNvSpPr/>
          <p:nvPr/>
        </p:nvSpPr>
        <p:spPr>
          <a:xfrm>
            <a:off x="35052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5</a:t>
            </a:r>
            <a:endParaRPr lang="en-US" b="1" dirty="0">
              <a:solidFill>
                <a:schemeClr val="tx2">
                  <a:lumMod val="10000"/>
                </a:schemeClr>
              </a:solidFill>
              <a:latin typeface="Times New Roman" pitchFamily="18" charset="0"/>
              <a:cs typeface="Times New Roman" pitchFamily="18" charset="0"/>
            </a:endParaRPr>
          </a:p>
        </p:txBody>
      </p:sp>
      <p:sp>
        <p:nvSpPr>
          <p:cNvPr id="16" name="Rectangle 15"/>
          <p:cNvSpPr/>
          <p:nvPr/>
        </p:nvSpPr>
        <p:spPr>
          <a:xfrm>
            <a:off x="4038600" y="457200"/>
            <a:ext cx="6096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6</a:t>
            </a:r>
            <a:endParaRPr lang="en-US" b="1" dirty="0">
              <a:solidFill>
                <a:schemeClr val="tx2">
                  <a:lumMod val="10000"/>
                </a:schemeClr>
              </a:solidFill>
              <a:latin typeface="Times New Roman" pitchFamily="18" charset="0"/>
              <a:cs typeface="Times New Roman" pitchFamily="18" charset="0"/>
            </a:endParaRPr>
          </a:p>
        </p:txBody>
      </p:sp>
      <p:sp>
        <p:nvSpPr>
          <p:cNvPr id="17" name="Rectangle 16"/>
          <p:cNvSpPr/>
          <p:nvPr/>
        </p:nvSpPr>
        <p:spPr>
          <a:xfrm>
            <a:off x="46482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7</a:t>
            </a:r>
            <a:endParaRPr lang="en-US" b="1" dirty="0">
              <a:solidFill>
                <a:schemeClr val="tx2">
                  <a:lumMod val="10000"/>
                </a:schemeClr>
              </a:solidFill>
              <a:latin typeface="Times New Roman" pitchFamily="18" charset="0"/>
              <a:cs typeface="Times New Roman" pitchFamily="18" charset="0"/>
            </a:endParaRPr>
          </a:p>
        </p:txBody>
      </p:sp>
      <p:sp>
        <p:nvSpPr>
          <p:cNvPr id="18" name="Rectangle 17"/>
          <p:cNvSpPr/>
          <p:nvPr/>
        </p:nvSpPr>
        <p:spPr>
          <a:xfrm>
            <a:off x="51816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8</a:t>
            </a:r>
            <a:endParaRPr lang="en-US" b="1" dirty="0">
              <a:solidFill>
                <a:schemeClr val="tx2">
                  <a:lumMod val="10000"/>
                </a:schemeClr>
              </a:solidFill>
              <a:latin typeface="Times New Roman" pitchFamily="18" charset="0"/>
              <a:cs typeface="Times New Roman" pitchFamily="18" charset="0"/>
            </a:endParaRPr>
          </a:p>
        </p:txBody>
      </p:sp>
      <p:sp>
        <p:nvSpPr>
          <p:cNvPr id="19" name="Rectangle 18"/>
          <p:cNvSpPr/>
          <p:nvPr/>
        </p:nvSpPr>
        <p:spPr>
          <a:xfrm>
            <a:off x="57150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9</a:t>
            </a:r>
            <a:endParaRPr lang="en-US" b="1" dirty="0">
              <a:solidFill>
                <a:schemeClr val="tx2">
                  <a:lumMod val="10000"/>
                </a:schemeClr>
              </a:solidFill>
              <a:latin typeface="Times New Roman" pitchFamily="18" charset="0"/>
              <a:cs typeface="Times New Roman" pitchFamily="18" charset="0"/>
            </a:endParaRPr>
          </a:p>
        </p:txBody>
      </p:sp>
      <p:sp>
        <p:nvSpPr>
          <p:cNvPr id="20" name="Rectangle 19"/>
          <p:cNvSpPr/>
          <p:nvPr/>
        </p:nvSpPr>
        <p:spPr>
          <a:xfrm>
            <a:off x="63246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10</a:t>
            </a:r>
            <a:endParaRPr lang="en-US" b="1" dirty="0">
              <a:solidFill>
                <a:schemeClr val="tx2">
                  <a:lumMod val="10000"/>
                </a:schemeClr>
              </a:solidFill>
              <a:latin typeface="Times New Roman" pitchFamily="18" charset="0"/>
              <a:cs typeface="Times New Roman" pitchFamily="18" charset="0"/>
            </a:endParaRPr>
          </a:p>
        </p:txBody>
      </p:sp>
      <p:sp>
        <p:nvSpPr>
          <p:cNvPr id="21" name="Rectangle 20"/>
          <p:cNvSpPr/>
          <p:nvPr/>
        </p:nvSpPr>
        <p:spPr>
          <a:xfrm>
            <a:off x="68580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11</a:t>
            </a:r>
            <a:endParaRPr lang="en-US" b="1" dirty="0">
              <a:solidFill>
                <a:schemeClr val="tx2">
                  <a:lumMod val="10000"/>
                </a:schemeClr>
              </a:solidFill>
              <a:latin typeface="Times New Roman" pitchFamily="18" charset="0"/>
              <a:cs typeface="Times New Roman" pitchFamily="18" charset="0"/>
            </a:endParaRPr>
          </a:p>
        </p:txBody>
      </p:sp>
      <p:sp>
        <p:nvSpPr>
          <p:cNvPr id="22" name="Rectangle 21"/>
          <p:cNvSpPr/>
          <p:nvPr/>
        </p:nvSpPr>
        <p:spPr>
          <a:xfrm>
            <a:off x="80010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25</a:t>
            </a:r>
            <a:endParaRPr lang="en-US" b="1" dirty="0">
              <a:solidFill>
                <a:schemeClr val="tx2">
                  <a:lumMod val="10000"/>
                </a:schemeClr>
              </a:solidFill>
              <a:latin typeface="Times New Roman" pitchFamily="18" charset="0"/>
              <a:cs typeface="Times New Roman" pitchFamily="18" charset="0"/>
            </a:endParaRPr>
          </a:p>
        </p:txBody>
      </p:sp>
      <p:sp>
        <p:nvSpPr>
          <p:cNvPr id="23" name="TextBox 22"/>
          <p:cNvSpPr txBox="1"/>
          <p:nvPr/>
        </p:nvSpPr>
        <p:spPr>
          <a:xfrm>
            <a:off x="0" y="1219200"/>
            <a:ext cx="9144000" cy="430887"/>
          </a:xfrm>
          <a:prstGeom prst="rect">
            <a:avLst/>
          </a:prstGeom>
          <a:noFill/>
          <a:ln>
            <a:solidFill>
              <a:srgbClr val="D2FED4"/>
            </a:solidFill>
          </a:ln>
        </p:spPr>
        <p:txBody>
          <a:bodyPr wrap="square" rtlCol="0">
            <a:spAutoFit/>
          </a:bodyPr>
          <a:lstStyle/>
          <a:p>
            <a:r>
              <a:rPr lang="en-US" sz="2200" b="1" dirty="0" smtClean="0">
                <a:solidFill>
                  <a:schemeClr val="tx2">
                    <a:lumMod val="10000"/>
                  </a:schemeClr>
                </a:solidFill>
              </a:rPr>
              <a:t>Fig 11.3 :Chaining</a:t>
            </a:r>
            <a:endParaRPr lang="en-US" sz="2200" b="1" dirty="0">
              <a:solidFill>
                <a:schemeClr val="tx2">
                  <a:lumMod val="10000"/>
                </a:schemeClr>
              </a:solidFill>
            </a:endParaRPr>
          </a:p>
        </p:txBody>
      </p:sp>
      <p:graphicFrame>
        <p:nvGraphicFramePr>
          <p:cNvPr id="24" name="Table 23"/>
          <p:cNvGraphicFramePr>
            <a:graphicFrameLocks noGrp="1"/>
          </p:cNvGraphicFramePr>
          <p:nvPr/>
        </p:nvGraphicFramePr>
        <p:xfrm>
          <a:off x="2362200" y="1524000"/>
          <a:ext cx="914400" cy="5212080"/>
        </p:xfrm>
        <a:graphic>
          <a:graphicData uri="http://schemas.openxmlformats.org/drawingml/2006/table">
            <a:tbl>
              <a:tblPr firstRow="1" bandRow="1">
                <a:tableStyleId>{5C22544A-7EE6-4342-B048-85BDC9FD1C3A}</a:tableStyleId>
              </a:tblPr>
              <a:tblGrid>
                <a:gridCol w="914400"/>
              </a:tblGrid>
              <a:tr h="315686">
                <a:tc>
                  <a:txBody>
                    <a:bodyPr/>
                    <a:lstStyle/>
                    <a:p>
                      <a:pPr algn="ct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endParaRPr lang="en-US" b="1">
                        <a:solidFill>
                          <a:srgbClr val="C00000"/>
                        </a:solidFill>
                        <a:latin typeface="Times New Roman" pitchFamily="18" charset="0"/>
                        <a:cs typeface="Times New Roman" pitchFamily="18" charset="0"/>
                      </a:endParaRPr>
                    </a:p>
                  </a:txBody>
                  <a:tcPr/>
                </a:tc>
              </a:tr>
              <a:tr h="315686">
                <a:tc>
                  <a:txBody>
                    <a:bodyPr/>
                    <a:lstStyle/>
                    <a:p>
                      <a:pPr algn="ctr"/>
                      <a:endParaRPr lang="en-US" b="1">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endParaRPr lang="en-US" b="1">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endParaRPr lang="en-US" b="1">
                        <a:solidFill>
                          <a:srgbClr val="C00000"/>
                        </a:solidFill>
                        <a:latin typeface="Times New Roman" pitchFamily="18" charset="0"/>
                        <a:cs typeface="Times New Roman" pitchFamily="18" charset="0"/>
                      </a:endParaRPr>
                    </a:p>
                  </a:txBody>
                  <a:tcPr/>
                </a:tc>
              </a:tr>
              <a:tr h="315686">
                <a:tc>
                  <a:txBody>
                    <a:bodyPr/>
                    <a:lstStyle/>
                    <a:p>
                      <a:pPr algn="ctr"/>
                      <a:r>
                        <a:rPr lang="en-US" sz="1200" b="1" dirty="0" smtClean="0">
                          <a:solidFill>
                            <a:srgbClr val="C00000"/>
                          </a:solidFill>
                          <a:latin typeface="Times New Roman" pitchFamily="18" charset="0"/>
                          <a:cs typeface="Times New Roman" pitchFamily="18" charset="0"/>
                        </a:rPr>
                        <a:t>.</a:t>
                      </a:r>
                    </a:p>
                    <a:p>
                      <a:pPr algn="ctr"/>
                      <a:r>
                        <a:rPr lang="en-US" sz="1200" b="1" dirty="0" smtClean="0">
                          <a:solidFill>
                            <a:srgbClr val="C00000"/>
                          </a:solidFill>
                          <a:latin typeface="Times New Roman" pitchFamily="18" charset="0"/>
                          <a:cs typeface="Times New Roman" pitchFamily="18" charset="0"/>
                        </a:rPr>
                        <a:t>.</a:t>
                      </a:r>
                      <a:endParaRPr lang="en-US" sz="1200" b="1" dirty="0">
                        <a:solidFill>
                          <a:srgbClr val="C00000"/>
                        </a:solidFill>
                        <a:latin typeface="Times New Roman" pitchFamily="18" charset="0"/>
                        <a:cs typeface="Times New Roman" pitchFamily="18" charset="0"/>
                      </a:endParaRPr>
                    </a:p>
                  </a:txBody>
                  <a:tcPr/>
                </a:tc>
              </a:tr>
              <a:tr h="315686">
                <a:tc>
                  <a:txBody>
                    <a:bodyPr/>
                    <a:lstStyle/>
                    <a:p>
                      <a:pPr algn="ctr"/>
                      <a:endParaRPr lang="en-US" b="1" dirty="0">
                        <a:solidFill>
                          <a:srgbClr val="C00000"/>
                        </a:solidFill>
                        <a:latin typeface="Times New Roman" pitchFamily="18" charset="0"/>
                        <a:cs typeface="Times New Roman" pitchFamily="18" charset="0"/>
                      </a:endParaRPr>
                    </a:p>
                  </a:txBody>
                  <a:tcPr/>
                </a:tc>
              </a:tr>
            </a:tbl>
          </a:graphicData>
        </a:graphic>
      </p:graphicFrame>
      <p:sp>
        <p:nvSpPr>
          <p:cNvPr id="25" name="Rectangle 24"/>
          <p:cNvSpPr/>
          <p:nvPr/>
        </p:nvSpPr>
        <p:spPr>
          <a:xfrm>
            <a:off x="2057400" y="15240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0</a:t>
            </a:r>
            <a:endParaRPr lang="en-US" b="1" dirty="0">
              <a:solidFill>
                <a:schemeClr val="tx2">
                  <a:lumMod val="10000"/>
                </a:schemeClr>
              </a:solidFill>
              <a:latin typeface="Times New Roman" pitchFamily="18" charset="0"/>
              <a:cs typeface="Times New Roman" pitchFamily="18" charset="0"/>
            </a:endParaRPr>
          </a:p>
        </p:txBody>
      </p:sp>
      <p:sp>
        <p:nvSpPr>
          <p:cNvPr id="26" name="Rectangle 25"/>
          <p:cNvSpPr/>
          <p:nvPr/>
        </p:nvSpPr>
        <p:spPr>
          <a:xfrm>
            <a:off x="2057400" y="19050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1</a:t>
            </a:r>
            <a:endParaRPr lang="en-US" b="1" dirty="0">
              <a:solidFill>
                <a:schemeClr val="tx2">
                  <a:lumMod val="10000"/>
                </a:schemeClr>
              </a:solidFill>
              <a:latin typeface="Times New Roman" pitchFamily="18" charset="0"/>
              <a:cs typeface="Times New Roman" pitchFamily="18" charset="0"/>
            </a:endParaRPr>
          </a:p>
        </p:txBody>
      </p:sp>
      <p:sp>
        <p:nvSpPr>
          <p:cNvPr id="27" name="Rectangle 26"/>
          <p:cNvSpPr/>
          <p:nvPr/>
        </p:nvSpPr>
        <p:spPr>
          <a:xfrm>
            <a:off x="2057400" y="22860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2</a:t>
            </a:r>
            <a:endParaRPr lang="en-US" b="1" dirty="0">
              <a:solidFill>
                <a:schemeClr val="tx2">
                  <a:lumMod val="10000"/>
                </a:schemeClr>
              </a:solidFill>
              <a:latin typeface="Times New Roman" pitchFamily="18" charset="0"/>
              <a:cs typeface="Times New Roman" pitchFamily="18" charset="0"/>
            </a:endParaRPr>
          </a:p>
        </p:txBody>
      </p:sp>
      <p:sp>
        <p:nvSpPr>
          <p:cNvPr id="28" name="Rectangle 27"/>
          <p:cNvSpPr/>
          <p:nvPr/>
        </p:nvSpPr>
        <p:spPr>
          <a:xfrm>
            <a:off x="2057400" y="2590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3</a:t>
            </a:r>
            <a:endParaRPr lang="en-US" b="1" dirty="0">
              <a:solidFill>
                <a:schemeClr val="tx2">
                  <a:lumMod val="10000"/>
                </a:schemeClr>
              </a:solidFill>
              <a:latin typeface="Times New Roman" pitchFamily="18" charset="0"/>
              <a:cs typeface="Times New Roman" pitchFamily="18" charset="0"/>
            </a:endParaRPr>
          </a:p>
        </p:txBody>
      </p:sp>
      <p:sp>
        <p:nvSpPr>
          <p:cNvPr id="29" name="Rectangle 28"/>
          <p:cNvSpPr/>
          <p:nvPr/>
        </p:nvSpPr>
        <p:spPr>
          <a:xfrm>
            <a:off x="2057400" y="2971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4</a:t>
            </a:r>
            <a:endParaRPr lang="en-US" b="1" dirty="0">
              <a:solidFill>
                <a:schemeClr val="tx2">
                  <a:lumMod val="10000"/>
                </a:schemeClr>
              </a:solidFill>
              <a:latin typeface="Times New Roman" pitchFamily="18" charset="0"/>
              <a:cs typeface="Times New Roman" pitchFamily="18" charset="0"/>
            </a:endParaRPr>
          </a:p>
        </p:txBody>
      </p:sp>
      <p:sp>
        <p:nvSpPr>
          <p:cNvPr id="30" name="Rectangle 29"/>
          <p:cNvSpPr/>
          <p:nvPr/>
        </p:nvSpPr>
        <p:spPr>
          <a:xfrm>
            <a:off x="2057400" y="3352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5</a:t>
            </a:r>
            <a:endParaRPr lang="en-US" b="1" dirty="0">
              <a:solidFill>
                <a:schemeClr val="tx2">
                  <a:lumMod val="10000"/>
                </a:schemeClr>
              </a:solidFill>
              <a:latin typeface="Times New Roman" pitchFamily="18" charset="0"/>
              <a:cs typeface="Times New Roman" pitchFamily="18" charset="0"/>
            </a:endParaRPr>
          </a:p>
        </p:txBody>
      </p:sp>
      <p:sp>
        <p:nvSpPr>
          <p:cNvPr id="31" name="Rectangle 30"/>
          <p:cNvSpPr/>
          <p:nvPr/>
        </p:nvSpPr>
        <p:spPr>
          <a:xfrm>
            <a:off x="2057400" y="3733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6</a:t>
            </a:r>
            <a:endParaRPr lang="en-US" b="1" dirty="0">
              <a:solidFill>
                <a:schemeClr val="tx2">
                  <a:lumMod val="10000"/>
                </a:schemeClr>
              </a:solidFill>
              <a:latin typeface="Times New Roman" pitchFamily="18" charset="0"/>
              <a:cs typeface="Times New Roman" pitchFamily="18" charset="0"/>
            </a:endParaRPr>
          </a:p>
        </p:txBody>
      </p:sp>
      <p:sp>
        <p:nvSpPr>
          <p:cNvPr id="32" name="Rectangle 31"/>
          <p:cNvSpPr/>
          <p:nvPr/>
        </p:nvSpPr>
        <p:spPr>
          <a:xfrm>
            <a:off x="2057400" y="4114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7</a:t>
            </a:r>
            <a:endParaRPr lang="en-US" b="1" dirty="0">
              <a:solidFill>
                <a:schemeClr val="tx2">
                  <a:lumMod val="10000"/>
                </a:schemeClr>
              </a:solidFill>
              <a:latin typeface="Times New Roman" pitchFamily="18" charset="0"/>
              <a:cs typeface="Times New Roman" pitchFamily="18" charset="0"/>
            </a:endParaRPr>
          </a:p>
        </p:txBody>
      </p:sp>
      <p:sp>
        <p:nvSpPr>
          <p:cNvPr id="33" name="Rectangle 32"/>
          <p:cNvSpPr/>
          <p:nvPr/>
        </p:nvSpPr>
        <p:spPr>
          <a:xfrm>
            <a:off x="2057400" y="44196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8</a:t>
            </a:r>
            <a:endParaRPr lang="en-US" b="1" dirty="0">
              <a:solidFill>
                <a:schemeClr val="tx2">
                  <a:lumMod val="10000"/>
                </a:schemeClr>
              </a:solidFill>
              <a:latin typeface="Times New Roman" pitchFamily="18" charset="0"/>
              <a:cs typeface="Times New Roman" pitchFamily="18" charset="0"/>
            </a:endParaRPr>
          </a:p>
        </p:txBody>
      </p:sp>
      <p:sp>
        <p:nvSpPr>
          <p:cNvPr id="34" name="Rectangle 33"/>
          <p:cNvSpPr/>
          <p:nvPr/>
        </p:nvSpPr>
        <p:spPr>
          <a:xfrm>
            <a:off x="2057400" y="48006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9</a:t>
            </a:r>
            <a:endParaRPr lang="en-US" b="1" dirty="0">
              <a:solidFill>
                <a:schemeClr val="tx2">
                  <a:lumMod val="10000"/>
                </a:schemeClr>
              </a:solidFill>
              <a:latin typeface="Times New Roman" pitchFamily="18" charset="0"/>
              <a:cs typeface="Times New Roman" pitchFamily="18" charset="0"/>
            </a:endParaRPr>
          </a:p>
        </p:txBody>
      </p:sp>
      <p:sp>
        <p:nvSpPr>
          <p:cNvPr id="35" name="Rectangle 34"/>
          <p:cNvSpPr/>
          <p:nvPr/>
        </p:nvSpPr>
        <p:spPr>
          <a:xfrm>
            <a:off x="1981200" y="5181600"/>
            <a:ext cx="415498"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10</a:t>
            </a:r>
            <a:endParaRPr lang="en-US" b="1" dirty="0">
              <a:solidFill>
                <a:schemeClr val="tx2">
                  <a:lumMod val="10000"/>
                </a:schemeClr>
              </a:solidFill>
              <a:latin typeface="Times New Roman" pitchFamily="18" charset="0"/>
              <a:cs typeface="Times New Roman" pitchFamily="18" charset="0"/>
            </a:endParaRPr>
          </a:p>
        </p:txBody>
      </p:sp>
      <p:sp>
        <p:nvSpPr>
          <p:cNvPr id="36" name="Rectangle 35"/>
          <p:cNvSpPr/>
          <p:nvPr/>
        </p:nvSpPr>
        <p:spPr>
          <a:xfrm>
            <a:off x="1981200" y="5562600"/>
            <a:ext cx="402738"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11</a:t>
            </a:r>
            <a:endParaRPr lang="en-US" b="1" dirty="0">
              <a:solidFill>
                <a:schemeClr val="tx2">
                  <a:lumMod val="10000"/>
                </a:schemeClr>
              </a:solidFill>
              <a:latin typeface="Times New Roman" pitchFamily="18" charset="0"/>
              <a:cs typeface="Times New Roman" pitchFamily="18" charset="0"/>
            </a:endParaRPr>
          </a:p>
        </p:txBody>
      </p:sp>
      <p:sp>
        <p:nvSpPr>
          <p:cNvPr id="37" name="Rectangle 36"/>
          <p:cNvSpPr/>
          <p:nvPr/>
        </p:nvSpPr>
        <p:spPr>
          <a:xfrm>
            <a:off x="1905000" y="6248400"/>
            <a:ext cx="415498"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25</a:t>
            </a:r>
            <a:endParaRPr lang="en-US" b="1" dirty="0">
              <a:solidFill>
                <a:schemeClr val="tx2">
                  <a:lumMod val="10000"/>
                </a:schemeClr>
              </a:solidFill>
              <a:latin typeface="Times New Roman" pitchFamily="18" charset="0"/>
              <a:cs typeface="Times New Roman" pitchFamily="18" charset="0"/>
            </a:endParaRPr>
          </a:p>
        </p:txBody>
      </p:sp>
      <p:graphicFrame>
        <p:nvGraphicFramePr>
          <p:cNvPr id="38" name="Table 37"/>
          <p:cNvGraphicFramePr>
            <a:graphicFrameLocks noGrp="1"/>
          </p:cNvGraphicFramePr>
          <p:nvPr/>
        </p:nvGraphicFramePr>
        <p:xfrm>
          <a:off x="3657600" y="15240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dirty="0" smtClean="0">
                          <a:solidFill>
                            <a:srgbClr val="C00000"/>
                          </a:solidFill>
                          <a:latin typeface="Times New Roman" pitchFamily="18" charset="0"/>
                          <a:cs typeface="Times New Roman" pitchFamily="18" charset="0"/>
                        </a:rPr>
                        <a:t>A</a:t>
                      </a:r>
                      <a:r>
                        <a:rPr lang="en-US" sz="1000" dirty="0" smtClean="0">
                          <a:solidFill>
                            <a:srgbClr val="C00000"/>
                          </a:solidFill>
                          <a:latin typeface="Times New Roman" pitchFamily="18" charset="0"/>
                          <a:cs typeface="Times New Roman" pitchFamily="18" charset="0"/>
                        </a:rPr>
                        <a:t>4</a:t>
                      </a:r>
                      <a:endParaRPr lang="en-US" sz="10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graphicFrame>
        <p:nvGraphicFramePr>
          <p:cNvPr id="39" name="Table 38"/>
          <p:cNvGraphicFramePr>
            <a:graphicFrameLocks noGrp="1"/>
          </p:cNvGraphicFramePr>
          <p:nvPr/>
        </p:nvGraphicFramePr>
        <p:xfrm>
          <a:off x="4724400" y="15240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Times New Roman" pitchFamily="18" charset="0"/>
                          <a:cs typeface="Times New Roman" pitchFamily="18" charset="0"/>
                        </a:rPr>
                        <a:t>A</a:t>
                      </a:r>
                      <a:r>
                        <a:rPr lang="en-US" sz="1000" dirty="0" smtClean="0">
                          <a:solidFill>
                            <a:srgbClr val="C00000"/>
                          </a:solidFill>
                          <a:latin typeface="Times New Roman" pitchFamily="18" charset="0"/>
                          <a:cs typeface="Times New Roman" pitchFamily="18" charset="0"/>
                        </a:rPr>
                        <a:t>3</a:t>
                      </a:r>
                    </a:p>
                  </a:txBody>
                  <a:tcPr/>
                </a:tc>
                <a:tc>
                  <a:txBody>
                    <a:bodyPr/>
                    <a:lstStyle/>
                    <a:p>
                      <a:endParaRPr lang="en-US" dirty="0"/>
                    </a:p>
                  </a:txBody>
                  <a:tcPr/>
                </a:tc>
              </a:tr>
            </a:tbl>
          </a:graphicData>
        </a:graphic>
      </p:graphicFrame>
      <p:graphicFrame>
        <p:nvGraphicFramePr>
          <p:cNvPr id="40" name="Table 39"/>
          <p:cNvGraphicFramePr>
            <a:graphicFrameLocks noGrp="1"/>
          </p:cNvGraphicFramePr>
          <p:nvPr/>
        </p:nvGraphicFramePr>
        <p:xfrm>
          <a:off x="7924800" y="1524000"/>
          <a:ext cx="914400" cy="370840"/>
        </p:xfrm>
        <a:graphic>
          <a:graphicData uri="http://schemas.openxmlformats.org/drawingml/2006/table">
            <a:tbl>
              <a:tblPr firstRow="1" bandRow="1">
                <a:tableStyleId>{5C22544A-7EE6-4342-B048-85BDC9FD1C3A}</a:tableStyleId>
              </a:tblPr>
              <a:tblGrid>
                <a:gridCol w="457200"/>
                <a:gridCol w="457200"/>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Times New Roman" pitchFamily="18" charset="0"/>
                          <a:cs typeface="Times New Roman" pitchFamily="18" charset="0"/>
                        </a:rPr>
                        <a:t>0</a:t>
                      </a:r>
                    </a:p>
                  </a:txBody>
                  <a:tcPr/>
                </a:tc>
              </a:tr>
            </a:tbl>
          </a:graphicData>
        </a:graphic>
      </p:graphicFrame>
      <p:graphicFrame>
        <p:nvGraphicFramePr>
          <p:cNvPr id="41" name="Table 40"/>
          <p:cNvGraphicFramePr>
            <a:graphicFrameLocks noGrp="1"/>
          </p:cNvGraphicFramePr>
          <p:nvPr/>
        </p:nvGraphicFramePr>
        <p:xfrm>
          <a:off x="6858000" y="1524000"/>
          <a:ext cx="838200" cy="365760"/>
        </p:xfrm>
        <a:graphic>
          <a:graphicData uri="http://schemas.openxmlformats.org/drawingml/2006/table">
            <a:tbl>
              <a:tblPr firstRow="1" bandRow="1">
                <a:tableStyleId>{5C22544A-7EE6-4342-B048-85BDC9FD1C3A}</a:tableStyleId>
              </a:tblPr>
              <a:tblGrid>
                <a:gridCol w="419100"/>
                <a:gridCol w="419100"/>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Times New Roman" pitchFamily="18" charset="0"/>
                          <a:cs typeface="Times New Roman" pitchFamily="18" charset="0"/>
                        </a:rPr>
                        <a:t>A</a:t>
                      </a:r>
                      <a:r>
                        <a:rPr lang="en-US" sz="1000" dirty="0" smtClean="0">
                          <a:solidFill>
                            <a:srgbClr val="C00000"/>
                          </a:solidFill>
                          <a:latin typeface="Times New Roman" pitchFamily="18" charset="0"/>
                          <a:cs typeface="Times New Roman" pitchFamily="18" charset="0"/>
                        </a:rPr>
                        <a:t>2</a:t>
                      </a:r>
                    </a:p>
                  </a:txBody>
                  <a:tcPr/>
                </a:tc>
                <a:tc>
                  <a:txBody>
                    <a:bodyPr/>
                    <a:lstStyle/>
                    <a:p>
                      <a:endParaRPr lang="en-US" dirty="0"/>
                    </a:p>
                  </a:txBody>
                  <a:tcPr/>
                </a:tc>
              </a:tr>
            </a:tbl>
          </a:graphicData>
        </a:graphic>
      </p:graphicFrame>
      <p:graphicFrame>
        <p:nvGraphicFramePr>
          <p:cNvPr id="42" name="Table 41"/>
          <p:cNvGraphicFramePr>
            <a:graphicFrameLocks noGrp="1"/>
          </p:cNvGraphicFramePr>
          <p:nvPr/>
        </p:nvGraphicFramePr>
        <p:xfrm>
          <a:off x="5791200" y="15240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Times New Roman" pitchFamily="18" charset="0"/>
                          <a:cs typeface="Times New Roman" pitchFamily="18" charset="0"/>
                        </a:rPr>
                        <a:t>A</a:t>
                      </a:r>
                      <a:r>
                        <a:rPr lang="en-US" sz="1000" dirty="0" smtClean="0">
                          <a:solidFill>
                            <a:srgbClr val="C00000"/>
                          </a:solidFill>
                          <a:latin typeface="Times New Roman" pitchFamily="18" charset="0"/>
                          <a:cs typeface="Times New Roman" pitchFamily="18" charset="0"/>
                        </a:rPr>
                        <a:t>1</a:t>
                      </a:r>
                    </a:p>
                  </a:txBody>
                  <a:tcPr/>
                </a:tc>
                <a:tc>
                  <a:txBody>
                    <a:bodyPr/>
                    <a:lstStyle/>
                    <a:p>
                      <a:endParaRPr lang="en-US" dirty="0"/>
                    </a:p>
                  </a:txBody>
                  <a:tcPr/>
                </a:tc>
              </a:tr>
            </a:tbl>
          </a:graphicData>
        </a:graphic>
      </p:graphicFrame>
      <p:cxnSp>
        <p:nvCxnSpPr>
          <p:cNvPr id="43" name="Straight Arrow Connector 42"/>
          <p:cNvCxnSpPr/>
          <p:nvPr/>
        </p:nvCxnSpPr>
        <p:spPr>
          <a:xfrm>
            <a:off x="3200400" y="16764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419600" y="1676400"/>
            <a:ext cx="3048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620000" y="1676400"/>
            <a:ext cx="3048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553200" y="1676400"/>
            <a:ext cx="3048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486400" y="1676400"/>
            <a:ext cx="3048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nvGraphicFramePr>
        <p:xfrm>
          <a:off x="3657600" y="26670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sz="1800" dirty="0" smtClean="0">
                          <a:solidFill>
                            <a:srgbClr val="C00000"/>
                          </a:solidFill>
                          <a:latin typeface="Times New Roman" pitchFamily="18" charset="0"/>
                          <a:cs typeface="Times New Roman" pitchFamily="18" charset="0"/>
                        </a:rPr>
                        <a:t>D</a:t>
                      </a:r>
                      <a:endParaRPr lang="en-US" sz="18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49" name="Straight Arrow Connector 48"/>
          <p:cNvCxnSpPr/>
          <p:nvPr/>
        </p:nvCxnSpPr>
        <p:spPr>
          <a:xfrm>
            <a:off x="3200400" y="28194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nvGraphicFramePr>
        <p:xfrm>
          <a:off x="3657600" y="31242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sz="1800" dirty="0" smtClean="0">
                          <a:solidFill>
                            <a:srgbClr val="C00000"/>
                          </a:solidFill>
                          <a:latin typeface="Times New Roman" pitchFamily="18" charset="0"/>
                          <a:cs typeface="Times New Roman" pitchFamily="18" charset="0"/>
                        </a:rPr>
                        <a:t>E</a:t>
                      </a:r>
                      <a:endParaRPr lang="en-US" sz="18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1" name="Straight Arrow Connector 50"/>
          <p:cNvCxnSpPr/>
          <p:nvPr/>
        </p:nvCxnSpPr>
        <p:spPr>
          <a:xfrm>
            <a:off x="3200400" y="32766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nvGraphicFramePr>
        <p:xfrm>
          <a:off x="3657600" y="3733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dirty="0" smtClean="0">
                          <a:solidFill>
                            <a:srgbClr val="C00000"/>
                          </a:solidFill>
                          <a:latin typeface="Times New Roman" pitchFamily="18" charset="0"/>
                          <a:cs typeface="Times New Roman" pitchFamily="18" charset="0"/>
                        </a:rPr>
                        <a:t>G</a:t>
                      </a:r>
                      <a:endParaRPr lang="en-US" sz="1000" dirty="0">
                        <a:solidFill>
                          <a:srgbClr val="C00000"/>
                        </a:solidFill>
                        <a:latin typeface="Times New Roman" pitchFamily="18" charset="0"/>
                        <a:cs typeface="Times New Roman" pitchFamily="18" charset="0"/>
                      </a:endParaRPr>
                    </a:p>
                  </a:txBody>
                  <a:tcPr/>
                </a:tc>
                <a:tc>
                  <a:txBody>
                    <a:bodyPr/>
                    <a:lstStyle/>
                    <a:p>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3" name="Straight Arrow Connector 52"/>
          <p:cNvCxnSpPr/>
          <p:nvPr/>
        </p:nvCxnSpPr>
        <p:spPr>
          <a:xfrm>
            <a:off x="3200400" y="38862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4" name="Table 53"/>
          <p:cNvGraphicFramePr>
            <a:graphicFrameLocks noGrp="1"/>
          </p:cNvGraphicFramePr>
          <p:nvPr/>
        </p:nvGraphicFramePr>
        <p:xfrm>
          <a:off x="4800600" y="3733800"/>
          <a:ext cx="914400" cy="370840"/>
        </p:xfrm>
        <a:graphic>
          <a:graphicData uri="http://schemas.openxmlformats.org/drawingml/2006/table">
            <a:tbl>
              <a:tblPr firstRow="1" bandRow="1">
                <a:tableStyleId>{5C22544A-7EE6-4342-B048-85BDC9FD1C3A}</a:tableStyleId>
              </a:tblPr>
              <a:tblGrid>
                <a:gridCol w="533400"/>
                <a:gridCol w="381000"/>
              </a:tblGrid>
              <a:tr h="370840">
                <a:tc>
                  <a:txBody>
                    <a:bodyPr/>
                    <a:lstStyle/>
                    <a:p>
                      <a:r>
                        <a:rPr lang="en-US" sz="1800" dirty="0" smtClean="0">
                          <a:solidFill>
                            <a:srgbClr val="C00000"/>
                          </a:solidFill>
                          <a:latin typeface="Times New Roman" pitchFamily="18" charset="0"/>
                          <a:cs typeface="Times New Roman" pitchFamily="18" charset="0"/>
                        </a:rPr>
                        <a:t>GA</a:t>
                      </a:r>
                      <a:endParaRPr lang="en-US" sz="18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5" name="Straight Arrow Connector 54"/>
          <p:cNvCxnSpPr/>
          <p:nvPr/>
        </p:nvCxnSpPr>
        <p:spPr>
          <a:xfrm>
            <a:off x="4343400" y="38862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nvGraphicFramePr>
        <p:xfrm>
          <a:off x="3657600" y="55626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dirty="0" smtClean="0">
                          <a:solidFill>
                            <a:srgbClr val="C00000"/>
                          </a:solidFill>
                          <a:latin typeface="Times New Roman" pitchFamily="18" charset="0"/>
                          <a:cs typeface="Times New Roman" pitchFamily="18" charset="0"/>
                        </a:rPr>
                        <a:t>L</a:t>
                      </a:r>
                      <a:endParaRPr lang="en-US" sz="10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7" name="Straight Arrow Connector 56"/>
          <p:cNvCxnSpPr/>
          <p:nvPr/>
        </p:nvCxnSpPr>
        <p:spPr>
          <a:xfrm>
            <a:off x="3200400" y="57150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Table 57"/>
          <p:cNvGraphicFramePr>
            <a:graphicFrameLocks noGrp="1"/>
          </p:cNvGraphicFramePr>
          <p:nvPr/>
        </p:nvGraphicFramePr>
        <p:xfrm>
          <a:off x="3657600" y="6324600"/>
          <a:ext cx="838200" cy="370840"/>
        </p:xfrm>
        <a:graphic>
          <a:graphicData uri="http://schemas.openxmlformats.org/drawingml/2006/table">
            <a:tbl>
              <a:tblPr firstRow="1" bandRow="1">
                <a:tableStyleId>{5C22544A-7EE6-4342-B048-85BDC9FD1C3A}</a:tableStyleId>
              </a:tblPr>
              <a:tblGrid>
                <a:gridCol w="533400"/>
                <a:gridCol w="304800"/>
              </a:tblGrid>
              <a:tr h="370840">
                <a:tc>
                  <a:txBody>
                    <a:bodyPr/>
                    <a:lstStyle/>
                    <a:p>
                      <a:r>
                        <a:rPr lang="en-US" dirty="0" smtClean="0">
                          <a:solidFill>
                            <a:srgbClr val="C00000"/>
                          </a:solidFill>
                          <a:latin typeface="Times New Roman" pitchFamily="18" charset="0"/>
                          <a:cs typeface="Times New Roman" pitchFamily="18" charset="0"/>
                        </a:rPr>
                        <a:t>ZA</a:t>
                      </a:r>
                      <a:endParaRPr lang="en-US" sz="1000" dirty="0">
                        <a:solidFill>
                          <a:srgbClr val="C00000"/>
                        </a:solidFill>
                        <a:latin typeface="Times New Roman" pitchFamily="18" charset="0"/>
                        <a:cs typeface="Times New Roman" pitchFamily="18" charset="0"/>
                      </a:endParaRPr>
                    </a:p>
                  </a:txBody>
                  <a:tcPr/>
                </a:tc>
                <a:tc>
                  <a:txBody>
                    <a:bodyPr/>
                    <a:lstStyle/>
                    <a:p>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9" name="Straight Arrow Connector 58"/>
          <p:cNvCxnSpPr/>
          <p:nvPr/>
        </p:nvCxnSpPr>
        <p:spPr>
          <a:xfrm>
            <a:off x="3200400" y="64770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0" name="Table 59"/>
          <p:cNvGraphicFramePr>
            <a:graphicFrameLocks noGrp="1"/>
          </p:cNvGraphicFramePr>
          <p:nvPr/>
        </p:nvGraphicFramePr>
        <p:xfrm>
          <a:off x="4800600" y="6324600"/>
          <a:ext cx="914400" cy="370840"/>
        </p:xfrm>
        <a:graphic>
          <a:graphicData uri="http://schemas.openxmlformats.org/drawingml/2006/table">
            <a:tbl>
              <a:tblPr firstRow="1" bandRow="1">
                <a:tableStyleId>{5C22544A-7EE6-4342-B048-85BDC9FD1C3A}</a:tableStyleId>
              </a:tblPr>
              <a:tblGrid>
                <a:gridCol w="533400"/>
                <a:gridCol w="381000"/>
              </a:tblGrid>
              <a:tr h="370840">
                <a:tc>
                  <a:txBody>
                    <a:bodyPr/>
                    <a:lstStyle/>
                    <a:p>
                      <a:r>
                        <a:rPr lang="en-US" sz="1800" dirty="0" smtClean="0">
                          <a:solidFill>
                            <a:srgbClr val="C00000"/>
                          </a:solidFill>
                          <a:latin typeface="Times New Roman" pitchFamily="18" charset="0"/>
                          <a:cs typeface="Times New Roman" pitchFamily="18" charset="0"/>
                        </a:rPr>
                        <a:t>Z</a:t>
                      </a:r>
                      <a:endParaRPr lang="en-US" sz="18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61" name="Straight Arrow Connector 60"/>
          <p:cNvCxnSpPr/>
          <p:nvPr/>
        </p:nvCxnSpPr>
        <p:spPr>
          <a:xfrm>
            <a:off x="4343400" y="64770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Key Terms and Issues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14400" y="18288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problem arises, however, when the hash function returns the same value when applied to two different keys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To handle the situation, where two records need to be hashed to the same address we can implement a table structure, so as to have a room for two or more members at the same index positions</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60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477962"/>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Extendible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2057400"/>
            <a:ext cx="9677400" cy="42973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linear probing or separate chaining is used for collision handling, then in case of collision, several blocks are required to be examined to search a key and when table is full, then expensive  rehash should be used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For fast searching and less disk access, extendible hashing is used.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It is a type of hash system, which treats a hash as a bit string, and uses a trie for bucket lookup</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61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533400" y="304800"/>
            <a:ext cx="8229600" cy="685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Summary</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0" y="1066800"/>
            <a:ext cx="8915400" cy="4297363"/>
          </a:xfrm>
          <a:prstGeom prst="rect">
            <a:avLst/>
          </a:prstGeom>
        </p:spPr>
        <p:txBody>
          <a:bodyPr vert="horz" lIns="0" rIns="18288">
            <a:noAutofit/>
          </a:bodyPr>
          <a:lstStyle/>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Many applications need a dynamic set of operations that supports only Insert, Member (Search), and Delete. A keyed table is an effective data structure for implementing them.</a:t>
            </a:r>
          </a:p>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Hashing is an excellent technique for implementing keyed tables. A hash table is an array-based structure used to store &lt;key, information&gt; pairs.</a:t>
            </a:r>
          </a:p>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Hash tables are used to implement the insert and find in constant average time. To store an item in a hash table, a hash function is applied to the key of the item being stored, returning an index within the range of the hash table.</a:t>
            </a:r>
          </a:p>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Hashing is a technique that is used for storing and retrieving information associated with and that makes use of the individual characters or digits in the key itself.</a:t>
            </a:r>
          </a:p>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A problem arises, however, when the hash function returns the same value when applied to two different keys called collision. However, there are various collision resolution techniques to overcome these problems.</a:t>
            </a:r>
            <a:endParaRPr kumimoji="0" lang="en-US" sz="2000" b="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8600" y="2895600"/>
            <a:ext cx="9144000" cy="1600200"/>
          </a:xfrm>
        </p:spPr>
        <p:txBody>
          <a:bodyPr>
            <a:noAutofit/>
          </a:bodyPr>
          <a:lstStyle/>
          <a:p>
            <a:pPr algn="ctr"/>
            <a:r>
              <a:rPr lang="en-US" sz="8000" i="1" dirty="0" smtClean="0">
                <a:solidFill>
                  <a:srgbClr val="C00000"/>
                </a:solidFill>
                <a:latin typeface="+mn-lt"/>
              </a:rPr>
              <a:t>   </a:t>
            </a:r>
            <a:r>
              <a:rPr lang="en-US" sz="3200" b="1" dirty="0" smtClean="0">
                <a:solidFill>
                  <a:schemeClr val="tx1"/>
                </a:solidFill>
                <a:latin typeface="Times New Roman" pitchFamily="18" charset="0"/>
                <a:ea typeface="+mn-ea"/>
                <a:cs typeface="Times New Roman" pitchFamily="18" charset="0"/>
              </a:rPr>
              <a:t>END </a:t>
            </a:r>
            <a:br>
              <a:rPr lang="en-US" sz="3200" b="1" dirty="0" smtClean="0">
                <a:solidFill>
                  <a:schemeClr val="tx1"/>
                </a:solidFill>
                <a:latin typeface="Times New Roman" pitchFamily="18" charset="0"/>
                <a:ea typeface="+mn-ea"/>
                <a:cs typeface="Times New Roman" pitchFamily="18" charset="0"/>
              </a:rPr>
            </a:br>
            <a:r>
              <a:rPr lang="en-US" sz="3200" b="1" dirty="0" smtClean="0">
                <a:solidFill>
                  <a:schemeClr val="tx1"/>
                </a:solidFill>
                <a:latin typeface="Times New Roman" pitchFamily="18" charset="0"/>
                <a:ea typeface="+mn-ea"/>
                <a:cs typeface="Times New Roman" pitchFamily="18" charset="0"/>
              </a:rPr>
              <a:t>		Of </a:t>
            </a:r>
            <a:br>
              <a:rPr lang="en-US" sz="3200" b="1" dirty="0" smtClean="0">
                <a:solidFill>
                  <a:schemeClr val="tx1"/>
                </a:solidFill>
                <a:latin typeface="Times New Roman" pitchFamily="18" charset="0"/>
                <a:ea typeface="+mn-ea"/>
                <a:cs typeface="Times New Roman" pitchFamily="18" charset="0"/>
              </a:rPr>
            </a:br>
            <a:r>
              <a:rPr lang="en-US" sz="3200" b="1" dirty="0" smtClean="0">
                <a:solidFill>
                  <a:schemeClr val="tx1"/>
                </a:solidFill>
                <a:latin typeface="Times New Roman" pitchFamily="18" charset="0"/>
                <a:ea typeface="+mn-ea"/>
                <a:cs typeface="Times New Roman" pitchFamily="18" charset="0"/>
              </a:rPr>
              <a:t>			UNIT III….!</a:t>
            </a:r>
            <a:endParaRPr lang="en-US" sz="3200" b="1" dirty="0">
              <a:solidFill>
                <a:schemeClr val="tx1"/>
              </a:solidFill>
              <a:latin typeface="Times New Roman" pitchFamily="18" charset="0"/>
              <a:ea typeface="+mn-ea"/>
              <a:cs typeface="Times New Roman" pitchFamily="18" charset="0"/>
            </a:endParaRPr>
          </a:p>
        </p:txBody>
      </p:sp>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62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function that maps a key into the range [0 to Max − 1], the result of which is used as an index (or address) to hash table for storing and retrieving record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address generated by hashing function is called as home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All home addresses address to particular area of memory and that area is called as prime area</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Bucket</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Bucket is an index position in hash table that can store more than one record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the same index is mapped with two keys, then both the records are stored in the same bucket</a:t>
            </a: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Collision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762000" y="1752601"/>
            <a:ext cx="7848600" cy="2133600"/>
          </a:xfrm>
          <a:prstGeom prst="rect">
            <a:avLst/>
          </a:prstGeom>
        </p:spPr>
        <p:txBody>
          <a:bodyPr vert="horz" lIns="0" rIns="18288">
            <a:normAutofit/>
          </a:bodyPr>
          <a:lstStyle/>
          <a:p>
            <a:pPr marL="2401888" marR="45720" lvl="1" indent="-565150">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The result of two keys hashing into the same address is called collision</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TotalTime>
  <Words>3185</Words>
  <Application>Microsoft Office PowerPoint</Application>
  <PresentationFormat>On-screen Show (4:3)</PresentationFormat>
  <Paragraphs>986</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Solstice</vt:lpstr>
      <vt:lpstr>       UNIT   I   HASHING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   END    Of     UNIT III….!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cp:lastModifiedBy>
  <cp:revision>186</cp:revision>
  <dcterms:created xsi:type="dcterms:W3CDTF">2012-02-08T08:12:52Z</dcterms:created>
  <dcterms:modified xsi:type="dcterms:W3CDTF">2021-01-20T07:25:05Z</dcterms:modified>
</cp:coreProperties>
</file>